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theme/theme5.xml" ContentType="application/vnd.openxmlformats-officedocument.theme+xml"/>
  <Override PartName="/ppt/slideLayouts/slideLayout15.xml" ContentType="application/vnd.openxmlformats-officedocument.presentationml.slideLayout+xml"/>
  <Override PartName="/ppt/theme/theme6.xml" ContentType="application/vnd.openxmlformats-officedocument.theme+xml"/>
  <Override PartName="/ppt/slideLayouts/slideLayout16.xml" ContentType="application/vnd.openxmlformats-officedocument.presentationml.slideLayout+xml"/>
  <Override PartName="/ppt/theme/theme7.xml" ContentType="application/vnd.openxmlformats-officedocument.theme+xml"/>
  <Override PartName="/ppt/slideLayouts/slideLayout1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9.xml" ContentType="application/vnd.openxmlformats-officedocument.presentationml.notesSlide+xml"/>
  <Override PartName="/ppt/notesSlides/notesSlide1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0" r:id="rId2"/>
    <p:sldMasterId id="2147483652" r:id="rId3"/>
    <p:sldMasterId id="2147483654" r:id="rId4"/>
    <p:sldMasterId id="2147483656" r:id="rId5"/>
    <p:sldMasterId id="2147483673" r:id="rId6"/>
    <p:sldMasterId id="2147483675" r:id="rId7"/>
    <p:sldMasterId id="2147483677" r:id="rId8"/>
  </p:sldMasterIdLst>
  <p:notesMasterIdLst>
    <p:notesMasterId r:id="rId169"/>
  </p:notesMasterIdLst>
  <p:handoutMasterIdLst>
    <p:handoutMasterId r:id="rId170"/>
  </p:handoutMasterIdLst>
  <p:sldIdLst>
    <p:sldId id="581" r:id="rId9"/>
    <p:sldId id="609" r:id="rId10"/>
    <p:sldId id="256" r:id="rId11"/>
    <p:sldId id="580" r:id="rId12"/>
    <p:sldId id="582" r:id="rId13"/>
    <p:sldId id="460" r:id="rId14"/>
    <p:sldId id="418" r:id="rId15"/>
    <p:sldId id="419" r:id="rId16"/>
    <p:sldId id="420" r:id="rId17"/>
    <p:sldId id="422" r:id="rId18"/>
    <p:sldId id="423" r:id="rId19"/>
    <p:sldId id="424" r:id="rId20"/>
    <p:sldId id="425" r:id="rId21"/>
    <p:sldId id="426" r:id="rId22"/>
    <p:sldId id="427" r:id="rId23"/>
    <p:sldId id="595" r:id="rId24"/>
    <p:sldId id="429" r:id="rId25"/>
    <p:sldId id="430" r:id="rId26"/>
    <p:sldId id="431" r:id="rId27"/>
    <p:sldId id="432" r:id="rId28"/>
    <p:sldId id="434" r:id="rId29"/>
    <p:sldId id="435" r:id="rId30"/>
    <p:sldId id="439" r:id="rId31"/>
    <p:sldId id="440" r:id="rId32"/>
    <p:sldId id="441" r:id="rId33"/>
    <p:sldId id="442" r:id="rId34"/>
    <p:sldId id="443" r:id="rId35"/>
    <p:sldId id="444" r:id="rId36"/>
    <p:sldId id="445" r:id="rId37"/>
    <p:sldId id="446" r:id="rId38"/>
    <p:sldId id="447" r:id="rId39"/>
    <p:sldId id="594" r:id="rId40"/>
    <p:sldId id="449" r:id="rId41"/>
    <p:sldId id="461" r:id="rId42"/>
    <p:sldId id="394" r:id="rId43"/>
    <p:sldId id="395" r:id="rId44"/>
    <p:sldId id="396" r:id="rId45"/>
    <p:sldId id="398" r:id="rId46"/>
    <p:sldId id="399" r:id="rId47"/>
    <p:sldId id="400" r:id="rId48"/>
    <p:sldId id="604" r:id="rId49"/>
    <p:sldId id="605" r:id="rId50"/>
    <p:sldId id="606" r:id="rId51"/>
    <p:sldId id="401" r:id="rId52"/>
    <p:sldId id="405" r:id="rId53"/>
    <p:sldId id="406" r:id="rId54"/>
    <p:sldId id="407" r:id="rId55"/>
    <p:sldId id="408" r:id="rId56"/>
    <p:sldId id="409" r:id="rId57"/>
    <p:sldId id="410" r:id="rId58"/>
    <p:sldId id="411" r:id="rId59"/>
    <p:sldId id="412" r:id="rId60"/>
    <p:sldId id="413" r:id="rId61"/>
    <p:sldId id="633" r:id="rId62"/>
    <p:sldId id="592" r:id="rId63"/>
    <p:sldId id="462" r:id="rId64"/>
    <p:sldId id="463" r:id="rId65"/>
    <p:sldId id="371" r:id="rId66"/>
    <p:sldId id="372" r:id="rId67"/>
    <p:sldId id="373" r:id="rId68"/>
    <p:sldId id="375" r:id="rId69"/>
    <p:sldId id="376" r:id="rId70"/>
    <p:sldId id="378" r:id="rId71"/>
    <p:sldId id="591" r:id="rId72"/>
    <p:sldId id="380" r:id="rId73"/>
    <p:sldId id="625" r:id="rId74"/>
    <p:sldId id="382" r:id="rId75"/>
    <p:sldId id="627" r:id="rId76"/>
    <p:sldId id="389" r:id="rId77"/>
    <p:sldId id="628" r:id="rId78"/>
    <p:sldId id="629" r:id="rId79"/>
    <p:sldId id="390" r:id="rId80"/>
    <p:sldId id="630" r:id="rId81"/>
    <p:sldId id="391" r:id="rId82"/>
    <p:sldId id="584" r:id="rId83"/>
    <p:sldId id="465" r:id="rId84"/>
    <p:sldId id="635" r:id="rId85"/>
    <p:sldId id="553" r:id="rId86"/>
    <p:sldId id="469" r:id="rId87"/>
    <p:sldId id="470" r:id="rId88"/>
    <p:sldId id="471" r:id="rId89"/>
    <p:sldId id="473" r:id="rId90"/>
    <p:sldId id="474" r:id="rId91"/>
    <p:sldId id="475" r:id="rId92"/>
    <p:sldId id="476" r:id="rId93"/>
    <p:sldId id="477" r:id="rId94"/>
    <p:sldId id="478" r:id="rId95"/>
    <p:sldId id="479" r:id="rId96"/>
    <p:sldId id="480" r:id="rId97"/>
    <p:sldId id="481" r:id="rId98"/>
    <p:sldId id="482" r:id="rId99"/>
    <p:sldId id="483" r:id="rId100"/>
    <p:sldId id="484" r:id="rId101"/>
    <p:sldId id="610" r:id="rId102"/>
    <p:sldId id="485" r:id="rId103"/>
    <p:sldId id="486" r:id="rId104"/>
    <p:sldId id="586" r:id="rId105"/>
    <p:sldId id="487" r:id="rId106"/>
    <p:sldId id="488" r:id="rId107"/>
    <p:sldId id="612" r:id="rId108"/>
    <p:sldId id="611" r:id="rId109"/>
    <p:sldId id="613" r:id="rId110"/>
    <p:sldId id="489" r:id="rId111"/>
    <p:sldId id="615" r:id="rId112"/>
    <p:sldId id="490" r:id="rId113"/>
    <p:sldId id="572" r:id="rId114"/>
    <p:sldId id="495" r:id="rId115"/>
    <p:sldId id="556" r:id="rId116"/>
    <p:sldId id="497" r:id="rId117"/>
    <p:sldId id="616" r:id="rId118"/>
    <p:sldId id="617" r:id="rId119"/>
    <p:sldId id="500" r:id="rId120"/>
    <p:sldId id="501" r:id="rId121"/>
    <p:sldId id="502" r:id="rId122"/>
    <p:sldId id="503" r:id="rId123"/>
    <p:sldId id="504" r:id="rId124"/>
    <p:sldId id="505" r:id="rId125"/>
    <p:sldId id="618" r:id="rId126"/>
    <p:sldId id="619" r:id="rId127"/>
    <p:sldId id="621" r:id="rId128"/>
    <p:sldId id="508" r:id="rId129"/>
    <p:sldId id="620" r:id="rId130"/>
    <p:sldId id="509" r:id="rId131"/>
    <p:sldId id="511" r:id="rId132"/>
    <p:sldId id="513" r:id="rId133"/>
    <p:sldId id="514" r:id="rId134"/>
    <p:sldId id="515" r:id="rId135"/>
    <p:sldId id="622" r:id="rId136"/>
    <p:sldId id="517" r:id="rId137"/>
    <p:sldId id="558" r:id="rId138"/>
    <p:sldId id="576" r:id="rId139"/>
    <p:sldId id="559" r:id="rId140"/>
    <p:sldId id="588" r:id="rId141"/>
    <p:sldId id="589" r:id="rId142"/>
    <p:sldId id="590" r:id="rId143"/>
    <p:sldId id="531" r:id="rId144"/>
    <p:sldId id="532" r:id="rId145"/>
    <p:sldId id="534" r:id="rId146"/>
    <p:sldId id="535" r:id="rId147"/>
    <p:sldId id="536" r:id="rId148"/>
    <p:sldId id="537" r:id="rId149"/>
    <p:sldId id="538" r:id="rId150"/>
    <p:sldId id="623" r:id="rId151"/>
    <p:sldId id="539" r:id="rId152"/>
    <p:sldId id="540" r:id="rId153"/>
    <p:sldId id="541" r:id="rId154"/>
    <p:sldId id="542" r:id="rId155"/>
    <p:sldId id="543" r:id="rId156"/>
    <p:sldId id="544" r:id="rId157"/>
    <p:sldId id="545" r:id="rId158"/>
    <p:sldId id="546" r:id="rId159"/>
    <p:sldId id="547" r:id="rId160"/>
    <p:sldId id="624" r:id="rId161"/>
    <p:sldId id="548" r:id="rId162"/>
    <p:sldId id="549" r:id="rId163"/>
    <p:sldId id="550" r:id="rId164"/>
    <p:sldId id="551" r:id="rId165"/>
    <p:sldId id="587" r:id="rId166"/>
    <p:sldId id="563" r:id="rId167"/>
    <p:sldId id="601" r:id="rId16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BDADA9AF-AE32-004A-A39D-E5E95F9F7DE0}">
          <p14:sldIdLst>
            <p14:sldId id="581"/>
            <p14:sldId id="609"/>
            <p14:sldId id="256"/>
            <p14:sldId id="580"/>
            <p14:sldId id="582"/>
          </p14:sldIdLst>
        </p14:section>
        <p14:section name="Content Module 1 Session 1" id="{A17BD031-B4D4-654C-8B8F-21AAEEB78A11}">
          <p14:sldIdLst>
            <p14:sldId id="460"/>
            <p14:sldId id="418"/>
            <p14:sldId id="419"/>
            <p14:sldId id="420"/>
            <p14:sldId id="422"/>
            <p14:sldId id="423"/>
            <p14:sldId id="424"/>
            <p14:sldId id="425"/>
            <p14:sldId id="426"/>
            <p14:sldId id="427"/>
            <p14:sldId id="595"/>
            <p14:sldId id="429"/>
            <p14:sldId id="430"/>
            <p14:sldId id="431"/>
            <p14:sldId id="432"/>
            <p14:sldId id="434"/>
            <p14:sldId id="435"/>
            <p14:sldId id="439"/>
            <p14:sldId id="440"/>
            <p14:sldId id="441"/>
            <p14:sldId id="442"/>
            <p14:sldId id="443"/>
            <p14:sldId id="444"/>
            <p14:sldId id="445"/>
            <p14:sldId id="446"/>
            <p14:sldId id="447"/>
            <p14:sldId id="594"/>
            <p14:sldId id="449"/>
          </p14:sldIdLst>
        </p14:section>
        <p14:section name="Content Module 1 Session 2" id="{7863B1EF-8859-804D-8848-6CBE5DA7B5B8}">
          <p14:sldIdLst>
            <p14:sldId id="461"/>
            <p14:sldId id="394"/>
            <p14:sldId id="395"/>
            <p14:sldId id="396"/>
            <p14:sldId id="398"/>
            <p14:sldId id="399"/>
            <p14:sldId id="400"/>
            <p14:sldId id="604"/>
            <p14:sldId id="605"/>
            <p14:sldId id="606"/>
            <p14:sldId id="401"/>
            <p14:sldId id="405"/>
            <p14:sldId id="406"/>
            <p14:sldId id="407"/>
            <p14:sldId id="408"/>
            <p14:sldId id="409"/>
            <p14:sldId id="410"/>
            <p14:sldId id="411"/>
            <p14:sldId id="412"/>
            <p14:sldId id="413"/>
            <p14:sldId id="633"/>
            <p14:sldId id="592"/>
          </p14:sldIdLst>
        </p14:section>
        <p14:section name="Break" id="{96511250-27B8-1A47-82F1-641528184BC0}">
          <p14:sldIdLst>
            <p14:sldId id="462"/>
          </p14:sldIdLst>
        </p14:section>
        <p14:section name="Content Module 1 Session 3" id="{66FD93CD-735A-3B4B-9795-921DEDCA62C5}">
          <p14:sldIdLst>
            <p14:sldId id="463"/>
            <p14:sldId id="371"/>
            <p14:sldId id="372"/>
            <p14:sldId id="373"/>
            <p14:sldId id="375"/>
            <p14:sldId id="376"/>
            <p14:sldId id="378"/>
            <p14:sldId id="591"/>
            <p14:sldId id="380"/>
            <p14:sldId id="625"/>
            <p14:sldId id="382"/>
            <p14:sldId id="627"/>
            <p14:sldId id="389"/>
            <p14:sldId id="628"/>
            <p14:sldId id="629"/>
            <p14:sldId id="390"/>
            <p14:sldId id="630"/>
            <p14:sldId id="391"/>
            <p14:sldId id="584"/>
          </p14:sldIdLst>
        </p14:section>
        <p14:section name="Lunch" id="{499736CC-6536-D04A-904A-33FFB8E5F942}">
          <p14:sldIdLst>
            <p14:sldId id="465"/>
            <p14:sldId id="635"/>
          </p14:sldIdLst>
        </p14:section>
        <p14:section name="Content Module 1 Session 4" id="{0ACBA8A9-F407-A442-B7EB-217ABF4F03BD}">
          <p14:sldIdLst>
            <p14:sldId id="553"/>
            <p14:sldId id="469"/>
            <p14:sldId id="470"/>
            <p14:sldId id="471"/>
            <p14:sldId id="473"/>
            <p14:sldId id="474"/>
            <p14:sldId id="475"/>
            <p14:sldId id="476"/>
            <p14:sldId id="477"/>
            <p14:sldId id="478"/>
            <p14:sldId id="479"/>
            <p14:sldId id="480"/>
            <p14:sldId id="481"/>
            <p14:sldId id="482"/>
            <p14:sldId id="483"/>
            <p14:sldId id="484"/>
            <p14:sldId id="610"/>
            <p14:sldId id="485"/>
            <p14:sldId id="486"/>
            <p14:sldId id="586"/>
            <p14:sldId id="487"/>
            <p14:sldId id="488"/>
            <p14:sldId id="612"/>
            <p14:sldId id="611"/>
            <p14:sldId id="613"/>
            <p14:sldId id="489"/>
            <p14:sldId id="615"/>
            <p14:sldId id="490"/>
            <p14:sldId id="572"/>
            <p14:sldId id="495"/>
          </p14:sldIdLst>
        </p14:section>
        <p14:section name="Content Module 1 Session 5" id="{BBFE7E5F-D9A0-DF46-A071-D45FCCDFA8D3}">
          <p14:sldIdLst>
            <p14:sldId id="556"/>
            <p14:sldId id="497"/>
            <p14:sldId id="616"/>
            <p14:sldId id="617"/>
            <p14:sldId id="500"/>
            <p14:sldId id="501"/>
            <p14:sldId id="502"/>
            <p14:sldId id="503"/>
            <p14:sldId id="504"/>
            <p14:sldId id="505"/>
            <p14:sldId id="618"/>
            <p14:sldId id="619"/>
            <p14:sldId id="621"/>
            <p14:sldId id="508"/>
            <p14:sldId id="620"/>
            <p14:sldId id="509"/>
            <p14:sldId id="511"/>
            <p14:sldId id="513"/>
            <p14:sldId id="514"/>
            <p14:sldId id="515"/>
            <p14:sldId id="622"/>
            <p14:sldId id="517"/>
            <p14:sldId id="558"/>
            <p14:sldId id="576"/>
          </p14:sldIdLst>
        </p14:section>
        <p14:section name="Content Module 1 Session 6" id="{F8A766A9-EE83-3444-8716-2B31764FE19D}">
          <p14:sldIdLst>
            <p14:sldId id="559"/>
            <p14:sldId id="588"/>
            <p14:sldId id="589"/>
            <p14:sldId id="590"/>
            <p14:sldId id="531"/>
            <p14:sldId id="532"/>
            <p14:sldId id="534"/>
            <p14:sldId id="535"/>
            <p14:sldId id="536"/>
            <p14:sldId id="537"/>
            <p14:sldId id="538"/>
            <p14:sldId id="623"/>
            <p14:sldId id="539"/>
            <p14:sldId id="540"/>
            <p14:sldId id="541"/>
            <p14:sldId id="542"/>
            <p14:sldId id="543"/>
            <p14:sldId id="544"/>
            <p14:sldId id="545"/>
            <p14:sldId id="546"/>
            <p14:sldId id="547"/>
            <p14:sldId id="624"/>
            <p14:sldId id="548"/>
            <p14:sldId id="549"/>
            <p14:sldId id="550"/>
            <p14:sldId id="551"/>
            <p14:sldId id="587"/>
          </p14:sldIdLst>
        </p14:section>
        <p14:section name="Reflection" id="{05D6FB69-8083-3842-AFFF-09E3F8BCB8C3}">
          <p14:sldIdLst>
            <p14:sldId id="563"/>
            <p14:sldId id="601"/>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manda Pecsi" initials="AP" lastIdx="1" clrIdx="0">
    <p:extLst/>
  </p:cmAuthor>
  <p:cmAuthor id="2" name="Jason Shinkunas" initials="JS" lastIdx="11" clrIdx="1">
    <p:extLst/>
  </p:cmAuthor>
  <p:cmAuthor id="3" name="Jason Shinkunas" initials="JS [2]" lastIdx="1" clrIdx="2">
    <p:extLst/>
  </p:cmAuthor>
  <p:cmAuthor id="4" name="Jason Shinkunas" initials="JS [3]" lastIdx="1" clrIdx="3">
    <p:extLst/>
  </p:cmAuthor>
  <p:cmAuthor id="5" name="Jason Shinkunas" initials="JS [4]" lastIdx="1" clrIdx="4">
    <p:extLst/>
  </p:cmAuthor>
  <p:cmAuthor id="6" name="Jason Shinkunas" initials="JS [5]" lastIdx="1" clrIdx="5">
    <p:extLst/>
  </p:cmAuthor>
  <p:cmAuthor id="7" name="Jason Shinkunas" initials="JS [6]" lastIdx="1" clrIdx="6">
    <p:extLst/>
  </p:cmAuthor>
  <p:cmAuthor id="8" name="Jason Shinkunas" initials="JS [7]" lastIdx="1" clrIdx="7">
    <p:extLst/>
  </p:cmAuthor>
  <p:cmAuthor id="9" name="Jason Shinkunas" initials="JS [8]" lastIdx="1" clrIdx="8">
    <p:extLst/>
  </p:cmAuthor>
  <p:cmAuthor id="10" name="Jason Shinkunas" initials="JS [9]" lastIdx="1" clrIdx="9">
    <p:extLst/>
  </p:cmAuthor>
  <p:cmAuthor id="11" name="Jason Shinkunas" initials="JS [10]" lastIdx="1" clrIdx="10">
    <p:extLst/>
  </p:cmAuthor>
  <p:cmAuthor id="12" name="Jason Shinkunas" initials="JS [11]" lastIdx="1" clrIdx="11">
    <p:extLst/>
  </p:cmAuthor>
  <p:cmAuthor id="13" name="Jason Shinkunas" initials="JS [12]" lastIdx="1" clrIdx="12">
    <p:extLst/>
  </p:cmAuthor>
  <p:cmAuthor id="14" name="Jason Shinkunas" initials="JS [13]" lastIdx="1" clrIdx="13">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978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05"/>
    <p:restoredTop sz="48148" autoAdjust="0"/>
  </p:normalViewPr>
  <p:slideViewPr>
    <p:cSldViewPr snapToGrid="0" snapToObjects="1">
      <p:cViewPr varScale="1">
        <p:scale>
          <a:sx n="45" d="100"/>
          <a:sy n="45" d="100"/>
        </p:scale>
        <p:origin x="2472" y="19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95" d="100"/>
          <a:sy n="95" d="100"/>
        </p:scale>
        <p:origin x="3720" y="192"/>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9.xml"/><Relationship Id="rId21" Type="http://schemas.openxmlformats.org/officeDocument/2006/relationships/slide" Target="slides/slide13.xml"/><Relationship Id="rId42" Type="http://schemas.openxmlformats.org/officeDocument/2006/relationships/slide" Target="slides/slide34.xml"/><Relationship Id="rId63" Type="http://schemas.openxmlformats.org/officeDocument/2006/relationships/slide" Target="slides/slide55.xml"/><Relationship Id="rId84" Type="http://schemas.openxmlformats.org/officeDocument/2006/relationships/slide" Target="slides/slide76.xml"/><Relationship Id="rId138" Type="http://schemas.openxmlformats.org/officeDocument/2006/relationships/slide" Target="slides/slide130.xml"/><Relationship Id="rId159" Type="http://schemas.openxmlformats.org/officeDocument/2006/relationships/slide" Target="slides/slide151.xml"/><Relationship Id="rId170" Type="http://schemas.openxmlformats.org/officeDocument/2006/relationships/handoutMaster" Target="handoutMasters/handoutMaster1.xml"/><Relationship Id="rId107" Type="http://schemas.openxmlformats.org/officeDocument/2006/relationships/slide" Target="slides/slide99.xml"/><Relationship Id="rId11" Type="http://schemas.openxmlformats.org/officeDocument/2006/relationships/slide" Target="slides/slide3.xml"/><Relationship Id="rId32" Type="http://schemas.openxmlformats.org/officeDocument/2006/relationships/slide" Target="slides/slide24.xml"/><Relationship Id="rId53" Type="http://schemas.openxmlformats.org/officeDocument/2006/relationships/slide" Target="slides/slide45.xml"/><Relationship Id="rId74" Type="http://schemas.openxmlformats.org/officeDocument/2006/relationships/slide" Target="slides/slide66.xml"/><Relationship Id="rId128" Type="http://schemas.openxmlformats.org/officeDocument/2006/relationships/slide" Target="slides/slide120.xml"/><Relationship Id="rId149" Type="http://schemas.openxmlformats.org/officeDocument/2006/relationships/slide" Target="slides/slide141.xml"/><Relationship Id="rId5" Type="http://schemas.openxmlformats.org/officeDocument/2006/relationships/slideMaster" Target="slideMasters/slideMaster5.xml"/><Relationship Id="rId95" Type="http://schemas.openxmlformats.org/officeDocument/2006/relationships/slide" Target="slides/slide87.xml"/><Relationship Id="rId160" Type="http://schemas.openxmlformats.org/officeDocument/2006/relationships/slide" Target="slides/slide152.xml"/><Relationship Id="rId22" Type="http://schemas.openxmlformats.org/officeDocument/2006/relationships/slide" Target="slides/slide14.xml"/><Relationship Id="rId43" Type="http://schemas.openxmlformats.org/officeDocument/2006/relationships/slide" Target="slides/slide35.xml"/><Relationship Id="rId64" Type="http://schemas.openxmlformats.org/officeDocument/2006/relationships/slide" Target="slides/slide56.xml"/><Relationship Id="rId118" Type="http://schemas.openxmlformats.org/officeDocument/2006/relationships/slide" Target="slides/slide110.xml"/><Relationship Id="rId139" Type="http://schemas.openxmlformats.org/officeDocument/2006/relationships/slide" Target="slides/slide131.xml"/><Relationship Id="rId85" Type="http://schemas.openxmlformats.org/officeDocument/2006/relationships/slide" Target="slides/slide77.xml"/><Relationship Id="rId150" Type="http://schemas.openxmlformats.org/officeDocument/2006/relationships/slide" Target="slides/slide142.xml"/><Relationship Id="rId171" Type="http://schemas.openxmlformats.org/officeDocument/2006/relationships/commentAuthors" Target="commentAuthors.xml"/><Relationship Id="rId12" Type="http://schemas.openxmlformats.org/officeDocument/2006/relationships/slide" Target="slides/slide4.xml"/><Relationship Id="rId33" Type="http://schemas.openxmlformats.org/officeDocument/2006/relationships/slide" Target="slides/slide25.xml"/><Relationship Id="rId108" Type="http://schemas.openxmlformats.org/officeDocument/2006/relationships/slide" Target="slides/slide100.xml"/><Relationship Id="rId129" Type="http://schemas.openxmlformats.org/officeDocument/2006/relationships/slide" Target="slides/slide121.xml"/><Relationship Id="rId54" Type="http://schemas.openxmlformats.org/officeDocument/2006/relationships/slide" Target="slides/slide46.xml"/><Relationship Id="rId75" Type="http://schemas.openxmlformats.org/officeDocument/2006/relationships/slide" Target="slides/slide67.xml"/><Relationship Id="rId96" Type="http://schemas.openxmlformats.org/officeDocument/2006/relationships/slide" Target="slides/slide88.xml"/><Relationship Id="rId140" Type="http://schemas.openxmlformats.org/officeDocument/2006/relationships/slide" Target="slides/slide132.xml"/><Relationship Id="rId161" Type="http://schemas.openxmlformats.org/officeDocument/2006/relationships/slide" Target="slides/slide153.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5.xml"/><Relationship Id="rId28" Type="http://schemas.openxmlformats.org/officeDocument/2006/relationships/slide" Target="slides/slide20.xml"/><Relationship Id="rId49" Type="http://schemas.openxmlformats.org/officeDocument/2006/relationships/slide" Target="slides/slide41.xml"/><Relationship Id="rId114" Type="http://schemas.openxmlformats.org/officeDocument/2006/relationships/slide" Target="slides/slide106.xml"/><Relationship Id="rId119" Type="http://schemas.openxmlformats.org/officeDocument/2006/relationships/slide" Target="slides/slide111.xml"/><Relationship Id="rId44" Type="http://schemas.openxmlformats.org/officeDocument/2006/relationships/slide" Target="slides/slide36.xml"/><Relationship Id="rId60" Type="http://schemas.openxmlformats.org/officeDocument/2006/relationships/slide" Target="slides/slide52.xml"/><Relationship Id="rId65" Type="http://schemas.openxmlformats.org/officeDocument/2006/relationships/slide" Target="slides/slide57.xml"/><Relationship Id="rId81" Type="http://schemas.openxmlformats.org/officeDocument/2006/relationships/slide" Target="slides/slide73.xml"/><Relationship Id="rId86" Type="http://schemas.openxmlformats.org/officeDocument/2006/relationships/slide" Target="slides/slide78.xml"/><Relationship Id="rId130" Type="http://schemas.openxmlformats.org/officeDocument/2006/relationships/slide" Target="slides/slide122.xml"/><Relationship Id="rId135" Type="http://schemas.openxmlformats.org/officeDocument/2006/relationships/slide" Target="slides/slide127.xml"/><Relationship Id="rId151" Type="http://schemas.openxmlformats.org/officeDocument/2006/relationships/slide" Target="slides/slide143.xml"/><Relationship Id="rId156" Type="http://schemas.openxmlformats.org/officeDocument/2006/relationships/slide" Target="slides/slide148.xml"/><Relationship Id="rId172" Type="http://schemas.openxmlformats.org/officeDocument/2006/relationships/presProps" Target="presProps.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slide" Target="slides/slide10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120" Type="http://schemas.openxmlformats.org/officeDocument/2006/relationships/slide" Target="slides/slide112.xml"/><Relationship Id="rId125" Type="http://schemas.openxmlformats.org/officeDocument/2006/relationships/slide" Target="slides/slide117.xml"/><Relationship Id="rId141" Type="http://schemas.openxmlformats.org/officeDocument/2006/relationships/slide" Target="slides/slide133.xml"/><Relationship Id="rId146" Type="http://schemas.openxmlformats.org/officeDocument/2006/relationships/slide" Target="slides/slide138.xml"/><Relationship Id="rId167" Type="http://schemas.openxmlformats.org/officeDocument/2006/relationships/slide" Target="slides/slide159.xml"/><Relationship Id="rId7" Type="http://schemas.openxmlformats.org/officeDocument/2006/relationships/slideMaster" Target="slideMasters/slideMaster7.xml"/><Relationship Id="rId71" Type="http://schemas.openxmlformats.org/officeDocument/2006/relationships/slide" Target="slides/slide63.xml"/><Relationship Id="rId92" Type="http://schemas.openxmlformats.org/officeDocument/2006/relationships/slide" Target="slides/slide84.xml"/><Relationship Id="rId162" Type="http://schemas.openxmlformats.org/officeDocument/2006/relationships/slide" Target="slides/slide154.xml"/><Relationship Id="rId2" Type="http://schemas.openxmlformats.org/officeDocument/2006/relationships/slideMaster" Target="slideMasters/slideMaster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openxmlformats.org/officeDocument/2006/relationships/slide" Target="slides/slide102.xml"/><Relationship Id="rId115" Type="http://schemas.openxmlformats.org/officeDocument/2006/relationships/slide" Target="slides/slide107.xml"/><Relationship Id="rId131" Type="http://schemas.openxmlformats.org/officeDocument/2006/relationships/slide" Target="slides/slide123.xml"/><Relationship Id="rId136" Type="http://schemas.openxmlformats.org/officeDocument/2006/relationships/slide" Target="slides/slide128.xml"/><Relationship Id="rId157" Type="http://schemas.openxmlformats.org/officeDocument/2006/relationships/slide" Target="slides/slide149.xml"/><Relationship Id="rId61" Type="http://schemas.openxmlformats.org/officeDocument/2006/relationships/slide" Target="slides/slide53.xml"/><Relationship Id="rId82" Type="http://schemas.openxmlformats.org/officeDocument/2006/relationships/slide" Target="slides/slide74.xml"/><Relationship Id="rId152" Type="http://schemas.openxmlformats.org/officeDocument/2006/relationships/slide" Target="slides/slide144.xml"/><Relationship Id="rId173" Type="http://schemas.openxmlformats.org/officeDocument/2006/relationships/viewProps" Target="viewProps.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126" Type="http://schemas.openxmlformats.org/officeDocument/2006/relationships/slide" Target="slides/slide118.xml"/><Relationship Id="rId147" Type="http://schemas.openxmlformats.org/officeDocument/2006/relationships/slide" Target="slides/slide139.xml"/><Relationship Id="rId168" Type="http://schemas.openxmlformats.org/officeDocument/2006/relationships/slide" Target="slides/slide160.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93" Type="http://schemas.openxmlformats.org/officeDocument/2006/relationships/slide" Target="slides/slide85.xml"/><Relationship Id="rId98" Type="http://schemas.openxmlformats.org/officeDocument/2006/relationships/slide" Target="slides/slide90.xml"/><Relationship Id="rId121" Type="http://schemas.openxmlformats.org/officeDocument/2006/relationships/slide" Target="slides/slide113.xml"/><Relationship Id="rId142" Type="http://schemas.openxmlformats.org/officeDocument/2006/relationships/slide" Target="slides/slide134.xml"/><Relationship Id="rId163" Type="http://schemas.openxmlformats.org/officeDocument/2006/relationships/slide" Target="slides/slide155.xml"/><Relationship Id="rId3" Type="http://schemas.openxmlformats.org/officeDocument/2006/relationships/slideMaster" Target="slideMasters/slideMaster3.xml"/><Relationship Id="rId25" Type="http://schemas.openxmlformats.org/officeDocument/2006/relationships/slide" Target="slides/slide17.xml"/><Relationship Id="rId46" Type="http://schemas.openxmlformats.org/officeDocument/2006/relationships/slide" Target="slides/slide38.xml"/><Relationship Id="rId67" Type="http://schemas.openxmlformats.org/officeDocument/2006/relationships/slide" Target="slides/slide59.xml"/><Relationship Id="rId116" Type="http://schemas.openxmlformats.org/officeDocument/2006/relationships/slide" Target="slides/slide108.xml"/><Relationship Id="rId137" Type="http://schemas.openxmlformats.org/officeDocument/2006/relationships/slide" Target="slides/slide129.xml"/><Relationship Id="rId158" Type="http://schemas.openxmlformats.org/officeDocument/2006/relationships/slide" Target="slides/slide150.xml"/><Relationship Id="rId20" Type="http://schemas.openxmlformats.org/officeDocument/2006/relationships/slide" Target="slides/slide12.xml"/><Relationship Id="rId41" Type="http://schemas.openxmlformats.org/officeDocument/2006/relationships/slide" Target="slides/slide33.xml"/><Relationship Id="rId62" Type="http://schemas.openxmlformats.org/officeDocument/2006/relationships/slide" Target="slides/slide54.xml"/><Relationship Id="rId83" Type="http://schemas.openxmlformats.org/officeDocument/2006/relationships/slide" Target="slides/slide75.xml"/><Relationship Id="rId88" Type="http://schemas.openxmlformats.org/officeDocument/2006/relationships/slide" Target="slides/slide80.xml"/><Relationship Id="rId111" Type="http://schemas.openxmlformats.org/officeDocument/2006/relationships/slide" Target="slides/slide103.xml"/><Relationship Id="rId132" Type="http://schemas.openxmlformats.org/officeDocument/2006/relationships/slide" Target="slides/slide124.xml"/><Relationship Id="rId153" Type="http://schemas.openxmlformats.org/officeDocument/2006/relationships/slide" Target="slides/slide145.xml"/><Relationship Id="rId174" Type="http://schemas.openxmlformats.org/officeDocument/2006/relationships/theme" Target="theme/theme1.xml"/><Relationship Id="rId15" Type="http://schemas.openxmlformats.org/officeDocument/2006/relationships/slide" Target="slides/slide7.xml"/><Relationship Id="rId36" Type="http://schemas.openxmlformats.org/officeDocument/2006/relationships/slide" Target="slides/slide28.xml"/><Relationship Id="rId57" Type="http://schemas.openxmlformats.org/officeDocument/2006/relationships/slide" Target="slides/slide49.xml"/><Relationship Id="rId106" Type="http://schemas.openxmlformats.org/officeDocument/2006/relationships/slide" Target="slides/slide98.xml"/><Relationship Id="rId127" Type="http://schemas.openxmlformats.org/officeDocument/2006/relationships/slide" Target="slides/slide119.xml"/><Relationship Id="rId10" Type="http://schemas.openxmlformats.org/officeDocument/2006/relationships/slide" Target="slides/slide2.xml"/><Relationship Id="rId31" Type="http://schemas.openxmlformats.org/officeDocument/2006/relationships/slide" Target="slides/slide23.xml"/><Relationship Id="rId52" Type="http://schemas.openxmlformats.org/officeDocument/2006/relationships/slide" Target="slides/slide44.xml"/><Relationship Id="rId73" Type="http://schemas.openxmlformats.org/officeDocument/2006/relationships/slide" Target="slides/slide65.xml"/><Relationship Id="rId78" Type="http://schemas.openxmlformats.org/officeDocument/2006/relationships/slide" Target="slides/slide70.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122" Type="http://schemas.openxmlformats.org/officeDocument/2006/relationships/slide" Target="slides/slide114.xml"/><Relationship Id="rId143" Type="http://schemas.openxmlformats.org/officeDocument/2006/relationships/slide" Target="slides/slide135.xml"/><Relationship Id="rId148" Type="http://schemas.openxmlformats.org/officeDocument/2006/relationships/slide" Target="slides/slide140.xml"/><Relationship Id="rId164" Type="http://schemas.openxmlformats.org/officeDocument/2006/relationships/slide" Target="slides/slide156.xml"/><Relationship Id="rId16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1.xml"/><Relationship Id="rId26" Type="http://schemas.openxmlformats.org/officeDocument/2006/relationships/slide" Target="slides/slide18.xml"/><Relationship Id="rId47" Type="http://schemas.openxmlformats.org/officeDocument/2006/relationships/slide" Target="slides/slide39.xml"/><Relationship Id="rId68" Type="http://schemas.openxmlformats.org/officeDocument/2006/relationships/slide" Target="slides/slide60.xml"/><Relationship Id="rId89" Type="http://schemas.openxmlformats.org/officeDocument/2006/relationships/slide" Target="slides/slide81.xml"/><Relationship Id="rId112" Type="http://schemas.openxmlformats.org/officeDocument/2006/relationships/slide" Target="slides/slide104.xml"/><Relationship Id="rId133" Type="http://schemas.openxmlformats.org/officeDocument/2006/relationships/slide" Target="slides/slide125.xml"/><Relationship Id="rId154" Type="http://schemas.openxmlformats.org/officeDocument/2006/relationships/slide" Target="slides/slide146.xml"/><Relationship Id="rId175" Type="http://schemas.openxmlformats.org/officeDocument/2006/relationships/tableStyles" Target="tableStyles.xml"/><Relationship Id="rId16" Type="http://schemas.openxmlformats.org/officeDocument/2006/relationships/slide" Target="slides/slide8.xml"/><Relationship Id="rId37" Type="http://schemas.openxmlformats.org/officeDocument/2006/relationships/slide" Target="slides/slide29.xml"/><Relationship Id="rId58" Type="http://schemas.openxmlformats.org/officeDocument/2006/relationships/slide" Target="slides/slide50.xml"/><Relationship Id="rId79" Type="http://schemas.openxmlformats.org/officeDocument/2006/relationships/slide" Target="slides/slide71.xml"/><Relationship Id="rId102" Type="http://schemas.openxmlformats.org/officeDocument/2006/relationships/slide" Target="slides/slide94.xml"/><Relationship Id="rId123" Type="http://schemas.openxmlformats.org/officeDocument/2006/relationships/slide" Target="slides/slide115.xml"/><Relationship Id="rId144" Type="http://schemas.openxmlformats.org/officeDocument/2006/relationships/slide" Target="slides/slide136.xml"/><Relationship Id="rId90" Type="http://schemas.openxmlformats.org/officeDocument/2006/relationships/slide" Target="slides/slide82.xml"/><Relationship Id="rId165" Type="http://schemas.openxmlformats.org/officeDocument/2006/relationships/slide" Target="slides/slide157.xml"/><Relationship Id="rId27" Type="http://schemas.openxmlformats.org/officeDocument/2006/relationships/slide" Target="slides/slide19.xml"/><Relationship Id="rId48" Type="http://schemas.openxmlformats.org/officeDocument/2006/relationships/slide" Target="slides/slide40.xml"/><Relationship Id="rId69" Type="http://schemas.openxmlformats.org/officeDocument/2006/relationships/slide" Target="slides/slide61.xml"/><Relationship Id="rId113" Type="http://schemas.openxmlformats.org/officeDocument/2006/relationships/slide" Target="slides/slide105.xml"/><Relationship Id="rId134" Type="http://schemas.openxmlformats.org/officeDocument/2006/relationships/slide" Target="slides/slide126.xml"/><Relationship Id="rId80" Type="http://schemas.openxmlformats.org/officeDocument/2006/relationships/slide" Target="slides/slide72.xml"/><Relationship Id="rId155" Type="http://schemas.openxmlformats.org/officeDocument/2006/relationships/slide" Target="slides/slide147.xml"/><Relationship Id="rId17" Type="http://schemas.openxmlformats.org/officeDocument/2006/relationships/slide" Target="slides/slide9.xml"/><Relationship Id="rId38" Type="http://schemas.openxmlformats.org/officeDocument/2006/relationships/slide" Target="slides/slide30.xml"/><Relationship Id="rId59" Type="http://schemas.openxmlformats.org/officeDocument/2006/relationships/slide" Target="slides/slide51.xml"/><Relationship Id="rId103" Type="http://schemas.openxmlformats.org/officeDocument/2006/relationships/slide" Target="slides/slide95.xml"/><Relationship Id="rId124" Type="http://schemas.openxmlformats.org/officeDocument/2006/relationships/slide" Target="slides/slide116.xml"/><Relationship Id="rId70" Type="http://schemas.openxmlformats.org/officeDocument/2006/relationships/slide" Target="slides/slide62.xml"/><Relationship Id="rId91" Type="http://schemas.openxmlformats.org/officeDocument/2006/relationships/slide" Target="slides/slide83.xml"/><Relationship Id="rId145" Type="http://schemas.openxmlformats.org/officeDocument/2006/relationships/slide" Target="slides/slide137.xml"/><Relationship Id="rId166" Type="http://schemas.openxmlformats.org/officeDocument/2006/relationships/slide" Target="slides/slide15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729EBD-12DA-C245-BB6D-FCE08E09E79C}" type="doc">
      <dgm:prSet loTypeId="urn:microsoft.com/office/officeart/2009/3/layout/StepUpProcess" loCatId="" qsTypeId="urn:microsoft.com/office/officeart/2005/8/quickstyle/simple4" qsCatId="simple" csTypeId="urn:microsoft.com/office/officeart/2005/8/colors/accent1_2" csCatId="accent1" phldr="1"/>
      <dgm:spPr/>
      <dgm:t>
        <a:bodyPr/>
        <a:lstStyle/>
        <a:p>
          <a:endParaRPr lang="en-US"/>
        </a:p>
      </dgm:t>
    </dgm:pt>
    <dgm:pt modelId="{073EED3E-D71C-D345-AB3A-56537F13D870}">
      <dgm:prSet phldrT="[Text]" custT="1"/>
      <dgm:spPr/>
      <dgm:t>
        <a:bodyPr/>
        <a:lstStyle/>
        <a:p>
          <a:r>
            <a:rPr lang="en-US" sz="1900" b="1" dirty="0">
              <a:latin typeface="Calibri" charset="0"/>
              <a:ea typeface="Calibri" charset="0"/>
              <a:cs typeface="Calibri" charset="0"/>
            </a:rPr>
            <a:t>Intro to the Guidebooks</a:t>
          </a:r>
        </a:p>
      </dgm:t>
    </dgm:pt>
    <dgm:pt modelId="{438C8197-14AD-3546-BD16-D0D6BB95AAD8}" type="parTrans" cxnId="{39CEF60C-6C83-D84C-8EB8-958643A377A2}">
      <dgm:prSet/>
      <dgm:spPr/>
      <dgm:t>
        <a:bodyPr/>
        <a:lstStyle/>
        <a:p>
          <a:endParaRPr lang="en-US"/>
        </a:p>
      </dgm:t>
    </dgm:pt>
    <dgm:pt modelId="{44CBFD6F-3C5D-C647-880E-C1BB71E3EA49}" type="sibTrans" cxnId="{39CEF60C-6C83-D84C-8EB8-958643A377A2}">
      <dgm:prSet/>
      <dgm:spPr/>
      <dgm:t>
        <a:bodyPr/>
        <a:lstStyle/>
        <a:p>
          <a:endParaRPr lang="en-US"/>
        </a:p>
      </dgm:t>
    </dgm:pt>
    <dgm:pt modelId="{B55D15CB-0781-3043-9D83-A595D426E5F2}">
      <dgm:prSet phldrT="[Text]" custT="1"/>
      <dgm:spPr/>
      <dgm:t>
        <a:bodyPr/>
        <a:lstStyle/>
        <a:p>
          <a:r>
            <a:rPr lang="en-US" sz="1900" b="1" dirty="0">
              <a:latin typeface="Calibri" charset="0"/>
              <a:ea typeface="Calibri" charset="0"/>
              <a:cs typeface="Calibri" charset="0"/>
            </a:rPr>
            <a:t>Components of Literacy Instruction</a:t>
          </a:r>
        </a:p>
      </dgm:t>
    </dgm:pt>
    <dgm:pt modelId="{5962CA02-185D-DC4C-8E58-60FA74C2886D}" type="parTrans" cxnId="{181DB548-5138-A24C-BF05-1FCFF03B0729}">
      <dgm:prSet/>
      <dgm:spPr/>
      <dgm:t>
        <a:bodyPr/>
        <a:lstStyle/>
        <a:p>
          <a:endParaRPr lang="en-US"/>
        </a:p>
      </dgm:t>
    </dgm:pt>
    <dgm:pt modelId="{E0C3C8E4-9166-1D48-96E3-79A673EF6792}" type="sibTrans" cxnId="{181DB548-5138-A24C-BF05-1FCFF03B0729}">
      <dgm:prSet/>
      <dgm:spPr/>
      <dgm:t>
        <a:bodyPr/>
        <a:lstStyle/>
        <a:p>
          <a:endParaRPr lang="en-US"/>
        </a:p>
      </dgm:t>
    </dgm:pt>
    <dgm:pt modelId="{20779E49-F6E1-9F4D-9C21-B3B364AC8B7E}">
      <dgm:prSet phldrT="[Text]" custT="1"/>
      <dgm:spPr/>
      <dgm:t>
        <a:bodyPr/>
        <a:lstStyle/>
        <a:p>
          <a:r>
            <a:rPr lang="en-US" sz="1900" b="1" dirty="0">
              <a:latin typeface="Calibri" charset="0"/>
              <a:ea typeface="Calibri" charset="0"/>
              <a:cs typeface="Calibri" charset="0"/>
            </a:rPr>
            <a:t>Unpacking the Cold- Read</a:t>
          </a:r>
        </a:p>
      </dgm:t>
    </dgm:pt>
    <dgm:pt modelId="{BCE48D88-3D91-9341-8FF7-01938675D412}" type="parTrans" cxnId="{9E3FB4E9-8671-AF47-80EC-BFD8F2CBB8CA}">
      <dgm:prSet/>
      <dgm:spPr/>
      <dgm:t>
        <a:bodyPr/>
        <a:lstStyle/>
        <a:p>
          <a:endParaRPr lang="en-US"/>
        </a:p>
      </dgm:t>
    </dgm:pt>
    <dgm:pt modelId="{7E6CBC18-56EF-5A42-9EE5-B44119375E89}" type="sibTrans" cxnId="{9E3FB4E9-8671-AF47-80EC-BFD8F2CBB8CA}">
      <dgm:prSet/>
      <dgm:spPr/>
      <dgm:t>
        <a:bodyPr/>
        <a:lstStyle/>
        <a:p>
          <a:endParaRPr lang="en-US"/>
        </a:p>
      </dgm:t>
    </dgm:pt>
    <dgm:pt modelId="{F2A2CD1E-40D5-5647-A3BC-6B4B1232DA17}">
      <dgm:prSet phldrT="[Text]" custT="1"/>
      <dgm:spPr/>
      <dgm:t>
        <a:bodyPr/>
        <a:lstStyle/>
        <a:p>
          <a:r>
            <a:rPr lang="en-US" sz="1900" b="1" dirty="0">
              <a:latin typeface="Calibri" charset="0"/>
              <a:ea typeface="Calibri" charset="0"/>
              <a:cs typeface="Calibri" charset="0"/>
            </a:rPr>
            <a:t>Fluency</a:t>
          </a:r>
        </a:p>
      </dgm:t>
    </dgm:pt>
    <dgm:pt modelId="{322E393F-EFA3-9143-B6B4-24BE487CFC2E}" type="parTrans" cxnId="{C07C41AE-564F-7146-A5C0-E16B3C1C85BD}">
      <dgm:prSet/>
      <dgm:spPr/>
      <dgm:t>
        <a:bodyPr/>
        <a:lstStyle/>
        <a:p>
          <a:endParaRPr lang="en-US"/>
        </a:p>
      </dgm:t>
    </dgm:pt>
    <dgm:pt modelId="{549DC1A5-2892-7441-A228-47A094404D12}" type="sibTrans" cxnId="{C07C41AE-564F-7146-A5C0-E16B3C1C85BD}">
      <dgm:prSet/>
      <dgm:spPr/>
      <dgm:t>
        <a:bodyPr/>
        <a:lstStyle/>
        <a:p>
          <a:endParaRPr lang="en-US"/>
        </a:p>
      </dgm:t>
    </dgm:pt>
    <dgm:pt modelId="{7809A6FF-006D-E645-86F8-5B060201157B}">
      <dgm:prSet phldrT="[Text]" custT="1"/>
      <dgm:spPr/>
      <dgm:t>
        <a:bodyPr/>
        <a:lstStyle/>
        <a:p>
          <a:r>
            <a:rPr lang="en-US" sz="1900" b="1" dirty="0">
              <a:latin typeface="Calibri" charset="0"/>
              <a:ea typeface="Calibri" charset="0"/>
              <a:cs typeface="Calibri" charset="0"/>
            </a:rPr>
            <a:t>Reader's Circles Approach</a:t>
          </a:r>
        </a:p>
      </dgm:t>
    </dgm:pt>
    <dgm:pt modelId="{60CAB333-D6DD-384D-887A-8DE6E3088EDF}" type="parTrans" cxnId="{30B85668-7025-4C4B-B6CE-5070ED38AD67}">
      <dgm:prSet/>
      <dgm:spPr/>
      <dgm:t>
        <a:bodyPr/>
        <a:lstStyle/>
        <a:p>
          <a:endParaRPr lang="en-US"/>
        </a:p>
      </dgm:t>
    </dgm:pt>
    <dgm:pt modelId="{082BC9EB-DCA3-DC49-980E-E76E6F28EC2D}" type="sibTrans" cxnId="{30B85668-7025-4C4B-B6CE-5070ED38AD67}">
      <dgm:prSet/>
      <dgm:spPr/>
      <dgm:t>
        <a:bodyPr/>
        <a:lstStyle/>
        <a:p>
          <a:endParaRPr lang="en-US"/>
        </a:p>
      </dgm:t>
    </dgm:pt>
    <dgm:pt modelId="{064ADD52-FA0D-914C-A887-AA90112B5958}">
      <dgm:prSet phldrT="[Text]" custT="1"/>
      <dgm:spPr/>
      <dgm:t>
        <a:bodyPr/>
        <a:lstStyle/>
        <a:p>
          <a:r>
            <a:rPr lang="en-US" sz="1900" b="1" dirty="0">
              <a:latin typeface="Calibri" charset="0"/>
              <a:ea typeface="Calibri" charset="0"/>
              <a:cs typeface="Calibri" charset="0"/>
            </a:rPr>
            <a:t>Text-Based vs. Strategies Based</a:t>
          </a:r>
        </a:p>
      </dgm:t>
    </dgm:pt>
    <dgm:pt modelId="{44A6649C-A91E-F34C-B0CA-C5E2ABA30300}" type="parTrans" cxnId="{0280B3E1-4E50-E948-B0CA-79678F8D5313}">
      <dgm:prSet/>
      <dgm:spPr/>
      <dgm:t>
        <a:bodyPr/>
        <a:lstStyle/>
        <a:p>
          <a:endParaRPr lang="en-US"/>
        </a:p>
      </dgm:t>
    </dgm:pt>
    <dgm:pt modelId="{1FEF50E6-F43A-2B4F-8694-988A0244E2B7}" type="sibTrans" cxnId="{0280B3E1-4E50-E948-B0CA-79678F8D5313}">
      <dgm:prSet/>
      <dgm:spPr/>
      <dgm:t>
        <a:bodyPr/>
        <a:lstStyle/>
        <a:p>
          <a:endParaRPr lang="en-US"/>
        </a:p>
      </dgm:t>
    </dgm:pt>
    <dgm:pt modelId="{9A0CCD01-51DC-B644-8486-F16A5D1EF808}" type="pres">
      <dgm:prSet presAssocID="{B0729EBD-12DA-C245-BB6D-FCE08E09E79C}" presName="rootnode" presStyleCnt="0">
        <dgm:presLayoutVars>
          <dgm:chMax/>
          <dgm:chPref/>
          <dgm:dir/>
          <dgm:animLvl val="lvl"/>
        </dgm:presLayoutVars>
      </dgm:prSet>
      <dgm:spPr/>
    </dgm:pt>
    <dgm:pt modelId="{1042D0B5-97DB-834D-A0A4-D85B55968BEC}" type="pres">
      <dgm:prSet presAssocID="{073EED3E-D71C-D345-AB3A-56537F13D870}" presName="composite" presStyleCnt="0"/>
      <dgm:spPr/>
    </dgm:pt>
    <dgm:pt modelId="{EAAAEFE1-C71B-E04A-A382-D2F3FD471B62}" type="pres">
      <dgm:prSet presAssocID="{073EED3E-D71C-D345-AB3A-56537F13D870}" presName="LShape" presStyleLbl="alignNode1" presStyleIdx="0" presStyleCnt="11"/>
      <dgm:spPr/>
    </dgm:pt>
    <dgm:pt modelId="{37B41F28-BDAB-9F4C-A273-9EEF63C5DBA1}" type="pres">
      <dgm:prSet presAssocID="{073EED3E-D71C-D345-AB3A-56537F13D870}" presName="ParentText" presStyleLbl="revTx" presStyleIdx="0" presStyleCnt="6">
        <dgm:presLayoutVars>
          <dgm:chMax val="0"/>
          <dgm:chPref val="0"/>
          <dgm:bulletEnabled val="1"/>
        </dgm:presLayoutVars>
      </dgm:prSet>
      <dgm:spPr/>
    </dgm:pt>
    <dgm:pt modelId="{C35C7E32-F6BB-CE41-AB06-ADE3716C4CED}" type="pres">
      <dgm:prSet presAssocID="{073EED3E-D71C-D345-AB3A-56537F13D870}" presName="Triangle" presStyleLbl="alignNode1" presStyleIdx="1" presStyleCnt="11"/>
      <dgm:spPr/>
    </dgm:pt>
    <dgm:pt modelId="{24B5D2B9-C58A-944E-A170-04D860106AAB}" type="pres">
      <dgm:prSet presAssocID="{44CBFD6F-3C5D-C647-880E-C1BB71E3EA49}" presName="sibTrans" presStyleCnt="0"/>
      <dgm:spPr/>
    </dgm:pt>
    <dgm:pt modelId="{D71C6787-D78F-1B4E-B646-B85866911371}" type="pres">
      <dgm:prSet presAssocID="{44CBFD6F-3C5D-C647-880E-C1BB71E3EA49}" presName="space" presStyleCnt="0"/>
      <dgm:spPr/>
    </dgm:pt>
    <dgm:pt modelId="{B12491F0-9BE7-3240-87E0-35999317C611}" type="pres">
      <dgm:prSet presAssocID="{B55D15CB-0781-3043-9D83-A595D426E5F2}" presName="composite" presStyleCnt="0"/>
      <dgm:spPr/>
    </dgm:pt>
    <dgm:pt modelId="{2CA676C3-6D55-EE4D-B83A-8DE316E29C11}" type="pres">
      <dgm:prSet presAssocID="{B55D15CB-0781-3043-9D83-A595D426E5F2}" presName="LShape" presStyleLbl="alignNode1" presStyleIdx="2" presStyleCnt="11"/>
      <dgm:spPr/>
    </dgm:pt>
    <dgm:pt modelId="{22021D81-D407-B441-BA6D-ECFB1AD995D0}" type="pres">
      <dgm:prSet presAssocID="{B55D15CB-0781-3043-9D83-A595D426E5F2}" presName="ParentText" presStyleLbl="revTx" presStyleIdx="1" presStyleCnt="6" custScaleX="114736" custLinFactNeighborX="5544">
        <dgm:presLayoutVars>
          <dgm:chMax val="0"/>
          <dgm:chPref val="0"/>
          <dgm:bulletEnabled val="1"/>
        </dgm:presLayoutVars>
      </dgm:prSet>
      <dgm:spPr/>
    </dgm:pt>
    <dgm:pt modelId="{557DB05B-BA9B-C649-92B9-AF5EB74382BF}" type="pres">
      <dgm:prSet presAssocID="{B55D15CB-0781-3043-9D83-A595D426E5F2}" presName="Triangle" presStyleLbl="alignNode1" presStyleIdx="3" presStyleCnt="11"/>
      <dgm:spPr/>
    </dgm:pt>
    <dgm:pt modelId="{5030B534-5FDA-C14A-8A61-8784FF37DFB9}" type="pres">
      <dgm:prSet presAssocID="{E0C3C8E4-9166-1D48-96E3-79A673EF6792}" presName="sibTrans" presStyleCnt="0"/>
      <dgm:spPr/>
    </dgm:pt>
    <dgm:pt modelId="{DCFA16E8-A7C8-1C43-9495-932C83875D1E}" type="pres">
      <dgm:prSet presAssocID="{E0C3C8E4-9166-1D48-96E3-79A673EF6792}" presName="space" presStyleCnt="0"/>
      <dgm:spPr/>
    </dgm:pt>
    <dgm:pt modelId="{1343BB16-13F9-D54F-81CD-8C602EB192AF}" type="pres">
      <dgm:prSet presAssocID="{20779E49-F6E1-9F4D-9C21-B3B364AC8B7E}" presName="composite" presStyleCnt="0"/>
      <dgm:spPr/>
    </dgm:pt>
    <dgm:pt modelId="{C8170642-87BE-BC48-BE4B-F4FDE35278C4}" type="pres">
      <dgm:prSet presAssocID="{20779E49-F6E1-9F4D-9C21-B3B364AC8B7E}" presName="LShape" presStyleLbl="alignNode1" presStyleIdx="4" presStyleCnt="11"/>
      <dgm:spPr/>
    </dgm:pt>
    <dgm:pt modelId="{ECDB6347-A600-EF4C-A9E9-45989307E071}" type="pres">
      <dgm:prSet presAssocID="{20779E49-F6E1-9F4D-9C21-B3B364AC8B7E}" presName="ParentText" presStyleLbl="revTx" presStyleIdx="2" presStyleCnt="6">
        <dgm:presLayoutVars>
          <dgm:chMax val="0"/>
          <dgm:chPref val="0"/>
          <dgm:bulletEnabled val="1"/>
        </dgm:presLayoutVars>
      </dgm:prSet>
      <dgm:spPr/>
    </dgm:pt>
    <dgm:pt modelId="{E9721F43-0DEE-044B-9856-C2710A5132EE}" type="pres">
      <dgm:prSet presAssocID="{20779E49-F6E1-9F4D-9C21-B3B364AC8B7E}" presName="Triangle" presStyleLbl="alignNode1" presStyleIdx="5" presStyleCnt="11"/>
      <dgm:spPr/>
    </dgm:pt>
    <dgm:pt modelId="{3202A907-7D69-494C-B607-39816CD15637}" type="pres">
      <dgm:prSet presAssocID="{7E6CBC18-56EF-5A42-9EE5-B44119375E89}" presName="sibTrans" presStyleCnt="0"/>
      <dgm:spPr/>
    </dgm:pt>
    <dgm:pt modelId="{10CE995B-3F82-6D42-931F-4C571632B08B}" type="pres">
      <dgm:prSet presAssocID="{7E6CBC18-56EF-5A42-9EE5-B44119375E89}" presName="space" presStyleCnt="0"/>
      <dgm:spPr/>
    </dgm:pt>
    <dgm:pt modelId="{2AE0215B-101F-B644-B941-6E3C2A91BF73}" type="pres">
      <dgm:prSet presAssocID="{F2A2CD1E-40D5-5647-A3BC-6B4B1232DA17}" presName="composite" presStyleCnt="0"/>
      <dgm:spPr/>
    </dgm:pt>
    <dgm:pt modelId="{CE5FBA86-E8AE-7045-BE3C-55041C77B33F}" type="pres">
      <dgm:prSet presAssocID="{F2A2CD1E-40D5-5647-A3BC-6B4B1232DA17}" presName="LShape" presStyleLbl="alignNode1" presStyleIdx="6" presStyleCnt="11"/>
      <dgm:spPr/>
    </dgm:pt>
    <dgm:pt modelId="{0E11EA29-2638-594A-A345-B0424CB7FE93}" type="pres">
      <dgm:prSet presAssocID="{F2A2CD1E-40D5-5647-A3BC-6B4B1232DA17}" presName="ParentText" presStyleLbl="revTx" presStyleIdx="3" presStyleCnt="6">
        <dgm:presLayoutVars>
          <dgm:chMax val="0"/>
          <dgm:chPref val="0"/>
          <dgm:bulletEnabled val="1"/>
        </dgm:presLayoutVars>
      </dgm:prSet>
      <dgm:spPr/>
    </dgm:pt>
    <dgm:pt modelId="{832A0AD9-FEC0-3741-9D7E-F679CA31499D}" type="pres">
      <dgm:prSet presAssocID="{F2A2CD1E-40D5-5647-A3BC-6B4B1232DA17}" presName="Triangle" presStyleLbl="alignNode1" presStyleIdx="7" presStyleCnt="11"/>
      <dgm:spPr/>
    </dgm:pt>
    <dgm:pt modelId="{3C863826-C15E-4348-A70C-49AB91568695}" type="pres">
      <dgm:prSet presAssocID="{549DC1A5-2892-7441-A228-47A094404D12}" presName="sibTrans" presStyleCnt="0"/>
      <dgm:spPr/>
    </dgm:pt>
    <dgm:pt modelId="{07EF4AB4-E2EA-0440-89EB-22D1BBF4F451}" type="pres">
      <dgm:prSet presAssocID="{549DC1A5-2892-7441-A228-47A094404D12}" presName="space" presStyleCnt="0"/>
      <dgm:spPr/>
    </dgm:pt>
    <dgm:pt modelId="{14A7F36A-631C-814B-85C0-FC41E28784D1}" type="pres">
      <dgm:prSet presAssocID="{7809A6FF-006D-E645-86F8-5B060201157B}" presName="composite" presStyleCnt="0"/>
      <dgm:spPr/>
    </dgm:pt>
    <dgm:pt modelId="{6A84E770-85BD-2A4B-8D55-AB491A49A0F4}" type="pres">
      <dgm:prSet presAssocID="{7809A6FF-006D-E645-86F8-5B060201157B}" presName="LShape" presStyleLbl="alignNode1" presStyleIdx="8" presStyleCnt="11"/>
      <dgm:spPr/>
    </dgm:pt>
    <dgm:pt modelId="{5859BFB3-7154-7D4C-AC35-A0349C1879EA}" type="pres">
      <dgm:prSet presAssocID="{7809A6FF-006D-E645-86F8-5B060201157B}" presName="ParentText" presStyleLbl="revTx" presStyleIdx="4" presStyleCnt="6">
        <dgm:presLayoutVars>
          <dgm:chMax val="0"/>
          <dgm:chPref val="0"/>
          <dgm:bulletEnabled val="1"/>
        </dgm:presLayoutVars>
      </dgm:prSet>
      <dgm:spPr/>
    </dgm:pt>
    <dgm:pt modelId="{35FE8234-A9AB-F64E-A395-095DFEBEE491}" type="pres">
      <dgm:prSet presAssocID="{7809A6FF-006D-E645-86F8-5B060201157B}" presName="Triangle" presStyleLbl="alignNode1" presStyleIdx="9" presStyleCnt="11"/>
      <dgm:spPr/>
    </dgm:pt>
    <dgm:pt modelId="{5AEA5F8A-ACAE-2842-A88F-20DCA17B3BC2}" type="pres">
      <dgm:prSet presAssocID="{082BC9EB-DCA3-DC49-980E-E76E6F28EC2D}" presName="sibTrans" presStyleCnt="0"/>
      <dgm:spPr/>
    </dgm:pt>
    <dgm:pt modelId="{AD9DCBE7-90DA-A345-9AE0-7EE1E275C461}" type="pres">
      <dgm:prSet presAssocID="{082BC9EB-DCA3-DC49-980E-E76E6F28EC2D}" presName="space" presStyleCnt="0"/>
      <dgm:spPr/>
    </dgm:pt>
    <dgm:pt modelId="{A2A050D1-D5ED-9040-A7BB-99CAB7AC76B6}" type="pres">
      <dgm:prSet presAssocID="{064ADD52-FA0D-914C-A887-AA90112B5958}" presName="composite" presStyleCnt="0"/>
      <dgm:spPr/>
    </dgm:pt>
    <dgm:pt modelId="{73CB96C4-53AB-0C47-A0E3-014E7BB3F082}" type="pres">
      <dgm:prSet presAssocID="{064ADD52-FA0D-914C-A887-AA90112B5958}" presName="LShape" presStyleLbl="alignNode1" presStyleIdx="10" presStyleCnt="11"/>
      <dgm:spPr/>
    </dgm:pt>
    <dgm:pt modelId="{0AC2CF4D-7CEA-AC46-9238-B2A19634EEA7}" type="pres">
      <dgm:prSet presAssocID="{064ADD52-FA0D-914C-A887-AA90112B5958}" presName="ParentText" presStyleLbl="revTx" presStyleIdx="5" presStyleCnt="6">
        <dgm:presLayoutVars>
          <dgm:chMax val="0"/>
          <dgm:chPref val="0"/>
          <dgm:bulletEnabled val="1"/>
        </dgm:presLayoutVars>
      </dgm:prSet>
      <dgm:spPr/>
    </dgm:pt>
  </dgm:ptLst>
  <dgm:cxnLst>
    <dgm:cxn modelId="{39CEF60C-6C83-D84C-8EB8-958643A377A2}" srcId="{B0729EBD-12DA-C245-BB6D-FCE08E09E79C}" destId="{073EED3E-D71C-D345-AB3A-56537F13D870}" srcOrd="0" destOrd="0" parTransId="{438C8197-14AD-3546-BD16-D0D6BB95AAD8}" sibTransId="{44CBFD6F-3C5D-C647-880E-C1BB71E3EA49}"/>
    <dgm:cxn modelId="{65BE662F-A913-0944-AA37-D6E9EB6B2920}" type="presOf" srcId="{7809A6FF-006D-E645-86F8-5B060201157B}" destId="{5859BFB3-7154-7D4C-AC35-A0349C1879EA}" srcOrd="0" destOrd="0" presId="urn:microsoft.com/office/officeart/2009/3/layout/StepUpProcess"/>
    <dgm:cxn modelId="{181DB548-5138-A24C-BF05-1FCFF03B0729}" srcId="{B0729EBD-12DA-C245-BB6D-FCE08E09E79C}" destId="{B55D15CB-0781-3043-9D83-A595D426E5F2}" srcOrd="1" destOrd="0" parTransId="{5962CA02-185D-DC4C-8E58-60FA74C2886D}" sibTransId="{E0C3C8E4-9166-1D48-96E3-79A673EF6792}"/>
    <dgm:cxn modelId="{30B85668-7025-4C4B-B6CE-5070ED38AD67}" srcId="{B0729EBD-12DA-C245-BB6D-FCE08E09E79C}" destId="{7809A6FF-006D-E645-86F8-5B060201157B}" srcOrd="4" destOrd="0" parTransId="{60CAB333-D6DD-384D-887A-8DE6E3088EDF}" sibTransId="{082BC9EB-DCA3-DC49-980E-E76E6F28EC2D}"/>
    <dgm:cxn modelId="{2E7F1471-9827-6A45-BAC4-30EA2C3EE28A}" type="presOf" srcId="{B0729EBD-12DA-C245-BB6D-FCE08E09E79C}" destId="{9A0CCD01-51DC-B644-8486-F16A5D1EF808}" srcOrd="0" destOrd="0" presId="urn:microsoft.com/office/officeart/2009/3/layout/StepUpProcess"/>
    <dgm:cxn modelId="{520C6E9A-C315-1243-AD32-C8F3CC8AF8BA}" type="presOf" srcId="{064ADD52-FA0D-914C-A887-AA90112B5958}" destId="{0AC2CF4D-7CEA-AC46-9238-B2A19634EEA7}" srcOrd="0" destOrd="0" presId="urn:microsoft.com/office/officeart/2009/3/layout/StepUpProcess"/>
    <dgm:cxn modelId="{CFE862AC-1A63-5040-B380-AE3AFD8872DF}" type="presOf" srcId="{B55D15CB-0781-3043-9D83-A595D426E5F2}" destId="{22021D81-D407-B441-BA6D-ECFB1AD995D0}" srcOrd="0" destOrd="0" presId="urn:microsoft.com/office/officeart/2009/3/layout/StepUpProcess"/>
    <dgm:cxn modelId="{C07C41AE-564F-7146-A5C0-E16B3C1C85BD}" srcId="{B0729EBD-12DA-C245-BB6D-FCE08E09E79C}" destId="{F2A2CD1E-40D5-5647-A3BC-6B4B1232DA17}" srcOrd="3" destOrd="0" parTransId="{322E393F-EFA3-9143-B6B4-24BE487CFC2E}" sibTransId="{549DC1A5-2892-7441-A228-47A094404D12}"/>
    <dgm:cxn modelId="{0D57CFC3-D5E7-A148-B11F-CB8A3C60CFDE}" type="presOf" srcId="{073EED3E-D71C-D345-AB3A-56537F13D870}" destId="{37B41F28-BDAB-9F4C-A273-9EEF63C5DBA1}" srcOrd="0" destOrd="0" presId="urn:microsoft.com/office/officeart/2009/3/layout/StepUpProcess"/>
    <dgm:cxn modelId="{210265D3-7ADA-3B46-AB87-E6DF3F02BF46}" type="presOf" srcId="{F2A2CD1E-40D5-5647-A3BC-6B4B1232DA17}" destId="{0E11EA29-2638-594A-A345-B0424CB7FE93}" srcOrd="0" destOrd="0" presId="urn:microsoft.com/office/officeart/2009/3/layout/StepUpProcess"/>
    <dgm:cxn modelId="{0280B3E1-4E50-E948-B0CA-79678F8D5313}" srcId="{B0729EBD-12DA-C245-BB6D-FCE08E09E79C}" destId="{064ADD52-FA0D-914C-A887-AA90112B5958}" srcOrd="5" destOrd="0" parTransId="{44A6649C-A91E-F34C-B0CA-C5E2ABA30300}" sibTransId="{1FEF50E6-F43A-2B4F-8694-988A0244E2B7}"/>
    <dgm:cxn modelId="{9E3FB4E9-8671-AF47-80EC-BFD8F2CBB8CA}" srcId="{B0729EBD-12DA-C245-BB6D-FCE08E09E79C}" destId="{20779E49-F6E1-9F4D-9C21-B3B364AC8B7E}" srcOrd="2" destOrd="0" parTransId="{BCE48D88-3D91-9341-8FF7-01938675D412}" sibTransId="{7E6CBC18-56EF-5A42-9EE5-B44119375E89}"/>
    <dgm:cxn modelId="{A53436FF-C299-8A45-A5EE-4494AE605392}" type="presOf" srcId="{20779E49-F6E1-9F4D-9C21-B3B364AC8B7E}" destId="{ECDB6347-A600-EF4C-A9E9-45989307E071}" srcOrd="0" destOrd="0" presId="urn:microsoft.com/office/officeart/2009/3/layout/StepUpProcess"/>
    <dgm:cxn modelId="{4DACBAD2-C52F-7246-81ED-B51D735BF9AA}" type="presParOf" srcId="{9A0CCD01-51DC-B644-8486-F16A5D1EF808}" destId="{1042D0B5-97DB-834D-A0A4-D85B55968BEC}" srcOrd="0" destOrd="0" presId="urn:microsoft.com/office/officeart/2009/3/layout/StepUpProcess"/>
    <dgm:cxn modelId="{79ED1965-F504-E545-804F-B6DBF15CEAD1}" type="presParOf" srcId="{1042D0B5-97DB-834D-A0A4-D85B55968BEC}" destId="{EAAAEFE1-C71B-E04A-A382-D2F3FD471B62}" srcOrd="0" destOrd="0" presId="urn:microsoft.com/office/officeart/2009/3/layout/StepUpProcess"/>
    <dgm:cxn modelId="{2E872535-F7E1-A84F-81F2-CD9EC13F135A}" type="presParOf" srcId="{1042D0B5-97DB-834D-A0A4-D85B55968BEC}" destId="{37B41F28-BDAB-9F4C-A273-9EEF63C5DBA1}" srcOrd="1" destOrd="0" presId="urn:microsoft.com/office/officeart/2009/3/layout/StepUpProcess"/>
    <dgm:cxn modelId="{0900CF94-EB49-244B-8965-347F569784ED}" type="presParOf" srcId="{1042D0B5-97DB-834D-A0A4-D85B55968BEC}" destId="{C35C7E32-F6BB-CE41-AB06-ADE3716C4CED}" srcOrd="2" destOrd="0" presId="urn:microsoft.com/office/officeart/2009/3/layout/StepUpProcess"/>
    <dgm:cxn modelId="{2EDEFC7D-F1C3-CC43-AB4B-9F418B97BEAA}" type="presParOf" srcId="{9A0CCD01-51DC-B644-8486-F16A5D1EF808}" destId="{24B5D2B9-C58A-944E-A170-04D860106AAB}" srcOrd="1" destOrd="0" presId="urn:microsoft.com/office/officeart/2009/3/layout/StepUpProcess"/>
    <dgm:cxn modelId="{01888F35-48BD-4843-9881-1F97E1E6F79D}" type="presParOf" srcId="{24B5D2B9-C58A-944E-A170-04D860106AAB}" destId="{D71C6787-D78F-1B4E-B646-B85866911371}" srcOrd="0" destOrd="0" presId="urn:microsoft.com/office/officeart/2009/3/layout/StepUpProcess"/>
    <dgm:cxn modelId="{ACC65387-915B-A74C-A357-73870C150430}" type="presParOf" srcId="{9A0CCD01-51DC-B644-8486-F16A5D1EF808}" destId="{B12491F0-9BE7-3240-87E0-35999317C611}" srcOrd="2" destOrd="0" presId="urn:microsoft.com/office/officeart/2009/3/layout/StepUpProcess"/>
    <dgm:cxn modelId="{FBA1F4D2-D059-AC40-A6DF-73564B1B3F26}" type="presParOf" srcId="{B12491F0-9BE7-3240-87E0-35999317C611}" destId="{2CA676C3-6D55-EE4D-B83A-8DE316E29C11}" srcOrd="0" destOrd="0" presId="urn:microsoft.com/office/officeart/2009/3/layout/StepUpProcess"/>
    <dgm:cxn modelId="{0DDF63FE-1F91-8244-A653-EC6D1A96C2CB}" type="presParOf" srcId="{B12491F0-9BE7-3240-87E0-35999317C611}" destId="{22021D81-D407-B441-BA6D-ECFB1AD995D0}" srcOrd="1" destOrd="0" presId="urn:microsoft.com/office/officeart/2009/3/layout/StepUpProcess"/>
    <dgm:cxn modelId="{07DBE0C2-57D2-444D-9A35-2CEC80057C79}" type="presParOf" srcId="{B12491F0-9BE7-3240-87E0-35999317C611}" destId="{557DB05B-BA9B-C649-92B9-AF5EB74382BF}" srcOrd="2" destOrd="0" presId="urn:microsoft.com/office/officeart/2009/3/layout/StepUpProcess"/>
    <dgm:cxn modelId="{B9907EAC-7FB9-B941-BA77-5F79DF9DF08D}" type="presParOf" srcId="{9A0CCD01-51DC-B644-8486-F16A5D1EF808}" destId="{5030B534-5FDA-C14A-8A61-8784FF37DFB9}" srcOrd="3" destOrd="0" presId="urn:microsoft.com/office/officeart/2009/3/layout/StepUpProcess"/>
    <dgm:cxn modelId="{1824AAF2-D75F-C446-8D1A-5A1281D6A46A}" type="presParOf" srcId="{5030B534-5FDA-C14A-8A61-8784FF37DFB9}" destId="{DCFA16E8-A7C8-1C43-9495-932C83875D1E}" srcOrd="0" destOrd="0" presId="urn:microsoft.com/office/officeart/2009/3/layout/StepUpProcess"/>
    <dgm:cxn modelId="{38C9C98C-89A0-194C-A016-4B81BB30E2B8}" type="presParOf" srcId="{9A0CCD01-51DC-B644-8486-F16A5D1EF808}" destId="{1343BB16-13F9-D54F-81CD-8C602EB192AF}" srcOrd="4" destOrd="0" presId="urn:microsoft.com/office/officeart/2009/3/layout/StepUpProcess"/>
    <dgm:cxn modelId="{A418A9B1-1AEE-B64D-BFD3-A8C8DD0B3C74}" type="presParOf" srcId="{1343BB16-13F9-D54F-81CD-8C602EB192AF}" destId="{C8170642-87BE-BC48-BE4B-F4FDE35278C4}" srcOrd="0" destOrd="0" presId="urn:microsoft.com/office/officeart/2009/3/layout/StepUpProcess"/>
    <dgm:cxn modelId="{8BCF2D52-A554-8646-A955-99F427017C9F}" type="presParOf" srcId="{1343BB16-13F9-D54F-81CD-8C602EB192AF}" destId="{ECDB6347-A600-EF4C-A9E9-45989307E071}" srcOrd="1" destOrd="0" presId="urn:microsoft.com/office/officeart/2009/3/layout/StepUpProcess"/>
    <dgm:cxn modelId="{C656C932-200F-4E48-A7C5-3052946C9500}" type="presParOf" srcId="{1343BB16-13F9-D54F-81CD-8C602EB192AF}" destId="{E9721F43-0DEE-044B-9856-C2710A5132EE}" srcOrd="2" destOrd="0" presId="urn:microsoft.com/office/officeart/2009/3/layout/StepUpProcess"/>
    <dgm:cxn modelId="{1AEA83D1-0579-AC4D-A71D-F9F6D49DDF24}" type="presParOf" srcId="{9A0CCD01-51DC-B644-8486-F16A5D1EF808}" destId="{3202A907-7D69-494C-B607-39816CD15637}" srcOrd="5" destOrd="0" presId="urn:microsoft.com/office/officeart/2009/3/layout/StepUpProcess"/>
    <dgm:cxn modelId="{8DEBDDE8-65F0-104C-807C-C14E6C506A28}" type="presParOf" srcId="{3202A907-7D69-494C-B607-39816CD15637}" destId="{10CE995B-3F82-6D42-931F-4C571632B08B}" srcOrd="0" destOrd="0" presId="urn:microsoft.com/office/officeart/2009/3/layout/StepUpProcess"/>
    <dgm:cxn modelId="{75D4121C-47AC-C040-9FB1-ADA05FF558AF}" type="presParOf" srcId="{9A0CCD01-51DC-B644-8486-F16A5D1EF808}" destId="{2AE0215B-101F-B644-B941-6E3C2A91BF73}" srcOrd="6" destOrd="0" presId="urn:microsoft.com/office/officeart/2009/3/layout/StepUpProcess"/>
    <dgm:cxn modelId="{6035EA64-9125-F245-B7E5-4196C3DC75A0}" type="presParOf" srcId="{2AE0215B-101F-B644-B941-6E3C2A91BF73}" destId="{CE5FBA86-E8AE-7045-BE3C-55041C77B33F}" srcOrd="0" destOrd="0" presId="urn:microsoft.com/office/officeart/2009/3/layout/StepUpProcess"/>
    <dgm:cxn modelId="{64E5C4EA-7969-6740-B32F-A511B8482D6E}" type="presParOf" srcId="{2AE0215B-101F-B644-B941-6E3C2A91BF73}" destId="{0E11EA29-2638-594A-A345-B0424CB7FE93}" srcOrd="1" destOrd="0" presId="urn:microsoft.com/office/officeart/2009/3/layout/StepUpProcess"/>
    <dgm:cxn modelId="{407C8A51-4582-5E4E-AC64-4A03012DB572}" type="presParOf" srcId="{2AE0215B-101F-B644-B941-6E3C2A91BF73}" destId="{832A0AD9-FEC0-3741-9D7E-F679CA31499D}" srcOrd="2" destOrd="0" presId="urn:microsoft.com/office/officeart/2009/3/layout/StepUpProcess"/>
    <dgm:cxn modelId="{956309DE-31B0-F048-A554-5717724F8BD8}" type="presParOf" srcId="{9A0CCD01-51DC-B644-8486-F16A5D1EF808}" destId="{3C863826-C15E-4348-A70C-49AB91568695}" srcOrd="7" destOrd="0" presId="urn:microsoft.com/office/officeart/2009/3/layout/StepUpProcess"/>
    <dgm:cxn modelId="{2B0F9E1B-6231-E548-B22F-F2177C9DD64D}" type="presParOf" srcId="{3C863826-C15E-4348-A70C-49AB91568695}" destId="{07EF4AB4-E2EA-0440-89EB-22D1BBF4F451}" srcOrd="0" destOrd="0" presId="urn:microsoft.com/office/officeart/2009/3/layout/StepUpProcess"/>
    <dgm:cxn modelId="{5DB3D2E7-83B5-8746-BEB9-BBFC5FA49B1E}" type="presParOf" srcId="{9A0CCD01-51DC-B644-8486-F16A5D1EF808}" destId="{14A7F36A-631C-814B-85C0-FC41E28784D1}" srcOrd="8" destOrd="0" presId="urn:microsoft.com/office/officeart/2009/3/layout/StepUpProcess"/>
    <dgm:cxn modelId="{DA6F897A-BF4E-B249-813B-2C7347BEB052}" type="presParOf" srcId="{14A7F36A-631C-814B-85C0-FC41E28784D1}" destId="{6A84E770-85BD-2A4B-8D55-AB491A49A0F4}" srcOrd="0" destOrd="0" presId="urn:microsoft.com/office/officeart/2009/3/layout/StepUpProcess"/>
    <dgm:cxn modelId="{902E7743-963C-8346-984E-3467919A08E7}" type="presParOf" srcId="{14A7F36A-631C-814B-85C0-FC41E28784D1}" destId="{5859BFB3-7154-7D4C-AC35-A0349C1879EA}" srcOrd="1" destOrd="0" presId="urn:microsoft.com/office/officeart/2009/3/layout/StepUpProcess"/>
    <dgm:cxn modelId="{B6CE1838-45C9-3E42-BD2E-B8952E323C6A}" type="presParOf" srcId="{14A7F36A-631C-814B-85C0-FC41E28784D1}" destId="{35FE8234-A9AB-F64E-A395-095DFEBEE491}" srcOrd="2" destOrd="0" presId="urn:microsoft.com/office/officeart/2009/3/layout/StepUpProcess"/>
    <dgm:cxn modelId="{9B27BC7C-11E9-4646-89FD-CE803C333785}" type="presParOf" srcId="{9A0CCD01-51DC-B644-8486-F16A5D1EF808}" destId="{5AEA5F8A-ACAE-2842-A88F-20DCA17B3BC2}" srcOrd="9" destOrd="0" presId="urn:microsoft.com/office/officeart/2009/3/layout/StepUpProcess"/>
    <dgm:cxn modelId="{9AF1A6B3-9604-C74F-BE5F-068C10650C85}" type="presParOf" srcId="{5AEA5F8A-ACAE-2842-A88F-20DCA17B3BC2}" destId="{AD9DCBE7-90DA-A345-9AE0-7EE1E275C461}" srcOrd="0" destOrd="0" presId="urn:microsoft.com/office/officeart/2009/3/layout/StepUpProcess"/>
    <dgm:cxn modelId="{EBBF5AA8-2F93-C244-A4CF-927DA25918DC}" type="presParOf" srcId="{9A0CCD01-51DC-B644-8486-F16A5D1EF808}" destId="{A2A050D1-D5ED-9040-A7BB-99CAB7AC76B6}" srcOrd="10" destOrd="0" presId="urn:microsoft.com/office/officeart/2009/3/layout/StepUpProcess"/>
    <dgm:cxn modelId="{5FEF9ACD-7836-CF42-95EA-94899C462F70}" type="presParOf" srcId="{A2A050D1-D5ED-9040-A7BB-99CAB7AC76B6}" destId="{73CB96C4-53AB-0C47-A0E3-014E7BB3F082}" srcOrd="0" destOrd="0" presId="urn:microsoft.com/office/officeart/2009/3/layout/StepUpProcess"/>
    <dgm:cxn modelId="{9EF7B23B-4623-B24B-90EB-B405F7B48C9E}" type="presParOf" srcId="{A2A050D1-D5ED-9040-A7BB-99CAB7AC76B6}" destId="{0AC2CF4D-7CEA-AC46-9238-B2A19634EEA7}"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AAEFE1-C71B-E04A-A382-D2F3FD471B62}">
      <dsp:nvSpPr>
        <dsp:cNvPr id="0" name=""/>
        <dsp:cNvSpPr/>
      </dsp:nvSpPr>
      <dsp:spPr>
        <a:xfrm rot="5400000">
          <a:off x="337963" y="3057478"/>
          <a:ext cx="1013910" cy="1687124"/>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37B41F28-BDAB-9F4C-A273-9EEF63C5DBA1}">
      <dsp:nvSpPr>
        <dsp:cNvPr id="0" name=""/>
        <dsp:cNvSpPr/>
      </dsp:nvSpPr>
      <dsp:spPr>
        <a:xfrm>
          <a:off x="168716" y="3561565"/>
          <a:ext cx="1523145" cy="1335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Intro to the Guidebooks</a:t>
          </a:r>
        </a:p>
      </dsp:txBody>
      <dsp:txXfrm>
        <a:off x="168716" y="3561565"/>
        <a:ext cx="1523145" cy="1335126"/>
      </dsp:txXfrm>
    </dsp:sp>
    <dsp:sp modelId="{C35C7E32-F6BB-CE41-AB06-ADE3716C4CED}">
      <dsp:nvSpPr>
        <dsp:cNvPr id="0" name=""/>
        <dsp:cNvSpPr/>
      </dsp:nvSpPr>
      <dsp:spPr>
        <a:xfrm>
          <a:off x="1404475" y="2933270"/>
          <a:ext cx="287385" cy="287385"/>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CA676C3-6D55-EE4D-B83A-8DE316E29C11}">
      <dsp:nvSpPr>
        <dsp:cNvPr id="0" name=""/>
        <dsp:cNvSpPr/>
      </dsp:nvSpPr>
      <dsp:spPr>
        <a:xfrm rot="5400000">
          <a:off x="2202590" y="2596075"/>
          <a:ext cx="1013910" cy="1687124"/>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2021D81-D407-B441-BA6D-ECFB1AD995D0}">
      <dsp:nvSpPr>
        <dsp:cNvPr id="0" name=""/>
        <dsp:cNvSpPr/>
      </dsp:nvSpPr>
      <dsp:spPr>
        <a:xfrm>
          <a:off x="2005561" y="3100161"/>
          <a:ext cx="1747595" cy="1335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Components of Literacy Instruction</a:t>
          </a:r>
        </a:p>
      </dsp:txBody>
      <dsp:txXfrm>
        <a:off x="2005561" y="3100161"/>
        <a:ext cx="1747595" cy="1335126"/>
      </dsp:txXfrm>
    </dsp:sp>
    <dsp:sp modelId="{557DB05B-BA9B-C649-92B9-AF5EB74382BF}">
      <dsp:nvSpPr>
        <dsp:cNvPr id="0" name=""/>
        <dsp:cNvSpPr/>
      </dsp:nvSpPr>
      <dsp:spPr>
        <a:xfrm>
          <a:off x="3269102" y="2471867"/>
          <a:ext cx="287385" cy="287385"/>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8170642-87BE-BC48-BE4B-F4FDE35278C4}">
      <dsp:nvSpPr>
        <dsp:cNvPr id="0" name=""/>
        <dsp:cNvSpPr/>
      </dsp:nvSpPr>
      <dsp:spPr>
        <a:xfrm rot="5400000">
          <a:off x="4067217" y="2134671"/>
          <a:ext cx="1013910" cy="1687124"/>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ECDB6347-A600-EF4C-A9E9-45989307E071}">
      <dsp:nvSpPr>
        <dsp:cNvPr id="0" name=""/>
        <dsp:cNvSpPr/>
      </dsp:nvSpPr>
      <dsp:spPr>
        <a:xfrm>
          <a:off x="3897970" y="2638757"/>
          <a:ext cx="1523145" cy="1335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Unpacking the Cold- Read</a:t>
          </a:r>
        </a:p>
      </dsp:txBody>
      <dsp:txXfrm>
        <a:off x="3897970" y="2638757"/>
        <a:ext cx="1523145" cy="1335126"/>
      </dsp:txXfrm>
    </dsp:sp>
    <dsp:sp modelId="{E9721F43-0DEE-044B-9856-C2710A5132EE}">
      <dsp:nvSpPr>
        <dsp:cNvPr id="0" name=""/>
        <dsp:cNvSpPr/>
      </dsp:nvSpPr>
      <dsp:spPr>
        <a:xfrm>
          <a:off x="5133730" y="2010463"/>
          <a:ext cx="287385" cy="287385"/>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E5FBA86-E8AE-7045-BE3C-55041C77B33F}">
      <dsp:nvSpPr>
        <dsp:cNvPr id="0" name=""/>
        <dsp:cNvSpPr/>
      </dsp:nvSpPr>
      <dsp:spPr>
        <a:xfrm rot="5400000">
          <a:off x="5931844" y="1673267"/>
          <a:ext cx="1013910" cy="1687124"/>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E11EA29-2638-594A-A345-B0424CB7FE93}">
      <dsp:nvSpPr>
        <dsp:cNvPr id="0" name=""/>
        <dsp:cNvSpPr/>
      </dsp:nvSpPr>
      <dsp:spPr>
        <a:xfrm>
          <a:off x="5762598" y="2177353"/>
          <a:ext cx="1523145" cy="1335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Fluency</a:t>
          </a:r>
        </a:p>
      </dsp:txBody>
      <dsp:txXfrm>
        <a:off x="5762598" y="2177353"/>
        <a:ext cx="1523145" cy="1335126"/>
      </dsp:txXfrm>
    </dsp:sp>
    <dsp:sp modelId="{832A0AD9-FEC0-3741-9D7E-F679CA31499D}">
      <dsp:nvSpPr>
        <dsp:cNvPr id="0" name=""/>
        <dsp:cNvSpPr/>
      </dsp:nvSpPr>
      <dsp:spPr>
        <a:xfrm>
          <a:off x="6998357" y="1549059"/>
          <a:ext cx="287385" cy="287385"/>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A84E770-85BD-2A4B-8D55-AB491A49A0F4}">
      <dsp:nvSpPr>
        <dsp:cNvPr id="0" name=""/>
        <dsp:cNvSpPr/>
      </dsp:nvSpPr>
      <dsp:spPr>
        <a:xfrm rot="5400000">
          <a:off x="7796472" y="1211863"/>
          <a:ext cx="1013910" cy="1687124"/>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5859BFB3-7154-7D4C-AC35-A0349C1879EA}">
      <dsp:nvSpPr>
        <dsp:cNvPr id="0" name=""/>
        <dsp:cNvSpPr/>
      </dsp:nvSpPr>
      <dsp:spPr>
        <a:xfrm>
          <a:off x="7627225" y="1715950"/>
          <a:ext cx="1523145" cy="1335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Reader's Circles Approach</a:t>
          </a:r>
        </a:p>
      </dsp:txBody>
      <dsp:txXfrm>
        <a:off x="7627225" y="1715950"/>
        <a:ext cx="1523145" cy="1335126"/>
      </dsp:txXfrm>
    </dsp:sp>
    <dsp:sp modelId="{35FE8234-A9AB-F64E-A395-095DFEBEE491}">
      <dsp:nvSpPr>
        <dsp:cNvPr id="0" name=""/>
        <dsp:cNvSpPr/>
      </dsp:nvSpPr>
      <dsp:spPr>
        <a:xfrm>
          <a:off x="8862984" y="1087655"/>
          <a:ext cx="287385" cy="287385"/>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3CB96C4-53AB-0C47-A0E3-014E7BB3F082}">
      <dsp:nvSpPr>
        <dsp:cNvPr id="0" name=""/>
        <dsp:cNvSpPr/>
      </dsp:nvSpPr>
      <dsp:spPr>
        <a:xfrm rot="5400000">
          <a:off x="9661099" y="750459"/>
          <a:ext cx="1013910" cy="1687124"/>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AC2CF4D-7CEA-AC46-9238-B2A19634EEA7}">
      <dsp:nvSpPr>
        <dsp:cNvPr id="0" name=""/>
        <dsp:cNvSpPr/>
      </dsp:nvSpPr>
      <dsp:spPr>
        <a:xfrm>
          <a:off x="9491852" y="1254546"/>
          <a:ext cx="1523145" cy="1335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Text-Based vs. Strategies Based</a:t>
          </a:r>
        </a:p>
      </dsp:txBody>
      <dsp:txXfrm>
        <a:off x="9491852" y="1254546"/>
        <a:ext cx="1523145" cy="1335126"/>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656F2-F465-8249-B72B-B906401BFFC6}" type="datetimeFigureOut">
              <a:rPr lang="en-US" smtClean="0"/>
              <a:t>5/15/19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achievethecore.org/page/234/elements-of-success-for-all-with-the-ccss-grades-6-12"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learnzillion.com/resources/134197" TargetMode="External"/><Relationship Id="rId2" Type="http://schemas.openxmlformats.org/officeDocument/2006/relationships/slide" Target="../slides/slide44.xml"/><Relationship Id="rId1" Type="http://schemas.openxmlformats.org/officeDocument/2006/relationships/notesMaster" Target="../notesMasters/notesMaster1.xml"/><Relationship Id="rId4" Type="http://schemas.openxmlformats.org/officeDocument/2006/relationships/hyperlink" Target="https://learnzillion.com/resources/81666-english-language-arts-guidebook-units" TargetMode="Externa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s://www.webmd.com/brain/news/20121218/iq-test-really-measure-intelligence#1" TargetMode="External"/><Relationship Id="rId2" Type="http://schemas.openxmlformats.org/officeDocument/2006/relationships/slide" Target="../slides/slide62.xml"/><Relationship Id="rId1" Type="http://schemas.openxmlformats.org/officeDocument/2006/relationships/notesMaster" Target="../notesMasters/notesMaster1.xml"/><Relationship Id="rId4" Type="http://schemas.openxmlformats.org/officeDocument/2006/relationships/hyperlink" Target="http://www.dailymail.co.uk/sciencetech/article-2250681/IQ-tests-meaningless-simplistic-claim-researchers.html" TargetMode="Externa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dailymail.co.uk/sciencetech/article-2250681/IQ-tests-meaningless-simplistic-claim-researchers.html"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dailymail.co.uk/sciencetech/article-2250681/IQ-tests-meaningless-simplistic-claim-researchers.html"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s://learnzillion.com/resources/134197" TargetMode="External"/><Relationship Id="rId2" Type="http://schemas.openxmlformats.org/officeDocument/2006/relationships/slide" Target="../slides/slide74.xml"/><Relationship Id="rId1" Type="http://schemas.openxmlformats.org/officeDocument/2006/relationships/notesMaster" Target="../notesMasters/notesMaster1.xml"/><Relationship Id="rId4" Type="http://schemas.openxmlformats.org/officeDocument/2006/relationships/hyperlink" Target="https://learnzillion.com/resources/81666-english-language-arts-guidebook-units" TargetMode="Externa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strategiesforspecialinterventions.weebly.com/echo-reading.html" TargetMode="External"/><Relationship Id="rId7" Type="http://schemas.openxmlformats.org/officeDocument/2006/relationships/hyperlink" Target="https://achievethecore.org/page/887/fluency-packet-for-the-6-8-grade-band" TargetMode="External"/><Relationship Id="rId2" Type="http://schemas.openxmlformats.org/officeDocument/2006/relationships/slide" Target="../slides/slide94.xml"/><Relationship Id="rId1" Type="http://schemas.openxmlformats.org/officeDocument/2006/relationships/notesMaster" Target="../notesMasters/notesMaster1.xml"/><Relationship Id="rId6" Type="http://schemas.openxmlformats.org/officeDocument/2006/relationships/hyperlink" Target="http://www.readwritethink.org/professional-development/strategy-guides/using-paired-reading-increase-30952.html" TargetMode="External"/><Relationship Id="rId5" Type="http://schemas.openxmlformats.org/officeDocument/2006/relationships/hyperlink" Target="https://crmsliteracy.wikispaces.com/file/view/That+Sounded+Good-Whole+Class+Chorale+Reading.pdf" TargetMode="External"/><Relationship Id="rId4" Type="http://schemas.openxmlformats.org/officeDocument/2006/relationships/hyperlink" Target="https://achievethecore.org/aligned/building-reading-fluency/" TargetMode="External"/></Relationships>
</file>

<file path=ppt/notesSlides/_rels/notesSlide95.xml.rels><?xml version="1.0" encoding="UTF-8" standalone="yes"?>
<Relationships xmlns="http://schemas.openxmlformats.org/package/2006/relationships"><Relationship Id="rId3" Type="http://schemas.openxmlformats.org/officeDocument/2006/relationships/hyperlink" Target="http://strategiesforspecialinterventions.weebly.com/echo-reading.html" TargetMode="External"/><Relationship Id="rId7" Type="http://schemas.openxmlformats.org/officeDocument/2006/relationships/hyperlink" Target="https://achievethecore.org/page/887/fluency-packet-for-the-6-8-grade-band" TargetMode="External"/><Relationship Id="rId2" Type="http://schemas.openxmlformats.org/officeDocument/2006/relationships/slide" Target="../slides/slide95.xml"/><Relationship Id="rId1" Type="http://schemas.openxmlformats.org/officeDocument/2006/relationships/notesMaster" Target="../notesMasters/notesMaster1.xml"/><Relationship Id="rId6" Type="http://schemas.openxmlformats.org/officeDocument/2006/relationships/hyperlink" Target="http://www.readwritethink.org/professional-development/strategy-guides/using-paired-reading-increase-30952.html" TargetMode="External"/><Relationship Id="rId5" Type="http://schemas.openxmlformats.org/officeDocument/2006/relationships/hyperlink" Target="https://crmsliteracy.wikispaces.com/file/view/That+Sounded+Good-Whole+Class+Chorale+Reading.pdf" TargetMode="External"/><Relationship Id="rId4" Type="http://schemas.openxmlformats.org/officeDocument/2006/relationships/hyperlink" Target="https://achievethecore.org/aligned/building-reading-fluency/" TargetMode="Externa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Take a moment to look over today’s agenda. You’ll see that we will spend</a:t>
            </a:r>
            <a:r>
              <a:rPr lang="en-US" b="0" baseline="0" dirty="0"/>
              <a:t> the morning focusing on Content Modules 1-3, and the afternoon focusing on Content Modules 4-6.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For facilitator reference: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8:00 – 8:25 – A little flex time + energizer/team challenge (can start CM1S1 earlier than 8:25 to give yourself extra time if ready) </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8:25 – 9:30 – CM1, S1</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9:30-10:30 – CM1, S2</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10:30-10:45 – Break</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10:45-11:45 – CM1, S3 </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11:45-12:45 – Lunch </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12:45-2:00 – CM1, S4 </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2:00-3:00 – CM1, S5 </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3:00-3:15 – Break</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3:15 – 4:25 – CM1, Session 6 + a little flex time for end of day reflection </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By 4:30 – have people start working on the survey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a:t>
            </a:fld>
            <a:endParaRPr lang="en-US"/>
          </a:p>
        </p:txBody>
      </p:sp>
    </p:spTree>
    <p:extLst>
      <p:ext uri="{BB962C8B-B14F-4D97-AF65-F5344CB8AC3E}">
        <p14:creationId xmlns:p14="http://schemas.microsoft.com/office/powerpoint/2010/main" val="1242746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r>
              <a:rPr lang="en-US" sz="1200" b="1" baseline="0" dirty="0"/>
              <a:t>Duration: </a:t>
            </a:r>
            <a:r>
              <a:rPr lang="en-US" sz="1200" b="0" baseline="0" dirty="0"/>
              <a:t>30 seconds </a:t>
            </a:r>
          </a:p>
          <a:p>
            <a:endParaRPr lang="en-US" dirty="0"/>
          </a:p>
          <a:p>
            <a:r>
              <a:rPr lang="en-US" b="1" dirty="0"/>
              <a:t>Facilitator says: </a:t>
            </a:r>
            <a:r>
              <a:rPr lang="en-US" b="0" dirty="0"/>
              <a:t>Please</a:t>
            </a:r>
            <a:r>
              <a:rPr lang="en-US" b="0" baseline="0" dirty="0"/>
              <a:t> review our agenda for today. As you can see, we’ll begin by learning about Louisiana’s ELA Goal and Instructional Shifts before moving into an exploration of how these pieces connect to the Guidebooks.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a:t>
            </a:fld>
            <a:endParaRPr lang="en-US"/>
          </a:p>
        </p:txBody>
      </p:sp>
    </p:spTree>
    <p:extLst>
      <p:ext uri="{BB962C8B-B14F-4D97-AF65-F5344CB8AC3E}">
        <p14:creationId xmlns:p14="http://schemas.microsoft.com/office/powerpoint/2010/main" val="136952827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89025" y="765175"/>
            <a:ext cx="4765675" cy="2681288"/>
          </a:xfrm>
        </p:spPr>
      </p:sp>
      <p:sp>
        <p:nvSpPr>
          <p:cNvPr id="3" name="Notes Placeholder 2"/>
          <p:cNvSpPr>
            <a:spLocks noGrp="1"/>
          </p:cNvSpPr>
          <p:nvPr>
            <p:ph type="body" idx="1"/>
          </p:nvPr>
        </p:nvSpPr>
        <p:spPr>
          <a:xfrm>
            <a:off x="729155" y="3628040"/>
            <a:ext cx="5486400" cy="3600450"/>
          </a:xfrm>
        </p:spPr>
        <p:txBody>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100" b="1" dirty="0">
                <a:solidFill>
                  <a:schemeClr val="dk1"/>
                </a:solidFill>
                <a:ea typeface="Calibri"/>
                <a:cs typeface="Calibri"/>
                <a:sym typeface="Calibri"/>
              </a:rPr>
              <a:t>Time:</a:t>
            </a:r>
          </a:p>
          <a:p>
            <a:pPr marL="0" marR="0" lvl="0" indent="0" algn="l" rtl="0">
              <a:spcBef>
                <a:spcPts val="0"/>
              </a:spcBef>
              <a:buSzPct val="25000"/>
              <a:buNone/>
            </a:pPr>
            <a:r>
              <a:rPr lang="en-US" sz="1100" b="1" i="0" u="none" strike="noStrike" cap="none" dirty="0">
                <a:solidFill>
                  <a:schemeClr val="dk1"/>
                </a:solidFill>
                <a:ea typeface="Calibri"/>
                <a:cs typeface="Calibri"/>
                <a:sym typeface="Calibri"/>
              </a:rPr>
              <a:t>Duration:</a:t>
            </a:r>
            <a:r>
              <a:rPr lang="en-US" sz="1100" b="1" i="0" u="none" strike="noStrike" cap="none" baseline="0" dirty="0">
                <a:solidFill>
                  <a:schemeClr val="dk1"/>
                </a:solidFill>
                <a:ea typeface="Calibri"/>
                <a:cs typeface="Calibri"/>
                <a:sym typeface="Calibri"/>
              </a:rPr>
              <a:t> </a:t>
            </a:r>
            <a:r>
              <a:rPr lang="en-US" sz="1100" b="0" i="0" u="none" strike="noStrike" cap="none" baseline="0" dirty="0">
                <a:solidFill>
                  <a:schemeClr val="dk1"/>
                </a:solidFill>
                <a:ea typeface="Calibri"/>
                <a:cs typeface="Calibri"/>
                <a:sym typeface="Calibri"/>
              </a:rPr>
              <a:t>3 minutes</a:t>
            </a:r>
          </a:p>
          <a:p>
            <a:pPr marL="0" indent="0">
              <a:buFontTx/>
              <a:buNone/>
            </a:pPr>
            <a:endParaRPr lang="en-US" sz="1100" dirty="0"/>
          </a:p>
          <a:p>
            <a:pPr marL="0" indent="0">
              <a:buFont typeface="Arial" charset="0"/>
              <a:buNone/>
            </a:pPr>
            <a:r>
              <a:rPr lang="en-US" sz="1100" b="1" dirty="0"/>
              <a:t>Facilitator</a:t>
            </a:r>
            <a:r>
              <a:rPr lang="en-US" sz="1100" b="1" baseline="0" dirty="0"/>
              <a:t> does: </a:t>
            </a:r>
            <a:r>
              <a:rPr lang="en-US" sz="1100" b="0" baseline="0" dirty="0"/>
              <a:t>Remind participants of their protocol. Direct participants to the excerpt in their note-catcher and have them get started.  Circulate to listen and support as needed. </a:t>
            </a:r>
          </a:p>
        </p:txBody>
      </p:sp>
      <p:sp>
        <p:nvSpPr>
          <p:cNvPr id="4" name="Slide Number Placeholder 3"/>
          <p:cNvSpPr>
            <a:spLocks noGrp="1"/>
          </p:cNvSpPr>
          <p:nvPr>
            <p:ph type="sldNum" sz="quarter" idx="10"/>
          </p:nvPr>
        </p:nvSpPr>
        <p:spPr/>
        <p:txBody>
          <a:bodyPr/>
          <a:lstStyle/>
          <a:p>
            <a:fld id="{86425DA3-A274-D349-A373-1D0D30C163E5}" type="slidenum">
              <a:rPr lang="en-US" smtClean="0"/>
              <a:t>100</a:t>
            </a:fld>
            <a:endParaRPr lang="en-US"/>
          </a:p>
        </p:txBody>
      </p:sp>
    </p:spTree>
    <p:extLst>
      <p:ext uri="{BB962C8B-B14F-4D97-AF65-F5344CB8AC3E}">
        <p14:creationId xmlns:p14="http://schemas.microsoft.com/office/powerpoint/2010/main" val="150115969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89025" y="765175"/>
            <a:ext cx="4765675" cy="2681288"/>
          </a:xfrm>
        </p:spPr>
      </p:sp>
      <p:sp>
        <p:nvSpPr>
          <p:cNvPr id="3" name="Notes Placeholder 2"/>
          <p:cNvSpPr>
            <a:spLocks noGrp="1"/>
          </p:cNvSpPr>
          <p:nvPr>
            <p:ph type="body" idx="1"/>
          </p:nvPr>
        </p:nvSpPr>
        <p:spPr>
          <a:xfrm>
            <a:off x="729155" y="3628040"/>
            <a:ext cx="5486400" cy="3600450"/>
          </a:xfrm>
        </p:spPr>
        <p:txBody>
          <a:bodyPr/>
          <a:lstStyle/>
          <a:p>
            <a:pPr marL="0" indent="0">
              <a:buFont typeface="Arial" charset="0"/>
              <a:buNone/>
            </a:pPr>
            <a:r>
              <a:rPr lang="en-US" sz="1100" i="1" baseline="0" dirty="0"/>
              <a:t>This slide is hidden for facilitator reference only.  This excerpt is in their note-catchers for the activity on the previous slide.</a:t>
            </a:r>
          </a:p>
        </p:txBody>
      </p:sp>
      <p:sp>
        <p:nvSpPr>
          <p:cNvPr id="4" name="Slide Number Placeholder 3"/>
          <p:cNvSpPr>
            <a:spLocks noGrp="1"/>
          </p:cNvSpPr>
          <p:nvPr>
            <p:ph type="sldNum" sz="quarter" idx="10"/>
          </p:nvPr>
        </p:nvSpPr>
        <p:spPr/>
        <p:txBody>
          <a:bodyPr/>
          <a:lstStyle/>
          <a:p>
            <a:fld id="{86425DA3-A274-D349-A373-1D0D30C163E5}" type="slidenum">
              <a:rPr lang="en-US" smtClean="0"/>
              <a:t>101</a:t>
            </a:fld>
            <a:endParaRPr lang="en-US"/>
          </a:p>
        </p:txBody>
      </p:sp>
    </p:spTree>
    <p:extLst>
      <p:ext uri="{BB962C8B-B14F-4D97-AF65-F5344CB8AC3E}">
        <p14:creationId xmlns:p14="http://schemas.microsoft.com/office/powerpoint/2010/main" val="94216273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811213"/>
            <a:ext cx="5486400" cy="3086100"/>
          </a:xfrm>
        </p:spPr>
      </p:sp>
      <p:sp>
        <p:nvSpPr>
          <p:cNvPr id="3" name="Notes Placeholder 2"/>
          <p:cNvSpPr>
            <a:spLocks noGrp="1"/>
          </p:cNvSpPr>
          <p:nvPr>
            <p:ph type="body" idx="1"/>
          </p:nvPr>
        </p:nvSpPr>
        <p:spPr>
          <a:xfrm>
            <a:off x="685800" y="4164067"/>
            <a:ext cx="5486400" cy="3600450"/>
          </a:xfrm>
        </p:spPr>
        <p:txBody>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solidFill>
                  <a:schemeClr val="dk1"/>
                </a:solidFill>
                <a:ea typeface="Calibri"/>
                <a:cs typeface="Calibri"/>
                <a:sym typeface="Calibri"/>
              </a:rPr>
              <a:t>Time:</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1 minute</a:t>
            </a:r>
          </a:p>
          <a:p>
            <a:endParaRPr lang="en-US" dirty="0"/>
          </a:p>
          <a:p>
            <a:pPr marL="0" indent="0">
              <a:buFont typeface="Arial" charset="0"/>
              <a:buNone/>
            </a:pPr>
            <a:r>
              <a:rPr lang="en-US" b="1" dirty="0"/>
              <a:t>Facilitator</a:t>
            </a:r>
            <a:r>
              <a:rPr lang="en-US" b="1" baseline="0" dirty="0"/>
              <a:t> says: </a:t>
            </a:r>
            <a:r>
              <a:rPr lang="en-US" b="0" baseline="0" dirty="0"/>
              <a:t>I want to e</a:t>
            </a:r>
            <a:r>
              <a:rPr lang="en-US" dirty="0"/>
              <a:t>mphasize that a critical component of partner reading is for students to support one another, which not only means providing their peers with constructive</a:t>
            </a:r>
            <a:r>
              <a:rPr lang="en-US" baseline="0" dirty="0"/>
              <a:t> feedback and precise praise, but also knowing exactly how to support a peer who is not reading with accuracy or is struggling to decode.  These protocols need to be explicitly modeled and practiced so that: </a:t>
            </a:r>
          </a:p>
          <a:p>
            <a:pPr marL="228600" indent="-228600">
              <a:buFont typeface="+mj-lt"/>
              <a:buAutoNum type="alphaLcParenR"/>
            </a:pPr>
            <a:r>
              <a:rPr lang="en-US" baseline="0" dirty="0"/>
              <a:t>reading with a peer feels like a safe experience even for a struggling reader, and </a:t>
            </a:r>
          </a:p>
          <a:p>
            <a:pPr marL="228600" indent="-228600">
              <a:buFont typeface="+mj-lt"/>
              <a:buAutoNum type="alphaLcParenR"/>
            </a:pPr>
            <a:r>
              <a:rPr lang="en-US" baseline="0" dirty="0"/>
              <a:t>students know exactly what to do to appropriately support a peer who is struggling (i.e. not letting them struggle for too long, while also not jumping at the chance to blurt out a word when their peer hesitates, etc.)</a:t>
            </a:r>
          </a:p>
          <a:p>
            <a:pPr marL="228600" indent="-228600">
              <a:buFont typeface="+mj-lt"/>
              <a:buAutoNum type="alphaLcParenR"/>
            </a:pPr>
            <a:endParaRPr lang="en-US" baseline="0" dirty="0"/>
          </a:p>
          <a:p>
            <a:pPr marL="0" indent="0">
              <a:buFont typeface="+mj-lt"/>
              <a:buNone/>
            </a:pPr>
            <a:r>
              <a:rPr lang="en-US" b="1" baseline="0" dirty="0"/>
              <a:t>Important note: </a:t>
            </a:r>
            <a:r>
              <a:rPr lang="en-US" b="0" baseline="0" dirty="0"/>
              <a:t>Emphasize that these structures are not created overnight; like any other routines or structures, they must be thought through carefully and then taught and practiced in small chunks until students become proficient in them. </a:t>
            </a:r>
          </a:p>
          <a:p>
            <a:pPr marL="0" indent="0">
              <a:buFont typeface="+mj-lt"/>
              <a:buNone/>
            </a:pPr>
            <a:endParaRPr lang="en-US" dirty="0"/>
          </a:p>
          <a:p>
            <a:pPr marL="0" indent="0">
              <a:buFont typeface="+mj-lt"/>
              <a:buNone/>
            </a:pPr>
            <a:r>
              <a:rPr lang="en-US" b="1" dirty="0"/>
              <a:t>Key Point: </a:t>
            </a:r>
            <a:r>
              <a:rPr lang="en-US" dirty="0"/>
              <a:t>Teachers must create structures for fluency practice that enable students not only to get lots of meaningful practice reading aloud, but that also push them to provide and receive high-quality peer feedback.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102</a:t>
            </a:fld>
            <a:endParaRPr lang="en-US"/>
          </a:p>
        </p:txBody>
      </p:sp>
    </p:spTree>
    <p:extLst>
      <p:ext uri="{BB962C8B-B14F-4D97-AF65-F5344CB8AC3E}">
        <p14:creationId xmlns:p14="http://schemas.microsoft.com/office/powerpoint/2010/main" val="37061834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741363"/>
            <a:ext cx="5021263" cy="2824162"/>
          </a:xfrm>
        </p:spPr>
      </p:sp>
      <p:sp>
        <p:nvSpPr>
          <p:cNvPr id="3" name="Notes Placeholder 2"/>
          <p:cNvSpPr>
            <a:spLocks noGrp="1"/>
          </p:cNvSpPr>
          <p:nvPr>
            <p:ph type="body" idx="1"/>
          </p:nvPr>
        </p:nvSpPr>
        <p:spPr>
          <a:xfrm>
            <a:off x="685800" y="3716337"/>
            <a:ext cx="5486400" cy="3600450"/>
          </a:xfrm>
        </p:spPr>
        <p:txBody>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solidFill>
                  <a:schemeClr val="dk1"/>
                </a:solidFill>
                <a:ea typeface="Calibri"/>
                <a:cs typeface="Calibri"/>
                <a:sym typeface="Calibri"/>
              </a:rPr>
              <a:t>Time:</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charset="0"/>
              <a:buNone/>
            </a:pPr>
            <a:r>
              <a:rPr lang="en-US" sz="1200" b="1" i="0" kern="1200" dirty="0">
                <a:solidFill>
                  <a:schemeClr val="tx1"/>
                </a:solidFill>
                <a:effectLst/>
                <a:latin typeface="+mn-lt"/>
                <a:ea typeface="+mn-ea"/>
                <a:cs typeface="+mn-cs"/>
              </a:rPr>
              <a:t>Facilitator</a:t>
            </a:r>
            <a:r>
              <a:rPr lang="en-US" sz="1200" b="1" i="0" kern="1200" baseline="0" dirty="0">
                <a:solidFill>
                  <a:schemeClr val="tx1"/>
                </a:solidFill>
                <a:effectLst/>
                <a:latin typeface="+mn-lt"/>
                <a:ea typeface="+mn-ea"/>
                <a:cs typeface="+mn-cs"/>
              </a:rPr>
              <a:t> s</a:t>
            </a:r>
            <a:r>
              <a:rPr lang="en-US" sz="1200" b="1" i="0" kern="1200" dirty="0">
                <a:solidFill>
                  <a:schemeClr val="tx1"/>
                </a:solidFill>
                <a:effectLst/>
                <a:latin typeface="+mn-lt"/>
                <a:ea typeface="+mn-ea"/>
                <a:cs typeface="+mn-cs"/>
              </a:rPr>
              <a:t>ays: </a:t>
            </a:r>
            <a:r>
              <a:rPr lang="en-US" sz="1200" b="0" i="0" kern="1200" dirty="0">
                <a:solidFill>
                  <a:schemeClr val="tx1"/>
                </a:solidFill>
                <a:effectLst/>
                <a:latin typeface="+mn-lt"/>
                <a:ea typeface="+mn-ea"/>
                <a:cs typeface="+mn-cs"/>
              </a:rPr>
              <a:t>Each lesson in the Guidebooks follows a common structure, as you can see here. All lessons launch with “Let’s Review!” and “Let’s Prepare!” and end with an assessment of student learning through “Let’s Express Our Understanding!” and “Let’s Close!” Within each lesson students build their knowledge and skills through a combination of learning tasks. Each lesson will include at least one or more tasks focused on reading (“Let’s Read!”), vocabulary and language (“Let’s Work With Words!”), speaking and listening (“Let’s Discuss!”), or writing (“Let’s Practice!”). The exact tasks and order depends on the texts and standards. </a:t>
            </a:r>
          </a:p>
          <a:p>
            <a:pPr marL="171450" indent="-171450">
              <a:buFont typeface="Arial" charset="0"/>
              <a:buChar char="•"/>
            </a:pPr>
            <a:r>
              <a:rPr lang="en-US" sz="1200" b="1" i="0" kern="1200" dirty="0">
                <a:solidFill>
                  <a:schemeClr val="tx1"/>
                </a:solidFill>
                <a:effectLst/>
                <a:latin typeface="+mn-lt"/>
                <a:ea typeface="+mn-ea"/>
                <a:cs typeface="+mn-cs"/>
              </a:rPr>
              <a:t>Source</a:t>
            </a:r>
            <a:r>
              <a:rPr lang="en-US" sz="1200" b="0" i="0" kern="1200" dirty="0">
                <a:solidFill>
                  <a:schemeClr val="tx1"/>
                </a:solidFill>
                <a:effectLst/>
                <a:latin typeface="+mn-lt"/>
                <a:ea typeface="+mn-ea"/>
                <a:cs typeface="+mn-cs"/>
              </a:rPr>
              <a:t>: Guidebooks Overview</a:t>
            </a:r>
            <a:r>
              <a:rPr lang="en-US" sz="1200" b="0" i="0" kern="1200" baseline="0" dirty="0">
                <a:solidFill>
                  <a:schemeClr val="tx1"/>
                </a:solidFill>
                <a:effectLst/>
                <a:latin typeface="+mn-lt"/>
                <a:ea typeface="+mn-ea"/>
                <a:cs typeface="+mn-cs"/>
              </a:rPr>
              <a:t> Guide: https://</a:t>
            </a:r>
            <a:r>
              <a:rPr lang="en-US" sz="1200" b="0" i="0" kern="1200" baseline="0" dirty="0" err="1">
                <a:solidFill>
                  <a:schemeClr val="tx1"/>
                </a:solidFill>
                <a:effectLst/>
                <a:latin typeface="+mn-lt"/>
                <a:ea typeface="+mn-ea"/>
                <a:cs typeface="+mn-cs"/>
              </a:rPr>
              <a:t>learnzillion.com</a:t>
            </a:r>
            <a:r>
              <a:rPr lang="en-US" sz="1200" b="0" i="0" kern="1200" baseline="0" dirty="0">
                <a:solidFill>
                  <a:schemeClr val="tx1"/>
                </a:solidFill>
                <a:effectLst/>
                <a:latin typeface="+mn-lt"/>
                <a:ea typeface="+mn-ea"/>
                <a:cs typeface="+mn-cs"/>
              </a:rPr>
              <a:t>/resources/134197</a:t>
            </a:r>
          </a:p>
          <a:p>
            <a:pPr marL="0" indent="0">
              <a:buFont typeface="Arial" charset="0"/>
              <a:buNone/>
            </a:pPr>
            <a:endParaRPr lang="en-US" sz="1200" b="1" i="0" kern="1200" baseline="0" dirty="0">
              <a:solidFill>
                <a:schemeClr val="tx1"/>
              </a:solidFill>
              <a:effectLst/>
              <a:latin typeface="+mn-lt"/>
              <a:ea typeface="+mn-ea"/>
              <a:cs typeface="+mn-cs"/>
            </a:endParaRPr>
          </a:p>
          <a:p>
            <a:pPr marL="0" indent="0">
              <a:buFont typeface="Arial" charset="0"/>
              <a:buNone/>
            </a:pPr>
            <a:r>
              <a:rPr lang="en-US" sz="1200" b="1" i="0" kern="1200" baseline="0" dirty="0">
                <a:solidFill>
                  <a:schemeClr val="tx1"/>
                </a:solidFill>
                <a:effectLst/>
                <a:latin typeface="+mn-lt"/>
                <a:ea typeface="+mn-ea"/>
                <a:cs typeface="+mn-cs"/>
              </a:rPr>
              <a:t>Facilitator says: </a:t>
            </a:r>
            <a:r>
              <a:rPr lang="en-US" sz="1200" b="0" i="0" kern="1200" baseline="0" dirty="0">
                <a:solidFill>
                  <a:schemeClr val="tx1"/>
                </a:solidFill>
                <a:effectLst/>
                <a:latin typeface="+mn-lt"/>
                <a:ea typeface="+mn-ea"/>
                <a:cs typeface="+mn-cs"/>
              </a:rPr>
              <a:t>Within this structure, there are ample opportunities to support fluency development in a whole group session.  Later in Module 4 we will take a closer look at more intensive fluency remediation supports and intervention that would take place in small groups or 1:1 settings. For now, we will keep our focus on whole group instruction through the Guidebooks.  As we dig into some specific examples from the curriculum, please keep these four core principles in mind and look for evidence of how these supports are already built into these lessons. </a:t>
            </a:r>
          </a:p>
          <a:p>
            <a:pPr marL="0" indent="0">
              <a:buFont typeface="Arial" charset="0"/>
              <a:buNone/>
            </a:pPr>
            <a:endParaRPr lang="en-US" dirty="0"/>
          </a:p>
          <a:p>
            <a:r>
              <a:rPr lang="en-US" b="1" dirty="0"/>
              <a:t>Key Point: </a:t>
            </a:r>
            <a:r>
              <a:rPr lang="en-US" dirty="0"/>
              <a:t>To support development of fluency, teachers must allow students to practice repeatedly with a variety of texts, create opportunities for students to hear fluent reading modeled, and provide feedback on student reading. These (and other) principles/strategies live in the Guidebooks, most often in the Let’s Read! section of lessons.</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103</a:t>
            </a:fld>
            <a:endParaRPr lang="en-US"/>
          </a:p>
        </p:txBody>
      </p:sp>
    </p:spTree>
    <p:extLst>
      <p:ext uri="{BB962C8B-B14F-4D97-AF65-F5344CB8AC3E}">
        <p14:creationId xmlns:p14="http://schemas.microsoft.com/office/powerpoint/2010/main" val="73350808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dk1"/>
                </a:solidFill>
                <a:ea typeface="Calibri"/>
                <a:cs typeface="Calibri"/>
                <a:sym typeface="Calibri"/>
              </a:rPr>
              <a:t>Time:</a:t>
            </a:r>
          </a:p>
          <a:p>
            <a:pPr marL="0" indent="0">
              <a:buFontTx/>
              <a:buNone/>
            </a:pPr>
            <a:r>
              <a:rPr lang="en-US" b="1" baseline="0" dirty="0"/>
              <a:t>Duration: </a:t>
            </a:r>
            <a:r>
              <a:rPr lang="en-US" b="0" baseline="0" dirty="0"/>
              <a:t>2</a:t>
            </a:r>
            <a:r>
              <a:rPr lang="en-US" baseline="0" dirty="0"/>
              <a:t> minutes </a:t>
            </a:r>
          </a:p>
          <a:p>
            <a:pPr marL="0" indent="0">
              <a:buFontTx/>
              <a:buNone/>
            </a:pPr>
            <a:endParaRPr lang="en-US" baseline="0" dirty="0"/>
          </a:p>
          <a:p>
            <a:pPr marL="0" indent="0">
              <a:buFontTx/>
              <a:buNone/>
            </a:pPr>
            <a:r>
              <a:rPr lang="en-US" b="1" baseline="0" dirty="0"/>
              <a:t>Facilitator says: </a:t>
            </a:r>
            <a:r>
              <a:rPr lang="en-US" b="0" baseline="0" dirty="0"/>
              <a:t>Now we are going to take a closer look at how these lesson components support these four key principles of fluency instruction.</a:t>
            </a:r>
          </a:p>
          <a:p>
            <a:pPr marL="0" indent="0">
              <a:buFontTx/>
              <a:buNone/>
            </a:pPr>
            <a:endParaRPr lang="en-US" b="1" baseline="0" dirty="0"/>
          </a:p>
          <a:p>
            <a:pPr marL="0" indent="0">
              <a:buFontTx/>
              <a:buNone/>
            </a:pPr>
            <a:r>
              <a:rPr lang="en-US" b="1" baseline="0" dirty="0"/>
              <a:t>Facilitator does: </a:t>
            </a:r>
            <a:r>
              <a:rPr lang="en-US" baseline="0" dirty="0"/>
              <a:t>Instruct participants to log-in to </a:t>
            </a:r>
            <a:r>
              <a:rPr lang="en-US" baseline="0" dirty="0" err="1"/>
              <a:t>LearnZillion</a:t>
            </a:r>
            <a:r>
              <a:rPr lang="en-US" baseline="0" dirty="0"/>
              <a:t> and navigate to the Grade 8 ”Flowers for Algernon” unit.</a:t>
            </a:r>
            <a:endParaRPr lang="en-US" dirty="0"/>
          </a:p>
        </p:txBody>
      </p:sp>
    </p:spTree>
    <p:extLst>
      <p:ext uri="{BB962C8B-B14F-4D97-AF65-F5344CB8AC3E}">
        <p14:creationId xmlns:p14="http://schemas.microsoft.com/office/powerpoint/2010/main" val="197608358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100" b="1" dirty="0">
                <a:solidFill>
                  <a:schemeClr val="dk1"/>
                </a:solidFill>
                <a:ea typeface="Calibri"/>
                <a:cs typeface="Calibri"/>
                <a:sym typeface="Calibri"/>
              </a:rPr>
              <a:t>Time:</a:t>
            </a:r>
          </a:p>
          <a:p>
            <a:pPr marL="0" marR="0" lvl="0" indent="0" algn="l" rtl="0">
              <a:spcBef>
                <a:spcPts val="0"/>
              </a:spcBef>
              <a:buSzPct val="25000"/>
              <a:buNone/>
            </a:pPr>
            <a:r>
              <a:rPr lang="en-US" sz="1100" b="1" i="0" u="none" strike="noStrike" cap="none" dirty="0">
                <a:solidFill>
                  <a:schemeClr val="dk1"/>
                </a:solidFill>
                <a:ea typeface="Calibri"/>
                <a:cs typeface="Calibri"/>
                <a:sym typeface="Calibri"/>
              </a:rPr>
              <a:t>Duration:</a:t>
            </a:r>
            <a:r>
              <a:rPr lang="en-US" sz="1100" b="1" i="0" u="none" strike="noStrike" cap="none" baseline="0" dirty="0">
                <a:solidFill>
                  <a:schemeClr val="dk1"/>
                </a:solidFill>
                <a:ea typeface="Calibri"/>
                <a:cs typeface="Calibri"/>
                <a:sym typeface="Calibri"/>
              </a:rPr>
              <a:t> </a:t>
            </a:r>
            <a:r>
              <a:rPr lang="en-US" sz="1100" b="0" i="0" u="none" strike="noStrike" cap="none" baseline="0" dirty="0">
                <a:solidFill>
                  <a:schemeClr val="dk1"/>
                </a:solidFill>
                <a:ea typeface="Calibri"/>
                <a:cs typeface="Calibri"/>
                <a:sym typeface="Calibri"/>
              </a:rPr>
              <a:t>10 minutes</a:t>
            </a:r>
          </a:p>
          <a:p>
            <a:endParaRPr lang="en-US" sz="1100" dirty="0"/>
          </a:p>
          <a:p>
            <a:r>
              <a:rPr lang="en-US" sz="1100" b="1" dirty="0"/>
              <a:t>Facilitator says: </a:t>
            </a:r>
            <a:r>
              <a:rPr lang="en-US" sz="1100" b="0" dirty="0"/>
              <a:t>We’re about to explore a sequence</a:t>
            </a:r>
            <a:r>
              <a:rPr lang="en-US" sz="1100" b="0" baseline="0" dirty="0"/>
              <a:t> of Guidebooks lessons in order to investigate where and how the core principles of fluency instruction are included already. </a:t>
            </a:r>
          </a:p>
          <a:p>
            <a:endParaRPr lang="en-US" sz="1100" b="0" baseline="0" dirty="0"/>
          </a:p>
          <a:p>
            <a:r>
              <a:rPr lang="en-US" sz="1100" b="1" baseline="0" dirty="0"/>
              <a:t>Facilitator does: </a:t>
            </a:r>
            <a:r>
              <a:rPr lang="en-US" sz="1100" dirty="0"/>
              <a:t>Direct participants to the</a:t>
            </a:r>
            <a:r>
              <a:rPr lang="en-US" sz="1100" baseline="0" dirty="0"/>
              <a:t> sequence of lessons in Section 3 of the “Flowers for Algernon” unit. Review the directions on the slide and instruct participants to “look for” the guiding question: </a:t>
            </a:r>
          </a:p>
          <a:p>
            <a:pPr marL="628650" lvl="1" indent="-171450">
              <a:buFont typeface="Arial" charset="0"/>
              <a:buChar char="•"/>
            </a:pPr>
            <a:r>
              <a:rPr lang="en-US" sz="1100" baseline="0" dirty="0"/>
              <a:t>How do you see evidence of the core principles for fluency instruction in the design and sequence of these lessons?</a:t>
            </a:r>
          </a:p>
          <a:p>
            <a:pPr marL="0" lvl="0" indent="0">
              <a:buFont typeface="Arial" charset="0"/>
              <a:buNone/>
            </a:pPr>
            <a:endParaRPr lang="en-US" sz="1100" baseline="0" dirty="0"/>
          </a:p>
          <a:p>
            <a:pPr marL="0" lvl="0" indent="0">
              <a:buFont typeface="Arial" charset="0"/>
              <a:buNone/>
            </a:pPr>
            <a:r>
              <a:rPr lang="en-US" sz="1100" b="1" baseline="0" dirty="0"/>
              <a:t>Facilitator does: </a:t>
            </a:r>
            <a:r>
              <a:rPr lang="en-US" sz="1100" b="0" baseline="0" dirty="0"/>
              <a:t>Have participants work with a partner for about 7 minutes and direct them to the space in their note-catcher where they can record their observations. Afterwards, invite participants to share out their observations with the whole group. </a:t>
            </a:r>
          </a:p>
          <a:p>
            <a:pPr marL="0" lvl="0" indent="0">
              <a:buFont typeface="Arial" charset="0"/>
              <a:buNone/>
            </a:pPr>
            <a:endParaRPr lang="en-US" sz="1100" b="0" baseline="0" dirty="0"/>
          </a:p>
          <a:p>
            <a:pPr marL="0" lvl="0" indent="0">
              <a:buFont typeface="Arial" charset="0"/>
              <a:buNone/>
            </a:pPr>
            <a:r>
              <a:rPr lang="en-US" sz="1100" b="1" baseline="0" dirty="0"/>
              <a:t>During the debrief, look for and emphasize: </a:t>
            </a:r>
          </a:p>
          <a:p>
            <a:pPr marL="628650" lvl="1" indent="-171450">
              <a:buFont typeface="Arial" charset="0"/>
              <a:buChar char="•"/>
            </a:pPr>
            <a:r>
              <a:rPr lang="en-US" sz="1100" baseline="0" dirty="0"/>
              <a:t>Students hear the text read aloud first (a model of a fluent reading)</a:t>
            </a:r>
          </a:p>
          <a:p>
            <a:pPr marL="628650" lvl="1" indent="-171450">
              <a:buFont typeface="Arial" charset="0"/>
              <a:buChar char="•"/>
            </a:pPr>
            <a:r>
              <a:rPr lang="en-US" sz="1100" baseline="0" dirty="0"/>
              <a:t>Students then have repeated practice with this text</a:t>
            </a:r>
          </a:p>
          <a:p>
            <a:pPr marL="628650" lvl="1" indent="-171450">
              <a:buFont typeface="Arial" charset="0"/>
              <a:buChar char="•"/>
            </a:pPr>
            <a:r>
              <a:rPr lang="en-US" sz="1100" baseline="0" dirty="0"/>
              <a:t>Opportunities are built in for paired reading</a:t>
            </a:r>
          </a:p>
          <a:p>
            <a:pPr marL="628650" lvl="1" indent="-171450">
              <a:buFont typeface="Arial" charset="0"/>
              <a:buChar char="•"/>
            </a:pPr>
            <a:r>
              <a:rPr lang="en-US" sz="1100" kern="1200" dirty="0">
                <a:solidFill>
                  <a:schemeClr val="tx1"/>
                </a:solidFill>
                <a:effectLst/>
              </a:rPr>
              <a:t>Frequent mini-opportunities for students to present textual evidence in response to a TDQ while all the other students follow</a:t>
            </a:r>
            <a:r>
              <a:rPr lang="en-US" sz="1100" kern="1200" baseline="0" dirty="0">
                <a:solidFill>
                  <a:schemeClr val="tx1"/>
                </a:solidFill>
                <a:effectLst/>
              </a:rPr>
              <a:t> (valuable </a:t>
            </a:r>
            <a:r>
              <a:rPr lang="en-US" sz="1100" kern="1200" dirty="0">
                <a:solidFill>
                  <a:schemeClr val="tx1"/>
                </a:solidFill>
                <a:effectLst/>
              </a:rPr>
              <a:t>opportunities</a:t>
            </a:r>
            <a:r>
              <a:rPr lang="en-US" sz="1100" kern="1200" baseline="0" dirty="0">
                <a:solidFill>
                  <a:schemeClr val="tx1"/>
                </a:solidFill>
                <a:effectLst/>
              </a:rPr>
              <a:t> to </a:t>
            </a:r>
            <a:r>
              <a:rPr lang="en-US" sz="1100" kern="1200" dirty="0">
                <a:solidFill>
                  <a:schemeClr val="tx1"/>
                </a:solidFill>
                <a:effectLst/>
              </a:rPr>
              <a:t>practice fluency in context)</a:t>
            </a:r>
            <a:endParaRPr lang="en-US" sz="1100" dirty="0"/>
          </a:p>
          <a:p>
            <a:endParaRPr lang="en-US" sz="1100" kern="1200" dirty="0">
              <a:solidFill>
                <a:schemeClr val="tx1"/>
              </a:solidFill>
              <a:effectLst/>
            </a:endParaRPr>
          </a:p>
          <a:p>
            <a:r>
              <a:rPr lang="en-US" sz="1100" b="1" kern="1200" dirty="0">
                <a:solidFill>
                  <a:schemeClr val="tx1"/>
                </a:solidFill>
                <a:effectLst/>
              </a:rPr>
              <a:t>Image Source: </a:t>
            </a:r>
            <a:r>
              <a:rPr lang="en-US" sz="1100" kern="1200" dirty="0">
                <a:solidFill>
                  <a:schemeClr val="tx1"/>
                </a:solidFill>
                <a:effectLst/>
              </a:rPr>
              <a:t>ELA Guidebooks</a:t>
            </a:r>
          </a:p>
          <a:p>
            <a:endParaRPr lang="en-US" sz="1100" kern="1200" dirty="0">
              <a:solidFill>
                <a:schemeClr val="tx1"/>
              </a:solidFill>
              <a:effectLst/>
            </a:endParaRPr>
          </a:p>
          <a:p>
            <a:pPr lvl="0">
              <a:defRPr/>
            </a:pPr>
            <a:r>
              <a:rPr lang="en-US" sz="1100" b="1" i="0" u="none" strike="noStrike" kern="1200" dirty="0">
                <a:solidFill>
                  <a:schemeClr val="tx1"/>
                </a:solidFill>
                <a:effectLst/>
                <a:latin typeface="+mn-lt"/>
                <a:ea typeface="+mn-ea"/>
                <a:cs typeface="+mn-cs"/>
              </a:rPr>
              <a:t>Source</a:t>
            </a:r>
            <a:r>
              <a:rPr lang="en-US" sz="1100" b="0" i="0" u="none" strike="noStrike" kern="1200" dirty="0">
                <a:solidFill>
                  <a:schemeClr val="tx1"/>
                </a:solidFill>
                <a:effectLst/>
                <a:latin typeface="+mn-lt"/>
                <a:ea typeface="+mn-ea"/>
                <a:cs typeface="+mn-cs"/>
              </a:rPr>
              <a:t>: </a:t>
            </a:r>
            <a:r>
              <a:rPr lang="en-US" sz="1100" b="0" i="0" u="sng" strike="noStrike" kern="1200" dirty="0">
                <a:solidFill>
                  <a:schemeClr val="tx1"/>
                </a:solidFill>
                <a:effectLst/>
                <a:latin typeface="+mn-lt"/>
                <a:ea typeface="+mn-ea"/>
                <a:cs typeface="+mn-cs"/>
                <a:hlinkClick r:id="rId3"/>
              </a:rPr>
              <a:t>https://learnzillion.com/resources/81666-english-language-arts-guidebook-units</a:t>
            </a:r>
            <a:r>
              <a:rPr lang="en-US" sz="1100" b="0" i="0" u="none" strike="noStrike" kern="1200" dirty="0">
                <a:solidFill>
                  <a:schemeClr val="tx1"/>
                </a:solidFill>
                <a:effectLst/>
                <a:latin typeface="+mn-lt"/>
                <a:ea typeface="+mn-ea"/>
                <a:cs typeface="+mn-cs"/>
              </a:rPr>
              <a:t> Copyright © 2017 </a:t>
            </a:r>
            <a:r>
              <a:rPr lang="en-US" sz="1100" b="0" i="0" u="none" strike="noStrike" kern="1200" dirty="0" err="1">
                <a:solidFill>
                  <a:schemeClr val="tx1"/>
                </a:solidFill>
                <a:effectLst/>
                <a:latin typeface="+mn-lt"/>
                <a:ea typeface="+mn-ea"/>
                <a:cs typeface="+mn-cs"/>
              </a:rPr>
              <a:t>LearnZillion</a:t>
            </a:r>
            <a:endParaRPr lang="en-US" sz="1100"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105</a:t>
            </a:fld>
            <a:endParaRPr lang="en-US"/>
          </a:p>
        </p:txBody>
      </p:sp>
    </p:spTree>
    <p:extLst>
      <p:ext uri="{BB962C8B-B14F-4D97-AF65-F5344CB8AC3E}">
        <p14:creationId xmlns:p14="http://schemas.microsoft.com/office/powerpoint/2010/main" val="46722235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dk1"/>
                </a:solidFill>
                <a:ea typeface="Calibri"/>
                <a:cs typeface="Calibri"/>
                <a:sym typeface="Calibri"/>
              </a:rPr>
              <a:t>Time:</a:t>
            </a:r>
          </a:p>
          <a:p>
            <a:r>
              <a:rPr lang="en-US" b="1" dirty="0"/>
              <a:t>Duration: </a:t>
            </a:r>
            <a:r>
              <a:rPr lang="en-US" b="0" dirty="0"/>
              <a:t>4</a:t>
            </a:r>
            <a:r>
              <a:rPr lang="en-US" dirty="0"/>
              <a:t> minutes</a:t>
            </a:r>
          </a:p>
          <a:p>
            <a:endParaRPr lang="en-US" dirty="0"/>
          </a:p>
          <a:p>
            <a:r>
              <a:rPr lang="en-US" b="1" dirty="0"/>
              <a:t>Facilitator says: </a:t>
            </a:r>
            <a:r>
              <a:rPr lang="en-US" b="0" dirty="0"/>
              <a:t>To help us solidify</a:t>
            </a:r>
            <a:r>
              <a:rPr lang="en-US" b="0" baseline="0" dirty="0"/>
              <a:t> our learning from this session we are going to engage in a little role play.</a:t>
            </a:r>
          </a:p>
          <a:p>
            <a:endParaRPr lang="en-US" b="1" baseline="0" dirty="0"/>
          </a:p>
          <a:p>
            <a:r>
              <a:rPr lang="en-US" b="1" baseline="0" dirty="0"/>
              <a:t>Facilitator does: </a:t>
            </a:r>
            <a:r>
              <a:rPr lang="en-US" b="0" baseline="0" dirty="0"/>
              <a:t>Review the scenario.  Then click to reveal the directions and direct participants to the planning space in their note-catcher.</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106</a:t>
            </a:fld>
            <a:endParaRPr lang="en-US"/>
          </a:p>
        </p:txBody>
      </p:sp>
    </p:spTree>
    <p:extLst>
      <p:ext uri="{BB962C8B-B14F-4D97-AF65-F5344CB8AC3E}">
        <p14:creationId xmlns:p14="http://schemas.microsoft.com/office/powerpoint/2010/main" val="75527206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dk1"/>
                </a:solidFill>
                <a:ea typeface="Calibri"/>
                <a:cs typeface="Calibri"/>
                <a:sym typeface="Calibri"/>
              </a:rPr>
              <a:t>Time:</a:t>
            </a:r>
          </a:p>
          <a:p>
            <a:r>
              <a:rPr lang="en-US" b="1" dirty="0"/>
              <a:t>Duration: </a:t>
            </a:r>
            <a:r>
              <a:rPr lang="en-US" b="0" dirty="0"/>
              <a:t>7</a:t>
            </a:r>
            <a:r>
              <a:rPr lang="en-US" b="0" baseline="0" dirty="0"/>
              <a:t> </a:t>
            </a:r>
            <a:r>
              <a:rPr lang="en-US" dirty="0"/>
              <a:t>minutes</a:t>
            </a:r>
          </a:p>
          <a:p>
            <a:endParaRPr lang="en-US" baseline="0" dirty="0"/>
          </a:p>
          <a:p>
            <a:r>
              <a:rPr lang="en-US" b="1" dirty="0"/>
              <a:t>Facilitator says: </a:t>
            </a:r>
            <a:r>
              <a:rPr lang="en-US" dirty="0"/>
              <a:t>Now, please find one partner and role-play the conversation you planned. We will do this twice so that each partner can play</a:t>
            </a:r>
            <a:r>
              <a:rPr lang="en-US" baseline="0" dirty="0"/>
              <a:t> both roles.  We will have 3 minutes for each round. </a:t>
            </a:r>
            <a:endParaRPr lang="en-US" dirty="0"/>
          </a:p>
          <a:p>
            <a:endParaRPr lang="en-US" b="1" dirty="0"/>
          </a:p>
          <a:p>
            <a:r>
              <a:rPr lang="en-US" b="1" dirty="0"/>
              <a:t>Facilitator does: </a:t>
            </a:r>
            <a:r>
              <a:rPr lang="en-US" dirty="0"/>
              <a:t>Circulate during</a:t>
            </a:r>
            <a:r>
              <a:rPr lang="en-US" baseline="0" dirty="0"/>
              <a:t> role plays.  Listen for an exemplar response you want to highlight for the whole group afterwards, or invite a participant to share something that was particularly effective about what their partner said.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107</a:t>
            </a:fld>
            <a:endParaRPr lang="en-US"/>
          </a:p>
        </p:txBody>
      </p:sp>
    </p:spTree>
    <p:extLst>
      <p:ext uri="{BB962C8B-B14F-4D97-AF65-F5344CB8AC3E}">
        <p14:creationId xmlns:p14="http://schemas.microsoft.com/office/powerpoint/2010/main" val="195985631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dk1"/>
                </a:solidFill>
                <a:ea typeface="Calibri"/>
                <a:cs typeface="Calibri"/>
                <a:sym typeface="Calibri"/>
              </a:rPr>
              <a:t>Time: </a:t>
            </a:r>
            <a:r>
              <a:rPr lang="en-US" b="0" dirty="0">
                <a:solidFill>
                  <a:schemeClr val="dk1"/>
                </a:solidFill>
                <a:ea typeface="Calibri"/>
                <a:cs typeface="Calibri"/>
                <a:sym typeface="Calibri"/>
              </a:rPr>
              <a:t>Start by 2:00</a:t>
            </a:r>
          </a:p>
          <a:p>
            <a:r>
              <a:rPr lang="en-US" b="1" dirty="0"/>
              <a:t>Duration: </a:t>
            </a:r>
            <a:r>
              <a:rPr lang="en-US" b="0" dirty="0"/>
              <a:t>30 seconds</a:t>
            </a:r>
            <a:endParaRPr lang="en-US" b="1" dirty="0"/>
          </a:p>
          <a:p>
            <a:endParaRPr lang="en-US" b="0" dirty="0"/>
          </a:p>
          <a:p>
            <a:r>
              <a:rPr lang="en-US" b="1" dirty="0"/>
              <a:t>Facilitator says: </a:t>
            </a:r>
            <a:r>
              <a:rPr lang="en-US" b="0" dirty="0"/>
              <a:t>We’re now</a:t>
            </a:r>
            <a:r>
              <a:rPr lang="en-US" b="0" baseline="0" dirty="0"/>
              <a:t> going to transition into Session 5, which is a text-based experiential. </a:t>
            </a:r>
            <a:endParaRPr lang="en-US" b="1" dirty="0"/>
          </a:p>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108</a:t>
            </a:fld>
            <a:endParaRPr lang="en-US"/>
          </a:p>
        </p:txBody>
      </p:sp>
    </p:spTree>
    <p:extLst>
      <p:ext uri="{BB962C8B-B14F-4D97-AF65-F5344CB8AC3E}">
        <p14:creationId xmlns:p14="http://schemas.microsoft.com/office/powerpoint/2010/main" val="169588907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dk1"/>
                </a:solidFill>
                <a:ea typeface="Calibri"/>
                <a:cs typeface="Calibri"/>
                <a:sym typeface="Calibri"/>
              </a:rPr>
              <a:t>Time:</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endParaRPr lang="en-US" b="1"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1"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0" baseline="0" dirty="0"/>
              <a:t>Welcome! In this session </a:t>
            </a:r>
            <a:r>
              <a:rPr lang="en-US" baseline="0" dirty="0"/>
              <a:t>we are going to jump right into a learning experiential so that you can experience text-based instruction from the perspective of a learner.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a:t>
            </a:r>
            <a:r>
              <a:rPr lang="en-US" baseline="0" dirty="0"/>
              <a:t>: Review agenda or have participants review independently</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aseline="0" dirty="0"/>
              <a:t>As you can see, our agenda for today’s session follows a slightly different format so we that can spend the bulk of the time experiencing a text-based approach with the Robert Frost poem “The Road Not Taken.” You’ll also notice we are going to spend some time talking about Reader’s Circles.</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aseline="0" dirty="0"/>
              <a:t>Gauge participant familiarity with Reader’s Circles (consider doing a fist to five: fist, I’ve never heard of this before, 5: I know Reader’s Circles so well I can teach other people about them!, with a 3 being “I know a little bit about them.”)</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Important note: </a:t>
            </a:r>
            <a:r>
              <a:rPr lang="en-US" b="0" baseline="0" dirty="0"/>
              <a:t>Provide framing as needed around the importance of putting on your “student hat” in order for this experience to be meaningful and impactful. Engaging with a text-based experience is the best way to gain insight into what this type of instruction will be like for your students, and also to observe what teacher moves are necessary and effective with this approach. Reassure participants that they’ll have plenty of time at the end to reflect on the process itself and ask questions, but try to keep the focus on the poem and the momentum moving throughout the “experiential” portion.</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Key Point: </a:t>
            </a:r>
            <a:r>
              <a:rPr lang="en-US" b="0" baseline="0" dirty="0"/>
              <a:t>The best way to learn about Reader’s Circles and text-based instruction is to experience it firsthand!</a:t>
            </a:r>
            <a:endParaRPr lang="en-US" b="1" baseline="0" dirty="0"/>
          </a:p>
          <a:p>
            <a:pPr marL="171450" indent="-171450">
              <a:buFont typeface="Arial" charset="0"/>
              <a:buChar char="•"/>
            </a:pPr>
            <a:endParaRPr lang="en-US" dirty="0"/>
          </a:p>
        </p:txBody>
      </p:sp>
    </p:spTree>
    <p:extLst>
      <p:ext uri="{BB962C8B-B14F-4D97-AF65-F5344CB8AC3E}">
        <p14:creationId xmlns:p14="http://schemas.microsoft.com/office/powerpoint/2010/main" val="20768422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11183"/>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Time:</a:t>
            </a:r>
          </a:p>
          <a:p>
            <a:r>
              <a:rPr lang="en-US" sz="1100" b="1" baseline="0" dirty="0"/>
              <a:t>Duration: </a:t>
            </a:r>
            <a:r>
              <a:rPr lang="en-US" sz="1100" b="0" baseline="0" dirty="0"/>
              <a:t>1 minute</a:t>
            </a:r>
          </a:p>
          <a:p>
            <a:pPr marL="0" indent="0">
              <a:buFontTx/>
              <a:buNone/>
            </a:pPr>
            <a:endParaRPr lang="en-US" sz="1100" b="0" dirty="0"/>
          </a:p>
          <a:p>
            <a:pPr marL="0" indent="0">
              <a:buFontTx/>
              <a:buNone/>
            </a:pPr>
            <a:r>
              <a:rPr lang="en-US" sz="1100" b="1" dirty="0"/>
              <a:t>Facilitator</a:t>
            </a:r>
            <a:r>
              <a:rPr lang="en-US" sz="1100" b="1" baseline="0" dirty="0"/>
              <a:t> says: </a:t>
            </a:r>
            <a:r>
              <a:rPr lang="en-US" sz="1100" dirty="0"/>
              <a:t>So,</a:t>
            </a:r>
            <a:r>
              <a:rPr lang="en-US" sz="1100" baseline="0" dirty="0"/>
              <a:t> how do we meet this higher bar to ultimately prepare students for college and career? We need to break down what feels like a monumental task, and clearly name what we need to prioritize in order to achieve it. Here is our ELA Goal – designed to ensure that all of Louisiana students are ready for college and career. Please take a moment to read this goal independently. </a:t>
            </a:r>
          </a:p>
          <a:p>
            <a:pPr marL="0" indent="0">
              <a:buFontTx/>
              <a:buNone/>
            </a:pPr>
            <a:endParaRPr lang="en-US" sz="1100" baseline="0" dirty="0"/>
          </a:p>
          <a:p>
            <a:r>
              <a:rPr lang="en-US" sz="1100" b="1" baseline="0" dirty="0"/>
              <a:t>Facilitator does: </a:t>
            </a:r>
            <a:r>
              <a:rPr lang="en-US" sz="1100" baseline="0" dirty="0"/>
              <a:t>Click to reveal the question. Read the question in the box aloud, and provide wait time before inviting participants to share what they notice with the whole group. </a:t>
            </a:r>
          </a:p>
          <a:p>
            <a:endParaRPr lang="en-US" sz="1100" baseline="0" dirty="0"/>
          </a:p>
          <a:p>
            <a:pPr marL="171450" indent="-171450">
              <a:buFont typeface="Arial" charset="0"/>
              <a:buChar char="•"/>
            </a:pPr>
            <a:r>
              <a:rPr lang="en-US" sz="1100" baseline="0" dirty="0"/>
              <a:t>In the debrief, look for and emphasize as needed:</a:t>
            </a:r>
          </a:p>
          <a:p>
            <a:pPr marL="628650" lvl="1" indent="-171450">
              <a:buFont typeface="Arial" charset="0"/>
              <a:buChar char="•"/>
            </a:pPr>
            <a:r>
              <a:rPr lang="en-US" sz="1100" baseline="0" dirty="0"/>
              <a:t>The phrase “complex texts” appears in each component. Complex texts are key to working towards and reaching this goal. </a:t>
            </a:r>
          </a:p>
          <a:p>
            <a:pPr marL="628650" lvl="1" indent="-171450">
              <a:buFont typeface="Arial" charset="0"/>
              <a:buChar char="•"/>
            </a:pPr>
            <a:endParaRPr lang="en-US" sz="1100" baseline="0" dirty="0"/>
          </a:p>
          <a:p>
            <a:pPr marL="0" lvl="0" indent="0">
              <a:buFont typeface="Arial" charset="0"/>
              <a:buNone/>
            </a:pPr>
            <a:r>
              <a:rPr lang="en-US" sz="1100" b="1" baseline="0" dirty="0"/>
              <a:t>Key Point: </a:t>
            </a:r>
            <a:r>
              <a:rPr lang="en-US" sz="1100" b="0" baseline="0" dirty="0"/>
              <a:t>Each aspect of our ELA goal is built around “complex texts.”</a:t>
            </a:r>
          </a:p>
          <a:p>
            <a:pPr marL="0" lvl="0" indent="0">
              <a:buFont typeface="Arial" charset="0"/>
              <a:buNone/>
            </a:pPr>
            <a:endParaRPr lang="en-US" sz="1100"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100" b="1" baseline="0" dirty="0"/>
              <a:t>Important Note: </a:t>
            </a:r>
            <a:r>
              <a:rPr lang="en-US" sz="1100" b="0" baseline="0" dirty="0"/>
              <a:t>The term “text” as used here (and throughout future modules) refers not only to written words, but also images, illustrations, paintings, political cartoons, videos, charts, or anything else that conveys ideas. </a:t>
            </a:r>
            <a:endParaRPr lang="en-US" sz="11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a:p>
        </p:txBody>
      </p:sp>
    </p:spTree>
    <p:extLst>
      <p:ext uri="{BB962C8B-B14F-4D97-AF65-F5344CB8AC3E}">
        <p14:creationId xmlns:p14="http://schemas.microsoft.com/office/powerpoint/2010/main" val="104719738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dk1"/>
                </a:solidFill>
                <a:ea typeface="Calibri"/>
                <a:cs typeface="Calibri"/>
                <a:sym typeface="Calibri"/>
              </a:rPr>
              <a:t>Time:</a:t>
            </a:r>
          </a:p>
          <a:p>
            <a:r>
              <a:rPr lang="en-US" b="1" dirty="0"/>
              <a:t>Duration: </a:t>
            </a:r>
            <a:r>
              <a:rPr lang="en-US" dirty="0"/>
              <a:t>1 minute</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says: </a:t>
            </a:r>
            <a:r>
              <a:rPr lang="en-US" baseline="0" dirty="0"/>
              <a:t>We are about to read Robert Frost’s famous poem “The Road Not Taken.”  Before we begin, I want to explain why we chose this text. First of all, we chose it because it is a rich, complex text that is worth reading and discussing.  Secondly, we chose it because the poem is actually fairly well known, which means many people already have their own interpretation of the poem’s meaning. And there is a common interpretation that seems to resonate with people – so much so that it has become a cultural reference.  But, is this the ONLY interpretation?  Most literary critics think not!  For instance: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aseline="0" dirty="0"/>
              <a:t>Click to reveal and read each bullet, emphasizing that all of these reviews elude to the fact that this is often a misread poem – which is exactly why we want to spend time reading it today to uncover alternative interpretations!</a:t>
            </a:r>
          </a:p>
          <a:p>
            <a:pPr marL="0" indent="0" algn="l">
              <a:buNone/>
            </a:pPr>
            <a:endParaRPr lang="en-US" baseline="0" dirty="0"/>
          </a:p>
          <a:p>
            <a:pPr marL="0" indent="0">
              <a:buFont typeface="Arial" charset="0"/>
              <a:buNone/>
            </a:pPr>
            <a:endParaRPr lang="en-US" sz="1200" baseline="0" dirty="0"/>
          </a:p>
          <a:p>
            <a:pPr marL="0" indent="0">
              <a:buFont typeface="Arial" charset="0"/>
              <a:buNone/>
            </a:pPr>
            <a:r>
              <a:rPr lang="en-US" sz="1200" b="1" baseline="0" dirty="0"/>
              <a:t>Key Point: </a:t>
            </a:r>
            <a:r>
              <a:rPr lang="en-US" sz="1200" b="0" baseline="0" dirty="0"/>
              <a:t>The text under consideration must be complex and rich enough to warrant multiple reads and close analysis. </a:t>
            </a:r>
            <a:endParaRPr lang="en-US" sz="1200" b="1" baseline="0" dirty="0"/>
          </a:p>
          <a:p>
            <a:pPr marL="171450" indent="-171450">
              <a:buFont typeface="Arial" charset="0"/>
              <a:buChar char="•"/>
            </a:pPr>
            <a:endParaRPr lang="en-US" sz="1200" b="0" i="0" kern="1200" dirty="0">
              <a:solidFill>
                <a:schemeClr val="tx1"/>
              </a:solidFill>
              <a:effectLst/>
            </a:endParaRPr>
          </a:p>
          <a:p>
            <a:pPr marL="0" indent="0">
              <a:buFont typeface="Arial" charset="0"/>
              <a:buNone/>
            </a:pPr>
            <a:r>
              <a:rPr lang="en-US" sz="1200" b="1" i="0" kern="1200" dirty="0">
                <a:solidFill>
                  <a:schemeClr val="tx1"/>
                </a:solidFill>
                <a:effectLst/>
              </a:rPr>
              <a:t>Article Sources:</a:t>
            </a:r>
            <a:r>
              <a:rPr lang="en-US" sz="1200" b="1" i="0" kern="1200" baseline="0" dirty="0">
                <a:solidFill>
                  <a:schemeClr val="tx1"/>
                </a:solidFill>
                <a:effectLst/>
              </a:rPr>
              <a:t> </a:t>
            </a:r>
          </a:p>
          <a:p>
            <a:pPr marL="171450" indent="-171450">
              <a:buFont typeface="Arial" charset="0"/>
              <a:buChar char="•"/>
            </a:pPr>
            <a:r>
              <a:rPr lang="en-US" sz="1200" b="0" i="0" kern="1200" baseline="0" dirty="0">
                <a:solidFill>
                  <a:schemeClr val="tx1"/>
                </a:solidFill>
                <a:effectLst/>
              </a:rPr>
              <a:t>Lynch, S. (2015, August 16). The famous Robert Frost poem we’ve read wrong forever. </a:t>
            </a:r>
            <a:r>
              <a:rPr lang="en-US" sz="1200" b="0" i="1" kern="1200" baseline="0" dirty="0">
                <a:solidFill>
                  <a:schemeClr val="tx1"/>
                </a:solidFill>
                <a:effectLst/>
              </a:rPr>
              <a:t>The New York Post. </a:t>
            </a:r>
            <a:r>
              <a:rPr lang="en-US" sz="1200" b="0" i="0" kern="1200" baseline="0" dirty="0">
                <a:solidFill>
                  <a:schemeClr val="tx1"/>
                </a:solidFill>
                <a:effectLst/>
              </a:rPr>
              <a:t>Retrieved from http://</a:t>
            </a:r>
            <a:r>
              <a:rPr lang="en-US" sz="1200" b="0" i="0" kern="1200" baseline="0" dirty="0" err="1">
                <a:solidFill>
                  <a:schemeClr val="tx1"/>
                </a:solidFill>
                <a:effectLst/>
              </a:rPr>
              <a:t>nypost.com</a:t>
            </a:r>
            <a:r>
              <a:rPr lang="en-US" sz="1200" b="0" i="0" kern="1200" baseline="0" dirty="0">
                <a:solidFill>
                  <a:schemeClr val="tx1"/>
                </a:solidFill>
                <a:effectLst/>
              </a:rPr>
              <a:t>/2015/08/16/the-famous-</a:t>
            </a:r>
            <a:r>
              <a:rPr lang="en-US" sz="1200" b="0" i="0" kern="1200" baseline="0" dirty="0" err="1">
                <a:solidFill>
                  <a:schemeClr val="tx1"/>
                </a:solidFill>
                <a:effectLst/>
              </a:rPr>
              <a:t>robert</a:t>
            </a:r>
            <a:r>
              <a:rPr lang="en-US" sz="1200" b="0" i="0" kern="1200" baseline="0" dirty="0">
                <a:solidFill>
                  <a:schemeClr val="tx1"/>
                </a:solidFill>
                <a:effectLst/>
              </a:rPr>
              <a:t>-frost-poem-</a:t>
            </a:r>
            <a:r>
              <a:rPr lang="en-US" sz="1200" b="0" i="0" kern="1200" baseline="0" dirty="0" err="1">
                <a:solidFill>
                  <a:schemeClr val="tx1"/>
                </a:solidFill>
                <a:effectLst/>
              </a:rPr>
              <a:t>weve</a:t>
            </a:r>
            <a:r>
              <a:rPr lang="en-US" sz="1200" b="0" i="0" kern="1200" baseline="0" dirty="0">
                <a:solidFill>
                  <a:schemeClr val="tx1"/>
                </a:solidFill>
                <a:effectLst/>
              </a:rPr>
              <a:t>-read-wrong-forever/ </a:t>
            </a:r>
          </a:p>
          <a:p>
            <a:pPr marL="171450" indent="-171450">
              <a:buFont typeface="Arial" charset="0"/>
              <a:buChar char="•"/>
            </a:pPr>
            <a:r>
              <a:rPr lang="en-US" sz="1200" b="0" i="0" kern="1200" baseline="0" dirty="0">
                <a:solidFill>
                  <a:schemeClr val="tx1"/>
                </a:solidFill>
                <a:effectLst/>
              </a:rPr>
              <a:t>Orr, D. (2015, September 11). The Most Misread Poem in America. </a:t>
            </a:r>
            <a:r>
              <a:rPr lang="en-US" sz="1200" b="0" i="1" kern="1200" baseline="0" dirty="0">
                <a:solidFill>
                  <a:schemeClr val="tx1"/>
                </a:solidFill>
                <a:effectLst/>
              </a:rPr>
              <a:t>The Paris Review. </a:t>
            </a:r>
            <a:r>
              <a:rPr lang="en-US" sz="1200" b="0" i="0" kern="1200" baseline="0" dirty="0">
                <a:solidFill>
                  <a:schemeClr val="tx1"/>
                </a:solidFill>
                <a:effectLst/>
              </a:rPr>
              <a:t>Retrieved from https://</a:t>
            </a:r>
            <a:r>
              <a:rPr lang="en-US" sz="1200" b="0" i="0" kern="1200" baseline="0" dirty="0" err="1">
                <a:solidFill>
                  <a:schemeClr val="tx1"/>
                </a:solidFill>
                <a:effectLst/>
              </a:rPr>
              <a:t>www.theparisreview.org</a:t>
            </a:r>
            <a:r>
              <a:rPr lang="en-US" sz="1200" b="0" i="0" kern="1200" baseline="0" dirty="0">
                <a:solidFill>
                  <a:schemeClr val="tx1"/>
                </a:solidFill>
                <a:effectLst/>
              </a:rPr>
              <a:t>/blog/2015/09/11/the-most-misread-poem-in-</a:t>
            </a:r>
            <a:r>
              <a:rPr lang="en-US" sz="1200" b="0" i="0" kern="1200" baseline="0" dirty="0" err="1">
                <a:solidFill>
                  <a:schemeClr val="tx1"/>
                </a:solidFill>
                <a:effectLst/>
              </a:rPr>
              <a:t>america</a:t>
            </a:r>
            <a:r>
              <a:rPr lang="en-US" sz="1200" b="0" i="0" kern="1200" baseline="0" dirty="0">
                <a:solidFill>
                  <a:schemeClr val="tx1"/>
                </a:solidFill>
                <a:effectLst/>
              </a:rPr>
              <a:t>/ </a:t>
            </a:r>
            <a:endParaRPr lang="en-US" baseline="0" dirty="0"/>
          </a:p>
          <a:p>
            <a:pPr marL="0" indent="0" algn="l">
              <a:buNone/>
            </a:pPr>
            <a:endParaRPr lang="en-US" sz="1200" b="1" dirty="0"/>
          </a:p>
          <a:p>
            <a:pPr marL="0" indent="0" algn="l">
              <a:buNone/>
            </a:pPr>
            <a:r>
              <a:rPr lang="en-US" sz="1200" b="1" baseline="0" dirty="0"/>
              <a:t>Image Source:</a:t>
            </a:r>
          </a:p>
          <a:p>
            <a:pPr marL="0" indent="0" algn="l">
              <a:buNone/>
            </a:pPr>
            <a:r>
              <a:rPr lang="en-US" sz="1200" baseline="0" dirty="0"/>
              <a:t>This image is in the public domain</a:t>
            </a:r>
          </a:p>
          <a:p>
            <a:pPr marL="0" indent="0" algn="l">
              <a:buNone/>
            </a:pPr>
            <a:r>
              <a:rPr lang="en-US" sz="1200" baseline="0" dirty="0"/>
              <a:t>https://</a:t>
            </a:r>
            <a:r>
              <a:rPr lang="en-US" sz="1200" baseline="0" dirty="0" err="1"/>
              <a:t>pixabay.com</a:t>
            </a:r>
            <a:r>
              <a:rPr lang="en-US" sz="1200" baseline="0" dirty="0"/>
              <a:t>/</a:t>
            </a:r>
            <a:r>
              <a:rPr lang="en-US" sz="1200" baseline="0" dirty="0" err="1"/>
              <a:t>en</a:t>
            </a:r>
            <a:r>
              <a:rPr lang="en-US" sz="1200" baseline="0" dirty="0"/>
              <a:t>/fork-road-dirt-direction-path-two-2115485/</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110</a:t>
            </a:fld>
            <a:endParaRPr lang="en-US"/>
          </a:p>
        </p:txBody>
      </p:sp>
    </p:spTree>
    <p:extLst>
      <p:ext uri="{BB962C8B-B14F-4D97-AF65-F5344CB8AC3E}">
        <p14:creationId xmlns:p14="http://schemas.microsoft.com/office/powerpoint/2010/main" val="198244185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0313" y="1095375"/>
            <a:ext cx="4657725" cy="2620963"/>
          </a:xfrm>
        </p:spPr>
      </p:sp>
      <p:sp>
        <p:nvSpPr>
          <p:cNvPr id="3" name="Notes Placeholder 2"/>
          <p:cNvSpPr>
            <a:spLocks noGrp="1"/>
          </p:cNvSpPr>
          <p:nvPr>
            <p:ph type="body" idx="1"/>
          </p:nvPr>
        </p:nvSpPr>
        <p:spPr>
          <a:xfrm>
            <a:off x="670034" y="3968585"/>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solidFill>
                  <a:schemeClr val="dk1"/>
                </a:solidFill>
                <a:ea typeface="Calibri"/>
                <a:cs typeface="Calibri"/>
                <a:sym typeface="Calibri"/>
              </a:rPr>
              <a:t>Time:</a:t>
            </a:r>
          </a:p>
          <a:p>
            <a:r>
              <a:rPr lang="en-US" sz="1000" b="1" baseline="0" dirty="0"/>
              <a:t>Duration: </a:t>
            </a:r>
            <a:r>
              <a:rPr lang="en-US" sz="1000" b="0" baseline="0" dirty="0"/>
              <a:t>30 seconds</a:t>
            </a:r>
          </a:p>
          <a:p>
            <a:endParaRPr lang="en-US" sz="10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a:t>Facilitator says: </a:t>
            </a:r>
            <a:r>
              <a:rPr lang="en-US" sz="1000" baseline="0" dirty="0"/>
              <a:t>What we want to do today is go through a process that will likely affect your interpretation of the poem!</a:t>
            </a:r>
          </a:p>
          <a:p>
            <a:endParaRPr lang="en-US" sz="10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a:t>Facilitator does</a:t>
            </a:r>
            <a:r>
              <a:rPr lang="en-US" sz="1000" baseline="0" dirty="0"/>
              <a:t>: Click to reveal and read guiding question.  Encourage participants to be prepared for some productive struggle and to open their minds to other potential interpretations of this poem!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a:t>Facilitator says: </a:t>
            </a:r>
            <a:r>
              <a:rPr lang="en-US" sz="1000" baseline="0" dirty="0"/>
              <a:t>And throughout this process, I’m going to ask that we keep our interpretations to the four corners/confines of the page!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a:t>Facilitator does: </a:t>
            </a:r>
            <a:r>
              <a:rPr lang="en-US" sz="1000" baseline="0" dirty="0"/>
              <a:t>Click to reveal visual</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a:t>Facilitator says: </a:t>
            </a:r>
            <a:r>
              <a:rPr lang="en-US" sz="1000" baseline="0" dirty="0"/>
              <a:t>That means keeping our thinking and our discussions grounded in evidence from the text, rather than our personal experience. This might feel challenging at times and you may feel like your interpretations and ideas are being challenged.  That’s the learning process! And that’s hopefully the same experience your students will engage in when they deal with complex texts like this in search for a deeper meaning!</a:t>
            </a:r>
          </a:p>
        </p:txBody>
      </p:sp>
      <p:sp>
        <p:nvSpPr>
          <p:cNvPr id="4" name="Slide Number Placeholder 3"/>
          <p:cNvSpPr>
            <a:spLocks noGrp="1"/>
          </p:cNvSpPr>
          <p:nvPr>
            <p:ph type="sldNum" sz="quarter" idx="10"/>
          </p:nvPr>
        </p:nvSpPr>
        <p:spPr/>
        <p:txBody>
          <a:bodyPr/>
          <a:lstStyle/>
          <a:p>
            <a:fld id="{86425DA3-A274-D349-A373-1D0D30C163E5}" type="slidenum">
              <a:rPr lang="en-US" smtClean="0"/>
              <a:t>111</a:t>
            </a:fld>
            <a:endParaRPr lang="en-US"/>
          </a:p>
        </p:txBody>
      </p:sp>
    </p:spTree>
    <p:extLst>
      <p:ext uri="{BB962C8B-B14F-4D97-AF65-F5344CB8AC3E}">
        <p14:creationId xmlns:p14="http://schemas.microsoft.com/office/powerpoint/2010/main" val="162141146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7450" y="781050"/>
            <a:ext cx="4575175" cy="2573338"/>
          </a:xfrm>
        </p:spPr>
      </p:sp>
      <p:sp>
        <p:nvSpPr>
          <p:cNvPr id="3" name="Notes Placeholder 2"/>
          <p:cNvSpPr>
            <a:spLocks noGrp="1"/>
          </p:cNvSpPr>
          <p:nvPr>
            <p:ph type="body" idx="1"/>
          </p:nvPr>
        </p:nvSpPr>
        <p:spPr>
          <a:xfrm>
            <a:off x="731686" y="3722633"/>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dk1"/>
                </a:solidFill>
                <a:ea typeface="Calibri"/>
                <a:cs typeface="Calibri"/>
                <a:sym typeface="Calibri"/>
              </a:rPr>
              <a:t>Time:</a:t>
            </a:r>
          </a:p>
          <a:p>
            <a:r>
              <a:rPr lang="en-US" b="1" baseline="0" dirty="0"/>
              <a:t>Duration: </a:t>
            </a:r>
            <a:r>
              <a:rPr lang="en-US" b="0" baseline="0" dirty="0"/>
              <a:t>4 minutes </a:t>
            </a:r>
          </a:p>
          <a:p>
            <a:endParaRPr lang="en-US" b="0" baseline="0" dirty="0"/>
          </a:p>
          <a:p>
            <a:r>
              <a:rPr lang="en-US" b="1" baseline="0" dirty="0"/>
              <a:t>Facilitator says: </a:t>
            </a:r>
            <a:r>
              <a:rPr lang="en-US" b="0" baseline="0" dirty="0"/>
              <a:t>Let’s get started! In your note catcher, please find Robert Frost’s poem: “The Road Not Taken” in your note catcher</a:t>
            </a:r>
            <a:r>
              <a:rPr lang="en-US" dirty="0"/>
              <a:t>.</a:t>
            </a:r>
            <a:r>
              <a:rPr lang="en-US" b="1" dirty="0"/>
              <a:t> </a:t>
            </a:r>
            <a:r>
              <a:rPr lang="en-US" b="0" baseline="0" dirty="0"/>
              <a:t>Read it independently and jot down in the box: What is the gist of this poem? </a:t>
            </a:r>
            <a:endParaRPr lang="en-US" b="1" dirty="0"/>
          </a:p>
          <a:p>
            <a:pPr marL="0" indent="0">
              <a:buFont typeface="Arial" charset="0"/>
              <a:buNone/>
            </a:pPr>
            <a:endParaRPr lang="en-US" dirty="0"/>
          </a:p>
          <a:p>
            <a:pPr marL="0" indent="0">
              <a:buFont typeface="Arial" charset="0"/>
              <a:buNone/>
            </a:pPr>
            <a:r>
              <a:rPr lang="en-US" b="1" dirty="0"/>
              <a:t>Facilitator does: </a:t>
            </a:r>
            <a:r>
              <a:rPr lang="en-US" b="0" dirty="0"/>
              <a:t>Provide independent</a:t>
            </a:r>
            <a:r>
              <a:rPr lang="en-US" b="0" baseline="0" dirty="0"/>
              <a:t> work time. </a:t>
            </a:r>
            <a:r>
              <a:rPr lang="en-US" dirty="0"/>
              <a:t>After participants work independently, invite them to discuss their responses with a partner.</a:t>
            </a:r>
            <a:r>
              <a:rPr lang="en-US" baseline="0" dirty="0"/>
              <a:t> </a:t>
            </a:r>
          </a:p>
          <a:p>
            <a:pPr marL="0" indent="0">
              <a:buFont typeface="Arial" charset="0"/>
              <a:buNone/>
            </a:pPr>
            <a:endParaRPr lang="en-US" baseline="0" dirty="0"/>
          </a:p>
          <a:p>
            <a:pPr marL="0" indent="0">
              <a:buFont typeface="Arial" charset="0"/>
              <a:buNone/>
            </a:pPr>
            <a:r>
              <a:rPr lang="en-US" b="1" baseline="0" dirty="0"/>
              <a:t>Important note: </a:t>
            </a:r>
            <a:r>
              <a:rPr lang="en-US" b="0" baseline="0" dirty="0"/>
              <a:t>After this first read, most participants will probably interpret the poem to mean that our choices have a great impact on our future lives, and that taking “the road less traveled by” (or making an independent choice) will pay off in the end. Acknowledge this thinking but remain neutral and avoid validating any responses or prompting too deeply at this point. Throughout the process of the experiential reader’s circle, participants should come to a deeper/new understanding on their own. </a:t>
            </a:r>
          </a:p>
          <a:p>
            <a:pPr marL="0" indent="0">
              <a:buFont typeface="Arial" charset="0"/>
              <a:buNone/>
            </a:pPr>
            <a:endParaRPr lang="en-US" b="0" baseline="0" dirty="0"/>
          </a:p>
          <a:p>
            <a:pPr marL="0" indent="0">
              <a:buFont typeface="Arial" charset="0"/>
              <a:buNone/>
            </a:pPr>
            <a:r>
              <a:rPr lang="en-US" b="1" dirty="0"/>
              <a:t>Important note: </a:t>
            </a:r>
            <a:r>
              <a:rPr lang="en-US" dirty="0"/>
              <a:t>The sequence of questions for this experiential is intentionally </a:t>
            </a:r>
            <a:r>
              <a:rPr lang="en-US" i="1" dirty="0"/>
              <a:t>not </a:t>
            </a:r>
            <a:r>
              <a:rPr lang="en-US" dirty="0"/>
              <a:t> included in participant note catchers. This will allow you to facilitate a more authentic reader’s circle. You can instruct them to underline and annotate their thinking directly on the poem throughout the experience. </a:t>
            </a:r>
          </a:p>
          <a:p>
            <a:pPr marL="0" indent="0">
              <a:buFont typeface="Arial" charset="0"/>
              <a:buNone/>
            </a:pPr>
            <a:endParaRPr lang="en-US" b="1" baseline="0" dirty="0"/>
          </a:p>
          <a:p>
            <a:pPr marL="0" indent="0">
              <a:buFont typeface="Arial" charset="0"/>
              <a:buNone/>
            </a:pPr>
            <a:r>
              <a:rPr lang="en-US" b="1" dirty="0"/>
              <a:t>Poem Source: </a:t>
            </a:r>
            <a:r>
              <a:rPr lang="en-US" dirty="0"/>
              <a:t>Public Domain</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112</a:t>
            </a:fld>
            <a:endParaRPr lang="en-US"/>
          </a:p>
        </p:txBody>
      </p:sp>
    </p:spTree>
    <p:extLst>
      <p:ext uri="{BB962C8B-B14F-4D97-AF65-F5344CB8AC3E}">
        <p14:creationId xmlns:p14="http://schemas.microsoft.com/office/powerpoint/2010/main" val="163332449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dk1"/>
                </a:solidFill>
                <a:ea typeface="Calibri"/>
                <a:cs typeface="Calibri"/>
                <a:sym typeface="Calibri"/>
              </a:rPr>
              <a:t>Time:</a:t>
            </a:r>
          </a:p>
          <a:p>
            <a:r>
              <a:rPr lang="en-US" b="1" baseline="0" dirty="0"/>
              <a:t>Duration: </a:t>
            </a:r>
            <a:r>
              <a:rPr lang="en-US" b="0" baseline="0" dirty="0"/>
              <a:t>1 minute</a:t>
            </a:r>
          </a:p>
          <a:p>
            <a:pPr marL="171450" marR="0" lvl="0" indent="-17145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dirty="0"/>
              <a:t>Now that you’ve read the poem once, and thought about what the gist of the poem might be, let’s start digging a little deeper. </a:t>
            </a:r>
            <a:r>
              <a:rPr lang="en-US" baseline="0" dirty="0"/>
              <a:t>For this first read we are going to focus on </a:t>
            </a:r>
            <a:r>
              <a:rPr lang="en-US" sz="1200" dirty="0">
                <a:latin typeface="Calibri" charset="0"/>
                <a:ea typeface="Calibri" charset="0"/>
                <a:cs typeface="Calibri" charset="0"/>
              </a:rPr>
              <a:t>the literal interpretation</a:t>
            </a:r>
            <a:r>
              <a:rPr lang="en-US" sz="1200" baseline="0" dirty="0">
                <a:latin typeface="Calibri" charset="0"/>
                <a:ea typeface="Calibri" charset="0"/>
                <a:cs typeface="Calibri" charset="0"/>
              </a:rPr>
              <a:t> of the text.</a:t>
            </a:r>
            <a:r>
              <a:rPr lang="en-US" sz="1200" dirty="0">
                <a:latin typeface="Calibri" charset="0"/>
                <a:ea typeface="Calibri" charset="0"/>
                <a:cs typeface="Calibri" charset="0"/>
              </a:rPr>
              <a:t> Please</a:t>
            </a:r>
            <a:r>
              <a:rPr lang="en-US" sz="1200" baseline="0" dirty="0">
                <a:latin typeface="Calibri" charset="0"/>
                <a:ea typeface="Calibri" charset="0"/>
                <a:cs typeface="Calibri" charset="0"/>
              </a:rPr>
              <a:t> listen and follow along as I read the poem aloud.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aseline="0" dirty="0">
              <a:latin typeface="Calibri" charset="0"/>
              <a:ea typeface="Calibri" charset="0"/>
              <a:cs typeface="Calibri" charset="0"/>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baseline="0" dirty="0">
                <a:latin typeface="Calibri" charset="0"/>
                <a:ea typeface="Calibri" charset="0"/>
                <a:cs typeface="Calibri" charset="0"/>
              </a:rPr>
              <a:t>Facilitator does: </a:t>
            </a:r>
            <a:r>
              <a:rPr lang="en-US" sz="1200" b="0" baseline="0" dirty="0">
                <a:latin typeface="Calibri" charset="0"/>
                <a:ea typeface="Calibri" charset="0"/>
                <a:cs typeface="Calibri" charset="0"/>
              </a:rPr>
              <a:t>Model a fluent reading of the poem.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latin typeface="Calibri" charset="0"/>
              <a:ea typeface="Calibri" charset="0"/>
              <a:cs typeface="Calibri" charset="0"/>
            </a:endParaRPr>
          </a:p>
          <a:p>
            <a:pPr>
              <a:defRPr/>
            </a:pPr>
            <a:r>
              <a:rPr lang="en-US" b="1" dirty="0"/>
              <a:t>Poem Source: </a:t>
            </a:r>
            <a:r>
              <a:rPr lang="en-US" dirty="0"/>
              <a:t>Public Domain</a:t>
            </a:r>
            <a:endParaRPr lang="en-US"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1" dirty="0">
              <a:latin typeface="Calibri" charset="0"/>
              <a:ea typeface="Calibri" charset="0"/>
              <a:cs typeface="Calibri"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113</a:t>
            </a:fld>
            <a:endParaRPr lang="en-US"/>
          </a:p>
        </p:txBody>
      </p:sp>
    </p:spTree>
    <p:extLst>
      <p:ext uri="{BB962C8B-B14F-4D97-AF65-F5344CB8AC3E}">
        <p14:creationId xmlns:p14="http://schemas.microsoft.com/office/powerpoint/2010/main" val="84257377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842963"/>
            <a:ext cx="4611687" cy="2593975"/>
          </a:xfrm>
        </p:spPr>
      </p:sp>
      <p:sp>
        <p:nvSpPr>
          <p:cNvPr id="3" name="Notes Placeholder 2"/>
          <p:cNvSpPr>
            <a:spLocks noGrp="1"/>
          </p:cNvSpPr>
          <p:nvPr>
            <p:ph type="body" idx="1"/>
          </p:nvPr>
        </p:nvSpPr>
        <p:spPr>
          <a:xfrm>
            <a:off x="638504" y="3675336"/>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dk1"/>
                </a:solidFill>
                <a:ea typeface="Calibri"/>
                <a:cs typeface="Calibri"/>
                <a:sym typeface="Calibri"/>
              </a:rPr>
              <a:t>Time:</a:t>
            </a:r>
          </a:p>
          <a:p>
            <a:r>
              <a:rPr lang="en-US" b="1" baseline="0" dirty="0"/>
              <a:t>Duration: </a:t>
            </a:r>
            <a:r>
              <a:rPr lang="en-US" b="0" baseline="0" dirty="0"/>
              <a:t>2 minutes</a:t>
            </a:r>
          </a:p>
          <a:p>
            <a:endParaRPr lang="en-US" dirty="0"/>
          </a:p>
          <a:p>
            <a:pPr marL="0" indent="0">
              <a:buFont typeface="Arial" charset="0"/>
              <a:buNone/>
            </a:pPr>
            <a:r>
              <a:rPr lang="en-US" b="1" dirty="0"/>
              <a:t>Facilitator</a:t>
            </a:r>
            <a:r>
              <a:rPr lang="en-US" b="1" baseline="0" dirty="0"/>
              <a:t> does: </a:t>
            </a:r>
            <a:r>
              <a:rPr lang="en-US" dirty="0"/>
              <a:t>Provide independent</a:t>
            </a:r>
            <a:r>
              <a:rPr lang="en-US" baseline="0" dirty="0"/>
              <a:t> think time, then invite participants to share their thinking with the whole group. When participants share, probe as necessary for evidence from the poem.</a:t>
            </a:r>
          </a:p>
          <a:p>
            <a:pPr marL="0" indent="0">
              <a:buFont typeface="Arial" charset="0"/>
              <a:buNone/>
            </a:pPr>
            <a:endParaRPr lang="en-US" dirty="0"/>
          </a:p>
          <a:p>
            <a:pPr marL="0" indent="0">
              <a:buFont typeface="Arial" charset="0"/>
              <a:buNone/>
            </a:pPr>
            <a:r>
              <a:rPr lang="en-US" dirty="0"/>
              <a:t>During the debrief, look for and emphasize:</a:t>
            </a:r>
            <a:endParaRPr lang="en-US" baseline="0" dirty="0"/>
          </a:p>
          <a:p>
            <a:pPr marL="628650" lvl="1" indent="-171450">
              <a:buFont typeface="Arial" charset="0"/>
              <a:buChar char="•"/>
            </a:pPr>
            <a:r>
              <a:rPr lang="en-US" baseline="0" dirty="0"/>
              <a:t>#1: Dilemma: The poet is trying to decide which road he should take. </a:t>
            </a:r>
          </a:p>
          <a:p>
            <a:pPr marL="1085850" lvl="2" indent="-171450">
              <a:buFont typeface="Arial" charset="0"/>
              <a:buChar char="•"/>
            </a:pPr>
            <a:r>
              <a:rPr lang="en-US" baseline="0" dirty="0"/>
              <a:t>Evidence: “Two roads diverged in a yellow wood” and “sorry I could not travel both” (stanza 1) </a:t>
            </a:r>
          </a:p>
          <a:p>
            <a:pPr marL="628650" lvl="1" indent="-171450">
              <a:buFont typeface="Arial" charset="0"/>
              <a:buChar char="•"/>
            </a:pPr>
            <a:r>
              <a:rPr lang="en-US" baseline="0" dirty="0"/>
              <a:t>#2: The poet appears to make a choice to take the road less traveled by.</a:t>
            </a:r>
          </a:p>
          <a:p>
            <a:pPr marL="1085850" lvl="2" indent="-171450">
              <a:buFont typeface="Arial" charset="0"/>
              <a:buChar char="•"/>
            </a:pPr>
            <a:r>
              <a:rPr lang="en-US" baseline="0" dirty="0"/>
              <a:t>Evidence: “I took the one less traveled by” (stanza 4) </a:t>
            </a:r>
          </a:p>
          <a:p>
            <a:pPr marL="1085850" lvl="2" indent="-171450">
              <a:buFont typeface="Arial" charset="0"/>
              <a:buChar char="•"/>
            </a:pPr>
            <a:endParaRPr lang="en-US" baseline="0" dirty="0"/>
          </a:p>
          <a:p>
            <a:pPr marL="0" lvl="0" indent="0">
              <a:buFont typeface="Arial" charset="0"/>
              <a:buNone/>
            </a:pPr>
            <a:r>
              <a:rPr lang="en-US" b="1" baseline="0" dirty="0"/>
              <a:t>Important note: </a:t>
            </a:r>
            <a:r>
              <a:rPr lang="en-US" b="0" baseline="0" dirty="0"/>
              <a:t>Establishing a common understanding during the whole-group debrief is essential. If participants disagree or have not yet gotten to the understandings written in the debrief notes above (and on later slides), continue to prompt and push their thinking by having them go back to the poem and find evidence. Try not to</a:t>
            </a:r>
            <a:r>
              <a:rPr lang="en-US" b="0" dirty="0"/>
              <a:t> </a:t>
            </a:r>
            <a:r>
              <a:rPr lang="en-US" b="0" baseline="0" dirty="0"/>
              <a:t>validate answers before pushing for this evidence. </a:t>
            </a:r>
          </a:p>
          <a:p>
            <a:pPr marL="0" lvl="0" indent="0">
              <a:buFont typeface="Arial" charset="0"/>
              <a:buNone/>
            </a:pPr>
            <a:endParaRPr lang="en-US" dirty="0"/>
          </a:p>
          <a:p>
            <a:r>
              <a:rPr lang="en-US" b="1" dirty="0"/>
              <a:t>Important note: </a:t>
            </a:r>
            <a:r>
              <a:rPr lang="en-US" dirty="0"/>
              <a:t>The sequence of questions for this experiential is intentionally </a:t>
            </a:r>
            <a:r>
              <a:rPr lang="en-US" i="1" dirty="0"/>
              <a:t>not </a:t>
            </a:r>
            <a:r>
              <a:rPr lang="en-US" dirty="0"/>
              <a:t> included in participant note catchers. This will allow you to facilitate a more authentic reader’s circle. You can instruct them to underline and annotate their thinking directly on the poem throughout the experience.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114</a:t>
            </a:fld>
            <a:endParaRPr lang="en-US"/>
          </a:p>
        </p:txBody>
      </p:sp>
    </p:spTree>
    <p:extLst>
      <p:ext uri="{BB962C8B-B14F-4D97-AF65-F5344CB8AC3E}">
        <p14:creationId xmlns:p14="http://schemas.microsoft.com/office/powerpoint/2010/main" val="22666944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dk1"/>
                </a:solidFill>
                <a:ea typeface="Calibri"/>
                <a:cs typeface="Calibri"/>
                <a:sym typeface="Calibri"/>
              </a:rPr>
              <a:t>Time:</a:t>
            </a:r>
          </a:p>
          <a:p>
            <a:r>
              <a:rPr lang="en-US" b="1" baseline="0" dirty="0"/>
              <a:t>Duration: </a:t>
            </a:r>
            <a:r>
              <a:rPr lang="en-US" b="0" baseline="0" dirty="0"/>
              <a:t>5 minutes</a:t>
            </a:r>
          </a:p>
          <a:p>
            <a:pPr marL="0" indent="0">
              <a:buFontTx/>
              <a:buNone/>
            </a:pPr>
            <a:endParaRPr lang="en-US" dirty="0"/>
          </a:p>
          <a:p>
            <a:pPr marL="0" indent="0">
              <a:buFont typeface="Arial" charset="0"/>
              <a:buNone/>
            </a:pPr>
            <a:r>
              <a:rPr lang="en-US" b="1" dirty="0"/>
              <a:t>Facilitators</a:t>
            </a:r>
            <a:r>
              <a:rPr lang="en-US" b="1" baseline="0" dirty="0"/>
              <a:t> s</a:t>
            </a:r>
            <a:r>
              <a:rPr lang="en-US" b="1" dirty="0"/>
              <a:t>ays: </a:t>
            </a:r>
            <a:r>
              <a:rPr lang="en-US" dirty="0"/>
              <a:t>Now let’s look at the words the poet uses to describe</a:t>
            </a:r>
            <a:r>
              <a:rPr lang="en-US" baseline="0" dirty="0"/>
              <a:t> the two roads in stanzas 2 and 3 – again, focusing on the literal meaning of the text based on the author’s word choice. Take a minute to look back at those stanzas and answer the questions on the slide. Make sure to mark up/underline/annotate your text to track your thinking.</a:t>
            </a:r>
          </a:p>
          <a:p>
            <a:pPr marL="171450" indent="-171450">
              <a:buFont typeface="Arial" charset="0"/>
              <a:buChar char="•"/>
            </a:pPr>
            <a:endParaRPr lang="en-US" dirty="0"/>
          </a:p>
          <a:p>
            <a:pPr marL="0" indent="0">
              <a:buFont typeface="Arial" charset="0"/>
              <a:buNone/>
            </a:pPr>
            <a:r>
              <a:rPr lang="en-US" b="1" dirty="0"/>
              <a:t>Facilitator does: </a:t>
            </a:r>
            <a:r>
              <a:rPr lang="en-US" dirty="0"/>
              <a:t>After participants work independently, invite them to discuss their responses with a partner.</a:t>
            </a:r>
            <a:r>
              <a:rPr lang="en-US" baseline="0" dirty="0"/>
              <a:t> </a:t>
            </a:r>
          </a:p>
          <a:p>
            <a:pPr marL="0" indent="0">
              <a:buFont typeface="Arial" charset="0"/>
              <a:buNone/>
            </a:pPr>
            <a:endParaRPr lang="en-US" baseline="0" dirty="0"/>
          </a:p>
          <a:p>
            <a:pPr marL="0" indent="0">
              <a:buFont typeface="Arial" charset="0"/>
              <a:buNone/>
            </a:pPr>
            <a:r>
              <a:rPr lang="en-US" b="1" baseline="0" dirty="0"/>
              <a:t>Important note: </a:t>
            </a:r>
            <a:r>
              <a:rPr lang="en-US" b="0" baseline="0" dirty="0"/>
              <a:t>The debrief for these questions appears on the next slide.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115</a:t>
            </a:fld>
            <a:endParaRPr lang="en-US"/>
          </a:p>
        </p:txBody>
      </p:sp>
    </p:spTree>
    <p:extLst>
      <p:ext uri="{BB962C8B-B14F-4D97-AF65-F5344CB8AC3E}">
        <p14:creationId xmlns:p14="http://schemas.microsoft.com/office/powerpoint/2010/main" val="93402454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63863" y="676275"/>
            <a:ext cx="3051175" cy="1716088"/>
          </a:xfrm>
        </p:spPr>
      </p:sp>
      <p:sp>
        <p:nvSpPr>
          <p:cNvPr id="3" name="Notes Placeholder 2"/>
          <p:cNvSpPr>
            <a:spLocks noGrp="1"/>
          </p:cNvSpPr>
          <p:nvPr>
            <p:ph type="body" idx="1"/>
          </p:nvPr>
        </p:nvSpPr>
        <p:spPr>
          <a:xfrm>
            <a:off x="713389" y="2409769"/>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solidFill>
                  <a:schemeClr val="dk1"/>
                </a:solidFill>
                <a:ea typeface="Calibri"/>
                <a:cs typeface="Calibri"/>
                <a:sym typeface="Calibri"/>
              </a:rPr>
              <a:t>Time:</a:t>
            </a:r>
          </a:p>
          <a:p>
            <a:r>
              <a:rPr lang="en-US" sz="1000" b="1" baseline="0" dirty="0"/>
              <a:t>Duration: </a:t>
            </a:r>
            <a:r>
              <a:rPr lang="en-US" sz="1000" b="0" baseline="0" dirty="0"/>
              <a:t>5 minutes</a:t>
            </a:r>
          </a:p>
          <a:p>
            <a:endParaRPr lang="en-US" sz="1000" dirty="0"/>
          </a:p>
          <a:p>
            <a:pPr marL="0" indent="0">
              <a:buFont typeface="Arial" charset="0"/>
              <a:buNone/>
            </a:pPr>
            <a:r>
              <a:rPr lang="en-US" sz="1000" b="1" dirty="0"/>
              <a:t>Facilitator does: </a:t>
            </a:r>
            <a:r>
              <a:rPr lang="en-US" sz="1000" dirty="0"/>
              <a:t>Click to reveal the underline (“it was grassy and wanted wear”).</a:t>
            </a:r>
            <a:r>
              <a:rPr lang="en-US" sz="1000" baseline="0" dirty="0"/>
              <a:t> </a:t>
            </a:r>
          </a:p>
          <a:p>
            <a:pPr marL="0" indent="0">
              <a:buFont typeface="Arial" charset="0"/>
              <a:buNone/>
            </a:pPr>
            <a:endParaRPr lang="en-US" sz="1000" baseline="0" dirty="0"/>
          </a:p>
          <a:p>
            <a:pPr marL="0" indent="0">
              <a:buFont typeface="Arial" charset="0"/>
              <a:buNone/>
            </a:pPr>
            <a:r>
              <a:rPr lang="en-US" sz="1000" b="1" baseline="0" dirty="0"/>
              <a:t>Facilitator says: </a:t>
            </a:r>
            <a:r>
              <a:rPr lang="en-US" sz="1000" b="0" baseline="0" dirty="0"/>
              <a:t>In stanza 2, </a:t>
            </a:r>
            <a:r>
              <a:rPr lang="en-US" sz="1000" b="0" dirty="0"/>
              <a:t>what</a:t>
            </a:r>
            <a:r>
              <a:rPr lang="en-US" sz="1000" dirty="0"/>
              <a:t> does the phrase “it was grassy and wanted wear” tell us about the road the poet chose? </a:t>
            </a:r>
          </a:p>
          <a:p>
            <a:pPr marL="628650" lvl="1" indent="-171450">
              <a:buFont typeface="Arial" charset="0"/>
              <a:buChar char="•"/>
            </a:pPr>
            <a:r>
              <a:rPr lang="en-US" sz="1000" dirty="0"/>
              <a:t>Look for:</a:t>
            </a:r>
            <a:r>
              <a:rPr lang="en-US" sz="1000" baseline="0" dirty="0"/>
              <a:t> This phrase tells us that very few people, if any, have ever walked on this path before. </a:t>
            </a:r>
          </a:p>
          <a:p>
            <a:pPr marL="914400" lvl="2" indent="0">
              <a:buFont typeface="Arial" charset="0"/>
              <a:buNone/>
            </a:pPr>
            <a:endParaRPr lang="en-US" sz="1000" dirty="0"/>
          </a:p>
          <a:p>
            <a:pPr marL="0" indent="0">
              <a:buFont typeface="Arial" charset="0"/>
              <a:buNone/>
            </a:pPr>
            <a:r>
              <a:rPr lang="en-US" sz="1000" b="1" dirty="0"/>
              <a:t>Facilitator says:</a:t>
            </a:r>
            <a:r>
              <a:rPr lang="en-US" sz="1000" baseline="0" dirty="0"/>
              <a:t> </a:t>
            </a:r>
            <a:r>
              <a:rPr lang="en-US" sz="1000" dirty="0"/>
              <a:t>Which words does the author use to compare the two roads in stanza 2?</a:t>
            </a:r>
          </a:p>
          <a:p>
            <a:pPr marL="0" lvl="0" indent="0">
              <a:buFont typeface="Arial" charset="0"/>
              <a:buNone/>
            </a:pPr>
            <a:endParaRPr lang="en-US" sz="1000" dirty="0"/>
          </a:p>
          <a:p>
            <a:pPr marL="0" lvl="0" indent="0">
              <a:buFont typeface="Arial" charset="0"/>
              <a:buNone/>
            </a:pPr>
            <a:r>
              <a:rPr lang="en-US" sz="1000" b="1" dirty="0"/>
              <a:t>Facilitator does: </a:t>
            </a:r>
            <a:r>
              <a:rPr lang="en-US" sz="1000" b="0" dirty="0"/>
              <a:t>Take a few responses, r</a:t>
            </a:r>
            <a:r>
              <a:rPr lang="en-US" sz="1000" dirty="0"/>
              <a:t>edirecting</a:t>
            </a:r>
            <a:r>
              <a:rPr lang="en-US" sz="1000" baseline="0" dirty="0"/>
              <a:t> or prompting for evidence </a:t>
            </a:r>
            <a:r>
              <a:rPr lang="en-US" sz="1000" dirty="0"/>
              <a:t>as needed.</a:t>
            </a:r>
            <a:r>
              <a:rPr lang="en-US" sz="1000" baseline="0" dirty="0"/>
              <a:t> Then, </a:t>
            </a:r>
            <a:r>
              <a:rPr lang="en-US" sz="1000" dirty="0"/>
              <a:t>click to reveal the two highlights (“as just as fair” and “had worn them really about the same”).</a:t>
            </a:r>
            <a:r>
              <a:rPr lang="en-US" sz="1000" baseline="0" dirty="0"/>
              <a:t> </a:t>
            </a:r>
            <a:endParaRPr lang="en-US" sz="1000" dirty="0"/>
          </a:p>
          <a:p>
            <a:pPr marL="0" lvl="0" indent="0">
              <a:buFont typeface="Arial" charset="0"/>
              <a:buNone/>
            </a:pPr>
            <a:endParaRPr lang="en-US" sz="1000" dirty="0"/>
          </a:p>
          <a:p>
            <a:pPr marL="0" lvl="0" indent="0">
              <a:buFont typeface="Arial" charset="0"/>
              <a:buNone/>
            </a:pPr>
            <a:r>
              <a:rPr lang="en-US" sz="1000" b="1" dirty="0"/>
              <a:t>Facilitator</a:t>
            </a:r>
            <a:r>
              <a:rPr lang="en-US" sz="1000" b="1" baseline="0" dirty="0"/>
              <a:t> says: </a:t>
            </a:r>
            <a:r>
              <a:rPr lang="en-US" sz="1000" b="0" baseline="0" dirty="0"/>
              <a:t>W</a:t>
            </a:r>
            <a:r>
              <a:rPr lang="en-US" sz="1000" dirty="0"/>
              <a:t>hat do these two highlighted phrases tell us about the two roads?</a:t>
            </a:r>
          </a:p>
          <a:p>
            <a:pPr marL="628650" lvl="1" indent="-171450">
              <a:buFont typeface="Arial" charset="0"/>
              <a:buChar char="•"/>
            </a:pPr>
            <a:r>
              <a:rPr lang="en-US" sz="1000" dirty="0"/>
              <a:t>Look for: The two roads</a:t>
            </a:r>
            <a:r>
              <a:rPr lang="en-US" sz="1000" baseline="0" dirty="0"/>
              <a:t> appear equally “worn”; it doesn’t appear that one road is obviously less travelled than the other, as he describes the other path is “just as fair.” They are essentially the same, as far as the poet can tell. </a:t>
            </a:r>
          </a:p>
          <a:p>
            <a:pPr marL="914400" lvl="2" indent="0">
              <a:buFont typeface="Arial" charset="0"/>
              <a:buNone/>
            </a:pPr>
            <a:endParaRPr lang="en-US" sz="1000" dirty="0"/>
          </a:p>
          <a:p>
            <a:pPr marL="0" indent="0">
              <a:buFont typeface="Arial" charset="0"/>
              <a:buNone/>
            </a:pPr>
            <a:r>
              <a:rPr lang="en-US" sz="1000" b="1" dirty="0"/>
              <a:t>Facilitator does: </a:t>
            </a:r>
            <a:r>
              <a:rPr lang="en-US" sz="1000" dirty="0"/>
              <a:t>Click to reveal brackets</a:t>
            </a:r>
            <a:r>
              <a:rPr lang="en-US" sz="1000" baseline="0" dirty="0"/>
              <a:t> around the first two lines in stanza 3. </a:t>
            </a:r>
          </a:p>
          <a:p>
            <a:pPr marL="0" indent="0">
              <a:buFont typeface="Arial" charset="0"/>
              <a:buNone/>
            </a:pPr>
            <a:endParaRPr lang="en-US" sz="1000" dirty="0"/>
          </a:p>
          <a:p>
            <a:pPr marL="0" lvl="0" indent="0">
              <a:buFont typeface="Arial" charset="0"/>
              <a:buNone/>
            </a:pPr>
            <a:r>
              <a:rPr lang="en-US" sz="1000" b="1" dirty="0"/>
              <a:t>Facilitator</a:t>
            </a:r>
            <a:r>
              <a:rPr lang="en-US" sz="1000" b="1" baseline="0" dirty="0"/>
              <a:t> says: </a:t>
            </a:r>
            <a:r>
              <a:rPr lang="en-US" sz="1000" dirty="0"/>
              <a:t>What does the author mean in stanza 3 when he says:</a:t>
            </a:r>
            <a:r>
              <a:rPr lang="en-US" sz="1000" baseline="0" dirty="0"/>
              <a:t> </a:t>
            </a:r>
            <a:r>
              <a:rPr lang="en-US" sz="1000" dirty="0"/>
              <a:t>“And both that morning equally lay</a:t>
            </a:r>
            <a:r>
              <a:rPr lang="en-US" sz="1000" baseline="0" dirty="0"/>
              <a:t> </a:t>
            </a:r>
            <a:r>
              <a:rPr lang="en-US" sz="1000" dirty="0"/>
              <a:t>In leaves no steps had ever trodden black.”</a:t>
            </a:r>
          </a:p>
          <a:p>
            <a:pPr marL="628650" lvl="1" indent="-171450">
              <a:buFont typeface="Arial" charset="0"/>
              <a:buChar char="•"/>
            </a:pPr>
            <a:r>
              <a:rPr lang="en-US" sz="1000" dirty="0"/>
              <a:t>Look for: It’s fall,</a:t>
            </a:r>
            <a:r>
              <a:rPr lang="en-US" sz="1000" baseline="0" dirty="0"/>
              <a:t> and </a:t>
            </a:r>
            <a:r>
              <a:rPr lang="en-US" sz="1000" dirty="0"/>
              <a:t>the roads are both covered in leaves so there is no way of knowing</a:t>
            </a:r>
            <a:r>
              <a:rPr lang="en-US" sz="1000" baseline="0" dirty="0"/>
              <a:t> what the condition of either road truly is underneath the leaves. However, since the leaves have fallen, it’s clear that no one has travelled either road, as the leaves appear unscathed. </a:t>
            </a:r>
          </a:p>
          <a:p>
            <a:pPr marL="628650" lvl="1" indent="-171450">
              <a:buFont typeface="Arial" charset="0"/>
              <a:buChar char="•"/>
            </a:pPr>
            <a:endParaRPr lang="en-US" sz="1000" baseline="0" dirty="0"/>
          </a:p>
          <a:p>
            <a:pPr marL="0" lvl="0" indent="0">
              <a:buFont typeface="Arial" charset="0"/>
              <a:buNone/>
            </a:pPr>
            <a:r>
              <a:rPr lang="en-US" sz="1000" b="1" baseline="0" dirty="0"/>
              <a:t>Facilitator does: </a:t>
            </a:r>
            <a:r>
              <a:rPr lang="en-US" sz="1000" baseline="0" dirty="0"/>
              <a:t>Click to reveal final discussion question. Emphasize as needed that these two stanzas clearly contradict the message we initially read – there does not appear to be a road that is “less travelled by.”</a:t>
            </a:r>
          </a:p>
          <a:p>
            <a:pPr marL="0" lvl="0" indent="0">
              <a:buFont typeface="Arial" charset="0"/>
              <a:buNone/>
            </a:pPr>
            <a:endParaRPr lang="en-US" sz="100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baseline="0" dirty="0"/>
              <a:t>Important note: </a:t>
            </a:r>
            <a:r>
              <a:rPr lang="en-US" sz="1000" b="0" baseline="0" dirty="0"/>
              <a:t>Establishing a common understanding during the whole-group debrief is essential. If participants disagree or have not yet gotten to the understandings written in the debrief notes above (and on later slides), continue to prompt and push their thinking by having them go back to the poem and find evidence. Try not to validate answers before pushing for this evidence.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dirty="0"/>
          </a:p>
          <a:p>
            <a:pPr>
              <a:defRPr/>
            </a:pPr>
            <a:r>
              <a:rPr lang="en-US" sz="1000" b="1" dirty="0"/>
              <a:t>Poem Source: </a:t>
            </a:r>
            <a:r>
              <a:rPr lang="en-US" sz="1000" dirty="0"/>
              <a:t>Public Domain</a:t>
            </a:r>
            <a:endParaRPr lang="en-US" sz="10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116</a:t>
            </a:fld>
            <a:endParaRPr lang="en-US"/>
          </a:p>
        </p:txBody>
      </p:sp>
    </p:spTree>
    <p:extLst>
      <p:ext uri="{BB962C8B-B14F-4D97-AF65-F5344CB8AC3E}">
        <p14:creationId xmlns:p14="http://schemas.microsoft.com/office/powerpoint/2010/main" val="183022522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dk1"/>
                </a:solidFill>
                <a:ea typeface="Calibri"/>
                <a:cs typeface="Calibri"/>
                <a:sym typeface="Calibri"/>
              </a:rPr>
              <a:t>Time:</a:t>
            </a:r>
          </a:p>
          <a:p>
            <a:r>
              <a:rPr lang="en-US" b="1" baseline="0" dirty="0"/>
              <a:t>Duration: </a:t>
            </a:r>
            <a:r>
              <a:rPr lang="en-US" b="0" baseline="0" dirty="0"/>
              <a:t>1.5 minutes</a:t>
            </a:r>
          </a:p>
          <a:p>
            <a:pPr marL="171450" marR="0" lvl="0" indent="-17145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dirty="0"/>
              <a:t>We see</a:t>
            </a:r>
            <a:r>
              <a:rPr lang="en-US" baseline="0" dirty="0"/>
              <a:t> that something isn’t quite adding up here.  We thought the poet was pretty clearly expressing that he took the road less travelled, but not we see really clear evidence in stanzas 2 and 3 that there is really no difference between the two roads. Let’s dig deeper to see if we can uncover what the poet is doing and what he really intends here.  For this read, we are going to shift our focus to the 4</a:t>
            </a:r>
            <a:r>
              <a:rPr lang="en-US" baseline="30000" dirty="0"/>
              <a:t>th</a:t>
            </a:r>
            <a:r>
              <a:rPr lang="en-US" baseline="0" dirty="0"/>
              <a:t> stanza, because that is where we see this shift happen. Partner A will read the whole poem aloud while partner B listens and follows along.</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dirty="0">
              <a:latin typeface="Calibri" charset="0"/>
              <a:ea typeface="Calibri" charset="0"/>
              <a:cs typeface="Calibri" charset="0"/>
            </a:endParaRPr>
          </a:p>
          <a:p>
            <a:pPr>
              <a:defRPr/>
            </a:pPr>
            <a:r>
              <a:rPr lang="en-US" b="1" dirty="0"/>
              <a:t>Poem Source: </a:t>
            </a:r>
            <a:r>
              <a:rPr lang="en-US" dirty="0"/>
              <a:t>Public Domain</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117</a:t>
            </a:fld>
            <a:endParaRPr lang="en-US"/>
          </a:p>
        </p:txBody>
      </p:sp>
    </p:spTree>
    <p:extLst>
      <p:ext uri="{BB962C8B-B14F-4D97-AF65-F5344CB8AC3E}">
        <p14:creationId xmlns:p14="http://schemas.microsoft.com/office/powerpoint/2010/main" val="52106506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dk1"/>
                </a:solidFill>
                <a:ea typeface="Calibri"/>
                <a:cs typeface="Calibri"/>
                <a:sym typeface="Calibri"/>
              </a:rPr>
              <a:t>Time:</a:t>
            </a:r>
          </a:p>
          <a:p>
            <a:r>
              <a:rPr lang="en-US" b="1" baseline="0" dirty="0"/>
              <a:t>Duration: </a:t>
            </a:r>
            <a:r>
              <a:rPr lang="en-US" b="0" baseline="0" dirty="0"/>
              <a:t>3 minutes</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aseline="0" dirty="0"/>
              <a:t>Pose questions and provide work time for partners. Circulate and push participants to find/underline their evidence for each questions. Afterwards invite participants to share what they notice.</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Look for/emphasize: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The poet says that one of the roads is less travelled than the other</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We know this because he says “I took the one less travelled by”</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This is different from how he described the roads in the previous two stanzas because in those stanzas he lets us know that the roads are actually the same in terms of their appearance – they both appear equally travelled</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Hmm</a:t>
            </a:r>
            <a:r>
              <a:rPr lang="is-IS" baseline="0" dirty="0"/>
              <a:t>….interesting!  So the poet is clearly doing something pretty intentional here.  Let’s read again to dig deeper into this.</a:t>
            </a: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Important note: </a:t>
            </a:r>
            <a:r>
              <a:rPr lang="en-US" b="0" baseline="0" dirty="0"/>
              <a:t>The debrief for these questions appears on the next slide.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a:defRPr/>
            </a:pPr>
            <a:r>
              <a:rPr lang="en-US" b="1" dirty="0"/>
              <a:t>Poem Source: </a:t>
            </a:r>
            <a:r>
              <a:rPr lang="en-US" dirty="0"/>
              <a:t>Public Domain</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118</a:t>
            </a:fld>
            <a:endParaRPr lang="en-US"/>
          </a:p>
        </p:txBody>
      </p:sp>
    </p:spTree>
    <p:extLst>
      <p:ext uri="{BB962C8B-B14F-4D97-AF65-F5344CB8AC3E}">
        <p14:creationId xmlns:p14="http://schemas.microsoft.com/office/powerpoint/2010/main" val="124270222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dk1"/>
                </a:solidFill>
                <a:ea typeface="Calibri"/>
                <a:cs typeface="Calibri"/>
                <a:sym typeface="Calibri"/>
              </a:rPr>
              <a:t>Time:</a:t>
            </a:r>
          </a:p>
          <a:p>
            <a:r>
              <a:rPr lang="en-US" b="1" baseline="0" dirty="0"/>
              <a:t>Duration: </a:t>
            </a:r>
            <a:r>
              <a:rPr lang="en-US" b="0" baseline="0" dirty="0"/>
              <a:t>3 minutes</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aseline="0" dirty="0"/>
              <a:t>Pose questions and provide work time for partners. Circulate and push participants to find/underline their evidence for each questions. Afterwards invite participants to share what they notice.</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Look for/emphasize: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In the first three stanzas he is writing in the past tense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Evidence:  “long I stood” “looked down one as far as I could” “then took the other”</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In the last stanza, there is a shift to writing in the future tense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Evidence: ”I shall be telling this” “somewhere ages and ages hence”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0"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119</a:t>
            </a:fld>
            <a:endParaRPr lang="en-US"/>
          </a:p>
        </p:txBody>
      </p:sp>
    </p:spTree>
    <p:extLst>
      <p:ext uri="{BB962C8B-B14F-4D97-AF65-F5344CB8AC3E}">
        <p14:creationId xmlns:p14="http://schemas.microsoft.com/office/powerpoint/2010/main" val="19550436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r>
              <a:rPr lang="en-US" sz="1200" b="1" baseline="0" dirty="0"/>
              <a:t>Duration: </a:t>
            </a:r>
            <a:r>
              <a:rPr lang="en-US" sz="1200" b="0" baseline="0" dirty="0"/>
              <a:t>30 seconds</a:t>
            </a:r>
          </a:p>
          <a:p>
            <a:endParaRPr lang="en-US" sz="1200" b="0" baseline="0" dirty="0"/>
          </a:p>
          <a:p>
            <a:r>
              <a:rPr lang="en-US" sz="1200" b="1" baseline="0" dirty="0"/>
              <a:t>Facilitator s</a:t>
            </a:r>
            <a:r>
              <a:rPr lang="en-US" b="1" dirty="0"/>
              <a:t>ays: </a:t>
            </a:r>
            <a:r>
              <a:rPr lang="en-US" b="0" dirty="0"/>
              <a:t>W</a:t>
            </a:r>
            <a:r>
              <a:rPr lang="en-US" b="0" baseline="0" dirty="0"/>
              <a:t>e now know that our goal</a:t>
            </a:r>
            <a:r>
              <a:rPr lang="en-US" dirty="0"/>
              <a:t> is centered around complex texts</a:t>
            </a:r>
            <a:r>
              <a:rPr lang="is-IS" dirty="0"/>
              <a:t>…but why? This goal</a:t>
            </a:r>
            <a:r>
              <a:rPr lang="is-IS" baseline="0" dirty="0"/>
              <a:t> is not an arbitrary one - it is based on a collection of research on college and career readiness that we’ll be uncovering throughout our learning in this module and the ones to follow.  For now, we want to take a closer look at the research behind text complexity to answer the question: “why is our goal centered around complex texts?”</a:t>
            </a:r>
            <a:endParaRPr lang="en-US" dirty="0"/>
          </a:p>
          <a:p>
            <a:endParaRPr lang="en-US" dirty="0"/>
          </a:p>
          <a:p>
            <a:pPr marL="0" lvl="0" indent="0">
              <a:buFont typeface="Arial" charset="0"/>
              <a:buNone/>
            </a:pPr>
            <a:r>
              <a:rPr lang="en-US" b="1" baseline="0" dirty="0"/>
              <a:t>Key Point: </a:t>
            </a:r>
            <a:r>
              <a:rPr lang="en-US" b="0" baseline="0" dirty="0"/>
              <a:t>Student engagement with complex texts is essential to the achievement of Louisiana’s ELA goal.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a:t>
            </a:fld>
            <a:endParaRPr lang="en-US"/>
          </a:p>
        </p:txBody>
      </p:sp>
    </p:spTree>
    <p:extLst>
      <p:ext uri="{BB962C8B-B14F-4D97-AF65-F5344CB8AC3E}">
        <p14:creationId xmlns:p14="http://schemas.microsoft.com/office/powerpoint/2010/main" val="81087764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dk1"/>
                </a:solidFill>
                <a:ea typeface="Calibri"/>
                <a:cs typeface="Calibri"/>
                <a:sym typeface="Calibri"/>
              </a:rPr>
              <a:t>Time:</a:t>
            </a:r>
          </a:p>
          <a:p>
            <a:r>
              <a:rPr lang="en-US" b="1" baseline="0" dirty="0"/>
              <a:t>Duration: </a:t>
            </a:r>
            <a:r>
              <a:rPr lang="en-US" b="0" baseline="0" dirty="0"/>
              <a:t>4 minutes</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aseline="0" dirty="0"/>
              <a:t>Pose questions and encourage participants to synthesize the analyses we’ve done in the last two slides. Invite participants to share with the whole group.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Look for/emphasize: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In the fourth stanza there is a shift in both tense/time and perspective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he starts to paint a different picture of these two roads in the 4</a:t>
            </a:r>
            <a:r>
              <a:rPr lang="en-US" b="0" baseline="30000" dirty="0"/>
              <a:t>th</a:t>
            </a:r>
            <a:r>
              <a:rPr lang="en-US" b="0" baseline="0" dirty="0"/>
              <a:t> stanza – up until now he has basically described the two roads to be very similar (i.e. one is not more clearly travelled than the other)</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But then in this paragraph he states he took the one less travelled by – HOWEVER, he isn’t saying this in the past tense (as he does in the first three stanzas) – he is saying this in the FUTURE tense, projecting what he will say to someone in the future when he reflects back on this experience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he goes from telling us about this experience choosing between the two roads and then SHIFTS to thinking about his future self reflecting back on this memory.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a:t>
            </a:r>
            <a:r>
              <a:rPr lang="en-US" b="0" baseline="0" dirty="0"/>
              <a:t> Very interesting!  Let’s dig even deeper to understand what’s going on here.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Poem Source: </a:t>
            </a:r>
            <a:r>
              <a:rPr lang="en-US" dirty="0"/>
              <a:t>Public Domain</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120</a:t>
            </a:fld>
            <a:endParaRPr lang="en-US"/>
          </a:p>
        </p:txBody>
      </p:sp>
    </p:spTree>
    <p:extLst>
      <p:ext uri="{BB962C8B-B14F-4D97-AF65-F5344CB8AC3E}">
        <p14:creationId xmlns:p14="http://schemas.microsoft.com/office/powerpoint/2010/main" val="195308282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Time:</a:t>
            </a:r>
          </a:p>
          <a:p>
            <a:r>
              <a:rPr lang="en-US" b="1" baseline="0" dirty="0"/>
              <a:t>Duration: </a:t>
            </a:r>
            <a:r>
              <a:rPr lang="en-US" b="0" baseline="0" dirty="0"/>
              <a:t>1.5 minutes</a:t>
            </a:r>
          </a:p>
          <a:p>
            <a:pPr marL="171450" marR="0" lvl="0" indent="-17145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dirty="0"/>
              <a:t>We have uncovered the twist,</a:t>
            </a:r>
            <a:r>
              <a:rPr lang="en-US" baseline="0" dirty="0"/>
              <a:t> the shift in both time and perspective that happens in stanza 4.  Now the big question is why? Why does the poet make this shift? What message does he intend to send with this poem and how does he accomplish it through this major shift in stanza 4? We are going to read the poem one last time. This time, switch roles. Partner B will now read the poem aloud while partner A listens and follow along.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dirty="0">
              <a:latin typeface="Calibri" charset="0"/>
              <a:ea typeface="Calibri" charset="0"/>
              <a:cs typeface="Calibri" charset="0"/>
            </a:endParaRPr>
          </a:p>
          <a:p>
            <a:pPr>
              <a:defRPr/>
            </a:pPr>
            <a:r>
              <a:rPr lang="en-US" b="1" dirty="0"/>
              <a:t>Poem Source: </a:t>
            </a:r>
            <a:r>
              <a:rPr lang="en-US" dirty="0"/>
              <a:t>Public Domain</a:t>
            </a:r>
            <a:endParaRPr lang="en-US"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dirty="0">
              <a:latin typeface="Calibri" charset="0"/>
              <a:ea typeface="Calibri" charset="0"/>
              <a:cs typeface="Calibri"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121</a:t>
            </a:fld>
            <a:endParaRPr lang="en-US"/>
          </a:p>
        </p:txBody>
      </p:sp>
    </p:spTree>
    <p:extLst>
      <p:ext uri="{BB962C8B-B14F-4D97-AF65-F5344CB8AC3E}">
        <p14:creationId xmlns:p14="http://schemas.microsoft.com/office/powerpoint/2010/main" val="167623288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baseline="0" dirty="0"/>
              <a:t>Time: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t>Duration</a:t>
            </a:r>
            <a:r>
              <a:rPr lang="en-US" sz="1000" b="0" dirty="0"/>
              <a:t>: 5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000" b="1" baseline="0" dirty="0"/>
              <a:t>Facilitator does: </a:t>
            </a:r>
            <a:r>
              <a:rPr lang="en-US" sz="1000" baseline="0" dirty="0"/>
              <a:t>Pose questions and provide work time for partners. Circulate and push participants to find/underline their evidence for each questions. Afterwards invite participants to share what they notice.</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000" b="1" baseline="0" dirty="0"/>
              <a:t>Look for/emphasize:</a:t>
            </a:r>
            <a:endParaRPr lang="en-US" sz="1000" b="0" dirty="0"/>
          </a:p>
          <a:p>
            <a:pPr marL="228600" marR="0" lvl="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sz="1000" b="0" dirty="0"/>
              <a:t>There are lots of different interpretations of why</a:t>
            </a:r>
            <a:r>
              <a:rPr lang="en-US" sz="1000" b="0" baseline="0" dirty="0"/>
              <a:t> he might say “with a sigh.”  For instance, he could be using it to reveal that he is filled with regret about his choice and is sighing as he reminisces about it.  He could also be sighing as an emphasis to say that he remembers it as being a big, momentous decision in his life, etc. </a:t>
            </a:r>
            <a:endParaRPr lang="en-US" sz="1000" b="0" dirty="0"/>
          </a:p>
          <a:p>
            <a:pPr marL="228600" marR="0" lvl="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sz="1000" b="0" dirty="0"/>
              <a:t>Why are the last two lines so interesting:</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dirty="0"/>
              <a:t>Look for: He is being sarcastic/ironic.  We now</a:t>
            </a:r>
            <a:r>
              <a:rPr lang="en-US" sz="1000" b="0" baseline="0" dirty="0"/>
              <a:t> know that he didn't actually take the road less travelled, so what difference could his choice have possibly made?</a:t>
            </a:r>
            <a:endParaRPr lang="en-US" sz="1000" b="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122</a:t>
            </a:fld>
            <a:endParaRPr lang="en-US"/>
          </a:p>
        </p:txBody>
      </p:sp>
    </p:spTree>
    <p:extLst>
      <p:ext uri="{BB962C8B-B14F-4D97-AF65-F5344CB8AC3E}">
        <p14:creationId xmlns:p14="http://schemas.microsoft.com/office/powerpoint/2010/main" val="108114376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baseline="0" dirty="0"/>
              <a:t>Duration: </a:t>
            </a:r>
            <a:r>
              <a:rPr lang="en-US" b="0" baseline="0" dirty="0"/>
              <a:t>7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0" baseline="0" dirty="0"/>
              <a:t>P</a:t>
            </a:r>
            <a:r>
              <a:rPr lang="en-US" baseline="0" dirty="0"/>
              <a:t>ose the first question and have participants discuss in table groups this time for about 5 minutes. Use scaffold (2nd question) as needed – see notes below. Circulate during discussions to strategically identify 2-3 people to share during the whole group debrief.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Important note: </a:t>
            </a:r>
            <a:r>
              <a:rPr lang="en-US" b="0" baseline="0" dirty="0"/>
              <a:t>The second question is meant to be used as a scaffold if participants are struggling to realize this new interpretation.  Use as needed by reading the room.  Based on the debriefs up until this point, you may choose to reveal the second question immediately so groups can discuss both questions.  Or, you may present only the first question and circulate to listen in to conversations.  If, after a few minutes, you notice participants are still struggling – bring the group back together and click to reveal the second question for them to discuss.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Look for/emphasize:</a:t>
            </a:r>
            <a:endParaRPr lang="en-US" sz="1000" b="0" dirty="0"/>
          </a:p>
          <a:p>
            <a:pPr marL="228600" marR="0" lvl="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sz="1000" b="0" dirty="0"/>
              <a:t>How does the shift in the 4</a:t>
            </a:r>
            <a:r>
              <a:rPr lang="en-US" sz="1000" b="0" baseline="30000" dirty="0"/>
              <a:t>th</a:t>
            </a:r>
            <a:r>
              <a:rPr lang="en-US" sz="1000" b="0" dirty="0"/>
              <a:t> stanza</a:t>
            </a:r>
            <a:r>
              <a:rPr lang="en-US" sz="1000" b="0" baseline="0" dirty="0"/>
              <a:t> affect the overall meaning of the poem?</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1" baseline="0" dirty="0"/>
              <a:t>Look for: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baseline="0" dirty="0"/>
              <a:t>One potential message is that your choices don’t actually matter, and you will never know what the outcome would have been if you had made “Choice B” over “Choice A.”</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baseline="0" dirty="0"/>
              <a:t>Take it even further (other possible messages include): </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baseline="0" dirty="0"/>
              <a:t>The way people reflect on their choices does not always mirror reality. </a:t>
            </a:r>
          </a:p>
          <a:p>
            <a:pPr marL="1085850" marR="0" lvl="2"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baseline="0" dirty="0"/>
              <a:t>Evidence/Reasoning: He is forecasting that in the future he will look back on this moment and proudly say he took the road less travelled by when in reality he didn’t, because it is human nature to want to attach successful outcomes to conscious choices or actions you took. It’s also human nature to want to portray yourself in a positive light (in this case, being a risk taker who dares to take the road less travelled).</a:t>
            </a:r>
            <a:endParaRPr lang="en-US" sz="1000" b="0" dirty="0"/>
          </a:p>
          <a:p>
            <a:endParaRPr lang="en-US" sz="1000" dirty="0"/>
          </a:p>
          <a:p>
            <a:r>
              <a:rPr lang="en-US" sz="1000" b="1" dirty="0"/>
              <a:t>Important note: </a:t>
            </a:r>
            <a:r>
              <a:rPr lang="en-US" sz="1000" b="0" dirty="0"/>
              <a:t>As</a:t>
            </a:r>
            <a:r>
              <a:rPr lang="en-US" sz="1000" b="0" baseline="0" dirty="0"/>
              <a:t> these messages likely challenge understandings that participants have held about this poem’s meaning for a long time, some may struggle to come to this interpretation. In this case, continue to probe participants for evidence to support their thinking from the </a:t>
            </a:r>
            <a:r>
              <a:rPr lang="en-US" sz="1000" b="0" i="1" baseline="0" dirty="0"/>
              <a:t>whole</a:t>
            </a:r>
            <a:r>
              <a:rPr lang="en-US" sz="1000" b="0" baseline="0" dirty="0"/>
              <a:t> poem, not just from stanza 4. For example, remind participants to look back at stanzas 2 and 3 and prompt: what did we learn about the road in this poem? How does this knowledge affect our understanding of the poet’s claims in stanza 4? Participants should leave with an understanding that a close reading reveals that there is actually no evidence to support our initial (and the widely accepted) interpretation of this poem’s meaning.</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a:defRPr/>
            </a:pPr>
            <a:r>
              <a:rPr lang="en-US" b="1" dirty="0"/>
              <a:t>Poem Source: </a:t>
            </a:r>
            <a:r>
              <a:rPr lang="en-US" dirty="0"/>
              <a:t>Public Domain</a:t>
            </a:r>
            <a:endParaRPr lang="en-US" b="1"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0" baseline="0" dirty="0"/>
              <a:t> </a:t>
            </a:r>
            <a:endParaRPr lang="en-US" b="1"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123</a:t>
            </a:fld>
            <a:endParaRPr lang="en-US"/>
          </a:p>
        </p:txBody>
      </p:sp>
    </p:spTree>
    <p:extLst>
      <p:ext uri="{BB962C8B-B14F-4D97-AF65-F5344CB8AC3E}">
        <p14:creationId xmlns:p14="http://schemas.microsoft.com/office/powerpoint/2010/main" val="22707136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baseline="0" dirty="0"/>
              <a:t>Duration: </a:t>
            </a:r>
            <a:r>
              <a:rPr lang="en-US" b="0" baseline="0" dirty="0"/>
              <a:t>5 minutes</a:t>
            </a:r>
          </a:p>
          <a:p>
            <a:pPr marL="0" indent="0">
              <a:buFont typeface="Arial" charset="0"/>
              <a:buNone/>
            </a:pPr>
            <a:endParaRPr lang="en-US" dirty="0"/>
          </a:p>
          <a:p>
            <a:r>
              <a:rPr lang="en-US" b="1" dirty="0"/>
              <a:t>Facilitator</a:t>
            </a:r>
            <a:r>
              <a:rPr lang="en-US" b="1" baseline="0" dirty="0"/>
              <a:t> does: </a:t>
            </a:r>
            <a:r>
              <a:rPr lang="en-US" dirty="0"/>
              <a:t>Provide</a:t>
            </a:r>
            <a:r>
              <a:rPr lang="en-US" baseline="0" dirty="0"/>
              <a:t> independent reflection time (questions in note catcher</a:t>
            </a:r>
            <a:r>
              <a:rPr lang="en-US" dirty="0"/>
              <a:t>).  Encourage participants to refer back to the gist they wrote at the beginning of the session</a:t>
            </a:r>
            <a:r>
              <a:rPr lang="en-US" baseline="0" dirty="0"/>
              <a:t> and compare that to the discussion they just had with their groups. After a minute of reflection, have participants discuss with a partner or at their table groups. Afterwards, facilitate whole group debrief. </a:t>
            </a:r>
          </a:p>
          <a:p>
            <a:endParaRPr lang="en-US" baseline="0" dirty="0"/>
          </a:p>
          <a:p>
            <a:r>
              <a:rPr lang="en-US" b="1" dirty="0"/>
              <a:t>Look for/emphasize:</a:t>
            </a:r>
          </a:p>
          <a:p>
            <a:pPr marL="628650" lvl="1" indent="-171450">
              <a:buFont typeface="Arial" charset="0"/>
              <a:buChar char="•"/>
            </a:pPr>
            <a:r>
              <a:rPr lang="en-US" dirty="0"/>
              <a:t>The process involved</a:t>
            </a:r>
            <a:r>
              <a:rPr lang="en-US" baseline="0" dirty="0"/>
              <a:t> m</a:t>
            </a:r>
            <a:r>
              <a:rPr lang="en-US" dirty="0"/>
              <a:t>ultiple</a:t>
            </a:r>
            <a:r>
              <a:rPr lang="en-US" baseline="0" dirty="0"/>
              <a:t> reads of the same text, each with a different focus.</a:t>
            </a:r>
          </a:p>
          <a:p>
            <a:pPr marL="628650" lvl="1" indent="-171450">
              <a:buFont typeface="Arial" charset="0"/>
              <a:buChar char="•"/>
            </a:pPr>
            <a:r>
              <a:rPr lang="en-US" baseline="0" dirty="0"/>
              <a:t>Questions probed us to move from the literal/concrete to abstract meaning. </a:t>
            </a:r>
          </a:p>
          <a:p>
            <a:pPr marL="628650" lvl="1" indent="-171450">
              <a:buFont typeface="Arial" charset="0"/>
              <a:buChar char="•"/>
            </a:pP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124</a:t>
            </a:fld>
            <a:endParaRPr lang="en-US"/>
          </a:p>
        </p:txBody>
      </p:sp>
    </p:spTree>
    <p:extLst>
      <p:ext uri="{BB962C8B-B14F-4D97-AF65-F5344CB8AC3E}">
        <p14:creationId xmlns:p14="http://schemas.microsoft.com/office/powerpoint/2010/main" val="127987328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8798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baseline="0" dirty="0"/>
              <a:t>Duration: </a:t>
            </a:r>
            <a:r>
              <a:rPr lang="en-US" b="0" baseline="0" dirty="0"/>
              <a:t>30 seconds</a:t>
            </a:r>
          </a:p>
          <a:p>
            <a:endParaRPr lang="en-US" dirty="0"/>
          </a:p>
          <a:p>
            <a:pPr marL="0" indent="0">
              <a:buFont typeface="Arial" charset="0"/>
              <a:buNone/>
            </a:pPr>
            <a:r>
              <a:rPr lang="en-US" b="1" dirty="0"/>
              <a:t>Facilitator</a:t>
            </a:r>
            <a:r>
              <a:rPr lang="en-US" b="1" baseline="0" dirty="0"/>
              <a:t> s</a:t>
            </a:r>
            <a:r>
              <a:rPr lang="en-US" b="1" dirty="0"/>
              <a:t>ays:</a:t>
            </a:r>
            <a:r>
              <a:rPr lang="en-US" b="1" baseline="0" dirty="0"/>
              <a:t> </a:t>
            </a:r>
            <a:r>
              <a:rPr lang="en-US" baseline="0" dirty="0"/>
              <a:t>Now let’s step back and zoom out.  What we just experienced has a name</a:t>
            </a:r>
            <a:r>
              <a:rPr lang="is-IS" baseline="0" dirty="0"/>
              <a:t> – it’s called Reader’s Circles!  Reader’s Circles is essentially a framework for supporting students in moving through the layers of a text to understand its meaning.  This is the foundation for effective, text-based instruction and is a core design principle of the ELA Guidebooks. </a:t>
            </a:r>
          </a:p>
          <a:p>
            <a:pPr marL="0" indent="0">
              <a:buFont typeface="Arial" charset="0"/>
              <a:buNone/>
            </a:pPr>
            <a:endParaRPr lang="is-IS" baseline="0" dirty="0"/>
          </a:p>
          <a:p>
            <a:pPr marL="0" indent="0">
              <a:buFont typeface="Arial" charset="0"/>
              <a:buNone/>
            </a:pPr>
            <a:endParaRPr lang="is-I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Key Point: </a:t>
            </a:r>
            <a:r>
              <a:rPr lang="en-US" b="0" baseline="0" dirty="0"/>
              <a:t>Reader’s Circles are a key component of the Guidebooks. The Reader’s Circle process includes multiple reads (each with a different focus) of a short, complex text. Questions/tasks are text-dependent and designed to lead students to a new and deeper understanding of a highly complex text. The goal is that by revisiting specific lines and stanzas with a purpose and pushing for text evidence, students will have “lightbulb moments” about the meaning of complex texts.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Image Source: </a:t>
            </a:r>
            <a:r>
              <a:rPr lang="en-US" baseline="0" dirty="0"/>
              <a:t>ELA</a:t>
            </a:r>
            <a:r>
              <a:rPr lang="en-US" dirty="0"/>
              <a:t> Guidebooks</a:t>
            </a:r>
            <a:endParaRPr lang="en-US" b="1" baseline="0" dirty="0"/>
          </a:p>
          <a:p>
            <a:pPr marL="0" indent="0">
              <a:buFont typeface="Arial" charset="0"/>
              <a:buNone/>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125</a:t>
            </a:fld>
            <a:endParaRPr lang="en-US"/>
          </a:p>
        </p:txBody>
      </p:sp>
    </p:spTree>
    <p:extLst>
      <p:ext uri="{BB962C8B-B14F-4D97-AF65-F5344CB8AC3E}">
        <p14:creationId xmlns:p14="http://schemas.microsoft.com/office/powerpoint/2010/main" val="118519252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baseline="0" dirty="0"/>
              <a:t>Duration: </a:t>
            </a:r>
            <a:r>
              <a:rPr lang="en-US" b="0" baseline="0" dirty="0"/>
              <a:t>30 seconds</a:t>
            </a:r>
          </a:p>
          <a:p>
            <a:endParaRPr lang="en-US" dirty="0"/>
          </a:p>
          <a:p>
            <a:pPr marL="0" indent="0">
              <a:buFont typeface="Arial" charset="0"/>
              <a:buNone/>
            </a:pPr>
            <a:r>
              <a:rPr lang="en-US" b="1" dirty="0"/>
              <a:t>Facilitator</a:t>
            </a:r>
            <a:r>
              <a:rPr lang="en-US" b="1" baseline="0" dirty="0"/>
              <a:t> does: </a:t>
            </a:r>
            <a:r>
              <a:rPr lang="en-US" dirty="0"/>
              <a:t>Paraphrase each bullet point on</a:t>
            </a:r>
            <a:r>
              <a:rPr lang="en-US" baseline="0" dirty="0"/>
              <a:t> the slide, emphasizing that this process for close reading (through multiple reads, each through a different lens) is a core design principle of the ELA guidebooks. Briefly connect these bullet points to what participants just experienced (and what students will experience). </a:t>
            </a:r>
          </a:p>
          <a:p>
            <a:pPr marL="0" indent="0">
              <a:buFont typeface="Arial" charset="0"/>
              <a:buNone/>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Key Point: </a:t>
            </a:r>
            <a:r>
              <a:rPr lang="en-US" b="0" baseline="0" dirty="0"/>
              <a:t>Reader’s Circles are a key component of the Guidebooks. The Reader’s Circle process includes multiple reads (each with a different focus) of a short, complex text. Questions/tasks are text-dependent and designed to lead students to a new and deeper understanding of a highly complex text. The goal is that by revisiting specific lines and stanzas with a purpose and pushing for text evidence, students will have “lightbulb moments” about the meaning of complex texts. </a:t>
            </a:r>
            <a:endParaRPr lang="en-US" b="1" baseline="0" dirty="0"/>
          </a:p>
          <a:p>
            <a:pPr marL="0" indent="0">
              <a:buFont typeface="Arial" charset="0"/>
              <a:buNone/>
            </a:pP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126</a:t>
            </a:fld>
            <a:endParaRPr lang="en-US"/>
          </a:p>
        </p:txBody>
      </p:sp>
    </p:spTree>
    <p:extLst>
      <p:ext uri="{BB962C8B-B14F-4D97-AF65-F5344CB8AC3E}">
        <p14:creationId xmlns:p14="http://schemas.microsoft.com/office/powerpoint/2010/main" val="186337348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2538" y="771525"/>
            <a:ext cx="3586162" cy="2017713"/>
          </a:xfrm>
        </p:spPr>
      </p:sp>
      <p:sp>
        <p:nvSpPr>
          <p:cNvPr id="3" name="Notes Placeholder 2"/>
          <p:cNvSpPr>
            <a:spLocks noGrp="1"/>
          </p:cNvSpPr>
          <p:nvPr>
            <p:ph type="body" idx="1"/>
          </p:nvPr>
        </p:nvSpPr>
        <p:spPr>
          <a:xfrm>
            <a:off x="622738" y="2581220"/>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baseline="0" dirty="0"/>
              <a:t>Time:</a:t>
            </a:r>
          </a:p>
          <a:p>
            <a:r>
              <a:rPr lang="en-US" sz="1000" b="1" baseline="0" dirty="0"/>
              <a:t>Duration: </a:t>
            </a:r>
            <a:r>
              <a:rPr lang="en-US" sz="1000" b="0" baseline="0" dirty="0"/>
              <a:t>4 minutes</a:t>
            </a:r>
          </a:p>
          <a:p>
            <a:pPr marL="0" indent="0">
              <a:buFontTx/>
              <a:buNone/>
            </a:pPr>
            <a:endParaRPr lang="en-US" sz="1000" b="0" baseline="0" dirty="0"/>
          </a:p>
          <a:p>
            <a:pPr marL="0" indent="0">
              <a:buFont typeface="Arial" panose="020B0604020202020204" pitchFamily="34" charset="0"/>
              <a:buNone/>
            </a:pPr>
            <a:r>
              <a:rPr lang="en-US" sz="1000" b="1" baseline="0" dirty="0"/>
              <a:t>Facilitator says: </a:t>
            </a:r>
            <a:r>
              <a:rPr lang="en-US" sz="1000" b="0" baseline="0" dirty="0"/>
              <a:t>The simplest explanation of Reader’s Circles is that each layer informs the next. We can compare them to a telescope – they help the reader focus their lens as they read a text to ultimately see and uncover the true meaning of the text.  Take a moment and review the graphic in your note-catcher</a:t>
            </a:r>
          </a:p>
          <a:p>
            <a:pPr marL="0" indent="0">
              <a:buFont typeface="Arial" panose="020B0604020202020204" pitchFamily="34" charset="0"/>
              <a:buNone/>
            </a:pPr>
            <a:endParaRPr lang="en-US" sz="1000" b="0" baseline="0" dirty="0"/>
          </a:p>
          <a:p>
            <a:pPr marL="0" indent="0">
              <a:buFont typeface="Arial" panose="020B0604020202020204" pitchFamily="34" charset="0"/>
              <a:buNone/>
            </a:pPr>
            <a:r>
              <a:rPr lang="en-US" sz="1000" b="1" baseline="0" dirty="0"/>
              <a:t>Facilitator does: </a:t>
            </a:r>
            <a:r>
              <a:rPr lang="en-US" sz="1000" b="0" baseline="0" dirty="0"/>
              <a:t>Direct participants to their note-catcher and provide a minute of independent review time.  Then have participants share their observations (what do they notice and wonder) with a partner.  Afterwards, invite participants to share their observations with the group.</a:t>
            </a:r>
          </a:p>
          <a:p>
            <a:pPr marL="0" indent="0">
              <a:buFont typeface="Arial" panose="020B0604020202020204" pitchFamily="34" charset="0"/>
              <a:buNone/>
            </a:pPr>
            <a:endParaRPr lang="en-US" sz="1000" b="0" baseline="0" dirty="0"/>
          </a:p>
          <a:p>
            <a:pPr marL="0" indent="0">
              <a:buFont typeface="Arial" panose="020B0604020202020204" pitchFamily="34" charset="0"/>
              <a:buNone/>
            </a:pPr>
            <a:r>
              <a:rPr lang="en-US" sz="1000" b="1" baseline="0" dirty="0"/>
              <a:t>Note: </a:t>
            </a:r>
            <a:r>
              <a:rPr lang="en-US" sz="1000" b="0" baseline="0" dirty="0"/>
              <a:t>Answer questions as needed to clarify any major misconceptions here; otherwise explain that many of these questions will be answered in Module 3, where we will be doing a much deeper dive on Reader’s Circles!</a:t>
            </a:r>
          </a:p>
          <a:p>
            <a:pPr marL="0" indent="0">
              <a:buFont typeface="Arial" panose="020B0604020202020204" pitchFamily="34" charset="0"/>
              <a:buNone/>
            </a:pPr>
            <a:endParaRPr lang="en-US" sz="1000" b="1" baseline="0" dirty="0"/>
          </a:p>
          <a:p>
            <a:pPr marL="0" indent="0">
              <a:buFont typeface="Arial" panose="020B0604020202020204" pitchFamily="34" charset="0"/>
              <a:buNone/>
            </a:pPr>
            <a:r>
              <a:rPr lang="en-US" sz="1000" b="1" baseline="0" dirty="0"/>
              <a:t>Note: Important context for facilitators about the Reader’s Circles:</a:t>
            </a:r>
            <a:endParaRPr lang="en-US" sz="1000" b="0" baseline="0" dirty="0"/>
          </a:p>
          <a:p>
            <a:pPr marL="171450" indent="-171450">
              <a:buFont typeface="Arial" charset="0"/>
              <a:buChar char="•"/>
            </a:pPr>
            <a:r>
              <a:rPr lang="en-US" sz="1000" b="0" i="1" baseline="0" dirty="0"/>
              <a:t>Author’s Craft: </a:t>
            </a:r>
            <a:r>
              <a:rPr lang="en-US" sz="1000" b="0" baseline="0" dirty="0"/>
              <a:t>As a reader, the first layer we observe is the actual words on the page—these are what the author provides. This is what the author has the most control over, thus it is a study of Author’s Craft. As we read, our brains look for patterns and notice contrasts in the details and language of a text. </a:t>
            </a:r>
          </a:p>
          <a:p>
            <a:pPr marL="172702" indent="-172702">
              <a:buFont typeface="Arial" panose="020B0604020202020204" pitchFamily="34" charset="0"/>
              <a:buChar char="•"/>
            </a:pPr>
            <a:r>
              <a:rPr lang="en-US" sz="1000" b="0" i="1" baseline="0" dirty="0"/>
              <a:t>Elements and Structure: </a:t>
            </a:r>
            <a:r>
              <a:rPr lang="en-US" sz="1000" b="0" baseline="0" dirty="0"/>
              <a:t>Each of these things come together and we begin, as readers, to draw some conclusions about those details and those words, which brings us to the next layer—Elements and Structure, where we focus our attention on the characters, plot and setting, as well as the author’s point of view. Just like with Author’s Craft, our brain is looking for patterns and contrasts, such as changes in character actions from the beginning of a text to the end—what do those changes mean? </a:t>
            </a:r>
          </a:p>
          <a:p>
            <a:pPr marL="172702" indent="-172702">
              <a:buFont typeface="Arial" panose="020B0604020202020204" pitchFamily="34" charset="0"/>
              <a:buChar char="•"/>
            </a:pPr>
            <a:r>
              <a:rPr lang="en-US" sz="1000" b="0" i="1" baseline="0" dirty="0"/>
              <a:t>Literary Effects: </a:t>
            </a:r>
            <a:r>
              <a:rPr lang="en-US" sz="1000" b="0" baseline="0" dirty="0"/>
              <a:t>That leads us to the next layer—Literary Effects. This layer is where we, as readers, start making interpretations and making the story our own. This is where we apply our experiences, our background knowledge, and our feelings to find humor through irony or start making meaning through identifying symbols that have a meaning separate from the words on the page. Again, we determine what is important based on what patterns and contrasts we see—where do situations end up differently than we would expect? What could that possibly mean? </a:t>
            </a:r>
          </a:p>
          <a:p>
            <a:pPr marL="172702" indent="-172702">
              <a:buFont typeface="Arial" panose="020B0604020202020204" pitchFamily="34" charset="0"/>
              <a:buChar char="•"/>
            </a:pPr>
            <a:r>
              <a:rPr lang="en-US" sz="1000" b="0" i="1" baseline="0" dirty="0"/>
              <a:t>Meaning: </a:t>
            </a:r>
            <a:r>
              <a:rPr lang="en-US" sz="1000" b="0" baseline="0" dirty="0"/>
              <a:t>As we work through those thoughts, we start to make meaning from the text, which also informs the outermost layer of the circles, Meaning. In this layer, we, as readers, have the most control over the text. We determine theme (or meaning) and author’s purpose or perspective (to teach us the theme or to reveal some kind of point) based on the patterns and contrasts we’ve seen throughout the text in each layer of the text. </a:t>
            </a:r>
          </a:p>
          <a:p>
            <a:pPr marL="172702" indent="-172702">
              <a:buFont typeface="Arial" panose="020B0604020202020204" pitchFamily="34" charset="0"/>
              <a:buChar char="•"/>
            </a:pPr>
            <a:endParaRPr lang="en-US" sz="1000" b="0" baseline="0" dirty="0"/>
          </a:p>
          <a:p>
            <a:pPr marL="0" indent="0">
              <a:buFontTx/>
              <a:buNone/>
            </a:pPr>
            <a:r>
              <a:rPr lang="en-US" sz="1000" b="1" i="0" baseline="0" dirty="0"/>
              <a:t>Source: </a:t>
            </a:r>
            <a:r>
              <a:rPr lang="en-US" sz="1000" b="0" i="0" baseline="0" dirty="0">
                <a:sym typeface="Wingdings"/>
              </a:rPr>
              <a:t>TL Summit presentation (shared by Louisiana Advisors)</a:t>
            </a:r>
          </a:p>
          <a:p>
            <a:pPr marL="0" indent="0">
              <a:buFontTx/>
              <a:buNone/>
            </a:pPr>
            <a:endParaRPr lang="en-US" sz="1000" b="0" i="0" baseline="0" dirty="0">
              <a:sym typeface="Wingdings"/>
            </a:endParaRPr>
          </a:p>
          <a:p>
            <a:pPr marL="0" indent="0">
              <a:buFontTx/>
              <a:buNone/>
            </a:pPr>
            <a:r>
              <a:rPr lang="en-US" sz="1000" b="1" i="0" baseline="0" dirty="0">
                <a:sym typeface="Wingdings"/>
              </a:rPr>
              <a:t>Key Point: </a:t>
            </a:r>
            <a:r>
              <a:rPr lang="en-US" sz="1000" b="0" i="0" baseline="0" dirty="0">
                <a:sym typeface="Wingdings"/>
              </a:rPr>
              <a:t>During Reader’s Circles, students move through connected layers of a text. Each layer builds upon the last and provides a lens through which students can “observe” the text when working towards deep understanding. There are unique layers/process for each of the following: literary texts, literary nonfiction texts, and informational texts. </a:t>
            </a:r>
          </a:p>
          <a:p>
            <a:pPr lvl="0"/>
            <a:endParaRPr lang="en-US" sz="1000" b="1" dirty="0"/>
          </a:p>
          <a:p>
            <a:pPr lvl="0"/>
            <a:r>
              <a:rPr lang="en-US" sz="1000" b="1" dirty="0"/>
              <a:t>Image Source: </a:t>
            </a:r>
            <a:r>
              <a:rPr lang="en-US" sz="1000" dirty="0"/>
              <a:t>ELA Guidebooks</a:t>
            </a:r>
            <a:endParaRPr lang="en-US" sz="1000" b="1" dirty="0"/>
          </a:p>
          <a:p>
            <a:pPr marL="0" indent="0">
              <a:buFontTx/>
              <a:buNone/>
            </a:pPr>
            <a:endParaRPr lang="en-US" sz="1000" b="1" i="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127</a:t>
            </a:fld>
            <a:endParaRPr lang="en-US"/>
          </a:p>
        </p:txBody>
      </p:sp>
    </p:spTree>
    <p:extLst>
      <p:ext uri="{BB962C8B-B14F-4D97-AF65-F5344CB8AC3E}">
        <p14:creationId xmlns:p14="http://schemas.microsoft.com/office/powerpoint/2010/main" val="122403469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2538" y="771525"/>
            <a:ext cx="3586162" cy="2017713"/>
          </a:xfrm>
        </p:spPr>
      </p:sp>
      <p:sp>
        <p:nvSpPr>
          <p:cNvPr id="3" name="Notes Placeholder 2"/>
          <p:cNvSpPr>
            <a:spLocks noGrp="1"/>
          </p:cNvSpPr>
          <p:nvPr>
            <p:ph type="body" idx="1"/>
          </p:nvPr>
        </p:nvSpPr>
        <p:spPr>
          <a:xfrm>
            <a:off x="622738" y="2581220"/>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baseline="0" dirty="0"/>
              <a:t>Time:</a:t>
            </a:r>
          </a:p>
          <a:p>
            <a:r>
              <a:rPr lang="en-US" sz="1000" b="1" baseline="0" dirty="0"/>
              <a:t>Duration: </a:t>
            </a:r>
            <a:r>
              <a:rPr lang="en-US" sz="1000" b="0" baseline="0" dirty="0"/>
              <a:t>1 minute</a:t>
            </a:r>
          </a:p>
          <a:p>
            <a:pPr marL="0" indent="0">
              <a:buFontTx/>
              <a:buNone/>
            </a:pPr>
            <a:endParaRPr lang="en-US" sz="1000" b="0" baseline="0" dirty="0"/>
          </a:p>
          <a:p>
            <a:pPr marL="0" indent="0">
              <a:buFont typeface="Arial" panose="020B0604020202020204" pitchFamily="34" charset="0"/>
              <a:buNone/>
            </a:pPr>
            <a:r>
              <a:rPr lang="en-US" sz="1000" b="1" baseline="0" dirty="0"/>
              <a:t>Facilitator says: </a:t>
            </a:r>
            <a:r>
              <a:rPr lang="en-US" sz="1000" b="0" baseline="0" dirty="0"/>
              <a:t>At the heart of this framework is the move from literal interpretations of concrete details in the text to a more abstract understanding as you make meaning of the text, like we just experienced with the </a:t>
            </a:r>
            <a:r>
              <a:rPr lang="en-US" sz="1000" b="0" i="1" baseline="0" dirty="0"/>
              <a:t>Road Not Taken</a:t>
            </a:r>
            <a:r>
              <a:rPr lang="en-US" sz="1000" b="0" baseline="0" dirty="0"/>
              <a:t>. We moved from making observations like</a:t>
            </a:r>
            <a:r>
              <a:rPr lang="is-IS" sz="1000" b="0" baseline="0" dirty="0"/>
              <a:t>…</a:t>
            </a:r>
          </a:p>
          <a:p>
            <a:pPr marL="0" indent="0">
              <a:buFont typeface="Arial" panose="020B0604020202020204" pitchFamily="34" charset="0"/>
              <a:buNone/>
            </a:pPr>
            <a:endParaRPr lang="is-IS" sz="1000" b="0" baseline="0" dirty="0"/>
          </a:p>
          <a:p>
            <a:pPr marL="0" indent="0">
              <a:buFont typeface="Arial" panose="020B0604020202020204" pitchFamily="34" charset="0"/>
              <a:buNone/>
            </a:pPr>
            <a:r>
              <a:rPr lang="is-IS" sz="1000" b="1" baseline="0" dirty="0"/>
              <a:t>Facilitator does: </a:t>
            </a:r>
            <a:r>
              <a:rPr lang="is-IS" sz="1000" b="0" baseline="0" dirty="0"/>
              <a:t>Click to reveal first question and have a volunteer read the question aloud.</a:t>
            </a:r>
          </a:p>
          <a:p>
            <a:pPr marL="0" indent="0">
              <a:buFont typeface="Arial" panose="020B0604020202020204" pitchFamily="34" charset="0"/>
              <a:buNone/>
            </a:pPr>
            <a:endParaRPr lang="is-IS" sz="1000" b="0" baseline="0" dirty="0"/>
          </a:p>
          <a:p>
            <a:pPr marL="0" indent="0">
              <a:buFont typeface="Arial" panose="020B0604020202020204" pitchFamily="34" charset="0"/>
              <a:buNone/>
            </a:pPr>
            <a:r>
              <a:rPr lang="is-IS" sz="1000" b="1" baseline="0" dirty="0"/>
              <a:t>Facilitator says: </a:t>
            </a:r>
            <a:r>
              <a:rPr lang="is-IS" sz="1000" b="0" baseline="0" dirty="0"/>
              <a:t>to much later, having much more abstract conversations about the text, for example with our culminating question:</a:t>
            </a:r>
          </a:p>
          <a:p>
            <a:pPr marL="0" indent="0">
              <a:buFont typeface="Arial" panose="020B0604020202020204" pitchFamily="34" charset="0"/>
              <a:buNone/>
            </a:pPr>
            <a:endParaRPr lang="is-IS" sz="1000" b="0" baseline="0" dirty="0"/>
          </a:p>
          <a:p>
            <a:pPr marL="0" indent="0">
              <a:buFont typeface="Arial" panose="020B0604020202020204" pitchFamily="34" charset="0"/>
              <a:buNone/>
            </a:pPr>
            <a:r>
              <a:rPr lang="is-IS" sz="1000" b="1" baseline="0" dirty="0"/>
              <a:t>Facilitator does: </a:t>
            </a:r>
            <a:r>
              <a:rPr lang="is-IS" sz="1000" b="0" baseline="0" dirty="0"/>
              <a:t>Click to reveal second quesiton and have a volunteer read the question aloud.</a:t>
            </a:r>
          </a:p>
          <a:p>
            <a:pPr marL="0" indent="0">
              <a:buFont typeface="Arial" panose="020B0604020202020204" pitchFamily="34" charset="0"/>
              <a:buNone/>
            </a:pPr>
            <a:endParaRPr lang="is-IS" sz="1000" b="0" baseline="0" dirty="0"/>
          </a:p>
          <a:p>
            <a:pPr marL="0" indent="0">
              <a:buFont typeface="Arial" panose="020B0604020202020204" pitchFamily="34" charset="0"/>
              <a:buNone/>
            </a:pPr>
            <a:r>
              <a:rPr lang="is-IS" sz="1000" b="1" baseline="0" dirty="0"/>
              <a:t>Facilitator says: </a:t>
            </a:r>
            <a:r>
              <a:rPr lang="is-IS" sz="1000" b="0" baseline="0" dirty="0"/>
              <a:t>And of course everything that happened in between these two ends of the spectrum helped us to get to this point!</a:t>
            </a:r>
          </a:p>
          <a:p>
            <a:pPr marL="0" indent="0">
              <a:buFont typeface="Arial" panose="020B0604020202020204" pitchFamily="34" charset="0"/>
              <a:buNone/>
            </a:pPr>
            <a:endParaRPr lang="is-IS" sz="1000" b="1" baseline="0" dirty="0"/>
          </a:p>
          <a:p>
            <a:pPr marL="0" indent="0">
              <a:buFont typeface="Arial" panose="020B0604020202020204" pitchFamily="34" charset="0"/>
              <a:buNone/>
            </a:pPr>
            <a:r>
              <a:rPr lang="is-IS" sz="1000" b="1" baseline="0" dirty="0"/>
              <a:t>Facilitator does: </a:t>
            </a:r>
            <a:r>
              <a:rPr lang="is-IS" sz="1000" b="0" baseline="0" dirty="0"/>
              <a:t>Pause here to answer any questions about this framework.</a:t>
            </a:r>
          </a:p>
          <a:p>
            <a:pPr marL="0" indent="0">
              <a:buFont typeface="Arial" panose="020B0604020202020204" pitchFamily="34" charset="0"/>
              <a:buNone/>
            </a:pPr>
            <a:endParaRPr lang="is-IS" sz="1000" b="0" baseline="0" dirty="0"/>
          </a:p>
          <a:p>
            <a:pPr marL="0" indent="0">
              <a:buFont typeface="Arial" panose="020B0604020202020204" pitchFamily="34" charset="0"/>
              <a:buNone/>
            </a:pPr>
            <a:r>
              <a:rPr lang="is-IS" sz="1000" b="1" baseline="0" dirty="0"/>
              <a:t>Important Note: </a:t>
            </a:r>
            <a:r>
              <a:rPr lang="is-IS" sz="1000" b="0" baseline="0" dirty="0"/>
              <a:t>This is NOT a linear process – students can move in and out of these circles in search of meaning.  In our experience, for example, we went all the way back to circle 1 towards the end of our process to zoom in on word choice again (“with a sigh”).</a:t>
            </a:r>
            <a:endParaRPr lang="en-US" sz="1000" b="0" baseline="0" dirty="0"/>
          </a:p>
          <a:p>
            <a:pPr marL="0" indent="0">
              <a:buFont typeface="Arial" panose="020B0604020202020204" pitchFamily="34" charset="0"/>
              <a:buNone/>
            </a:pPr>
            <a:endParaRPr lang="en-US" sz="1000" b="0" baseline="0" dirty="0"/>
          </a:p>
          <a:p>
            <a:pPr marL="0" indent="0">
              <a:buFontTx/>
              <a:buNone/>
            </a:pPr>
            <a:endParaRPr lang="en-US" sz="1000" b="0" i="0" baseline="0" dirty="0">
              <a:sym typeface="Wingdings"/>
            </a:endParaRPr>
          </a:p>
          <a:p>
            <a:pPr marL="0" indent="0">
              <a:buFontTx/>
              <a:buNone/>
            </a:pPr>
            <a:r>
              <a:rPr lang="en-US" sz="1000" b="1" i="0" baseline="0" dirty="0">
                <a:sym typeface="Wingdings"/>
              </a:rPr>
              <a:t>Key Point: </a:t>
            </a:r>
            <a:r>
              <a:rPr lang="en-US" sz="1000" b="0" i="0" baseline="0" dirty="0">
                <a:sym typeface="Wingdings"/>
              </a:rPr>
              <a:t>During Reader’s Circles, students move through connected layers of a text. Each layer builds upon the last and provides a lens through which students can “observe” the text when working towards deep understanding. </a:t>
            </a:r>
          </a:p>
          <a:p>
            <a:pPr marL="0" indent="0">
              <a:buFontTx/>
              <a:buNone/>
            </a:pPr>
            <a:endParaRPr lang="en-US" sz="1000" b="1" dirty="0"/>
          </a:p>
          <a:p>
            <a:pPr lvl="0"/>
            <a:r>
              <a:rPr lang="en-US" sz="1000" b="1" dirty="0"/>
              <a:t>Image Source: </a:t>
            </a:r>
            <a:r>
              <a:rPr lang="en-US" sz="1000" dirty="0"/>
              <a:t>ELA Guidebooks</a:t>
            </a:r>
            <a:endParaRPr lang="en-US" sz="1000" b="1" dirty="0"/>
          </a:p>
          <a:p>
            <a:pPr marL="0" indent="0">
              <a:buFontTx/>
              <a:buNone/>
            </a:pPr>
            <a:endParaRPr lang="en-US" sz="1000" b="1" i="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128</a:t>
            </a:fld>
            <a:endParaRPr lang="en-US"/>
          </a:p>
        </p:txBody>
      </p:sp>
    </p:spTree>
    <p:extLst>
      <p:ext uri="{BB962C8B-B14F-4D97-AF65-F5344CB8AC3E}">
        <p14:creationId xmlns:p14="http://schemas.microsoft.com/office/powerpoint/2010/main" val="1751592812"/>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3775" y="796925"/>
            <a:ext cx="4910138" cy="2762250"/>
          </a:xfrm>
        </p:spPr>
      </p:sp>
      <p:sp>
        <p:nvSpPr>
          <p:cNvPr id="3" name="Notes Placeholder 2"/>
          <p:cNvSpPr>
            <a:spLocks noGrp="1"/>
          </p:cNvSpPr>
          <p:nvPr>
            <p:ph type="body" idx="1"/>
          </p:nvPr>
        </p:nvSpPr>
        <p:spPr>
          <a:xfrm>
            <a:off x="705507" y="3817226"/>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baseline="0" dirty="0"/>
              <a:t>Duration: </a:t>
            </a:r>
            <a:r>
              <a:rPr lang="en-US" b="0" baseline="0" dirty="0"/>
              <a:t>30 seconds</a:t>
            </a:r>
          </a:p>
          <a:p>
            <a:pPr marL="0" indent="0">
              <a:buFontTx/>
              <a:buNone/>
            </a:pPr>
            <a:endParaRPr lang="en-US" dirty="0"/>
          </a:p>
          <a:p>
            <a:pPr marL="0" indent="0">
              <a:buFont typeface="Arial" charset="0"/>
              <a:buNone/>
            </a:pPr>
            <a:r>
              <a:rPr lang="en-US" b="1" dirty="0"/>
              <a:t>Facilitator says: </a:t>
            </a:r>
            <a:r>
              <a:rPr lang="en-US" b="0" dirty="0"/>
              <a:t>Finally,</a:t>
            </a:r>
            <a:r>
              <a:rPr lang="en-US" b="0" baseline="0" dirty="0"/>
              <a:t> just a quick note to let you know that there are actually three different versions of this framework to capture the unique process that happens when reading different types of texts. </a:t>
            </a:r>
            <a:r>
              <a:rPr lang="en-US" dirty="0"/>
              <a:t>There is a framework for</a:t>
            </a:r>
            <a:r>
              <a:rPr lang="is-IS" dirty="0"/>
              <a:t>…</a:t>
            </a:r>
          </a:p>
          <a:p>
            <a:pPr marL="0" indent="0">
              <a:buFont typeface="Arial" charset="0"/>
              <a:buNone/>
            </a:pPr>
            <a:endParaRPr lang="is-IS" dirty="0"/>
          </a:p>
          <a:p>
            <a:pPr marL="0" indent="0">
              <a:buFont typeface="Arial" charset="0"/>
              <a:buNone/>
            </a:pPr>
            <a:r>
              <a:rPr lang="is-IS" b="1" dirty="0"/>
              <a:t>Facilitator does: </a:t>
            </a:r>
            <a:r>
              <a:rPr lang="is-IS" dirty="0"/>
              <a:t>Click</a:t>
            </a:r>
            <a:r>
              <a:rPr lang="is-IS" baseline="0" dirty="0"/>
              <a:t> to reveal and read each one</a:t>
            </a:r>
            <a:endParaRPr lang="en-US" dirty="0"/>
          </a:p>
          <a:p>
            <a:pPr marL="628650" lvl="1" indent="-171450">
              <a:buFont typeface="Arial" charset="0"/>
              <a:buChar char="•"/>
            </a:pPr>
            <a:r>
              <a:rPr lang="en-US" dirty="0"/>
              <a:t>Literary texts (like we just experienced)</a:t>
            </a:r>
          </a:p>
          <a:p>
            <a:pPr marL="628650" lvl="1" indent="-171450">
              <a:buFont typeface="Arial" charset="0"/>
              <a:buChar char="•"/>
            </a:pPr>
            <a:r>
              <a:rPr lang="en-US" dirty="0"/>
              <a:t>Literary non-fiction texts</a:t>
            </a:r>
          </a:p>
          <a:p>
            <a:pPr marL="628650" lvl="1" indent="-171450">
              <a:buFont typeface="Arial" charset="0"/>
              <a:buChar char="•"/>
            </a:pPr>
            <a:r>
              <a:rPr lang="en-US" dirty="0"/>
              <a:t>Informational Texts</a:t>
            </a:r>
          </a:p>
          <a:p>
            <a:pPr marL="0" lvl="0" indent="0">
              <a:buFont typeface="Arial" charset="0"/>
              <a:buNone/>
            </a:pPr>
            <a:endParaRPr lang="en-US" dirty="0"/>
          </a:p>
          <a:p>
            <a:pPr marL="0" lvl="0" indent="0">
              <a:buFont typeface="Arial" charset="0"/>
              <a:buNone/>
            </a:pPr>
            <a:r>
              <a:rPr lang="en-US" b="1" dirty="0"/>
              <a:t>Facilitator says:</a:t>
            </a:r>
            <a:r>
              <a:rPr lang="en-US" b="1" baseline="0" dirty="0"/>
              <a:t> </a:t>
            </a:r>
            <a:r>
              <a:rPr lang="en-US" b="0" baseline="0" dirty="0"/>
              <a:t>We will be going MUCH deeper with the Reader’s Circles framework in Module 3!  In the meantime, p</a:t>
            </a:r>
            <a:r>
              <a:rPr lang="en-US" dirty="0"/>
              <a:t>lease make sure you download these</a:t>
            </a:r>
            <a:r>
              <a:rPr lang="en-US" baseline="0" dirty="0"/>
              <a:t> and become familiar with them!  </a:t>
            </a:r>
            <a:endParaRPr lang="en-US" dirty="0"/>
          </a:p>
          <a:p>
            <a:pPr marL="0" lvl="0" indent="0">
              <a:buFont typeface="Arial" charset="0"/>
              <a:buNone/>
            </a:pPr>
            <a:endParaRPr lang="en-US" dirty="0"/>
          </a:p>
          <a:p>
            <a:pPr marL="0" lvl="0" indent="0">
              <a:buFont typeface="Arial" charset="0"/>
              <a:buNone/>
            </a:pPr>
            <a:r>
              <a:rPr lang="en-US" b="1" dirty="0"/>
              <a:t>Note: </a:t>
            </a:r>
            <a:r>
              <a:rPr lang="en-US" dirty="0"/>
              <a:t>Refer participants to the Reading Guide they should have downloaded in session 2.</a:t>
            </a:r>
            <a:r>
              <a:rPr lang="en-US" baseline="0" dirty="0"/>
              <a:t> </a:t>
            </a:r>
            <a:r>
              <a:rPr lang="en-US" dirty="0"/>
              <a:t>If needed, model for participants how to access these different frameworks:</a:t>
            </a:r>
          </a:p>
          <a:p>
            <a:pPr marL="171450" lvl="0" indent="-171450">
              <a:buFont typeface="Arial" charset="0"/>
              <a:buChar char="•"/>
            </a:pPr>
            <a:r>
              <a:rPr lang="en-US" dirty="0"/>
              <a:t>Unit </a:t>
            </a:r>
            <a:r>
              <a:rPr lang="en-US" dirty="0">
                <a:sym typeface="Wingdings"/>
              </a:rPr>
              <a:t> Get Started  Reading Guide:</a:t>
            </a:r>
            <a:r>
              <a:rPr lang="en-US" baseline="0" dirty="0">
                <a:sym typeface="Wingdings"/>
              </a:rPr>
              <a:t> https://</a:t>
            </a:r>
            <a:r>
              <a:rPr lang="en-US" baseline="0" dirty="0" err="1">
                <a:sym typeface="Wingdings"/>
              </a:rPr>
              <a:t>learnzillion.com</a:t>
            </a:r>
            <a:r>
              <a:rPr lang="en-US" baseline="0" dirty="0">
                <a:sym typeface="Wingdings"/>
              </a:rPr>
              <a:t>/resources/134193</a:t>
            </a:r>
          </a:p>
          <a:p>
            <a:pPr marL="628650" lvl="1" indent="-171450">
              <a:buFont typeface="Arial" charset="0"/>
              <a:buChar char="•"/>
            </a:pPr>
            <a:r>
              <a:rPr lang="en-US" baseline="0" dirty="0">
                <a:sym typeface="Wingdings"/>
              </a:rPr>
              <a:t>At the bottom of page 3 of the Reading Guide, you can download each framework.</a:t>
            </a:r>
          </a:p>
          <a:p>
            <a:pPr marL="628650" lvl="1" indent="-171450">
              <a:buFont typeface="Arial" charset="0"/>
              <a:buChar char="•"/>
            </a:pPr>
            <a:endParaRPr lang="en-US" baseline="0" dirty="0">
              <a:sym typeface="Wingdings"/>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i="0" baseline="0" dirty="0">
                <a:sym typeface="Wingdings"/>
              </a:rPr>
              <a:t>Key Point: </a:t>
            </a:r>
            <a:r>
              <a:rPr lang="en-US" b="0" i="0" baseline="0" dirty="0">
                <a:sym typeface="Wingdings"/>
              </a:rPr>
              <a:t>Reader’s Circles are a key component of the Guidebooks.</a:t>
            </a:r>
            <a:r>
              <a:rPr lang="en-US" b="1" i="0" baseline="0" dirty="0">
                <a:sym typeface="Wingdings"/>
              </a:rPr>
              <a:t> </a:t>
            </a:r>
            <a:r>
              <a:rPr lang="en-US" b="0" i="0" baseline="0" dirty="0">
                <a:sym typeface="Wingdings"/>
              </a:rPr>
              <a:t>During Reader’s Circles, students move through connected layers of a text. Each layer builds upon the last and provides a lens through which students can “observe” the text when working towards deep understanding. There are unique layers/process for each of the following: literary texts, literary nonfiction texts, and informational texts.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sym typeface="Wingdings"/>
            </a:endParaRPr>
          </a:p>
          <a:p>
            <a:pPr>
              <a:defRPr/>
            </a:pPr>
            <a:r>
              <a:rPr lang="en-US" b="1" dirty="0"/>
              <a:t>Image Source: </a:t>
            </a:r>
            <a:r>
              <a:rPr lang="en-US" dirty="0"/>
              <a:t>ELA Guidebooks</a:t>
            </a:r>
            <a:endParaRPr lang="en-US"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1" i="0" baseline="0"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129</a:t>
            </a:fld>
            <a:endParaRPr lang="en-US"/>
          </a:p>
        </p:txBody>
      </p:sp>
    </p:spTree>
    <p:extLst>
      <p:ext uri="{BB962C8B-B14F-4D97-AF65-F5344CB8AC3E}">
        <p14:creationId xmlns:p14="http://schemas.microsoft.com/office/powerpoint/2010/main" val="18940352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3988" y="858838"/>
            <a:ext cx="4117975" cy="2316162"/>
          </a:xfrm>
        </p:spPr>
      </p:sp>
      <p:sp>
        <p:nvSpPr>
          <p:cNvPr id="3" name="Notes Placeholder 2"/>
          <p:cNvSpPr>
            <a:spLocks noGrp="1"/>
          </p:cNvSpPr>
          <p:nvPr>
            <p:ph type="body" idx="1"/>
          </p:nvPr>
        </p:nvSpPr>
        <p:spPr>
          <a:xfrm>
            <a:off x="610850" y="3429703"/>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Time:</a:t>
            </a:r>
          </a:p>
          <a:p>
            <a:r>
              <a:rPr lang="en-US" sz="1100" b="1" dirty="0"/>
              <a:t>Duration: </a:t>
            </a:r>
            <a:r>
              <a:rPr lang="en-US" sz="1100" dirty="0"/>
              <a:t>30 seconds</a:t>
            </a:r>
          </a:p>
          <a:p>
            <a:endParaRPr lang="en-US" sz="1100" dirty="0"/>
          </a:p>
          <a:p>
            <a:pPr marL="0" indent="0">
              <a:buFont typeface="Arial" charset="0"/>
              <a:buNone/>
            </a:pPr>
            <a:r>
              <a:rPr lang="en-US" sz="1100" b="1" dirty="0"/>
              <a:t>Facilitator</a:t>
            </a:r>
            <a:r>
              <a:rPr lang="en-US" sz="1100" b="1" baseline="0" dirty="0"/>
              <a:t> s</a:t>
            </a:r>
            <a:r>
              <a:rPr lang="en-US" sz="1100" b="1" dirty="0"/>
              <a:t>ays: </a:t>
            </a:r>
            <a:r>
              <a:rPr lang="en-US" sz="1100" dirty="0"/>
              <a:t>To answer that question, we are going to watch a video summarizing key research on text complexity. In</a:t>
            </a:r>
            <a:r>
              <a:rPr lang="en-US" sz="1100" baseline="0" dirty="0"/>
              <a:t> the video, you will hear from David </a:t>
            </a:r>
            <a:r>
              <a:rPr lang="en-US" sz="1100" baseline="0" dirty="0" err="1"/>
              <a:t>Liben</a:t>
            </a:r>
            <a:r>
              <a:rPr lang="en-US" sz="1100" baseline="0" dirty="0"/>
              <a:t>, who is the Senior Content Specialist of Literacy and the ELA team at Student Achievement Partners. You’ll also see Meredith </a:t>
            </a:r>
            <a:r>
              <a:rPr lang="en-US" sz="1100" baseline="0" dirty="0" err="1"/>
              <a:t>Liben</a:t>
            </a:r>
            <a:r>
              <a:rPr lang="en-US" sz="1100" baseline="0" dirty="0"/>
              <a:t>, who serves as Student Achievement Partner’s Director of Literacy and ELA team. In this video, David is sharing research from an ACT study – the ACT is similar to the SAT.  It’s a national college admissions assessment. </a:t>
            </a:r>
            <a:endParaRPr lang="en-US" sz="1100" dirty="0"/>
          </a:p>
          <a:p>
            <a:pPr marL="0" lvl="0" indent="0">
              <a:buFont typeface="Arial" charset="0"/>
              <a:buNone/>
            </a:pPr>
            <a:endParaRPr lang="en-US" sz="1100" b="1" dirty="0"/>
          </a:p>
          <a:p>
            <a:pPr marL="0" lvl="0" indent="0">
              <a:buFont typeface="Arial" charset="0"/>
              <a:buNone/>
            </a:pPr>
            <a:r>
              <a:rPr lang="en-US" sz="1100" b="1" dirty="0"/>
              <a:t>Facilitator</a:t>
            </a:r>
            <a:r>
              <a:rPr lang="en-US" sz="1100" b="1" baseline="0" dirty="0"/>
              <a:t> says</a:t>
            </a:r>
            <a:r>
              <a:rPr lang="en-US" sz="1100" b="1" dirty="0"/>
              <a:t>:</a:t>
            </a:r>
            <a:r>
              <a:rPr lang="en-US" sz="1100" b="1" baseline="0" dirty="0"/>
              <a:t> </a:t>
            </a:r>
            <a:r>
              <a:rPr lang="en-US" sz="1100" baseline="0" dirty="0"/>
              <a:t>Afterwards, we will debrief using these guiding questions, so please keep them in mind as you watch the video.</a:t>
            </a:r>
          </a:p>
          <a:p>
            <a:pPr marL="0" lvl="0" indent="0">
              <a:buFont typeface="Arial" charset="0"/>
              <a:buNone/>
            </a:pPr>
            <a:endParaRPr lang="en-US" sz="1100" baseline="0" dirty="0"/>
          </a:p>
          <a:p>
            <a:pPr lvl="0">
              <a:defRPr/>
            </a:pPr>
            <a:r>
              <a:rPr lang="en-US" sz="1100" b="1" baseline="0" dirty="0"/>
              <a:t>Facilitator does: </a:t>
            </a:r>
            <a:r>
              <a:rPr lang="en-US" sz="1100" b="0" baseline="0" dirty="0"/>
              <a:t>Allow wait time for participants to read the three guiding questions. Direct participants to the space in their note catchers</a:t>
            </a:r>
            <a:r>
              <a:rPr lang="en-US" sz="1100" dirty="0"/>
              <a:t>, </a:t>
            </a:r>
            <a:r>
              <a:rPr lang="en-US" sz="1100" b="0" baseline="0" dirty="0"/>
              <a:t>where they can jot down their thinking as needed while watching the video. </a:t>
            </a:r>
          </a:p>
          <a:p>
            <a:pPr marL="0" lvl="0" indent="0">
              <a:buFont typeface="Arial" charset="0"/>
              <a:buNone/>
            </a:pPr>
            <a:endParaRPr lang="en-US" sz="1100" b="0" baseline="0" dirty="0"/>
          </a:p>
          <a:p>
            <a:pPr marL="0" lvl="0" indent="0">
              <a:buFont typeface="Arial" charset="0"/>
              <a:buNone/>
            </a:pPr>
            <a:r>
              <a:rPr lang="en-US" sz="1100" b="1" baseline="0" dirty="0"/>
              <a:t>Facilitator does: </a:t>
            </a:r>
            <a:r>
              <a:rPr lang="en-US" sz="1100" b="0" baseline="0" dirty="0"/>
              <a:t>Click to the next slide to play the video. </a:t>
            </a:r>
          </a:p>
          <a:p>
            <a:pPr marL="0" lvl="0" indent="0">
              <a:buFont typeface="Arial" charset="0"/>
              <a:buNone/>
            </a:pPr>
            <a:endParaRPr lang="en-US" sz="1100"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100" b="1" baseline="0" dirty="0"/>
              <a:t>Video: </a:t>
            </a:r>
            <a:r>
              <a:rPr lang="en-US" sz="1100" b="0" baseline="0" dirty="0"/>
              <a:t>Scholastic Teacher Appreciation Day: David Liben and Meredith Liben. (2013, August 19). </a:t>
            </a:r>
            <a:r>
              <a:rPr lang="en-US" sz="1100" b="0" i="0" baseline="0" dirty="0"/>
              <a:t>Putting the Pieces of the CCSS Together </a:t>
            </a:r>
            <a:r>
              <a:rPr lang="en-US" sz="1100" b="0" baseline="0" dirty="0"/>
              <a:t>[Video File]. Retrieved from https://</a:t>
            </a:r>
            <a:r>
              <a:rPr lang="en-US" sz="1100" b="0" baseline="0" dirty="0" err="1"/>
              <a:t>www.youtube.com</a:t>
            </a:r>
            <a:r>
              <a:rPr lang="en-US" sz="1100" b="0" baseline="0" dirty="0"/>
              <a:t>/</a:t>
            </a:r>
            <a:r>
              <a:rPr lang="en-US" sz="1100" b="0" baseline="0" dirty="0" err="1"/>
              <a:t>watch?v</a:t>
            </a:r>
            <a:r>
              <a:rPr lang="en-US" sz="1100" b="0" baseline="0" dirty="0"/>
              <a:t>=anYa7Dkz-V4 </a:t>
            </a:r>
          </a:p>
          <a:p>
            <a:pPr lvl="0">
              <a:defRPr/>
            </a:pPr>
            <a:endParaRPr lang="en-US" sz="1100" dirty="0"/>
          </a:p>
          <a:p>
            <a:pPr lvl="0">
              <a:defRPr/>
            </a:pPr>
            <a:r>
              <a:rPr lang="en-US" sz="1100" b="1" dirty="0"/>
              <a:t>Sources: </a:t>
            </a:r>
          </a:p>
          <a:p>
            <a:pPr marL="171450" lvl="0" indent="-171450">
              <a:buFont typeface="Arial"/>
              <a:buChar char="•"/>
              <a:defRPr/>
            </a:pPr>
            <a:r>
              <a:rPr lang="en-US" sz="1100" dirty="0"/>
              <a:t>ACT (2006). Reading between the lines: What the ACT reveals about college readiness in reading. Iowa City, IA: Author. </a:t>
            </a:r>
          </a:p>
          <a:p>
            <a:pPr marL="171450" lvl="0" indent="-171450">
              <a:buFont typeface="Arial"/>
              <a:buChar char="•"/>
              <a:defRPr/>
            </a:pPr>
            <a:r>
              <a:rPr lang="en-US" sz="1100" dirty="0"/>
              <a:t>Student Achievement Partners. Research Supporting the Common Core ELA/Literacy Shifts and Standards. Retrieved from https://</a:t>
            </a:r>
            <a:r>
              <a:rPr lang="en-US" sz="1100" dirty="0" err="1"/>
              <a:t>achievethecore.org</a:t>
            </a:r>
            <a:r>
              <a:rPr lang="en-US" sz="1100" dirty="0"/>
              <a:t>/content/upload/Research%20Supporting%20the%20ELA%20Standards%20and%20Shifts%20Final.pdf</a:t>
            </a:r>
          </a:p>
        </p:txBody>
      </p:sp>
      <p:sp>
        <p:nvSpPr>
          <p:cNvPr id="4" name="Slide Number Placeholder 3"/>
          <p:cNvSpPr>
            <a:spLocks noGrp="1"/>
          </p:cNvSpPr>
          <p:nvPr>
            <p:ph type="sldNum" sz="quarter" idx="10"/>
          </p:nvPr>
        </p:nvSpPr>
        <p:spPr/>
        <p:txBody>
          <a:bodyPr/>
          <a:lstStyle/>
          <a:p>
            <a:fld id="{86425DA3-A274-D349-A373-1D0D30C163E5}" type="slidenum">
              <a:rPr lang="en-US" smtClean="0"/>
              <a:t>13</a:t>
            </a:fld>
            <a:endParaRPr lang="en-US"/>
          </a:p>
        </p:txBody>
      </p:sp>
    </p:spTree>
    <p:extLst>
      <p:ext uri="{BB962C8B-B14F-4D97-AF65-F5344CB8AC3E}">
        <p14:creationId xmlns:p14="http://schemas.microsoft.com/office/powerpoint/2010/main" val="86799295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dirty="0"/>
              <a:t>Duration:</a:t>
            </a:r>
            <a:r>
              <a:rPr lang="en-US" b="1" baseline="0" dirty="0"/>
              <a:t> </a:t>
            </a:r>
            <a:r>
              <a:rPr lang="en-US" b="0" baseline="0" dirty="0"/>
              <a:t>4 minutes </a:t>
            </a:r>
          </a:p>
          <a:p>
            <a:endParaRPr lang="en-US" b="0" baseline="0" dirty="0"/>
          </a:p>
          <a:p>
            <a:r>
              <a:rPr lang="en-US" b="1" baseline="0" dirty="0"/>
              <a:t>Facilitator says: </a:t>
            </a:r>
            <a:r>
              <a:rPr lang="en-US" b="0" baseline="0" dirty="0"/>
              <a:t>Please take a few minutes to reflect on today’s session and capture your learning. There is space in your note catcher to write your answers. </a:t>
            </a:r>
          </a:p>
          <a:p>
            <a:endParaRPr lang="en-US" b="0" baseline="0" dirty="0"/>
          </a:p>
          <a:p>
            <a:r>
              <a:rPr lang="en-US" b="0" baseline="0" dirty="0"/>
              <a:t>If time allows, have participants share their reflections with a partner.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130</a:t>
            </a:fld>
            <a:endParaRPr lang="en-US"/>
          </a:p>
        </p:txBody>
      </p:sp>
    </p:spTree>
    <p:extLst>
      <p:ext uri="{BB962C8B-B14F-4D97-AF65-F5344CB8AC3E}">
        <p14:creationId xmlns:p14="http://schemas.microsoft.com/office/powerpoint/2010/main" val="59711996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r>
              <a:rPr lang="en-US" b="0" dirty="0"/>
              <a:t>3:00-3:15</a:t>
            </a:r>
          </a:p>
          <a:p>
            <a:r>
              <a:rPr lang="en-US" b="1" dirty="0"/>
              <a:t>Duration: </a:t>
            </a:r>
            <a:r>
              <a:rPr lang="en-US" b="0" dirty="0"/>
              <a:t>15 minutes</a:t>
            </a:r>
          </a:p>
        </p:txBody>
      </p:sp>
      <p:sp>
        <p:nvSpPr>
          <p:cNvPr id="4" name="Slide Number Placeholder 3"/>
          <p:cNvSpPr>
            <a:spLocks noGrp="1"/>
          </p:cNvSpPr>
          <p:nvPr>
            <p:ph type="sldNum" sz="quarter" idx="10"/>
          </p:nvPr>
        </p:nvSpPr>
        <p:spPr/>
        <p:txBody>
          <a:bodyPr/>
          <a:lstStyle/>
          <a:p>
            <a:fld id="{86425DA3-A274-D349-A373-1D0D30C163E5}" type="slidenum">
              <a:rPr lang="en-US" smtClean="0"/>
              <a:t>131</a:t>
            </a:fld>
            <a:endParaRPr lang="en-US"/>
          </a:p>
        </p:txBody>
      </p:sp>
    </p:spTree>
    <p:extLst>
      <p:ext uri="{BB962C8B-B14F-4D97-AF65-F5344CB8AC3E}">
        <p14:creationId xmlns:p14="http://schemas.microsoft.com/office/powerpoint/2010/main" val="2877209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 </a:t>
            </a:r>
            <a:r>
              <a:rPr lang="en-US" b="0" baseline="0" dirty="0"/>
              <a:t>Start by 3:15</a:t>
            </a:r>
            <a:endParaRPr lang="en-US" b="0" dirty="0"/>
          </a:p>
          <a:p>
            <a:r>
              <a:rPr lang="en-US" b="1" dirty="0"/>
              <a:t>Duration:</a:t>
            </a:r>
            <a:r>
              <a:rPr lang="en-US" b="1" baseline="0" dirty="0"/>
              <a:t> </a:t>
            </a:r>
            <a:r>
              <a:rPr lang="en-US" b="0" baseline="0" dirty="0"/>
              <a:t>30 seconds</a:t>
            </a:r>
          </a:p>
          <a:p>
            <a:endParaRPr lang="en-US" b="0" baseline="0" dirty="0"/>
          </a:p>
          <a:p>
            <a:r>
              <a:rPr lang="en-US" b="1" baseline="0" dirty="0"/>
              <a:t>Facilitator says: </a:t>
            </a:r>
            <a:r>
              <a:rPr lang="en-US" b="0" baseline="0" dirty="0"/>
              <a:t>We’re now going to transition into our final session for Module 1: Text-based vs. Strategies-based Instruction. </a:t>
            </a:r>
            <a:endParaRPr lang="en-US" b="1"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132</a:t>
            </a:fld>
            <a:endParaRPr lang="en-US"/>
          </a:p>
        </p:txBody>
      </p:sp>
    </p:spTree>
    <p:extLst>
      <p:ext uri="{BB962C8B-B14F-4D97-AF65-F5344CB8AC3E}">
        <p14:creationId xmlns:p14="http://schemas.microsoft.com/office/powerpoint/2010/main" val="77252514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dirty="0"/>
              <a:t>Duration:</a:t>
            </a:r>
            <a:r>
              <a:rPr lang="en-US" b="1" baseline="0" dirty="0"/>
              <a:t> </a:t>
            </a:r>
            <a:r>
              <a:rPr lang="en-US" b="0" baseline="0" dirty="0"/>
              <a:t>5 minutes </a:t>
            </a:r>
          </a:p>
          <a:p>
            <a:endParaRPr lang="en-US" b="1" i="1" dirty="0"/>
          </a:p>
          <a:p>
            <a:pPr marL="0" indent="0">
              <a:buFont typeface="Arial" charset="0"/>
              <a:buNone/>
            </a:pPr>
            <a:r>
              <a:rPr lang="en-US" b="1" dirty="0"/>
              <a:t>Facilitator</a:t>
            </a:r>
            <a:r>
              <a:rPr lang="en-US" b="1" baseline="0" dirty="0"/>
              <a:t> does: </a:t>
            </a:r>
            <a:r>
              <a:rPr lang="en-US" b="0" baseline="0" dirty="0"/>
              <a:t>Review the two prompts, then direct participants to the space in their note-catchers to record their reflections</a:t>
            </a:r>
            <a:r>
              <a:rPr lang="en-US" baseline="0" dirty="0"/>
              <a:t>.  Provide 2 minutes of independent reflection time, then have participants discuss with a partner.  If time allows, invite a few participants to share with the whole group. </a:t>
            </a:r>
          </a:p>
          <a:p>
            <a:pPr marL="0" indent="0">
              <a:buFont typeface="Arial" charset="0"/>
              <a:buNone/>
            </a:pP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133</a:t>
            </a:fld>
            <a:endParaRPr lang="en-US"/>
          </a:p>
        </p:txBody>
      </p:sp>
    </p:spTree>
    <p:extLst>
      <p:ext uri="{BB962C8B-B14F-4D97-AF65-F5344CB8AC3E}">
        <p14:creationId xmlns:p14="http://schemas.microsoft.com/office/powerpoint/2010/main" val="133028983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dirty="0"/>
              <a:t>Duration:</a:t>
            </a:r>
            <a:r>
              <a:rPr lang="en-US" b="1" baseline="0" dirty="0"/>
              <a:t> </a:t>
            </a:r>
            <a:r>
              <a:rPr lang="en-US" b="0" baseline="0" dirty="0"/>
              <a:t>30 seconds</a:t>
            </a:r>
          </a:p>
          <a:p>
            <a:endParaRPr lang="en-US" dirty="0"/>
          </a:p>
          <a:p>
            <a:pPr marL="0" indent="0">
              <a:buFont typeface="Arial" charset="0"/>
              <a:buNone/>
            </a:pPr>
            <a:r>
              <a:rPr lang="en-US" b="1" dirty="0"/>
              <a:t>Facilitator does: </a:t>
            </a:r>
            <a:r>
              <a:rPr lang="en-US" dirty="0"/>
              <a:t>Have participants review objectives</a:t>
            </a:r>
            <a:r>
              <a:rPr lang="en-US" baseline="0" dirty="0"/>
              <a:t> independently; then paraphrase the goals for today. </a:t>
            </a:r>
          </a:p>
          <a:p>
            <a:pPr marL="0" indent="0">
              <a:buFont typeface="Arial" charset="0"/>
              <a:buNone/>
            </a:pPr>
            <a:endParaRPr lang="en-US" baseline="0" dirty="0"/>
          </a:p>
          <a:p>
            <a:pPr marL="0" indent="0">
              <a:buFont typeface="Arial" charset="0"/>
              <a:buNone/>
            </a:pPr>
            <a:r>
              <a:rPr lang="en-US" b="1" baseline="0" dirty="0"/>
              <a:t>Facilitator says: </a:t>
            </a:r>
            <a:r>
              <a:rPr lang="en-US" b="0" baseline="0" dirty="0"/>
              <a:t>Our main goal today is to distinguish between text-based and strategies-based instruction, and to leave with a clear understanding of the Guidebooks’ approach (text-based instruction) and the rationale/research behind it.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134</a:t>
            </a:fld>
            <a:endParaRPr lang="en-US"/>
          </a:p>
        </p:txBody>
      </p:sp>
    </p:spTree>
    <p:extLst>
      <p:ext uri="{BB962C8B-B14F-4D97-AF65-F5344CB8AC3E}">
        <p14:creationId xmlns:p14="http://schemas.microsoft.com/office/powerpoint/2010/main" val="75956451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dirty="0"/>
              <a:t>Duration:</a:t>
            </a:r>
            <a:r>
              <a:rPr lang="en-US" b="1" baseline="0" dirty="0"/>
              <a:t> </a:t>
            </a:r>
            <a:r>
              <a:rPr lang="en-US" b="0" baseline="0" dirty="0"/>
              <a:t>30 seconds</a:t>
            </a:r>
          </a:p>
          <a:p>
            <a:endParaRPr lang="en-US" b="0" baseline="0" dirty="0"/>
          </a:p>
          <a:p>
            <a:r>
              <a:rPr lang="en-US" b="1" baseline="0" dirty="0"/>
              <a:t>Facilitator says: </a:t>
            </a:r>
            <a:r>
              <a:rPr lang="en-US" b="0" baseline="0" dirty="0"/>
              <a:t>On the board is our agenda for today. Most of our time will be spent learning about text-based instruction and exploring where strategies and standards intersect with it. Then, we’ll close by reflecting on our learning throughout Module 1.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135</a:t>
            </a:fld>
            <a:endParaRPr lang="en-US"/>
          </a:p>
        </p:txBody>
      </p:sp>
    </p:spTree>
    <p:extLst>
      <p:ext uri="{BB962C8B-B14F-4D97-AF65-F5344CB8AC3E}">
        <p14:creationId xmlns:p14="http://schemas.microsoft.com/office/powerpoint/2010/main" val="1847960043"/>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dirty="0"/>
              <a:t>Duration:</a:t>
            </a:r>
            <a:r>
              <a:rPr lang="en-US" b="1" baseline="0" dirty="0"/>
              <a:t> </a:t>
            </a:r>
            <a:r>
              <a:rPr lang="en-US" b="0" baseline="0" dirty="0"/>
              <a:t>30 seconds </a:t>
            </a:r>
            <a:endParaRPr lang="en-US" b="0" i="0" dirty="0">
              <a:ea typeface="MS PGothic" charset="0"/>
            </a:endParaRPr>
          </a:p>
          <a:p>
            <a:pPr marL="0" indent="0">
              <a:buFontTx/>
              <a:buNone/>
            </a:pPr>
            <a:endParaRPr lang="en-US" b="0" i="0" dirty="0">
              <a:ea typeface="MS PGothic" charset="0"/>
            </a:endParaRPr>
          </a:p>
          <a:p>
            <a:pPr marL="0" indent="0">
              <a:buFont typeface="Arial" charset="0"/>
              <a:buNone/>
            </a:pPr>
            <a:r>
              <a:rPr lang="en-US" b="1" i="0" baseline="0" dirty="0">
                <a:ea typeface="MS PGothic" charset="0"/>
              </a:rPr>
              <a:t>Facilitator says: </a:t>
            </a:r>
            <a:r>
              <a:rPr lang="en-US" b="0" i="0" baseline="0" dirty="0">
                <a:ea typeface="MS PGothic" charset="0"/>
              </a:rPr>
              <a:t>I want to anchor our learning today in the instructional shifts we discussed in session 1 – specifically, Shift #2: Evidence.</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does: </a:t>
            </a:r>
            <a:r>
              <a:rPr lang="en-US" b="0" i="0" baseline="0" dirty="0">
                <a:ea typeface="MS PGothic" charset="0"/>
              </a:rPr>
              <a:t>Click to highlight Shift #2: Evidence.</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says: </a:t>
            </a:r>
            <a:r>
              <a:rPr lang="en-US" b="0" i="0" baseline="0" dirty="0">
                <a:ea typeface="MS PGothic" charset="0"/>
              </a:rPr>
              <a:t>We had a chance to see some examples of evidence in the ELA Guidebooks lessons back in session 1, but today I want to go deeper into the “why” behind this shift. Why is evidence-based instruction at the heart of the Guidebooks – why is it important in literacy instruction?</a:t>
            </a:r>
          </a:p>
          <a:p>
            <a:pPr marL="0" indent="0">
              <a:buFont typeface="Arial" charset="0"/>
              <a:buNone/>
            </a:pPr>
            <a:endParaRPr lang="en-US" b="0" i="0" baseline="0" dirty="0">
              <a:ea typeface="MS PGothic" charset="0"/>
            </a:endParaRPr>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Important note: </a:t>
            </a:r>
            <a:r>
              <a:rPr lang="en-US" b="0" baseline="0" dirty="0"/>
              <a:t>The key point below is included for your reference, but should not yet be shared with participants. They will discover this through the role-play conversations later in the session. </a:t>
            </a:r>
            <a:endParaRPr lang="en-US" b="1" baseline="0" dirty="0"/>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Key Point: </a:t>
            </a:r>
            <a:r>
              <a:rPr lang="en-US" b="0" i="0" baseline="0" dirty="0">
                <a:ea typeface="MS PGothic" charset="0"/>
              </a:rPr>
              <a:t>Student engagement with complex texts (reading them, writing and speaking about them) should always be rooted in evidence. Research supports this type of text-based instruction </a:t>
            </a:r>
            <a:r>
              <a:rPr lang="mr-IN" b="0" i="0" baseline="0" dirty="0">
                <a:ea typeface="MS PGothic" charset="0"/>
              </a:rPr>
              <a:t>–</a:t>
            </a:r>
            <a:r>
              <a:rPr lang="en-US" b="0" i="0" baseline="0" dirty="0">
                <a:ea typeface="MS PGothic" charset="0"/>
              </a:rPr>
              <a:t> it pushes students to focus on the meaning of texts, and as a result they end up understanding and remembering it better, leading to higher quality conversations and writing. </a:t>
            </a:r>
            <a:endParaRPr lang="en-US" b="1" i="0" baseline="0" dirty="0">
              <a:ea typeface="MS PGothic" charset="0"/>
            </a:endParaRPr>
          </a:p>
          <a:p>
            <a:pPr marL="0" indent="0">
              <a:buFont typeface="Arial" charset="0"/>
              <a:buNone/>
            </a:pPr>
            <a:endParaRPr lang="en-US" b="0" i="0" dirty="0">
              <a:ea typeface="MS PGothic" charset="0"/>
            </a:endParaRPr>
          </a:p>
          <a:p>
            <a:pPr marL="0" indent="0">
              <a:buFont typeface="Arial" charset="0"/>
              <a:buNone/>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136</a:t>
            </a:fld>
            <a:endParaRPr lang="en-US"/>
          </a:p>
        </p:txBody>
      </p:sp>
    </p:spTree>
    <p:extLst>
      <p:ext uri="{BB962C8B-B14F-4D97-AF65-F5344CB8AC3E}">
        <p14:creationId xmlns:p14="http://schemas.microsoft.com/office/powerpoint/2010/main" val="40852580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dirty="0"/>
              <a:t>Duration:</a:t>
            </a:r>
            <a:r>
              <a:rPr lang="en-US" b="1" baseline="0" dirty="0"/>
              <a:t> </a:t>
            </a:r>
            <a:r>
              <a:rPr lang="en-US" b="0" baseline="0" dirty="0"/>
              <a:t>45 seconds </a:t>
            </a:r>
            <a:endParaRPr lang="en-US" b="0" i="0" dirty="0">
              <a:ea typeface="MS PGothic" charset="0"/>
            </a:endParaRPr>
          </a:p>
          <a:p>
            <a:endParaRPr lang="en-US"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Facilitator</a:t>
            </a:r>
            <a:r>
              <a:rPr lang="en-US" b="1" baseline="0" dirty="0"/>
              <a:t> s</a:t>
            </a:r>
            <a:r>
              <a:rPr lang="en-US" b="1" dirty="0"/>
              <a:t>ays: </a:t>
            </a:r>
            <a:r>
              <a:rPr lang="en-US" dirty="0"/>
              <a:t>Let’s start with the research.  In 2009, three researchers set out</a:t>
            </a:r>
            <a:r>
              <a:rPr lang="en-US" baseline="0" dirty="0"/>
              <a:t> to answer the question: “How does focusing on evidence from text affect classroom conversations and student learning?”</a:t>
            </a:r>
            <a:r>
              <a:rPr lang="en-US" dirty="0"/>
              <a:t> To</a:t>
            </a:r>
            <a:r>
              <a:rPr lang="en-US" baseline="0" dirty="0"/>
              <a:t> answer that question, the researchers compared two classrooms, which each used different types of approaches to literacy instruction.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aseline="0" dirty="0"/>
              <a:t>Click to reveal and describe each classroom</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In the first classroom they observed, the teacher used a strategies-based approach</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In the second classroom, the teacher used a text-based approach. </a:t>
            </a:r>
          </a:p>
          <a:p>
            <a:pPr marL="457200" marR="0" lvl="1"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aseline="0" dirty="0"/>
              <a:t>In a moment we are going to role play the transcripts from these two classrooms from a lesson on the same text. </a:t>
            </a:r>
          </a:p>
          <a:p>
            <a:pPr marL="0" indent="0">
              <a:buFont typeface="Arial" charset="0"/>
              <a:buNone/>
            </a:pPr>
            <a:endParaRPr lang="en-US" b="1" baseline="0" dirty="0"/>
          </a:p>
          <a:p>
            <a:pPr marL="0" indent="0">
              <a:buFont typeface="Arial" charset="0"/>
              <a:buNone/>
            </a:pPr>
            <a:r>
              <a:rPr lang="en-US" b="1" baseline="0" dirty="0"/>
              <a:t>Important note: </a:t>
            </a:r>
            <a:r>
              <a:rPr lang="en-US" b="0" baseline="0" dirty="0"/>
              <a:t>The key point below is included for your reference, but should not yet be shared with participants. They will discover this through the role-play conversations later in the session. </a:t>
            </a:r>
            <a:endParaRPr lang="en-US" b="1"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i="0" baseline="0" dirty="0">
              <a:ea typeface="MS PGothic" charset="0"/>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Research Source: </a:t>
            </a:r>
            <a:r>
              <a:rPr lang="en-US" b="0" baseline="0" dirty="0"/>
              <a:t>Beck, I., Blake, R., and McKeown, M. (2009). </a:t>
            </a:r>
            <a:r>
              <a:rPr lang="en-US" b="0" i="0" baseline="0" dirty="0"/>
              <a:t>Rethinking Reading Comprehension Instruction: A Comparison of Instruction for Strategies and Content Approaches. University of Pittsburgh, Pennsylvania, USA: International Reading Association.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137</a:t>
            </a:fld>
            <a:endParaRPr lang="en-US"/>
          </a:p>
        </p:txBody>
      </p:sp>
    </p:spTree>
    <p:extLst>
      <p:ext uri="{BB962C8B-B14F-4D97-AF65-F5344CB8AC3E}">
        <p14:creationId xmlns:p14="http://schemas.microsoft.com/office/powerpoint/2010/main" val="169459318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0275" y="614363"/>
            <a:ext cx="4879975" cy="2744787"/>
          </a:xfrm>
        </p:spPr>
      </p:sp>
      <p:sp>
        <p:nvSpPr>
          <p:cNvPr id="3" name="Notes Placeholder 2"/>
          <p:cNvSpPr>
            <a:spLocks noGrp="1"/>
          </p:cNvSpPr>
          <p:nvPr>
            <p:ph type="body" idx="1"/>
          </p:nvPr>
        </p:nvSpPr>
        <p:spPr>
          <a:xfrm>
            <a:off x="626679" y="3612274"/>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Time:</a:t>
            </a:r>
          </a:p>
          <a:p>
            <a:r>
              <a:rPr lang="en-US" sz="1100" b="1" dirty="0"/>
              <a:t>Duration:</a:t>
            </a:r>
            <a:r>
              <a:rPr lang="en-US" sz="1100" b="1" baseline="0" dirty="0"/>
              <a:t> </a:t>
            </a:r>
            <a:r>
              <a:rPr lang="en-US" sz="1100" b="0" baseline="0" dirty="0"/>
              <a:t>3 minutes</a:t>
            </a:r>
            <a:endParaRPr lang="en-US" sz="1100" b="0" i="0" dirty="0">
              <a:ea typeface="MS PGothic" charset="0"/>
            </a:endParaRPr>
          </a:p>
          <a:p>
            <a:endParaRPr lang="en-US" sz="1100" dirty="0"/>
          </a:p>
          <a:p>
            <a:pPr marL="0" indent="0">
              <a:buFont typeface="Arial" charset="0"/>
              <a:buNone/>
            </a:pPr>
            <a:r>
              <a:rPr lang="en-US" sz="1100" b="1" baseline="0" dirty="0"/>
              <a:t>Facilitator says: </a:t>
            </a:r>
            <a:r>
              <a:rPr lang="en-US" sz="1100" b="0" baseline="0" dirty="0"/>
              <a:t>Before we get to the transcripts, let’s read the text that both classrooms used. </a:t>
            </a:r>
            <a:r>
              <a:rPr lang="en-US" sz="1100" baseline="0" dirty="0"/>
              <a:t>The text used in the two classrooms researchers studied was “The Fun They Had,” a science fiction text written in 1951 by Isaac Asimov. </a:t>
            </a:r>
          </a:p>
          <a:p>
            <a:pPr marL="0" indent="0">
              <a:buFont typeface="Arial" charset="0"/>
              <a:buNone/>
            </a:pPr>
            <a:endParaRPr lang="en-US" sz="1100" baseline="0" dirty="0"/>
          </a:p>
          <a:p>
            <a:pPr marL="0" indent="0">
              <a:buFont typeface="Arial" charset="0"/>
              <a:buNone/>
            </a:pPr>
            <a:r>
              <a:rPr lang="en-US" sz="1100" b="1" baseline="0" dirty="0"/>
              <a:t>Facilitator does: </a:t>
            </a:r>
            <a:r>
              <a:rPr lang="en-US" sz="1100" baseline="0" dirty="0"/>
              <a:t>Point participants to the text in their materials (Note:</a:t>
            </a:r>
            <a:r>
              <a:rPr lang="en-US" sz="1100" dirty="0"/>
              <a:t> The story excerpt and both conversations are included in a separate packet titled</a:t>
            </a:r>
            <a:r>
              <a:rPr lang="en-US" sz="1100" b="0" baseline="0" dirty="0"/>
              <a:t>. Provide a minute of independent reading time.</a:t>
            </a:r>
            <a:endParaRPr lang="en-US" sz="1100" baseline="0" dirty="0"/>
          </a:p>
          <a:p>
            <a:pPr marL="0" indent="0">
              <a:buFont typeface="Arial" charset="0"/>
              <a:buNone/>
            </a:pPr>
            <a:endParaRPr lang="en-US" sz="1100" baseline="0" dirty="0"/>
          </a:p>
          <a:p>
            <a:pPr marL="0" indent="0">
              <a:buFont typeface="Arial" charset="0"/>
              <a:buNone/>
            </a:pPr>
            <a:r>
              <a:rPr lang="en-US" sz="1100" b="1" baseline="0" dirty="0"/>
              <a:t>Facilitator does: </a:t>
            </a:r>
            <a:r>
              <a:rPr lang="en-US" sz="1100" baseline="0" dirty="0"/>
              <a:t>Afterwards, click to reveal the discussion question. Have participants share briefly with a partner, then invite participants to share with the whole group. </a:t>
            </a:r>
          </a:p>
          <a:p>
            <a:pPr marL="628650" lvl="1" indent="-171450">
              <a:buFont typeface="Arial" charset="0"/>
              <a:buChar char="•"/>
            </a:pPr>
            <a:r>
              <a:rPr lang="en-US" sz="1100" baseline="0" dirty="0"/>
              <a:t>During the debrief, look for:</a:t>
            </a:r>
          </a:p>
          <a:p>
            <a:pPr marL="1085850" lvl="2" indent="-171450">
              <a:buFont typeface="Arial" charset="0"/>
              <a:buChar char="•"/>
            </a:pPr>
            <a:r>
              <a:rPr lang="en-US" sz="1100" baseline="0" dirty="0"/>
              <a:t>This story is written in the future (“2157”)</a:t>
            </a:r>
          </a:p>
          <a:p>
            <a:pPr marL="1085850" lvl="2" indent="-171450">
              <a:buFont typeface="Arial" charset="0"/>
              <a:buChar char="•"/>
            </a:pPr>
            <a:r>
              <a:rPr lang="en-US" sz="1100" baseline="0" dirty="0"/>
              <a:t>Tommy found a real book and it was such a big deal that Margie wrote about it in her diary – they reflected on how different things are now that they read books on TV/screens instead. </a:t>
            </a:r>
          </a:p>
          <a:p>
            <a:pPr marL="1085850" lvl="2" indent="-171450">
              <a:buFont typeface="Arial" charset="0"/>
              <a:buChar char="•"/>
            </a:pPr>
            <a:r>
              <a:rPr lang="en-US" sz="1100" baseline="0" dirty="0"/>
              <a:t>Evidence: They compared the “yellow crinkly pages” and “words standing still instead of moving on screens.”</a:t>
            </a:r>
          </a:p>
          <a:p>
            <a:pPr marL="1085850" lvl="2" indent="-171450">
              <a:buFont typeface="Arial" charset="0"/>
              <a:buChar char="•"/>
            </a:pPr>
            <a:endParaRPr lang="en-US" sz="110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100" b="1" baseline="0" dirty="0"/>
              <a:t>Research Source: </a:t>
            </a:r>
            <a:r>
              <a:rPr lang="en-US" sz="1100" b="0" baseline="0" dirty="0"/>
              <a:t>Beck, I., Blake, R., and McKeown, M. (2009). </a:t>
            </a:r>
            <a:r>
              <a:rPr lang="en-US" sz="1100" b="0" i="0" baseline="0" dirty="0"/>
              <a:t>Rethinking Reading Comprehension Instruction: A Comparison of Instruction for Strategies and Content Approaches. University of Pittsburgh, Pennsylvania, USA: International Reading Association. </a:t>
            </a:r>
            <a:endParaRPr lang="en-US" sz="1100" b="1" baseline="0" dirty="0"/>
          </a:p>
          <a:p>
            <a:pPr marL="0" lvl="0" indent="0">
              <a:buFont typeface="Arial" charset="0"/>
              <a:buNone/>
            </a:pPr>
            <a:endParaRPr lang="en-US" sz="110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138</a:t>
            </a:fld>
            <a:endParaRPr lang="en-US"/>
          </a:p>
        </p:txBody>
      </p:sp>
    </p:spTree>
    <p:extLst>
      <p:ext uri="{BB962C8B-B14F-4D97-AF65-F5344CB8AC3E}">
        <p14:creationId xmlns:p14="http://schemas.microsoft.com/office/powerpoint/2010/main" val="184002434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dirty="0"/>
              <a:t>Duration:</a:t>
            </a:r>
            <a:r>
              <a:rPr lang="en-US" b="1" baseline="0" dirty="0"/>
              <a:t> </a:t>
            </a:r>
            <a:r>
              <a:rPr lang="en-US" b="0" baseline="0" dirty="0"/>
              <a:t>2.5 minutes</a:t>
            </a:r>
            <a:endParaRPr lang="en-US" b="0" i="0" dirty="0">
              <a:ea typeface="MS PGothic" charset="0"/>
            </a:endParaRPr>
          </a:p>
          <a:p>
            <a:pPr marL="0" indent="0">
              <a:buFont typeface="Arial" charset="0"/>
              <a:buNone/>
            </a:pPr>
            <a:endParaRPr lang="en-US" dirty="0"/>
          </a:p>
          <a:p>
            <a:pPr marL="0" indent="0">
              <a:buFont typeface="Arial" charset="0"/>
              <a:buNone/>
            </a:pPr>
            <a:r>
              <a:rPr lang="en-US" b="1" dirty="0"/>
              <a:t>Facilitator</a:t>
            </a:r>
            <a:r>
              <a:rPr lang="en-US" b="1" baseline="0" dirty="0"/>
              <a:t> s</a:t>
            </a:r>
            <a:r>
              <a:rPr lang="en-US" b="1" dirty="0"/>
              <a:t>ays</a:t>
            </a:r>
            <a:r>
              <a:rPr lang="en-US" dirty="0"/>
              <a:t>: Let’s start by role-playing the classroom</a:t>
            </a:r>
            <a:r>
              <a:rPr lang="en-US" baseline="0" dirty="0"/>
              <a:t> that took the strategies approach.</a:t>
            </a:r>
          </a:p>
          <a:p>
            <a:pPr marL="0" indent="0">
              <a:buFont typeface="Arial" charset="0"/>
              <a:buNone/>
            </a:pPr>
            <a:endParaRPr lang="en-US" baseline="0" dirty="0"/>
          </a:p>
          <a:p>
            <a:r>
              <a:rPr lang="en-US" b="1" baseline="0" dirty="0"/>
              <a:t>Facilitator does: </a:t>
            </a:r>
            <a:r>
              <a:rPr lang="en-US" baseline="0" dirty="0"/>
              <a:t>Point participants to the first script (included in the packet</a:t>
            </a:r>
            <a:r>
              <a:rPr lang="en-US" b="1" baseline="0" dirty="0"/>
              <a:t>,</a:t>
            </a:r>
            <a:r>
              <a:rPr lang="en-US" baseline="0" dirty="0"/>
              <a:t> review the directions, and have participants assign themselves a role. Provide a minute for participants to role play the script at their tables. </a:t>
            </a:r>
          </a:p>
          <a:p>
            <a:pPr marL="0" indent="0">
              <a:buFont typeface="Arial" charset="0"/>
              <a:buNone/>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Research Source: </a:t>
            </a:r>
            <a:r>
              <a:rPr lang="en-US" b="0" baseline="0" dirty="0"/>
              <a:t>Beck, I., Blake, R., and McKeown, M. (2009). </a:t>
            </a:r>
            <a:r>
              <a:rPr lang="en-US" b="0" i="0" baseline="0" dirty="0"/>
              <a:t>Rethinking Reading Comprehension Instruction: A Comparison of Instruction for Strategies and Content Approaches. University of Pittsburgh, Pennsylvania, USA: International Reading Association.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139</a:t>
            </a:fld>
            <a:endParaRPr lang="en-US"/>
          </a:p>
        </p:txBody>
      </p:sp>
    </p:spTree>
    <p:extLst>
      <p:ext uri="{BB962C8B-B14F-4D97-AF65-F5344CB8AC3E}">
        <p14:creationId xmlns:p14="http://schemas.microsoft.com/office/powerpoint/2010/main" val="20287859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r>
              <a:rPr lang="en-US" b="1" dirty="0"/>
              <a:t>Duration: </a:t>
            </a:r>
            <a:r>
              <a:rPr lang="en-US" dirty="0"/>
              <a:t>3.5 minutes</a:t>
            </a:r>
          </a:p>
          <a:p>
            <a:endParaRPr lang="en-US" dirty="0"/>
          </a:p>
          <a:p>
            <a:r>
              <a:rPr lang="en-US" b="1" dirty="0"/>
              <a:t>Facilitator</a:t>
            </a:r>
            <a:r>
              <a:rPr lang="en-US" b="1" baseline="0" dirty="0"/>
              <a:t> does: </a:t>
            </a:r>
            <a:r>
              <a:rPr lang="en-US" dirty="0"/>
              <a:t>Play video.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Key Point: </a:t>
            </a:r>
            <a:r>
              <a:rPr lang="en-US" b="0" baseline="0" dirty="0"/>
              <a:t>College and career readiness is defined by a student’s ability to read and understand complex texts. The research presented in this video directly supports Louisiana’s ELA goal.</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Video: </a:t>
            </a:r>
            <a:r>
              <a:rPr lang="en-US" b="0" baseline="0" dirty="0"/>
              <a:t>Scholastic Teacher Appreciation Day: David Liben and Meredith Liben. (2013, August 19). </a:t>
            </a:r>
            <a:r>
              <a:rPr lang="en-US" b="0" i="0" baseline="0" dirty="0"/>
              <a:t>Putting the Pieces of the CCSS Together </a:t>
            </a:r>
            <a:r>
              <a:rPr lang="en-US" b="0" baseline="0" dirty="0"/>
              <a:t>[Video File]. Retrieved from https://</a:t>
            </a:r>
            <a:r>
              <a:rPr lang="en-US" b="0" baseline="0" dirty="0" err="1"/>
              <a:t>www.youtube.com</a:t>
            </a:r>
            <a:r>
              <a:rPr lang="en-US" b="0" baseline="0" dirty="0"/>
              <a:t>/</a:t>
            </a:r>
            <a:r>
              <a:rPr lang="en-US" b="0" baseline="0" dirty="0" err="1"/>
              <a:t>watch?v</a:t>
            </a:r>
            <a:r>
              <a:rPr lang="en-US" b="0" baseline="0" dirty="0"/>
              <a:t>=anYa7Dkz-V4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Sources: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sz="1200" b="0" i="0" kern="1200" dirty="0">
                <a:solidFill>
                  <a:schemeClr val="tx1"/>
                </a:solidFill>
                <a:effectLst/>
                <a:latin typeface="+mn-lt"/>
                <a:ea typeface="+mn-ea"/>
                <a:cs typeface="+mn-cs"/>
              </a:rPr>
              <a:t>ACT (2006). Reading between the lines: What the ACT reveals about college readiness in reading. Iowa City, IA: Author.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sz="1200" dirty="0"/>
              <a:t>Student Achievement Partners. Research Supporting the Common Core ELA/Literacy</a:t>
            </a:r>
            <a:r>
              <a:rPr lang="en-US" sz="1200" baseline="0" dirty="0"/>
              <a:t> Shifts and Standards. Retrieved from </a:t>
            </a:r>
            <a:r>
              <a:rPr lang="en-US" sz="1200" dirty="0"/>
              <a:t>https://</a:t>
            </a:r>
            <a:r>
              <a:rPr lang="en-US" sz="1200" dirty="0" err="1"/>
              <a:t>achievethecore.org</a:t>
            </a:r>
            <a:r>
              <a:rPr lang="en-US" sz="1200" dirty="0"/>
              <a:t>/content/upload/Research%20Supporting%20the%20ELA%20Standards%20and%20Shifts%20Final.pdf</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a:p>
        </p:txBody>
      </p:sp>
    </p:spTree>
    <p:extLst>
      <p:ext uri="{BB962C8B-B14F-4D97-AF65-F5344CB8AC3E}">
        <p14:creationId xmlns:p14="http://schemas.microsoft.com/office/powerpoint/2010/main" val="2012202102"/>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dirty="0"/>
              <a:t>Duration:</a:t>
            </a:r>
            <a:r>
              <a:rPr lang="en-US" b="1" baseline="0" dirty="0"/>
              <a:t> </a:t>
            </a:r>
            <a:r>
              <a:rPr lang="en-US" b="0" baseline="0" dirty="0"/>
              <a:t>4 minutes</a:t>
            </a:r>
          </a:p>
          <a:p>
            <a:endParaRPr lang="en-US" dirty="0"/>
          </a:p>
          <a:p>
            <a:pPr marL="0" indent="0">
              <a:buFont typeface="Arial" charset="0"/>
              <a:buNone/>
            </a:pPr>
            <a:r>
              <a:rPr lang="en-US" b="1" dirty="0"/>
              <a:t>Facilitator says:</a:t>
            </a:r>
            <a:r>
              <a:rPr lang="en-US" b="1" baseline="0" dirty="0"/>
              <a:t> </a:t>
            </a:r>
            <a:r>
              <a:rPr lang="en-US" b="0" baseline="0" dirty="0"/>
              <a:t>Please take a minute to discuss the questions on the board with your tables. </a:t>
            </a:r>
          </a:p>
          <a:p>
            <a:pPr marL="0" indent="0">
              <a:buFont typeface="Arial" charset="0"/>
              <a:buNone/>
            </a:pPr>
            <a:endParaRPr lang="en-US" b="0" baseline="0" dirty="0"/>
          </a:p>
          <a:p>
            <a:pPr marL="0" indent="0">
              <a:buFont typeface="Arial" charset="0"/>
              <a:buNone/>
            </a:pPr>
            <a:r>
              <a:rPr lang="en-US" b="1" baseline="0" dirty="0"/>
              <a:t>Facilitator does: </a:t>
            </a:r>
            <a:r>
              <a:rPr lang="en-US" b="0" baseline="0" dirty="0"/>
              <a:t>After participants discuss in small groups, then facilitate a whole group debrief. </a:t>
            </a:r>
          </a:p>
          <a:p>
            <a:pPr marL="171450" indent="-171450">
              <a:buFont typeface="Arial" charset="0"/>
              <a:buChar char="•"/>
            </a:pPr>
            <a:r>
              <a:rPr lang="en-US" baseline="0" dirty="0"/>
              <a:t>During the debrief, look for:</a:t>
            </a:r>
          </a:p>
          <a:p>
            <a:pPr marL="628650" lvl="1" indent="-171450">
              <a:buFont typeface="Arial" charset="0"/>
              <a:buChar char="•"/>
            </a:pPr>
            <a:r>
              <a:rPr lang="en-US" baseline="0" dirty="0"/>
              <a:t>The teacher is doing most of the work (thinking and talking).</a:t>
            </a:r>
          </a:p>
          <a:p>
            <a:pPr marL="628650" lvl="1" indent="-171450">
              <a:buFont typeface="Arial" charset="0"/>
              <a:buChar char="•"/>
            </a:pPr>
            <a:r>
              <a:rPr lang="en-US" baseline="0" dirty="0"/>
              <a:t>Students are talking about different strategies they could use when they are confused in a text.</a:t>
            </a:r>
          </a:p>
          <a:p>
            <a:pPr marL="628650" lvl="1" indent="-171450">
              <a:buFont typeface="Arial" charset="0"/>
              <a:buChar char="•"/>
            </a:pPr>
            <a:r>
              <a:rPr lang="en-US" baseline="0" dirty="0"/>
              <a:t>Students are not talking about the core meaning of the text. </a:t>
            </a:r>
          </a:p>
          <a:p>
            <a:pPr marL="628650" lvl="1" indent="-171450">
              <a:buFont typeface="Arial" charset="0"/>
              <a:buChar char="•"/>
            </a:pPr>
            <a:endParaRPr lang="en-US" baseline="0" dirty="0"/>
          </a:p>
          <a:p>
            <a:pPr marL="0" lvl="0" indent="0">
              <a:buFont typeface="Arial" charset="0"/>
              <a:buNone/>
            </a:pPr>
            <a:r>
              <a:rPr lang="en-US" b="1" baseline="0" dirty="0"/>
              <a:t>Key Point: </a:t>
            </a:r>
            <a:r>
              <a:rPr lang="en-US" b="0" baseline="0" dirty="0"/>
              <a:t>When taught with a strategies approach (procedures to guide thinking while reading), students demonstrated very limited understanding of the meaning of the text itself. They were also unable to apply the given strategy to the text successfully.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140</a:t>
            </a:fld>
            <a:endParaRPr lang="en-US"/>
          </a:p>
        </p:txBody>
      </p:sp>
    </p:spTree>
    <p:extLst>
      <p:ext uri="{BB962C8B-B14F-4D97-AF65-F5344CB8AC3E}">
        <p14:creationId xmlns:p14="http://schemas.microsoft.com/office/powerpoint/2010/main" val="1593449696"/>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dirty="0"/>
              <a:t>Duration:</a:t>
            </a:r>
            <a:r>
              <a:rPr lang="en-US" b="1" baseline="0" dirty="0"/>
              <a:t> </a:t>
            </a:r>
            <a:r>
              <a:rPr lang="en-US" b="0" baseline="0" dirty="0"/>
              <a:t>2 minutes</a:t>
            </a:r>
            <a:endParaRPr lang="en-US" b="0" i="0" dirty="0">
              <a:ea typeface="MS PGothic" charset="0"/>
            </a:endParaRPr>
          </a:p>
          <a:p>
            <a:endParaRPr lang="en-US" dirty="0"/>
          </a:p>
          <a:p>
            <a:pPr marL="0" indent="0">
              <a:buFont typeface="Arial" charset="0"/>
              <a:buNone/>
            </a:pPr>
            <a:r>
              <a:rPr lang="en-US" b="1" dirty="0"/>
              <a:t>Facilitator</a:t>
            </a:r>
            <a:r>
              <a:rPr lang="en-US" b="1" baseline="0" dirty="0"/>
              <a:t> s</a:t>
            </a:r>
            <a:r>
              <a:rPr lang="en-US" b="1" dirty="0"/>
              <a:t>ays</a:t>
            </a:r>
            <a:r>
              <a:rPr lang="en-US" dirty="0"/>
              <a:t>: Now let’s role-play</a:t>
            </a:r>
            <a:r>
              <a:rPr lang="en-US" baseline="0" dirty="0"/>
              <a:t> the transcript from the the second classroom, which took a text-based approach. </a:t>
            </a:r>
          </a:p>
          <a:p>
            <a:pPr marL="0" indent="0">
              <a:buFont typeface="Arial" charset="0"/>
              <a:buNone/>
            </a:pPr>
            <a:endParaRPr lang="en-US" baseline="0" dirty="0"/>
          </a:p>
          <a:p>
            <a:r>
              <a:rPr lang="en-US" b="1" baseline="0" dirty="0"/>
              <a:t>Facilitator does: </a:t>
            </a:r>
            <a:r>
              <a:rPr lang="en-US" baseline="0" dirty="0"/>
              <a:t>Point participants to the second script </a:t>
            </a:r>
            <a:r>
              <a:rPr lang="en-US" dirty="0"/>
              <a:t>(included in the packet, </a:t>
            </a:r>
            <a:r>
              <a:rPr lang="en-US" baseline="0" dirty="0"/>
              <a:t>review the directions, and have participants assign themselves a role. Provide a minute for them to role play this conversation. </a:t>
            </a:r>
          </a:p>
          <a:p>
            <a:pPr marL="0" indent="0">
              <a:buFont typeface="Arial" charset="0"/>
              <a:buNone/>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Research Source: </a:t>
            </a:r>
            <a:r>
              <a:rPr lang="en-US" b="0" baseline="0" dirty="0"/>
              <a:t>Beck, I., Blake, R., and McKeown, M. (2009). </a:t>
            </a:r>
            <a:r>
              <a:rPr lang="en-US" b="0" i="0" baseline="0" dirty="0"/>
              <a:t>Rethinking Reading Comprehension Instruction: A Comparison of Instruction for Strategies and Content Approaches. University of Pittsburgh, Pennsylvania, USA: International Reading Association. </a:t>
            </a:r>
            <a:endParaRPr lang="en-US" b="1" baseline="0" dirty="0"/>
          </a:p>
          <a:p>
            <a:pPr marL="0" indent="0">
              <a:buFont typeface="Arial" charset="0"/>
              <a:buNone/>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141</a:t>
            </a:fld>
            <a:endParaRPr lang="en-US"/>
          </a:p>
        </p:txBody>
      </p:sp>
    </p:spTree>
    <p:extLst>
      <p:ext uri="{BB962C8B-B14F-4D97-AF65-F5344CB8AC3E}">
        <p14:creationId xmlns:p14="http://schemas.microsoft.com/office/powerpoint/2010/main" val="1136535648"/>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dirty="0"/>
              <a:t>Duration:</a:t>
            </a:r>
            <a:r>
              <a:rPr lang="en-US" b="1" baseline="0" dirty="0"/>
              <a:t> </a:t>
            </a:r>
            <a:r>
              <a:rPr lang="en-US" b="0" baseline="0" dirty="0"/>
              <a:t>4 minutes</a:t>
            </a:r>
          </a:p>
          <a:p>
            <a:endParaRPr lang="en-US" dirty="0"/>
          </a:p>
          <a:p>
            <a:pPr marL="0" indent="0">
              <a:buFont typeface="Arial" charset="0"/>
              <a:buNone/>
            </a:pPr>
            <a:r>
              <a:rPr lang="en-US" b="1" dirty="0"/>
              <a:t>Facilitator</a:t>
            </a:r>
            <a:r>
              <a:rPr lang="en-US" b="1" baseline="0" dirty="0"/>
              <a:t> says: </a:t>
            </a:r>
            <a:r>
              <a:rPr lang="en-US" b="0" baseline="0" dirty="0"/>
              <a:t>At your tables, please discuss the questions on the screen with conversation 2 in mind. </a:t>
            </a:r>
          </a:p>
          <a:p>
            <a:pPr marL="0" indent="0">
              <a:buFont typeface="Arial" charset="0"/>
              <a:buNone/>
            </a:pPr>
            <a:endParaRPr lang="en-US" dirty="0"/>
          </a:p>
          <a:p>
            <a:pPr marL="0" indent="0">
              <a:buFont typeface="Arial" charset="0"/>
              <a:buNone/>
            </a:pPr>
            <a:r>
              <a:rPr lang="en-US" b="1" dirty="0"/>
              <a:t>Facilitator does: </a:t>
            </a:r>
            <a:r>
              <a:rPr lang="en-US" b="0" dirty="0"/>
              <a:t>After small group conversations,</a:t>
            </a:r>
            <a:r>
              <a:rPr lang="en-US" dirty="0"/>
              <a:t> facilitate</a:t>
            </a:r>
            <a:r>
              <a:rPr lang="en-US" baseline="0" dirty="0"/>
              <a:t> a whole group debrief.</a:t>
            </a:r>
          </a:p>
          <a:p>
            <a:pPr marL="171450" lvl="0" indent="-171450">
              <a:buFont typeface="Arial" charset="0"/>
              <a:buChar char="•"/>
            </a:pPr>
            <a:r>
              <a:rPr lang="en-US" baseline="0" dirty="0"/>
              <a:t>During the debrief, look for:</a:t>
            </a:r>
          </a:p>
          <a:p>
            <a:pPr marL="628650" lvl="1" indent="-171450">
              <a:buFont typeface="Arial" charset="0"/>
              <a:buChar char="•"/>
            </a:pPr>
            <a:r>
              <a:rPr lang="en-US" baseline="0" dirty="0"/>
              <a:t>Students are doing most of the work (thinking and talking)</a:t>
            </a:r>
          </a:p>
          <a:p>
            <a:pPr marL="628650" lvl="1" indent="-171450">
              <a:buFont typeface="Arial" charset="0"/>
              <a:buChar char="•"/>
            </a:pPr>
            <a:r>
              <a:rPr lang="en-US" baseline="0" dirty="0"/>
              <a:t>Students are talking about specific evidence in the text to make meaning of what they are reading</a:t>
            </a:r>
          </a:p>
          <a:p>
            <a:pPr marL="628650" lvl="1" indent="-171450">
              <a:buFont typeface="Arial" charset="0"/>
              <a:buChar char="•"/>
            </a:pPr>
            <a:r>
              <a:rPr lang="en-US" baseline="0" dirty="0"/>
              <a:t>Focus is on understanding the text, vs. applying and practicing strategies (a means to an end)</a:t>
            </a:r>
          </a:p>
          <a:p>
            <a:pPr marL="171450" lvl="0" indent="-171450">
              <a:buFont typeface="Arial" charset="0"/>
              <a:buChar char="•"/>
            </a:pPr>
            <a:endParaRPr lang="en-US" baseline="0" dirty="0"/>
          </a:p>
          <a:p>
            <a:pPr marL="0" lvl="0" indent="0">
              <a:buFont typeface="Arial" charset="0"/>
              <a:buNone/>
            </a:pPr>
            <a:r>
              <a:rPr lang="en-US" b="1" baseline="0" dirty="0"/>
              <a:t>Facilitator does: </a:t>
            </a:r>
            <a:r>
              <a:rPr lang="en-US" baseline="0" dirty="0"/>
              <a:t>Encourage participants to make a connection between how focusing on texts supports students in engaging in richer conversations about text and how this translates to writing. Engaging with the text this way also equips students with more text-based ideas for their written responses.</a:t>
            </a:r>
          </a:p>
          <a:p>
            <a:pPr marL="0" lvl="0" indent="0">
              <a:buFont typeface="Arial" charset="0"/>
              <a:buNone/>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Key Point: </a:t>
            </a:r>
            <a:r>
              <a:rPr lang="en-US" b="0" baseline="0" dirty="0"/>
              <a:t>When taught with a text-based approach (open, meaning-based questioning), students referred to evidence and demonstrated greater understanding of the meaning of the text itself.</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142</a:t>
            </a:fld>
            <a:endParaRPr lang="en-US"/>
          </a:p>
        </p:txBody>
      </p:sp>
    </p:spTree>
    <p:extLst>
      <p:ext uri="{BB962C8B-B14F-4D97-AF65-F5344CB8AC3E}">
        <p14:creationId xmlns:p14="http://schemas.microsoft.com/office/powerpoint/2010/main" val="609413257"/>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733425"/>
            <a:ext cx="4437062" cy="2495550"/>
          </a:xfrm>
        </p:spPr>
      </p:sp>
      <p:sp>
        <p:nvSpPr>
          <p:cNvPr id="3" name="Notes Placeholder 2"/>
          <p:cNvSpPr>
            <a:spLocks noGrp="1"/>
          </p:cNvSpPr>
          <p:nvPr>
            <p:ph type="body" idx="1"/>
          </p:nvPr>
        </p:nvSpPr>
        <p:spPr>
          <a:xfrm>
            <a:off x="697624" y="3431463"/>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dirty="0"/>
              <a:t>Duration:</a:t>
            </a:r>
            <a:r>
              <a:rPr lang="en-US" b="1" baseline="0" dirty="0"/>
              <a:t> </a:t>
            </a:r>
            <a:r>
              <a:rPr lang="en-US" b="0" baseline="0" dirty="0"/>
              <a:t>30 seconds</a:t>
            </a:r>
            <a:endParaRPr lang="en-US" b="0" i="0" dirty="0">
              <a:ea typeface="MS PGothic" charset="0"/>
            </a:endParaRPr>
          </a:p>
          <a:p>
            <a:endParaRPr lang="en-US" dirty="0"/>
          </a:p>
          <a:p>
            <a:pPr marL="0" indent="0">
              <a:buFont typeface="Arial" charset="0"/>
              <a:buNone/>
            </a:pPr>
            <a:r>
              <a:rPr lang="en-US" b="1" dirty="0"/>
              <a:t>Facilitator</a:t>
            </a:r>
            <a:r>
              <a:rPr lang="en-US" b="1" baseline="0" dirty="0"/>
              <a:t> says</a:t>
            </a:r>
            <a:r>
              <a:rPr lang="en-US" dirty="0"/>
              <a:t>: So based on this experience, let’s summarize what we mean by a strategies based approach vs. a text-based approach. </a:t>
            </a:r>
          </a:p>
          <a:p>
            <a:pPr marL="0" indent="0">
              <a:buFont typeface="Arial" charset="0"/>
              <a:buNone/>
            </a:pPr>
            <a:endParaRPr lang="en-US" baseline="0" dirty="0"/>
          </a:p>
          <a:p>
            <a:pPr marL="0" indent="0">
              <a:buFont typeface="Arial" charset="0"/>
              <a:buNone/>
            </a:pPr>
            <a:r>
              <a:rPr lang="en-US" b="1" baseline="0" dirty="0"/>
              <a:t>Facilitator does: </a:t>
            </a:r>
            <a:r>
              <a:rPr lang="en-US" baseline="0" dirty="0"/>
              <a:t>Click to reveal and read the descriptions of each, drawing upon evidence from the two transcripts to support participants in understanding the difference. </a:t>
            </a:r>
          </a:p>
          <a:p>
            <a:pPr marL="0" indent="0">
              <a:buFont typeface="Arial" charset="0"/>
              <a:buNone/>
            </a:pPr>
            <a:endParaRPr lang="en-US" baseline="0" dirty="0"/>
          </a:p>
          <a:p>
            <a:pPr marL="0" indent="0">
              <a:buFont typeface="Arial" charset="0"/>
              <a:buNone/>
            </a:pPr>
            <a:r>
              <a:rPr lang="en-US" b="1" baseline="0" dirty="0"/>
              <a:t>Facilitator does: </a:t>
            </a:r>
            <a:r>
              <a:rPr lang="en-US" b="0" baseline="0" dirty="0"/>
              <a:t>Point out that the transcript from classroom #2 might not represent an EXEMPLARY lesson and discussion – the point was to see clearly the difference between these two approaches. </a:t>
            </a:r>
            <a:endParaRPr lang="en-US" baseline="0" dirty="0"/>
          </a:p>
          <a:p>
            <a:pPr marL="0" indent="0">
              <a:buFont typeface="Arial" charset="0"/>
              <a:buNone/>
            </a:pPr>
            <a:endParaRPr lang="en-US" dirty="0"/>
          </a:p>
          <a:p>
            <a:pPr marL="0" indent="0">
              <a:buFont typeface="Arial" charset="0"/>
              <a:buNone/>
            </a:pPr>
            <a:r>
              <a:rPr lang="en-US" b="1" dirty="0"/>
              <a:t>Key Point: “</a:t>
            </a:r>
            <a:r>
              <a:rPr lang="en-US" b="0" dirty="0"/>
              <a:t>Strategies-based instruction” is</a:t>
            </a:r>
            <a:r>
              <a:rPr lang="en-US" b="0" baseline="0" dirty="0"/>
              <a:t> an approach where students are taught procedures (such as predicting, inferencing, visualizing, etc.) to guide access to a text. The focus is on learning and applying these strategies, not on making meaning of a given text. “Text-based instruction” shifts the focus to understanding the text itself through open, meaning-based questions rooted in evidence.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143</a:t>
            </a:fld>
            <a:endParaRPr lang="en-US"/>
          </a:p>
        </p:txBody>
      </p:sp>
    </p:spTree>
    <p:extLst>
      <p:ext uri="{BB962C8B-B14F-4D97-AF65-F5344CB8AC3E}">
        <p14:creationId xmlns:p14="http://schemas.microsoft.com/office/powerpoint/2010/main" val="1595593097"/>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dirty="0"/>
              <a:t>Duration:</a:t>
            </a:r>
            <a:r>
              <a:rPr lang="en-US" b="1" baseline="0" dirty="0"/>
              <a:t> </a:t>
            </a:r>
            <a:r>
              <a:rPr lang="en-US" b="0" baseline="0" dirty="0"/>
              <a:t>45 seconds</a:t>
            </a:r>
            <a:endParaRPr lang="en-US" b="0" i="0" dirty="0">
              <a:ea typeface="MS PGothic" charset="0"/>
            </a:endParaRPr>
          </a:p>
          <a:p>
            <a:pPr marL="0" indent="0">
              <a:buFont typeface="Arial" charset="0"/>
              <a:buNone/>
            </a:pPr>
            <a:endParaRPr lang="en-US" dirty="0"/>
          </a:p>
          <a:p>
            <a:pPr marL="0" indent="0">
              <a:buFont typeface="Arial" charset="0"/>
              <a:buNone/>
            </a:pPr>
            <a:r>
              <a:rPr lang="en-US" b="1" dirty="0"/>
              <a:t>Facilitator</a:t>
            </a:r>
            <a:r>
              <a:rPr lang="en-US" b="1" baseline="0" dirty="0"/>
              <a:t> says</a:t>
            </a:r>
            <a:r>
              <a:rPr lang="en-US" b="1" dirty="0"/>
              <a:t>: </a:t>
            </a:r>
            <a:r>
              <a:rPr lang="en-US" dirty="0"/>
              <a:t>The difference is pretty clear.  So what did the researchers</a:t>
            </a:r>
            <a:r>
              <a:rPr lang="en-US" baseline="0" dirty="0"/>
              <a:t> ultimately find?  When it came to the text-based approach, researchers found</a:t>
            </a:r>
            <a:r>
              <a:rPr lang="mr-IN" baseline="0" dirty="0"/>
              <a:t>…</a:t>
            </a:r>
            <a:endParaRPr lang="en-US" baseline="0" dirty="0"/>
          </a:p>
          <a:p>
            <a:pPr marL="0" indent="0">
              <a:buFont typeface="Arial" charset="0"/>
              <a:buNone/>
            </a:pPr>
            <a:endParaRPr lang="en-US" baseline="0" dirty="0"/>
          </a:p>
          <a:p>
            <a:pPr marL="0" indent="0">
              <a:buFont typeface="Arial" charset="0"/>
              <a:buNone/>
            </a:pPr>
            <a:r>
              <a:rPr lang="en-US" b="1" baseline="0" dirty="0"/>
              <a:t>Facilitator does: </a:t>
            </a:r>
            <a:r>
              <a:rPr lang="en-US" baseline="0" dirty="0"/>
              <a:t>Click to reveal and summarize each bullet: </a:t>
            </a:r>
          </a:p>
          <a:p>
            <a:pPr marL="171450" indent="-171450">
              <a:buFont typeface="Arial" charset="0"/>
              <a:buChar char="•"/>
            </a:pPr>
            <a:r>
              <a:rPr lang="en-US" baseline="0" dirty="0"/>
              <a:t>Students’ discussion was more text-focused (97% vs. 66%) </a:t>
            </a:r>
          </a:p>
          <a:p>
            <a:pPr marL="171450" indent="-171450">
              <a:buFont typeface="Arial" charset="0"/>
              <a:buChar char="•"/>
            </a:pPr>
            <a:r>
              <a:rPr lang="en-US" baseline="0" dirty="0"/>
              <a:t>Student remembered significantly more information from the text</a:t>
            </a:r>
          </a:p>
          <a:p>
            <a:pPr marL="171450" indent="-171450">
              <a:buFont typeface="Arial" charset="0"/>
              <a:buChar char="•"/>
            </a:pPr>
            <a:r>
              <a:rPr lang="en-US" baseline="0" dirty="0"/>
              <a:t>Length of student response was nearly triple </a:t>
            </a:r>
          </a:p>
          <a:p>
            <a:pPr marL="171450" indent="-171450">
              <a:buFont typeface="Arial" charset="0"/>
              <a:buChar cha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i="0" baseline="0" dirty="0">
                <a:ea typeface="MS PGothic" charset="0"/>
              </a:rPr>
              <a:t>Key Point: </a:t>
            </a:r>
            <a:r>
              <a:rPr lang="en-US" b="0" i="0" baseline="0" dirty="0">
                <a:ea typeface="MS PGothic" charset="0"/>
              </a:rPr>
              <a:t>Student engagement with complex texts (reading them, writing and speaking about them) should always be rooted in text evidence. Research supports this type of text-based instruction </a:t>
            </a:r>
            <a:r>
              <a:rPr lang="mr-IN" b="0" i="0" baseline="0" dirty="0">
                <a:ea typeface="MS PGothic" charset="0"/>
              </a:rPr>
              <a:t>–</a:t>
            </a:r>
            <a:r>
              <a:rPr lang="en-US" b="0" i="0" baseline="0" dirty="0">
                <a:ea typeface="MS PGothic" charset="0"/>
              </a:rPr>
              <a:t> it pushes students to focus on the meaning of texts, and as a result they end up understanding and remembering it better, leading to higher quality conversations and writing.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i="0" baseline="0" dirty="0">
              <a:ea typeface="MS PGothic" charset="0"/>
            </a:endParaRPr>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Research Source: </a:t>
            </a:r>
            <a:r>
              <a:rPr lang="en-US" b="0" baseline="0" dirty="0"/>
              <a:t>Beck, I., Blake, R., and McKeown, M. (2009). </a:t>
            </a:r>
            <a:r>
              <a:rPr lang="en-US" b="0" i="0" baseline="0" dirty="0"/>
              <a:t>Rethinking Reading Comprehension Instruction: A Comparison of Instruction for Strategies and Content Approaches. University of Pittsburgh, Pennsylvania, USA: International Reading Association. </a:t>
            </a:r>
            <a:endParaRPr lang="en-US" b="1"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1" i="0" baseline="0" dirty="0">
              <a:ea typeface="MS PGothic" charset="0"/>
            </a:endParaRPr>
          </a:p>
          <a:p>
            <a:pPr marL="0" indent="0">
              <a:buFont typeface="Arial" charset="0"/>
              <a:buNone/>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144</a:t>
            </a:fld>
            <a:endParaRPr lang="en-US"/>
          </a:p>
        </p:txBody>
      </p:sp>
    </p:spTree>
    <p:extLst>
      <p:ext uri="{BB962C8B-B14F-4D97-AF65-F5344CB8AC3E}">
        <p14:creationId xmlns:p14="http://schemas.microsoft.com/office/powerpoint/2010/main" val="1913199456"/>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dirty="0"/>
              <a:t>Duration:</a:t>
            </a:r>
            <a:r>
              <a:rPr lang="en-US" b="1" baseline="0" dirty="0"/>
              <a:t> </a:t>
            </a:r>
            <a:r>
              <a:rPr lang="en-US" b="0" baseline="0" dirty="0"/>
              <a:t>30 seconds</a:t>
            </a:r>
            <a:endParaRPr lang="en-US" b="0" i="0" dirty="0">
              <a:ea typeface="MS PGothic" charset="0"/>
            </a:endParaRP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Facilitator</a:t>
            </a:r>
            <a:r>
              <a:rPr lang="en-US" b="1" baseline="0" dirty="0"/>
              <a:t> s</a:t>
            </a:r>
            <a:r>
              <a:rPr lang="en-US" b="1" dirty="0"/>
              <a:t>ays:</a:t>
            </a:r>
            <a:r>
              <a:rPr lang="en-US" b="1" baseline="0" dirty="0"/>
              <a:t> </a:t>
            </a:r>
            <a:r>
              <a:rPr lang="en-US" baseline="0" dirty="0"/>
              <a:t>And what does that say about the strategies-based approach?  Researchers found</a:t>
            </a:r>
            <a:r>
              <a:rPr lang="is-IS" baseline="0" dirty="0"/>
              <a:t>…</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aseline="0" dirty="0"/>
              <a:t>C</a:t>
            </a:r>
            <a:r>
              <a:rPr lang="is-IS" baseline="0" dirty="0"/>
              <a:t>lick to reveal and state the finding: “Students taught with the strategies-based approach were no more successful in using comprehension strategies.”</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is-I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is-IS" b="1" baseline="0" dirty="0"/>
              <a:t>Facilitator says: </a:t>
            </a:r>
            <a:r>
              <a:rPr lang="en-US" sz="1200" kern="1200" dirty="0">
                <a:solidFill>
                  <a:schemeClr val="tx1"/>
                </a:solidFill>
                <a:effectLst/>
                <a:latin typeface="+mn-lt"/>
                <a:ea typeface="+mn-ea"/>
                <a:cs typeface="+mn-cs"/>
              </a:rPr>
              <a:t>The reason for this result is that strategies and skills grows out of content and comprehension, not the other way around. Strategies are abstract and disconnected from meaning and content, thus somewhat understandable why instruction with them does not stick.</a:t>
            </a:r>
            <a:r>
              <a:rPr lang="en-US" dirty="0">
                <a:effectLst/>
              </a:rPr>
              <a:t> </a:t>
            </a:r>
            <a:endParaRPr lang="is-I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Research Source: </a:t>
            </a:r>
            <a:r>
              <a:rPr lang="en-US" b="0" baseline="0" dirty="0"/>
              <a:t>Beck, I., Blake, R., and McKeown, M. (2009). </a:t>
            </a:r>
            <a:r>
              <a:rPr lang="en-US" b="0" i="0" baseline="0" dirty="0"/>
              <a:t>Rethinking Reading Comprehension Instruction: A Comparison of Instruction for Strategies and Content Approaches. University of Pittsburgh, Pennsylvania, USA: International Reading Association. </a:t>
            </a:r>
            <a:endParaRPr lang="en-US" b="1"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145</a:t>
            </a:fld>
            <a:endParaRPr lang="en-US"/>
          </a:p>
        </p:txBody>
      </p:sp>
    </p:spTree>
    <p:extLst>
      <p:ext uri="{BB962C8B-B14F-4D97-AF65-F5344CB8AC3E}">
        <p14:creationId xmlns:p14="http://schemas.microsoft.com/office/powerpoint/2010/main" val="1543931016"/>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4438" y="796925"/>
            <a:ext cx="4405312" cy="2479675"/>
          </a:xfrm>
        </p:spPr>
      </p:sp>
      <p:sp>
        <p:nvSpPr>
          <p:cNvPr id="3" name="Notes Placeholder 2"/>
          <p:cNvSpPr>
            <a:spLocks noGrp="1"/>
          </p:cNvSpPr>
          <p:nvPr>
            <p:ph type="body" idx="1"/>
          </p:nvPr>
        </p:nvSpPr>
        <p:spPr>
          <a:xfrm>
            <a:off x="673975" y="3560653"/>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Time:</a:t>
            </a:r>
          </a:p>
          <a:p>
            <a:r>
              <a:rPr lang="en-US" sz="1100" b="1" dirty="0"/>
              <a:t>Duration:</a:t>
            </a:r>
            <a:r>
              <a:rPr lang="en-US" sz="1100" b="1" baseline="0" dirty="0"/>
              <a:t> </a:t>
            </a:r>
            <a:r>
              <a:rPr lang="en-US" sz="1100" b="0" baseline="0" dirty="0"/>
              <a:t>1 minute</a:t>
            </a:r>
            <a:endParaRPr lang="en-US" sz="1100" b="0" i="0" dirty="0">
              <a:ea typeface="MS PGothic"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100" b="1" dirty="0"/>
              <a:t>Facilitator</a:t>
            </a:r>
            <a:r>
              <a:rPr lang="en-US" sz="1100" b="1" baseline="0" dirty="0"/>
              <a:t> s</a:t>
            </a:r>
            <a:r>
              <a:rPr lang="en-US" sz="1100" b="1" dirty="0"/>
              <a:t>ays: </a:t>
            </a:r>
            <a:r>
              <a:rPr lang="en-US" sz="1100" dirty="0"/>
              <a:t>Let’s hit the brakes here and talk about this. “Reading strategies” have been all the rage over the last few decades.  Does the research mean that we shouldn’t use reading strategies anymore?</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sz="110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100" b="1" dirty="0"/>
              <a:t>Facilitator does: </a:t>
            </a:r>
            <a:r>
              <a:rPr lang="en-US" sz="1100" dirty="0"/>
              <a:t>Click to reveal answer: “Of</a:t>
            </a:r>
            <a:r>
              <a:rPr lang="en-US" sz="1100" baseline="0" dirty="0"/>
              <a:t> course not!”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sz="1100" b="1"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100" b="1" dirty="0"/>
              <a:t>Facilitator</a:t>
            </a:r>
            <a:r>
              <a:rPr lang="en-US" sz="1100" b="1" baseline="0" dirty="0"/>
              <a:t> s</a:t>
            </a:r>
            <a:r>
              <a:rPr lang="en-US" sz="1100" b="1" dirty="0"/>
              <a:t>ays: </a:t>
            </a:r>
            <a:r>
              <a:rPr lang="en-US" sz="1100" dirty="0"/>
              <a:t>No, of course not!  But</a:t>
            </a:r>
            <a:r>
              <a:rPr lang="en-US" sz="1100" baseline="0" dirty="0"/>
              <a:t> this research (along with others, like Daniel Willingham) does provide insight on how much we should be focused on strategies.  What we learn from them is that</a:t>
            </a:r>
            <a:r>
              <a:rPr lang="is-IS" sz="1100" baseline="0" dirty="0"/>
              <a:t>…</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is-IS" sz="110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is-IS" sz="1100" b="1" baseline="0" dirty="0"/>
              <a:t>Facilitator does: </a:t>
            </a:r>
            <a:r>
              <a:rPr lang="is-IS" sz="1100" baseline="0" dirty="0"/>
              <a:t>Click to reveal bullets, summarizing each one. Emphasize the idea of using only “a little bit.” Explain that the 10th lesson on making predictions is likely going to bore students to tears!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is-IS" sz="1100" b="1"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is-IS" sz="1100" b="1" baseline="0" dirty="0"/>
              <a:t>Facilitator says: </a:t>
            </a:r>
            <a:r>
              <a:rPr lang="is-IS" sz="1100" baseline="0" dirty="0"/>
              <a:t>The big shift to keep in mind here is - what purpose do strategies serve?  Are we teaching strategies for the sake of assessing whether students have mastered that strategy? Or are we teaching strategies to support students in making meaning of the text?  The point of all of this is that....</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is-IS" sz="110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is-IS" sz="1100" b="1" baseline="0" dirty="0"/>
              <a:t>Facilitator does: </a:t>
            </a:r>
            <a:r>
              <a:rPr lang="is-IS" sz="1100" baseline="0" dirty="0"/>
              <a:t>Click to reveal the last line.</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is-IS" sz="110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is-IS" sz="1100" b="1" baseline="0" dirty="0"/>
              <a:t>Facilitator says: </a:t>
            </a:r>
            <a:r>
              <a:rPr lang="is-IS" sz="1100" b="0" baseline="0" dirty="0"/>
              <a:t>A</a:t>
            </a:r>
            <a:r>
              <a:rPr lang="is-IS" sz="1100" baseline="0" dirty="0"/>
              <a:t> little bit of strategy-based instruction can be helpful, but most importantly, strategies should be used in service of making meaning of the text.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is-IS" sz="110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is-IS" sz="1100" b="1" baseline="0" dirty="0"/>
              <a:t>Key Point: </a:t>
            </a:r>
            <a:r>
              <a:rPr lang="is-IS" sz="1100" b="0" baseline="0" dirty="0"/>
              <a:t>A little bit of strategy-based instruction can be helpful, but they must be used in service of making meaning of the text. Teaching strategies for strategies’ sake is ineffective and does not promote deep understanding of texts or a love of reading. </a:t>
            </a:r>
            <a:endParaRPr lang="en-US" sz="1100" b="1" dirty="0"/>
          </a:p>
          <a:p>
            <a:endParaRPr lang="en-US" sz="1100" dirty="0"/>
          </a:p>
        </p:txBody>
      </p:sp>
      <p:sp>
        <p:nvSpPr>
          <p:cNvPr id="4" name="Slide Number Placeholder 3"/>
          <p:cNvSpPr>
            <a:spLocks noGrp="1"/>
          </p:cNvSpPr>
          <p:nvPr>
            <p:ph type="sldNum" sz="quarter" idx="10"/>
          </p:nvPr>
        </p:nvSpPr>
        <p:spPr/>
        <p:txBody>
          <a:bodyPr/>
          <a:lstStyle/>
          <a:p>
            <a:fld id="{86425DA3-A274-D349-A373-1D0D30C163E5}" type="slidenum">
              <a:rPr lang="en-US" smtClean="0"/>
              <a:t>146</a:t>
            </a:fld>
            <a:endParaRPr lang="en-US"/>
          </a:p>
        </p:txBody>
      </p:sp>
    </p:spTree>
    <p:extLst>
      <p:ext uri="{BB962C8B-B14F-4D97-AF65-F5344CB8AC3E}">
        <p14:creationId xmlns:p14="http://schemas.microsoft.com/office/powerpoint/2010/main" val="1911843294"/>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6850" y="812800"/>
            <a:ext cx="4086225" cy="2298700"/>
          </a:xfrm>
        </p:spPr>
      </p:sp>
      <p:sp>
        <p:nvSpPr>
          <p:cNvPr id="3" name="Notes Placeholder 2"/>
          <p:cNvSpPr>
            <a:spLocks noGrp="1"/>
          </p:cNvSpPr>
          <p:nvPr>
            <p:ph type="body" idx="1"/>
          </p:nvPr>
        </p:nvSpPr>
        <p:spPr>
          <a:xfrm>
            <a:off x="670034" y="3220462"/>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Time:</a:t>
            </a:r>
          </a:p>
          <a:p>
            <a:r>
              <a:rPr lang="en-US" sz="1100" b="1" dirty="0"/>
              <a:t>Duration:</a:t>
            </a:r>
            <a:r>
              <a:rPr lang="en-US" sz="1100" b="1" baseline="0" dirty="0"/>
              <a:t> </a:t>
            </a:r>
            <a:r>
              <a:rPr lang="en-US" sz="1100" b="0" baseline="0" dirty="0"/>
              <a:t>5 minutes </a:t>
            </a:r>
            <a:endParaRPr lang="en-US" sz="11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100" b="1" dirty="0"/>
              <a:t>Facilitator</a:t>
            </a:r>
            <a:r>
              <a:rPr lang="en-US" sz="1100" b="1" baseline="0" dirty="0"/>
              <a:t> s</a:t>
            </a:r>
            <a:r>
              <a:rPr lang="en-US" sz="1100" b="1" dirty="0"/>
              <a:t>ays: </a:t>
            </a:r>
            <a:r>
              <a:rPr lang="en-US" sz="1100" b="0" dirty="0"/>
              <a:t>Let’s drill down on this point a little further, because this an important distinction for us to make.  If we know that ”a little bit of strategy” instruction can be helpful, let’s take</a:t>
            </a:r>
            <a:r>
              <a:rPr lang="en-US" sz="1100" b="0" baseline="0" dirty="0"/>
              <a:t> a look at two examples and see which one is most helpful in supporting students in developing a deeper understanding of a complex text.</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sz="1100" baseline="0" dirty="0"/>
          </a:p>
          <a:p>
            <a:pPr>
              <a:defRPr/>
            </a:pPr>
            <a:r>
              <a:rPr lang="en-US" sz="1100" b="1" baseline="0" dirty="0"/>
              <a:t>Facilitator does: </a:t>
            </a:r>
            <a:r>
              <a:rPr lang="en-US" sz="1100" baseline="0" dirty="0"/>
              <a:t>Point participants to the question set in their note-catchers.</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Question 1: </a:t>
            </a:r>
            <a:r>
              <a:rPr lang="en-US" sz="1100" dirty="0"/>
              <a:t>“As I was reading </a:t>
            </a:r>
            <a:r>
              <a:rPr lang="en-US" sz="1100" i="1" dirty="0"/>
              <a:t>Flowers for Algernon </a:t>
            </a:r>
            <a:r>
              <a:rPr lang="en-US" sz="1100" dirty="0"/>
              <a:t>I made an inference about how Charlie was feeling.  Now go to your independent reading books and make an inference about a character in book you are reading.”</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Question 2: </a:t>
            </a:r>
            <a:r>
              <a:rPr lang="en-US" sz="1100" dirty="0"/>
              <a:t>“As I was reading </a:t>
            </a:r>
            <a:r>
              <a:rPr lang="en-US" sz="1100" i="1" dirty="0"/>
              <a:t>Flowers for Algernon </a:t>
            </a:r>
            <a:r>
              <a:rPr lang="en-US" sz="1100" dirty="0"/>
              <a:t>I made an inference about how Charlie was feeling.  What else could we infer about Charlie, based on his interaction with the doctor?”</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10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100" b="1" baseline="0" dirty="0"/>
              <a:t>Facilitator does: </a:t>
            </a:r>
            <a:r>
              <a:rPr lang="en-US" sz="1100" baseline="0" dirty="0"/>
              <a:t>Review the directions on the slide and provide work time. Invite participants to discuss with partners before facilitating a whole group debrief.</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During the debrief, look for: </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dirty="0"/>
              <a:t>Question</a:t>
            </a:r>
            <a:r>
              <a:rPr lang="en-US" sz="1100" baseline="0" dirty="0"/>
              <a:t> 1: </a:t>
            </a:r>
            <a:r>
              <a:rPr lang="en-US" sz="1100" dirty="0"/>
              <a:t>The</a:t>
            </a:r>
            <a:r>
              <a:rPr lang="en-US" sz="1100" baseline="0" dirty="0"/>
              <a:t> point of this conversation wasn’t Flowers for Algernon, or the book they were reading.  The teacher places the emphasis in the wrong place and students are not likely to be able to apply the strategy to their own text (if they couldn’t before this lesson).</a:t>
            </a:r>
            <a:endParaRPr lang="en-US" sz="1100" dirty="0"/>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Question 2: </a:t>
            </a:r>
            <a:r>
              <a:rPr lang="en-US" sz="1100" dirty="0"/>
              <a:t>This</a:t>
            </a:r>
            <a:r>
              <a:rPr lang="en-US" sz="1100" baseline="0" dirty="0"/>
              <a:t> point of this conversation is what is happening in Flowers for Algernon.  The teacher places the emphasis on the point of the story and uses the strategy as a TOOL in helping students understand this interesting and rich text.  </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10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is-IS" sz="1100" b="1"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is-IS" sz="1100" b="1" baseline="0" dirty="0"/>
              <a:t>Key Point: </a:t>
            </a:r>
            <a:r>
              <a:rPr lang="is-IS" sz="1100" b="0" baseline="0" dirty="0"/>
              <a:t>A little bit of strategy-based instruction can be helpful, but they must be used in service of making meaning of the text. Teaching strategies for strategies’ sake is ineffective and does not promote deep understanding of texts or a love of reading. </a:t>
            </a:r>
            <a:endParaRPr lang="en-US" sz="11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100" dirty="0"/>
          </a:p>
          <a:p>
            <a:pPr marL="1085850" marR="0" lvl="2"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100" dirty="0"/>
          </a:p>
        </p:txBody>
      </p:sp>
      <p:sp>
        <p:nvSpPr>
          <p:cNvPr id="4" name="Slide Number Placeholder 3"/>
          <p:cNvSpPr>
            <a:spLocks noGrp="1"/>
          </p:cNvSpPr>
          <p:nvPr>
            <p:ph type="sldNum" sz="quarter" idx="10"/>
          </p:nvPr>
        </p:nvSpPr>
        <p:spPr/>
        <p:txBody>
          <a:bodyPr/>
          <a:lstStyle/>
          <a:p>
            <a:fld id="{86425DA3-A274-D349-A373-1D0D30C163E5}" type="slidenum">
              <a:rPr lang="en-US" smtClean="0"/>
              <a:t>147</a:t>
            </a:fld>
            <a:endParaRPr lang="en-US"/>
          </a:p>
        </p:txBody>
      </p:sp>
      <p:sp>
        <p:nvSpPr>
          <p:cNvPr id="5" name="Slide Image Placeholder 1"/>
          <p:cNvSpPr txBox="1">
            <a:spLocks noRot="1" noChangeAspect="1"/>
          </p:cNvSpPr>
          <p:nvPr/>
        </p:nvSpPr>
        <p:spPr>
          <a:xfrm>
            <a:off x="1466193" y="812772"/>
            <a:ext cx="4087210" cy="2299056"/>
          </a:xfrm>
          <a:prstGeom prst="rect">
            <a:avLst/>
          </a:prstGeom>
          <a:noFill/>
          <a:ln w="12700">
            <a:solidFill>
              <a:prstClr val="black"/>
            </a:solidFill>
          </a:ln>
        </p:spPr>
      </p:sp>
    </p:spTree>
    <p:extLst>
      <p:ext uri="{BB962C8B-B14F-4D97-AF65-F5344CB8AC3E}">
        <p14:creationId xmlns:p14="http://schemas.microsoft.com/office/powerpoint/2010/main" val="363150420"/>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89025" y="796925"/>
            <a:ext cx="4765675" cy="2681288"/>
          </a:xfrm>
        </p:spPr>
      </p:sp>
      <p:sp>
        <p:nvSpPr>
          <p:cNvPr id="3" name="Notes Placeholder 2"/>
          <p:cNvSpPr>
            <a:spLocks noGrp="1"/>
          </p:cNvSpPr>
          <p:nvPr>
            <p:ph type="body" idx="1"/>
          </p:nvPr>
        </p:nvSpPr>
        <p:spPr>
          <a:xfrm>
            <a:off x="575442" y="3675336"/>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dirty="0"/>
              <a:t>Duration:</a:t>
            </a:r>
            <a:r>
              <a:rPr lang="en-US" b="1" baseline="0" dirty="0"/>
              <a:t> </a:t>
            </a:r>
            <a:r>
              <a:rPr lang="en-US" b="0" baseline="0" dirty="0"/>
              <a:t>1 minute</a:t>
            </a:r>
            <a:endParaRPr lang="en-US" b="0" i="0" dirty="0">
              <a:ea typeface="MS PGothic" charset="0"/>
            </a:endParaRPr>
          </a:p>
          <a:p>
            <a:pPr marL="0" indent="0">
              <a:buFont typeface="Arial"/>
              <a:buNone/>
            </a:pPr>
            <a:endParaRPr lang="en-US" dirty="0"/>
          </a:p>
          <a:p>
            <a:pPr marL="0" indent="0">
              <a:buFont typeface="Arial" charset="0"/>
              <a:buNone/>
            </a:pPr>
            <a:r>
              <a:rPr lang="en-US" b="1" dirty="0"/>
              <a:t>Facilitator</a:t>
            </a:r>
            <a:r>
              <a:rPr lang="en-US" b="1" baseline="0" dirty="0"/>
              <a:t> says</a:t>
            </a:r>
            <a:r>
              <a:rPr lang="en-US" b="1" dirty="0"/>
              <a:t>: </a:t>
            </a:r>
            <a:r>
              <a:rPr lang="en-US" dirty="0"/>
              <a:t>To summarize what we mean by a text-based approach</a:t>
            </a:r>
            <a:r>
              <a:rPr lang="is-IS" dirty="0"/>
              <a:t>…it’s important to point out that this approach always begins with a text that is worth reading.  Secondly, instruction should be designed to support students in making meaning of this text, which can be accomplished effectively through text-based questions and tasks. Let’s pause to</a:t>
            </a:r>
            <a:r>
              <a:rPr lang="is-IS" baseline="0" dirty="0"/>
              <a:t> think about why this makes sense. </a:t>
            </a:r>
          </a:p>
          <a:p>
            <a:pPr marL="0" indent="0">
              <a:buFont typeface="Arial" charset="0"/>
              <a:buNone/>
            </a:pPr>
            <a:endParaRPr lang="is-IS" dirty="0"/>
          </a:p>
          <a:p>
            <a:pPr marL="0" indent="0">
              <a:buFont typeface="Arial" charset="0"/>
              <a:buNone/>
            </a:pPr>
            <a:r>
              <a:rPr lang="is-IS" b="1" baseline="0" dirty="0"/>
              <a:t>Facilitator says: </a:t>
            </a:r>
            <a:r>
              <a:rPr lang="is-IS" dirty="0"/>
              <a:t>Think about your own motivations as a reader.</a:t>
            </a:r>
            <a:r>
              <a:rPr lang="is-IS" baseline="0" dirty="0"/>
              <a:t>  When was the last time you picked up a book so that you could practice “making predictions” or “making inferences” from beginning to end? NEVER! We read to experience the journey the author wants us to take from beginning to end – we read to get to that lightbulb moment, like the one we had in our last session when reading ”The Road Not Taken.”  As teachers, we should strive to help our students reach those lightbulb moments every time they read a text. This not only helps them become better readers, but also fosters a love for reading! On the flip side of that, </a:t>
            </a:r>
            <a:r>
              <a:rPr lang="en-US" baseline="0" dirty="0"/>
              <a:t>focusing on strategies for the sake of strategies gives students the impression that books are a tool for using strategies, rather than strategies being a tool to help us understand great texts. Without those lightbulb moments, it would be easy for a student to learn to hate reading!</a:t>
            </a:r>
          </a:p>
          <a:p>
            <a:pPr marL="0" indent="0">
              <a:buFont typeface="Arial" charset="0"/>
              <a:buNone/>
            </a:pPr>
            <a:endParaRPr lang="en-US" baseline="0" dirty="0"/>
          </a:p>
          <a:p>
            <a:pPr marL="0" indent="0">
              <a:buFont typeface="Arial" charset="0"/>
              <a:buNone/>
            </a:pPr>
            <a:r>
              <a:rPr lang="en-US" b="1" baseline="0" dirty="0"/>
              <a:t>Facilitator does: </a:t>
            </a:r>
            <a:r>
              <a:rPr lang="en-US" baseline="0" dirty="0"/>
              <a:t>Click to reveal purple square and explain that we are going to zoom in briefly to make sure we are all clear on what we mean by text-dependent questions.</a:t>
            </a:r>
          </a:p>
        </p:txBody>
      </p:sp>
      <p:sp>
        <p:nvSpPr>
          <p:cNvPr id="4" name="Slide Number Placeholder 3"/>
          <p:cNvSpPr>
            <a:spLocks noGrp="1"/>
          </p:cNvSpPr>
          <p:nvPr>
            <p:ph type="sldNum" sz="quarter" idx="10"/>
          </p:nvPr>
        </p:nvSpPr>
        <p:spPr/>
        <p:txBody>
          <a:bodyPr/>
          <a:lstStyle/>
          <a:p>
            <a:fld id="{86425DA3-A274-D349-A373-1D0D30C163E5}" type="slidenum">
              <a:rPr lang="en-US" smtClean="0"/>
              <a:t>148</a:t>
            </a:fld>
            <a:endParaRPr lang="en-US"/>
          </a:p>
        </p:txBody>
      </p:sp>
    </p:spTree>
    <p:extLst>
      <p:ext uri="{BB962C8B-B14F-4D97-AF65-F5344CB8AC3E}">
        <p14:creationId xmlns:p14="http://schemas.microsoft.com/office/powerpoint/2010/main" val="21607639"/>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35063" y="1063625"/>
            <a:ext cx="4516437" cy="2541588"/>
          </a:xfrm>
        </p:spPr>
      </p:sp>
      <p:sp>
        <p:nvSpPr>
          <p:cNvPr id="3" name="Notes Placeholder 2"/>
          <p:cNvSpPr>
            <a:spLocks noGrp="1"/>
          </p:cNvSpPr>
          <p:nvPr>
            <p:ph type="body" idx="1"/>
          </p:nvPr>
        </p:nvSpPr>
        <p:spPr>
          <a:xfrm>
            <a:off x="650326" y="3801461"/>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baseline="0" dirty="0"/>
              <a:t>Time:</a:t>
            </a:r>
          </a:p>
          <a:p>
            <a:r>
              <a:rPr lang="en-US" sz="1000" b="1" dirty="0"/>
              <a:t>Duration:</a:t>
            </a:r>
            <a:r>
              <a:rPr lang="en-US" sz="1000" b="1" baseline="0" dirty="0"/>
              <a:t> </a:t>
            </a:r>
            <a:r>
              <a:rPr lang="en-US" sz="1000" b="0" baseline="0" dirty="0"/>
              <a:t>2 minutes</a:t>
            </a:r>
            <a:endParaRPr lang="en-US" sz="1000" b="0" i="0" dirty="0">
              <a:ea typeface="MS PGothic"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0" i="0" u="none"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000" b="1" i="0" u="none" baseline="0" dirty="0"/>
              <a:t>Facilitator says:</a:t>
            </a:r>
            <a:r>
              <a:rPr lang="en-US" sz="1000" b="1" i="1" u="none" baseline="0" dirty="0"/>
              <a:t> </a:t>
            </a:r>
            <a:r>
              <a:rPr lang="en-US" sz="1000" b="0" dirty="0"/>
              <a:t>So what are the implications of this text-based</a:t>
            </a:r>
            <a:r>
              <a:rPr lang="en-US" sz="1000" b="0" baseline="0" dirty="0"/>
              <a:t> instruction </a:t>
            </a:r>
            <a:r>
              <a:rPr lang="en-US" sz="1000" b="0" dirty="0"/>
              <a:t>on the kind of questions and tasks we</a:t>
            </a:r>
            <a:r>
              <a:rPr lang="en-US" sz="1000" b="0" baseline="0" dirty="0"/>
              <a:t> give to students</a:t>
            </a:r>
            <a:r>
              <a:rPr lang="en-US" sz="1000" b="0" dirty="0"/>
              <a:t>? </a:t>
            </a:r>
            <a:r>
              <a:rPr lang="en-US" sz="1000" b="0" baseline="0" dirty="0"/>
              <a:t>This shift requires us to be very intentional about both the questions we ask and the responses we accept from students! Take a moment and look at this example and non-example. What do you notice about these two questions?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baseline="0" dirty="0"/>
              <a:t>Look for:</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baseline="0" dirty="0"/>
              <a:t>The example TDQ requires students to go back into the text and read carefully; it also requires them to cite evidence from the text to support their thinking.</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baseline="0" dirty="0"/>
              <a:t>The non-example can be answered based on students’ own opinions and is not connected to the text.</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baseline="0" dirty="0"/>
              <a:t>Facilitator says: </a:t>
            </a:r>
            <a:r>
              <a:rPr lang="en-US" sz="1000" b="0" baseline="0" dirty="0"/>
              <a:t>How does this text-based approach essentially level the playing field for students?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baseline="0" dirty="0"/>
              <a:t>Facilitator does: </a:t>
            </a:r>
            <a:r>
              <a:rPr lang="en-US" sz="1000" b="0" baseline="0" dirty="0"/>
              <a:t>Provide a few seconds of wait time, then call on participants to share out to the group. </a:t>
            </a:r>
            <a:endParaRPr lang="en-US" sz="1000" b="1" baseline="0"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baseline="0" dirty="0"/>
              <a:t>Look for/emphasize: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baseline="0" dirty="0"/>
              <a:t>It provides all students access to the thinking because everything is grounded in the text; questions that are outside the text require students to have enough background knowledge to formulate an opinion or thought on a topic </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baseline="0" dirty="0"/>
              <a:t>With repeated readings of the same text (as we experienced with Frost, and as is evident in a number of Guidebooks lessons), struggling readers have greater access to both the text and these tasks</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0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baseline="0" dirty="0"/>
              <a:t>Note: </a:t>
            </a:r>
            <a:r>
              <a:rPr lang="en-US" sz="1000" b="0" baseline="0" dirty="0"/>
              <a:t>might be worth pointing out that it </a:t>
            </a:r>
            <a:r>
              <a:rPr lang="en-US" sz="1000" b="0" baseline="0" dirty="0" err="1"/>
              <a:t>doesn</a:t>
            </a:r>
            <a:r>
              <a:rPr lang="uk-UA" sz="1000" b="0" baseline="0" dirty="0"/>
              <a:t>’</a:t>
            </a:r>
            <a:r>
              <a:rPr lang="en-US" sz="1000" b="0" baseline="0" dirty="0"/>
              <a:t>t mean we can NEVER ask questions about student’s own opinions or ask them to make meaningful connections to what they are reading about.  It is, however, important that when students are still reading to UNDERSTAND a text, the questions need to all be rooted in evidence in the text.  This question on the right, for instance, would be a fine question to ask in a culminating activity, perhaps a </a:t>
            </a:r>
            <a:r>
              <a:rPr lang="en-US" sz="1000" b="0" baseline="0" dirty="0" err="1"/>
              <a:t>socratic</a:t>
            </a:r>
            <a:r>
              <a:rPr lang="en-US" sz="1000" b="0" baseline="0" dirty="0"/>
              <a:t> seminar, at the end of a unit after students have read and understood texts and research articles addressing this very topic (once they have enough CONTENT to form an opinion).</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baseline="0" dirty="0"/>
              <a:t>Key Point: </a:t>
            </a:r>
            <a:r>
              <a:rPr lang="en-US" sz="1000" b="0" baseline="0" dirty="0"/>
              <a:t>Text-dependent questions and task require students to understand the text and use evidence from it to support their ideas. They cannot be answered based on personal opinion or background knowledge.</a:t>
            </a:r>
            <a:endParaRPr lang="en-US" sz="1000"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0" i="1" u="none"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149</a:t>
            </a:fld>
            <a:endParaRPr lang="en-US"/>
          </a:p>
        </p:txBody>
      </p:sp>
    </p:spTree>
    <p:extLst>
      <p:ext uri="{BB962C8B-B14F-4D97-AF65-F5344CB8AC3E}">
        <p14:creationId xmlns:p14="http://schemas.microsoft.com/office/powerpoint/2010/main" val="881671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39825" y="752475"/>
            <a:ext cx="4687888" cy="2638425"/>
          </a:xfrm>
        </p:spPr>
      </p:sp>
      <p:sp>
        <p:nvSpPr>
          <p:cNvPr id="3" name="Notes Placeholder 2"/>
          <p:cNvSpPr>
            <a:spLocks noGrp="1"/>
          </p:cNvSpPr>
          <p:nvPr>
            <p:ph type="body" idx="1"/>
          </p:nvPr>
        </p:nvSpPr>
        <p:spPr>
          <a:xfrm>
            <a:off x="580869" y="3516130"/>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Time:</a:t>
            </a:r>
          </a:p>
          <a:p>
            <a:pPr marL="0" indent="0">
              <a:buFontTx/>
              <a:buNone/>
            </a:pPr>
            <a:r>
              <a:rPr lang="en-US" sz="1100" b="1" dirty="0"/>
              <a:t>Duration: </a:t>
            </a:r>
            <a:r>
              <a:rPr lang="en-US" sz="1100" b="0" dirty="0"/>
              <a:t>7 minutes</a:t>
            </a:r>
          </a:p>
          <a:p>
            <a:pPr marL="0" indent="0">
              <a:buFont typeface="Arial" charset="0"/>
              <a:buNone/>
            </a:pPr>
            <a:endParaRPr lang="en-US" sz="1100" b="1" dirty="0"/>
          </a:p>
          <a:p>
            <a:pPr marL="0" indent="0">
              <a:buFont typeface="Arial" charset="0"/>
              <a:buNone/>
            </a:pPr>
            <a:r>
              <a:rPr lang="en-US" sz="1100" b="1" dirty="0"/>
              <a:t>Facilitator</a:t>
            </a:r>
            <a:r>
              <a:rPr lang="en-US" sz="1100" b="1" baseline="0" dirty="0"/>
              <a:t> says: </a:t>
            </a:r>
            <a:r>
              <a:rPr lang="en-US" sz="1100" b="0" baseline="0" dirty="0"/>
              <a:t>At your tables, discuss your responses to these three questions. </a:t>
            </a:r>
          </a:p>
          <a:p>
            <a:pPr marL="0" indent="0">
              <a:buFont typeface="Arial" charset="0"/>
              <a:buNone/>
            </a:pPr>
            <a:endParaRPr lang="en-US" sz="1100" b="0" baseline="0" dirty="0"/>
          </a:p>
          <a:p>
            <a:pPr marL="0" indent="0">
              <a:buFont typeface="Arial" charset="0"/>
              <a:buNone/>
            </a:pPr>
            <a:r>
              <a:rPr lang="en-US" sz="1100" b="1" baseline="0" dirty="0"/>
              <a:t>Facilitator does: </a:t>
            </a:r>
            <a:r>
              <a:rPr lang="en-US" sz="1100" b="0" baseline="0" dirty="0"/>
              <a:t>Give participants 5 minutes to discuss at their tables. Afterwards, invite 2-3 participants to share out with the whole group. </a:t>
            </a:r>
          </a:p>
          <a:p>
            <a:pPr marL="0" indent="0">
              <a:buFont typeface="Arial" charset="0"/>
              <a:buNone/>
            </a:pPr>
            <a:endParaRPr lang="en-US" sz="1100" b="0" baseline="0" dirty="0"/>
          </a:p>
          <a:p>
            <a:pPr marL="171450" indent="-171450">
              <a:buFont typeface="Arial" charset="0"/>
              <a:buChar char="•"/>
            </a:pPr>
            <a:r>
              <a:rPr lang="en-US" sz="1100" b="0" baseline="0" dirty="0"/>
              <a:t>During the debrief, look for and emphasize as needed: </a:t>
            </a:r>
            <a:endParaRPr lang="en-US" sz="1100" b="0" dirty="0"/>
          </a:p>
          <a:p>
            <a:pPr marL="628650" lvl="1" indent="-171450">
              <a:buFont typeface="Arial" charset="0"/>
              <a:buChar char="•"/>
            </a:pPr>
            <a:r>
              <a:rPr lang="en-US" sz="1100" dirty="0"/>
              <a:t>College and career readiness is</a:t>
            </a:r>
            <a:r>
              <a:rPr lang="en-US" sz="1100" baseline="0" dirty="0"/>
              <a:t> not defined by students’ ability to answer higher-level questions over lower level questions, it’s defined by their ability to read and understand complex texts.</a:t>
            </a:r>
          </a:p>
          <a:p>
            <a:pPr marL="457200" lvl="1" indent="0">
              <a:buFont typeface="Arial" charset="0"/>
              <a:buNone/>
            </a:pPr>
            <a:endParaRPr lang="en-US" sz="1100" baseline="0" dirty="0"/>
          </a:p>
          <a:p>
            <a:pPr marL="0" lvl="0" indent="0">
              <a:buFont typeface="Arial" charset="0"/>
              <a:buNone/>
            </a:pPr>
            <a:r>
              <a:rPr lang="en-US" sz="1100" b="1" baseline="0" dirty="0"/>
              <a:t>Facilitator says: </a:t>
            </a:r>
            <a:r>
              <a:rPr lang="en-US" sz="1100" b="0" baseline="0" dirty="0"/>
              <a:t>L</a:t>
            </a:r>
            <a:r>
              <a:rPr lang="en-US" sz="1100" baseline="0" dirty="0"/>
              <a:t>et’s take a closer look at why text complexity is so important.</a:t>
            </a:r>
          </a:p>
          <a:p>
            <a:pPr marL="0" lvl="0" indent="0">
              <a:buFont typeface="Arial" charset="0"/>
              <a:buNone/>
            </a:pPr>
            <a:endParaRPr lang="en-US" sz="1100" baseline="0" dirty="0"/>
          </a:p>
          <a:p>
            <a:pPr marL="0" lvl="0" indent="0">
              <a:buFont typeface="Arial" charset="0"/>
              <a:buNone/>
            </a:pPr>
            <a:r>
              <a:rPr lang="en-US" sz="1100" b="1" baseline="0" dirty="0"/>
              <a:t>Key Point: </a:t>
            </a:r>
            <a:r>
              <a:rPr lang="en-US" sz="1100" b="0" baseline="0" dirty="0"/>
              <a:t>College and career readiness is defined by a student’s ability to read and understand complex texts. The research presented in this video directly supports Louisiana’s ELA goal.</a:t>
            </a:r>
            <a:endParaRPr lang="en-US" sz="1100" b="1" baseline="0" dirty="0"/>
          </a:p>
          <a:p>
            <a:endParaRPr lang="en-US" sz="110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100" b="1" baseline="0" dirty="0"/>
              <a:t>Video: </a:t>
            </a:r>
            <a:r>
              <a:rPr lang="en-US" sz="1100" b="0" baseline="0" dirty="0"/>
              <a:t>Scholastic Teacher Appreciation Day: David Liben and Meredith Liben. (2013, August 19). </a:t>
            </a:r>
            <a:r>
              <a:rPr lang="en-US" sz="1100" b="0" i="0" baseline="0" dirty="0"/>
              <a:t>Putting the Pieces of the CCSS Together </a:t>
            </a:r>
            <a:r>
              <a:rPr lang="en-US" sz="1100" b="0" baseline="0" dirty="0"/>
              <a:t>[Video File]. Retrieved from https://</a:t>
            </a:r>
            <a:r>
              <a:rPr lang="en-US" sz="1100" b="0" baseline="0" dirty="0" err="1"/>
              <a:t>www.youtube.com</a:t>
            </a:r>
            <a:r>
              <a:rPr lang="en-US" sz="1100" b="0" baseline="0" dirty="0"/>
              <a:t>/</a:t>
            </a:r>
            <a:r>
              <a:rPr lang="en-US" sz="1100" b="0" baseline="0" dirty="0" err="1"/>
              <a:t>watch?v</a:t>
            </a:r>
            <a:r>
              <a:rPr lang="en-US" sz="1100" b="0" baseline="0" dirty="0"/>
              <a:t>=anYa7Dkz-V4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100"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100" b="1" baseline="0" dirty="0"/>
              <a:t>Sources: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sz="1100" b="0" i="0" kern="1200" dirty="0">
                <a:solidFill>
                  <a:schemeClr val="tx1"/>
                </a:solidFill>
                <a:effectLst/>
              </a:rPr>
              <a:t>ACT (2006). Reading between the lines: What the ACT reveals about college readiness in reading. Iowa City, IA: Author.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sz="1100" dirty="0"/>
              <a:t>Student Achievement Partners. Research Supporting the Common Core ELA/Literacy</a:t>
            </a:r>
            <a:r>
              <a:rPr lang="en-US" sz="1100" baseline="0" dirty="0"/>
              <a:t> Shifts and Standards. Retrieved from </a:t>
            </a:r>
            <a:r>
              <a:rPr lang="en-US" sz="1100" dirty="0"/>
              <a:t>https://</a:t>
            </a:r>
            <a:r>
              <a:rPr lang="en-US" sz="1100" dirty="0" err="1"/>
              <a:t>achievethecore.org</a:t>
            </a:r>
            <a:r>
              <a:rPr lang="en-US" sz="1100" dirty="0"/>
              <a:t>/content/upload/Research%20Supporting%20the%20ELA%20Standards%20and%20Shifts%20Final.pdf</a:t>
            </a:r>
          </a:p>
        </p:txBody>
      </p:sp>
      <p:sp>
        <p:nvSpPr>
          <p:cNvPr id="4" name="Slide Number Placeholder 3"/>
          <p:cNvSpPr>
            <a:spLocks noGrp="1"/>
          </p:cNvSpPr>
          <p:nvPr>
            <p:ph type="sldNum" sz="quarter" idx="10"/>
          </p:nvPr>
        </p:nvSpPr>
        <p:spPr/>
        <p:txBody>
          <a:bodyPr/>
          <a:lstStyle/>
          <a:p>
            <a:fld id="{86425DA3-A274-D349-A373-1D0D30C163E5}" type="slidenum">
              <a:rPr lang="en-US" smtClean="0"/>
              <a:t>15</a:t>
            </a:fld>
            <a:endParaRPr lang="en-US"/>
          </a:p>
        </p:txBody>
      </p:sp>
    </p:spTree>
    <p:extLst>
      <p:ext uri="{BB962C8B-B14F-4D97-AF65-F5344CB8AC3E}">
        <p14:creationId xmlns:p14="http://schemas.microsoft.com/office/powerpoint/2010/main" val="1705337787"/>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dirty="0"/>
              <a:t>Duration:</a:t>
            </a:r>
            <a:r>
              <a:rPr lang="en-US" b="1" baseline="0" dirty="0"/>
              <a:t> </a:t>
            </a:r>
            <a:r>
              <a:rPr lang="en-US" b="0" baseline="0" dirty="0"/>
              <a:t>5 minutes</a:t>
            </a:r>
            <a:endParaRPr lang="en-US" b="0" i="0" dirty="0">
              <a:ea typeface="MS PGothic" charset="0"/>
            </a:endParaRPr>
          </a:p>
          <a:p>
            <a:endParaRPr lang="en-US" dirty="0"/>
          </a:p>
          <a:p>
            <a:r>
              <a:rPr lang="en-US" b="1" dirty="0"/>
              <a:t>Facilitator says:</a:t>
            </a:r>
            <a:r>
              <a:rPr lang="en-US" b="1" baseline="0" dirty="0"/>
              <a:t> </a:t>
            </a:r>
            <a:r>
              <a:rPr lang="en-US" b="0" baseline="0" dirty="0"/>
              <a:t>We want to stop here and acknowledge that what we’ve talked about so far in this session might push up against current beliefs and practices.  Reading strategies have been a big instructional focus in many schools around the country.  Asking questions that ask students to make personal connections or opinions about are also common practice. Let’s take a few minutes independently to process and reflect. </a:t>
            </a:r>
          </a:p>
          <a:p>
            <a:endParaRPr lang="en-US"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does: </a:t>
            </a:r>
            <a:r>
              <a:rPr lang="en-US" b="0" baseline="0" dirty="0"/>
              <a:t>Review reflection questions then direct participants to the space in their note-catcher where they can record their reflections. </a:t>
            </a:r>
            <a:r>
              <a:rPr lang="en-US" dirty="0"/>
              <a:t>If time allows, invite participants to share their reflections</a:t>
            </a:r>
            <a:r>
              <a:rPr lang="en-US" baseline="0" dirty="0"/>
              <a:t> with a partner. Read the room – consider opening these reflections and/or questions to the whole group. </a:t>
            </a:r>
          </a:p>
          <a:p>
            <a:pPr marL="0" indent="0">
              <a:buFont typeface="Arial" charset="0"/>
              <a:buNone/>
            </a:pPr>
            <a:endParaRPr lang="en-US" b="0" baseline="0" dirty="0"/>
          </a:p>
          <a:p>
            <a:pPr marL="0" indent="0">
              <a:buFont typeface="Arial" charset="0"/>
              <a:buNone/>
            </a:pPr>
            <a:endParaRPr lang="en-US" b="0" baseline="0" dirty="0"/>
          </a:p>
          <a:p>
            <a:pPr marL="0" indent="0">
              <a:buFont typeface="Arial" charset="0"/>
              <a:buNone/>
            </a:pPr>
            <a:r>
              <a:rPr lang="en-US" b="1" baseline="0" dirty="0"/>
              <a:t>Key Point: </a:t>
            </a:r>
            <a:r>
              <a:rPr lang="en-US" b="0" baseline="0" dirty="0"/>
              <a:t>The ELA Guidebooks were designed with the research around the effectiveness of text-based instruction in mind. Questions and tasks included in the Guidebooks are largely text-dependent for this reason: to push students to make meaning of authentic, complex texts.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150</a:t>
            </a:fld>
            <a:endParaRPr lang="en-US"/>
          </a:p>
        </p:txBody>
      </p:sp>
    </p:spTree>
    <p:extLst>
      <p:ext uri="{BB962C8B-B14F-4D97-AF65-F5344CB8AC3E}">
        <p14:creationId xmlns:p14="http://schemas.microsoft.com/office/powerpoint/2010/main" val="1026291600"/>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dirty="0"/>
              <a:t>Duration:</a:t>
            </a:r>
            <a:r>
              <a:rPr lang="en-US" b="1" baseline="0" dirty="0"/>
              <a:t> </a:t>
            </a:r>
            <a:r>
              <a:rPr lang="en-US" b="0" baseline="0" dirty="0"/>
              <a:t>30 seconds</a:t>
            </a:r>
          </a:p>
          <a:p>
            <a:endParaRPr lang="en-US" b="0" i="0" dirty="0">
              <a:ea typeface="MS PGothic" charset="0"/>
            </a:endParaRPr>
          </a:p>
          <a:p>
            <a:pPr marL="0" indent="0">
              <a:buFont typeface="Arial" charset="0"/>
              <a:buNone/>
            </a:pPr>
            <a:r>
              <a:rPr lang="en-US" b="1" dirty="0"/>
              <a:t>Facilitator says:</a:t>
            </a:r>
            <a:r>
              <a:rPr lang="en-US" b="1" baseline="0" dirty="0"/>
              <a:t> </a:t>
            </a:r>
            <a:r>
              <a:rPr lang="en-US" b="0" baseline="0" dirty="0"/>
              <a:t>Let’s come back together now, and think about where and how the standards come into play when thinking about text-based instruction.</a:t>
            </a:r>
          </a:p>
          <a:p>
            <a:pPr marL="0" indent="0">
              <a:buFont typeface="Arial" charset="0"/>
              <a:buNone/>
            </a:pPr>
            <a:endParaRPr lang="en-US" b="0" baseline="0" dirty="0"/>
          </a:p>
          <a:p>
            <a:pPr marL="0" indent="0">
              <a:buFont typeface="Arial" charset="0"/>
              <a:buNone/>
            </a:pPr>
            <a:r>
              <a:rPr lang="en-US" b="1" baseline="0" dirty="0"/>
              <a:t>Facilitator does:</a:t>
            </a:r>
            <a:r>
              <a:rPr lang="en-US" b="0" baseline="0" dirty="0"/>
              <a:t> </a:t>
            </a:r>
            <a:r>
              <a:rPr lang="en-US" dirty="0"/>
              <a:t>Pose the rhetorical question (pause); then click to reveal the answer.</a:t>
            </a:r>
          </a:p>
          <a:p>
            <a:pPr marL="0" indent="0">
              <a:buFont typeface="Arial" charset="0"/>
              <a:buNone/>
            </a:pPr>
            <a:endParaRPr lang="en-US" dirty="0"/>
          </a:p>
          <a:p>
            <a:pPr marL="0" indent="0">
              <a:buFont typeface="Arial" charset="0"/>
              <a:buNone/>
            </a:pPr>
            <a:r>
              <a:rPr lang="en-US" b="1" dirty="0"/>
              <a:t>Key</a:t>
            </a:r>
            <a:r>
              <a:rPr lang="en-US" b="1" baseline="0" dirty="0"/>
              <a:t> Point: </a:t>
            </a:r>
            <a:r>
              <a:rPr lang="en-US" b="0" baseline="0" dirty="0"/>
              <a:t>The Louisiana Student Standards guide our planning and questioning when supporting students in accessing complex texts. </a:t>
            </a:r>
            <a:endParaRPr lang="en-US" b="1"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151</a:t>
            </a:fld>
            <a:endParaRPr lang="en-US"/>
          </a:p>
        </p:txBody>
      </p:sp>
    </p:spTree>
    <p:extLst>
      <p:ext uri="{BB962C8B-B14F-4D97-AF65-F5344CB8AC3E}">
        <p14:creationId xmlns:p14="http://schemas.microsoft.com/office/powerpoint/2010/main" val="115773231"/>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dirty="0"/>
              <a:t>Duration:</a:t>
            </a:r>
            <a:r>
              <a:rPr lang="en-US" b="1" baseline="0" dirty="0"/>
              <a:t> </a:t>
            </a:r>
            <a:r>
              <a:rPr lang="en-US" b="0" baseline="0" dirty="0"/>
              <a:t>30 seconds</a:t>
            </a:r>
          </a:p>
          <a:p>
            <a:endParaRPr lang="en-US" dirty="0"/>
          </a:p>
          <a:p>
            <a:pPr marL="0" indent="0">
              <a:buFont typeface="Arial" charset="0"/>
              <a:buNone/>
            </a:pPr>
            <a:r>
              <a:rPr lang="en-US" b="1" dirty="0"/>
              <a:t>Facilitator</a:t>
            </a:r>
            <a:r>
              <a:rPr lang="en-US" b="1" baseline="0" dirty="0"/>
              <a:t> s</a:t>
            </a:r>
            <a:r>
              <a:rPr lang="en-US" b="1" dirty="0"/>
              <a:t>ays: </a:t>
            </a:r>
            <a:r>
              <a:rPr lang="en-US" dirty="0"/>
              <a:t>The two most important</a:t>
            </a:r>
            <a:r>
              <a:rPr lang="en-US" baseline="0" dirty="0"/>
              <a:t> things that drive our planning in text-based instruction (and that have driven the design of the ELA Guidebooks) are the texts and the Louisiana Student Standards. And this is a shift in how we traditionally think about standards-based instruction in ELA.</a:t>
            </a:r>
          </a:p>
          <a:p>
            <a:pPr marL="0" indent="0">
              <a:buFont typeface="Arial" charset="0"/>
              <a:buNone/>
            </a:pPr>
            <a:endParaRPr lang="en-US" baseline="0" dirty="0"/>
          </a:p>
          <a:p>
            <a:pPr marL="0" indent="0">
              <a:buFont typeface="Arial" charset="0"/>
              <a:buNone/>
            </a:pPr>
            <a:r>
              <a:rPr lang="en-US" b="1" baseline="0" dirty="0"/>
              <a:t>Facilitator does: </a:t>
            </a:r>
            <a:r>
              <a:rPr lang="en-US" baseline="0" dirty="0"/>
              <a:t>Click to reveal and read each question, emphasizing that we are shifting from the old way of thinking about standards (which standard will I teach?) to the new way of thinking about them (which standards are necessary to deeply understand the text?) – explain that another way of thinking about it is “which standards beg to be taught through this text?”</a:t>
            </a:r>
          </a:p>
          <a:p>
            <a:pPr marL="0" indent="0">
              <a:buFont typeface="Arial" charset="0"/>
              <a:buNone/>
            </a:pPr>
            <a:endParaRPr lang="en-US"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Image Source: </a:t>
            </a:r>
            <a:r>
              <a:rPr lang="en-US" sz="1200" b="0" i="0" kern="1200" dirty="0">
                <a:solidFill>
                  <a:schemeClr val="tx1"/>
                </a:solidFill>
                <a:effectLst/>
                <a:latin typeface="+mn-lt"/>
                <a:ea typeface="+mn-ea"/>
                <a:cs typeface="+mn-cs"/>
              </a:rPr>
              <a:t>Keyes, Daniel. (1994). Flowers for Algernon. Orlando, FL: Harcourt Inc.</a:t>
            </a:r>
          </a:p>
          <a:p>
            <a:pPr marL="0" indent="0">
              <a:buFont typeface="Arial" charset="0"/>
              <a:buNone/>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152</a:t>
            </a:fld>
            <a:endParaRPr lang="en-US"/>
          </a:p>
        </p:txBody>
      </p:sp>
    </p:spTree>
    <p:extLst>
      <p:ext uri="{BB962C8B-B14F-4D97-AF65-F5344CB8AC3E}">
        <p14:creationId xmlns:p14="http://schemas.microsoft.com/office/powerpoint/2010/main" val="1571803081"/>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sz="1200" b="1" dirty="0"/>
              <a:t>Duration:</a:t>
            </a:r>
            <a:r>
              <a:rPr lang="en-US" sz="1200" b="1" baseline="0" dirty="0"/>
              <a:t> </a:t>
            </a:r>
            <a:r>
              <a:rPr lang="en-US" sz="1200" b="0" baseline="0" dirty="0"/>
              <a:t>3 minutes</a:t>
            </a:r>
          </a:p>
          <a:p>
            <a:endParaRPr lang="en-US" dirty="0"/>
          </a:p>
          <a:p>
            <a:pPr marL="0" indent="0">
              <a:buFont typeface="Arial" charset="0"/>
              <a:buNone/>
            </a:pPr>
            <a:r>
              <a:rPr lang="en-US" b="1" dirty="0"/>
              <a:t>Facilitator</a:t>
            </a:r>
            <a:r>
              <a:rPr lang="en-US" b="1" baseline="0" dirty="0"/>
              <a:t> does: </a:t>
            </a:r>
            <a:r>
              <a:rPr lang="en-US" b="0" baseline="0" dirty="0"/>
              <a:t>Review the directions, then direct participants to the standard and question in their note catchers</a:t>
            </a:r>
            <a:r>
              <a:rPr lang="en-US" b="1" dirty="0"/>
              <a:t>. </a:t>
            </a:r>
            <a:r>
              <a:rPr lang="en-US" b="0" baseline="0" dirty="0"/>
              <a:t>Have participants work with a partner. Afterwards, invite a few participants to share out with the whole group. </a:t>
            </a:r>
          </a:p>
          <a:p>
            <a:pPr marL="0" indent="0">
              <a:buFont typeface="Arial" charset="0"/>
              <a:buNone/>
            </a:pPr>
            <a:endParaRPr lang="en-US" b="0" baseline="0" dirty="0"/>
          </a:p>
          <a:p>
            <a:pPr marL="0" indent="0">
              <a:buFont typeface="Arial" charset="0"/>
              <a:buNone/>
            </a:pPr>
            <a:r>
              <a:rPr lang="en-US" b="0" baseline="0" dirty="0"/>
              <a:t>Important to emphasize that this is a text-first question, meaning the point of this question is to support students in making meaning of the text – beginning with understanding the character Charlie Gordon by analyzing evidence from the text. Also important to point out that several standards may be taught with ONE text!</a:t>
            </a:r>
          </a:p>
          <a:p>
            <a:pPr marL="0" lvl="0" indent="0">
              <a:buFont typeface="Arial" charset="0"/>
              <a:buNone/>
            </a:pPr>
            <a:endParaRPr lang="en-US" b="1" baseline="0" dirty="0"/>
          </a:p>
          <a:p>
            <a:pPr marL="171450" lvl="0" indent="-171450">
              <a:buFont typeface="Arial" charset="0"/>
              <a:buChar char="•"/>
            </a:pPr>
            <a:r>
              <a:rPr lang="en-US" b="1" baseline="0" dirty="0"/>
              <a:t>Look for:</a:t>
            </a:r>
          </a:p>
          <a:p>
            <a:pPr marL="628650" lvl="1" indent="-171450">
              <a:buFont typeface="Arial" charset="0"/>
              <a:buChar char="•"/>
            </a:pPr>
            <a:r>
              <a:rPr lang="en-US" baseline="0" dirty="0"/>
              <a:t>Both the standard and the question use the language: “reveal aspects of a character”</a:t>
            </a:r>
          </a:p>
          <a:p>
            <a:pPr marL="628650" lvl="1" indent="-171450">
              <a:buFont typeface="Arial" charset="0"/>
              <a:buChar char="•"/>
            </a:pPr>
            <a:r>
              <a:rPr lang="en-US" baseline="0" dirty="0"/>
              <a:t>The standard calls for students to analyze particular lines or dialogue, and the question asks students to identify 2-3 quote from the text.</a:t>
            </a:r>
          </a:p>
          <a:p>
            <a:pPr marL="1085850" lvl="2" indent="-171450">
              <a:buFont typeface="Arial" charset="0"/>
              <a:buChar cha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Key</a:t>
            </a:r>
            <a:r>
              <a:rPr lang="en-US" b="1" baseline="0" dirty="0"/>
              <a:t> Point: </a:t>
            </a:r>
            <a:r>
              <a:rPr lang="en-US" b="0" baseline="0" dirty="0"/>
              <a:t>The Louisiana Student Standards guide our planning and questioning when supporting students in accessing complex texts. Questions and tasks in the Guidebooks align directly with standards. </a:t>
            </a:r>
            <a:endParaRPr lang="en-US" b="1"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153</a:t>
            </a:fld>
            <a:endParaRPr lang="en-US"/>
          </a:p>
        </p:txBody>
      </p:sp>
    </p:spTree>
    <p:extLst>
      <p:ext uri="{BB962C8B-B14F-4D97-AF65-F5344CB8AC3E}">
        <p14:creationId xmlns:p14="http://schemas.microsoft.com/office/powerpoint/2010/main" val="481528431"/>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9650" y="765175"/>
            <a:ext cx="4941888" cy="2779713"/>
          </a:xfrm>
        </p:spPr>
      </p:sp>
      <p:sp>
        <p:nvSpPr>
          <p:cNvPr id="3" name="Notes Placeholder 2"/>
          <p:cNvSpPr>
            <a:spLocks noGrp="1"/>
          </p:cNvSpPr>
          <p:nvPr>
            <p:ph type="body" idx="1"/>
          </p:nvPr>
        </p:nvSpPr>
        <p:spPr>
          <a:xfrm>
            <a:off x="622738" y="3785695"/>
            <a:ext cx="5486400" cy="3600450"/>
          </a:xfrm>
        </p:spPr>
        <p:txBody>
          <a:bodyPr/>
          <a:lstStyle/>
          <a:p>
            <a:r>
              <a:rPr lang="en-US" sz="1200" b="0" i="1" dirty="0"/>
              <a:t>This slide is hidden for facilitator</a:t>
            </a:r>
            <a:r>
              <a:rPr lang="en-US" sz="1200" b="0" i="1" baseline="0" dirty="0"/>
              <a:t> reference only; this standard and this question are in participants’ note-catchers for the activity on the previous slide. </a:t>
            </a:r>
            <a:endParaRPr lang="en-US" b="0" i="1" dirty="0"/>
          </a:p>
          <a:p>
            <a:pPr marL="0" lvl="0" indent="0">
              <a:buFont typeface="Arial" charset="0"/>
              <a:buNone/>
            </a:pPr>
            <a:endParaRPr lang="en-US" baseline="0" dirty="0"/>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154</a:t>
            </a:fld>
            <a:endParaRPr lang="en-US"/>
          </a:p>
        </p:txBody>
      </p:sp>
    </p:spTree>
    <p:extLst>
      <p:ext uri="{BB962C8B-B14F-4D97-AF65-F5344CB8AC3E}">
        <p14:creationId xmlns:p14="http://schemas.microsoft.com/office/powerpoint/2010/main" val="1441721669"/>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6638" y="755650"/>
            <a:ext cx="4694237" cy="2641600"/>
          </a:xfrm>
        </p:spPr>
      </p:sp>
      <p:sp>
        <p:nvSpPr>
          <p:cNvPr id="3" name="Notes Placeholder 2"/>
          <p:cNvSpPr>
            <a:spLocks noGrp="1"/>
          </p:cNvSpPr>
          <p:nvPr>
            <p:ph type="body" idx="1"/>
          </p:nvPr>
        </p:nvSpPr>
        <p:spPr>
          <a:xfrm>
            <a:off x="626679" y="3580743"/>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baseline="0" dirty="0"/>
              <a:t>Time:</a:t>
            </a:r>
          </a:p>
          <a:p>
            <a:r>
              <a:rPr lang="en-US" sz="1000" b="1" dirty="0"/>
              <a:t>Duration:</a:t>
            </a:r>
            <a:r>
              <a:rPr lang="en-US" sz="1000" b="1" baseline="0" dirty="0"/>
              <a:t> </a:t>
            </a:r>
            <a:r>
              <a:rPr lang="en-US" sz="1000" b="0" baseline="0" dirty="0"/>
              <a:t>2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000" b="1" baseline="0" dirty="0"/>
              <a:t>Facilitator says</a:t>
            </a:r>
            <a:r>
              <a:rPr lang="en-US" sz="1000" baseline="0" dirty="0"/>
              <a:t>: So, what exactly is the shift here? The shift is moving from this non-text based approach, which looks like starting with a standard and picking texts to “teach” that standard. For instance</a:t>
            </a:r>
            <a:r>
              <a:rPr lang="mr-IN" sz="1000" baseline="0" dirty="0"/>
              <a:t>…</a:t>
            </a:r>
            <a:endParaRPr lang="en-US" sz="100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is-IS" sz="1000" b="1" baseline="0" dirty="0"/>
              <a:t>Facilitator does: </a:t>
            </a:r>
            <a:r>
              <a:rPr lang="is-IS" sz="1000" baseline="0" dirty="0"/>
              <a:t>Click to reveal text box.</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is-IS" sz="100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is-IS" sz="1000" b="1" baseline="0" dirty="0"/>
              <a:t>Facilitator says: </a:t>
            </a:r>
            <a:r>
              <a:rPr lang="is-IS" sz="1000" baseline="0" dirty="0"/>
              <a:t>A traditional approach to standards-based approach may have looked like this. You’d teach 5 units across the year, each anchored around a standard. For instance, students may have spent 6 weeks in their main idea unit practicing this skill through a variety of different texts on different topics.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is-IS" sz="1000" b="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is-IS" sz="1000" b="1" baseline="0" dirty="0"/>
              <a:t>Facilitator says: </a:t>
            </a:r>
            <a:r>
              <a:rPr lang="is-IS" sz="1000" baseline="0" dirty="0"/>
              <a:t>Why is this problematic? </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aseline="0" dirty="0"/>
              <a:t>Teachers are isolating a skill rather than focusing on supporting students in reaching a deeper understanding of the text.  If students perform poorly on the end of unit assessment, the teacher is likely to assume that the students need more practice with this particular skill, when in reality they need support in understanding the text. </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aseline="0" dirty="0"/>
              <a:t>There is another problem with this that we will be exploring much more deeply in module 2 – but the problem with jumping around between texts and topics within a unit is that students aren’t building their knowledge to support them in accessing these texts. Think back to the cold read task we unpacked in session 3.  We named some knowledge demands that would be necessary for students to read that text, then clearly saw how the sequence of lessons in the unit were designed to build students’ knowledge.  </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00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baseline="0" dirty="0"/>
              <a:t>Facilitator says: </a:t>
            </a:r>
            <a:r>
              <a:rPr lang="en-US" sz="1000" baseline="0" dirty="0"/>
              <a:t>So if standards-aligned, text-based instruction DOESN’T look like this, what does it look like?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baseline="0" dirty="0"/>
              <a:t>Key Point: </a:t>
            </a:r>
            <a:r>
              <a:rPr lang="en-US" sz="1000" b="0" baseline="0" dirty="0"/>
              <a:t>Instead of starting with a standard or skill and picking a text that will help us “teach” it, we now start with the text itself. Then, we ask ourselves: which standards are essential in helping students develop an understanding of the deeper meaning(s) of this text? </a:t>
            </a:r>
            <a:endParaRPr lang="en-US" sz="1000" b="1" baseline="0" dirty="0"/>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is-IS" sz="1000" baseline="0" dirty="0"/>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000" dirty="0"/>
          </a:p>
        </p:txBody>
      </p:sp>
      <p:sp>
        <p:nvSpPr>
          <p:cNvPr id="4" name="Slide Number Placeholder 3"/>
          <p:cNvSpPr>
            <a:spLocks noGrp="1"/>
          </p:cNvSpPr>
          <p:nvPr>
            <p:ph type="sldNum" sz="quarter" idx="10"/>
          </p:nvPr>
        </p:nvSpPr>
        <p:spPr/>
        <p:txBody>
          <a:bodyPr/>
          <a:lstStyle/>
          <a:p>
            <a:fld id="{86425DA3-A274-D349-A373-1D0D30C163E5}" type="slidenum">
              <a:rPr lang="en-US" smtClean="0"/>
              <a:t>155</a:t>
            </a:fld>
            <a:endParaRPr lang="en-US"/>
          </a:p>
        </p:txBody>
      </p:sp>
    </p:spTree>
    <p:extLst>
      <p:ext uri="{BB962C8B-B14F-4D97-AF65-F5344CB8AC3E}">
        <p14:creationId xmlns:p14="http://schemas.microsoft.com/office/powerpoint/2010/main" val="984264868"/>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dirty="0"/>
              <a:t>Duration:</a:t>
            </a:r>
            <a:r>
              <a:rPr lang="en-US" b="1" baseline="0" dirty="0"/>
              <a:t> </a:t>
            </a:r>
            <a:r>
              <a:rPr lang="en-US" b="0" baseline="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It looks like this! Instead of starting with a single standard, start instead with a rich, complex text. Then ask yourself, which standards beg to be taught through this text? Which standards can be used in service of understanding the deeper meaning of this text? What you’ll notice is that multiple (if not all of the) grade-level standards can be leveraged in a single text when the goal is a deeper comprehension of that text. As you experienced in our Reader’s Circles experiential with the Robert Frost poem in the last session, good readers move through multiple layers of the text when reading for deep, authentic understanding.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Key Point: </a:t>
            </a:r>
            <a:r>
              <a:rPr lang="en-US" b="0" baseline="0" dirty="0"/>
              <a:t>Instead of starting with a standard or skill and picking a text that will help us “teach” it, we now start with the text itself. Then, we ask ourselves: which standards are essential in helping students develop an understanding of the deeper meaning(s) of this text? </a:t>
            </a: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Image Source: </a:t>
            </a:r>
            <a:r>
              <a:rPr lang="en-US" dirty="0"/>
              <a:t>ELA Guidebooks</a:t>
            </a:r>
            <a:endParaRPr lang="en-US"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156</a:t>
            </a:fld>
            <a:endParaRPr lang="en-US"/>
          </a:p>
        </p:txBody>
      </p:sp>
    </p:spTree>
    <p:extLst>
      <p:ext uri="{BB962C8B-B14F-4D97-AF65-F5344CB8AC3E}">
        <p14:creationId xmlns:p14="http://schemas.microsoft.com/office/powerpoint/2010/main" val="1468332251"/>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r>
              <a:rPr lang="en-US" b="1" dirty="0"/>
              <a:t>Duration:</a:t>
            </a:r>
            <a:r>
              <a:rPr lang="en-US" b="1" baseline="0" dirty="0"/>
              <a:t> </a:t>
            </a:r>
            <a:r>
              <a:rPr lang="en-US" b="0" baseline="0" dirty="0"/>
              <a:t>5 minutes</a:t>
            </a:r>
          </a:p>
          <a:p>
            <a:endParaRPr lang="en-US" b="0" baseline="0" dirty="0"/>
          </a:p>
          <a:p>
            <a:r>
              <a:rPr lang="en-US" b="1" baseline="0" dirty="0"/>
              <a:t>Facilitator does: </a:t>
            </a:r>
            <a:r>
              <a:rPr lang="en-US" b="0" baseline="0" dirty="0"/>
              <a:t>Review directions, then direct participants to the space in their note-catchers. Afterwards, invite participants to share their sentences with a partner.  If time allows, invite participants to share a sentence they heard from their partner that really resonated with them. </a:t>
            </a:r>
          </a:p>
          <a:p>
            <a:endParaRPr lang="en-US" b="0"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157</a:t>
            </a:fld>
            <a:endParaRPr lang="en-US"/>
          </a:p>
        </p:txBody>
      </p:sp>
    </p:spTree>
    <p:extLst>
      <p:ext uri="{BB962C8B-B14F-4D97-AF65-F5344CB8AC3E}">
        <p14:creationId xmlns:p14="http://schemas.microsoft.com/office/powerpoint/2010/main" val="1193606627"/>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a:t>
            </a:r>
          </a:p>
          <a:p>
            <a:pPr marL="0" indent="0">
              <a:buFontTx/>
              <a:buNone/>
            </a:pPr>
            <a:r>
              <a:rPr lang="en-US" b="1" dirty="0"/>
              <a:t>Duration: </a:t>
            </a:r>
            <a:r>
              <a:rPr lang="en-US" b="0" dirty="0"/>
              <a:t>10 minutes</a:t>
            </a:r>
          </a:p>
          <a:p>
            <a:pPr marL="0" indent="0">
              <a:buFontTx/>
              <a:buNone/>
            </a:pPr>
            <a:endParaRPr lang="en-US" b="1" dirty="0"/>
          </a:p>
          <a:p>
            <a:pPr marL="0" indent="0">
              <a:buFontTx/>
              <a:buNone/>
            </a:pPr>
            <a:r>
              <a:rPr lang="en-US" b="1" dirty="0"/>
              <a:t>Facilitator does: </a:t>
            </a:r>
            <a:r>
              <a:rPr lang="en-US" b="0" dirty="0"/>
              <a:t>Explain</a:t>
            </a:r>
            <a:r>
              <a:rPr lang="en-US" b="0" baseline="0" dirty="0"/>
              <a:t> that we’ve learned a lot in Module 1 and it’s important to set aside time to digest and synthesize what it all means!  Review directions then point participants to the space in their note-catcher to record their reflections.</a:t>
            </a:r>
          </a:p>
          <a:p>
            <a:pPr marL="0" indent="0">
              <a:buFontTx/>
              <a:buNone/>
            </a:pPr>
            <a:endParaRPr lang="en-US" b="0" baseline="0" dirty="0"/>
          </a:p>
          <a:p>
            <a:pPr marL="0" indent="0">
              <a:buFontTx/>
              <a:buNone/>
            </a:pPr>
            <a:r>
              <a:rPr lang="en-US" b="0" baseline="0" dirty="0"/>
              <a:t>Note that this is preparation for the activity we are about to do with our groups, so really encourage participants to go back to the PPTs for each session and remember their key takeaways.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158</a:t>
            </a:fld>
            <a:endParaRPr lang="en-US"/>
          </a:p>
        </p:txBody>
      </p:sp>
    </p:spTree>
    <p:extLst>
      <p:ext uri="{BB962C8B-B14F-4D97-AF65-F5344CB8AC3E}">
        <p14:creationId xmlns:p14="http://schemas.microsoft.com/office/powerpoint/2010/main" val="159295795"/>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Time: </a:t>
            </a:r>
            <a:r>
              <a:rPr lang="en-US" b="0" baseline="0" dirty="0"/>
              <a:t>4:15-4:30</a:t>
            </a:r>
            <a:endParaRPr lang="en-US" b="0" i="0" baseline="0" dirty="0"/>
          </a:p>
          <a:p>
            <a:r>
              <a:rPr lang="en-US" b="1" i="0" baseline="0" dirty="0"/>
              <a:t>Duration: </a:t>
            </a:r>
            <a:r>
              <a:rPr lang="en-US" b="0" i="0" baseline="0" dirty="0"/>
              <a:t>15 minutes</a:t>
            </a:r>
          </a:p>
          <a:p>
            <a:endParaRPr lang="en-US" dirty="0"/>
          </a:p>
          <a:p>
            <a:r>
              <a:rPr lang="en-US" b="1" dirty="0"/>
              <a:t>Facilitator does: </a:t>
            </a:r>
            <a:r>
              <a:rPr lang="en-US" b="0" dirty="0"/>
              <a:t>Frame the activity and randomly group participants into 6 groups.  Explain</a:t>
            </a:r>
            <a:r>
              <a:rPr lang="en-US" b="0" baseline="0" dirty="0"/>
              <a:t> that based on their group number they have been assigned one of the 6 sessions we’ve engaged in through Module 1. </a:t>
            </a:r>
            <a:endParaRPr lang="en-US" dirty="0"/>
          </a:p>
          <a:p>
            <a:endParaRPr lang="en-US" b="1" dirty="0"/>
          </a:p>
          <a:p>
            <a:r>
              <a:rPr lang="en-US" b="1" dirty="0"/>
              <a:t>Facilitator does: </a:t>
            </a:r>
            <a:r>
              <a:rPr lang="en-US" dirty="0"/>
              <a:t>Explain the directions on the slide, then have participants move to their assigned anchor chart and start collaborating with their team.</a:t>
            </a:r>
            <a:r>
              <a:rPr lang="en-US" baseline="0" dirty="0"/>
              <a:t> Circulate during work time (give about 7 minutes).</a:t>
            </a:r>
            <a:endParaRPr lang="en-US" dirty="0"/>
          </a:p>
          <a:p>
            <a:endParaRPr lang="en-US" dirty="0"/>
          </a:p>
          <a:p>
            <a:r>
              <a:rPr lang="en-US" b="1" dirty="0"/>
              <a:t>Facilitator does: </a:t>
            </a:r>
            <a:r>
              <a:rPr lang="en-US" b="0" dirty="0"/>
              <a:t>Afterwards, read the room</a:t>
            </a:r>
            <a:r>
              <a:rPr lang="en-US" b="0" baseline="0" dirty="0"/>
              <a:t> (and the time!).  Either have each team briefly present their visual and their tagline to the group OR have everyone do a quick gallery walk to review each team’s chart. Afterwards have everyone return to their seats. </a:t>
            </a:r>
            <a:endParaRPr lang="en-US" b="0" dirty="0"/>
          </a:p>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159</a:t>
            </a:fld>
            <a:endParaRPr lang="en-US"/>
          </a:p>
        </p:txBody>
      </p:sp>
    </p:spTree>
    <p:extLst>
      <p:ext uri="{BB962C8B-B14F-4D97-AF65-F5344CB8AC3E}">
        <p14:creationId xmlns:p14="http://schemas.microsoft.com/office/powerpoint/2010/main" val="20991794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39825" y="900113"/>
            <a:ext cx="4432300" cy="2493962"/>
          </a:xfrm>
        </p:spPr>
      </p:sp>
      <p:sp>
        <p:nvSpPr>
          <p:cNvPr id="3" name="Notes Placeholder 2"/>
          <p:cNvSpPr>
            <a:spLocks noGrp="1"/>
          </p:cNvSpPr>
          <p:nvPr>
            <p:ph type="body" idx="1"/>
          </p:nvPr>
        </p:nvSpPr>
        <p:spPr>
          <a:xfrm>
            <a:off x="760751" y="3576091"/>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Time:</a:t>
            </a:r>
          </a:p>
          <a:p>
            <a:pPr marL="0" indent="0">
              <a:buFontTx/>
              <a:buNone/>
            </a:pPr>
            <a:r>
              <a:rPr lang="en-US" sz="1100" b="1" dirty="0"/>
              <a:t>Duration: </a:t>
            </a:r>
            <a:r>
              <a:rPr lang="en-US" sz="1100" b="0" dirty="0"/>
              <a:t>1 minute</a:t>
            </a:r>
          </a:p>
          <a:p>
            <a:endParaRPr lang="en-US" sz="1100" dirty="0"/>
          </a:p>
          <a:p>
            <a:r>
              <a:rPr lang="en-US" sz="1100" b="1" dirty="0"/>
              <a:t>Facilitator</a:t>
            </a:r>
            <a:r>
              <a:rPr lang="en-US" sz="1100" b="1" baseline="0" dirty="0"/>
              <a:t> says: </a:t>
            </a:r>
            <a:r>
              <a:rPr lang="en-US" sz="1100" dirty="0"/>
              <a:t>So,</a:t>
            </a:r>
            <a:r>
              <a:rPr lang="en-US" sz="1100" baseline="0" dirty="0"/>
              <a:t> what makes a text complex?  This is a big question and one we will be exploring in much greater depth in module 3.  For now, suffice it to say that a complex text is one that is appropriately challenging for a given grade level at a given point in the year.  </a:t>
            </a:r>
          </a:p>
          <a:p>
            <a:endParaRPr lang="en-US" sz="1100" baseline="0" dirty="0"/>
          </a:p>
          <a:p>
            <a:r>
              <a:rPr lang="en-US" sz="1100" b="1" baseline="0" dirty="0"/>
              <a:t>Facilitator does: </a:t>
            </a:r>
            <a:r>
              <a:rPr lang="en-US" sz="1100" baseline="0" dirty="0"/>
              <a:t>Click to reveal quantitative measure.</a:t>
            </a:r>
          </a:p>
          <a:p>
            <a:endParaRPr lang="en-US" sz="1100" baseline="0" dirty="0"/>
          </a:p>
          <a:p>
            <a:r>
              <a:rPr lang="en-US" sz="1100" b="1" baseline="0" dirty="0"/>
              <a:t>Facilitator says: </a:t>
            </a:r>
            <a:r>
              <a:rPr lang="en-US" sz="1100" baseline="0" dirty="0"/>
              <a:t>One way of measuring the complexity of a text is simply mathematical or quantitative – measuring the features that can be counted, like sentence length, word length, word frequency, etc.  A Lexile measure is one of the most common quantitative measures used and is reported as a number, as shown here.  As you can see, the Flowers for Algernon text, which is the anchor text for the 8</a:t>
            </a:r>
            <a:r>
              <a:rPr lang="en-US" sz="1100" baseline="30000" dirty="0"/>
              <a:t>th</a:t>
            </a:r>
            <a:r>
              <a:rPr lang="en-US" sz="1100" baseline="0" dirty="0"/>
              <a:t> grade unit we will be working with this year has a 910 Lexile. But, a Lexile isn’t everything! A Lexile is a helpful starting point for thinking about which grade-band a text may be best suited for.  </a:t>
            </a:r>
          </a:p>
          <a:p>
            <a:endParaRPr lang="en-US" sz="1100" baseline="0" dirty="0"/>
          </a:p>
          <a:p>
            <a:r>
              <a:rPr lang="en-US" sz="1100" b="1" baseline="0" dirty="0"/>
              <a:t>Facilitator does: </a:t>
            </a:r>
            <a:r>
              <a:rPr lang="en-US" sz="1100" baseline="0" dirty="0"/>
              <a:t>Click to reveal qualitative features.</a:t>
            </a:r>
          </a:p>
          <a:p>
            <a:endParaRPr lang="en-US" sz="1100" baseline="0" dirty="0"/>
          </a:p>
          <a:p>
            <a:r>
              <a:rPr lang="en-US" sz="1100" b="1" baseline="0" dirty="0"/>
              <a:t>Facilitator says: </a:t>
            </a:r>
            <a:r>
              <a:rPr lang="en-US" sz="1100" baseline="0" dirty="0"/>
              <a:t>You can get a more accurate picture of a text’s complexity based on reading it and considering its qualitative features – does it have a complex structure or organization, does it require significant background knowledge, how complex is the language and sentence structure?  Is the theme singular and obvious or are there multiple levels of meaning that need to be uncovered throughout the course of the text? </a:t>
            </a:r>
          </a:p>
          <a:p>
            <a:endParaRPr lang="en-US" sz="1100" baseline="0" dirty="0"/>
          </a:p>
          <a:p>
            <a:endParaRPr lang="en-US" sz="1100" b="0" baseline="0" dirty="0"/>
          </a:p>
          <a:p>
            <a:r>
              <a:rPr lang="en-US" sz="1100" b="1" baseline="0" dirty="0"/>
              <a:t>Key Point: </a:t>
            </a:r>
            <a:r>
              <a:rPr lang="en-US" sz="1100" b="0" baseline="0" dirty="0"/>
              <a:t>Many factors contribute to a given text’s complexity. It is important to consider all factors together when evaluating the complexity of a text.</a:t>
            </a:r>
          </a:p>
          <a:p>
            <a:endParaRPr lang="en-US" sz="1100" b="1" baseline="0" dirty="0"/>
          </a:p>
          <a:p>
            <a:r>
              <a:rPr lang="en-US" sz="1100" b="1" baseline="0" dirty="0"/>
              <a:t>Important Note: </a:t>
            </a:r>
            <a:r>
              <a:rPr lang="en-US" sz="1100" b="0" baseline="0" dirty="0"/>
              <a:t>We will revisit these factors of text complexity, specifically elements of qualitative complexity, in more depth during future modules. The purpose of this slide is to help participants understand and draw conclusions from the following graphs, not to gain a deep understanding of these three factors. </a:t>
            </a:r>
          </a:p>
          <a:p>
            <a:endParaRPr lang="en-US" sz="11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16</a:t>
            </a:fld>
            <a:endParaRPr lang="en-US"/>
          </a:p>
        </p:txBody>
      </p:sp>
    </p:spTree>
    <p:extLst>
      <p:ext uri="{BB962C8B-B14F-4D97-AF65-F5344CB8AC3E}">
        <p14:creationId xmlns:p14="http://schemas.microsoft.com/office/powerpoint/2010/main" val="1563194574"/>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a:t>
            </a:r>
            <a:r>
              <a:rPr lang="en-US" b="1" baseline="0" dirty="0"/>
              <a:t> does: </a:t>
            </a:r>
            <a:r>
              <a:rPr lang="en-US" baseline="0" dirty="0"/>
              <a:t>Thank everyone for their engagement today and direct them to access this link so they can complete today’s survey before they go.</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160</a:t>
            </a:fld>
            <a:endParaRPr lang="en-US"/>
          </a:p>
        </p:txBody>
      </p:sp>
    </p:spTree>
    <p:extLst>
      <p:ext uri="{BB962C8B-B14F-4D97-AF65-F5344CB8AC3E}">
        <p14:creationId xmlns:p14="http://schemas.microsoft.com/office/powerpoint/2010/main" val="1848514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73438" y="612775"/>
            <a:ext cx="2752725" cy="1547813"/>
          </a:xfrm>
        </p:spPr>
      </p:sp>
      <p:sp>
        <p:nvSpPr>
          <p:cNvPr id="3" name="Notes Placeholder 2"/>
          <p:cNvSpPr>
            <a:spLocks noGrp="1"/>
          </p:cNvSpPr>
          <p:nvPr>
            <p:ph type="body" idx="1"/>
          </p:nvPr>
        </p:nvSpPr>
        <p:spPr>
          <a:xfrm>
            <a:off x="640830" y="1822814"/>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baseline="0" dirty="0"/>
              <a:t>Time:</a:t>
            </a:r>
          </a:p>
          <a:p>
            <a:pPr marL="0" indent="0">
              <a:buFontTx/>
              <a:buNone/>
            </a:pPr>
            <a:r>
              <a:rPr lang="en-US" sz="1000" b="1" baseline="0" dirty="0"/>
              <a:t>Duration: </a:t>
            </a:r>
            <a:r>
              <a:rPr lang="en-US" sz="1000" b="0" baseline="0" dirty="0"/>
              <a:t>3</a:t>
            </a:r>
            <a:r>
              <a:rPr lang="en-US" sz="1000" b="1" baseline="0" dirty="0"/>
              <a:t> </a:t>
            </a:r>
            <a:r>
              <a:rPr lang="en-US" sz="1000" b="0" baseline="0" dirty="0"/>
              <a:t>minutes</a:t>
            </a:r>
            <a:endParaRPr lang="en-US" sz="1000" b="1" dirty="0"/>
          </a:p>
          <a:p>
            <a:pPr marL="0" indent="0">
              <a:buFontTx/>
              <a:buNone/>
            </a:pPr>
            <a:endParaRPr lang="en-US" sz="1000" dirty="0"/>
          </a:p>
          <a:p>
            <a:pPr marL="0" indent="0">
              <a:buFontTx/>
              <a:buNone/>
            </a:pPr>
            <a:r>
              <a:rPr lang="en-US" sz="1000" b="1" dirty="0"/>
              <a:t>Facilitator</a:t>
            </a:r>
            <a:r>
              <a:rPr lang="en-US" sz="1000" b="1" baseline="0" dirty="0"/>
              <a:t> does: </a:t>
            </a:r>
            <a:r>
              <a:rPr lang="en-US" sz="1000" b="0" baseline="0" dirty="0"/>
              <a:t>Orient participants to the graph by explaining the following: </a:t>
            </a:r>
            <a:endParaRPr lang="en-US" sz="1000" b="1" baseline="0" dirty="0"/>
          </a:p>
          <a:p>
            <a:pPr marL="0" indent="0">
              <a:buFontTx/>
              <a:buNone/>
            </a:pPr>
            <a:endParaRPr lang="en-US" sz="1000" b="1" baseline="0" dirty="0"/>
          </a:p>
          <a:p>
            <a:pPr marL="0" indent="0">
              <a:buFontTx/>
              <a:buNone/>
            </a:pPr>
            <a:r>
              <a:rPr lang="en-US" sz="1000" b="1" dirty="0"/>
              <a:t>Facilitator says:</a:t>
            </a:r>
            <a:r>
              <a:rPr lang="en-US" sz="1000" b="1" baseline="0" dirty="0"/>
              <a:t> </a:t>
            </a:r>
            <a:r>
              <a:rPr lang="en-US" sz="1000" b="0" baseline="0" dirty="0"/>
              <a:t>This graph represents findings from a Reading Summary Study that looked at the levels of texts students were reading in high school compared to texts read by people in college, military, for personal use, in entry level occupations and on the SAT/ACT.  </a:t>
            </a:r>
          </a:p>
          <a:p>
            <a:pPr marL="628650" lvl="1" indent="-171450">
              <a:buFont typeface="Arial" charset="0"/>
              <a:buChar char="•"/>
            </a:pPr>
            <a:r>
              <a:rPr lang="en-US" sz="1000" dirty="0"/>
              <a:t>Up</a:t>
            </a:r>
            <a:r>
              <a:rPr lang="en-US" sz="1000" baseline="0" dirty="0"/>
              <a:t> the y-axis, you’ll see text Lexile measures from 600 – 1600. Remember that “Lexile” is one quantitative measure of text complexity. </a:t>
            </a:r>
          </a:p>
          <a:p>
            <a:pPr marL="628650" lvl="1" indent="-171450">
              <a:buFont typeface="Arial" charset="0"/>
              <a:buChar char="•"/>
            </a:pPr>
            <a:r>
              <a:rPr lang="en-US" sz="1000" baseline="0" dirty="0"/>
              <a:t>Across the x-axis, you’ll see that list of texts/purposes.  </a:t>
            </a:r>
            <a:r>
              <a:rPr lang="en-US" sz="1000" dirty="0"/>
              <a:t>I</a:t>
            </a:r>
            <a:r>
              <a:rPr lang="en-US" sz="1000" baseline="0" dirty="0"/>
              <a:t> want to emphasize</a:t>
            </a:r>
            <a:r>
              <a:rPr lang="en-US" sz="1000" dirty="0"/>
              <a:t> that the high school </a:t>
            </a:r>
            <a:r>
              <a:rPr lang="en-US" sz="1000" dirty="0" err="1"/>
              <a:t>Lexiles</a:t>
            </a:r>
            <a:r>
              <a:rPr lang="en-US" sz="1000" dirty="0"/>
              <a:t> on this graph are based on traditional textbooks</a:t>
            </a:r>
            <a:r>
              <a:rPr lang="en-US" sz="1000" baseline="0" dirty="0"/>
              <a:t>/</a:t>
            </a:r>
            <a:r>
              <a:rPr lang="en-US" sz="1000" dirty="0"/>
              <a:t>curriculum</a:t>
            </a:r>
            <a:r>
              <a:rPr lang="en-US" sz="1000" baseline="0" dirty="0"/>
              <a:t> aligned to OLD expectations by PREVIOUS standards and BEFORE the Instructional Shifts. </a:t>
            </a:r>
          </a:p>
          <a:p>
            <a:pPr marL="628650" lvl="1" indent="-171450">
              <a:buFont typeface="Arial" charset="0"/>
              <a:buChar char="•"/>
            </a:pPr>
            <a:r>
              <a:rPr lang="en-US" sz="1000" baseline="0" dirty="0"/>
              <a:t>Take a moment to review the graph independently and make observations.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baseline="0" dirty="0"/>
              <a:t>Facilitator does: </a:t>
            </a:r>
            <a:r>
              <a:rPr lang="en-US" sz="1000" baseline="0" dirty="0"/>
              <a:t>Point participants to the graph in their note-catcher and provide wait time for participants to review the graph independently and make observations with a partner.</a:t>
            </a:r>
          </a:p>
          <a:p>
            <a:pPr marL="0" indent="0">
              <a:buFont typeface="Arial" charset="0"/>
              <a:buNone/>
            </a:pPr>
            <a:endParaRPr lang="en-US" sz="1000" b="1" baseline="0" dirty="0"/>
          </a:p>
          <a:p>
            <a:pPr marL="0" indent="0">
              <a:buFont typeface="Arial" charset="0"/>
              <a:buNone/>
            </a:pPr>
            <a:r>
              <a:rPr lang="en-US" sz="1000" b="1" baseline="0" dirty="0"/>
              <a:t>Facilitator says: </a:t>
            </a:r>
            <a:r>
              <a:rPr lang="en-US" sz="1000" b="0" baseline="0" dirty="0"/>
              <a:t>W</a:t>
            </a:r>
            <a:r>
              <a:rPr lang="en-US" sz="1000" baseline="0" dirty="0"/>
              <a:t>hat do you notice?</a:t>
            </a:r>
          </a:p>
          <a:p>
            <a:pPr marL="0" lvl="0" indent="0">
              <a:buFont typeface="Arial" charset="0"/>
              <a:buNone/>
            </a:pPr>
            <a:endParaRPr lang="en-US" sz="1000" baseline="0" dirty="0"/>
          </a:p>
          <a:p>
            <a:pPr marL="0" lvl="0" indent="0">
              <a:buFont typeface="Arial" charset="0"/>
              <a:buNone/>
            </a:pPr>
            <a:r>
              <a:rPr lang="en-US" sz="1000" b="1" baseline="0" dirty="0"/>
              <a:t>Facilitator does: </a:t>
            </a:r>
            <a:r>
              <a:rPr lang="en-US" sz="1000" b="0" baseline="0" dirty="0"/>
              <a:t>Call on a few people to share out their observations about the graph. </a:t>
            </a:r>
          </a:p>
          <a:p>
            <a:pPr marL="0" lvl="0" indent="0">
              <a:buFont typeface="Arial" charset="0"/>
              <a:buNone/>
            </a:pPr>
            <a:endParaRPr lang="en-US" sz="1000" b="0" baseline="0" dirty="0"/>
          </a:p>
          <a:p>
            <a:pPr marL="0" lvl="0" indent="0">
              <a:buFontTx/>
              <a:buNone/>
            </a:pPr>
            <a:r>
              <a:rPr lang="en-US" sz="1000" b="1" baseline="0" dirty="0"/>
              <a:t>During the debrief, look for and emphasize as needed: </a:t>
            </a:r>
          </a:p>
          <a:p>
            <a:pPr marL="171450" lvl="0" indent="-171450">
              <a:buFont typeface="Arial" charset="0"/>
              <a:buChar char="•"/>
            </a:pPr>
            <a:r>
              <a:rPr lang="en-US" sz="1000" baseline="0" dirty="0"/>
              <a:t>There is a gap between what students were leaving high school with and what they would be expected to read after high school - whether they went into a trade, military, college or entry level position.</a:t>
            </a:r>
          </a:p>
          <a:p>
            <a:pPr marL="171450" lvl="0" indent="-171450">
              <a:buFont typeface="Arial" charset="0"/>
              <a:buChar char="•"/>
            </a:pPr>
            <a:r>
              <a:rPr lang="en-US" sz="1000" baseline="0" dirty="0"/>
              <a:t>Ultimately, previous expectations were not preparing students for college and career.</a:t>
            </a:r>
          </a:p>
          <a:p>
            <a:pPr marL="0" lvl="0" indent="0">
              <a:buFont typeface="Arial" charset="0"/>
              <a:buNone/>
            </a:pPr>
            <a:endParaRPr lang="en-US" sz="1000" b="1" baseline="0" dirty="0"/>
          </a:p>
          <a:p>
            <a:pPr marL="0" lvl="0" indent="0">
              <a:buFont typeface="Arial" charset="0"/>
              <a:buNone/>
            </a:pPr>
            <a:r>
              <a:rPr lang="en-US" sz="1000" b="1" baseline="0" dirty="0"/>
              <a:t>Facilitator says: </a:t>
            </a:r>
            <a:r>
              <a:rPr lang="en-US" sz="1000" baseline="0" dirty="0"/>
              <a:t>Now, let’s take a look at how the Louisiana Student Standards have intentionally closed that gap. </a:t>
            </a:r>
          </a:p>
          <a:p>
            <a:pPr marL="0" lvl="0" indent="0">
              <a:buFont typeface="Arial" charset="0"/>
              <a:buNone/>
            </a:pPr>
            <a:endParaRPr lang="en-US" sz="1000" baseline="0" dirty="0"/>
          </a:p>
          <a:p>
            <a:pPr marL="0" lvl="0" indent="0">
              <a:buFont typeface="Arial" charset="0"/>
              <a:buNone/>
            </a:pPr>
            <a:r>
              <a:rPr lang="en-US" sz="1000" b="1" baseline="0" dirty="0"/>
              <a:t>Key Point: </a:t>
            </a:r>
            <a:r>
              <a:rPr lang="en-US" sz="1000" b="0" baseline="0" dirty="0"/>
              <a:t>Previously, the texts students were reading in school did not adequately prepare them for college and careers. The Louisiana Student Standards intentionally raise the bar by ensuring students read texts of greater complexity. </a:t>
            </a:r>
            <a:endParaRPr lang="en-US" sz="1000" b="1" baseline="0" dirty="0"/>
          </a:p>
          <a:p>
            <a:pPr marL="0" lvl="0" indent="0">
              <a:buFont typeface="Arial" charset="0"/>
              <a:buNone/>
            </a:pPr>
            <a:endParaRPr lang="en-US" sz="1000" baseline="0" dirty="0"/>
          </a:p>
          <a:p>
            <a:pPr marL="0" lvl="0" indent="0">
              <a:buFont typeface="Arial" charset="0"/>
              <a:buNone/>
            </a:pPr>
            <a:r>
              <a:rPr lang="en-US" sz="1000" b="1" baseline="0" dirty="0"/>
              <a:t>Sources: </a:t>
            </a:r>
          </a:p>
          <a:p>
            <a:pPr marL="171450" lvl="0" indent="-171450">
              <a:buFont typeface="Arial" charset="0"/>
              <a:buChar char="•"/>
            </a:pPr>
            <a:r>
              <a:rPr lang="en-US" sz="1000" b="0" baseline="0" dirty="0"/>
              <a:t>Williamson, G. L. (2006). Aligning the journey with a destination: A model for K–16 reading standards. Durham, NC: MetaMetrics, Inc.</a:t>
            </a:r>
          </a:p>
          <a:p>
            <a:pPr marL="171450" lvl="0" indent="-171450">
              <a:buFont typeface="Arial" charset="0"/>
              <a:buChar char="•"/>
            </a:pPr>
            <a:r>
              <a:rPr lang="en-US" sz="1000" dirty="0"/>
              <a:t>Sanford-Moore, E. E., &amp; Williamson, G. L. (2012). Bending the text complexity curve to close the gap. (MetaMetrics Research Brief). Durham, NC: MetaMetrics.</a:t>
            </a:r>
          </a:p>
          <a:p>
            <a:pPr marL="171450" lvl="0" indent="-171450">
              <a:buFont typeface="Arial" charset="0"/>
              <a:buChar char="•"/>
            </a:pPr>
            <a:r>
              <a:rPr lang="en-US" sz="1000" dirty="0"/>
              <a:t>Student Achievement Partners. Research Supporting the Common Core ELA/Literacy</a:t>
            </a:r>
            <a:r>
              <a:rPr lang="en-US" sz="1000" baseline="0" dirty="0"/>
              <a:t> Shifts and Standards. Retrieved from </a:t>
            </a:r>
            <a:r>
              <a:rPr lang="en-US" sz="1000" dirty="0"/>
              <a:t>https://</a:t>
            </a:r>
            <a:r>
              <a:rPr lang="en-US" sz="1000" dirty="0" err="1"/>
              <a:t>achievethecore.org</a:t>
            </a:r>
            <a:r>
              <a:rPr lang="en-US" sz="1000" dirty="0"/>
              <a:t>/content/upload/Research%20Supporting%20the%20ELA%20Standards%20and%20Shifts%20Final.pdf</a:t>
            </a:r>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a:p>
        </p:txBody>
      </p:sp>
    </p:spTree>
    <p:extLst>
      <p:ext uri="{BB962C8B-B14F-4D97-AF65-F5344CB8AC3E}">
        <p14:creationId xmlns:p14="http://schemas.microsoft.com/office/powerpoint/2010/main" val="21079550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87613" y="630238"/>
            <a:ext cx="3684587" cy="2071687"/>
          </a:xfrm>
        </p:spPr>
      </p:sp>
      <p:sp>
        <p:nvSpPr>
          <p:cNvPr id="3" name="Notes Placeholder 2"/>
          <p:cNvSpPr>
            <a:spLocks noGrp="1"/>
          </p:cNvSpPr>
          <p:nvPr>
            <p:ph type="body" idx="1"/>
          </p:nvPr>
        </p:nvSpPr>
        <p:spPr>
          <a:xfrm>
            <a:off x="685800" y="2702394"/>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Time:</a:t>
            </a:r>
          </a:p>
          <a:p>
            <a:pPr marL="0" indent="0">
              <a:buFontTx/>
              <a:buNone/>
            </a:pPr>
            <a:r>
              <a:rPr lang="en-US" sz="1100" b="1" baseline="0" dirty="0"/>
              <a:t>Duration: </a:t>
            </a:r>
            <a:r>
              <a:rPr lang="en-US" sz="1100" b="0" baseline="0" dirty="0"/>
              <a:t>3 minutes</a:t>
            </a:r>
          </a:p>
          <a:p>
            <a:pPr marL="0" indent="0">
              <a:buFontTx/>
              <a:buNone/>
            </a:pPr>
            <a:endParaRPr lang="en-US" sz="1100" b="0" baseline="0" dirty="0"/>
          </a:p>
          <a:p>
            <a:pPr marL="0" indent="0">
              <a:buFontTx/>
              <a:buNone/>
            </a:pPr>
            <a:r>
              <a:rPr lang="en-US" sz="1100" b="1" baseline="0" dirty="0"/>
              <a:t>Facilitator does: </a:t>
            </a:r>
            <a:r>
              <a:rPr lang="en-US" sz="1100" b="0" baseline="0" dirty="0"/>
              <a:t>Orient participants to the graph by explaining the following: </a:t>
            </a:r>
          </a:p>
          <a:p>
            <a:pPr marL="0" indent="0">
              <a:buFontTx/>
              <a:buNone/>
            </a:pPr>
            <a:endParaRPr lang="en-US" sz="1100" b="1" dirty="0"/>
          </a:p>
          <a:p>
            <a:pPr marL="0" indent="0">
              <a:buFont typeface="Arial" charset="0"/>
              <a:buNone/>
            </a:pPr>
            <a:r>
              <a:rPr lang="en-US" sz="1100" b="1" dirty="0">
                <a:ea typeface="ＭＳ Ｐゴシック" pitchFamily="34" charset="-128"/>
              </a:rPr>
              <a:t>Facilitator says:</a:t>
            </a:r>
            <a:r>
              <a:rPr lang="en-US" sz="1100" b="1" baseline="0" dirty="0">
                <a:ea typeface="ＭＳ Ｐゴシック" pitchFamily="34" charset="-128"/>
              </a:rPr>
              <a:t> </a:t>
            </a:r>
            <a:r>
              <a:rPr lang="en-US" sz="1100" b="0" baseline="0" dirty="0">
                <a:ea typeface="ＭＳ Ｐゴシック" pitchFamily="34" charset="-128"/>
              </a:rPr>
              <a:t>The graph pictured here represents how the Louisiana Student Standards work to close the gap we discussed on the previous slide. </a:t>
            </a:r>
            <a:endParaRPr lang="en-US" sz="1100" baseline="0" dirty="0">
              <a:ea typeface="ＭＳ Ｐゴシック" pitchFamily="34" charset="-128"/>
            </a:endParaRPr>
          </a:p>
          <a:p>
            <a:pPr marL="628650" lvl="1" indent="-171450">
              <a:buFont typeface="Arial" charset="0"/>
              <a:buChar char="•"/>
            </a:pPr>
            <a:r>
              <a:rPr lang="en-US" sz="1100" baseline="0" dirty="0">
                <a:ea typeface="ＭＳ Ｐゴシック" pitchFamily="34" charset="-128"/>
              </a:rPr>
              <a:t>The light gray bars represent previous Lexile range requirements for each grade band.</a:t>
            </a:r>
          </a:p>
          <a:p>
            <a:pPr marL="628650" lvl="1" indent="-171450">
              <a:buFont typeface="Arial" charset="0"/>
              <a:buChar char="•"/>
            </a:pPr>
            <a:r>
              <a:rPr lang="en-US" sz="1100" baseline="0" dirty="0">
                <a:ea typeface="ＭＳ Ｐゴシック" pitchFamily="34" charset="-128"/>
              </a:rPr>
              <a:t>The black bars represent Lexile ranges aligned to CCR (college and career readiness)</a:t>
            </a:r>
          </a:p>
          <a:p>
            <a:pPr marL="628650" lvl="1" indent="-171450">
              <a:buFont typeface="Arial" charset="0"/>
              <a:buChar char="•"/>
            </a:pPr>
            <a:endParaRPr lang="en-US" sz="1100" baseline="0" dirty="0">
              <a:ea typeface="ＭＳ Ｐゴシック" pitchFamily="34" charset="-128"/>
            </a:endParaRPr>
          </a:p>
          <a:p>
            <a:pPr marL="0" lvl="0" indent="0">
              <a:buFont typeface="Arial" charset="0"/>
              <a:buNone/>
            </a:pPr>
            <a:r>
              <a:rPr lang="en-US" sz="1100" b="1" baseline="0" dirty="0">
                <a:ea typeface="ＭＳ Ｐゴシック" pitchFamily="34" charset="-128"/>
              </a:rPr>
              <a:t>Facilitator says: </a:t>
            </a:r>
            <a:r>
              <a:rPr lang="en-US" sz="1100" baseline="0" dirty="0">
                <a:ea typeface="ＭＳ Ｐゴシック" pitchFamily="34" charset="-128"/>
              </a:rPr>
              <a:t>Reading Standard 10 in each grade level calls for students to read “grade level texts independently and proficiently.” Grade level texts are largely defined by the Lexile ranges shown in the dark grey bars (though we will see later that Lexile isn’t the only measure of complexity!)</a:t>
            </a:r>
          </a:p>
          <a:p>
            <a:pPr marL="0" lvl="0" indent="0">
              <a:buFont typeface="Arial" charset="0"/>
              <a:buNone/>
            </a:pPr>
            <a:endParaRPr lang="en-US" sz="1100" baseline="0" dirty="0">
              <a:ea typeface="ＭＳ Ｐゴシック" pitchFamily="34" charset="-128"/>
            </a:endParaRPr>
          </a:p>
          <a:p>
            <a:pPr marL="0" indent="0">
              <a:buFont typeface="Arial" charset="0"/>
              <a:buNone/>
            </a:pPr>
            <a:r>
              <a:rPr lang="en-US" sz="1100" b="1" baseline="0" dirty="0">
                <a:ea typeface="ＭＳ Ｐゴシック" pitchFamily="34" charset="-128"/>
              </a:rPr>
              <a:t>Facilitator does: </a:t>
            </a:r>
            <a:r>
              <a:rPr lang="en-US" sz="1100" b="0" baseline="0" dirty="0">
                <a:ea typeface="ＭＳ Ｐゴシック" pitchFamily="34" charset="-128"/>
              </a:rPr>
              <a:t>Point participants to the graph in their note-catcher and again ask them to review it and compare these ranges to the graph we just looked at on the previous slide.  Participants should observe and discuss with a partner. </a:t>
            </a:r>
          </a:p>
          <a:p>
            <a:pPr marL="0" indent="0">
              <a:buFont typeface="Arial" charset="0"/>
              <a:buNone/>
            </a:pPr>
            <a:endParaRPr lang="en-US" sz="1100" b="0" baseline="0" dirty="0">
              <a:ea typeface="ＭＳ Ｐゴシック" pitchFamily="34" charset="-128"/>
            </a:endParaRPr>
          </a:p>
          <a:p>
            <a:pPr marL="0" indent="0">
              <a:buFont typeface="Arial" charset="0"/>
              <a:buNone/>
            </a:pPr>
            <a:r>
              <a:rPr lang="en-US" sz="1100" b="1" baseline="0" dirty="0"/>
              <a:t>Facilitator says: </a:t>
            </a:r>
            <a:r>
              <a:rPr lang="en-US" sz="1100" b="0" baseline="0" dirty="0"/>
              <a:t>W</a:t>
            </a:r>
            <a:r>
              <a:rPr lang="en-US" sz="1100" baseline="0" dirty="0"/>
              <a:t>hat do you notice?</a:t>
            </a:r>
          </a:p>
          <a:p>
            <a:pPr marL="0" lvl="0" indent="0">
              <a:buFont typeface="Arial" charset="0"/>
              <a:buNone/>
            </a:pPr>
            <a:endParaRPr lang="en-US" sz="1100" baseline="0" dirty="0"/>
          </a:p>
          <a:p>
            <a:pPr marL="0" lvl="0" indent="0">
              <a:buFont typeface="Arial" charset="0"/>
              <a:buNone/>
            </a:pPr>
            <a:r>
              <a:rPr lang="en-US" sz="1100" b="1" baseline="0" dirty="0"/>
              <a:t>Facilitator does: </a:t>
            </a:r>
            <a:r>
              <a:rPr lang="en-US" sz="1100" b="0" baseline="0" dirty="0"/>
              <a:t>Call on a few people to share out their observations about the graph. </a:t>
            </a:r>
          </a:p>
          <a:p>
            <a:pPr marL="0" indent="0">
              <a:buFont typeface="Arial" charset="0"/>
              <a:buNone/>
            </a:pPr>
            <a:endParaRPr lang="en-US" sz="1100" b="0" baseline="0" dirty="0">
              <a:ea typeface="ＭＳ Ｐゴシック" pitchFamily="34" charset="-128"/>
            </a:endParaRPr>
          </a:p>
          <a:p>
            <a:pPr marL="0" indent="0">
              <a:buFont typeface="Arial" charset="0"/>
              <a:buNone/>
            </a:pPr>
            <a:endParaRPr lang="en-US" sz="1100" b="1" baseline="0" dirty="0">
              <a:ea typeface="ＭＳ Ｐゴシック" pitchFamily="34" charset="-128"/>
            </a:endParaRPr>
          </a:p>
          <a:p>
            <a:pPr marL="0" indent="0">
              <a:buFont typeface="Arial" charset="0"/>
              <a:buNone/>
            </a:pPr>
            <a:r>
              <a:rPr lang="en-US" sz="1100" b="1" baseline="0" dirty="0">
                <a:ea typeface="ＭＳ Ｐゴシック" pitchFamily="34" charset="-128"/>
              </a:rPr>
              <a:t>Look for/emphasize/clarify as needed: </a:t>
            </a:r>
          </a:p>
          <a:p>
            <a:pPr marL="171450" indent="-171450">
              <a:buFont typeface="Arial" charset="0"/>
              <a:buChar char="•"/>
            </a:pPr>
            <a:r>
              <a:rPr lang="en-US" sz="1100" baseline="0" dirty="0">
                <a:ea typeface="ＭＳ Ｐゴシック" pitchFamily="34" charset="-128"/>
              </a:rPr>
              <a:t>the new expectations are closing the gap we just identified in the previous slide (i.e. college textbooks fall between 1100-1300; military between 1150-1250; entry-level occupations: 1180-1350).</a:t>
            </a:r>
          </a:p>
          <a:p>
            <a:pPr marL="0" indent="0">
              <a:buFont typeface="Arial" charset="0"/>
              <a:buNone/>
            </a:pPr>
            <a:endParaRPr lang="en-US" sz="1100" baseline="0" dirty="0">
              <a:ea typeface="ＭＳ Ｐゴシック" pitchFamily="34" charset="-128"/>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100" b="1" baseline="0" dirty="0"/>
              <a:t>Key Point: </a:t>
            </a:r>
            <a:r>
              <a:rPr lang="en-US" sz="1100" b="0" baseline="0" dirty="0"/>
              <a:t>Previously, the texts students were reading in school did not adequately prepare them for college and careers. The Louisiana Student Standards intentionally raise the bar by ensuring students read texts of greater complexity in every grade band.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100" b="0" baseline="0" dirty="0"/>
          </a:p>
          <a:p>
            <a:pPr marL="0" lvl="0" indent="0">
              <a:buFont typeface="Arial" charset="0"/>
              <a:buNone/>
            </a:pPr>
            <a:r>
              <a:rPr lang="en-US" sz="1100" b="1" baseline="0" dirty="0"/>
              <a:t>Sources: </a:t>
            </a:r>
          </a:p>
          <a:p>
            <a:pPr marL="171450" lvl="0" indent="-171450">
              <a:buFont typeface="Arial" charset="0"/>
              <a:buChar char="•"/>
            </a:pPr>
            <a:r>
              <a:rPr lang="en-US" sz="1100" b="0" baseline="0" dirty="0"/>
              <a:t>Williamson, G. L. (2006). Aligning the journey with a destination: A model for K–16 reading standards. Durham, NC: MetaMetrics, Inc.</a:t>
            </a:r>
          </a:p>
          <a:p>
            <a:pPr marL="171450" lvl="0" indent="-171450">
              <a:buFont typeface="Arial" charset="0"/>
              <a:buChar char="•"/>
            </a:pPr>
            <a:r>
              <a:rPr lang="en-US" sz="1100" dirty="0"/>
              <a:t>Sanford-Moore, E. E., &amp; Williamson, G. L. (2012). Bending the text complexity curve to close the gap. (MetaMetrics Research Brief). Durham, NC: MetaMetrics.</a:t>
            </a:r>
          </a:p>
          <a:p>
            <a:pPr marL="171450" lvl="0" indent="-171450">
              <a:buFont typeface="Arial" charset="0"/>
              <a:buChar char="•"/>
            </a:pPr>
            <a:r>
              <a:rPr lang="en-US" sz="1100" dirty="0"/>
              <a:t>Student Achievement Partners. Research Supporting the Common Core ELA/Literacy</a:t>
            </a:r>
            <a:r>
              <a:rPr lang="en-US" sz="1100" baseline="0" dirty="0"/>
              <a:t> Shifts and Standards. Retrieved from </a:t>
            </a:r>
            <a:r>
              <a:rPr lang="en-US" sz="1100" dirty="0"/>
              <a:t>https://</a:t>
            </a:r>
            <a:r>
              <a:rPr lang="en-US" sz="1100" dirty="0" err="1"/>
              <a:t>achievethecore.org</a:t>
            </a:r>
            <a:r>
              <a:rPr lang="en-US" sz="1100" dirty="0"/>
              <a:t>/content/upload/Research%20Supporting%20the%20ELA%20Standards%20and%20Shifts%20Final.pdf</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1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18</a:t>
            </a:fld>
            <a:endParaRPr lang="en-US"/>
          </a:p>
        </p:txBody>
      </p:sp>
    </p:spTree>
    <p:extLst>
      <p:ext uri="{BB962C8B-B14F-4D97-AF65-F5344CB8AC3E}">
        <p14:creationId xmlns:p14="http://schemas.microsoft.com/office/powerpoint/2010/main" val="5498980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r>
              <a:rPr lang="en-US" b="1" dirty="0"/>
              <a:t>Duration: </a:t>
            </a:r>
            <a:r>
              <a:rPr lang="en-US" b="0" dirty="0"/>
              <a:t>30 seconds</a:t>
            </a:r>
          </a:p>
          <a:p>
            <a:endParaRPr lang="en-US" b="1" dirty="0"/>
          </a:p>
          <a:p>
            <a:r>
              <a:rPr lang="en-US" b="1" dirty="0"/>
              <a:t>Facilitator</a:t>
            </a:r>
            <a:r>
              <a:rPr lang="en-US" b="1" baseline="0" dirty="0"/>
              <a:t> says: </a:t>
            </a:r>
            <a:r>
              <a:rPr lang="en-US" b="0" baseline="0" dirty="0"/>
              <a:t>So let’s revisit our initial question – why is our ELA goal centered around complex texts? Why is this so important?</a:t>
            </a:r>
          </a:p>
          <a:p>
            <a:endParaRPr lang="en-US" b="0" baseline="0" dirty="0"/>
          </a:p>
          <a:p>
            <a:r>
              <a:rPr lang="en-US" b="1" baseline="0" dirty="0"/>
              <a:t>Facilitator does: </a:t>
            </a:r>
            <a:r>
              <a:rPr lang="en-US" b="0" baseline="0" dirty="0"/>
              <a:t>Click to reveal and read (or have a volunteer read) the text.</a:t>
            </a:r>
          </a:p>
          <a:p>
            <a:pPr marL="171450" indent="-171450">
              <a:buFont typeface="Arial" charset="0"/>
              <a:buChar char="•"/>
            </a:pPr>
            <a:endParaRPr lang="en-US" b="0" baseline="0" dirty="0"/>
          </a:p>
          <a:p>
            <a:pPr marL="0" indent="0">
              <a:buFontTx/>
              <a:buNone/>
            </a:pPr>
            <a:r>
              <a:rPr lang="en-US" b="1" baseline="0" dirty="0"/>
              <a:t>Facilitator says: </a:t>
            </a:r>
            <a:r>
              <a:rPr lang="en-US" dirty="0"/>
              <a:t>There</a:t>
            </a:r>
            <a:r>
              <a:rPr lang="en-US" baseline="0" dirty="0"/>
              <a:t> are a lot of instructional moves necessary to meet Louisiana’s ELA goal (which we will be exploring deeply through these 6 modules), but one of the first steps towards this goal is to ensure students have lots of meaningful practice with complex texts.  </a:t>
            </a:r>
          </a:p>
          <a:p>
            <a:pPr marL="628650" lvl="1" indent="-171450">
              <a:buFont typeface="Arial" charset="0"/>
              <a:buChar char="•"/>
            </a:pPr>
            <a:endParaRPr lang="en-US" baseline="0" dirty="0"/>
          </a:p>
          <a:p>
            <a:pPr marL="0" lvl="0" indent="0">
              <a:buFont typeface="Arial" charset="0"/>
              <a:buNone/>
            </a:pPr>
            <a:r>
              <a:rPr lang="en-US" b="1" baseline="0" dirty="0"/>
              <a:t>Key Point: </a:t>
            </a:r>
            <a:r>
              <a:rPr lang="en-US" b="0" baseline="0" dirty="0"/>
              <a:t>Making sure that our students have lots of meaningful practice with complex texts is one key instructional move that will push us closer to achieving the ELA goal. </a:t>
            </a:r>
            <a:endParaRPr lang="en-US" b="1"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19</a:t>
            </a:fld>
            <a:endParaRPr lang="en-US"/>
          </a:p>
        </p:txBody>
      </p:sp>
    </p:spTree>
    <p:extLst>
      <p:ext uri="{BB962C8B-B14F-4D97-AF65-F5344CB8AC3E}">
        <p14:creationId xmlns:p14="http://schemas.microsoft.com/office/powerpoint/2010/main" val="2011334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 by 8:10 at the latest! </a:t>
            </a:r>
          </a:p>
          <a:p>
            <a:endParaRPr lang="en-US" dirty="0"/>
          </a:p>
          <a:p>
            <a:r>
              <a:rPr lang="en-US" b="1" dirty="0"/>
              <a:t>Duration: </a:t>
            </a:r>
            <a:r>
              <a:rPr lang="en-US" dirty="0"/>
              <a:t>15 minutes</a:t>
            </a:r>
          </a:p>
          <a:p>
            <a:endParaRPr lang="en-US" dirty="0"/>
          </a:p>
          <a:p>
            <a:r>
              <a:rPr lang="en-US" b="1" dirty="0"/>
              <a:t>Facilitator does: </a:t>
            </a:r>
            <a:r>
              <a:rPr lang="en-US" dirty="0"/>
              <a:t>Explain that before we get into the content we are going to do a quick activity to get us warmed up for the day and to help us get</a:t>
            </a:r>
            <a:r>
              <a:rPr lang="en-US" baseline="0" dirty="0"/>
              <a:t> to know our fellow content leaders even better.  Have participants count off so that they form groups of 4 or 5.  </a:t>
            </a:r>
          </a:p>
          <a:p>
            <a:endParaRPr lang="en-US" baseline="0" dirty="0"/>
          </a:p>
          <a:p>
            <a:r>
              <a:rPr lang="en-US" baseline="0" dirty="0"/>
              <a:t>Review the rules/directions and then provide 7 minutes of team work time (they will complete this on anchor charts – note they may want to brainstorm first, then add only their top ten to the anchor chart.</a:t>
            </a:r>
          </a:p>
          <a:p>
            <a:endParaRPr lang="en-US" baseline="0" dirty="0"/>
          </a:p>
          <a:p>
            <a:r>
              <a:rPr lang="en-US" baseline="0" dirty="0"/>
              <a:t>Afterwards, invite each group to share out their list.  If another group has that same commonality, they should call it out and both teams need to cross it off their list. </a:t>
            </a:r>
          </a:p>
          <a:p>
            <a:endParaRPr lang="en-US" baseline="0" dirty="0"/>
          </a:p>
          <a:p>
            <a:r>
              <a:rPr lang="en-US" b="1" baseline="0" dirty="0"/>
              <a:t>Note</a:t>
            </a:r>
            <a:r>
              <a:rPr lang="en-US" baseline="0" dirty="0"/>
              <a:t>: Emphasize that the point is to get to know each other better and find interesting commonalities – stay away from easy wins like we are all wearing shoes, or we all have two hands, or we all at the content leader training, etc.</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a:t>
            </a:fld>
            <a:endParaRPr lang="en-US"/>
          </a:p>
        </p:txBody>
      </p:sp>
    </p:spTree>
    <p:extLst>
      <p:ext uri="{BB962C8B-B14F-4D97-AF65-F5344CB8AC3E}">
        <p14:creationId xmlns:p14="http://schemas.microsoft.com/office/powerpoint/2010/main" val="2815433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pPr marL="0" indent="0">
              <a:buFontTx/>
              <a:buNone/>
            </a:pPr>
            <a:r>
              <a:rPr lang="en-US" b="1" dirty="0"/>
              <a:t>Duration:</a:t>
            </a:r>
            <a:r>
              <a:rPr lang="en-US" b="1" baseline="0" dirty="0"/>
              <a:t> </a:t>
            </a:r>
            <a:r>
              <a:rPr lang="en-US" b="0" baseline="0" dirty="0"/>
              <a:t>30 seconds </a:t>
            </a:r>
            <a:endParaRPr lang="en-US" b="1" baseline="0" dirty="0"/>
          </a:p>
          <a:p>
            <a:pPr marL="0" indent="0">
              <a:buFontTx/>
              <a:buNone/>
            </a:pPr>
            <a:endParaRPr lang="en-US" b="1" baseline="0" dirty="0"/>
          </a:p>
          <a:p>
            <a:pPr marL="0" indent="0">
              <a:buFontTx/>
              <a:buNone/>
            </a:pPr>
            <a:r>
              <a:rPr lang="en-US" b="1" baseline="0" dirty="0"/>
              <a:t>Facilitator says: </a:t>
            </a:r>
            <a:r>
              <a:rPr lang="en-US" b="0" baseline="0" dirty="0"/>
              <a:t>So, how </a:t>
            </a:r>
            <a:r>
              <a:rPr lang="en-US" baseline="0" dirty="0"/>
              <a:t>do the Guidebooks support us in providing students with more and more practice with complex texts? As you can see, rich and complex texts are at the heart of each unit. Here you can see a just a few of the titles that students will read across grades 6-8.</a:t>
            </a:r>
          </a:p>
          <a:p>
            <a:pPr marL="0" indent="0">
              <a:buFontTx/>
              <a:buNone/>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Key Point: </a:t>
            </a:r>
            <a:r>
              <a:rPr lang="en-US" b="0" baseline="0" dirty="0"/>
              <a:t>Making sure that our students have lots of meaningful practice with complex texts is one key instructional move that will push us closer to achieving the ELA goal.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defRPr/>
            </a:pPr>
            <a:r>
              <a:rPr lang="en-US" b="1" dirty="0">
                <a:ea typeface="Allerta"/>
                <a:cs typeface="Allerta"/>
                <a:sym typeface="Allerta"/>
                <a:rtl val="0"/>
              </a:rPr>
              <a:t>Image Source: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a:solidFill>
                  <a:schemeClr val="tx1"/>
                </a:solidFill>
                <a:effectLst/>
                <a:latin typeface="+mn-lt"/>
                <a:ea typeface="+mn-ea"/>
                <a:cs typeface="+mn-cs"/>
              </a:rPr>
              <a:t>Speare</a:t>
            </a:r>
            <a:r>
              <a:rPr lang="en-US" sz="1200" b="0" i="0" kern="1200" dirty="0">
                <a:solidFill>
                  <a:schemeClr val="tx1"/>
                </a:solidFill>
                <a:effectLst/>
                <a:latin typeface="+mn-lt"/>
                <a:ea typeface="+mn-ea"/>
                <a:cs typeface="+mn-cs"/>
              </a:rPr>
              <a:t>, Elizabeth George. (2011). The Witch of Blackbird Pond. Boston, MA: Houghton Mifflin.</a:t>
            </a:r>
            <a:r>
              <a:rPr lang="en-US" sz="1200" b="0" i="0" kern="1200" baseline="0" dirty="0">
                <a:solidFill>
                  <a:schemeClr val="tx1"/>
                </a:solidFill>
                <a:effectLst/>
                <a:latin typeface="+mn-lt"/>
                <a:ea typeface="+mn-ea"/>
                <a:cs typeface="+mn-cs"/>
              </a:rPr>
              <a:t> </a:t>
            </a:r>
            <a:endParaRPr lang="en-US" b="0" i="0" baseline="0" dirty="0"/>
          </a:p>
          <a:p>
            <a:pPr marL="0" indent="0">
              <a:buFontTx/>
              <a:buNone/>
            </a:pPr>
            <a:r>
              <a:rPr lang="en-US" sz="1200" b="0" i="0" kern="1200" dirty="0">
                <a:solidFill>
                  <a:schemeClr val="tx1"/>
                </a:solidFill>
                <a:effectLst/>
                <a:latin typeface="+mn-lt"/>
                <a:ea typeface="+mn-ea"/>
                <a:cs typeface="+mn-cs"/>
              </a:rPr>
              <a:t>Lowry, Lois. (1993). The Giver. Boston, MA: Houghton Mifflin.</a:t>
            </a:r>
          </a:p>
          <a:p>
            <a:pPr marL="0" indent="0">
              <a:buFontTx/>
              <a:buNone/>
            </a:pPr>
            <a:r>
              <a:rPr lang="en-US" sz="1200" b="0" i="0" kern="1200" dirty="0">
                <a:solidFill>
                  <a:schemeClr val="tx1"/>
                </a:solidFill>
                <a:effectLst/>
                <a:latin typeface="+mn-lt"/>
                <a:ea typeface="+mn-ea"/>
                <a:cs typeface="+mn-cs"/>
              </a:rPr>
              <a:t>London, Jack.</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(2001). The </a:t>
            </a:r>
            <a:r>
              <a:rPr lang="en-US" dirty="0"/>
              <a:t>Call of the Wild</a:t>
            </a:r>
            <a:r>
              <a:rPr lang="en-US" sz="1200" b="0" i="0" kern="1200" dirty="0">
                <a:solidFill>
                  <a:schemeClr val="tx1"/>
                </a:solidFill>
                <a:effectLst/>
                <a:latin typeface="+mn-lt"/>
                <a:ea typeface="+mn-ea"/>
                <a:cs typeface="+mn-cs"/>
              </a:rPr>
              <a:t>. New York, NY: Scholastic.</a:t>
            </a:r>
          </a:p>
          <a:p>
            <a:pPr marL="0" indent="0">
              <a:buFontTx/>
              <a:buNone/>
            </a:pPr>
            <a:r>
              <a:rPr lang="en-US" sz="1200" b="0" i="0" kern="1200" dirty="0">
                <a:solidFill>
                  <a:schemeClr val="tx1"/>
                </a:solidFill>
                <a:effectLst/>
                <a:latin typeface="+mn-lt"/>
                <a:ea typeface="+mn-ea"/>
                <a:cs typeface="+mn-cs"/>
              </a:rPr>
              <a:t>Keyes, Daniel. (1994). Flowers for Algernon. Orlando, FL: Harcourt Inc.</a:t>
            </a:r>
          </a:p>
          <a:p>
            <a:pPr marL="0" indent="0">
              <a:buFontTx/>
              <a:buNone/>
            </a:pPr>
            <a:r>
              <a:rPr lang="en-US" sz="1200" b="0" i="0" kern="1200" dirty="0">
                <a:solidFill>
                  <a:schemeClr val="tx1"/>
                </a:solidFill>
                <a:effectLst/>
                <a:latin typeface="+mn-lt"/>
                <a:ea typeface="+mn-ea"/>
                <a:cs typeface="+mn-cs"/>
              </a:rPr>
              <a:t>Poe, Edgar</a:t>
            </a:r>
            <a:r>
              <a:rPr lang="en-US" sz="1200" b="0" i="0" kern="1200" baseline="0" dirty="0">
                <a:solidFill>
                  <a:schemeClr val="tx1"/>
                </a:solidFill>
                <a:effectLst/>
                <a:latin typeface="+mn-lt"/>
                <a:ea typeface="+mn-ea"/>
                <a:cs typeface="+mn-cs"/>
              </a:rPr>
              <a:t> Allan</a:t>
            </a:r>
            <a:r>
              <a:rPr lang="en-US" sz="1200" b="0" i="0" kern="1200" dirty="0">
                <a:solidFill>
                  <a:schemeClr val="tx1"/>
                </a:solidFill>
                <a:effectLst/>
                <a:latin typeface="+mn-lt"/>
                <a:ea typeface="+mn-ea"/>
                <a:cs typeface="+mn-cs"/>
              </a:rPr>
              <a:t> (2004). </a:t>
            </a:r>
            <a:r>
              <a:rPr lang="en-US" sz="1200" b="0" i="1" kern="1200" dirty="0">
                <a:solidFill>
                  <a:schemeClr val="tx1"/>
                </a:solidFill>
                <a:effectLst/>
                <a:latin typeface="+mn-lt"/>
                <a:ea typeface="+mn-ea"/>
                <a:cs typeface="+mn-cs"/>
              </a:rPr>
              <a:t>The Tell-Tale Heart</a:t>
            </a:r>
            <a:r>
              <a:rPr lang="en-US" sz="1200" b="0" i="0" kern="1200" dirty="0">
                <a:solidFill>
                  <a:schemeClr val="tx1"/>
                </a:solidFill>
                <a:effectLst/>
                <a:latin typeface="+mn-lt"/>
                <a:ea typeface="+mn-ea"/>
                <a:cs typeface="+mn-cs"/>
              </a:rPr>
              <a:t>. New York, NY: Bantam Classics.</a:t>
            </a: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20</a:t>
            </a:fld>
            <a:endParaRPr lang="en-US" dirty="0"/>
          </a:p>
        </p:txBody>
      </p:sp>
    </p:spTree>
    <p:extLst>
      <p:ext uri="{BB962C8B-B14F-4D97-AF65-F5344CB8AC3E}">
        <p14:creationId xmlns:p14="http://schemas.microsoft.com/office/powerpoint/2010/main" val="14782252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pPr marL="0" indent="0">
              <a:buFontTx/>
              <a:buNone/>
            </a:pPr>
            <a:r>
              <a:rPr lang="en-US" b="1" dirty="0"/>
              <a:t>Duration:</a:t>
            </a:r>
            <a:r>
              <a:rPr lang="en-US" b="1" baseline="0" dirty="0"/>
              <a:t> </a:t>
            </a:r>
            <a:r>
              <a:rPr lang="en-US" b="0" baseline="0" dirty="0"/>
              <a:t>30 seconds</a:t>
            </a:r>
          </a:p>
          <a:p>
            <a:pPr marL="0" indent="0">
              <a:buFontTx/>
              <a:buNone/>
            </a:pPr>
            <a:endParaRPr lang="en-US" b="0" baseline="0" dirty="0"/>
          </a:p>
          <a:p>
            <a:pPr marL="0" indent="0">
              <a:buFontTx/>
              <a:buNone/>
            </a:pPr>
            <a:r>
              <a:rPr lang="en-US" b="1" baseline="0" dirty="0"/>
              <a:t>Facilitator says: </a:t>
            </a:r>
            <a:r>
              <a:rPr lang="en-US" b="0" baseline="0" dirty="0"/>
              <a:t>It’s great that we have rich, authentic, and complex texts that will prepare our students for college and careers. However, the million dollar question that we need to consider next is: “HOW” </a:t>
            </a:r>
          </a:p>
          <a:p>
            <a:pPr marL="0" indent="0">
              <a:buFontTx/>
              <a:buNone/>
            </a:pPr>
            <a:endParaRPr lang="en-US" b="0" baseline="0" dirty="0"/>
          </a:p>
          <a:p>
            <a:pPr marL="0" indent="0">
              <a:buFontTx/>
              <a:buNone/>
            </a:pPr>
            <a:r>
              <a:rPr lang="en-US" b="1" baseline="0" dirty="0"/>
              <a:t>Facilitator does: </a:t>
            </a:r>
            <a:r>
              <a:rPr lang="en-US" b="0" baseline="0" dirty="0"/>
              <a:t>Click to reveal and read the question. </a:t>
            </a:r>
            <a:endParaRPr lang="en-US" b="1"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21</a:t>
            </a:fld>
            <a:endParaRPr lang="en-US"/>
          </a:p>
        </p:txBody>
      </p:sp>
    </p:spTree>
    <p:extLst>
      <p:ext uri="{BB962C8B-B14F-4D97-AF65-F5344CB8AC3E}">
        <p14:creationId xmlns:p14="http://schemas.microsoft.com/office/powerpoint/2010/main" val="9853095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pPr marL="0" indent="0">
              <a:buFontTx/>
              <a:buNone/>
            </a:pPr>
            <a:r>
              <a:rPr lang="en-US" b="1" dirty="0"/>
              <a:t>Duration:</a:t>
            </a:r>
            <a:r>
              <a:rPr lang="en-US" b="1" baseline="0" dirty="0"/>
              <a:t> </a:t>
            </a:r>
            <a:r>
              <a:rPr lang="en-US" b="0" baseline="0" dirty="0"/>
              <a:t>30 seconds</a:t>
            </a:r>
          </a:p>
          <a:p>
            <a:pPr marL="0" indent="0">
              <a:buFontTx/>
              <a:buNone/>
            </a:pPr>
            <a:endParaRPr lang="en-US" b="0" baseline="0" dirty="0"/>
          </a:p>
          <a:p>
            <a:pPr marL="0" indent="0">
              <a:buFont typeface="Arial" charset="0"/>
              <a:buNone/>
            </a:pPr>
            <a:r>
              <a:rPr lang="en-US" b="1" i="0" dirty="0">
                <a:ea typeface="MS PGothic" charset="0"/>
              </a:rPr>
              <a:t>Facilitator</a:t>
            </a:r>
            <a:r>
              <a:rPr lang="en-US" b="1" i="0" baseline="0" dirty="0">
                <a:ea typeface="MS PGothic" charset="0"/>
              </a:rPr>
              <a:t> says: </a:t>
            </a:r>
            <a:r>
              <a:rPr lang="en-US" b="0" i="0" baseline="0" dirty="0">
                <a:ea typeface="MS PGothic" charset="0"/>
              </a:rPr>
              <a:t>As we learned yesterday, c</a:t>
            </a:r>
            <a:r>
              <a:rPr lang="en-US" b="0" i="0" dirty="0">
                <a:ea typeface="MS PGothic" charset="0"/>
              </a:rPr>
              <a:t>omplexity is not just the heart of our ELA goal</a:t>
            </a:r>
            <a:r>
              <a:rPr lang="en-US" b="0" i="0" baseline="0" dirty="0">
                <a:ea typeface="MS PGothic" charset="0"/>
              </a:rPr>
              <a:t> – it is one of three instructional shifts that are necessary for us to make in curriculum, instruction and assessment in order to meet the demands of the Louisiana Student Standards.  We will be going deeper with each of the shifts throughout our learning together this year. And in just a few moments we will explore how each of these shifts lives in the Guidebooks.  But first, let’s consider an important, practical question – HOW exactly do we go about making these shifts?</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Key Point: </a:t>
            </a:r>
            <a:r>
              <a:rPr lang="en-US" b="0" i="0" baseline="0" dirty="0">
                <a:ea typeface="MS PGothic" charset="0"/>
              </a:rPr>
              <a:t>We must make the following “instructional shifts” in order to reach our ELA goal: </a:t>
            </a:r>
          </a:p>
          <a:p>
            <a:pPr marL="228600" indent="-228600">
              <a:buFont typeface="Arial" charset="0"/>
              <a:buAutoNum type="arabicParenR"/>
            </a:pPr>
            <a:r>
              <a:rPr lang="en-US" b="0" i="0" baseline="0" dirty="0">
                <a:ea typeface="MS PGothic" charset="0"/>
              </a:rPr>
              <a:t>Give students regular practice with complex text</a:t>
            </a:r>
          </a:p>
          <a:p>
            <a:pPr marL="228600" indent="-228600">
              <a:buFont typeface="Arial" charset="0"/>
              <a:buAutoNum type="arabicParenR"/>
            </a:pPr>
            <a:r>
              <a:rPr lang="en-US" b="0" i="0" baseline="0" dirty="0">
                <a:ea typeface="MS PGothic" charset="0"/>
              </a:rPr>
              <a:t>Ground all reading, writing, and speaking in textual evidence</a:t>
            </a:r>
          </a:p>
          <a:p>
            <a:pPr marL="228600" indent="-228600">
              <a:buFont typeface="Arial" charset="0"/>
              <a:buAutoNum type="arabicParenR"/>
            </a:pPr>
            <a:r>
              <a:rPr lang="en-US" b="0" i="0" baseline="0" dirty="0">
                <a:ea typeface="MS PGothic" charset="0"/>
              </a:rPr>
              <a:t>Build knowledge through content-rich nonfiction</a:t>
            </a:r>
            <a:endParaRPr lang="en-US" b="1" i="0" dirty="0">
              <a:ea typeface="MS PGothic" charset="0"/>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22</a:t>
            </a:fld>
            <a:endParaRPr lang="en-US"/>
          </a:p>
        </p:txBody>
      </p:sp>
    </p:spTree>
    <p:extLst>
      <p:ext uri="{BB962C8B-B14F-4D97-AF65-F5344CB8AC3E}">
        <p14:creationId xmlns:p14="http://schemas.microsoft.com/office/powerpoint/2010/main" val="10214683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68350"/>
            <a:ext cx="5486400" cy="3086100"/>
          </a:xfrm>
        </p:spPr>
      </p:sp>
      <p:sp>
        <p:nvSpPr>
          <p:cNvPr id="3" name="Notes Placeholder 2"/>
          <p:cNvSpPr>
            <a:spLocks noGrp="1"/>
          </p:cNvSpPr>
          <p:nvPr>
            <p:ph type="body" idx="1"/>
          </p:nvPr>
        </p:nvSpPr>
        <p:spPr>
          <a:xfrm>
            <a:off x="685800" y="3965835"/>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pPr marL="0" indent="0">
              <a:buFontTx/>
              <a:buNone/>
            </a:pPr>
            <a:r>
              <a:rPr lang="en-US" b="1" dirty="0"/>
              <a:t>Duration:</a:t>
            </a:r>
            <a:r>
              <a:rPr lang="en-US" b="1" baseline="0" dirty="0"/>
              <a:t> </a:t>
            </a:r>
            <a:r>
              <a:rPr lang="en-US" b="0" baseline="0" dirty="0"/>
              <a:t>1 minute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baseline="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A strong curriculum is a good start when it comes to “doing the shifts.”</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0" i="0" u="none" strike="noStrike" cap="none" baseline="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Have a volunteer read aloud the quote from the study.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0" i="0" u="none" strike="noStrike" cap="none" baseline="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What does this quote tell us?</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0" i="0" u="none" strike="noStrike" cap="none" baseline="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cap="none" baseline="0" dirty="0">
                <a:solidFill>
                  <a:schemeClr val="dk1"/>
                </a:solidFill>
                <a:ea typeface="Calibri"/>
                <a:cs typeface="Calibri"/>
                <a:sym typeface="Calibri"/>
              </a:rPr>
              <a:t>Facilitator does: </a:t>
            </a:r>
            <a:r>
              <a:rPr lang="en-US" sz="1200" b="0" i="0" u="none" strike="noStrike" cap="none" baseline="0" dirty="0">
                <a:solidFill>
                  <a:schemeClr val="dk1"/>
                </a:solidFill>
                <a:ea typeface="Calibri"/>
                <a:cs typeface="Calibri"/>
                <a:sym typeface="Calibri"/>
              </a:rPr>
              <a:t>Ask for a few participants to share out to the whole group. During the </a:t>
            </a:r>
            <a:r>
              <a:rPr lang="en-US" sz="1200" b="0" i="0" u="none" strike="noStrike" cap="none" baseline="0" dirty="0">
                <a:ea typeface="Calibri"/>
                <a:cs typeface="Calibri"/>
                <a:sym typeface="Calibri"/>
              </a:rPr>
              <a:t>debrief, look for and emphasize as needed: </a:t>
            </a:r>
            <a:endParaRPr lang="en-US" sz="1200" b="1" i="0" u="none" strike="noStrike" cap="none" baseline="0" dirty="0">
              <a:ea typeface="Calibri"/>
              <a:cs typeface="Calibri"/>
              <a:sym typeface="Calibri"/>
            </a:endParaRP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u="none" strike="noStrike" cap="none" baseline="0" dirty="0">
                <a:ea typeface="Calibri"/>
                <a:cs typeface="Calibri"/>
                <a:sym typeface="Calibri"/>
              </a:rPr>
              <a:t>Curriculum matters</a:t>
            </a:r>
            <a:r>
              <a:rPr lang="is-IS" sz="1200" b="0" i="0" u="none" strike="noStrike" cap="none" baseline="0" dirty="0">
                <a:ea typeface="Calibri"/>
                <a:cs typeface="Calibri"/>
                <a:sym typeface="Calibri"/>
              </a:rPr>
              <a:t>…a lot!</a:t>
            </a:r>
            <a:endParaRPr lang="en-US" sz="1200" b="0" i="0" u="none" strike="noStrike" cap="none" baseline="0" dirty="0">
              <a:ea typeface="Calibri"/>
              <a:cs typeface="Calibri"/>
              <a:sym typeface="Calibri"/>
            </a:endParaRP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u="none" strike="noStrike" cap="none" baseline="0" dirty="0">
                <a:ea typeface="Allerta"/>
                <a:cs typeface="Allerta"/>
                <a:sym typeface="Allerta"/>
                <a:rtl val="0"/>
              </a:rPr>
              <a:t>The quality of instructional materials in our classrooms has a large impact on student learning</a:t>
            </a:r>
            <a:r>
              <a:rPr lang="en-US" sz="1200" b="1" i="0" u="none" strike="noStrike" cap="none" baseline="0" dirty="0">
                <a:ea typeface="Allerta"/>
                <a:cs typeface="Allerta"/>
                <a:sym typeface="Allerta"/>
                <a:rtl val="0"/>
              </a:rPr>
              <a:t>. </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b="1" i="0" u="none" strike="noStrike" cap="none" baseline="0" dirty="0">
              <a:ea typeface="Allerta"/>
              <a:cs typeface="Allerta"/>
              <a:sym typeface="Allerta"/>
              <a:rtl val="0"/>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cap="none" baseline="0" dirty="0">
                <a:ea typeface="Allerta"/>
                <a:cs typeface="Allerta"/>
                <a:sym typeface="Allerta"/>
                <a:rtl val="0"/>
              </a:rPr>
              <a:t>Key Point: </a:t>
            </a:r>
            <a:r>
              <a:rPr lang="en-US" sz="1200" b="0" i="0" u="none" strike="noStrike" cap="none" baseline="0" dirty="0">
                <a:ea typeface="Allerta"/>
                <a:cs typeface="Allerta"/>
                <a:sym typeface="Allerta"/>
                <a:rtl val="0"/>
              </a:rPr>
              <a:t>The quality of a curriculum has a large impact on student learning. The Guidebooks provide high-quality instructional materials that help teachers drive students towards the ELA goal of reading, understanding, and expressing ideas about complex texts. </a:t>
            </a:r>
            <a:endParaRPr lang="en-US" sz="1200" b="1" i="0" u="none" strike="noStrike" cap="none" baseline="0" dirty="0">
              <a:ea typeface="Allerta"/>
              <a:cs typeface="Allerta"/>
              <a:sym typeface="Allerta"/>
              <a:rtl val="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u="none" strike="noStrike" cap="none" baseline="0" dirty="0">
              <a:ea typeface="Allerta"/>
              <a:cs typeface="Allerta"/>
              <a:sym typeface="Allerta"/>
              <a:rtl val="0"/>
            </a:endParaRPr>
          </a:p>
          <a:p>
            <a:pPr marL="0" indent="0" algn="l">
              <a:spcBef>
                <a:spcPts val="480"/>
              </a:spcBef>
              <a:buClr>
                <a:srgbClr val="3F3F39"/>
              </a:buClr>
              <a:buSzPct val="25000"/>
              <a:buNone/>
            </a:pPr>
            <a:r>
              <a:rPr lang="en-US" sz="1200" b="1" i="0" u="none" strike="noStrike" cap="none" baseline="0" dirty="0">
                <a:ea typeface="Allerta"/>
                <a:cs typeface="Allerta"/>
                <a:sym typeface="Allerta"/>
                <a:rtl val="0"/>
              </a:rPr>
              <a:t>Quote Source: </a:t>
            </a:r>
            <a:r>
              <a:rPr lang="en-US" sz="1200" b="0" i="0" u="none" strike="noStrike" cap="none" baseline="0" dirty="0" err="1">
                <a:ea typeface="Allerta"/>
                <a:cs typeface="Allerta"/>
                <a:sym typeface="Allerta"/>
                <a:rtl val="0"/>
              </a:rPr>
              <a:t>Chingos</a:t>
            </a:r>
            <a:r>
              <a:rPr lang="en-US" sz="1200" b="0" i="0" u="none" strike="noStrike" cap="none" baseline="0" dirty="0">
                <a:ea typeface="Allerta"/>
                <a:cs typeface="Allerta"/>
                <a:sym typeface="Allerta"/>
                <a:rtl val="0"/>
              </a:rPr>
              <a:t>, M. and Whitehurst, G. (2012). </a:t>
            </a:r>
            <a:r>
              <a:rPr lang="en-US" sz="1200" i="1" dirty="0">
                <a:ea typeface="Calibri" charset="0"/>
                <a:cs typeface="Calibri" charset="0"/>
                <a:sym typeface="Arial"/>
                <a:rtl val="0"/>
              </a:rPr>
              <a:t>Choosing Blindly: Instructional Materials, Teacher Effectiveness, and the Common Core. </a:t>
            </a:r>
            <a:r>
              <a:rPr lang="en-US" sz="1200" i="0" dirty="0">
                <a:ea typeface="Calibri" charset="0"/>
                <a:cs typeface="Calibri" charset="0"/>
                <a:sym typeface="Arial"/>
                <a:rtl val="0"/>
              </a:rPr>
              <a:t>The Brookings Institution: Brown Center on Education Policy.</a:t>
            </a:r>
            <a:r>
              <a:rPr lang="en-US" sz="1200" i="0" baseline="0" dirty="0">
                <a:ea typeface="Calibri" charset="0"/>
                <a:cs typeface="Calibri" charset="0"/>
                <a:sym typeface="Arial"/>
                <a:rtl val="0"/>
              </a:rPr>
              <a:t> </a:t>
            </a:r>
            <a:endParaRPr lang="en-US" sz="1200" i="1" dirty="0">
              <a:ea typeface="Calibri" charset="0"/>
              <a:cs typeface="Calibri" charset="0"/>
              <a:sym typeface="Arial"/>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23</a:t>
            </a:fld>
            <a:endParaRPr lang="en-US"/>
          </a:p>
        </p:txBody>
      </p:sp>
    </p:spTree>
    <p:extLst>
      <p:ext uri="{BB962C8B-B14F-4D97-AF65-F5344CB8AC3E}">
        <p14:creationId xmlns:p14="http://schemas.microsoft.com/office/powerpoint/2010/main" val="18536682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pPr marL="0" indent="0">
              <a:buFontTx/>
              <a:buNone/>
            </a:pPr>
            <a:r>
              <a:rPr lang="en-US" b="1" dirty="0"/>
              <a:t>Duration:</a:t>
            </a:r>
            <a:r>
              <a:rPr lang="en-US" b="1" baseline="0" dirty="0"/>
              <a:t> </a:t>
            </a:r>
            <a:r>
              <a:rPr lang="en-US" b="0" baseline="0" dirty="0"/>
              <a:t>30 seconds</a:t>
            </a:r>
          </a:p>
          <a:p>
            <a:pPr marL="0" indent="0">
              <a:buFontTx/>
              <a:buNone/>
            </a:pPr>
            <a:endParaRPr lang="en-US" b="0" baseline="0" dirty="0"/>
          </a:p>
          <a:p>
            <a:pPr marL="0" indent="0">
              <a:buFont typeface="Arial" charset="0"/>
              <a:buNone/>
            </a:pPr>
            <a:r>
              <a:rPr lang="en-US" b="1" dirty="0"/>
              <a:t>Facilitator says: </a:t>
            </a:r>
            <a:r>
              <a:rPr lang="en-US" dirty="0"/>
              <a:t>And</a:t>
            </a:r>
            <a:r>
              <a:rPr lang="en-US" baseline="0" dirty="0"/>
              <a:t> because curriculum is such an integral part of preparing students for College and Career</a:t>
            </a:r>
            <a:r>
              <a:rPr lang="is-IS" baseline="0" dirty="0"/>
              <a:t>…the </a:t>
            </a:r>
            <a:r>
              <a:rPr lang="en-US" baseline="0" dirty="0"/>
              <a:t>ELA Guidebooks were born! And because the quality of curriculum is so important</a:t>
            </a:r>
            <a:r>
              <a:rPr lang="is-IS" baseline="0" dirty="0"/>
              <a:t>…we have committed to continuously making improvements to the ELA Guidebooks. </a:t>
            </a:r>
          </a:p>
          <a:p>
            <a:pPr marL="0" lvl="0" indent="0">
              <a:buFont typeface="Arial" charset="0"/>
              <a:buNone/>
            </a:pPr>
            <a:endParaRPr lang="is-IS" baseline="0" dirty="0"/>
          </a:p>
          <a:p>
            <a:pPr marL="0" indent="0">
              <a:buFont typeface="Arial" charset="0"/>
              <a:buNone/>
            </a:pPr>
            <a:r>
              <a:rPr lang="is-IS" b="1" baseline="0" dirty="0"/>
              <a:t>Facilitator does: </a:t>
            </a:r>
            <a:r>
              <a:rPr lang="is-IS" b="0" baseline="0" dirty="0"/>
              <a:t>Briefly summarize/explain the bullet points listed on the slide, emphasizing that the Guidebooks were created (and are continuously being reviewed and revised) with Louisiana’s ELA goal in mind. </a:t>
            </a:r>
          </a:p>
          <a:p>
            <a:pPr marL="0" indent="0">
              <a:buFont typeface="Arial" charset="0"/>
              <a:buNone/>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cap="none" baseline="0" dirty="0">
                <a:ea typeface="Allerta"/>
                <a:cs typeface="Allerta"/>
                <a:sym typeface="Allerta"/>
                <a:rtl val="0"/>
              </a:rPr>
              <a:t>Key Point: </a:t>
            </a:r>
            <a:r>
              <a:rPr lang="en-US" sz="1200" b="0" i="0" u="none" strike="noStrike" cap="none" baseline="0" dirty="0">
                <a:ea typeface="Allerta"/>
                <a:cs typeface="Allerta"/>
                <a:sym typeface="Allerta"/>
                <a:rtl val="0"/>
              </a:rPr>
              <a:t>The quality of a curriculum has a large impact on student learning. The Guidebooks provide high-quality instructional materials that help teachers drive students towards the ELA goal of reading, understanding, and expressing ideas about complex texts.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ea typeface="Allerta"/>
              <a:cs typeface="Allerta"/>
              <a:sym typeface="Allerta"/>
              <a:rtl val="0"/>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cap="none" baseline="0" dirty="0">
                <a:ea typeface="Allerta"/>
                <a:cs typeface="Allerta"/>
                <a:sym typeface="Allerta"/>
                <a:rtl val="0"/>
              </a:rPr>
              <a:t>Image Source: </a:t>
            </a:r>
            <a:r>
              <a:rPr lang="en-US" sz="1200" i="0" u="none" strike="noStrike" cap="none" baseline="0" dirty="0">
                <a:ea typeface="Allerta"/>
                <a:cs typeface="Allerta"/>
                <a:sym typeface="Allerta"/>
                <a:rtl val="0"/>
              </a:rPr>
              <a:t>ELA</a:t>
            </a:r>
            <a:r>
              <a:rPr lang="en-US" sz="1200" i="0" u="none" strike="noStrike" cap="none" dirty="0">
                <a:ea typeface="Allerta"/>
                <a:cs typeface="Allerta"/>
                <a:sym typeface="Allerta"/>
                <a:rtl val="0"/>
              </a:rPr>
              <a:t> Guidebooks</a:t>
            </a:r>
            <a:endParaRPr lang="en-US" sz="1200" b="1" i="0" u="none" strike="noStrike" cap="none" baseline="0" dirty="0">
              <a:ea typeface="Allerta"/>
              <a:cs typeface="Allerta"/>
              <a:sym typeface="Allerta"/>
              <a:rtl val="0"/>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24</a:t>
            </a:fld>
            <a:endParaRPr lang="en-US"/>
          </a:p>
        </p:txBody>
      </p:sp>
    </p:spTree>
    <p:extLst>
      <p:ext uri="{BB962C8B-B14F-4D97-AF65-F5344CB8AC3E}">
        <p14:creationId xmlns:p14="http://schemas.microsoft.com/office/powerpoint/2010/main" val="10209441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pPr marL="0" indent="0">
              <a:buFontTx/>
              <a:buNone/>
            </a:pPr>
            <a:r>
              <a:rPr lang="en-US" b="1" dirty="0"/>
              <a:t>Duration:</a:t>
            </a:r>
            <a:r>
              <a:rPr lang="en-US" b="1" baseline="0" dirty="0"/>
              <a:t> </a:t>
            </a:r>
            <a:r>
              <a:rPr lang="en-US" b="0" baseline="0" dirty="0"/>
              <a:t>30 seconds</a:t>
            </a:r>
          </a:p>
          <a:p>
            <a:pPr marL="0" indent="0">
              <a:buFontTx/>
              <a:buNone/>
            </a:pPr>
            <a:endParaRPr lang="en-US" b="0" baseline="0" dirty="0"/>
          </a:p>
          <a:p>
            <a:pPr marL="0" indent="0">
              <a:buFont typeface="Arial" charset="0"/>
              <a:buNone/>
            </a:pPr>
            <a:r>
              <a:rPr lang="en-US" b="1" dirty="0"/>
              <a:t>Facilitator says: </a:t>
            </a:r>
            <a:r>
              <a:rPr lang="en-US" b="0" dirty="0"/>
              <a:t>All</a:t>
            </a:r>
            <a:r>
              <a:rPr lang="en-US" b="0" baseline="0" dirty="0"/>
              <a:t> of our learning together this year will be grounded in the ELA Guidebooks.  For our purposes, we will have one shared unit to highlight specific examples or to practice and apply our learning.  We’ve selected the 8</a:t>
            </a:r>
            <a:r>
              <a:rPr lang="en-US" b="0" baseline="30000" dirty="0"/>
              <a:t>th</a:t>
            </a:r>
            <a:r>
              <a:rPr lang="en-US" b="0" baseline="0" dirty="0"/>
              <a:t> grade unit ”Flowers for Algernon” to serve that purpose for</a:t>
            </a:r>
            <a:r>
              <a:rPr lang="en-US" b="0" dirty="0"/>
              <a:t> our</a:t>
            </a:r>
            <a:r>
              <a:rPr lang="en-US" b="0" baseline="0" dirty="0"/>
              <a:t> learning throughout all of our modules.</a:t>
            </a:r>
          </a:p>
          <a:p>
            <a:pPr marL="0" indent="0">
              <a:buFont typeface="Arial" charset="0"/>
              <a:buNone/>
            </a:pPr>
            <a:endParaRPr lang="en-US" b="0" baseline="0" dirty="0"/>
          </a:p>
          <a:p>
            <a:pPr marL="0" indent="0">
              <a:buFont typeface="Arial" charset="0"/>
              <a:buNone/>
            </a:pPr>
            <a:r>
              <a:rPr lang="en-US" b="1" baseline="0" dirty="0"/>
              <a:t>Facilitator does: </a:t>
            </a:r>
            <a:r>
              <a:rPr lang="en-US" b="0" baseline="0" dirty="0"/>
              <a:t>Gauge participant familiarity with the anchor text Flowers for Algernon.</a:t>
            </a:r>
          </a:p>
          <a:p>
            <a:pPr marL="0" indent="0">
              <a:buFont typeface="Arial" charset="0"/>
              <a:buNone/>
            </a:pPr>
            <a:endParaRPr lang="en-US" b="0"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a:t>
            </a:r>
            <a:r>
              <a:rPr lang="en-US" b="0" baseline="0" dirty="0"/>
              <a:t>: In this unit, s</a:t>
            </a:r>
            <a:r>
              <a:rPr lang="en-US" dirty="0"/>
              <a:t>tudents read literary and informational texts about knowledge and intelligence to understand what happens when humans try to manipulate the minds of others and how our understanding of intelligence has evolved over time. Now let’s take a closer look at a few lessons </a:t>
            </a:r>
            <a:r>
              <a:rPr lang="en-US" b="0" baseline="0" dirty="0"/>
              <a:t>from this unit to see how the instructional shifts live in the Guidebooks, and to see how the Guidebooks have been designed to support students in meeting the ELA goal!</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p>
          <a:p>
            <a:pPr lvl="0">
              <a:defRPr/>
            </a:pPr>
            <a:endParaRPr lang="en-US" b="0" dirty="0">
              <a:ea typeface="Allerta"/>
              <a:cs typeface="Allerta"/>
              <a:sym typeface="Allerta"/>
              <a:rtl val="0"/>
            </a:endParaRPr>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indent="0">
              <a:buFont typeface="Arial" charset="0"/>
              <a:buNone/>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25</a:t>
            </a:fld>
            <a:endParaRPr lang="en-US"/>
          </a:p>
        </p:txBody>
      </p:sp>
    </p:spTree>
    <p:extLst>
      <p:ext uri="{BB962C8B-B14F-4D97-AF65-F5344CB8AC3E}">
        <p14:creationId xmlns:p14="http://schemas.microsoft.com/office/powerpoint/2010/main" val="946295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a:xfrm>
            <a:off x="685800" y="3739759"/>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pPr marL="0" indent="0">
              <a:buFontTx/>
              <a:buNone/>
            </a:pPr>
            <a:r>
              <a:rPr lang="en-US" b="1" dirty="0"/>
              <a:t>Duration:</a:t>
            </a:r>
            <a:r>
              <a:rPr lang="en-US" b="1" baseline="0" dirty="0"/>
              <a:t> </a:t>
            </a:r>
            <a:r>
              <a:rPr lang="en-US" b="0" baseline="0" dirty="0"/>
              <a:t>20 minutes</a:t>
            </a:r>
          </a:p>
          <a:p>
            <a:endParaRPr lang="en-US" dirty="0"/>
          </a:p>
          <a:p>
            <a:r>
              <a:rPr lang="en-US" b="1" baseline="0" dirty="0"/>
              <a:t>Facilitator does: </a:t>
            </a:r>
            <a:r>
              <a:rPr lang="en-US" b="0" baseline="0" dirty="0"/>
              <a:t>Review the directions on the slide. Then, direct participants to their materials/handouts. </a:t>
            </a:r>
          </a:p>
          <a:p>
            <a:pPr marL="171450" indent="-171450">
              <a:buFont typeface="Arial" charset="0"/>
              <a:buChar char="•"/>
            </a:pPr>
            <a:r>
              <a:rPr lang="en-US" b="0" baseline="0" dirty="0"/>
              <a:t>The curriculum samples can be found in the packet called “Curriculum Samples.”</a:t>
            </a:r>
          </a:p>
          <a:p>
            <a:pPr marL="171450" lvl="1" indent="-171450">
              <a:buFont typeface="Arial" charset="0"/>
              <a:buChar char="•"/>
              <a:defRPr/>
            </a:pPr>
            <a:r>
              <a:rPr lang="en-US" sz="1200" b="0" baseline="0" dirty="0"/>
              <a:t>There is a graphic organizer where participants can record their thinking in the note catcher. </a:t>
            </a:r>
            <a:endParaRPr lang="en-US" sz="1200" b="1" baseline="0" dirty="0">
              <a:solidFill>
                <a:srgbClr val="0070C0"/>
              </a:solidFill>
            </a:endParaRPr>
          </a:p>
          <a:p>
            <a:endParaRPr lang="en-US" b="0" baseline="0" dirty="0"/>
          </a:p>
          <a:p>
            <a:r>
              <a:rPr lang="en-US" b="1" baseline="0" dirty="0"/>
              <a:t>Facilitator says: </a:t>
            </a:r>
            <a:r>
              <a:rPr lang="en-US" b="0" baseline="0" dirty="0"/>
              <a:t>You’ll have about 17 minutes to review the curriculum samples and record what you notice about how each reflects the three instructional shifts and supports students in meeting the ELA goal. You can work independently or with a partner at your table. </a:t>
            </a:r>
            <a:endParaRPr lang="en-US" b="1" dirty="0"/>
          </a:p>
          <a:p>
            <a:pPr marL="0" indent="0">
              <a:buFont typeface="Arial" charset="0"/>
              <a:buNone/>
            </a:pPr>
            <a:endParaRPr lang="en-US" dirty="0"/>
          </a:p>
          <a:p>
            <a:pPr marL="0" indent="0">
              <a:buFont typeface="Arial" charset="0"/>
              <a:buNone/>
            </a:pPr>
            <a:r>
              <a:rPr lang="en-US" b="1" dirty="0"/>
              <a:t>Facilitator</a:t>
            </a:r>
            <a:r>
              <a:rPr lang="en-US" b="1" baseline="0" dirty="0"/>
              <a:t> does: </a:t>
            </a:r>
            <a:r>
              <a:rPr lang="en-US" b="0" baseline="0" dirty="0"/>
              <a:t>C</a:t>
            </a:r>
            <a:r>
              <a:rPr lang="en-US" dirty="0"/>
              <a:t>irculate during work time to listen and</a:t>
            </a:r>
            <a:r>
              <a:rPr lang="en-US" baseline="0" dirty="0"/>
              <a:t> support as needed</a:t>
            </a:r>
            <a:endParaRPr lang="en-US" dirty="0"/>
          </a:p>
          <a:p>
            <a:pPr marL="171450" lvl="0" indent="-171450">
              <a:buFont typeface="Arial" charset="0"/>
              <a:buChar char="•"/>
            </a:pPr>
            <a:r>
              <a:rPr lang="en-US" sz="1000" b="1" i="0" baseline="0" dirty="0"/>
              <a:t>Example 1 Look </a:t>
            </a:r>
            <a:r>
              <a:rPr lang="en-US" sz="1000" b="1" i="0" baseline="0" dirty="0" err="1"/>
              <a:t>Fors</a:t>
            </a:r>
            <a:r>
              <a:rPr lang="en-US" sz="1000" b="1" i="0" baseline="0" dirty="0"/>
              <a:t>:</a:t>
            </a:r>
            <a:r>
              <a:rPr lang="en-US" sz="1000" b="1" i="0" dirty="0"/>
              <a:t> </a:t>
            </a:r>
          </a:p>
          <a:p>
            <a:pPr marL="628650" lvl="1" indent="-171450">
              <a:buFont typeface="Arial" charset="0"/>
              <a:buChar char="•"/>
            </a:pPr>
            <a:r>
              <a:rPr lang="en-US" sz="1000" baseline="0" dirty="0"/>
              <a:t>Most clearly see complexity and evidence, but also knowledge</a:t>
            </a:r>
          </a:p>
          <a:p>
            <a:pPr marL="628650" lvl="1" indent="-171450">
              <a:buFont typeface="Arial" charset="0"/>
              <a:buChar char="•"/>
            </a:pPr>
            <a:r>
              <a:rPr lang="en-US" sz="1000" baseline="0" dirty="0"/>
              <a:t>Complexity: complex text is at the heart of this lesson</a:t>
            </a:r>
          </a:p>
          <a:p>
            <a:pPr marL="628650" lvl="1" indent="-171450">
              <a:buFont typeface="Arial" charset="0"/>
              <a:buChar char="•"/>
            </a:pPr>
            <a:r>
              <a:rPr lang="en-US" sz="1000" baseline="0" dirty="0"/>
              <a:t>Evidence: questions are based solely on the text and require students to “cite evidence to support their answers”</a:t>
            </a:r>
          </a:p>
          <a:p>
            <a:pPr marL="628650" lvl="1" indent="-171450">
              <a:buFont typeface="Arial" charset="0"/>
              <a:buChar char="•"/>
            </a:pPr>
            <a:r>
              <a:rPr lang="en-US" sz="1000" baseline="0" dirty="0"/>
              <a:t>Knowledge – article specifically builds students’ knowledge about intelligence and how it is measured before they engage with the literary anchor text “Flowers for Algernon”</a:t>
            </a:r>
          </a:p>
          <a:p>
            <a:pPr marL="628650" lvl="1" indent="-171450">
              <a:buFont typeface="Arial" charset="0"/>
              <a:buChar char="•"/>
            </a:pPr>
            <a:r>
              <a:rPr lang="en-US" sz="1000" baseline="0" dirty="0"/>
              <a:t>Connection to the ELA goal: Supports students in reading complex texts: teacher scaffolds access to complex text by providing a read aloud of the text first and providing students with a specific “look for” during the read aloud</a:t>
            </a:r>
          </a:p>
          <a:p>
            <a:pPr marL="171450" lvl="0" indent="-171450">
              <a:buFont typeface="Arial" charset="0"/>
              <a:buChar char="•"/>
            </a:pPr>
            <a:r>
              <a:rPr lang="en-US" sz="1000" b="1" baseline="0" dirty="0"/>
              <a:t>Example 2 Look </a:t>
            </a:r>
            <a:r>
              <a:rPr lang="en-US" sz="1000" b="1" baseline="0" dirty="0" err="1"/>
              <a:t>Fors</a:t>
            </a:r>
            <a:r>
              <a:rPr lang="en-US" sz="1000" b="1" baseline="0" dirty="0"/>
              <a:t>:</a:t>
            </a:r>
          </a:p>
          <a:p>
            <a:pPr marL="628650" lvl="1" indent="-171450">
              <a:buFont typeface="Arial" charset="0"/>
              <a:buChar char="•"/>
            </a:pPr>
            <a:r>
              <a:rPr lang="en-US" sz="1000" baseline="0" dirty="0"/>
              <a:t>Clear example of Evidence: students use evidence collection tool and are asked to find evidence from two different texts that both support and challenge their claim</a:t>
            </a:r>
          </a:p>
          <a:p>
            <a:pPr marL="628650" lvl="1" indent="-171450">
              <a:buFont typeface="Arial" charset="0"/>
              <a:buChar char="•"/>
            </a:pPr>
            <a:r>
              <a:rPr lang="en-US" sz="1000" baseline="0" dirty="0"/>
              <a:t>Connection to ELA Goal: Supports students in understanding complex text by using a sequence of questions to support students in digging deeper to uncover the meaning of the text; supports students in expressing their understanding of a text by building their knowledge on a topic before presenting their own claim</a:t>
            </a:r>
          </a:p>
          <a:p>
            <a:pPr marL="171450" lvl="0" indent="-171450">
              <a:buFont typeface="Arial" charset="0"/>
              <a:buChar char="•"/>
            </a:pPr>
            <a:r>
              <a:rPr lang="en-US" sz="1000" b="1" baseline="0" dirty="0"/>
              <a:t>Example 3 Look </a:t>
            </a:r>
            <a:r>
              <a:rPr lang="en-US" sz="1000" b="1" baseline="0" dirty="0" err="1"/>
              <a:t>Fors</a:t>
            </a:r>
            <a:r>
              <a:rPr lang="en-US" sz="1000" b="1" baseline="0" dirty="0"/>
              <a:t>:</a:t>
            </a:r>
          </a:p>
          <a:p>
            <a:pPr marL="628650" lvl="1" indent="-171450">
              <a:buFont typeface="Arial" charset="0"/>
              <a:buChar char="•"/>
            </a:pPr>
            <a:r>
              <a:rPr lang="en-US" sz="1000" baseline="0" dirty="0"/>
              <a:t>Clear example Knowledge: students can build knowledge on topic through watching a brief video before reading text in lessons 5-9</a:t>
            </a:r>
          </a:p>
          <a:p>
            <a:pPr marL="628650" lvl="1" indent="-171450">
              <a:buFont typeface="Arial" charset="0"/>
              <a:buChar char="•"/>
            </a:pPr>
            <a:r>
              <a:rPr lang="en-US" sz="1000" baseline="0" dirty="0"/>
              <a:t>Connection to the ELA goal: supports students in reading and understanding complex texts by building their knowledge on a topic (Rorschach) and the academic vocabulary around this topic before they encounter these ideas and words in a text</a:t>
            </a:r>
          </a:p>
          <a:p>
            <a:pPr marL="171450" lvl="0" indent="-171450">
              <a:buFont typeface="Arial" charset="0"/>
              <a:buChar char="•"/>
            </a:pPr>
            <a:r>
              <a:rPr lang="en-US" sz="1000" b="1" baseline="0" dirty="0"/>
              <a:t>Example 4 Look </a:t>
            </a:r>
            <a:r>
              <a:rPr lang="en-US" sz="1000" b="1" baseline="0" dirty="0" err="1"/>
              <a:t>Fors</a:t>
            </a:r>
            <a:r>
              <a:rPr lang="en-US" sz="1000" b="1" baseline="0" dirty="0"/>
              <a:t>:</a:t>
            </a:r>
          </a:p>
          <a:p>
            <a:pPr marL="628650" lvl="1" indent="-171450">
              <a:buFont typeface="Arial" charset="0"/>
              <a:buChar char="•"/>
            </a:pPr>
            <a:r>
              <a:rPr lang="en-US" sz="1000" baseline="0" dirty="0"/>
              <a:t>Clear examples of complexity and knowledge (sequence of texts to build knowledge on topic that students will encounter in a literary anchor text)</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aseline="0" dirty="0"/>
              <a:t>Connection to the ELA goal: supports students in reading and understanding complex texts by building their knowledge on a topic and the academic vocabulary around this topic before they encounter these ideas and words in a text</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1" baseline="0" dirty="0"/>
              <a:t>Example 5 Look </a:t>
            </a:r>
            <a:r>
              <a:rPr lang="en-US" sz="1000" b="1" baseline="0" dirty="0" err="1"/>
              <a:t>Fors</a:t>
            </a:r>
            <a:r>
              <a:rPr lang="en-US" sz="1000" b="1" baseline="0" dirty="0"/>
              <a:t>:</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aseline="0" dirty="0"/>
              <a:t>Clear example of evidence (evidence collection tool)</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aseline="0" dirty="0"/>
              <a:t>Connection to ELA goal: supports students in expressing their understanding of a text through a </a:t>
            </a:r>
            <a:r>
              <a:rPr lang="en-US" sz="1000" baseline="0" dirty="0" err="1"/>
              <a:t>socratic</a:t>
            </a:r>
            <a:r>
              <a:rPr lang="en-US" sz="1000" baseline="0" dirty="0"/>
              <a:t> seminar with intentional supports (focused text-based question and evidence collection tool to prepare for the discussion); also supports students in deepening their understanding of the anchor text</a:t>
            </a:r>
          </a:p>
          <a:p>
            <a:pPr marL="0" indent="0">
              <a:buFont typeface="Arial"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cap="none" baseline="0" dirty="0">
                <a:ea typeface="Allerta"/>
                <a:cs typeface="Allerta"/>
                <a:sym typeface="Allerta"/>
                <a:rtl val="0"/>
              </a:rPr>
              <a:t>Key Point: </a:t>
            </a:r>
            <a:r>
              <a:rPr lang="en-US" sz="1200" b="0" i="0" u="none" strike="noStrike" cap="none" baseline="0" dirty="0">
                <a:ea typeface="Allerta"/>
                <a:cs typeface="Allerta"/>
                <a:sym typeface="Allerta"/>
                <a:rtl val="0"/>
              </a:rPr>
              <a:t>The quality of a curriculum has a large impact on student learning. The Guidebooks provide high-quality instructional materials that reflect the three shifts and help teachers drive students towards the ELA goal of reading, understanding, and expressing ideas about complex texts.</a:t>
            </a:r>
            <a:endParaRPr lang="en-US" sz="1200" b="1" i="0" u="none" strike="noStrike" cap="none" baseline="0" dirty="0">
              <a:ea typeface="Allerta"/>
              <a:cs typeface="Allerta"/>
              <a:sym typeface="Allerta"/>
              <a:rtl val="0"/>
            </a:endParaRPr>
          </a:p>
          <a:p>
            <a:pPr marL="0" indent="0">
              <a:buFont typeface="Arial" charset="0"/>
              <a:buNone/>
            </a:pPr>
            <a:endParaRPr lang="en-US" dirty="0"/>
          </a:p>
          <a:p>
            <a:pPr marL="0" indent="0">
              <a:buFont typeface="Arial" charset="0"/>
              <a:buNone/>
            </a:pPr>
            <a:r>
              <a:rPr lang="en-US" b="1" dirty="0"/>
              <a:t>Important</a:t>
            </a:r>
            <a:r>
              <a:rPr lang="en-US" b="1" baseline="0" dirty="0"/>
              <a:t> Note: </a:t>
            </a:r>
            <a:r>
              <a:rPr lang="en-US" dirty="0"/>
              <a:t>The next 5 slides are hidden</a:t>
            </a:r>
            <a:r>
              <a:rPr lang="en-US" baseline="0" dirty="0"/>
              <a:t> because these are the examples included in the note-catcher for this activity.</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a:p>
        </p:txBody>
      </p:sp>
    </p:spTree>
    <p:extLst>
      <p:ext uri="{BB962C8B-B14F-4D97-AF65-F5344CB8AC3E}">
        <p14:creationId xmlns:p14="http://schemas.microsoft.com/office/powerpoint/2010/main" val="12785656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 1 in note-catcher: Algernon lesson 5 – Lets Read and Let’s Work with Words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Important Note: </a:t>
            </a:r>
            <a:r>
              <a:rPr lang="en-US" b="0" dirty="0"/>
              <a:t>This slide is hidden because the full example (with</a:t>
            </a:r>
            <a:r>
              <a:rPr lang="en-US" b="0" baseline="0" dirty="0"/>
              <a:t> teaching notes) </a:t>
            </a:r>
            <a:r>
              <a:rPr lang="en-US" b="0" dirty="0"/>
              <a:t>is included</a:t>
            </a:r>
            <a:r>
              <a:rPr lang="en-US" b="0" baseline="0" dirty="0"/>
              <a:t> in the participant handouts. The slide is included here for your (facilitator) reference.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27</a:t>
            </a:fld>
            <a:endParaRPr lang="en-US"/>
          </a:p>
        </p:txBody>
      </p:sp>
    </p:spTree>
    <p:extLst>
      <p:ext uri="{BB962C8B-B14F-4D97-AF65-F5344CB8AC3E}">
        <p14:creationId xmlns:p14="http://schemas.microsoft.com/office/powerpoint/2010/main" val="5432157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a:t>
            </a:r>
            <a:r>
              <a:rPr lang="en-US" baseline="0" dirty="0"/>
              <a:t> 2 i</a:t>
            </a:r>
            <a:r>
              <a:rPr lang="en-US" dirty="0"/>
              <a:t>n note-catcher:</a:t>
            </a:r>
            <a:r>
              <a:rPr lang="en-US" baseline="0" dirty="0"/>
              <a:t> </a:t>
            </a:r>
            <a:r>
              <a:rPr lang="en-US" dirty="0"/>
              <a:t>Flowers for Algernon Lesson 8 – lets read and let’s discuss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a:defRPr/>
            </a:pPr>
            <a:r>
              <a:rPr lang="en-US" b="1" dirty="0"/>
              <a:t>Important Note: </a:t>
            </a:r>
            <a:r>
              <a:rPr lang="en-US" b="0" dirty="0"/>
              <a:t>This slide is hidden because the full example (with</a:t>
            </a:r>
            <a:r>
              <a:rPr lang="en-US" b="0" baseline="0" dirty="0"/>
              <a:t> teaching notes) </a:t>
            </a:r>
            <a:r>
              <a:rPr lang="en-US" b="0" dirty="0"/>
              <a:t>is included</a:t>
            </a:r>
            <a:r>
              <a:rPr lang="en-US" b="0" baseline="0" dirty="0"/>
              <a:t> in the participant handouts. The slide is included here for your (facilitator) reference.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a:p>
        </p:txBody>
      </p:sp>
    </p:spTree>
    <p:extLst>
      <p:ext uri="{BB962C8B-B14F-4D97-AF65-F5344CB8AC3E}">
        <p14:creationId xmlns:p14="http://schemas.microsoft.com/office/powerpoint/2010/main" val="16476490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 3 in note-catcher:</a:t>
            </a:r>
            <a:r>
              <a:rPr lang="en-US" baseline="0" dirty="0"/>
              <a:t> </a:t>
            </a:r>
            <a:r>
              <a:rPr lang="en-US" dirty="0"/>
              <a:t>snapshot from Let’s set the Context Video that builds knowledge for lessons 5-9</a:t>
            </a:r>
          </a:p>
          <a:p>
            <a:endParaRPr lang="en-US" dirty="0"/>
          </a:p>
          <a:p>
            <a:pPr>
              <a:defRPr/>
            </a:pPr>
            <a:r>
              <a:rPr lang="en-US" b="1" dirty="0"/>
              <a:t>Important Note: </a:t>
            </a:r>
            <a:r>
              <a:rPr lang="en-US" b="0" dirty="0"/>
              <a:t>This slide is hidden because the full example (with</a:t>
            </a:r>
            <a:r>
              <a:rPr lang="en-US" b="0" baseline="0" dirty="0"/>
              <a:t> teaching notes) </a:t>
            </a:r>
            <a:r>
              <a:rPr lang="en-US" b="0" dirty="0"/>
              <a:t>is included</a:t>
            </a:r>
            <a:r>
              <a:rPr lang="en-US" b="0" baseline="0" dirty="0"/>
              <a:t> in the participant handouts</a:t>
            </a:r>
            <a:r>
              <a:rPr lang="en-US" b="1" dirty="0"/>
              <a:t>. </a:t>
            </a:r>
            <a:r>
              <a:rPr lang="en-US" b="0" baseline="0" dirty="0"/>
              <a:t>The slide is included here for your (facilitator) reference.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29</a:t>
            </a:fld>
            <a:endParaRPr lang="en-US"/>
          </a:p>
        </p:txBody>
      </p:sp>
    </p:spTree>
    <p:extLst>
      <p:ext uri="{BB962C8B-B14F-4D97-AF65-F5344CB8AC3E}">
        <p14:creationId xmlns:p14="http://schemas.microsoft.com/office/powerpoint/2010/main" val="17314966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 by 8:25</a:t>
            </a:r>
          </a:p>
          <a:p>
            <a:endParaRPr lang="en-US" dirty="0"/>
          </a:p>
          <a:p>
            <a:r>
              <a:rPr lang="en-US" dirty="0"/>
              <a:t>NOTE: People should use their critter partners from yesterday. If they lost the sheet or don’t remember, just ask people to find a “new” partner on the slides with critter partner pictures today. They will get a new sign-up sheet tomorrow.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a:t>
            </a:fld>
            <a:endParaRPr lang="en-US"/>
          </a:p>
        </p:txBody>
      </p:sp>
    </p:spTree>
    <p:extLst>
      <p:ext uri="{BB962C8B-B14F-4D97-AF65-F5344CB8AC3E}">
        <p14:creationId xmlns:p14="http://schemas.microsoft.com/office/powerpoint/2010/main" val="11831558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 4 in note-catcher</a:t>
            </a:r>
          </a:p>
          <a:p>
            <a:endParaRPr lang="en-US" dirty="0"/>
          </a:p>
          <a:p>
            <a:pPr>
              <a:defRPr/>
            </a:pPr>
            <a:r>
              <a:rPr lang="en-US" b="1" dirty="0"/>
              <a:t>Important Note: </a:t>
            </a:r>
            <a:r>
              <a:rPr lang="en-US" b="0" dirty="0"/>
              <a:t>This slide is hidden because the full example (with</a:t>
            </a:r>
            <a:r>
              <a:rPr lang="en-US" b="0" baseline="0" dirty="0"/>
              <a:t> teaching notes) </a:t>
            </a:r>
            <a:r>
              <a:rPr lang="en-US" b="0" dirty="0"/>
              <a:t>is included</a:t>
            </a:r>
            <a:r>
              <a:rPr lang="en-US" b="0" baseline="0" dirty="0"/>
              <a:t> in the participant handouts. The slide is included here for your (facilitator) reference.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30</a:t>
            </a:fld>
            <a:endParaRPr lang="en-US"/>
          </a:p>
        </p:txBody>
      </p:sp>
    </p:spTree>
    <p:extLst>
      <p:ext uri="{BB962C8B-B14F-4D97-AF65-F5344CB8AC3E}">
        <p14:creationId xmlns:p14="http://schemas.microsoft.com/office/powerpoint/2010/main" val="3779378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 5 in note-catcher:</a:t>
            </a:r>
            <a:r>
              <a:rPr lang="en-US" baseline="0" dirty="0"/>
              <a:t> Flowers for Algernon lesson 14 (conduct a Socratic Seminar)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a:defRPr/>
            </a:pPr>
            <a:r>
              <a:rPr lang="en-US" b="1" dirty="0"/>
              <a:t>Important Note: </a:t>
            </a:r>
            <a:r>
              <a:rPr lang="en-US" b="0" dirty="0"/>
              <a:t>This slide is hidden because the full example (with</a:t>
            </a:r>
            <a:r>
              <a:rPr lang="en-US" b="0" baseline="0" dirty="0"/>
              <a:t> teaching notes) </a:t>
            </a:r>
            <a:r>
              <a:rPr lang="en-US" b="0" dirty="0"/>
              <a:t>is included</a:t>
            </a:r>
            <a:r>
              <a:rPr lang="en-US" b="0" baseline="0" dirty="0"/>
              <a:t> in the participant handouts. The slide is included here for your (facilitator) reference.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a:p>
        </p:txBody>
      </p:sp>
    </p:spTree>
    <p:extLst>
      <p:ext uri="{BB962C8B-B14F-4D97-AF65-F5344CB8AC3E}">
        <p14:creationId xmlns:p14="http://schemas.microsoft.com/office/powerpoint/2010/main" val="5170306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84613" y="409575"/>
            <a:ext cx="2241550" cy="1260475"/>
          </a:xfrm>
        </p:spPr>
      </p:sp>
      <p:sp>
        <p:nvSpPr>
          <p:cNvPr id="3" name="Notes Placeholder 2"/>
          <p:cNvSpPr>
            <a:spLocks noGrp="1"/>
          </p:cNvSpPr>
          <p:nvPr>
            <p:ph type="body" idx="1"/>
          </p:nvPr>
        </p:nvSpPr>
        <p:spPr>
          <a:xfrm>
            <a:off x="465631" y="1229453"/>
            <a:ext cx="5660661"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baseline="0" dirty="0"/>
              <a:t>Time:</a:t>
            </a:r>
          </a:p>
          <a:p>
            <a:pPr marL="0" indent="0">
              <a:buFontTx/>
              <a:buNone/>
            </a:pPr>
            <a:r>
              <a:rPr lang="en-US" sz="1000" b="1" dirty="0"/>
              <a:t>Duration:</a:t>
            </a:r>
            <a:r>
              <a:rPr lang="en-US" sz="1000" b="1" baseline="0" dirty="0"/>
              <a:t> </a:t>
            </a:r>
            <a:r>
              <a:rPr lang="en-US" sz="1000" b="0" baseline="0" dirty="0"/>
              <a:t>5 minutes</a:t>
            </a:r>
          </a:p>
          <a:p>
            <a:pPr marL="0" indent="0">
              <a:buFontTx/>
              <a:buNone/>
            </a:pPr>
            <a:endParaRPr lang="en-US" sz="1000" b="0" baseline="0" dirty="0"/>
          </a:p>
          <a:p>
            <a:pPr marL="0" indent="0">
              <a:buFontTx/>
              <a:buNone/>
            </a:pPr>
            <a:r>
              <a:rPr lang="en-US" sz="1000" b="1" baseline="0" dirty="0"/>
              <a:t>Facilitator does: </a:t>
            </a:r>
            <a:r>
              <a:rPr lang="en-US" sz="1000" b="0" baseline="0" dirty="0"/>
              <a:t>Invite participants to share out with the whole group. You may also use part of this time to ask if there were any examples that were more challenging to identify then others and have the group discuss their evidence.  You may also use part of this time to ask participants about a specific example you noticed there were different responses to when you were circulating.</a:t>
            </a:r>
            <a:endParaRPr lang="en-US" sz="1000" baseline="0" dirty="0"/>
          </a:p>
          <a:p>
            <a:pPr marL="0" lvl="0" indent="0">
              <a:buFont typeface="Arial" charset="0"/>
              <a:buNone/>
            </a:pPr>
            <a:endParaRPr lang="en-US" sz="1000" baseline="0" dirty="0"/>
          </a:p>
          <a:p>
            <a:pPr marL="171450" lvl="0" indent="-171450">
              <a:buFont typeface="Arial" charset="0"/>
              <a:buChar char="•"/>
            </a:pPr>
            <a:r>
              <a:rPr lang="en-US" sz="1000" b="1" i="0" baseline="0" dirty="0"/>
              <a:t>Example 1 Look </a:t>
            </a:r>
            <a:r>
              <a:rPr lang="en-US" sz="1000" b="1" i="0" baseline="0" dirty="0" err="1"/>
              <a:t>Fors</a:t>
            </a:r>
            <a:r>
              <a:rPr lang="en-US" sz="1000" b="1" i="0" baseline="0" dirty="0"/>
              <a:t>:</a:t>
            </a:r>
            <a:r>
              <a:rPr lang="en-US" sz="1000" b="1" i="0" dirty="0"/>
              <a:t> </a:t>
            </a:r>
          </a:p>
          <a:p>
            <a:pPr marL="628650" lvl="1" indent="-171450">
              <a:buFont typeface="Arial" charset="0"/>
              <a:buChar char="•"/>
            </a:pPr>
            <a:r>
              <a:rPr lang="en-US" sz="1000" baseline="0" dirty="0"/>
              <a:t>Most clearly see complexity and evidence, but also knowledge</a:t>
            </a:r>
          </a:p>
          <a:p>
            <a:pPr marL="628650" lvl="1" indent="-171450">
              <a:buFont typeface="Arial" charset="0"/>
              <a:buChar char="•"/>
            </a:pPr>
            <a:r>
              <a:rPr lang="en-US" sz="1000" baseline="0" dirty="0"/>
              <a:t>Complexity: complex text is at the heart of this lesson</a:t>
            </a:r>
          </a:p>
          <a:p>
            <a:pPr marL="628650" lvl="1" indent="-171450">
              <a:buFont typeface="Arial" charset="0"/>
              <a:buChar char="•"/>
            </a:pPr>
            <a:r>
              <a:rPr lang="en-US" sz="1000" baseline="0" dirty="0"/>
              <a:t>Evidence: questions are based solely on the text and require students to “cite evidence to support their answers”</a:t>
            </a:r>
          </a:p>
          <a:p>
            <a:pPr marL="628650" lvl="1" indent="-171450">
              <a:buFont typeface="Arial" charset="0"/>
              <a:buChar char="•"/>
            </a:pPr>
            <a:r>
              <a:rPr lang="en-US" sz="1000" baseline="0" dirty="0"/>
              <a:t>Knowledge – article specifically builds students’ knowledge about intelligence and how it is measured before they engage with the literary anchor text “Flowers for Algernon”</a:t>
            </a:r>
          </a:p>
          <a:p>
            <a:pPr marL="628650" lvl="1" indent="-171450">
              <a:buFont typeface="Arial" charset="0"/>
              <a:buChar char="•"/>
            </a:pPr>
            <a:r>
              <a:rPr lang="en-US" sz="1000" baseline="0" dirty="0"/>
              <a:t>Connection to the ELA goal: Supports students in reading complex texts: teacher scaffolds access to complex text by providing a read aloud of the text first and providing students with a specific “look for” during the read aloud</a:t>
            </a:r>
          </a:p>
          <a:p>
            <a:pPr marL="171450" lvl="0" indent="-171450">
              <a:buFont typeface="Arial" charset="0"/>
              <a:buChar char="•"/>
            </a:pPr>
            <a:r>
              <a:rPr lang="en-US" sz="1000" b="1" baseline="0" dirty="0"/>
              <a:t>Example 2 Look </a:t>
            </a:r>
            <a:r>
              <a:rPr lang="en-US" sz="1000" b="1" baseline="0" dirty="0" err="1"/>
              <a:t>Fors</a:t>
            </a:r>
            <a:r>
              <a:rPr lang="en-US" sz="1000" b="1" baseline="0" dirty="0"/>
              <a:t>:</a:t>
            </a:r>
          </a:p>
          <a:p>
            <a:pPr marL="628650" lvl="1" indent="-171450">
              <a:buFont typeface="Arial" charset="0"/>
              <a:buChar char="•"/>
            </a:pPr>
            <a:r>
              <a:rPr lang="en-US" sz="1000" baseline="0" dirty="0"/>
              <a:t>Clear example of Evidence: students use evidence collection tool and are asked to find evidence from two different texts that both support and challenge their claim</a:t>
            </a:r>
          </a:p>
          <a:p>
            <a:pPr marL="628650" lvl="1" indent="-171450">
              <a:buFont typeface="Arial" charset="0"/>
              <a:buChar char="•"/>
            </a:pPr>
            <a:r>
              <a:rPr lang="en-US" sz="1000" baseline="0" dirty="0"/>
              <a:t>Connection to ELA Goal: Supports students in understanding complex text by using a sequence of questions to support students in digging deeper to uncover the meaning of the text; supports students in expressing their understanding of a text by building their knowledge on a topic before presenting their own claim</a:t>
            </a:r>
          </a:p>
          <a:p>
            <a:pPr marL="171450" lvl="0" indent="-171450">
              <a:buFont typeface="Arial" charset="0"/>
              <a:buChar char="•"/>
            </a:pPr>
            <a:r>
              <a:rPr lang="en-US" sz="1000" b="1" baseline="0" dirty="0"/>
              <a:t>Example 3 Look </a:t>
            </a:r>
            <a:r>
              <a:rPr lang="en-US" sz="1000" b="1" baseline="0" dirty="0" err="1"/>
              <a:t>Fors</a:t>
            </a:r>
            <a:r>
              <a:rPr lang="en-US" sz="1000" b="1" baseline="0" dirty="0"/>
              <a:t>:</a:t>
            </a:r>
          </a:p>
          <a:p>
            <a:pPr marL="628650" lvl="1" indent="-171450">
              <a:buFont typeface="Arial" charset="0"/>
              <a:buChar char="•"/>
            </a:pPr>
            <a:r>
              <a:rPr lang="en-US" sz="1000" baseline="0" dirty="0"/>
              <a:t>Clear example Knowledge: students can build knowledge on topic through watching a brief video before reading text in lessons 5-9</a:t>
            </a:r>
          </a:p>
          <a:p>
            <a:pPr marL="628650" lvl="1" indent="-171450">
              <a:buFont typeface="Arial" charset="0"/>
              <a:buChar char="•"/>
            </a:pPr>
            <a:r>
              <a:rPr lang="en-US" sz="1000" baseline="0" dirty="0"/>
              <a:t>Connection to the ELA goal: supports students in reading and understanding complex texts by building their knowledge on a topic (Rorschach) and the academic vocabulary around this topic before they encounter these ideas and words in a text</a:t>
            </a:r>
          </a:p>
          <a:p>
            <a:pPr marL="171450" lvl="0" indent="-171450">
              <a:buFont typeface="Arial" charset="0"/>
              <a:buChar char="•"/>
            </a:pPr>
            <a:r>
              <a:rPr lang="en-US" sz="1000" b="1" baseline="0" dirty="0"/>
              <a:t>Example 4 Look </a:t>
            </a:r>
            <a:r>
              <a:rPr lang="en-US" sz="1000" b="1" baseline="0" dirty="0" err="1"/>
              <a:t>Fors</a:t>
            </a:r>
            <a:r>
              <a:rPr lang="en-US" sz="1000" b="1" baseline="0" dirty="0"/>
              <a:t>:</a:t>
            </a:r>
          </a:p>
          <a:p>
            <a:pPr marL="628650" lvl="1" indent="-171450">
              <a:buFont typeface="Arial" charset="0"/>
              <a:buChar char="•"/>
            </a:pPr>
            <a:r>
              <a:rPr lang="en-US" sz="1000" baseline="0" dirty="0"/>
              <a:t>Clear examples of complexity and knowledge (sequence of texts to build knowledge on topic that students will encounter in a literary anchor text)</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aseline="0" dirty="0"/>
              <a:t>Connection to the ELA goal: supports students in reading and understanding complex texts by building their knowledge on a topic and the academic vocabulary around this topic before they encounter these ideas and words in a text</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1" baseline="0" dirty="0"/>
              <a:t>Example 5 Look </a:t>
            </a:r>
            <a:r>
              <a:rPr lang="en-US" sz="1000" b="1" baseline="0" dirty="0" err="1"/>
              <a:t>Fors</a:t>
            </a:r>
            <a:r>
              <a:rPr lang="en-US" sz="1000" b="1" baseline="0" dirty="0"/>
              <a:t>:</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aseline="0" dirty="0"/>
              <a:t>Clear example of evidence (evidence collection tool)</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aseline="0" dirty="0"/>
              <a:t>Connection to ELA goal: supports students in expressing their understanding of a text through a </a:t>
            </a:r>
            <a:r>
              <a:rPr lang="en-US" sz="1000" baseline="0" dirty="0" err="1"/>
              <a:t>socratic</a:t>
            </a:r>
            <a:r>
              <a:rPr lang="en-US" sz="1000" baseline="0" dirty="0"/>
              <a:t> seminar with intentional supports (focused text-based question and evidence collection tool to prepare for the discussion); also supports students in deepening their understanding of the anchor text</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00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baseline="0" dirty="0"/>
              <a:t>Key Point: </a:t>
            </a:r>
            <a:r>
              <a:rPr lang="en-US" sz="1000" b="0" i="0" u="none" strike="noStrike" cap="none" baseline="0" dirty="0">
                <a:ea typeface="Allerta"/>
                <a:cs typeface="Allerta"/>
                <a:sym typeface="Allerta"/>
                <a:rtl val="0"/>
              </a:rPr>
              <a:t>The Guidebooks provide high-quality instructional materials that reflect the three instructional shifts and help teachers drive students towards the ELA goal of reading, understanding, and expressing ideas about complex texts.</a:t>
            </a:r>
            <a:endParaRPr lang="en-US" sz="1000" b="1" i="0" u="none" strike="noStrike" cap="none" baseline="0" dirty="0">
              <a:ea typeface="Allerta"/>
              <a:cs typeface="Allerta"/>
              <a:sym typeface="Allerta"/>
              <a:rtl val="0"/>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a:p>
        </p:txBody>
      </p:sp>
    </p:spTree>
    <p:extLst>
      <p:ext uri="{BB962C8B-B14F-4D97-AF65-F5344CB8AC3E}">
        <p14:creationId xmlns:p14="http://schemas.microsoft.com/office/powerpoint/2010/main" val="13545286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pPr marL="0" indent="0">
              <a:buFontTx/>
              <a:buNone/>
            </a:pPr>
            <a:r>
              <a:rPr lang="en-US" b="1" dirty="0"/>
              <a:t>Duration:</a:t>
            </a:r>
            <a:r>
              <a:rPr lang="en-US" b="1" baseline="0" dirty="0"/>
              <a:t> </a:t>
            </a:r>
            <a:r>
              <a:rPr lang="en-US" b="0" baseline="0" dirty="0"/>
              <a:t>5 minutes</a:t>
            </a:r>
          </a:p>
          <a:p>
            <a:endParaRPr lang="en-US" dirty="0"/>
          </a:p>
          <a:p>
            <a:r>
              <a:rPr lang="en-US" b="1" dirty="0"/>
              <a:t>Facilitator says: </a:t>
            </a:r>
            <a:r>
              <a:rPr lang="en-US" b="0" dirty="0"/>
              <a:t>Before</a:t>
            </a:r>
            <a:r>
              <a:rPr lang="en-US" b="0" baseline="0" dirty="0"/>
              <a:t> we wrap up, it’s important that we summarize and capture learning from today’s session. Two guiding questions are written on this slide and in your note catchers </a:t>
            </a:r>
            <a:r>
              <a:rPr lang="mr-IN" b="0" baseline="0" dirty="0"/>
              <a:t>–</a:t>
            </a:r>
            <a:r>
              <a:rPr lang="en-US" b="0" baseline="0" dirty="0"/>
              <a:t> please take a few minutes to write down your responses to these questions. </a:t>
            </a:r>
            <a:endParaRPr lang="en-US" b="1" dirty="0"/>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b="1" baseline="0" dirty="0">
              <a:solidFill>
                <a:srgbClr val="0070C0"/>
              </a:solidFill>
            </a:endParaRPr>
          </a:p>
          <a:p>
            <a:pPr marL="0" marR="0" lvl="1" indent="0" algn="l" defTabSz="914400" rtl="0" eaLnBrk="1" fontAlgn="auto" latinLnBrk="0" hangingPunct="1">
              <a:lnSpc>
                <a:spcPct val="100000"/>
              </a:lnSpc>
              <a:spcBef>
                <a:spcPts val="0"/>
              </a:spcBef>
              <a:spcAft>
                <a:spcPts val="0"/>
              </a:spcAft>
              <a:buClrTx/>
              <a:buSzTx/>
              <a:buFont typeface="Arial" charset="0"/>
              <a:buNone/>
              <a:tabLst/>
              <a:defRPr/>
            </a:pPr>
            <a:r>
              <a:rPr lang="en-US" sz="1200" b="1" baseline="0" dirty="0"/>
              <a:t>Key Point: </a:t>
            </a:r>
            <a:r>
              <a:rPr lang="en-US" sz="1200" b="0" baseline="0" dirty="0"/>
              <a:t>The three instructional shifts that must guide our instruction are engagement with complex texts, learning rooted in text evidence, and knowledge-building using content-rich nonfiction. </a:t>
            </a:r>
            <a:r>
              <a:rPr lang="en-US" sz="1200" b="0" i="0" u="none" strike="noStrike" cap="none" baseline="0" dirty="0">
                <a:ea typeface="Allerta"/>
                <a:cs typeface="Allerta"/>
                <a:sym typeface="Allerta"/>
                <a:rtl val="0"/>
              </a:rPr>
              <a:t>The Guidebooks provide high-quality instructional materials that reflect these three instructional shifts and help teachers drive students towards the ELA goal of reading, understanding, and expressing ideas about complex texts.</a:t>
            </a:r>
            <a:endParaRPr lang="en-US" sz="1200" b="1" i="0" u="none" strike="noStrike" cap="none" baseline="0" dirty="0">
              <a:ea typeface="Allerta"/>
              <a:cs typeface="Allerta"/>
              <a:sym typeface="Allerta"/>
              <a:rtl val="0"/>
            </a:endParaRPr>
          </a:p>
          <a:p>
            <a:pPr marL="0" marR="0" lvl="1" indent="0" algn="l" defTabSz="914400" rtl="0" eaLnBrk="1" fontAlgn="auto" latinLnBrk="0" hangingPunct="1">
              <a:lnSpc>
                <a:spcPct val="100000"/>
              </a:lnSpc>
              <a:spcBef>
                <a:spcPts val="0"/>
              </a:spcBef>
              <a:spcAft>
                <a:spcPts val="0"/>
              </a:spcAft>
              <a:buClrTx/>
              <a:buSzTx/>
              <a:buFont typeface="Arial" charset="0"/>
              <a:buNone/>
              <a:tabLst/>
              <a:defRPr/>
            </a:pPr>
            <a:endParaRPr lang="en-US" sz="1200" b="1" baseline="0" dirty="0">
              <a:solidFill>
                <a:srgbClr val="0070C0"/>
              </a:solidFill>
            </a:endParaRPr>
          </a:p>
          <a:p>
            <a:endParaRPr lang="en-US" b="1"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33</a:t>
            </a:fld>
            <a:endParaRPr lang="en-US"/>
          </a:p>
        </p:txBody>
      </p:sp>
    </p:spTree>
    <p:extLst>
      <p:ext uri="{BB962C8B-B14F-4D97-AF65-F5344CB8AC3E}">
        <p14:creationId xmlns:p14="http://schemas.microsoft.com/office/powerpoint/2010/main" val="9771401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 </a:t>
            </a:r>
            <a:r>
              <a:rPr lang="en-US" sz="1200" b="0" baseline="0" dirty="0"/>
              <a:t>9:30 am</a:t>
            </a:r>
            <a:endParaRPr lang="en-US" b="1" dirty="0"/>
          </a:p>
          <a:p>
            <a:pPr marL="0" indent="0">
              <a:buFontTx/>
              <a:buNone/>
            </a:pPr>
            <a:r>
              <a:rPr lang="en-US" b="1" dirty="0"/>
              <a:t>Duration:</a:t>
            </a:r>
            <a:r>
              <a:rPr lang="en-US" b="1" baseline="0" dirty="0"/>
              <a:t> </a:t>
            </a:r>
            <a:r>
              <a:rPr lang="en-US" b="0" baseline="0" dirty="0"/>
              <a:t>30 seconds</a:t>
            </a:r>
          </a:p>
          <a:p>
            <a:pPr marL="0" indent="0">
              <a:buFontTx/>
              <a:buNone/>
            </a:pPr>
            <a:endParaRPr lang="en-US" b="0" baseline="0" dirty="0"/>
          </a:p>
          <a:p>
            <a:pPr marL="0" indent="0">
              <a:buFontTx/>
              <a:buNone/>
            </a:pPr>
            <a:r>
              <a:rPr lang="en-US" b="1" baseline="0" dirty="0"/>
              <a:t>Facilitator says: </a:t>
            </a:r>
            <a:r>
              <a:rPr lang="en-US" b="0" baseline="0" dirty="0"/>
              <a:t>We’re now moving into Session 2: The BIG Picture. With the exception of a brief “step out” at the very end of the session, you’ll experience this content exactly as teachers will when you present. </a:t>
            </a:r>
            <a:endParaRPr lang="en-US" b="1"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34</a:t>
            </a:fld>
            <a:endParaRPr lang="en-US"/>
          </a:p>
        </p:txBody>
      </p:sp>
    </p:spTree>
    <p:extLst>
      <p:ext uri="{BB962C8B-B14F-4D97-AF65-F5344CB8AC3E}">
        <p14:creationId xmlns:p14="http://schemas.microsoft.com/office/powerpoint/2010/main" val="2619401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pPr marL="0" indent="0">
              <a:buFontTx/>
              <a:buNone/>
            </a:pPr>
            <a:r>
              <a:rPr lang="en-US" b="1" dirty="0"/>
              <a:t>Duration:</a:t>
            </a:r>
            <a:r>
              <a:rPr lang="en-US" b="1" baseline="0" dirty="0"/>
              <a:t> </a:t>
            </a:r>
            <a:r>
              <a:rPr lang="en-US" b="0" baseline="0" dirty="0"/>
              <a:t>5 minutes </a:t>
            </a:r>
          </a:p>
          <a:p>
            <a:pPr marL="0" indent="0">
              <a:buFontTx/>
              <a:buNone/>
            </a:pPr>
            <a:endParaRPr lang="en-US" b="1" dirty="0"/>
          </a:p>
          <a:p>
            <a:r>
              <a:rPr lang="en-US" b="1" dirty="0"/>
              <a:t>Facilitator</a:t>
            </a:r>
            <a:r>
              <a:rPr lang="en-US" b="1" baseline="0" dirty="0"/>
              <a:t> says: </a:t>
            </a:r>
            <a:r>
              <a:rPr lang="en-US" b="0" baseline="0" dirty="0"/>
              <a:t>Independently, take two minutes to read and think about these questions. Jot down your thinking in the “do now” section of your note catcher. </a:t>
            </a:r>
          </a:p>
          <a:p>
            <a:endParaRPr lang="en-US" b="0" baseline="0" dirty="0"/>
          </a:p>
          <a:p>
            <a:r>
              <a:rPr lang="en-US" b="1" baseline="0" dirty="0"/>
              <a:t>Facilitator does: </a:t>
            </a:r>
            <a:r>
              <a:rPr lang="en-US" b="0" baseline="0" dirty="0"/>
              <a:t>Review Do Now questions and direct participants to the “do now” section in their note </a:t>
            </a:r>
            <a:r>
              <a:rPr lang="en-US" dirty="0"/>
              <a:t>catcher </a:t>
            </a:r>
            <a:r>
              <a:rPr lang="en-US" b="0" baseline="0" dirty="0"/>
              <a:t>to record their thoughts. Provide two minutes of independent think time.</a:t>
            </a:r>
          </a:p>
          <a:p>
            <a:endParaRPr lang="en-US" b="0" baseline="0" dirty="0"/>
          </a:p>
          <a:p>
            <a:r>
              <a:rPr lang="en-US" b="1" baseline="0" dirty="0"/>
              <a:t>Facilitator says: </a:t>
            </a:r>
            <a:r>
              <a:rPr lang="en-US" b="0" baseline="0" dirty="0"/>
              <a:t>Discuss your thinking and compare lists with a partner at your tables. </a:t>
            </a:r>
          </a:p>
          <a:p>
            <a:endParaRPr lang="en-US" b="0" baseline="0" dirty="0"/>
          </a:p>
          <a:p>
            <a:r>
              <a:rPr lang="en-US" b="1" baseline="0" dirty="0"/>
              <a:t>Facilitator does: </a:t>
            </a:r>
            <a:r>
              <a:rPr lang="en-US" b="0" baseline="0" dirty="0"/>
              <a:t>Circulate amongst table groups. After about a minute, ask for a few people to share out their responses to the whole group. Then, transition to the next slide to share the session objectives and connect them to this do now. </a:t>
            </a:r>
            <a:endParaRPr lang="en-US" b="1" baseline="0" dirty="0"/>
          </a:p>
          <a:p>
            <a:pPr marL="0" indent="0">
              <a:buFontTx/>
              <a:buNone/>
            </a:pP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a:p>
        </p:txBody>
      </p:sp>
    </p:spTree>
    <p:extLst>
      <p:ext uri="{BB962C8B-B14F-4D97-AF65-F5344CB8AC3E}">
        <p14:creationId xmlns:p14="http://schemas.microsoft.com/office/powerpoint/2010/main" val="10227064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pPr marL="0" indent="0">
              <a:buFontTx/>
              <a:buNone/>
            </a:pPr>
            <a:r>
              <a:rPr lang="en-US" b="1" dirty="0"/>
              <a:t>Duration:</a:t>
            </a:r>
            <a:r>
              <a:rPr lang="en-US" b="1" baseline="0" dirty="0"/>
              <a:t> </a:t>
            </a:r>
            <a:r>
              <a:rPr lang="en-US" b="0" baseline="0" dirty="0"/>
              <a:t>30 seconds</a:t>
            </a:r>
          </a:p>
          <a:p>
            <a:pPr marL="0" indent="0">
              <a:buFontTx/>
              <a:buNone/>
            </a:pPr>
            <a:endParaRPr lang="en-US" b="0" dirty="0"/>
          </a:p>
          <a:p>
            <a:pPr marL="0" indent="0">
              <a:buFont typeface="Arial" charset="0"/>
              <a:buNone/>
            </a:pPr>
            <a:r>
              <a:rPr lang="en-US" b="1" dirty="0"/>
              <a:t>Facilitator</a:t>
            </a:r>
            <a:r>
              <a:rPr lang="en-US" b="1" baseline="0" dirty="0"/>
              <a:t> s</a:t>
            </a:r>
            <a:r>
              <a:rPr lang="en-US" b="1" dirty="0"/>
              <a:t>ays: </a:t>
            </a:r>
            <a:r>
              <a:rPr lang="en-US" dirty="0"/>
              <a:t>Take a moment</a:t>
            </a:r>
            <a:r>
              <a:rPr lang="en-US" baseline="0" dirty="0"/>
              <a:t> to review our objectives for today’s session.</a:t>
            </a:r>
          </a:p>
          <a:p>
            <a:pPr marL="0" indent="0">
              <a:buFont typeface="Arial" charset="0"/>
              <a:buNone/>
            </a:pPr>
            <a:endParaRPr lang="en-US" baseline="0" dirty="0"/>
          </a:p>
          <a:p>
            <a:pPr marL="0" indent="0">
              <a:buFont typeface="Arial" charset="0"/>
              <a:buNone/>
            </a:pPr>
            <a:r>
              <a:rPr lang="en-US" b="1" baseline="0" dirty="0"/>
              <a:t>Facilitator does: </a:t>
            </a:r>
            <a:r>
              <a:rPr lang="en-US" b="0" baseline="0" dirty="0"/>
              <a:t>Provide approximately 30 seconds of wait time. </a:t>
            </a:r>
          </a:p>
          <a:p>
            <a:pPr marL="0" indent="0">
              <a:buFont typeface="Arial" charset="0"/>
              <a:buNone/>
            </a:pPr>
            <a:endParaRPr lang="en-US" b="1" baseline="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Facilitator says: </a:t>
            </a:r>
            <a:r>
              <a:rPr lang="en-US" baseline="0" dirty="0"/>
              <a:t>As you can see, our focus today is to further develop our “big picture” understanding of literacy instruction by norming on the individual but interconnected components of literacy.  We will then take a closer look at which of these components are designed to be addressed through whole group instruction via the ELA Guidebooks and will be able to explore a few specific examples to see exactly how these components are addressed in the curriculum.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lvl="0"/>
            <a:r>
              <a:rPr lang="en-US" b="1" dirty="0"/>
              <a:t>Key Point: </a:t>
            </a:r>
            <a:r>
              <a:rPr lang="en-US" dirty="0"/>
              <a:t>There are many essential and interconnected components of literacy instruction that our students must receive in order to reach the ELA goal. The Guidebooks address these components to prepare our students to succeed in college and careers.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a:p>
          <a:p>
            <a:pPr marL="0" indent="0">
              <a:buFont typeface="Arial" charset="0"/>
              <a:buNone/>
            </a:pP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36</a:t>
            </a:fld>
            <a:endParaRPr lang="en-US"/>
          </a:p>
        </p:txBody>
      </p:sp>
    </p:spTree>
    <p:extLst>
      <p:ext uri="{BB962C8B-B14F-4D97-AF65-F5344CB8AC3E}">
        <p14:creationId xmlns:p14="http://schemas.microsoft.com/office/powerpoint/2010/main" val="5873671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pPr marL="0" indent="0">
              <a:buFontTx/>
              <a:buNone/>
            </a:pPr>
            <a:r>
              <a:rPr lang="en-US" b="1" dirty="0"/>
              <a:t>Duration:</a:t>
            </a:r>
            <a:r>
              <a:rPr lang="en-US" b="1" baseline="0" dirty="0"/>
              <a:t> </a:t>
            </a:r>
            <a:r>
              <a:rPr lang="en-US" b="0" baseline="0" dirty="0"/>
              <a:t>30 seconds</a:t>
            </a:r>
          </a:p>
          <a:p>
            <a:pPr marL="0" indent="0">
              <a:buFontTx/>
              <a:buNone/>
            </a:pPr>
            <a:endParaRPr lang="en-US" b="0" baseline="0" dirty="0"/>
          </a:p>
          <a:p>
            <a:pPr marL="0" indent="0">
              <a:buFontTx/>
              <a:buNone/>
            </a:pPr>
            <a:r>
              <a:rPr lang="en-US" b="1" baseline="0" dirty="0"/>
              <a:t>Facilitator says: </a:t>
            </a:r>
            <a:r>
              <a:rPr lang="en-US" b="0" baseline="0" dirty="0"/>
              <a:t>Here is our agenda for today. As you can see, we’ll begin by reading an article about necessary components of literacy instruction before making connections to the Guidebooks and exploring resources there.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37</a:t>
            </a:fld>
            <a:endParaRPr lang="en-US"/>
          </a:p>
        </p:txBody>
      </p:sp>
    </p:spTree>
    <p:extLst>
      <p:ext uri="{BB962C8B-B14F-4D97-AF65-F5344CB8AC3E}">
        <p14:creationId xmlns:p14="http://schemas.microsoft.com/office/powerpoint/2010/main" val="9062669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23975" y="615950"/>
            <a:ext cx="4205288" cy="2365375"/>
          </a:xfrm>
        </p:spPr>
      </p:sp>
      <p:sp>
        <p:nvSpPr>
          <p:cNvPr id="3" name="Notes Placeholder 2"/>
          <p:cNvSpPr>
            <a:spLocks noGrp="1"/>
          </p:cNvSpPr>
          <p:nvPr>
            <p:ph type="body" idx="1"/>
          </p:nvPr>
        </p:nvSpPr>
        <p:spPr>
          <a:xfrm>
            <a:off x="683830" y="3125513"/>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baseline="0" dirty="0"/>
              <a:t>Time:</a:t>
            </a:r>
          </a:p>
          <a:p>
            <a:pPr marL="0" indent="0">
              <a:buFontTx/>
              <a:buNone/>
            </a:pPr>
            <a:r>
              <a:rPr lang="en-US" sz="1000" b="1" dirty="0"/>
              <a:t>Duration:</a:t>
            </a:r>
            <a:r>
              <a:rPr lang="en-US" sz="1000" b="1" baseline="0" dirty="0"/>
              <a:t> </a:t>
            </a:r>
            <a:r>
              <a:rPr lang="en-US" sz="1000" b="0" baseline="0" dirty="0"/>
              <a:t>5 minutes</a:t>
            </a:r>
          </a:p>
          <a:p>
            <a:pPr marL="0" indent="0">
              <a:buFontTx/>
              <a:buNone/>
            </a:pPr>
            <a:endParaRPr lang="en-US" sz="1000" b="0" dirty="0"/>
          </a:p>
          <a:p>
            <a:pPr marL="0" indent="0">
              <a:buFontTx/>
              <a:buNone/>
            </a:pPr>
            <a:r>
              <a:rPr lang="en-US" sz="1000" b="1" dirty="0"/>
              <a:t>Facilitator says: </a:t>
            </a:r>
            <a:r>
              <a:rPr lang="en-US" sz="1000" b="0" dirty="0"/>
              <a:t>We’ll begin by</a:t>
            </a:r>
            <a:r>
              <a:rPr lang="en-US" sz="1000" b="0" baseline="0" dirty="0"/>
              <a:t> reading an excerpt from an article called “Elements of Success for All” by David and Meredith </a:t>
            </a:r>
            <a:r>
              <a:rPr lang="en-US" sz="1000" b="0" baseline="0" dirty="0" err="1"/>
              <a:t>Liben</a:t>
            </a:r>
            <a:r>
              <a:rPr lang="en-US" sz="1000" b="0" baseline="0" dirty="0"/>
              <a:t>. You can find this excerpt on pages 58-59 in your note catcher. </a:t>
            </a:r>
          </a:p>
          <a:p>
            <a:pPr marL="0" indent="0">
              <a:buFontTx/>
              <a:buNone/>
            </a:pPr>
            <a:endParaRPr lang="en-US" sz="1000" b="0" baseline="0" dirty="0"/>
          </a:p>
          <a:p>
            <a:r>
              <a:rPr lang="en-US" sz="1000" b="1" baseline="0" dirty="0"/>
              <a:t>Facilitator does: </a:t>
            </a:r>
            <a:r>
              <a:rPr lang="en-US" sz="1000" b="0" dirty="0"/>
              <a:t>Review the directions and refer participants to their note catchers.</a:t>
            </a:r>
            <a:r>
              <a:rPr lang="en-US" sz="1000" dirty="0"/>
              <a:t> </a:t>
            </a:r>
            <a:r>
              <a:rPr lang="en-US" sz="1000" b="0" baseline="0" dirty="0"/>
              <a:t>P</a:t>
            </a:r>
            <a:r>
              <a:rPr lang="en-US" sz="1000" b="0" dirty="0"/>
              <a:t>oint out that this article is specific to grades 6-12 (there</a:t>
            </a:r>
            <a:r>
              <a:rPr lang="en-US" sz="1000" b="0" baseline="0" dirty="0"/>
              <a:t> is a K-5 version, as well). If participants finish early, they can record their thinking about the question/”look for” on the slide in their note </a:t>
            </a:r>
            <a:r>
              <a:rPr lang="en-US" sz="1000" dirty="0"/>
              <a:t>catchers.</a:t>
            </a:r>
            <a:endParaRPr lang="en-US" sz="1000" b="0" baseline="0" dirty="0"/>
          </a:p>
          <a:p>
            <a:pPr marL="0" indent="0">
              <a:buFontTx/>
              <a:buNone/>
            </a:pPr>
            <a:endParaRPr lang="en-US" sz="1000" b="0" baseline="0" dirty="0"/>
          </a:p>
          <a:p>
            <a:pPr marL="0" indent="0">
              <a:buFontTx/>
              <a:buNone/>
            </a:pPr>
            <a:r>
              <a:rPr lang="en-US" sz="1000" b="1" baseline="0" dirty="0"/>
              <a:t>Facilitator does: </a:t>
            </a:r>
            <a:r>
              <a:rPr lang="en-US" sz="1000" b="0" baseline="0" dirty="0"/>
              <a:t>Provide 2-3 minutes of silent reading time. </a:t>
            </a:r>
            <a:r>
              <a:rPr lang="en-US" sz="1000" b="0" dirty="0"/>
              <a:t>After participants read independently, invite participants to share out their reflections with the whole group. </a:t>
            </a:r>
          </a:p>
          <a:p>
            <a:pPr marL="0" indent="0">
              <a:buFontTx/>
              <a:buNone/>
            </a:pPr>
            <a:endParaRPr lang="en-US" sz="1000" b="0" dirty="0"/>
          </a:p>
          <a:p>
            <a:pPr marL="0" indent="0">
              <a:buFontTx/>
              <a:buNone/>
            </a:pPr>
            <a:r>
              <a:rPr lang="en-US" sz="1000" b="0" dirty="0"/>
              <a:t>If the</a:t>
            </a:r>
            <a:r>
              <a:rPr lang="en-US" sz="1000" b="0" baseline="0" dirty="0"/>
              <a:t> following point </a:t>
            </a:r>
            <a:r>
              <a:rPr lang="en-US" sz="1000" b="0" dirty="0"/>
              <a:t>doesn’t come up,</a:t>
            </a:r>
            <a:r>
              <a:rPr lang="en-US" sz="1000" b="0" baseline="0" dirty="0"/>
              <a:t> probe with “Do you notice anything different/missing from this list?”</a:t>
            </a:r>
          </a:p>
          <a:p>
            <a:pPr marL="628650" lvl="1" indent="-171450">
              <a:buFont typeface="Arial" charset="0"/>
              <a:buChar char="•"/>
            </a:pPr>
            <a:r>
              <a:rPr lang="en-US" sz="1000" b="0" baseline="0" dirty="0"/>
              <a:t>Note that “guided reading” is not on the list.</a:t>
            </a:r>
            <a:r>
              <a:rPr lang="en-US" sz="1000" b="0" dirty="0"/>
              <a:t> This is because research does not support traditional guided reading (small group, skills-based instruction using texts on students’ “reading level”). There is no research to say that students become better readers and are better able to read rich, complex texts by only reading texts that are on their reading level. Instead, students should be engaging in a volume of reading of texts at various levels to build their knowledge and love of reading. </a:t>
            </a:r>
          </a:p>
          <a:p>
            <a:pPr marL="628650" lvl="1" indent="-171450">
              <a:buFont typeface="Arial" charset="0"/>
              <a:buChar char="•"/>
            </a:pPr>
            <a:r>
              <a:rPr lang="en-US" sz="1000" b="0" i="0" baseline="0" dirty="0"/>
              <a:t>It is also important to point out that foundational skills (phonics, decoding, etc.) are not on this list – not because these foundational skills are not important, but because according to the standards, these skills should be mastered by grade 3. Students in grades 6-8 who are lacking these foundational skills will absolutely need intervention and targeted support to address and fill these gaps!</a:t>
            </a:r>
          </a:p>
          <a:p>
            <a:pPr marL="0" lvl="0" indent="0">
              <a:buFont typeface="Arial" charset="0"/>
              <a:buNone/>
            </a:pPr>
            <a:endParaRPr lang="en-US" sz="1000" b="0" i="0" baseline="0" dirty="0"/>
          </a:p>
          <a:p>
            <a:pPr marL="0" lvl="0" indent="0">
              <a:buFont typeface="Arial" charset="0"/>
              <a:buNone/>
            </a:pPr>
            <a:r>
              <a:rPr lang="en-US" sz="1000" b="1" dirty="0"/>
              <a:t>Key Point: </a:t>
            </a:r>
            <a:r>
              <a:rPr lang="en-US" sz="1000" dirty="0"/>
              <a:t>There are many essential and interconnected components of literacy instruction that our students must receive in order to reach the ELA goal and to succeed in college and careers. </a:t>
            </a:r>
          </a:p>
          <a:p>
            <a:pPr marL="0" lvl="0" indent="0">
              <a:buFont typeface="Arial" charset="0"/>
              <a:buNone/>
            </a:pPr>
            <a:endParaRPr lang="en-US" sz="1000" b="1" i="0" baseline="0" dirty="0"/>
          </a:p>
          <a:p>
            <a:pPr marL="0" lvl="0" indent="0">
              <a:buFont typeface="Arial" charset="0"/>
              <a:buNone/>
            </a:pPr>
            <a:r>
              <a:rPr lang="en-US" sz="1000" b="1" i="0" baseline="0" dirty="0"/>
              <a:t>Source: </a:t>
            </a:r>
            <a:r>
              <a:rPr lang="en-US" sz="1000" b="0" i="0" baseline="0" dirty="0"/>
              <a:t>David </a:t>
            </a:r>
            <a:r>
              <a:rPr lang="en-US" sz="1000" b="0" i="0" baseline="0" dirty="0" err="1"/>
              <a:t>Liben</a:t>
            </a:r>
            <a:r>
              <a:rPr lang="en-US" sz="1000" b="0" i="0" baseline="0" dirty="0"/>
              <a:t> and Meredith </a:t>
            </a:r>
            <a:r>
              <a:rPr lang="en-US" sz="1000" b="0" i="0" baseline="0" dirty="0" err="1"/>
              <a:t>Liben</a:t>
            </a:r>
            <a:r>
              <a:rPr lang="en-US" sz="1000" b="0" i="0" baseline="0" dirty="0"/>
              <a:t>. </a:t>
            </a:r>
            <a:r>
              <a:rPr lang="en-US" sz="1000" baseline="0" dirty="0"/>
              <a:t>“Securing the Core for Each and Every Student (ELA),” excerpt from “Elements of Success for All.” </a:t>
            </a:r>
            <a:r>
              <a:rPr lang="en-US" sz="1000" baseline="0" dirty="0">
                <a:hlinkClick r:id="rId3"/>
              </a:rPr>
              <a:t>https://achievethecore.org/page/234/elements-of-success-for-all-with-the-ccss-grades-6-12</a:t>
            </a:r>
            <a:endParaRPr lang="en-US" sz="1000" baseline="0" dirty="0"/>
          </a:p>
          <a:p>
            <a:pPr marL="0" lvl="0" indent="0">
              <a:buFont typeface="Arial" charset="0"/>
              <a:buNone/>
            </a:pPr>
            <a:endParaRPr lang="en-US" sz="1000" baseline="0" dirty="0"/>
          </a:p>
          <a:p>
            <a:pPr marL="171450" indent="-171450">
              <a:buFont typeface="Arial" charset="0"/>
              <a:buChar char="•"/>
            </a:pPr>
            <a:endParaRPr lang="en-US" sz="100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a:p>
        </p:txBody>
      </p:sp>
    </p:spTree>
    <p:extLst>
      <p:ext uri="{BB962C8B-B14F-4D97-AF65-F5344CB8AC3E}">
        <p14:creationId xmlns:p14="http://schemas.microsoft.com/office/powerpoint/2010/main" val="7960863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pPr marL="0" indent="0">
              <a:buFontTx/>
              <a:buNone/>
            </a:pPr>
            <a:r>
              <a:rPr lang="en-US" b="1" dirty="0"/>
              <a:t>Duration:</a:t>
            </a:r>
            <a:r>
              <a:rPr lang="en-US" b="1" baseline="0" dirty="0"/>
              <a:t> </a:t>
            </a:r>
            <a:r>
              <a:rPr lang="en-US" b="0" baseline="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says: </a:t>
            </a:r>
            <a:r>
              <a:rPr lang="en-US" b="0" dirty="0"/>
              <a:t>When presented as a list, you may think these</a:t>
            </a:r>
            <a:r>
              <a:rPr lang="en-US" b="0" baseline="0" dirty="0"/>
              <a:t> components are taught in isolation in a specific sequence, or that you can pick and choose from this list.  That’s not the case.  Instead of thinking about these components as a “literacy grab bag of options,” instead let’s think about them </a:t>
            </a:r>
            <a:r>
              <a:rPr lang="en-US" dirty="0"/>
              <a:t>as an integral part of what we call a “healthy diet” in literacy – they are all necessary and they all work together.  It’s also important to point out that this isn’t a linear sequence.</a:t>
            </a:r>
            <a:r>
              <a:rPr lang="en-US" baseline="0" dirty="0"/>
              <a:t>  Each gear moves every other gear – for example, a focus on academic vocabulary can support students in reading complex text.  Similarly, closely reading complex text is a way to support students in developing their academic vocabulary.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b="1" dirty="0"/>
              <a:t>Key Point: </a:t>
            </a:r>
            <a:r>
              <a:rPr lang="en-US" dirty="0"/>
              <a:t>There are many essential and interconnected components of literacy instruction that our students must receive in order to reach the ELA goal and to succeed in college and careers. </a:t>
            </a:r>
          </a:p>
          <a:p>
            <a:pPr lvl="0">
              <a:defRPr/>
            </a:pPr>
            <a:endParaRPr lang="en-US" dirty="0"/>
          </a:p>
          <a:p>
            <a:pPr lvl="0">
              <a:defRPr/>
            </a:pPr>
            <a:r>
              <a:rPr lang="en-US" b="1" dirty="0"/>
              <a:t>Important to Note</a:t>
            </a:r>
            <a:r>
              <a:rPr lang="en-US" dirty="0"/>
              <a:t>: “foundational skills” are not addressed whole</a:t>
            </a:r>
            <a:r>
              <a:rPr lang="en-US" baseline="0" dirty="0"/>
              <a:t> group through the Guidebooks, but they are an essential component of literacy.  Also important to note that while the standards explicitly address foundational skills in grades K-5, middle school and high school students must have a strong set of foundational skills in order to engage in the other components.  Students in grades 6-8 who are lacking these foundational skills will require intervention. </a:t>
            </a:r>
            <a:endParaRPr lang="en-US" dirty="0"/>
          </a:p>
          <a:p>
            <a:pPr lvl="0">
              <a:defRPr/>
            </a:pPr>
            <a:endParaRPr lang="en-US" dirty="0"/>
          </a:p>
          <a:p>
            <a:pPr lvl="0">
              <a:defRPr/>
            </a:pPr>
            <a:r>
              <a:rPr lang="en-US" b="1" dirty="0"/>
              <a:t>Image Source</a:t>
            </a:r>
            <a:r>
              <a:rPr lang="en-US" dirty="0"/>
              <a:t>: Public Domain</a:t>
            </a:r>
          </a:p>
        </p:txBody>
      </p:sp>
      <p:sp>
        <p:nvSpPr>
          <p:cNvPr id="4" name="Slide Number Placeholder 3"/>
          <p:cNvSpPr>
            <a:spLocks noGrp="1"/>
          </p:cNvSpPr>
          <p:nvPr>
            <p:ph type="sldNum" sz="quarter" idx="10"/>
          </p:nvPr>
        </p:nvSpPr>
        <p:spPr/>
        <p:txBody>
          <a:bodyPr/>
          <a:lstStyle/>
          <a:p>
            <a:fld id="{86425DA3-A274-D349-A373-1D0D30C163E5}" type="slidenum">
              <a:rPr lang="en-US" smtClean="0"/>
              <a:t>39</a:t>
            </a:fld>
            <a:endParaRPr lang="en-US"/>
          </a:p>
        </p:txBody>
      </p:sp>
    </p:spTree>
    <p:extLst>
      <p:ext uri="{BB962C8B-B14F-4D97-AF65-F5344CB8AC3E}">
        <p14:creationId xmlns:p14="http://schemas.microsoft.com/office/powerpoint/2010/main" val="2127541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1" baseline="0" dirty="0"/>
              <a:t> </a:t>
            </a:r>
            <a:r>
              <a:rPr lang="en-US" b="0" baseline="0" dirty="0"/>
              <a:t>1 minute</a:t>
            </a:r>
          </a:p>
          <a:p>
            <a:endParaRPr lang="en-US" b="1" baseline="0" dirty="0"/>
          </a:p>
          <a:p>
            <a:r>
              <a:rPr lang="en-US" b="1" baseline="0" dirty="0"/>
              <a:t>Facilitator says: </a:t>
            </a:r>
            <a:r>
              <a:rPr lang="en-US" b="0" baseline="0" dirty="0"/>
              <a:t>Welcome back! </a:t>
            </a:r>
            <a:r>
              <a:rPr lang="en-US" baseline="0" dirty="0"/>
              <a:t>Today we are diving right into the content!  You are going to experience all of Content Module 1 today from the perspective of a learner, as you will eventually be facilitating this exact content back at your schools. </a:t>
            </a:r>
            <a:r>
              <a:rPr lang="en-US" b="0" baseline="0" dirty="0"/>
              <a:t>Our ultimate goal today is for you experience and engage deeply with the content in Module 1 so that you are equipped with the knowledge you need to EVENTUALLY turnkey this content. But for now and the foreseeable future, the goal is simply for you to learn the content!</a:t>
            </a:r>
          </a:p>
          <a:p>
            <a:endParaRPr lang="en-US" b="0" baseline="0" dirty="0"/>
          </a:p>
          <a:p>
            <a:r>
              <a:rPr lang="en-US" b="1" baseline="0" dirty="0"/>
              <a:t>Facilitator does</a:t>
            </a:r>
            <a:r>
              <a:rPr lang="en-US" b="0" baseline="0" dirty="0"/>
              <a:t>: Briefly review objectives, have a participant read them aloud, or have all participants read them to themselves. </a:t>
            </a:r>
            <a:endParaRPr lang="en-US" b="1" baseline="0" dirty="0"/>
          </a:p>
          <a:p>
            <a:endParaRPr lang="en-US" b="0" baseline="0" dirty="0"/>
          </a:p>
          <a:p>
            <a:r>
              <a:rPr lang="en-US" b="1" baseline="0" dirty="0"/>
              <a:t>Important to point out</a:t>
            </a:r>
            <a:r>
              <a:rPr lang="en-US" b="0" baseline="0" dirty="0"/>
              <a:t>: Remember, the goal is not for you to go back and facilitate this content next week.  We have a lot more learning to do as a group – both in terms of content and facilitating adult professional learning.  Later this year, we will provide you with detailed facilitator guides, as well as grade-band specific versions of this content so you can turnkey it back at your schools.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a:t>
            </a:fld>
            <a:endParaRPr lang="en-US"/>
          </a:p>
        </p:txBody>
      </p:sp>
    </p:spTree>
    <p:extLst>
      <p:ext uri="{BB962C8B-B14F-4D97-AF65-F5344CB8AC3E}">
        <p14:creationId xmlns:p14="http://schemas.microsoft.com/office/powerpoint/2010/main" val="17393095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pPr marL="0" indent="0">
              <a:buFontTx/>
              <a:buNone/>
            </a:pPr>
            <a:r>
              <a:rPr lang="en-US" b="1" dirty="0"/>
              <a:t>Duration:</a:t>
            </a:r>
            <a:r>
              <a:rPr lang="en-US" b="1" baseline="0" dirty="0"/>
              <a:t> </a:t>
            </a:r>
            <a:r>
              <a:rPr lang="en-US" b="0" baseline="0" dirty="0"/>
              <a:t>15 seconds</a:t>
            </a:r>
          </a:p>
          <a:p>
            <a:pPr marL="0" indent="0">
              <a:buFontTx/>
              <a:buNone/>
            </a:pPr>
            <a:endParaRPr lang="en-US" b="0" baseline="0" dirty="0"/>
          </a:p>
          <a:p>
            <a:pPr marL="0" indent="0">
              <a:buFontTx/>
              <a:buNone/>
            </a:pPr>
            <a:r>
              <a:rPr lang="en-US" b="1" baseline="0" dirty="0"/>
              <a:t>Facilitator says: </a:t>
            </a:r>
            <a:r>
              <a:rPr lang="en-US" baseline="0" dirty="0"/>
              <a:t>In a moment we are going to explore the Guidebooks to see how these components live in the curriculum.  But first, it’s worth taking the time to zoom in on two really important aspects to clarify what these components mean and how they relate to one another.</a:t>
            </a:r>
          </a:p>
          <a:p>
            <a:pPr marL="0" indent="0">
              <a:buFontTx/>
              <a:buNone/>
            </a:pPr>
            <a:endParaRPr lang="en-US" baseline="0" dirty="0"/>
          </a:p>
          <a:p>
            <a:pPr marL="0" indent="0">
              <a:buFontTx/>
              <a:buNone/>
            </a:pPr>
            <a:r>
              <a:rPr lang="en-US" b="1" baseline="0" dirty="0"/>
              <a:t>Facilitator does: </a:t>
            </a:r>
            <a:r>
              <a:rPr lang="en-US" baseline="0" dirty="0"/>
              <a:t>Click to reveal two purple boxes and explain that we are going to spend just a few minutes zooming in on and comparing “close reading” and “volume of reading.”</a:t>
            </a:r>
            <a:endParaRPr lang="is-IS" baseline="0" dirty="0"/>
          </a:p>
          <a:p>
            <a:pPr marL="0" indent="0">
              <a:buFontTx/>
              <a:buNone/>
            </a:pPr>
            <a:endParaRPr lang="is-IS" dirty="0"/>
          </a:p>
          <a:p>
            <a:pPr lvl="0"/>
            <a:r>
              <a:rPr lang="en-US" b="1" dirty="0"/>
              <a:t>Key Point: </a:t>
            </a:r>
            <a:r>
              <a:rPr lang="en-US" dirty="0"/>
              <a:t>There are many essential and interconnected components of literacy instruction that our students must receive in order to reach the ELA goal and to succeed in college and careers. The Guidebooks are designed to address most of these components! </a:t>
            </a:r>
          </a:p>
          <a:p>
            <a:pPr lvl="0"/>
            <a:endParaRPr lang="en-US" dirty="0"/>
          </a:p>
          <a:p>
            <a:r>
              <a:rPr lang="en-US" b="1" dirty="0">
                <a:ea typeface="Allerta"/>
                <a:cs typeface="Allerta"/>
                <a:sym typeface="Allerta"/>
                <a:rtl val="0"/>
              </a:rPr>
              <a:t>Image Source: </a:t>
            </a:r>
            <a:r>
              <a:rPr lang="en-US" dirty="0">
                <a:ea typeface="Allerta"/>
                <a:cs typeface="Allerta"/>
                <a:sym typeface="Allerta"/>
                <a:rtl val="0"/>
              </a:rPr>
              <a:t>ELA Guidebooks, Public Domain</a:t>
            </a:r>
            <a:endParaRPr lang="en-US" b="1"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40</a:t>
            </a:fld>
            <a:endParaRPr lang="en-US"/>
          </a:p>
        </p:txBody>
      </p:sp>
    </p:spTree>
    <p:extLst>
      <p:ext uri="{BB962C8B-B14F-4D97-AF65-F5344CB8AC3E}">
        <p14:creationId xmlns:p14="http://schemas.microsoft.com/office/powerpoint/2010/main" val="12571617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90788" y="465138"/>
            <a:ext cx="3303587" cy="1857375"/>
          </a:xfrm>
        </p:spPr>
      </p:sp>
      <p:sp>
        <p:nvSpPr>
          <p:cNvPr id="3" name="Notes Placeholder 2"/>
          <p:cNvSpPr>
            <a:spLocks noGrp="1"/>
          </p:cNvSpPr>
          <p:nvPr>
            <p:ph type="body" idx="1"/>
          </p:nvPr>
        </p:nvSpPr>
        <p:spPr>
          <a:xfrm>
            <a:off x="658210" y="1980051"/>
            <a:ext cx="5663762"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baseline="0" dirty="0"/>
              <a:t>Time:</a:t>
            </a:r>
          </a:p>
          <a:p>
            <a:pPr marL="0" indent="0">
              <a:buFontTx/>
              <a:buNone/>
            </a:pPr>
            <a:r>
              <a:rPr lang="en-US" sz="1000" b="1" i="0" dirty="0"/>
              <a:t>Duration: </a:t>
            </a:r>
            <a:r>
              <a:rPr lang="en-US" sz="1000" b="0" i="0" dirty="0"/>
              <a:t>5</a:t>
            </a:r>
            <a:r>
              <a:rPr lang="en-US" sz="1000" b="0" i="0" baseline="0" dirty="0"/>
              <a:t> minutes</a:t>
            </a:r>
          </a:p>
          <a:p>
            <a:pPr marL="0" indent="0">
              <a:buFontTx/>
              <a:buNone/>
            </a:pPr>
            <a:endParaRPr lang="en-US" sz="1000" i="0" dirty="0"/>
          </a:p>
          <a:p>
            <a:r>
              <a:rPr lang="en-US" sz="1000" b="1" i="0" dirty="0"/>
              <a:t>Facilitator</a:t>
            </a:r>
            <a:r>
              <a:rPr lang="en-US" sz="1000" b="1" i="0" baseline="0" dirty="0"/>
              <a:t> says: </a:t>
            </a:r>
            <a:r>
              <a:rPr lang="en-US" sz="1000" b="0" i="0" baseline="0" dirty="0"/>
              <a:t>The Guidebooks take two main approaches in working towards the ELA goal: “close reading” and “volume of reading.” </a:t>
            </a:r>
          </a:p>
          <a:p>
            <a:endParaRPr lang="en-US" sz="1000" b="0" i="0" baseline="0" dirty="0"/>
          </a:p>
          <a:p>
            <a:r>
              <a:rPr lang="en-US" sz="1000" b="1" i="0" baseline="0" dirty="0"/>
              <a:t>Facilitator does: </a:t>
            </a:r>
            <a:r>
              <a:rPr lang="en-US" sz="1000" b="0" i="0" baseline="0" dirty="0"/>
              <a:t>Click to reveal purple box</a:t>
            </a:r>
          </a:p>
          <a:p>
            <a:endParaRPr lang="en-US" sz="1000" b="0" i="0" baseline="0" dirty="0"/>
          </a:p>
          <a:p>
            <a:r>
              <a:rPr lang="en-US" sz="1000" b="1" i="0" baseline="0" dirty="0"/>
              <a:t>Facilitator says: </a:t>
            </a:r>
            <a:r>
              <a:rPr lang="en-US" sz="1000" b="0" i="0" baseline="0" dirty="0"/>
              <a:t>In</a:t>
            </a:r>
            <a:r>
              <a:rPr lang="en-US" sz="1000" b="1" i="0" baseline="0" dirty="0"/>
              <a:t> </a:t>
            </a:r>
            <a:r>
              <a:rPr lang="en-US" sz="1000" b="0" i="0" baseline="0" dirty="0"/>
              <a:t>your note catchers, there is a comparison chart that explains the main features of each approach. To explore the differences between close reading and volume of reading, please take 2-3 minutes to review the comparison chart and write a one-statement summary describing each approach.</a:t>
            </a:r>
          </a:p>
          <a:p>
            <a:pPr marL="0" indent="0">
              <a:buFontTx/>
              <a:buNone/>
            </a:pPr>
            <a:endParaRPr lang="en-US" sz="1000" b="0" i="0" baseline="0" dirty="0"/>
          </a:p>
          <a:p>
            <a:pPr marL="0" indent="0">
              <a:buFontTx/>
              <a:buNone/>
            </a:pPr>
            <a:r>
              <a:rPr lang="en-US" sz="1000" b="1" i="0" baseline="0" dirty="0"/>
              <a:t>Facilitator does: </a:t>
            </a:r>
            <a:r>
              <a:rPr lang="en-US" sz="1000" b="0" i="0" baseline="0" dirty="0"/>
              <a:t>Give 2-3 minutes of independent work time. Afterwards, invite a few participants to share their one-statement summaries of each approach. </a:t>
            </a:r>
          </a:p>
          <a:p>
            <a:pPr marL="0" indent="0">
              <a:buFontTx/>
              <a:buNone/>
            </a:pPr>
            <a:endParaRPr lang="en-US" sz="1000" b="0" i="0" baseline="0" dirty="0"/>
          </a:p>
          <a:p>
            <a:pPr marL="0" indent="0">
              <a:buFontTx/>
              <a:buNone/>
            </a:pPr>
            <a:r>
              <a:rPr lang="en-US" sz="1000" b="1" i="0" baseline="0" dirty="0"/>
              <a:t>Facilitator says: </a:t>
            </a:r>
            <a:r>
              <a:rPr lang="en-US" sz="1000" b="0" i="0" baseline="0" dirty="0"/>
              <a:t>Now that we better understand each approach, let’s discuss: what are some of the key differences between these two approaches? </a:t>
            </a:r>
            <a:endParaRPr lang="en-US" sz="1000" b="1" i="0" baseline="0" dirty="0"/>
          </a:p>
          <a:p>
            <a:pPr marL="0" indent="0">
              <a:buFontTx/>
              <a:buNone/>
            </a:pPr>
            <a:r>
              <a:rPr lang="en-US" sz="1000" b="0" i="0" baseline="0" dirty="0"/>
              <a:t>During the debrief, look for and emphasize these key differences as needed: </a:t>
            </a:r>
          </a:p>
          <a:p>
            <a:pPr marL="171450" indent="-171450">
              <a:buFont typeface="Arial" charset="0"/>
              <a:buChar char="•"/>
            </a:pPr>
            <a:r>
              <a:rPr lang="en-US" sz="1000" i="0" baseline="0" dirty="0"/>
              <a:t>Amount of support (“volume” requires light support vs. heavy support required for “close reading”)</a:t>
            </a:r>
          </a:p>
          <a:p>
            <a:pPr marL="171450" indent="-171450">
              <a:buFont typeface="Arial" charset="0"/>
              <a:buChar char="•"/>
            </a:pPr>
            <a:r>
              <a:rPr lang="en-US" sz="1000" i="0" baseline="0" dirty="0"/>
              <a:t>Level of text complexity (“volume of reading” texts are typically less complex while ”close reading” texts are highly complex)</a:t>
            </a:r>
          </a:p>
          <a:p>
            <a:pPr marL="171450" indent="-171450">
              <a:buFont typeface="Arial" charset="0"/>
              <a:buChar char="•"/>
            </a:pPr>
            <a:r>
              <a:rPr lang="en-US" sz="1000" i="0" baseline="0" dirty="0"/>
              <a:t>Length of text (“volume” of reading is more pages vs. the very short texts/excerpts used for “close reading”)</a:t>
            </a:r>
          </a:p>
          <a:p>
            <a:endParaRPr lang="en-US" sz="1000" i="1" dirty="0"/>
          </a:p>
          <a:p>
            <a:r>
              <a:rPr lang="en-US" sz="1000" b="1" dirty="0"/>
              <a:t>Key Point: </a:t>
            </a:r>
            <a:r>
              <a:rPr lang="en-US" sz="1000" dirty="0"/>
              <a:t>Close Reading (engaging in multiple reads of short, complex texts with heavy teacher support) and Volume of Reading (reading a wide range of texts at varying levels to build knowledge and a love of reading) are the two main approaches included in the Guidebooks. Together, these approaches support students in reaching the ELA goal. </a:t>
            </a:r>
            <a:endParaRPr lang="en-US" sz="1000" b="1" i="0" dirty="0"/>
          </a:p>
          <a:p>
            <a:endParaRPr lang="en-US" sz="1000" b="1" dirty="0"/>
          </a:p>
          <a:p>
            <a:r>
              <a:rPr lang="en-US" sz="1000" b="1" i="0" dirty="0"/>
              <a:t>Important Note: </a:t>
            </a:r>
            <a:r>
              <a:rPr lang="en-US" sz="1000" b="0" i="0" dirty="0"/>
              <a:t>The content from the “comparison</a:t>
            </a:r>
            <a:r>
              <a:rPr lang="en-US" sz="1000" b="0" i="0" baseline="0" dirty="0"/>
              <a:t> </a:t>
            </a:r>
            <a:r>
              <a:rPr lang="en-US" sz="1000" b="0" i="0" dirty="0"/>
              <a:t>chart” found in participant note catchers for this activity is listed</a:t>
            </a:r>
            <a:r>
              <a:rPr lang="en-US" sz="1000" b="0" i="0" baseline="0" dirty="0"/>
              <a:t> below. </a:t>
            </a:r>
          </a:p>
          <a:p>
            <a:pPr marL="171450" indent="-171450">
              <a:buFont typeface="Arial" charset="0"/>
              <a:buChar char="•"/>
            </a:pPr>
            <a:r>
              <a:rPr lang="en-US" sz="1000" b="0" i="1" kern="1200" dirty="0">
                <a:solidFill>
                  <a:schemeClr val="tx1"/>
                </a:solidFill>
                <a:effectLst/>
              </a:rPr>
              <a:t>Close Reading: </a:t>
            </a:r>
            <a:r>
              <a:rPr lang="en-US" sz="1000" kern="1200" dirty="0">
                <a:solidFill>
                  <a:schemeClr val="tx1"/>
                </a:solidFill>
                <a:effectLst/>
              </a:rPr>
              <a:t>Complex, grade-level text;</a:t>
            </a:r>
            <a:r>
              <a:rPr lang="en-US" sz="1000" kern="1200" baseline="0" dirty="0">
                <a:solidFill>
                  <a:schemeClr val="tx1"/>
                </a:solidFill>
                <a:effectLst/>
              </a:rPr>
              <a:t> </a:t>
            </a:r>
            <a:r>
              <a:rPr lang="en-US" sz="1000" kern="1200" dirty="0">
                <a:solidFill>
                  <a:schemeClr val="tx1"/>
                </a:solidFill>
                <a:effectLst/>
              </a:rPr>
              <a:t>Focus on fewer pages at a time;</a:t>
            </a:r>
            <a:r>
              <a:rPr lang="en-US" sz="1000" kern="1200" baseline="0" dirty="0">
                <a:solidFill>
                  <a:schemeClr val="tx1"/>
                </a:solidFill>
                <a:effectLst/>
              </a:rPr>
              <a:t> </a:t>
            </a:r>
            <a:r>
              <a:rPr lang="en-US" sz="1000" kern="1200" dirty="0">
                <a:solidFill>
                  <a:schemeClr val="tx1"/>
                </a:solidFill>
                <a:effectLst/>
              </a:rPr>
              <a:t>All students read the same text;</a:t>
            </a:r>
            <a:r>
              <a:rPr lang="en-US" sz="1000" kern="1200" baseline="0" dirty="0">
                <a:solidFill>
                  <a:schemeClr val="tx1"/>
                </a:solidFill>
                <a:effectLst/>
              </a:rPr>
              <a:t> </a:t>
            </a:r>
            <a:r>
              <a:rPr lang="en-US" sz="1000" kern="1200" dirty="0">
                <a:solidFill>
                  <a:schemeClr val="tx1"/>
                </a:solidFill>
                <a:effectLst/>
              </a:rPr>
              <a:t>Teaches students to attend carefully to text;</a:t>
            </a:r>
            <a:r>
              <a:rPr lang="en-US" sz="1000" kern="1200" baseline="0" dirty="0">
                <a:solidFill>
                  <a:schemeClr val="tx1"/>
                </a:solidFill>
                <a:effectLst/>
              </a:rPr>
              <a:t> </a:t>
            </a:r>
            <a:r>
              <a:rPr lang="en-US" sz="1000" kern="1200" dirty="0">
                <a:solidFill>
                  <a:schemeClr val="tx1"/>
                </a:solidFill>
                <a:effectLst/>
              </a:rPr>
              <a:t>Requires heavy support;</a:t>
            </a:r>
            <a:r>
              <a:rPr lang="en-US" sz="1000" kern="1200" baseline="0" dirty="0">
                <a:solidFill>
                  <a:schemeClr val="tx1"/>
                </a:solidFill>
                <a:effectLst/>
              </a:rPr>
              <a:t> </a:t>
            </a:r>
            <a:r>
              <a:rPr lang="en-US" sz="1000" kern="1200" dirty="0">
                <a:solidFill>
                  <a:schemeClr val="tx1"/>
                </a:solidFill>
                <a:effectLst/>
              </a:rPr>
              <a:t>Solely instructional;</a:t>
            </a:r>
            <a:r>
              <a:rPr lang="en-US" sz="1000" kern="1200" baseline="0" dirty="0">
                <a:solidFill>
                  <a:schemeClr val="tx1"/>
                </a:solidFill>
                <a:effectLst/>
              </a:rPr>
              <a:t> </a:t>
            </a:r>
            <a:r>
              <a:rPr lang="en-US" sz="1000" kern="1200" dirty="0">
                <a:solidFill>
                  <a:schemeClr val="tx1"/>
                </a:solidFill>
                <a:effectLst/>
              </a:rPr>
              <a:t>Exposes students to higher-level content;</a:t>
            </a:r>
            <a:r>
              <a:rPr lang="en-US" sz="1000" kern="1200" baseline="0" dirty="0">
                <a:solidFill>
                  <a:schemeClr val="tx1"/>
                </a:solidFill>
                <a:effectLst/>
              </a:rPr>
              <a:t> </a:t>
            </a:r>
            <a:r>
              <a:rPr lang="en-US" sz="1000" kern="1200" dirty="0">
                <a:solidFill>
                  <a:schemeClr val="tx1"/>
                </a:solidFill>
                <a:effectLst/>
              </a:rPr>
              <a:t>Gives all students access</a:t>
            </a:r>
            <a:r>
              <a:rPr lang="en-US" sz="1000" dirty="0">
                <a:effectLst/>
              </a:rPr>
              <a:t> </a:t>
            </a:r>
          </a:p>
          <a:p>
            <a:pPr marL="171450" indent="-171450">
              <a:buFont typeface="Arial" charset="0"/>
              <a:buChar char="•"/>
            </a:pPr>
            <a:r>
              <a:rPr lang="en-US" sz="1000" b="0" i="1" kern="1200" dirty="0">
                <a:solidFill>
                  <a:schemeClr val="tx1"/>
                </a:solidFill>
                <a:effectLst/>
              </a:rPr>
              <a:t>Volume of Reading:</a:t>
            </a:r>
            <a:r>
              <a:rPr lang="en-US" sz="1000" b="0" i="1" kern="1200" baseline="0" dirty="0">
                <a:solidFill>
                  <a:schemeClr val="tx1"/>
                </a:solidFill>
                <a:effectLst/>
              </a:rPr>
              <a:t> </a:t>
            </a:r>
            <a:r>
              <a:rPr lang="en-US" sz="1000" kern="1200" dirty="0">
                <a:solidFill>
                  <a:schemeClr val="tx1"/>
                </a:solidFill>
                <a:effectLst/>
              </a:rPr>
              <a:t>Texts at various levels;</a:t>
            </a:r>
            <a:r>
              <a:rPr lang="en-US" sz="1000" kern="1200" baseline="0" dirty="0">
                <a:solidFill>
                  <a:schemeClr val="tx1"/>
                </a:solidFill>
                <a:effectLst/>
              </a:rPr>
              <a:t> </a:t>
            </a:r>
            <a:r>
              <a:rPr lang="en-US" sz="1000" kern="1200" dirty="0">
                <a:solidFill>
                  <a:schemeClr val="tx1"/>
                </a:solidFill>
                <a:effectLst/>
              </a:rPr>
              <a:t>Read more pages;</a:t>
            </a:r>
            <a:r>
              <a:rPr lang="en-US" sz="1000" kern="1200" baseline="0" dirty="0">
                <a:solidFill>
                  <a:schemeClr val="tx1"/>
                </a:solidFill>
                <a:effectLst/>
              </a:rPr>
              <a:t> </a:t>
            </a:r>
            <a:r>
              <a:rPr lang="en-US" sz="1000" kern="1200" dirty="0">
                <a:solidFill>
                  <a:schemeClr val="tx1"/>
                </a:solidFill>
                <a:effectLst/>
              </a:rPr>
              <a:t>Student or teacher choice of text;</a:t>
            </a:r>
            <a:r>
              <a:rPr lang="en-US" sz="1000" kern="1200" baseline="0" dirty="0">
                <a:solidFill>
                  <a:schemeClr val="tx1"/>
                </a:solidFill>
                <a:effectLst/>
              </a:rPr>
              <a:t> </a:t>
            </a:r>
            <a:r>
              <a:rPr lang="en-US" sz="1000" kern="1200" dirty="0">
                <a:solidFill>
                  <a:schemeClr val="tx1"/>
                </a:solidFill>
                <a:effectLst/>
              </a:rPr>
              <a:t>Rapidly builds knowledge and vocabulary;</a:t>
            </a:r>
            <a:r>
              <a:rPr lang="en-US" sz="1000" kern="1200" baseline="0" dirty="0">
                <a:solidFill>
                  <a:schemeClr val="tx1"/>
                </a:solidFill>
                <a:effectLst/>
              </a:rPr>
              <a:t> </a:t>
            </a:r>
            <a:r>
              <a:rPr lang="en-US" sz="1000" kern="1200" dirty="0">
                <a:solidFill>
                  <a:schemeClr val="tx1"/>
                </a:solidFill>
                <a:effectLst/>
              </a:rPr>
              <a:t>Requires light support;</a:t>
            </a:r>
            <a:r>
              <a:rPr lang="en-US" sz="1000" kern="1200" baseline="0" dirty="0">
                <a:solidFill>
                  <a:schemeClr val="tx1"/>
                </a:solidFill>
                <a:effectLst/>
              </a:rPr>
              <a:t> </a:t>
            </a:r>
            <a:r>
              <a:rPr lang="en-US" sz="1000" kern="1200" dirty="0">
                <a:solidFill>
                  <a:schemeClr val="tx1"/>
                </a:solidFill>
                <a:effectLst/>
              </a:rPr>
              <a:t>Guided or independent reading;</a:t>
            </a:r>
            <a:r>
              <a:rPr lang="en-US" sz="1000" kern="1200" baseline="0" dirty="0">
                <a:solidFill>
                  <a:schemeClr val="tx1"/>
                </a:solidFill>
                <a:effectLst/>
              </a:rPr>
              <a:t> </a:t>
            </a:r>
            <a:r>
              <a:rPr lang="en-US" sz="1000" kern="1200" dirty="0">
                <a:solidFill>
                  <a:schemeClr val="tx1"/>
                </a:solidFill>
                <a:effectLst/>
              </a:rPr>
              <a:t>Builds knowledge of words and the world;</a:t>
            </a:r>
            <a:r>
              <a:rPr lang="en-US" sz="1000" kern="1200" baseline="0" dirty="0">
                <a:solidFill>
                  <a:schemeClr val="tx1"/>
                </a:solidFill>
                <a:effectLst/>
              </a:rPr>
              <a:t> </a:t>
            </a:r>
            <a:r>
              <a:rPr lang="en-US" sz="1000" kern="1200" dirty="0">
                <a:solidFill>
                  <a:schemeClr val="tx1"/>
                </a:solidFill>
                <a:effectLst/>
              </a:rPr>
              <a:t>Builds love of reading</a:t>
            </a:r>
            <a:r>
              <a:rPr lang="en-US" sz="1000" dirty="0">
                <a:effectLst/>
              </a:rPr>
              <a:t> </a:t>
            </a:r>
          </a:p>
          <a:p>
            <a:pPr marL="171450" indent="-171450">
              <a:buFont typeface="Arial" charset="0"/>
              <a:buChar char="•"/>
            </a:pPr>
            <a:endParaRPr lang="en-US" sz="1000" i="1" baseline="0" dirty="0">
              <a:effectLst/>
            </a:endParaRPr>
          </a:p>
          <a:p>
            <a:pPr marL="0" indent="0">
              <a:buFont typeface="Arial" charset="0"/>
              <a:buNone/>
            </a:pPr>
            <a:r>
              <a:rPr lang="en-US" sz="1000" b="1" i="0" baseline="0" dirty="0">
                <a:effectLst/>
              </a:rPr>
              <a:t>Important Note: </a:t>
            </a:r>
            <a:r>
              <a:rPr lang="en-US" sz="1000" b="0" i="0" baseline="0" dirty="0">
                <a:effectLst/>
              </a:rPr>
              <a:t>Participants may have questions about when all of the other types of reading instruction comes into play within the Guidebooks. It is important to share that since the Guidebook lessons are designed for whole class instruction, these two approaches are most common and most effective in that setting. This is not to say that other forms of reading instruction are not important </a:t>
            </a:r>
            <a:r>
              <a:rPr lang="mr-IN" sz="1000" b="0" i="0" baseline="0" dirty="0">
                <a:effectLst/>
              </a:rPr>
              <a:t>–</a:t>
            </a:r>
            <a:r>
              <a:rPr lang="en-US" sz="1000" b="0" i="0" baseline="0" dirty="0">
                <a:effectLst/>
              </a:rPr>
              <a:t> time allocated for small group instruction, etc. should be used strategically for these purposes. Also, as we’ll talk about later, “close reading” and “volume of reading” are just two ends of the spectrum of reading instruction </a:t>
            </a:r>
            <a:r>
              <a:rPr lang="mr-IN" sz="1000" b="0" i="0" baseline="0" dirty="0">
                <a:effectLst/>
              </a:rPr>
              <a:t>–</a:t>
            </a:r>
            <a:r>
              <a:rPr lang="en-US" sz="1000" b="0" i="0" baseline="0" dirty="0">
                <a:effectLst/>
              </a:rPr>
              <a:t> there is a lot that lies in between that </a:t>
            </a:r>
            <a:r>
              <a:rPr lang="en-US" sz="1000" b="0" i="1" baseline="0" dirty="0">
                <a:effectLst/>
              </a:rPr>
              <a:t>is</a:t>
            </a:r>
            <a:r>
              <a:rPr lang="en-US" sz="1000" b="0" i="0" baseline="0" dirty="0">
                <a:effectLst/>
              </a:rPr>
              <a:t> included in Guidebook lessons. </a:t>
            </a:r>
            <a:endParaRPr lang="en-US" sz="1000" b="1" i="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41</a:t>
            </a:fld>
            <a:endParaRPr lang="en-US"/>
          </a:p>
        </p:txBody>
      </p:sp>
    </p:spTree>
    <p:extLst>
      <p:ext uri="{BB962C8B-B14F-4D97-AF65-F5344CB8AC3E}">
        <p14:creationId xmlns:p14="http://schemas.microsoft.com/office/powerpoint/2010/main" val="17134947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pPr marL="0" indent="0">
              <a:buFontTx/>
              <a:buNone/>
            </a:pPr>
            <a:r>
              <a:rPr lang="en-US" b="1" dirty="0"/>
              <a:t>Duration:</a:t>
            </a:r>
            <a:r>
              <a:rPr lang="en-US" b="1" baseline="0" dirty="0"/>
              <a:t> </a:t>
            </a:r>
            <a:r>
              <a:rPr lang="en-US" b="0" baseline="0" dirty="0"/>
              <a:t>30 seconds </a:t>
            </a:r>
          </a:p>
          <a:p>
            <a:pPr marL="0" indent="0">
              <a:buFontTx/>
              <a:buNone/>
            </a:pPr>
            <a:endParaRPr lang="en-US" b="1" dirty="0"/>
          </a:p>
          <a:p>
            <a:pPr marL="0" indent="0">
              <a:buFontTx/>
              <a:buNone/>
            </a:pPr>
            <a:r>
              <a:rPr lang="en-US" b="1" dirty="0"/>
              <a:t>Facilitator</a:t>
            </a:r>
            <a:r>
              <a:rPr lang="en-US" b="1" baseline="0" dirty="0"/>
              <a:t> says: </a:t>
            </a:r>
            <a:r>
              <a:rPr lang="en-US" b="0" baseline="0" dirty="0"/>
              <a:t>Here are two sample summary statements.</a:t>
            </a:r>
          </a:p>
          <a:p>
            <a:pPr marL="0" indent="0">
              <a:buFontTx/>
              <a:buNone/>
            </a:pPr>
            <a:endParaRPr lang="en-US" b="0" baseline="0" dirty="0"/>
          </a:p>
          <a:p>
            <a:pPr marL="0" indent="0">
              <a:buFontTx/>
              <a:buNone/>
            </a:pPr>
            <a:r>
              <a:rPr lang="en-US" b="1" baseline="0" dirty="0"/>
              <a:t>Facilitator does: </a:t>
            </a:r>
            <a:r>
              <a:rPr lang="en-US" b="0" baseline="0" dirty="0"/>
              <a:t>Depending on what was share in the debrief on the previous slide, spend more or less time on these sample statements to clarify misconceptions, build upon what was shared, or further emphasize the key differences.</a:t>
            </a:r>
          </a:p>
          <a:p>
            <a:pPr marL="0" indent="0">
              <a:buFontTx/>
              <a:buNone/>
            </a:pPr>
            <a:endParaRPr lang="en-US" b="0" baseline="0" dirty="0"/>
          </a:p>
          <a:p>
            <a:pPr marL="0" indent="0">
              <a:buFontTx/>
              <a:buNone/>
            </a:pPr>
            <a:r>
              <a:rPr lang="en-US" b="1" baseline="0" dirty="0"/>
              <a:t>Facilitator says: </a:t>
            </a:r>
            <a:r>
              <a:rPr lang="en-US" b="0" baseline="0" dirty="0"/>
              <a:t>You’ll notice that they highlight the key differences we discussed, including the amount of support required and the complexity of the texts. </a:t>
            </a:r>
          </a:p>
          <a:p>
            <a:pPr marL="0" indent="0">
              <a:buFontTx/>
              <a:buNone/>
            </a:pPr>
            <a:endParaRPr lang="en-US" b="0" baseline="0" dirty="0"/>
          </a:p>
          <a:p>
            <a:pPr marL="0" indent="0">
              <a:buFontTx/>
              <a:buNone/>
            </a:pPr>
            <a:r>
              <a:rPr lang="en-US" b="1" baseline="0" dirty="0"/>
              <a:t>Facilitator does: </a:t>
            </a:r>
            <a:r>
              <a:rPr lang="en-US" b="0" baseline="0" dirty="0"/>
              <a:t>Emphasize that in close reading the “multiple re-readings” aren’t just for the sake of re-reading, but is to provide students with a different lens for each reading (i.e. each time they are going back to the text to look at different elements).</a:t>
            </a:r>
          </a:p>
          <a:p>
            <a:pPr marL="0" indent="0">
              <a:buFontTx/>
              <a:buNone/>
            </a:pPr>
            <a:endParaRPr lang="en-US" dirty="0"/>
          </a:p>
          <a:p>
            <a:r>
              <a:rPr lang="en-US" b="1" dirty="0"/>
              <a:t>Key Point: </a:t>
            </a:r>
            <a:r>
              <a:rPr lang="en-US" dirty="0"/>
              <a:t>Close Reading (engaging in multiple reads of short, complex texts with heavy teacher support) and Volume of Reading (reading a wide range of texts at varying levels to build knowledge and a love of reading) are the two main approaches included in the Guidebooks. Together, these approaches support students in reaching the ELA goal. </a:t>
            </a:r>
            <a:endParaRPr lang="en-US" b="1" baseline="0" dirty="0"/>
          </a:p>
          <a:p>
            <a:pPr marL="0" indent="0">
              <a:buFontTx/>
              <a:buNone/>
            </a:pPr>
            <a:endParaRPr lang="en-US" b="0" baseline="0" dirty="0"/>
          </a:p>
          <a:p>
            <a:pPr marL="0" indent="0">
              <a:buFontTx/>
              <a:buNone/>
            </a:pPr>
            <a:r>
              <a:rPr lang="en-US" b="1" baseline="0" dirty="0"/>
              <a:t>Important Note: </a:t>
            </a:r>
            <a:r>
              <a:rPr lang="en-US" b="0" baseline="0" dirty="0"/>
              <a:t>You may have to spend more or less time on this slide depending on the quality and depth of your whole-group debrief on the previous slide.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42</a:t>
            </a:fld>
            <a:endParaRPr lang="en-US"/>
          </a:p>
        </p:txBody>
      </p:sp>
    </p:spTree>
    <p:extLst>
      <p:ext uri="{BB962C8B-B14F-4D97-AF65-F5344CB8AC3E}">
        <p14:creationId xmlns:p14="http://schemas.microsoft.com/office/powerpoint/2010/main" val="328870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pPr marL="0" indent="0">
              <a:buFontTx/>
              <a:buNone/>
            </a:pPr>
            <a:r>
              <a:rPr lang="en-US" b="1" dirty="0"/>
              <a:t>Duration: </a:t>
            </a:r>
            <a:r>
              <a:rPr lang="en-US" b="0" dirty="0"/>
              <a:t>30 seconds </a:t>
            </a:r>
          </a:p>
          <a:p>
            <a:pPr marL="0" indent="0">
              <a:buFontTx/>
              <a:buNone/>
            </a:pPr>
            <a:endParaRPr lang="en-US" b="1" dirty="0"/>
          </a:p>
          <a:p>
            <a:pPr marL="0" indent="0">
              <a:buFontTx/>
              <a:buNone/>
            </a:pPr>
            <a:r>
              <a:rPr lang="en-US" b="1" dirty="0"/>
              <a:t>Facilitator says: </a:t>
            </a:r>
            <a:r>
              <a:rPr lang="en-US" b="0" dirty="0"/>
              <a:t>It’s really important to point out that </a:t>
            </a:r>
            <a:r>
              <a:rPr lang="en-US" b="1" dirty="0"/>
              <a:t>“</a:t>
            </a:r>
            <a:r>
              <a:rPr lang="en-US" dirty="0"/>
              <a:t>Close Reading” and “Volume of Reading” aren’t</a:t>
            </a:r>
            <a:r>
              <a:rPr lang="en-US" baseline="0" dirty="0"/>
              <a:t> the only two forms of reading or reading instruction. Think about these as two ends of a spectrum, with one end requiring heavy support and one end requiring very light support.  In between these two ends of the spectrum you’ll find reading instruction with medium support (shared reading, read alouds, etc.). You’ll also find that not every text requires multiple readings, as in true close reading.  You will find lessons in the ELA Guidebooks that fall along multiple points on this spectrum, with some requiring  heavier support than others, and some that require multiple readings of the same excerpt. We will be going much deeper with both of these topics in future sessions – for now it’s just important that we have a basic understanding of these two ends of the spectrum!  </a:t>
            </a:r>
          </a:p>
          <a:p>
            <a:pPr marL="0" indent="0">
              <a:buFontTx/>
              <a:buNone/>
            </a:pPr>
            <a:endParaRPr lang="en-US" dirty="0"/>
          </a:p>
          <a:p>
            <a:r>
              <a:rPr lang="en-US" b="1" dirty="0"/>
              <a:t>Key Point: </a:t>
            </a:r>
            <a:r>
              <a:rPr lang="en-US" dirty="0"/>
              <a:t>Think of Close Reading (engaging in multiple reads of short, complex texts with heavy teacher support) and Volume of Reading (reading a wide range of texts at varying levels to build knowledge and a love of reading)  as two ends of a reading instruction spectrum. What “lies in between” is also important and appears throughout Guidebook lessons. </a:t>
            </a:r>
            <a:endParaRPr lang="en-US" b="1" dirty="0"/>
          </a:p>
          <a:p>
            <a:pPr marL="0" indent="0">
              <a:buFontTx/>
              <a:buNone/>
            </a:pPr>
            <a:endParaRPr lang="en-US"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43</a:t>
            </a:fld>
            <a:endParaRPr lang="en-US" dirty="0"/>
          </a:p>
        </p:txBody>
      </p:sp>
    </p:spTree>
    <p:extLst>
      <p:ext uri="{BB962C8B-B14F-4D97-AF65-F5344CB8AC3E}">
        <p14:creationId xmlns:p14="http://schemas.microsoft.com/office/powerpoint/2010/main" val="16357111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9650" y="598488"/>
            <a:ext cx="4989513" cy="2806700"/>
          </a:xfrm>
        </p:spPr>
      </p:sp>
      <p:sp>
        <p:nvSpPr>
          <p:cNvPr id="3" name="Notes Placeholder 2"/>
          <p:cNvSpPr>
            <a:spLocks noGrp="1"/>
          </p:cNvSpPr>
          <p:nvPr>
            <p:ph type="body" idx="1"/>
          </p:nvPr>
        </p:nvSpPr>
        <p:spPr>
          <a:xfrm>
            <a:off x="760686" y="3563116"/>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Time:</a:t>
            </a:r>
          </a:p>
          <a:p>
            <a:pPr marL="0" indent="0">
              <a:buFontTx/>
              <a:buNone/>
            </a:pPr>
            <a:r>
              <a:rPr lang="en-US" sz="1100" b="1" kern="1200" baseline="0" dirty="0">
                <a:solidFill>
                  <a:schemeClr val="tx1"/>
                </a:solidFill>
                <a:effectLst/>
                <a:latin typeface="+mn-lt"/>
                <a:ea typeface="+mn-ea"/>
                <a:cs typeface="+mn-cs"/>
              </a:rPr>
              <a:t>Duration: </a:t>
            </a:r>
            <a:r>
              <a:rPr lang="en-US" sz="1100" b="0" kern="1200" baseline="0" dirty="0">
                <a:solidFill>
                  <a:schemeClr val="tx1"/>
                </a:solidFill>
                <a:effectLst/>
                <a:latin typeface="+mn-lt"/>
                <a:ea typeface="+mn-ea"/>
                <a:cs typeface="+mn-cs"/>
              </a:rPr>
              <a:t>45 seconds</a:t>
            </a:r>
            <a:endParaRPr lang="en-US" sz="1100" b="1" kern="1200" dirty="0">
              <a:solidFill>
                <a:schemeClr val="tx1"/>
              </a:solidFill>
              <a:effectLst/>
              <a:latin typeface="+mn-lt"/>
              <a:ea typeface="+mn-ea"/>
              <a:cs typeface="+mn-cs"/>
            </a:endParaRPr>
          </a:p>
          <a:p>
            <a:pPr marL="0" indent="0">
              <a:buFontTx/>
              <a:buNone/>
            </a:pPr>
            <a:endParaRPr lang="en-US" sz="1100" kern="1200" dirty="0">
              <a:solidFill>
                <a:schemeClr val="tx1"/>
              </a:solidFill>
              <a:effectLst/>
              <a:latin typeface="+mn-lt"/>
              <a:ea typeface="+mn-ea"/>
              <a:cs typeface="+mn-cs"/>
            </a:endParaRPr>
          </a:p>
          <a:p>
            <a:pPr marL="0" indent="0">
              <a:buFont typeface="Arial" charset="0"/>
              <a:buNone/>
            </a:pPr>
            <a:r>
              <a:rPr lang="en-US" sz="1100" b="1" kern="1200" dirty="0">
                <a:solidFill>
                  <a:schemeClr val="tx1"/>
                </a:solidFill>
                <a:effectLst/>
                <a:latin typeface="+mn-lt"/>
                <a:ea typeface="+mn-ea"/>
                <a:cs typeface="+mn-cs"/>
              </a:rPr>
              <a:t>Facilitator</a:t>
            </a:r>
            <a:r>
              <a:rPr lang="en-US" sz="1100" b="1" kern="1200" baseline="0" dirty="0">
                <a:solidFill>
                  <a:schemeClr val="tx1"/>
                </a:solidFill>
                <a:effectLst/>
                <a:latin typeface="+mn-lt"/>
                <a:ea typeface="+mn-ea"/>
                <a:cs typeface="+mn-cs"/>
              </a:rPr>
              <a:t> says: </a:t>
            </a:r>
            <a:r>
              <a:rPr lang="en-US" sz="1100" b="0" kern="1200" baseline="0" dirty="0">
                <a:solidFill>
                  <a:schemeClr val="tx1"/>
                </a:solidFill>
                <a:effectLst/>
                <a:latin typeface="+mn-lt"/>
                <a:ea typeface="+mn-ea"/>
                <a:cs typeface="+mn-cs"/>
              </a:rPr>
              <a:t>Now let’s zoom in on the Guidebooks ELA curriculum so we can start to see which of these components are addressed in the curriculum and most importantly, how they are addressed. </a:t>
            </a:r>
            <a:r>
              <a:rPr lang="en-US" sz="1100" kern="1200" dirty="0">
                <a:solidFill>
                  <a:schemeClr val="tx1"/>
                </a:solidFill>
                <a:effectLst/>
                <a:latin typeface="+mn-lt"/>
                <a:ea typeface="+mn-ea"/>
                <a:cs typeface="+mn-cs"/>
              </a:rPr>
              <a:t>The lessons in each English Language Arts Guidebooks 2.0 unit are meant to be taught during whole-class instruction.</a:t>
            </a:r>
            <a:r>
              <a:rPr lang="en-US" sz="1100" kern="1200" baseline="0" dirty="0">
                <a:solidFill>
                  <a:schemeClr val="tx1"/>
                </a:solidFill>
                <a:effectLst/>
                <a:latin typeface="+mn-lt"/>
                <a:ea typeface="+mn-ea"/>
                <a:cs typeface="+mn-cs"/>
              </a:rPr>
              <a:t> </a:t>
            </a:r>
            <a:r>
              <a:rPr lang="en-US" sz="1100" kern="1200" dirty="0">
                <a:solidFill>
                  <a:schemeClr val="tx1"/>
                </a:solidFill>
                <a:effectLst/>
                <a:latin typeface="+mn-lt"/>
                <a:ea typeface="+mn-ea"/>
                <a:cs typeface="+mn-cs"/>
              </a:rPr>
              <a:t>During this time, all students should meet grade-level standards for reading, writing, speaking and listening, and</a:t>
            </a:r>
            <a:r>
              <a:rPr lang="en-US" sz="1100" kern="1200" baseline="0" dirty="0">
                <a:solidFill>
                  <a:schemeClr val="tx1"/>
                </a:solidFill>
                <a:effectLst/>
                <a:latin typeface="+mn-lt"/>
                <a:ea typeface="+mn-ea"/>
                <a:cs typeface="+mn-cs"/>
              </a:rPr>
              <a:t> </a:t>
            </a:r>
            <a:r>
              <a:rPr lang="en-US" sz="1100" kern="1200" dirty="0">
                <a:solidFill>
                  <a:schemeClr val="tx1"/>
                </a:solidFill>
                <a:effectLst/>
                <a:latin typeface="+mn-lt"/>
                <a:ea typeface="+mn-ea"/>
                <a:cs typeface="+mn-cs"/>
              </a:rPr>
              <a:t>language with complex texts. Even if their skills are not always at grade level, students are capable of thinking at grade</a:t>
            </a:r>
            <a:r>
              <a:rPr lang="en-US" sz="1100" kern="1200" baseline="0" dirty="0">
                <a:solidFill>
                  <a:schemeClr val="tx1"/>
                </a:solidFill>
                <a:effectLst/>
                <a:latin typeface="+mn-lt"/>
                <a:ea typeface="+mn-ea"/>
                <a:cs typeface="+mn-cs"/>
              </a:rPr>
              <a:t> </a:t>
            </a:r>
            <a:r>
              <a:rPr lang="en-US" sz="1100" kern="1200" dirty="0">
                <a:solidFill>
                  <a:schemeClr val="tx1"/>
                </a:solidFill>
                <a:effectLst/>
                <a:latin typeface="+mn-lt"/>
                <a:ea typeface="+mn-ea"/>
                <a:cs typeface="+mn-cs"/>
              </a:rPr>
              <a:t>level. Thus, whole-class instruction provides a space for students to think about meaningful text, talk with other students</a:t>
            </a:r>
            <a:r>
              <a:rPr lang="en-US" sz="1100" kern="1200" baseline="0" dirty="0">
                <a:solidFill>
                  <a:schemeClr val="tx1"/>
                </a:solidFill>
                <a:effectLst/>
                <a:latin typeface="+mn-lt"/>
                <a:ea typeface="+mn-ea"/>
                <a:cs typeface="+mn-cs"/>
              </a:rPr>
              <a:t> </a:t>
            </a:r>
            <a:r>
              <a:rPr lang="en-US" sz="1100" kern="1200" dirty="0">
                <a:solidFill>
                  <a:schemeClr val="tx1"/>
                </a:solidFill>
                <a:effectLst/>
                <a:latin typeface="+mn-lt"/>
                <a:ea typeface="+mn-ea"/>
                <a:cs typeface="+mn-cs"/>
              </a:rPr>
              <a:t>to develop and refine their thinking about text, and write about their knowledge and understanding of text. </a:t>
            </a:r>
            <a:r>
              <a:rPr lang="en-US" sz="1100" i="1" kern="1200" dirty="0">
                <a:solidFill>
                  <a:schemeClr val="tx1"/>
                </a:solidFill>
                <a:effectLst/>
                <a:latin typeface="+mn-lt"/>
                <a:ea typeface="+mn-ea"/>
                <a:cs typeface="+mn-cs"/>
              </a:rPr>
              <a:t>(</a:t>
            </a:r>
            <a:r>
              <a:rPr lang="en-US" sz="1100" b="1" i="1" kern="1200" dirty="0">
                <a:solidFill>
                  <a:schemeClr val="tx1"/>
                </a:solidFill>
                <a:effectLst/>
                <a:latin typeface="+mn-lt"/>
                <a:ea typeface="+mn-ea"/>
                <a:cs typeface="+mn-cs"/>
              </a:rPr>
              <a:t>Source: </a:t>
            </a:r>
            <a:r>
              <a:rPr lang="en-US" sz="1100" i="1" kern="1200" dirty="0">
                <a:solidFill>
                  <a:schemeClr val="tx1"/>
                </a:solidFill>
                <a:effectLst/>
                <a:latin typeface="+mn-lt"/>
                <a:ea typeface="+mn-ea"/>
                <a:cs typeface="+mn-cs"/>
              </a:rPr>
              <a:t>Guidebooks Overview)</a:t>
            </a:r>
          </a:p>
          <a:p>
            <a:pPr marL="0" indent="0">
              <a:buFont typeface="Arial" charset="0"/>
              <a:buNone/>
            </a:pPr>
            <a:endParaRPr lang="en-US" sz="1100" i="1" kern="1200" dirty="0">
              <a:solidFill>
                <a:schemeClr val="tx1"/>
              </a:solidFill>
              <a:effectLst/>
              <a:latin typeface="+mn-lt"/>
              <a:ea typeface="+mn-ea"/>
              <a:cs typeface="+mn-cs"/>
            </a:endParaRPr>
          </a:p>
          <a:p>
            <a:pPr marL="0" indent="0">
              <a:buFont typeface="Arial" charset="0"/>
              <a:buNone/>
            </a:pPr>
            <a:r>
              <a:rPr lang="en-US" sz="1100" b="1" i="0" kern="1200" dirty="0">
                <a:solidFill>
                  <a:schemeClr val="tx1"/>
                </a:solidFill>
                <a:effectLst/>
                <a:latin typeface="+mn-lt"/>
                <a:ea typeface="+mn-ea"/>
                <a:cs typeface="+mn-cs"/>
              </a:rPr>
              <a:t>Facilitator</a:t>
            </a:r>
            <a:r>
              <a:rPr lang="en-US" sz="1100" b="1" i="0" kern="1200" baseline="0" dirty="0">
                <a:solidFill>
                  <a:schemeClr val="tx1"/>
                </a:solidFill>
                <a:effectLst/>
                <a:latin typeface="+mn-lt"/>
                <a:ea typeface="+mn-ea"/>
                <a:cs typeface="+mn-cs"/>
              </a:rPr>
              <a:t> says: </a:t>
            </a:r>
            <a:r>
              <a:rPr lang="en-US" sz="1100" b="0" i="0" kern="1200" baseline="0" dirty="0">
                <a:solidFill>
                  <a:schemeClr val="tx1"/>
                </a:solidFill>
                <a:effectLst/>
                <a:latin typeface="+mn-lt"/>
                <a:ea typeface="+mn-ea"/>
                <a:cs typeface="+mn-cs"/>
              </a:rPr>
              <a:t>These whole-group lessons are designed to take 45-50 minutes. The remaining time should be allocated for small group reading and writing, as well as </a:t>
            </a:r>
            <a:r>
              <a:rPr lang="en-US" sz="1100" b="0" i="0" u="sng" kern="1200" baseline="0" dirty="0">
                <a:solidFill>
                  <a:schemeClr val="tx1"/>
                </a:solidFill>
                <a:effectLst/>
                <a:latin typeface="+mn-lt"/>
                <a:ea typeface="+mn-ea"/>
                <a:cs typeface="+mn-cs"/>
              </a:rPr>
              <a:t>accountable</a:t>
            </a:r>
            <a:r>
              <a:rPr lang="en-US" sz="1100" b="0" i="0" u="none" kern="1200" baseline="0" dirty="0">
                <a:solidFill>
                  <a:schemeClr val="tx1"/>
                </a:solidFill>
                <a:effectLst/>
                <a:latin typeface="+mn-lt"/>
                <a:ea typeface="+mn-ea"/>
                <a:cs typeface="+mn-cs"/>
              </a:rPr>
              <a:t> independent reading. </a:t>
            </a:r>
          </a:p>
          <a:p>
            <a:pPr marL="0" indent="0">
              <a:buFont typeface="Arial" charset="0"/>
              <a:buNone/>
            </a:pPr>
            <a:endParaRPr lang="en-US" sz="1100" dirty="0"/>
          </a:p>
          <a:p>
            <a:pPr lvl="0"/>
            <a:r>
              <a:rPr lang="en-US" sz="1100" b="1" dirty="0"/>
              <a:t>Key Point: </a:t>
            </a:r>
            <a:r>
              <a:rPr lang="en-US" sz="1100" dirty="0"/>
              <a:t>There are many essential and interconnected components of literacy instruction that our students must receive in order to reach the ELA goal and to succeed in college and careers. The Guidebooks are designed to address most of these components! </a:t>
            </a:r>
            <a:endParaRPr lang="en-US" sz="1100" b="1" i="0" kern="1200" dirty="0">
              <a:solidFill>
                <a:schemeClr val="tx1"/>
              </a:solidFill>
              <a:effectLst/>
              <a:latin typeface="+mn-lt"/>
              <a:ea typeface="+mn-ea"/>
              <a:cs typeface="+mn-cs"/>
            </a:endParaRPr>
          </a:p>
          <a:p>
            <a:pPr marL="0" indent="0">
              <a:buFont typeface="Arial" charset="0"/>
              <a:buNone/>
            </a:pPr>
            <a:endParaRPr lang="en-US" sz="1100" i="1" kern="1200" dirty="0">
              <a:solidFill>
                <a:schemeClr val="tx1"/>
              </a:solidFill>
              <a:effectLst/>
              <a:latin typeface="+mn-lt"/>
              <a:ea typeface="+mn-ea"/>
              <a:cs typeface="+mn-cs"/>
            </a:endParaRPr>
          </a:p>
          <a:p>
            <a:pPr marL="0" indent="0">
              <a:buFont typeface="Arial" charset="0"/>
              <a:buNone/>
            </a:pPr>
            <a:r>
              <a:rPr lang="en-US" sz="1100" b="1" i="0" kern="1200" dirty="0">
                <a:solidFill>
                  <a:schemeClr val="tx1"/>
                </a:solidFill>
                <a:effectLst/>
                <a:latin typeface="+mn-lt"/>
                <a:ea typeface="+mn-ea"/>
                <a:cs typeface="+mn-cs"/>
              </a:rPr>
              <a:t>Important Notes: </a:t>
            </a:r>
          </a:p>
          <a:p>
            <a:pPr marL="171450" indent="-171450">
              <a:buFont typeface="Arial" charset="0"/>
              <a:buChar char="•"/>
            </a:pPr>
            <a:r>
              <a:rPr lang="en-US" sz="1100" b="0" i="0" kern="1200" dirty="0">
                <a:solidFill>
                  <a:schemeClr val="tx1"/>
                </a:solidFill>
                <a:effectLst/>
                <a:latin typeface="+mn-lt"/>
                <a:ea typeface="+mn-ea"/>
                <a:cs typeface="+mn-cs"/>
              </a:rPr>
              <a:t>Point</a:t>
            </a:r>
            <a:r>
              <a:rPr lang="en-US" sz="1100" b="0" i="0" kern="1200" baseline="0" dirty="0">
                <a:solidFill>
                  <a:schemeClr val="tx1"/>
                </a:solidFill>
                <a:effectLst/>
                <a:latin typeface="+mn-lt"/>
                <a:ea typeface="+mn-ea"/>
                <a:cs typeface="+mn-cs"/>
              </a:rPr>
              <a:t> out that f</a:t>
            </a:r>
            <a:r>
              <a:rPr lang="en-US" sz="1100" i="0" kern="1200" dirty="0">
                <a:solidFill>
                  <a:schemeClr val="tx1"/>
                </a:solidFill>
                <a:effectLst/>
                <a:latin typeface="+mn-lt"/>
                <a:ea typeface="+mn-ea"/>
                <a:cs typeface="+mn-cs"/>
              </a:rPr>
              <a:t>oundational skills are not addressed in the Guidebooks because in</a:t>
            </a:r>
            <a:r>
              <a:rPr lang="en-US" sz="1100" i="0" kern="1200" baseline="0" dirty="0">
                <a:solidFill>
                  <a:schemeClr val="tx1"/>
                </a:solidFill>
                <a:effectLst/>
                <a:latin typeface="+mn-lt"/>
                <a:ea typeface="+mn-ea"/>
                <a:cs typeface="+mn-cs"/>
              </a:rPr>
              <a:t> grades 6-8, these should be addressed through small group instruction and intervention.</a:t>
            </a:r>
            <a:endParaRPr lang="en-US" sz="110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i="0" kern="1200" dirty="0">
                <a:solidFill>
                  <a:schemeClr val="tx1"/>
                </a:solidFill>
                <a:effectLst/>
                <a:latin typeface="+mn-lt"/>
                <a:ea typeface="+mn-ea"/>
                <a:cs typeface="+mn-cs"/>
              </a:rPr>
              <a:t>Small-group reading and writing instruction should be used to support student needs that cannot be met during whole-class instruction. </a:t>
            </a:r>
            <a:r>
              <a:rPr lang="en-US" sz="1100" i="0" kern="1200" baseline="0" dirty="0">
                <a:solidFill>
                  <a:schemeClr val="tx1"/>
                </a:solidFill>
                <a:effectLst/>
                <a:latin typeface="+mn-lt"/>
                <a:ea typeface="+mn-ea"/>
                <a:cs typeface="+mn-cs"/>
              </a:rPr>
              <a:t>For instance, students lacking foundational skills would receive targeted instruction to address their specific gaps, such as phonemic awareness or fluency, etc.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i="0" kern="1200" baseline="0" dirty="0">
                <a:solidFill>
                  <a:schemeClr val="tx1"/>
                </a:solidFill>
                <a:effectLst/>
                <a:latin typeface="+mn-lt"/>
                <a:ea typeface="+mn-ea"/>
                <a:cs typeface="+mn-cs"/>
              </a:rPr>
              <a:t>Sample schedules and pacing suggestions can be found in the Guidebooks Overview doc: </a:t>
            </a:r>
            <a:r>
              <a:rPr lang="en-US" sz="1100" i="0" kern="1200" baseline="0" dirty="0">
                <a:solidFill>
                  <a:schemeClr val="tx1"/>
                </a:solidFill>
                <a:effectLst/>
                <a:latin typeface="+mn-lt"/>
                <a:ea typeface="+mn-ea"/>
                <a:cs typeface="+mn-cs"/>
                <a:hlinkClick r:id="rId3"/>
              </a:rPr>
              <a:t>https://learnzillion.com/resources/134197</a:t>
            </a:r>
            <a:endParaRPr lang="en-US" sz="1100" i="0" kern="1200" baseline="0" dirty="0">
              <a:solidFill>
                <a:schemeClr val="tx1"/>
              </a:solidFill>
              <a:effectLst/>
              <a:latin typeface="+mn-lt"/>
              <a:ea typeface="+mn-ea"/>
              <a:cs typeface="+mn-cs"/>
            </a:endParaRPr>
          </a:p>
          <a:p>
            <a:pPr>
              <a:defRPr/>
            </a:pPr>
            <a:endParaRPr lang="en-US" sz="1100" b="1" dirty="0">
              <a:ea typeface="Allerta"/>
              <a:cs typeface="Allerta"/>
              <a:sym typeface="Allerta"/>
              <a:rtl val="0"/>
            </a:endParaRPr>
          </a:p>
          <a:p>
            <a:pPr>
              <a:defRPr/>
            </a:pPr>
            <a:r>
              <a:rPr lang="en-US" sz="1100" b="1" dirty="0">
                <a:ea typeface="Allerta"/>
                <a:cs typeface="Allerta"/>
                <a:sym typeface="Allerta"/>
                <a:rtl val="0"/>
              </a:rPr>
              <a:t>Image Source: </a:t>
            </a:r>
            <a:r>
              <a:rPr lang="en-US" sz="1100" dirty="0">
                <a:ea typeface="Allerta"/>
                <a:cs typeface="Allerta"/>
                <a:sym typeface="Allerta"/>
                <a:rtl val="0"/>
              </a:rPr>
              <a:t>ELA Guidebooks</a:t>
            </a:r>
            <a:endParaRPr lang="en-US" sz="1100" b="1" dirty="0">
              <a:ea typeface="Allerta"/>
              <a:cs typeface="Allerta"/>
              <a:sym typeface="Allerta"/>
              <a:rtl val="0"/>
            </a:endParaRPr>
          </a:p>
          <a:p>
            <a:pPr lvl="0">
              <a:defRPr/>
            </a:pPr>
            <a:endParaRPr lang="en-US" sz="1100" b="1" i="0" u="none" strike="noStrike" kern="1200" dirty="0">
              <a:solidFill>
                <a:schemeClr val="tx1"/>
              </a:solidFill>
              <a:effectLst/>
              <a:latin typeface="+mn-lt"/>
              <a:ea typeface="+mn-ea"/>
              <a:cs typeface="+mn-cs"/>
            </a:endParaRPr>
          </a:p>
          <a:p>
            <a:pPr lvl="0">
              <a:defRPr/>
            </a:pPr>
            <a:r>
              <a:rPr lang="en-US" sz="1100" b="1" i="0" u="none" strike="noStrike" kern="1200" dirty="0">
                <a:solidFill>
                  <a:schemeClr val="tx1"/>
                </a:solidFill>
                <a:effectLst/>
                <a:latin typeface="+mn-lt"/>
                <a:ea typeface="+mn-ea"/>
                <a:cs typeface="+mn-cs"/>
              </a:rPr>
              <a:t>Source</a:t>
            </a:r>
            <a:r>
              <a:rPr lang="en-US" sz="1100" b="0" i="0" u="none" strike="noStrike" kern="1200" dirty="0">
                <a:solidFill>
                  <a:schemeClr val="tx1"/>
                </a:solidFill>
                <a:effectLst/>
                <a:latin typeface="+mn-lt"/>
                <a:ea typeface="+mn-ea"/>
                <a:cs typeface="+mn-cs"/>
              </a:rPr>
              <a:t>: </a:t>
            </a:r>
            <a:r>
              <a:rPr lang="en-US" sz="1100" b="0" i="0" u="sng" strike="noStrike" kern="1200" dirty="0">
                <a:solidFill>
                  <a:schemeClr val="tx1"/>
                </a:solidFill>
                <a:effectLst/>
                <a:latin typeface="+mn-lt"/>
                <a:ea typeface="+mn-ea"/>
                <a:cs typeface="+mn-cs"/>
                <a:hlinkClick r:id="rId4"/>
              </a:rPr>
              <a:t>https://learnzillion.com/resources/81666-english-language-arts-guidebook-units</a:t>
            </a:r>
            <a:r>
              <a:rPr lang="en-US" sz="1100" b="0" i="0" u="none" strike="noStrike" kern="1200" dirty="0">
                <a:solidFill>
                  <a:schemeClr val="tx1"/>
                </a:solidFill>
                <a:effectLst/>
                <a:latin typeface="+mn-lt"/>
                <a:ea typeface="+mn-ea"/>
                <a:cs typeface="+mn-cs"/>
              </a:rPr>
              <a:t> Copyright © 2017 </a:t>
            </a:r>
            <a:r>
              <a:rPr lang="en-US" sz="1100" b="0" i="0" u="none" strike="noStrike" kern="1200" dirty="0" err="1">
                <a:solidFill>
                  <a:schemeClr val="tx1"/>
                </a:solidFill>
                <a:effectLst/>
                <a:latin typeface="+mn-lt"/>
                <a:ea typeface="+mn-ea"/>
                <a:cs typeface="+mn-cs"/>
              </a:rPr>
              <a:t>LearnZillion</a:t>
            </a:r>
            <a:endParaRPr lang="en-US" sz="1100"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44</a:t>
            </a:fld>
            <a:endParaRPr lang="en-US"/>
          </a:p>
        </p:txBody>
      </p:sp>
    </p:spTree>
    <p:extLst>
      <p:ext uri="{BB962C8B-B14F-4D97-AF65-F5344CB8AC3E}">
        <p14:creationId xmlns:p14="http://schemas.microsoft.com/office/powerpoint/2010/main" val="14357055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9650" y="685800"/>
            <a:ext cx="4989513" cy="2806700"/>
          </a:xfrm>
        </p:spPr>
      </p:sp>
      <p:sp>
        <p:nvSpPr>
          <p:cNvPr id="3" name="Notes Placeholder 2"/>
          <p:cNvSpPr>
            <a:spLocks noGrp="1"/>
          </p:cNvSpPr>
          <p:nvPr>
            <p:ph type="body" idx="1"/>
          </p:nvPr>
        </p:nvSpPr>
        <p:spPr>
          <a:xfrm>
            <a:off x="760687" y="3911819"/>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r>
              <a:rPr lang="en-US" b="1" dirty="0"/>
              <a:t>Duration: </a:t>
            </a:r>
            <a:r>
              <a:rPr lang="en-US" b="0" dirty="0"/>
              <a:t>25 minutes </a:t>
            </a:r>
            <a:endParaRPr lang="en-US" b="1" dirty="0"/>
          </a:p>
          <a:p>
            <a:endParaRPr lang="en-US" b="1" dirty="0"/>
          </a:p>
          <a:p>
            <a:r>
              <a:rPr lang="en-US" b="1" dirty="0"/>
              <a:t>Facilitato</a:t>
            </a:r>
            <a:r>
              <a:rPr lang="en-US" b="1" baseline="0" dirty="0"/>
              <a:t>r says: </a:t>
            </a:r>
            <a:r>
              <a:rPr lang="en-US" b="0" baseline="0" dirty="0"/>
              <a:t>We’re about to do an activity that will help us make the connection between the components of strong literacy instruction and the Guidebooks. In groups, you will circulate to each station of the gallery walk to review various examples from the ELA Guidebooks and determine which component(s) of literacy is being addressed. At each station you’ll also discuss the two questions listed on the slide with your group. </a:t>
            </a:r>
          </a:p>
          <a:p>
            <a:endParaRPr lang="en-US" b="0" baseline="0" dirty="0"/>
          </a:p>
          <a:p>
            <a:r>
              <a:rPr lang="en-US" b="1" baseline="0" dirty="0"/>
              <a:t>Facilitator does: </a:t>
            </a:r>
            <a:r>
              <a:rPr lang="en-US" b="0" baseline="0" dirty="0"/>
              <a:t>Have participants number off 1-6 to create six groups. Assign each number to an anchor chart to begin the gallery walk. Have participants bring their note-catchers with them so they can refer to the list of the components of literacy for this activity. Participants should stay at their assigned chart for about 3-4 minutes before you signal for them to rotate. Circulate throughout the activity to listen in and support discussions as needed. After participants have had time to visit each chart, call for participants’ attention but ask groups to stay by their current chart for the debrief. </a:t>
            </a:r>
          </a:p>
          <a:p>
            <a:endParaRPr lang="en-US" b="0" baseline="0" dirty="0"/>
          </a:p>
          <a:p>
            <a:r>
              <a:rPr lang="en-US" b="1" dirty="0"/>
              <a:t>Key Point: </a:t>
            </a:r>
            <a:r>
              <a:rPr lang="en-US" dirty="0"/>
              <a:t>The Guidebooks are designed to address and include most components of literacy instruction (exception:</a:t>
            </a:r>
            <a:r>
              <a:rPr lang="en-US" baseline="0" dirty="0"/>
              <a:t> foundational skills are addressed separately through small group instruction; additionally, volume of reading should be addressed through independent reading time)</a:t>
            </a:r>
            <a:r>
              <a:rPr lang="en-US" dirty="0"/>
              <a:t>. </a:t>
            </a:r>
          </a:p>
          <a:p>
            <a:endParaRPr lang="en-US" b="1" baseline="0" dirty="0"/>
          </a:p>
          <a:p>
            <a:r>
              <a:rPr lang="en-US" b="1" baseline="0" dirty="0"/>
              <a:t>Important Note: </a:t>
            </a:r>
            <a:r>
              <a:rPr lang="en-US" b="0" baseline="0" dirty="0"/>
              <a:t>The curriculum examples to be posted on each chart are included as “Content Leader” handouts in your materials. Participants do not have an additional copy of each example in their note catchers. You will receive a stack of handouts to tape to each anchor chart and hang around your room before the day begins. Note that each sample is more than one </a:t>
            </a:r>
            <a:r>
              <a:rPr lang="en-US" b="0" baseline="0"/>
              <a:t>page long.</a:t>
            </a:r>
            <a:endParaRPr lang="en-US" b="0" baseline="0" dirty="0"/>
          </a:p>
          <a:p>
            <a:endParaRPr lang="en-US" b="0" baseline="0" dirty="0"/>
          </a:p>
          <a:p>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45</a:t>
            </a:fld>
            <a:endParaRPr lang="en-US"/>
          </a:p>
        </p:txBody>
      </p:sp>
    </p:spTree>
    <p:extLst>
      <p:ext uri="{BB962C8B-B14F-4D97-AF65-F5344CB8AC3E}">
        <p14:creationId xmlns:p14="http://schemas.microsoft.com/office/powerpoint/2010/main" val="9072753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 1 in Gallery Walk: Flowers for Algernon lesson 5 excerpt (“Let’s Read</a:t>
            </a:r>
            <a:r>
              <a:rPr lang="en-US" baseline="0"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Important Note: </a:t>
            </a:r>
            <a:r>
              <a:rPr lang="en-US" b="0" baseline="0" dirty="0"/>
              <a:t>This slide is included for your reference, but is hidden in the presentation. Participants will visit this example with full teaching notes displayed on chart paper during the gallery walk.</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1" baseline="0" dirty="0">
              <a:solidFill>
                <a:srgbClr val="0070C0"/>
              </a:solidFill>
            </a:endParaRP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1" baseline="0" dirty="0">
              <a:solidFill>
                <a:srgbClr val="0070C0"/>
              </a:solidFill>
            </a:endParaRPr>
          </a:p>
          <a:p>
            <a:r>
              <a:rPr lang="en-US" sz="1200" b="1" dirty="0"/>
              <a:t>ANSWER KEY:</a:t>
            </a:r>
          </a:p>
          <a:p>
            <a:r>
              <a:rPr lang="en-US" sz="1200" dirty="0"/>
              <a:t>Read complex text closely and analytically; Support development of academic language through close reading. </a:t>
            </a:r>
          </a:p>
          <a:p>
            <a:pPr marL="171450" indent="-171450">
              <a:buFont typeface="Arial" charset="0"/>
              <a:buChar char="•"/>
            </a:pPr>
            <a:r>
              <a:rPr lang="en-US" sz="1200" dirty="0"/>
              <a:t>Teacher</a:t>
            </a:r>
            <a:r>
              <a:rPr lang="en-US" sz="1200" baseline="0" dirty="0"/>
              <a:t> Moves: reading aloud, modeling fluency, conducting multiple reads, posing questions and allowing time for discussion </a:t>
            </a:r>
          </a:p>
          <a:p>
            <a:pPr marL="171450" indent="-171450">
              <a:buFont typeface="Arial" charset="0"/>
              <a:buChar char="•"/>
            </a:pPr>
            <a:r>
              <a:rPr lang="en-US" sz="1200" baseline="0" dirty="0"/>
              <a:t>Student Engagement: participating in read aloud, engaging in class discussion about the big ideas of a text, multiple reads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46</a:t>
            </a:fld>
            <a:endParaRPr lang="en-US"/>
          </a:p>
        </p:txBody>
      </p:sp>
    </p:spTree>
    <p:extLst>
      <p:ext uri="{BB962C8B-B14F-4D97-AF65-F5344CB8AC3E}">
        <p14:creationId xmlns:p14="http://schemas.microsoft.com/office/powerpoint/2010/main" val="211868647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 #2 in Gallery Walk: Flowers for Algernon lesson 18 excerpt (“Let’s Discuss</a:t>
            </a:r>
            <a:r>
              <a:rPr lang="en-US" baseline="0" dirty="0"/>
              <a:t>”)</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Important Note: </a:t>
            </a:r>
            <a:r>
              <a:rPr lang="en-US" b="0" baseline="0" dirty="0"/>
              <a:t>This slide is included for your reference, but is hidden in the presentation. Participants will visit this example with full teaching notes displayed on chart paper during the gallery walk.</a:t>
            </a:r>
          </a:p>
          <a:p>
            <a:pPr marL="0" indent="0">
              <a:buFont typeface="Arial" charset="0"/>
              <a:buNone/>
            </a:pPr>
            <a:endParaRPr lang="en-US" sz="1200" b="1" dirty="0"/>
          </a:p>
          <a:p>
            <a:pPr marL="0" indent="0">
              <a:buFont typeface="Arial" charset="0"/>
              <a:buNone/>
            </a:pPr>
            <a:r>
              <a:rPr lang="en-US" sz="1200" b="1" dirty="0"/>
              <a:t>ANSWER</a:t>
            </a:r>
            <a:r>
              <a:rPr lang="en-US" sz="1200" b="1" baseline="0" dirty="0"/>
              <a:t> KEY:</a:t>
            </a:r>
          </a:p>
          <a:p>
            <a:pPr marL="0" indent="0">
              <a:buFont typeface="Arial" charset="0"/>
              <a:buNone/>
            </a:pPr>
            <a:r>
              <a:rPr lang="en-US" sz="1200" dirty="0"/>
              <a:t>Read complex text closely and analytically; Support development of academic language through speaking and listening</a:t>
            </a:r>
          </a:p>
          <a:p>
            <a:pPr marL="171450" indent="-171450">
              <a:buFont typeface="Arial" charset="0"/>
              <a:buChar char="•"/>
            </a:pPr>
            <a:r>
              <a:rPr lang="en-US" sz="1200" dirty="0"/>
              <a:t>Teacher Moves: asking a sequence of text-dependent questions, prompting students to revisit the text for evidence and to share ideas </a:t>
            </a:r>
          </a:p>
          <a:p>
            <a:pPr marL="171450" indent="-171450">
              <a:buFont typeface="Arial" charset="0"/>
              <a:buChar char="•"/>
            </a:pPr>
            <a:r>
              <a:rPr lang="en-US" sz="1200" dirty="0"/>
              <a:t>Student Engagement: annotating the text, paying</a:t>
            </a:r>
            <a:r>
              <a:rPr lang="en-US" sz="1200" baseline="0" dirty="0"/>
              <a:t> attention to word choice, engaging in discussion</a:t>
            </a: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47</a:t>
            </a:fld>
            <a:endParaRPr lang="en-US"/>
          </a:p>
        </p:txBody>
      </p:sp>
    </p:spTree>
    <p:extLst>
      <p:ext uri="{BB962C8B-B14F-4D97-AF65-F5344CB8AC3E}">
        <p14:creationId xmlns:p14="http://schemas.microsoft.com/office/powerpoint/2010/main" val="46491482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 #3 in Gallery Walk: Flowers for Algernon lesson 9 excerpt (“Let’s Express</a:t>
            </a:r>
            <a:r>
              <a:rPr lang="en-US" baseline="0" dirty="0"/>
              <a:t> our Understanding”)</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Important Note: </a:t>
            </a:r>
            <a:r>
              <a:rPr lang="en-US" b="0" baseline="0" dirty="0"/>
              <a:t>This slide is included for your reference, but is hidden in the presentation. Participants will visit this example with full teaching notes displayed on chart paper during the gallery walk.</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lvl="0" indent="0">
              <a:buFont typeface="Arial" charset="0"/>
              <a:buNone/>
            </a:pPr>
            <a:r>
              <a:rPr lang="en-US" sz="1200" b="1" dirty="0"/>
              <a:t>ANSWER</a:t>
            </a:r>
            <a:r>
              <a:rPr lang="en-US" sz="1200" b="1" baseline="0" dirty="0"/>
              <a:t> KEY:</a:t>
            </a:r>
          </a:p>
          <a:p>
            <a:pPr marL="0" lvl="0" indent="0">
              <a:buFont typeface="Arial" charset="0"/>
              <a:buNone/>
            </a:pPr>
            <a:r>
              <a:rPr lang="en-US" sz="1200" b="0" dirty="0"/>
              <a:t>E</a:t>
            </a:r>
            <a:r>
              <a:rPr lang="en-US" sz="1200" dirty="0"/>
              <a:t>vidence-based writing</a:t>
            </a:r>
          </a:p>
          <a:p>
            <a:pPr marL="171450" indent="-171450">
              <a:buFont typeface="Arial" charset="0"/>
              <a:buChar char="•"/>
            </a:pPr>
            <a:r>
              <a:rPr lang="en-US" sz="1200" dirty="0"/>
              <a:t>Teacher Moves: providing exemplar writing samples, modeling the revision</a:t>
            </a:r>
            <a:r>
              <a:rPr lang="en-US" sz="1200" baseline="0" dirty="0"/>
              <a:t> process, prompting students to search for evidence, sentence frames and revision checklist</a:t>
            </a:r>
            <a:endParaRPr lang="en-US" sz="1200" dirty="0"/>
          </a:p>
          <a:p>
            <a:pPr marL="171450" indent="-171450">
              <a:buFont typeface="Arial" charset="0"/>
              <a:buChar char="•"/>
            </a:pPr>
            <a:r>
              <a:rPr lang="en-US" sz="1200" dirty="0"/>
              <a:t>Student Engagement: revising</a:t>
            </a:r>
            <a:r>
              <a:rPr lang="en-US" sz="1200" baseline="0" dirty="0"/>
              <a:t> a previously written response specifically to incorporate evidence </a:t>
            </a: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48</a:t>
            </a:fld>
            <a:endParaRPr lang="en-US"/>
          </a:p>
        </p:txBody>
      </p:sp>
    </p:spTree>
    <p:extLst>
      <p:ext uri="{BB962C8B-B14F-4D97-AF65-F5344CB8AC3E}">
        <p14:creationId xmlns:p14="http://schemas.microsoft.com/office/powerpoint/2010/main" val="2099772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 #4 in Gallery Walk: Flowers for Algernon lesson 2 excerpt (“Let’s Work with Words</a:t>
            </a:r>
            <a:r>
              <a:rPr lang="en-US" baseline="0"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Important Note: </a:t>
            </a:r>
            <a:r>
              <a:rPr lang="en-US" b="0" baseline="0" dirty="0"/>
              <a:t>This slide is included for your reference, but is hidden in the presentation. Participants will visit this example with full teaching notes displayed on chart paper during the gallery walk.</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lvl="0" indent="0">
              <a:buFont typeface="Arial" charset="0"/>
              <a:buNone/>
            </a:pPr>
            <a:r>
              <a:rPr lang="en-US" sz="1200" b="1" dirty="0"/>
              <a:t>ANSWER KEY:</a:t>
            </a:r>
          </a:p>
          <a:p>
            <a:pPr marL="0" lvl="0" indent="0">
              <a:buFont typeface="Arial" charset="0"/>
              <a:buNone/>
            </a:pPr>
            <a:r>
              <a:rPr lang="en-US" sz="1200" b="0" dirty="0"/>
              <a:t>R</a:t>
            </a:r>
            <a:r>
              <a:rPr lang="en-US" sz="1200" dirty="0"/>
              <a:t>ead complex text closely and analytically; grow academic vocabulary</a:t>
            </a:r>
          </a:p>
          <a:p>
            <a:pPr marL="171450" indent="-171450">
              <a:buFont typeface="Arial" charset="0"/>
              <a:buChar char="•"/>
            </a:pPr>
            <a:r>
              <a:rPr lang="en-US" sz="1200" dirty="0"/>
              <a:t>Teacher Moves: provide the bolded word</a:t>
            </a:r>
            <a:r>
              <a:rPr lang="en-US" sz="1200" baseline="0" dirty="0"/>
              <a:t> for students to replace, modeling/thinking aloud about tone </a:t>
            </a:r>
            <a:endParaRPr lang="en-US" sz="1200" dirty="0"/>
          </a:p>
          <a:p>
            <a:pPr marL="171450" indent="-171450">
              <a:buFont typeface="Arial" charset="0"/>
              <a:buChar char="•"/>
            </a:pPr>
            <a:r>
              <a:rPr lang="en-US" sz="1200" dirty="0"/>
              <a:t>Student Engagement: partner</a:t>
            </a:r>
            <a:r>
              <a:rPr lang="en-US" sz="1200" baseline="0" dirty="0"/>
              <a:t> discussions, analyzing how word choice affects tone (author’s craft and academic vocabulary), generating synonyms</a:t>
            </a:r>
            <a:endParaRPr lang="en-US" sz="120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1" baseline="0" dirty="0">
              <a:solidFill>
                <a:srgbClr val="0070C0"/>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49</a:t>
            </a:fld>
            <a:endParaRPr lang="en-US"/>
          </a:p>
        </p:txBody>
      </p:sp>
    </p:spTree>
    <p:extLst>
      <p:ext uri="{BB962C8B-B14F-4D97-AF65-F5344CB8AC3E}">
        <p14:creationId xmlns:p14="http://schemas.microsoft.com/office/powerpoint/2010/main" val="1129934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30 seconds </a:t>
            </a:r>
          </a:p>
          <a:p>
            <a:endParaRPr lang="en-US" sz="1200" b="0" baseline="0" dirty="0"/>
          </a:p>
          <a:p>
            <a:r>
              <a:rPr lang="en-US" sz="1200" b="1" baseline="0" dirty="0"/>
              <a:t>Facilitator does: </a:t>
            </a:r>
            <a:r>
              <a:rPr lang="en-US" sz="1200" b="0" baseline="0" dirty="0"/>
              <a:t>Briefly review the norms listed, and remind participants to keep them in mind throughout the session. </a:t>
            </a:r>
          </a:p>
          <a:p>
            <a:endParaRPr lang="en-US" sz="1200" b="0" baseline="0" dirty="0"/>
          </a:p>
          <a:p>
            <a:r>
              <a:rPr lang="en-US" sz="1200" b="1" baseline="0" dirty="0"/>
              <a:t>Note: </a:t>
            </a:r>
            <a:r>
              <a:rPr lang="en-US" sz="1200" b="0" baseline="0" dirty="0"/>
              <a:t>You may decide to emphasize one of these norms based on how participants upheld these norms on the previous day. </a:t>
            </a:r>
          </a:p>
          <a:p>
            <a:endParaRPr lang="en-US" sz="1200" b="0"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a:t>
            </a:fld>
            <a:endParaRPr lang="en-US"/>
          </a:p>
        </p:txBody>
      </p:sp>
    </p:spTree>
    <p:extLst>
      <p:ext uri="{BB962C8B-B14F-4D97-AF65-F5344CB8AC3E}">
        <p14:creationId xmlns:p14="http://schemas.microsoft.com/office/powerpoint/2010/main" val="161877718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 #5 in Gallery Walk: Flowers for Algernon lesson 35 excerpt (“Let’s Read</a:t>
            </a:r>
            <a:r>
              <a:rPr lang="en-US" baseline="0"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Important Note: </a:t>
            </a:r>
            <a:r>
              <a:rPr lang="en-US" b="0" baseline="0" dirty="0"/>
              <a:t>This slide is included for your reference, but is hidden in the presentation. Participants will visit this example with full teaching notes displayed on chart paper during the gallery walk.</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ANSWER</a:t>
            </a:r>
            <a:r>
              <a:rPr lang="en-US" b="1" baseline="0" dirty="0"/>
              <a:t> KEY:</a:t>
            </a:r>
          </a:p>
          <a:p>
            <a:pPr marL="0" lvl="0" indent="0">
              <a:buFont typeface="Arial" charset="0"/>
              <a:buNone/>
            </a:pPr>
            <a:r>
              <a:rPr lang="en-US" sz="1200" b="0" dirty="0"/>
              <a:t>R</a:t>
            </a:r>
            <a:r>
              <a:rPr lang="en-US" sz="1200" dirty="0"/>
              <a:t>esearch</a:t>
            </a:r>
          </a:p>
          <a:p>
            <a:pPr marL="171450" indent="-171450">
              <a:buFont typeface="Arial" charset="0"/>
              <a:buChar char="•"/>
            </a:pPr>
            <a:r>
              <a:rPr lang="en-US" sz="1200" dirty="0"/>
              <a:t>Teacher Moves: creating a format for note-taking and evaluating the credibility of sources</a:t>
            </a:r>
          </a:p>
          <a:p>
            <a:pPr marL="171450" indent="-171450">
              <a:buFont typeface="Arial" charset="0"/>
              <a:buChar char="•"/>
            </a:pPr>
            <a:r>
              <a:rPr lang="en-US" sz="1200" dirty="0"/>
              <a:t>Student Engagement: generating research questions, engaging in authentic research using technology</a:t>
            </a:r>
            <a:r>
              <a:rPr lang="en-US" sz="1200" baseline="0" dirty="0"/>
              <a:t> and a </a:t>
            </a:r>
            <a:r>
              <a:rPr lang="en-US" sz="1200" dirty="0"/>
              <a:t>variety of sources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50</a:t>
            </a:fld>
            <a:endParaRPr lang="en-US"/>
          </a:p>
        </p:txBody>
      </p:sp>
    </p:spTree>
    <p:extLst>
      <p:ext uri="{BB962C8B-B14F-4D97-AF65-F5344CB8AC3E}">
        <p14:creationId xmlns:p14="http://schemas.microsoft.com/office/powerpoint/2010/main" val="15012426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 #6 in Gallery Walk: Flowers for Algernon lesson 14 excerpt (“Let’s Prepare</a:t>
            </a:r>
            <a:r>
              <a:rPr lang="en-US" baseline="0" dirty="0"/>
              <a:t>, Let’s Read, and Let’s Discuss”)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Important Note: </a:t>
            </a:r>
            <a:r>
              <a:rPr lang="en-US" b="0" baseline="0" dirty="0"/>
              <a:t>This slide is included for your reference, but is hidden in the presentation. Participants will visit this example with full teaching notes displayed on chart paper during the gallery walk.</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charset="0"/>
              <a:buNone/>
            </a:pPr>
            <a:r>
              <a:rPr lang="en-US" sz="1200" b="1" dirty="0"/>
              <a:t>ANSWER KEY:</a:t>
            </a:r>
          </a:p>
          <a:p>
            <a:pPr marL="0" indent="0">
              <a:buFont typeface="Arial" charset="0"/>
              <a:buNone/>
            </a:pPr>
            <a:r>
              <a:rPr lang="en-US" sz="1200" b="0" dirty="0"/>
              <a:t>Read</a:t>
            </a:r>
            <a:r>
              <a:rPr lang="en-US" sz="1200" b="0" baseline="0" dirty="0"/>
              <a:t> complex text closely and analytically, Support development of academic language through speaking and listening, Use evidence </a:t>
            </a:r>
          </a:p>
          <a:p>
            <a:pPr marL="171450" indent="-171450">
              <a:buFont typeface="Arial" charset="0"/>
              <a:buChar char="•"/>
            </a:pPr>
            <a:r>
              <a:rPr lang="en-US" sz="1200" b="0" baseline="0" dirty="0"/>
              <a:t>Teacher Moves: facilitate evidence collection in support of claims, create structures for discussion (preparation, clarifying questions) to help students be successful</a:t>
            </a:r>
          </a:p>
          <a:p>
            <a:pPr marL="171450" indent="-171450">
              <a:buFont typeface="Arial" charset="0"/>
              <a:buChar char="•"/>
            </a:pPr>
            <a:r>
              <a:rPr lang="en-US" sz="1200" b="0" baseline="0" dirty="0"/>
              <a:t>Student Engagement: generate claims and find evidence to support them, participate in Socratic seminar </a:t>
            </a:r>
            <a:endParaRPr lang="en-US" sz="1200" b="1"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51</a:t>
            </a:fld>
            <a:endParaRPr lang="en-US"/>
          </a:p>
        </p:txBody>
      </p:sp>
    </p:spTree>
    <p:extLst>
      <p:ext uri="{BB962C8B-B14F-4D97-AF65-F5344CB8AC3E}">
        <p14:creationId xmlns:p14="http://schemas.microsoft.com/office/powerpoint/2010/main" val="13898202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52800" y="593725"/>
            <a:ext cx="2722563" cy="1531938"/>
          </a:xfrm>
        </p:spPr>
      </p:sp>
      <p:sp>
        <p:nvSpPr>
          <p:cNvPr id="3" name="Notes Placeholder 2"/>
          <p:cNvSpPr>
            <a:spLocks noGrp="1"/>
          </p:cNvSpPr>
          <p:nvPr>
            <p:ph type="body" idx="1"/>
          </p:nvPr>
        </p:nvSpPr>
        <p:spPr>
          <a:xfrm>
            <a:off x="610694" y="1956757"/>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baseline="0" dirty="0"/>
              <a:t>Time:</a:t>
            </a:r>
          </a:p>
          <a:p>
            <a:r>
              <a:rPr lang="en-US" sz="1000" b="1" baseline="0" dirty="0"/>
              <a:t>Duration: </a:t>
            </a:r>
            <a:r>
              <a:rPr lang="en-US" sz="1000" b="0" baseline="0" dirty="0"/>
              <a:t>4 minutes </a:t>
            </a:r>
          </a:p>
          <a:p>
            <a:endParaRPr lang="en-US" sz="1000" b="1" dirty="0"/>
          </a:p>
          <a:p>
            <a:r>
              <a:rPr lang="en-US" sz="1000" b="1" dirty="0"/>
              <a:t>Facilitator</a:t>
            </a:r>
            <a:r>
              <a:rPr lang="en-US" sz="1000" b="1" baseline="0" dirty="0"/>
              <a:t> does: </a:t>
            </a:r>
            <a:r>
              <a:rPr lang="en-US" sz="1000" b="0" baseline="0" dirty="0"/>
              <a:t>Review questions and invite participants to share with the whole group.  </a:t>
            </a:r>
          </a:p>
          <a:p>
            <a:endParaRPr lang="en-US" sz="1000" b="0" baseline="0" dirty="0"/>
          </a:p>
          <a:p>
            <a:r>
              <a:rPr lang="en-US" sz="1000" b="1" baseline="0" dirty="0"/>
              <a:t>Look for: </a:t>
            </a:r>
          </a:p>
          <a:p>
            <a:pPr marL="171450" indent="-171450">
              <a:buFont typeface="Arial" charset="0"/>
              <a:buChar char="•"/>
            </a:pPr>
            <a:r>
              <a:rPr lang="en-US" sz="1000" b="0" baseline="0" dirty="0"/>
              <a:t>Didn’t see evidence of foundational skills or volume of reading</a:t>
            </a:r>
          </a:p>
          <a:p>
            <a:pPr marL="171450" indent="-171450">
              <a:buFont typeface="Arial" charset="0"/>
              <a:buChar char="•"/>
            </a:pPr>
            <a:endParaRPr lang="en-US" sz="1000" b="0" baseline="0" dirty="0"/>
          </a:p>
          <a:p>
            <a:pPr marL="0" indent="0">
              <a:buFontTx/>
              <a:buNone/>
            </a:pPr>
            <a:r>
              <a:rPr lang="en-US" sz="1000" b="1" baseline="0" dirty="0"/>
              <a:t>Facilitator does: </a:t>
            </a:r>
            <a:r>
              <a:rPr lang="en-US" sz="1000" b="0" baseline="0" dirty="0"/>
              <a:t>Emphasize that these components of literacy are not designed to be addressed in a whole group setting:</a:t>
            </a:r>
          </a:p>
          <a:p>
            <a:pPr marL="171450" indent="-171450">
              <a:buFont typeface="Arial" charset="0"/>
              <a:buChar char="•"/>
            </a:pPr>
            <a:r>
              <a:rPr lang="en-US" sz="1000" b="0" baseline="0" dirty="0"/>
              <a:t> In grades 6-8, students who are lacking foundational skills will require intervention supports.  Additionally, Volume of Reading is most appropriate to take place during independent reading or even in small group settings.  We will talk much more about this in Module 2!  For now the important take away is that the Guidebooks curriculum is designed for whole group instruction – that means some but not all of these components are explicitly addressed in the curriculum and the ones that aren’t will need to be addressed outside of whole group instruction.</a:t>
            </a:r>
          </a:p>
          <a:p>
            <a:pPr marL="171450" indent="-171450">
              <a:buFont typeface="Arial" charset="0"/>
              <a:buChar char="•"/>
            </a:pPr>
            <a:r>
              <a:rPr lang="en-US" sz="1000" b="0" baseline="0" dirty="0"/>
              <a:t>May also note that fluency is reinforced through many of the lessons (with modeling of fluent reading, and students re-reading texts with a partner).  Again, in grades 6-8 students lacking fluency will require more intensive supports outside of whole group instruction. </a:t>
            </a:r>
          </a:p>
          <a:p>
            <a:pPr marL="171450" indent="-171450">
              <a:buFont typeface="Arial" charset="0"/>
              <a:buChar char="•"/>
            </a:pPr>
            <a:endParaRPr lang="en-US" sz="10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Key Point: </a:t>
            </a:r>
            <a:r>
              <a:rPr lang="en-US" sz="1000" dirty="0"/>
              <a:t>The Guidebooks are designed to address and include most components of literacy instruction (exception:</a:t>
            </a:r>
            <a:r>
              <a:rPr lang="en-US" sz="1000" baseline="0" dirty="0"/>
              <a:t> foundational skills are addressed separately through small group instruction; additionally, volume of reading should be addressed through independent reading time)</a:t>
            </a:r>
            <a:r>
              <a:rPr lang="en-US" sz="1000" dirty="0"/>
              <a:t>. </a:t>
            </a:r>
          </a:p>
        </p:txBody>
      </p:sp>
      <p:sp>
        <p:nvSpPr>
          <p:cNvPr id="4" name="Slide Number Placeholder 3"/>
          <p:cNvSpPr>
            <a:spLocks noGrp="1"/>
          </p:cNvSpPr>
          <p:nvPr>
            <p:ph type="sldNum" sz="quarter" idx="10"/>
          </p:nvPr>
        </p:nvSpPr>
        <p:spPr/>
        <p:txBody>
          <a:bodyPr/>
          <a:lstStyle/>
          <a:p>
            <a:fld id="{86425DA3-A274-D349-A373-1D0D30C163E5}" type="slidenum">
              <a:rPr lang="en-US" smtClean="0"/>
              <a:t>52</a:t>
            </a:fld>
            <a:endParaRPr lang="en-US"/>
          </a:p>
        </p:txBody>
      </p:sp>
    </p:spTree>
    <p:extLst>
      <p:ext uri="{BB962C8B-B14F-4D97-AF65-F5344CB8AC3E}">
        <p14:creationId xmlns:p14="http://schemas.microsoft.com/office/powerpoint/2010/main" val="101277176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pPr marL="0" indent="0">
              <a:buFontTx/>
              <a:buNone/>
            </a:pPr>
            <a:r>
              <a:rPr lang="en-US" b="1" dirty="0"/>
              <a:t>Duration:</a:t>
            </a:r>
            <a:r>
              <a:rPr lang="en-US" b="1" baseline="0" dirty="0"/>
              <a:t> </a:t>
            </a:r>
            <a:r>
              <a:rPr lang="en-US" b="0" baseline="0" dirty="0"/>
              <a:t>30 seconds </a:t>
            </a:r>
          </a:p>
          <a:p>
            <a:pPr marL="0" indent="0">
              <a:buFontTx/>
              <a:buNone/>
            </a:pPr>
            <a:endParaRPr lang="en-US" b="1" dirty="0"/>
          </a:p>
          <a:p>
            <a:pPr marL="0" indent="0">
              <a:buFontTx/>
              <a:buNone/>
            </a:pPr>
            <a:r>
              <a:rPr lang="en-US" b="1" dirty="0"/>
              <a:t>Facilitator</a:t>
            </a:r>
            <a:r>
              <a:rPr lang="en-US" b="1" baseline="0" dirty="0"/>
              <a:t> says: </a:t>
            </a:r>
            <a:r>
              <a:rPr lang="en-US" dirty="0"/>
              <a:t>Please know that we by no means expect that you are experts on all of these things by the end of today! The</a:t>
            </a:r>
            <a:r>
              <a:rPr lang="en-US" baseline="0" dirty="0"/>
              <a:t> goal today was to see how all of these components work together in support of literacy development. We will be going deeper with each of these topics in the specific modules/sessions</a:t>
            </a:r>
            <a:r>
              <a:rPr lang="is-IS" baseline="0" dirty="0"/>
              <a:t> listed on the slide.</a:t>
            </a:r>
          </a:p>
          <a:p>
            <a:pPr marL="0" indent="0">
              <a:buFontTx/>
              <a:buNone/>
            </a:pPr>
            <a:endParaRPr lang="is-IS" dirty="0"/>
          </a:p>
          <a:p>
            <a:pPr marL="0" indent="0">
              <a:buFontTx/>
              <a:buNone/>
            </a:pPr>
            <a:r>
              <a:rPr lang="is-IS" b="1" dirty="0"/>
              <a:t>Key Point: </a:t>
            </a:r>
            <a:r>
              <a:rPr lang="is-IS" dirty="0"/>
              <a:t>We will revisit each component of literacy instruction in more depth and detail in future modules.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53</a:t>
            </a:fld>
            <a:endParaRPr lang="en-US"/>
          </a:p>
        </p:txBody>
      </p:sp>
    </p:spTree>
    <p:extLst>
      <p:ext uri="{BB962C8B-B14F-4D97-AF65-F5344CB8AC3E}">
        <p14:creationId xmlns:p14="http://schemas.microsoft.com/office/powerpoint/2010/main" val="2684915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15963"/>
            <a:ext cx="5486400" cy="3086100"/>
          </a:xfrm>
        </p:spPr>
      </p:sp>
      <p:sp>
        <p:nvSpPr>
          <p:cNvPr id="3" name="Notes Placeholder 2"/>
          <p:cNvSpPr>
            <a:spLocks noGrp="1"/>
          </p:cNvSpPr>
          <p:nvPr>
            <p:ph type="body" idx="1"/>
          </p:nvPr>
        </p:nvSpPr>
        <p:spPr>
          <a:xfrm>
            <a:off x="685800" y="3976851"/>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pPr marL="0" indent="0">
              <a:buFontTx/>
              <a:buNone/>
            </a:pPr>
            <a:r>
              <a:rPr lang="en-US" b="1" dirty="0"/>
              <a:t>Duration: </a:t>
            </a:r>
            <a:r>
              <a:rPr lang="en-US" b="0" dirty="0"/>
              <a:t>8 minutes </a:t>
            </a:r>
          </a:p>
          <a:p>
            <a:pPr marL="0" indent="0">
              <a:buFont typeface="Arial" charset="0"/>
              <a:buNone/>
            </a:pPr>
            <a:endParaRPr lang="en-US" b="1" dirty="0"/>
          </a:p>
          <a:p>
            <a:pPr marL="0" indent="0">
              <a:buFont typeface="Arial" charset="0"/>
              <a:buNone/>
            </a:pPr>
            <a:r>
              <a:rPr lang="en-US" b="1" dirty="0"/>
              <a:t>Facilitator</a:t>
            </a:r>
            <a:r>
              <a:rPr lang="en-US" b="1" baseline="0" dirty="0"/>
              <a:t> says: </a:t>
            </a:r>
            <a:r>
              <a:rPr lang="en-US" b="0" baseline="0" dirty="0"/>
              <a:t>I now want to share with you another resource the Guidebooks offer. </a:t>
            </a:r>
            <a:r>
              <a:rPr lang="en-US" dirty="0"/>
              <a:t>In addition to detailed lessons, the</a:t>
            </a:r>
            <a:r>
              <a:rPr lang="en-US" baseline="0" dirty="0"/>
              <a:t> ELA Guidebooks also provide a number of “approach guides.” We’re going to take some time now for you to access and download these approach guides, and to begin exploring what they have to offer.</a:t>
            </a:r>
          </a:p>
          <a:p>
            <a:pPr marL="0" indent="0">
              <a:buFont typeface="Arial" charset="0"/>
              <a:buNone/>
            </a:pPr>
            <a:endParaRPr lang="en-US" baseline="0" dirty="0"/>
          </a:p>
          <a:p>
            <a:pPr marL="0" indent="0">
              <a:buFont typeface="Arial" charset="0"/>
              <a:buNone/>
            </a:pPr>
            <a:r>
              <a:rPr lang="en-US" b="1" baseline="0" dirty="0"/>
              <a:t>Facilitator does: </a:t>
            </a:r>
            <a:r>
              <a:rPr lang="en-US" baseline="0" dirty="0"/>
              <a:t>Gauge participants’ level of familiarity and/or use of these Approach Guides.  Support participants in navigating to the guides by modeling how to access (click on any unit, and then click on getting started).  Direct participants to spend these minutes reviewing what’s available and downloading the guides they want to take a closer look at later.  </a:t>
            </a:r>
          </a:p>
          <a:p>
            <a:pPr marL="0" indent="0">
              <a:buFont typeface="Arial" charset="0"/>
              <a:buNone/>
            </a:pPr>
            <a:r>
              <a:rPr lang="en-US" baseline="0" dirty="0"/>
              <a:t> </a:t>
            </a:r>
          </a:p>
          <a:p>
            <a:pPr marL="0" indent="0">
              <a:buFont typeface="Arial" charset="0"/>
              <a:buNone/>
            </a:pPr>
            <a:r>
              <a:rPr lang="en-US" b="1" baseline="0" dirty="0"/>
              <a:t>Facilitator does: </a:t>
            </a:r>
            <a:r>
              <a:rPr lang="en-US" dirty="0"/>
              <a:t>After about 6 minutes, click to reveal discussion prompt and have participants discuss with a partner which guide(s) they</a:t>
            </a:r>
            <a:r>
              <a:rPr lang="en-US" baseline="0" dirty="0"/>
              <a:t> are most excited about and why. </a:t>
            </a:r>
          </a:p>
          <a:p>
            <a:pPr marL="0" lvl="0" indent="0">
              <a:buFont typeface="Arial" charset="0"/>
              <a:buNone/>
            </a:pPr>
            <a:endParaRPr lang="en-US" dirty="0"/>
          </a:p>
          <a:p>
            <a:pPr marL="0" lvl="0" indent="0">
              <a:buFont typeface="Arial" charset="0"/>
              <a:buNone/>
            </a:pPr>
            <a:r>
              <a:rPr lang="en-US" b="1" baseline="0" dirty="0"/>
              <a:t>Key Point: </a:t>
            </a:r>
            <a:r>
              <a:rPr lang="en-US" baseline="0" dirty="0"/>
              <a:t>The Approach</a:t>
            </a:r>
            <a:r>
              <a:rPr lang="en-US" dirty="0"/>
              <a:t> Guides included in the ELA Guidebooks are a useful resource for planning and instruction. They address many of the components we learned about today.</a:t>
            </a:r>
            <a:endParaRPr lang="en-US" b="1" dirty="0"/>
          </a:p>
          <a:p>
            <a:pPr marL="0" lvl="0" indent="0">
              <a:buFont typeface="Arial" charset="0"/>
              <a:buNone/>
            </a:pPr>
            <a:endParaRPr lang="en-US" b="1" dirty="0"/>
          </a:p>
          <a:p>
            <a:r>
              <a:rPr lang="en-US" b="1" dirty="0">
                <a:ea typeface="Allerta"/>
                <a:cs typeface="Allerta"/>
                <a:sym typeface="Allerta"/>
                <a:rtl val="0"/>
              </a:rPr>
              <a:t>Image Source: </a:t>
            </a:r>
            <a:r>
              <a:rPr lang="en-US" dirty="0">
                <a:ea typeface="Allerta"/>
                <a:cs typeface="Allerta"/>
                <a:sym typeface="Allerta"/>
                <a:rtl val="0"/>
              </a:rPr>
              <a:t>ELA Guidebooks</a:t>
            </a:r>
            <a:endParaRPr lang="en-US" b="1"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54</a:t>
            </a:fld>
            <a:endParaRPr lang="en-US"/>
          </a:p>
        </p:txBody>
      </p:sp>
    </p:spTree>
    <p:extLst>
      <p:ext uri="{BB962C8B-B14F-4D97-AF65-F5344CB8AC3E}">
        <p14:creationId xmlns:p14="http://schemas.microsoft.com/office/powerpoint/2010/main" val="306825233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r>
              <a:rPr lang="en-US" b="1" dirty="0"/>
              <a:t>Duration:</a:t>
            </a:r>
            <a:r>
              <a:rPr lang="en-US" b="1" baseline="0" dirty="0"/>
              <a:t> </a:t>
            </a:r>
            <a:r>
              <a:rPr lang="en-US" b="0" baseline="0" dirty="0"/>
              <a:t>4 minutes</a:t>
            </a:r>
          </a:p>
          <a:p>
            <a:endParaRPr lang="en-US" b="0" baseline="0" dirty="0"/>
          </a:p>
          <a:p>
            <a:r>
              <a:rPr lang="en-US" b="1" dirty="0"/>
              <a:t>Facilitator says: </a:t>
            </a:r>
            <a:r>
              <a:rPr lang="en-US" b="0" dirty="0"/>
              <a:t>Before</a:t>
            </a:r>
            <a:r>
              <a:rPr lang="en-US" b="0" baseline="0" dirty="0"/>
              <a:t> we wrap up, it’s important that we take a moment to synthesize our learning to help make it stick.  </a:t>
            </a:r>
            <a:endParaRPr lang="en-US" b="1" dirty="0"/>
          </a:p>
          <a:p>
            <a:endParaRPr lang="en-US" b="1" dirty="0"/>
          </a:p>
          <a:p>
            <a:r>
              <a:rPr lang="en-US" b="1" dirty="0"/>
              <a:t>Facilitator</a:t>
            </a:r>
            <a:r>
              <a:rPr lang="en-US" b="1" baseline="0" dirty="0"/>
              <a:t> does: </a:t>
            </a:r>
            <a:r>
              <a:rPr lang="en-US" b="0" baseline="0" dirty="0"/>
              <a:t>Review directions and have participants work with a partner to respond to these questions (they should talk them out and then list them in the space in their note-catchers).  Encourage participants to do this first by memory (without looking at their materials), then have them go back to check their materials in order to revise/add to their list. </a:t>
            </a:r>
          </a:p>
        </p:txBody>
      </p:sp>
      <p:sp>
        <p:nvSpPr>
          <p:cNvPr id="4" name="Slide Number Placeholder 3"/>
          <p:cNvSpPr>
            <a:spLocks noGrp="1"/>
          </p:cNvSpPr>
          <p:nvPr>
            <p:ph type="sldNum" sz="quarter" idx="10"/>
          </p:nvPr>
        </p:nvSpPr>
        <p:spPr/>
        <p:txBody>
          <a:bodyPr/>
          <a:lstStyle/>
          <a:p>
            <a:fld id="{86425DA3-A274-D349-A373-1D0D30C163E5}" type="slidenum">
              <a:rPr lang="en-US" smtClean="0"/>
              <a:t>55</a:t>
            </a:fld>
            <a:endParaRPr lang="en-US"/>
          </a:p>
        </p:txBody>
      </p:sp>
    </p:spTree>
    <p:extLst>
      <p:ext uri="{BB962C8B-B14F-4D97-AF65-F5344CB8AC3E}">
        <p14:creationId xmlns:p14="http://schemas.microsoft.com/office/powerpoint/2010/main" val="12421075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15 minutes</a:t>
            </a:r>
          </a:p>
          <a:p>
            <a:r>
              <a:rPr lang="en-US" b="0" dirty="0"/>
              <a:t>10:30-10:45</a:t>
            </a:r>
          </a:p>
        </p:txBody>
      </p:sp>
      <p:sp>
        <p:nvSpPr>
          <p:cNvPr id="4" name="Slide Number Placeholder 3"/>
          <p:cNvSpPr>
            <a:spLocks noGrp="1"/>
          </p:cNvSpPr>
          <p:nvPr>
            <p:ph type="sldNum" sz="quarter" idx="10"/>
          </p:nvPr>
        </p:nvSpPr>
        <p:spPr/>
        <p:txBody>
          <a:bodyPr/>
          <a:lstStyle/>
          <a:p>
            <a:fld id="{86425DA3-A274-D349-A373-1D0D30C163E5}" type="slidenum">
              <a:rPr lang="en-US" smtClean="0"/>
              <a:t>56</a:t>
            </a:fld>
            <a:endParaRPr lang="en-US"/>
          </a:p>
        </p:txBody>
      </p:sp>
    </p:spTree>
    <p:extLst>
      <p:ext uri="{BB962C8B-B14F-4D97-AF65-F5344CB8AC3E}">
        <p14:creationId xmlns:p14="http://schemas.microsoft.com/office/powerpoint/2010/main" val="170415843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 </a:t>
            </a:r>
            <a:r>
              <a:rPr lang="en-US" sz="1200" b="0" baseline="0" dirty="0"/>
              <a:t>10:45</a:t>
            </a:r>
            <a:endParaRPr lang="en-US" b="0" dirty="0"/>
          </a:p>
          <a:p>
            <a:r>
              <a:rPr lang="en-US" b="1" dirty="0"/>
              <a:t>Duration:</a:t>
            </a:r>
            <a:r>
              <a:rPr lang="en-US" b="1" baseline="0" dirty="0"/>
              <a:t> </a:t>
            </a:r>
            <a:r>
              <a:rPr lang="en-US" b="0" baseline="0" dirty="0"/>
              <a:t>30 seconds</a:t>
            </a:r>
          </a:p>
          <a:p>
            <a:endParaRPr lang="en-US" b="0" baseline="0" dirty="0"/>
          </a:p>
          <a:p>
            <a:r>
              <a:rPr lang="en-US" b="1" baseline="0" dirty="0"/>
              <a:t>Facilitator says: </a:t>
            </a:r>
            <a:r>
              <a:rPr lang="en-US" b="0" baseline="0" dirty="0"/>
              <a:t>Welcome back! Let’s begin Session 3: Unpacking the Cold-Read Task.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57</a:t>
            </a:fld>
            <a:endParaRPr lang="en-US"/>
          </a:p>
        </p:txBody>
      </p:sp>
    </p:spTree>
    <p:extLst>
      <p:ext uri="{BB962C8B-B14F-4D97-AF65-F5344CB8AC3E}">
        <p14:creationId xmlns:p14="http://schemas.microsoft.com/office/powerpoint/2010/main" val="181650446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r>
              <a:rPr lang="en-US" b="1" dirty="0"/>
              <a:t>Duration:</a:t>
            </a:r>
            <a:r>
              <a:rPr lang="en-US" b="1" baseline="0" dirty="0"/>
              <a:t> </a:t>
            </a:r>
            <a:r>
              <a:rPr lang="en-US" b="0" baseline="0" dirty="0"/>
              <a:t>3.5 minutes</a:t>
            </a:r>
          </a:p>
          <a:p>
            <a:pPr marL="171450" indent="-171450">
              <a:buFont typeface="Arial" charset="0"/>
              <a:buChar char="•"/>
            </a:pPr>
            <a:endParaRPr lang="en-US" b="0" dirty="0"/>
          </a:p>
          <a:p>
            <a:pPr marL="0" indent="0">
              <a:buFont typeface="Arial" charset="0"/>
              <a:buNone/>
            </a:pPr>
            <a:r>
              <a:rPr lang="en-US" b="1" dirty="0"/>
              <a:t>Facilitator says: </a:t>
            </a:r>
            <a:r>
              <a:rPr lang="en-US" b="0" dirty="0"/>
              <a:t>Welcome! Please independently complete</a:t>
            </a:r>
            <a:r>
              <a:rPr lang="en-US" b="0" baseline="0" dirty="0"/>
              <a:t> the do now on the screen. There is space in your note catcher to record your thinking.</a:t>
            </a:r>
          </a:p>
          <a:p>
            <a:pPr marL="0" indent="0">
              <a:buFont typeface="Arial" charset="0"/>
              <a:buNone/>
            </a:pPr>
            <a:endParaRPr lang="en-US" b="0" baseline="0" dirty="0"/>
          </a:p>
          <a:p>
            <a:pPr>
              <a:defRPr/>
            </a:pPr>
            <a:r>
              <a:rPr lang="en-US" b="1" dirty="0"/>
              <a:t>Facilitator does: </a:t>
            </a:r>
            <a:r>
              <a:rPr lang="en-US" dirty="0"/>
              <a:t>Have participants reflect independently.</a:t>
            </a:r>
            <a:r>
              <a:rPr lang="en-US" baseline="0" dirty="0"/>
              <a:t> Participants can write down their thinking in the “do now” section of their note catcher. After 1-2 minutes, prompt participants to discuss with a partner or as a whole group. </a:t>
            </a: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58</a:t>
            </a:fld>
            <a:endParaRPr lang="en-US"/>
          </a:p>
        </p:txBody>
      </p:sp>
    </p:spTree>
    <p:extLst>
      <p:ext uri="{BB962C8B-B14F-4D97-AF65-F5344CB8AC3E}">
        <p14:creationId xmlns:p14="http://schemas.microsoft.com/office/powerpoint/2010/main" val="10409416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pPr marL="0" indent="0">
              <a:buFontTx/>
              <a:buNone/>
            </a:pPr>
            <a:r>
              <a:rPr lang="en-US" b="1" dirty="0"/>
              <a:t>Duration: </a:t>
            </a:r>
            <a:r>
              <a:rPr lang="en-US" b="0" dirty="0"/>
              <a:t>1</a:t>
            </a:r>
            <a:r>
              <a:rPr lang="en-US" b="0" baseline="0" dirty="0"/>
              <a:t> minute</a:t>
            </a:r>
            <a:endParaRPr lang="en-US" b="1" dirty="0"/>
          </a:p>
          <a:p>
            <a:pPr marL="0" indent="0">
              <a:buFontTx/>
              <a:buNone/>
            </a:pPr>
            <a:endParaRPr lang="en-US" b="0" dirty="0"/>
          </a:p>
          <a:p>
            <a:pPr marL="0" indent="0">
              <a:buFontTx/>
              <a:buNone/>
            </a:pPr>
            <a:r>
              <a:rPr lang="en-US" b="1" dirty="0"/>
              <a:t>Facilitator</a:t>
            </a:r>
            <a:r>
              <a:rPr lang="en-US" b="1" baseline="0" dirty="0"/>
              <a:t> says: </a:t>
            </a:r>
            <a:r>
              <a:rPr lang="en-US" dirty="0"/>
              <a:t>Take a moment</a:t>
            </a:r>
            <a:r>
              <a:rPr lang="en-US" baseline="0" dirty="0"/>
              <a:t> to review our objectives for today’s session.</a:t>
            </a:r>
          </a:p>
          <a:p>
            <a:pPr marL="0" indent="0">
              <a:buFontTx/>
              <a:buNone/>
            </a:pPr>
            <a:endParaRPr lang="en-US" baseline="0" dirty="0"/>
          </a:p>
          <a:p>
            <a:pPr marL="0" indent="0">
              <a:buFont typeface="Arial" charset="0"/>
              <a:buNone/>
            </a:pPr>
            <a:r>
              <a:rPr lang="en-US" b="1" baseline="0" dirty="0"/>
              <a:t>Facilitator does: </a:t>
            </a:r>
            <a:r>
              <a:rPr lang="en-US" baseline="0" dirty="0"/>
              <a:t>Provide wait time.</a:t>
            </a:r>
          </a:p>
          <a:p>
            <a:pPr marL="0" indent="0">
              <a:buFont typeface="Arial" charset="0"/>
              <a:buNone/>
            </a:pPr>
            <a:endParaRPr lang="en-US" b="1" baseline="0" dirty="0"/>
          </a:p>
          <a:p>
            <a:pPr marL="0" indent="0">
              <a:buFont typeface="Arial" charset="0"/>
              <a:buNone/>
            </a:pPr>
            <a:r>
              <a:rPr lang="en-US" b="1" baseline="0" dirty="0"/>
              <a:t>Facilitator says: </a:t>
            </a:r>
            <a:r>
              <a:rPr lang="en-US" baseline="0" dirty="0"/>
              <a:t>As you can see, our focus today is to learn and practice a protocol for unpacking the knowledge and skills students need to be successful on a unit assessment – for our purposes today we will be doing this practice with a cold read task from the 8</a:t>
            </a:r>
            <a:r>
              <a:rPr lang="en-US" baseline="30000" dirty="0"/>
              <a:t>th</a:t>
            </a:r>
            <a:r>
              <a:rPr lang="en-US" baseline="0" dirty="0"/>
              <a:t> grade Flowers for Algernon unit.  From there we will then dig into the Guidebooks lessons for this unit to see how the sequence of lessons is intentionally designed to prepare students for the assessment by explicitly addressing the skills we just unpacked. </a:t>
            </a:r>
          </a:p>
          <a:p>
            <a:pPr marL="0" indent="0">
              <a:buFont typeface="Arial" charset="0"/>
              <a:buNone/>
            </a:pPr>
            <a:endParaRPr lang="en-US" dirty="0"/>
          </a:p>
          <a:p>
            <a:pPr marL="0" indent="0">
              <a:buFont typeface="Arial" charset="0"/>
              <a:buNone/>
            </a:pPr>
            <a:r>
              <a:rPr lang="en-US" b="1" baseline="0" dirty="0"/>
              <a:t>Key Point: </a:t>
            </a:r>
            <a:r>
              <a:rPr lang="en-US" dirty="0"/>
              <a:t>Analyzing and unpacking assessments is a critical part of preparing to teach a unit. </a:t>
            </a:r>
            <a:endParaRPr lang="en-US" b="1"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59</a:t>
            </a:fld>
            <a:endParaRPr lang="en-US"/>
          </a:p>
        </p:txBody>
      </p:sp>
    </p:spTree>
    <p:extLst>
      <p:ext uri="{BB962C8B-B14F-4D97-AF65-F5344CB8AC3E}">
        <p14:creationId xmlns:p14="http://schemas.microsoft.com/office/powerpoint/2010/main" val="1219437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That being said – let’s get started!  Session 1 is</a:t>
            </a:r>
            <a:r>
              <a:rPr lang="en-US" b="0" baseline="0" dirty="0"/>
              <a:t> “</a:t>
            </a:r>
            <a:r>
              <a:rPr lang="en-US" b="0" dirty="0"/>
              <a:t>Introduction to the Guidebooks.”</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a:t>
            </a:fld>
            <a:endParaRPr lang="en-US"/>
          </a:p>
        </p:txBody>
      </p:sp>
    </p:spTree>
    <p:extLst>
      <p:ext uri="{BB962C8B-B14F-4D97-AF65-F5344CB8AC3E}">
        <p14:creationId xmlns:p14="http://schemas.microsoft.com/office/powerpoint/2010/main" val="80579836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pPr marL="0" indent="0">
              <a:buFontTx/>
              <a:buNone/>
            </a:pPr>
            <a:r>
              <a:rPr lang="en-US" b="1" dirty="0"/>
              <a:t>Duration: </a:t>
            </a:r>
            <a:r>
              <a:rPr lang="en-US" b="0" dirty="0"/>
              <a:t>30 seconds</a:t>
            </a:r>
            <a:endParaRPr lang="en-US" b="1" dirty="0"/>
          </a:p>
          <a:p>
            <a:endParaRPr lang="en-US" dirty="0"/>
          </a:p>
          <a:p>
            <a:r>
              <a:rPr lang="en-US" b="1" dirty="0"/>
              <a:t>Facilitator says: </a:t>
            </a:r>
            <a:r>
              <a:rPr lang="en-US" b="0" dirty="0"/>
              <a:t>Here</a:t>
            </a:r>
            <a:r>
              <a:rPr lang="en-US" b="0" baseline="0" dirty="0"/>
              <a:t> is our agenda for today. We’ll start by unpacking a section from a cold read task before exploring Guidebook lessons to see how they intentionally prepare students for the cold reads.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60</a:t>
            </a:fld>
            <a:endParaRPr lang="en-US"/>
          </a:p>
        </p:txBody>
      </p:sp>
    </p:spTree>
    <p:extLst>
      <p:ext uri="{BB962C8B-B14F-4D97-AF65-F5344CB8AC3E}">
        <p14:creationId xmlns:p14="http://schemas.microsoft.com/office/powerpoint/2010/main" val="49943453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65175"/>
            <a:ext cx="4611687" cy="2593975"/>
          </a:xfrm>
        </p:spPr>
      </p:sp>
      <p:sp>
        <p:nvSpPr>
          <p:cNvPr id="3" name="Notes Placeholder 2"/>
          <p:cNvSpPr>
            <a:spLocks noGrp="1"/>
          </p:cNvSpPr>
          <p:nvPr>
            <p:ph type="body" idx="1"/>
          </p:nvPr>
        </p:nvSpPr>
        <p:spPr>
          <a:xfrm>
            <a:off x="760686" y="3501915"/>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pPr marL="0" indent="0">
              <a:buFontTx/>
              <a:buNone/>
            </a:pPr>
            <a:r>
              <a:rPr lang="en-US" b="1" dirty="0"/>
              <a:t>Duration: </a:t>
            </a:r>
            <a:r>
              <a:rPr lang="en-US" b="0" dirty="0"/>
              <a:t>1</a:t>
            </a:r>
            <a:r>
              <a:rPr lang="en-US" b="0" baseline="0" dirty="0"/>
              <a:t> minute</a:t>
            </a:r>
          </a:p>
          <a:p>
            <a:pPr marL="0" indent="0">
              <a:buFontTx/>
              <a:buNone/>
            </a:pPr>
            <a:endParaRPr lang="en-US" b="1" dirty="0"/>
          </a:p>
          <a:p>
            <a:pPr marL="0" indent="0">
              <a:buFont typeface="Arial" charset="0"/>
              <a:buNone/>
            </a:pPr>
            <a:r>
              <a:rPr lang="en-US" b="1" dirty="0"/>
              <a:t>Facilitator</a:t>
            </a:r>
            <a:r>
              <a:rPr lang="en-US" b="1" baseline="0" dirty="0"/>
              <a:t> says</a:t>
            </a:r>
            <a:r>
              <a:rPr lang="en-US" dirty="0"/>
              <a:t>: Recall the three</a:t>
            </a:r>
            <a:r>
              <a:rPr lang="en-US" baseline="0" dirty="0"/>
              <a:t> types of assessments found in each unit: the culminating writing task, cold-read task, and extension task. </a:t>
            </a:r>
          </a:p>
          <a:p>
            <a:pPr marL="0" indent="0">
              <a:buFont typeface="Arial" charset="0"/>
              <a:buNone/>
            </a:pPr>
            <a:endParaRPr lang="en-US" baseline="0" dirty="0"/>
          </a:p>
          <a:p>
            <a:pPr marL="0" indent="0">
              <a:buFont typeface="Arial" charset="0"/>
              <a:buNone/>
            </a:pPr>
            <a:r>
              <a:rPr lang="en-US" b="1" baseline="0" dirty="0"/>
              <a:t>Facilitator does: </a:t>
            </a:r>
            <a:r>
              <a:rPr lang="en-US" baseline="0" dirty="0"/>
              <a:t>Provide brief wait time for participants to independently review the descriptions of each assessment type. </a:t>
            </a:r>
          </a:p>
          <a:p>
            <a:pPr marL="0" indent="0">
              <a:buFont typeface="Arial" charset="0"/>
              <a:buNone/>
            </a:pPr>
            <a:endParaRPr lang="en-US" baseline="0" dirty="0"/>
          </a:p>
          <a:p>
            <a:pPr marL="0" indent="0">
              <a:buFont typeface="Arial" charset="0"/>
              <a:buNone/>
            </a:pPr>
            <a:r>
              <a:rPr lang="en-US" b="1" baseline="0" dirty="0"/>
              <a:t>Facilitator says: </a:t>
            </a:r>
            <a:r>
              <a:rPr lang="en-US" baseline="0" dirty="0"/>
              <a:t>When you prepare to teach a unit, you need to conduct a careful analysis of all three to develop a deeper understanding of what students are expected to do by the end of the unit. For our purposes today we are going to zoom in and unpack the skills and knowledge needed for students to be successful on the cold read task. </a:t>
            </a:r>
          </a:p>
          <a:p>
            <a:pPr marL="0" indent="0">
              <a:buFont typeface="Arial" charset="0"/>
              <a:buNone/>
            </a:pPr>
            <a:endParaRPr lang="en-US" baseline="0" dirty="0"/>
          </a:p>
          <a:p>
            <a:pPr marL="0" indent="0">
              <a:buFont typeface="Arial" charset="0"/>
              <a:buNone/>
            </a:pPr>
            <a:r>
              <a:rPr lang="en-US" b="1" baseline="0" dirty="0"/>
              <a:t>Facilitator does: </a:t>
            </a:r>
            <a:r>
              <a:rPr lang="en-US" baseline="0" dirty="0"/>
              <a:t>Click to reveal animation highlighting the “cold read task.” </a:t>
            </a:r>
          </a:p>
          <a:p>
            <a:pPr marL="0" indent="0">
              <a:buFont typeface="Arial" charset="0"/>
              <a:buNone/>
            </a:pPr>
            <a:endParaRPr lang="en-US" baseline="0" dirty="0"/>
          </a:p>
          <a:p>
            <a:pPr marL="0" indent="0">
              <a:buFont typeface="Arial" charset="0"/>
              <a:buNone/>
            </a:pPr>
            <a:r>
              <a:rPr lang="en-US" b="1" baseline="0" dirty="0"/>
              <a:t>Facilitator says: </a:t>
            </a:r>
            <a:r>
              <a:rPr lang="en-US" baseline="0" dirty="0"/>
              <a:t>A Cold-Read Task requires students to read 1 or more unfamiliar, grade-level texts and express their understanding of those texts by responding to multiple choice, innovative item types, and open-ended responses, much like the items students will encounter on LEAP.</a:t>
            </a:r>
          </a:p>
          <a:p>
            <a:pPr marL="0" indent="0">
              <a:buFont typeface="Arial" charset="0"/>
              <a:buNone/>
            </a:pPr>
            <a:endParaRPr lang="en-US" baseline="0" dirty="0"/>
          </a:p>
          <a:p>
            <a:pPr marL="0" indent="0">
              <a:buFont typeface="Arial" charset="0"/>
              <a:buNone/>
            </a:pPr>
            <a:r>
              <a:rPr lang="en-US" b="1" baseline="0" dirty="0"/>
              <a:t>Key Point: </a:t>
            </a:r>
            <a:r>
              <a:rPr lang="en-US" b="0" baseline="0" dirty="0"/>
              <a:t>There are three types of tasks included in the ELA Guidebooks that help teachers assess student learning and achievement within a unit. While today’s focus is the cold read task, a careful analysis of ALL 3 by teachers is an essential part of preparing to teach a unit. </a:t>
            </a:r>
          </a:p>
        </p:txBody>
      </p:sp>
      <p:sp>
        <p:nvSpPr>
          <p:cNvPr id="4" name="Slide Number Placeholder 3"/>
          <p:cNvSpPr>
            <a:spLocks noGrp="1"/>
          </p:cNvSpPr>
          <p:nvPr>
            <p:ph type="sldNum" sz="quarter" idx="10"/>
          </p:nvPr>
        </p:nvSpPr>
        <p:spPr/>
        <p:txBody>
          <a:bodyPr/>
          <a:lstStyle/>
          <a:p>
            <a:fld id="{86425DA3-A274-D349-A373-1D0D30C163E5}" type="slidenum">
              <a:rPr lang="en-US" smtClean="0"/>
              <a:t>61</a:t>
            </a:fld>
            <a:endParaRPr lang="en-US"/>
          </a:p>
        </p:txBody>
      </p:sp>
    </p:spTree>
    <p:extLst>
      <p:ext uri="{BB962C8B-B14F-4D97-AF65-F5344CB8AC3E}">
        <p14:creationId xmlns:p14="http://schemas.microsoft.com/office/powerpoint/2010/main" val="194610641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811213"/>
            <a:ext cx="4689475" cy="2638425"/>
          </a:xfrm>
        </p:spPr>
      </p:sp>
      <p:sp>
        <p:nvSpPr>
          <p:cNvPr id="3" name="Notes Placeholder 2"/>
          <p:cNvSpPr>
            <a:spLocks noGrp="1"/>
          </p:cNvSpPr>
          <p:nvPr>
            <p:ph type="body" idx="1"/>
          </p:nvPr>
        </p:nvSpPr>
        <p:spPr>
          <a:xfrm>
            <a:off x="606972" y="3596508"/>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Time:</a:t>
            </a:r>
          </a:p>
          <a:p>
            <a:pPr marL="0" indent="0">
              <a:buFontTx/>
              <a:buNone/>
            </a:pPr>
            <a:r>
              <a:rPr lang="en-US" sz="1100" b="1" dirty="0"/>
              <a:t>Duration: </a:t>
            </a:r>
            <a:r>
              <a:rPr lang="en-US" sz="1100" b="0" dirty="0"/>
              <a:t>30 seconds</a:t>
            </a:r>
          </a:p>
          <a:p>
            <a:endParaRPr lang="en-US" sz="1100" dirty="0"/>
          </a:p>
          <a:p>
            <a:pPr marL="0" indent="0">
              <a:buFont typeface="Arial" charset="0"/>
              <a:buNone/>
            </a:pPr>
            <a:r>
              <a:rPr lang="en-US" sz="1100" b="1" dirty="0"/>
              <a:t>Facilitator says: </a:t>
            </a:r>
            <a:r>
              <a:rPr lang="en-US" sz="1100" b="0" dirty="0"/>
              <a:t>First</a:t>
            </a:r>
            <a:r>
              <a:rPr lang="en-US" sz="1100" b="0" baseline="0" dirty="0"/>
              <a:t> let’s get a quick sense of what this 8</a:t>
            </a:r>
            <a:r>
              <a:rPr lang="en-US" sz="1100" b="0" baseline="30000" dirty="0"/>
              <a:t>th</a:t>
            </a:r>
            <a:r>
              <a:rPr lang="en-US" sz="1100" b="0" baseline="0" dirty="0"/>
              <a:t> grade Cold Read Task from our Flowers for Algernon unit is all about. </a:t>
            </a:r>
            <a:r>
              <a:rPr lang="en-US" sz="1100" baseline="0" dirty="0"/>
              <a:t>This Cold Read task requires students to read and compare two different texts that relate to the unit’s topic/themes, in this case about intelligence. Here you can see the two texts:</a:t>
            </a:r>
          </a:p>
          <a:p>
            <a:pPr marL="0" indent="0">
              <a:buFont typeface="Arial" charset="0"/>
              <a:buNone/>
            </a:pPr>
            <a:endParaRPr lang="en-US" sz="1100" baseline="0" dirty="0"/>
          </a:p>
          <a:p>
            <a:pPr marL="0" indent="0">
              <a:buFont typeface="Arial" charset="0"/>
              <a:buNone/>
            </a:pPr>
            <a:r>
              <a:rPr lang="en-US" sz="1100" baseline="0" dirty="0"/>
              <a:t>“Does IQ Really Measure Intelligence” and “IQ Tests are Meaningless and Too Simplistic, Claim Researchers.”</a:t>
            </a:r>
          </a:p>
          <a:p>
            <a:pPr marL="0" indent="0">
              <a:buFont typeface="Arial" charset="0"/>
              <a:buNone/>
            </a:pPr>
            <a:endParaRPr lang="en-US" sz="1100" baseline="0" dirty="0"/>
          </a:p>
          <a:p>
            <a:pPr marL="0" indent="0">
              <a:buFont typeface="Arial" charset="0"/>
              <a:buNone/>
            </a:pPr>
            <a:r>
              <a:rPr lang="en-US" sz="1100" baseline="0" dirty="0"/>
              <a:t>Students will complete several multiple choice, Part A, Part B questions, as well as some innovative item types.  Finally, students will write an essay synthesizing what they’ve learned from these two articles and connecting it to the anchor text, </a:t>
            </a:r>
            <a:r>
              <a:rPr lang="en-US" sz="1100" i="1" baseline="0" dirty="0"/>
              <a:t>Flowers for Algernon</a:t>
            </a:r>
            <a:r>
              <a:rPr lang="en-US" sz="1100" baseline="0" dirty="0"/>
              <a:t>. </a:t>
            </a:r>
          </a:p>
          <a:p>
            <a:pPr marL="0" indent="0">
              <a:buFont typeface="Arial" charset="0"/>
              <a:buNone/>
            </a:pPr>
            <a:endParaRPr lang="en-US" sz="1100" baseline="0" dirty="0"/>
          </a:p>
          <a:p>
            <a:pPr marL="0" indent="0">
              <a:buFont typeface="Arial" charset="0"/>
              <a:buNone/>
            </a:pPr>
            <a:r>
              <a:rPr lang="en-US" sz="1100" b="1" baseline="0" dirty="0"/>
              <a:t>Facilitator does: </a:t>
            </a:r>
            <a:r>
              <a:rPr lang="en-US" sz="1100" baseline="0" dirty="0"/>
              <a:t>Point participants to the task in separate handouts. </a:t>
            </a:r>
          </a:p>
          <a:p>
            <a:pPr marL="0" indent="0">
              <a:buFont typeface="Arial" charset="0"/>
              <a:buNone/>
            </a:pPr>
            <a:endParaRPr lang="en-US" sz="1100" baseline="0" dirty="0"/>
          </a:p>
          <a:p>
            <a:pPr lvl="0"/>
            <a:r>
              <a:rPr lang="en-US" sz="1100" b="1" baseline="0" dirty="0"/>
              <a:t>Source: </a:t>
            </a:r>
            <a:r>
              <a:rPr lang="en-US" sz="1200" u="none" strike="noStrike" kern="1200" dirty="0">
                <a:solidFill>
                  <a:schemeClr val="tx1"/>
                </a:solidFill>
                <a:effectLst/>
                <a:latin typeface="+mn-lt"/>
                <a:ea typeface="+mn-ea"/>
                <a:cs typeface="+mn-cs"/>
              </a:rPr>
              <a:t>Mann, D. (2012). </a:t>
            </a:r>
            <a:r>
              <a:rPr lang="en-US" sz="1200" i="1" u="none" strike="noStrike" kern="1200" dirty="0">
                <a:solidFill>
                  <a:schemeClr val="tx1"/>
                </a:solidFill>
                <a:effectLst/>
                <a:latin typeface="+mn-lt"/>
                <a:ea typeface="+mn-ea"/>
                <a:cs typeface="+mn-cs"/>
              </a:rPr>
              <a:t>Does IQ Test Really Measure Intelligence? </a:t>
            </a:r>
            <a:r>
              <a:rPr lang="en-US" sz="1200" u="none" strike="noStrike" kern="1200" dirty="0">
                <a:solidFill>
                  <a:schemeClr val="tx1"/>
                </a:solidFill>
                <a:effectLst/>
                <a:latin typeface="+mn-lt"/>
                <a:ea typeface="+mn-ea"/>
                <a:cs typeface="+mn-cs"/>
              </a:rPr>
              <a:t>Retrieved from </a:t>
            </a:r>
            <a:r>
              <a:rPr lang="en-US" sz="1200" u="none" strike="noStrike" kern="1200" dirty="0">
                <a:solidFill>
                  <a:schemeClr val="tx1"/>
                </a:solidFill>
                <a:effectLst/>
                <a:latin typeface="+mn-lt"/>
                <a:ea typeface="+mn-ea"/>
                <a:cs typeface="+mn-cs"/>
                <a:hlinkClick r:id="rId3"/>
              </a:rPr>
              <a:t>https://www.webmd.com/brain/news/20121218/iq-test-really-measure-intelligence#1</a:t>
            </a:r>
            <a:endParaRPr lang="en-US" sz="120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strike="noStrike" kern="1200" dirty="0">
                <a:solidFill>
                  <a:schemeClr val="tx1"/>
                </a:solidFill>
                <a:effectLst/>
                <a:latin typeface="+mn-lt"/>
                <a:ea typeface="+mn-ea"/>
                <a:cs typeface="+mn-cs"/>
              </a:rPr>
              <a:t>McDermott, N. (2012). IQ tests are ‘meaningless and too simplistic’ claim researchers. </a:t>
            </a:r>
            <a:r>
              <a:rPr lang="en-US" sz="1200" i="1" u="none" strike="noStrike" kern="1200" dirty="0">
                <a:solidFill>
                  <a:schemeClr val="tx1"/>
                </a:solidFill>
                <a:effectLst/>
                <a:latin typeface="+mn-lt"/>
                <a:ea typeface="+mn-ea"/>
                <a:cs typeface="+mn-cs"/>
              </a:rPr>
              <a:t>Daily Mail. </a:t>
            </a:r>
            <a:r>
              <a:rPr lang="en-US" sz="1200" u="none" strike="noStrike" kern="1200" dirty="0">
                <a:solidFill>
                  <a:schemeClr val="tx1"/>
                </a:solidFill>
                <a:effectLst/>
                <a:latin typeface="+mn-lt"/>
                <a:ea typeface="+mn-ea"/>
                <a:cs typeface="+mn-cs"/>
              </a:rPr>
              <a:t>Retrieved from </a:t>
            </a:r>
            <a:r>
              <a:rPr lang="en-US" sz="1200" u="sng" strike="noStrike" kern="1200" dirty="0">
                <a:solidFill>
                  <a:schemeClr val="tx1"/>
                </a:solidFill>
                <a:effectLst/>
                <a:latin typeface="+mn-lt"/>
                <a:ea typeface="+mn-ea"/>
                <a:cs typeface="+mn-cs"/>
                <a:hlinkClick r:id="rId4"/>
              </a:rPr>
              <a:t>http://www.dailymail.co.uk/sciencetech/article-2250681/IQ-tests-meaningless-simplistic-claim-researchers.html</a:t>
            </a:r>
            <a:r>
              <a:rPr lang="en-US" sz="1200" u="none" strike="noStrike" kern="1200" dirty="0">
                <a:solidFill>
                  <a:schemeClr val="tx1"/>
                </a:solidFill>
                <a:effectLst/>
                <a:latin typeface="+mn-lt"/>
                <a:ea typeface="+mn-ea"/>
                <a:cs typeface="+mn-cs"/>
              </a:rPr>
              <a:t> </a:t>
            </a:r>
          </a:p>
          <a:p>
            <a:pPr lvl="0"/>
            <a:endParaRPr lang="en-US" sz="120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62</a:t>
            </a:fld>
            <a:endParaRPr lang="en-US"/>
          </a:p>
        </p:txBody>
      </p:sp>
    </p:spTree>
    <p:extLst>
      <p:ext uri="{BB962C8B-B14F-4D97-AF65-F5344CB8AC3E}">
        <p14:creationId xmlns:p14="http://schemas.microsoft.com/office/powerpoint/2010/main" val="40542123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973138"/>
            <a:ext cx="5486400" cy="3086100"/>
          </a:xfrm>
        </p:spPr>
      </p:sp>
      <p:sp>
        <p:nvSpPr>
          <p:cNvPr id="3" name="Notes Placeholder 2"/>
          <p:cNvSpPr>
            <a:spLocks noGrp="1"/>
          </p:cNvSpPr>
          <p:nvPr>
            <p:ph type="body" idx="1"/>
          </p:nvPr>
        </p:nvSpPr>
        <p:spPr/>
        <p:txBody>
          <a:bodyPr/>
          <a:lstStyle/>
          <a:p>
            <a:pPr marL="0" indent="0">
              <a:buFontTx/>
              <a:buNone/>
            </a:pPr>
            <a:r>
              <a:rPr lang="en-US" b="1" dirty="0"/>
              <a:t>Time:</a:t>
            </a:r>
          </a:p>
          <a:p>
            <a:pPr marL="0" indent="0">
              <a:buFontTx/>
              <a:buNone/>
            </a:pPr>
            <a:r>
              <a:rPr lang="en-US" b="1" dirty="0"/>
              <a:t>Duration: </a:t>
            </a:r>
            <a:r>
              <a:rPr lang="en-US" b="0" dirty="0"/>
              <a:t>30 seconds </a:t>
            </a:r>
          </a:p>
          <a:p>
            <a:pPr marL="0" indent="0">
              <a:buFontTx/>
              <a:buNone/>
            </a:pPr>
            <a:endParaRPr lang="en-US" b="0" dirty="0"/>
          </a:p>
          <a:p>
            <a:pPr marL="0" indent="0">
              <a:buFont typeface="Arial" charset="0"/>
              <a:buNone/>
            </a:pPr>
            <a:r>
              <a:rPr lang="en-US" b="1" dirty="0"/>
              <a:t>Facilitator</a:t>
            </a:r>
            <a:r>
              <a:rPr lang="en-US" b="1" baseline="0" dirty="0"/>
              <a:t> s</a:t>
            </a:r>
            <a:r>
              <a:rPr lang="en-US" b="1" dirty="0"/>
              <a:t>ays</a:t>
            </a:r>
            <a:r>
              <a:rPr lang="en-US" dirty="0"/>
              <a:t>: We</a:t>
            </a:r>
            <a:r>
              <a:rPr lang="en-US" baseline="0" dirty="0"/>
              <a:t> are going to spend quite a bit of time digging into and unpacking this task in this session.  Our guiding question as we go is</a:t>
            </a:r>
            <a:r>
              <a:rPr lang="is-IS" baseline="0" dirty="0"/>
              <a:t>…</a:t>
            </a:r>
            <a:endParaRPr lang="en-US" baseline="0" dirty="0"/>
          </a:p>
          <a:p>
            <a:pPr marL="0" indent="0">
              <a:buFont typeface="Arial" charset="0"/>
              <a:buNone/>
            </a:pPr>
            <a:endParaRPr lang="is-IS" baseline="0" dirty="0"/>
          </a:p>
          <a:p>
            <a:pPr marL="0" indent="0">
              <a:buFont typeface="Arial" charset="0"/>
              <a:buNone/>
            </a:pPr>
            <a:r>
              <a:rPr lang="is-IS" b="1" baseline="0" dirty="0"/>
              <a:t>Facilitator does: </a:t>
            </a:r>
            <a:r>
              <a:rPr lang="is-IS" baseline="0" dirty="0"/>
              <a:t>Read question on screen.</a:t>
            </a:r>
          </a:p>
          <a:p>
            <a:pPr marL="0" indent="0">
              <a:buFont typeface="Arial" charset="0"/>
              <a:buNone/>
            </a:pPr>
            <a:endParaRPr lang="is-IS" baseline="0" dirty="0"/>
          </a:p>
          <a:p>
            <a:pPr marL="0" indent="0">
              <a:buFont typeface="Arial" charset="0"/>
              <a:buNone/>
            </a:pPr>
            <a:r>
              <a:rPr lang="is-IS" b="1" baseline="0" dirty="0"/>
              <a:t>Facilitator says: </a:t>
            </a:r>
            <a:r>
              <a:rPr lang="is-IS" baseline="0" dirty="0"/>
              <a:t>First we are going to zoom in on....</a:t>
            </a:r>
          </a:p>
          <a:p>
            <a:pPr marL="0" indent="0">
              <a:buFont typeface="Arial" charset="0"/>
              <a:buNone/>
            </a:pPr>
            <a:endParaRPr lang="is-IS" baseline="0" dirty="0"/>
          </a:p>
          <a:p>
            <a:pPr marL="0" indent="0">
              <a:buFont typeface="Arial" charset="0"/>
              <a:buNone/>
            </a:pPr>
            <a:r>
              <a:rPr lang="is-IS" b="1" baseline="0" dirty="0"/>
              <a:t>Facilitator does: </a:t>
            </a:r>
            <a:r>
              <a:rPr lang="is-IS" baseline="0" dirty="0"/>
              <a:t>Click to reveal purple box and say “knowledge demands”</a:t>
            </a:r>
          </a:p>
          <a:p>
            <a:pPr marL="0" indent="0">
              <a:buFont typeface="Arial" charset="0"/>
              <a:buNone/>
            </a:pPr>
            <a:endParaRPr lang="is-IS" baseline="0" dirty="0"/>
          </a:p>
          <a:p>
            <a:pPr marL="0" indent="0">
              <a:buFont typeface="Arial" charset="0"/>
              <a:buNone/>
            </a:pPr>
            <a:r>
              <a:rPr lang="is-IS" b="1" baseline="0" dirty="0"/>
              <a:t>Facilitator says: </a:t>
            </a:r>
            <a:r>
              <a:rPr lang="is-IS" baseline="0" dirty="0"/>
              <a:t>And to do that...we’re going to read the texts!</a:t>
            </a:r>
          </a:p>
          <a:p>
            <a:pPr marL="0" indent="0">
              <a:buFont typeface="Arial" charset="0"/>
              <a:buNone/>
            </a:pPr>
            <a:endParaRPr lang="is-I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63</a:t>
            </a:fld>
            <a:endParaRPr lang="en-US"/>
          </a:p>
        </p:txBody>
      </p:sp>
    </p:spTree>
    <p:extLst>
      <p:ext uri="{BB962C8B-B14F-4D97-AF65-F5344CB8AC3E}">
        <p14:creationId xmlns:p14="http://schemas.microsoft.com/office/powerpoint/2010/main" val="196992483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973138"/>
            <a:ext cx="5486400" cy="3086100"/>
          </a:xfrm>
        </p:spPr>
      </p:sp>
      <p:sp>
        <p:nvSpPr>
          <p:cNvPr id="3" name="Notes Placeholder 2"/>
          <p:cNvSpPr>
            <a:spLocks noGrp="1"/>
          </p:cNvSpPr>
          <p:nvPr>
            <p:ph type="body" idx="1"/>
          </p:nvPr>
        </p:nvSpPr>
        <p:spPr>
          <a:xfrm>
            <a:off x="685800" y="4058444"/>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Time:</a:t>
            </a:r>
          </a:p>
          <a:p>
            <a:pPr marL="0" indent="0">
              <a:buFontTx/>
              <a:buNone/>
            </a:pPr>
            <a:r>
              <a:rPr lang="en-US" sz="1100" b="1" dirty="0"/>
              <a:t>Duration: </a:t>
            </a:r>
            <a:r>
              <a:rPr lang="en-US" sz="1100" b="0" dirty="0"/>
              <a:t>8 minutes</a:t>
            </a:r>
          </a:p>
          <a:p>
            <a:endParaRPr lang="en-US" sz="1100" dirty="0"/>
          </a:p>
          <a:p>
            <a:pPr marL="0" indent="0">
              <a:buFont typeface="Arial" charset="0"/>
              <a:buNone/>
            </a:pPr>
            <a:r>
              <a:rPr lang="en-US" sz="1100" b="1" dirty="0"/>
              <a:t>Facilitator</a:t>
            </a:r>
            <a:r>
              <a:rPr lang="en-US" sz="1100" b="1" baseline="0" dirty="0"/>
              <a:t> does: </a:t>
            </a:r>
            <a:r>
              <a:rPr lang="en-US" sz="1100" b="0" baseline="0" dirty="0"/>
              <a:t>Review directions and provide independent reading time. </a:t>
            </a:r>
            <a:endParaRPr lang="en-US" sz="1100" baseline="0" dirty="0"/>
          </a:p>
          <a:p>
            <a:pPr marL="0" indent="0">
              <a:buFont typeface="Arial" charset="0"/>
              <a:buNone/>
            </a:pPr>
            <a:endParaRPr lang="en-US" sz="1100" baseline="0" dirty="0"/>
          </a:p>
          <a:p>
            <a:pPr marL="0" indent="0">
              <a:buFont typeface="Arial" charset="0"/>
              <a:buNone/>
            </a:pPr>
            <a:endParaRPr lang="en-US" sz="1100" baseline="0" dirty="0"/>
          </a:p>
          <a:p>
            <a:pPr marL="0" indent="0">
              <a:buFont typeface="Arial" charset="0"/>
              <a:buNone/>
            </a:pPr>
            <a:endParaRPr lang="en-US" sz="1100" b="0" baseline="0" dirty="0"/>
          </a:p>
          <a:p>
            <a:pPr marL="0" indent="0">
              <a:buFont typeface="Arial" charset="0"/>
              <a:buNone/>
            </a:pPr>
            <a:r>
              <a:rPr lang="en-US" sz="1100" b="1" baseline="0" dirty="0"/>
              <a:t>Article Source: </a:t>
            </a:r>
            <a:r>
              <a:rPr lang="en-US" sz="1100" b="0" baseline="0" dirty="0"/>
              <a:t>Mann, D. (2012). </a:t>
            </a:r>
            <a:r>
              <a:rPr lang="en-US" sz="1100" b="0" i="1" baseline="0" dirty="0"/>
              <a:t>Does IQ Test Really Measure Intelligence? </a:t>
            </a:r>
            <a:r>
              <a:rPr lang="en-US" sz="1100" b="0" i="0" baseline="0" dirty="0"/>
              <a:t>Retrieved from https://</a:t>
            </a:r>
            <a:r>
              <a:rPr lang="en-US" sz="1100" b="0" i="0" baseline="0" dirty="0" err="1"/>
              <a:t>www.webmd.com</a:t>
            </a:r>
            <a:r>
              <a:rPr lang="en-US" sz="1100" b="0" i="0" baseline="0" dirty="0"/>
              <a:t>/brain/news/20121218/iq-test-really-measure-intelligence#1</a:t>
            </a:r>
            <a:endParaRPr lang="en-US" sz="11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kern="1200" dirty="0">
                <a:solidFill>
                  <a:schemeClr val="tx1"/>
                </a:solidFill>
                <a:effectLst/>
                <a:latin typeface="+mn-lt"/>
                <a:ea typeface="+mn-ea"/>
                <a:cs typeface="+mn-cs"/>
              </a:rPr>
              <a:t>McDermott, N. (2012). IQ tests are ‘meaningless and too simplistic’ claim researchers. </a:t>
            </a:r>
            <a:r>
              <a:rPr lang="en-US" sz="1100" i="1" u="none" strike="noStrike" kern="1200" dirty="0">
                <a:solidFill>
                  <a:schemeClr val="tx1"/>
                </a:solidFill>
                <a:effectLst/>
                <a:latin typeface="+mn-lt"/>
                <a:ea typeface="+mn-ea"/>
                <a:cs typeface="+mn-cs"/>
              </a:rPr>
              <a:t>Daily Mail. </a:t>
            </a:r>
            <a:r>
              <a:rPr lang="en-US" sz="1100" u="none" strike="noStrike" kern="1200" dirty="0">
                <a:solidFill>
                  <a:schemeClr val="tx1"/>
                </a:solidFill>
                <a:effectLst/>
                <a:latin typeface="+mn-lt"/>
                <a:ea typeface="+mn-ea"/>
                <a:cs typeface="+mn-cs"/>
              </a:rPr>
              <a:t>Retrieved from </a:t>
            </a:r>
            <a:r>
              <a:rPr lang="en-US" sz="1100" u="sng" strike="noStrike" kern="1200" dirty="0">
                <a:solidFill>
                  <a:schemeClr val="tx1"/>
                </a:solidFill>
                <a:effectLst/>
                <a:latin typeface="+mn-lt"/>
                <a:ea typeface="+mn-ea"/>
                <a:cs typeface="+mn-cs"/>
                <a:hlinkClick r:id="rId3"/>
              </a:rPr>
              <a:t>http://www.dailymail.co.uk/sciencetech/article-2250681/IQ-tests-meaningless-simplistic-claim-researchers.html</a:t>
            </a:r>
            <a:r>
              <a:rPr lang="en-US" sz="1100" u="none" strike="noStrike" kern="1200" dirty="0">
                <a:solidFill>
                  <a:schemeClr val="tx1"/>
                </a:solidFill>
                <a:effectLst/>
                <a:latin typeface="+mn-lt"/>
                <a:ea typeface="+mn-ea"/>
                <a:cs typeface="+mn-cs"/>
              </a:rPr>
              <a:t> </a:t>
            </a:r>
          </a:p>
          <a:p>
            <a:endParaRPr lang="en-US" sz="1100" dirty="0"/>
          </a:p>
        </p:txBody>
      </p:sp>
      <p:sp>
        <p:nvSpPr>
          <p:cNvPr id="4" name="Slide Number Placeholder 3"/>
          <p:cNvSpPr>
            <a:spLocks noGrp="1"/>
          </p:cNvSpPr>
          <p:nvPr>
            <p:ph type="sldNum" sz="quarter" idx="10"/>
          </p:nvPr>
        </p:nvSpPr>
        <p:spPr/>
        <p:txBody>
          <a:bodyPr/>
          <a:lstStyle/>
          <a:p>
            <a:fld id="{86425DA3-A274-D349-A373-1D0D30C163E5}" type="slidenum">
              <a:rPr lang="en-US" smtClean="0"/>
              <a:t>64</a:t>
            </a:fld>
            <a:endParaRPr lang="en-US"/>
          </a:p>
        </p:txBody>
      </p:sp>
    </p:spTree>
    <p:extLst>
      <p:ext uri="{BB962C8B-B14F-4D97-AF65-F5344CB8AC3E}">
        <p14:creationId xmlns:p14="http://schemas.microsoft.com/office/powerpoint/2010/main" val="566995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Time:</a:t>
            </a:r>
          </a:p>
          <a:p>
            <a:pPr marL="0" indent="0">
              <a:buFontTx/>
              <a:buNone/>
            </a:pPr>
            <a:r>
              <a:rPr lang="en-US" b="1" dirty="0"/>
              <a:t>Duration: </a:t>
            </a:r>
            <a:r>
              <a:rPr lang="en-US" b="0" dirty="0"/>
              <a:t>5</a:t>
            </a:r>
            <a:r>
              <a:rPr lang="en-US" b="0" baseline="0" dirty="0"/>
              <a:t> minutes</a:t>
            </a:r>
            <a:r>
              <a:rPr lang="en-US" b="0" dirty="0"/>
              <a:t> </a:t>
            </a:r>
          </a:p>
          <a:p>
            <a:endParaRPr lang="en-US" dirty="0"/>
          </a:p>
          <a:p>
            <a:pPr marL="0" indent="0" algn="l">
              <a:buFont typeface="Arial" charset="0"/>
              <a:buNone/>
            </a:pPr>
            <a:r>
              <a:rPr lang="en-US" b="1" dirty="0"/>
              <a:t>Facilitator</a:t>
            </a:r>
            <a:r>
              <a:rPr lang="en-US" b="1" baseline="0" dirty="0"/>
              <a:t> says</a:t>
            </a:r>
            <a:r>
              <a:rPr lang="en-US" b="1" dirty="0"/>
              <a:t>: </a:t>
            </a:r>
            <a:r>
              <a:rPr lang="en-US" dirty="0"/>
              <a:t>So, what do students</a:t>
            </a:r>
            <a:r>
              <a:rPr lang="en-US" baseline="0" dirty="0"/>
              <a:t> need to know and be able to do in order to read this text independently and proficiently? More specifically, what are the knowledge demands of this text?  Take a few moments to discuss this question with a partner. </a:t>
            </a:r>
          </a:p>
          <a:p>
            <a:pPr marL="0" indent="0" algn="l">
              <a:buFont typeface="Arial" charset="0"/>
              <a:buNone/>
            </a:pPr>
            <a:endParaRPr lang="en-US" baseline="0" dirty="0"/>
          </a:p>
          <a:p>
            <a:pPr marL="0" indent="0" algn="l">
              <a:buFont typeface="Arial" charset="0"/>
              <a:buNone/>
            </a:pPr>
            <a:r>
              <a:rPr lang="en-US" b="1" baseline="0" dirty="0"/>
              <a:t>Facilitator does: </a:t>
            </a:r>
            <a:r>
              <a:rPr lang="en-US" b="0" baseline="0" dirty="0"/>
              <a:t>Point participants to the space in their note-catcher where they can record their observations. Circulate during work time.  After a few minutes, invite a few participants to share out with the whole group. </a:t>
            </a:r>
          </a:p>
          <a:p>
            <a:pPr marL="0" indent="0" algn="l">
              <a:buFont typeface="Arial" charset="0"/>
              <a:buNone/>
            </a:pPr>
            <a:endParaRPr lang="en-US" b="0" baseline="0" dirty="0"/>
          </a:p>
          <a:p>
            <a:pPr marL="0" indent="0" algn="l">
              <a:buFont typeface="Arial" charset="0"/>
              <a:buNone/>
            </a:pPr>
            <a:r>
              <a:rPr lang="en-US" b="0" baseline="0" dirty="0"/>
              <a:t>During the debrief, look for: </a:t>
            </a:r>
          </a:p>
          <a:p>
            <a:pPr marL="171450" indent="-171450" algn="l">
              <a:buFont typeface="Arial" charset="0"/>
              <a:buChar char="•"/>
            </a:pPr>
            <a:r>
              <a:rPr lang="en-US" b="0" baseline="0" dirty="0"/>
              <a:t>Students must have built knowledge around what IQ is and have a basic understanding of classical IQ testing. </a:t>
            </a:r>
            <a:endParaRPr lang="en-US" b="1" baseline="0" dirty="0"/>
          </a:p>
          <a:p>
            <a:pPr marL="0" indent="0" algn="l">
              <a:buFont typeface="Arial" charset="0"/>
              <a:buNone/>
            </a:pPr>
            <a:endParaRPr lang="en-US" dirty="0"/>
          </a:p>
          <a:p>
            <a:pPr marL="0" indent="0" algn="l">
              <a:buFont typeface="Arial" charset="0"/>
              <a:buNone/>
            </a:pPr>
            <a:r>
              <a:rPr lang="en-US" b="1" dirty="0"/>
              <a:t>Key Point: </a:t>
            </a:r>
            <a:r>
              <a:rPr lang="en-US" dirty="0"/>
              <a:t>When unpacking an assessment, always consider the knowledge demands of the text itself in addition to the skills required of students. </a:t>
            </a:r>
          </a:p>
          <a:p>
            <a:pPr marL="0" indent="0" algn="l">
              <a:buFont typeface="Arial" charset="0"/>
              <a:buNone/>
            </a:pPr>
            <a:endParaRPr lang="en-US" b="1"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Article Source: </a:t>
            </a:r>
            <a:r>
              <a:rPr lang="en-US" b="0" baseline="0" dirty="0"/>
              <a:t>Mann, D. (2012). </a:t>
            </a:r>
            <a:r>
              <a:rPr lang="en-US" b="0" i="1" baseline="0" dirty="0"/>
              <a:t>Does IQ Test Really Measure Intelligence? </a:t>
            </a:r>
            <a:r>
              <a:rPr lang="en-US" b="0" i="0" baseline="0" dirty="0"/>
              <a:t>Retrieved from https://</a:t>
            </a:r>
            <a:r>
              <a:rPr lang="en-US" b="0" i="0" baseline="0" dirty="0" err="1"/>
              <a:t>www.webmd.com</a:t>
            </a:r>
            <a:r>
              <a:rPr lang="en-US" b="0" i="0" baseline="0" dirty="0"/>
              <a:t>/brain/news/20121218/iq-test-really-measure-intelligence#1</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u="none" strike="noStrike" kern="1200" dirty="0">
                <a:solidFill>
                  <a:schemeClr val="tx1"/>
                </a:solidFill>
                <a:effectLst/>
                <a:latin typeface="+mn-lt"/>
                <a:ea typeface="+mn-ea"/>
                <a:cs typeface="+mn-cs"/>
              </a:rPr>
              <a:t>McDermott, N. (2012). IQ tests are ‘meaningless and too simplistic’ claim researchers. </a:t>
            </a:r>
            <a:r>
              <a:rPr lang="en-US" sz="1200" i="1" u="none" strike="noStrike" kern="1200" dirty="0">
                <a:solidFill>
                  <a:schemeClr val="tx1"/>
                </a:solidFill>
                <a:effectLst/>
                <a:latin typeface="+mn-lt"/>
                <a:ea typeface="+mn-ea"/>
                <a:cs typeface="+mn-cs"/>
              </a:rPr>
              <a:t>Daily Mail. </a:t>
            </a:r>
            <a:r>
              <a:rPr lang="en-US" sz="1200" u="none" strike="noStrike" kern="1200" dirty="0">
                <a:solidFill>
                  <a:schemeClr val="tx1"/>
                </a:solidFill>
                <a:effectLst/>
                <a:latin typeface="+mn-lt"/>
                <a:ea typeface="+mn-ea"/>
                <a:cs typeface="+mn-cs"/>
              </a:rPr>
              <a:t>Retrieved from </a:t>
            </a:r>
            <a:r>
              <a:rPr lang="en-US" sz="1200" u="sng" strike="noStrike" kern="1200" dirty="0">
                <a:solidFill>
                  <a:schemeClr val="tx1"/>
                </a:solidFill>
                <a:effectLst/>
                <a:latin typeface="+mn-lt"/>
                <a:ea typeface="+mn-ea"/>
                <a:cs typeface="+mn-cs"/>
                <a:hlinkClick r:id="rId3"/>
              </a:rPr>
              <a:t>http://www.dailymail.co.uk/sciencetech/article-2250681/IQ-tests-meaningless-simplistic-claim-researchers.html</a:t>
            </a:r>
            <a:r>
              <a:rPr lang="en-US" sz="1200" u="none" strike="noStrike" kern="1200" dirty="0">
                <a:solidFill>
                  <a:schemeClr val="tx1"/>
                </a:solidFill>
                <a:effectLst/>
                <a:latin typeface="+mn-lt"/>
                <a:ea typeface="+mn-ea"/>
                <a:cs typeface="+mn-cs"/>
              </a:rPr>
              <a:t> </a:t>
            </a:r>
            <a:endParaRPr lang="en-US" b="0" baseline="0" dirty="0"/>
          </a:p>
          <a:p>
            <a:pPr marL="0" indent="0" algn="l">
              <a:buFont typeface="Arial" charset="0"/>
              <a:buNone/>
            </a:pP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65</a:t>
            </a:fld>
            <a:endParaRPr lang="en-US"/>
          </a:p>
        </p:txBody>
      </p:sp>
    </p:spTree>
    <p:extLst>
      <p:ext uri="{BB962C8B-B14F-4D97-AF65-F5344CB8AC3E}">
        <p14:creationId xmlns:p14="http://schemas.microsoft.com/office/powerpoint/2010/main" val="195566869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973138"/>
            <a:ext cx="5486400" cy="3086100"/>
          </a:xfrm>
        </p:spPr>
      </p:sp>
      <p:sp>
        <p:nvSpPr>
          <p:cNvPr id="3" name="Notes Placeholder 2"/>
          <p:cNvSpPr>
            <a:spLocks noGrp="1"/>
          </p:cNvSpPr>
          <p:nvPr>
            <p:ph type="body" idx="1"/>
          </p:nvPr>
        </p:nvSpPr>
        <p:spPr/>
        <p:txBody>
          <a:bodyPr/>
          <a:lstStyle/>
          <a:p>
            <a:pPr marL="0" indent="0">
              <a:buFontTx/>
              <a:buNone/>
            </a:pPr>
            <a:r>
              <a:rPr lang="en-US" b="1" dirty="0"/>
              <a:t>Time:</a:t>
            </a:r>
          </a:p>
          <a:p>
            <a:pPr marL="0" indent="0">
              <a:buFontTx/>
              <a:buNone/>
            </a:pPr>
            <a:r>
              <a:rPr lang="en-US" b="1" dirty="0"/>
              <a:t>Duration: </a:t>
            </a:r>
            <a:r>
              <a:rPr lang="en-US" b="0" dirty="0"/>
              <a:t>30 seconds </a:t>
            </a:r>
          </a:p>
          <a:p>
            <a:pPr marL="0" indent="0">
              <a:buFontTx/>
              <a:buNone/>
            </a:pPr>
            <a:endParaRPr lang="en-US" b="0" dirty="0"/>
          </a:p>
          <a:p>
            <a:pPr marL="0" indent="0">
              <a:buFont typeface="Arial" charset="0"/>
              <a:buNone/>
            </a:pPr>
            <a:r>
              <a:rPr lang="en-US" b="1" dirty="0"/>
              <a:t>Facilitator</a:t>
            </a:r>
            <a:r>
              <a:rPr lang="en-US" b="1" baseline="0" dirty="0"/>
              <a:t> s</a:t>
            </a:r>
            <a:r>
              <a:rPr lang="en-US" b="1" dirty="0"/>
              <a:t>ays</a:t>
            </a:r>
            <a:r>
              <a:rPr lang="en-US" dirty="0"/>
              <a:t>: Let’s come back to our guiding question</a:t>
            </a:r>
            <a:r>
              <a:rPr lang="en-US" baseline="0" dirty="0"/>
              <a:t> – what skills and knowledge do students need to be successful on this task. </a:t>
            </a:r>
            <a:r>
              <a:rPr lang="en-US" dirty="0"/>
              <a:t>Now that we have a basic understanding of the knowledge demands of</a:t>
            </a:r>
            <a:r>
              <a:rPr lang="en-US" baseline="0" dirty="0"/>
              <a:t> this task, let’s</a:t>
            </a:r>
            <a:r>
              <a:rPr lang="is-IS" baseline="0" dirty="0"/>
              <a:t>…</a:t>
            </a:r>
            <a:endParaRPr lang="en-US" baseline="0" dirty="0"/>
          </a:p>
          <a:p>
            <a:pPr marL="0" indent="0">
              <a:buFont typeface="Arial" charset="0"/>
              <a:buNone/>
            </a:pPr>
            <a:endParaRPr lang="is-IS" baseline="0" dirty="0"/>
          </a:p>
          <a:p>
            <a:pPr marL="0" indent="0">
              <a:buFont typeface="Arial" charset="0"/>
              <a:buNone/>
            </a:pPr>
            <a:r>
              <a:rPr lang="is-IS" b="1" baseline="0" dirty="0"/>
              <a:t>Facilitator does: </a:t>
            </a:r>
            <a:r>
              <a:rPr lang="is-IS" baseline="0" dirty="0"/>
              <a:t>Click to reveal purple box</a:t>
            </a:r>
          </a:p>
          <a:p>
            <a:pPr marL="0" indent="0">
              <a:buFont typeface="Arial" charset="0"/>
              <a:buNone/>
            </a:pPr>
            <a:endParaRPr lang="is-IS" baseline="0" dirty="0"/>
          </a:p>
          <a:p>
            <a:pPr marL="0" indent="0">
              <a:buFont typeface="Arial" charset="0"/>
              <a:buNone/>
            </a:pPr>
            <a:r>
              <a:rPr lang="is-IS" b="1" baseline="0" dirty="0"/>
              <a:t>Facilitator says: </a:t>
            </a:r>
            <a:r>
              <a:rPr lang="is-IS" b="0" baseline="0" dirty="0"/>
              <a:t>unpack the skills that students need to be successful on this task.</a:t>
            </a:r>
            <a:endParaRPr lang="is-IS" baseline="0" dirty="0"/>
          </a:p>
          <a:p>
            <a:pPr marL="0" indent="0">
              <a:buFont typeface="Arial" charset="0"/>
              <a:buNone/>
            </a:pPr>
            <a:endParaRPr lang="is-I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66</a:t>
            </a:fld>
            <a:endParaRPr lang="en-US"/>
          </a:p>
        </p:txBody>
      </p:sp>
    </p:spTree>
    <p:extLst>
      <p:ext uri="{BB962C8B-B14F-4D97-AF65-F5344CB8AC3E}">
        <p14:creationId xmlns:p14="http://schemas.microsoft.com/office/powerpoint/2010/main" val="187213363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Time:</a:t>
            </a:r>
          </a:p>
          <a:p>
            <a:pPr marL="0" indent="0">
              <a:buFontTx/>
              <a:buNone/>
            </a:pPr>
            <a:r>
              <a:rPr lang="en-US" sz="1100" b="1" dirty="0"/>
              <a:t>Duration: </a:t>
            </a:r>
            <a:r>
              <a:rPr lang="en-US" sz="1100" b="0" dirty="0"/>
              <a:t>2.5 minutes</a:t>
            </a:r>
          </a:p>
          <a:p>
            <a:pPr marL="0" indent="0">
              <a:buFontTx/>
              <a:buNone/>
            </a:pPr>
            <a:endParaRPr lang="en-US" sz="1100" dirty="0"/>
          </a:p>
          <a:p>
            <a:pPr marL="0" indent="0">
              <a:buFont typeface="Arial" charset="0"/>
              <a:buNone/>
            </a:pPr>
            <a:r>
              <a:rPr lang="en-US" sz="1100" b="1" dirty="0"/>
              <a:t>Facilitator says:</a:t>
            </a:r>
            <a:r>
              <a:rPr lang="en-US" sz="1100" b="1" baseline="0" dirty="0"/>
              <a:t> </a:t>
            </a:r>
            <a:r>
              <a:rPr lang="en-US" sz="1100" b="0" baseline="0" dirty="0"/>
              <a:t>In a moment you are going to work with a partner to unpack each question.  But first, we are going to practice one together. </a:t>
            </a:r>
          </a:p>
          <a:p>
            <a:pPr marL="0" indent="0">
              <a:buFont typeface="Arial" charset="0"/>
              <a:buNone/>
            </a:pPr>
            <a:endParaRPr lang="en-US" sz="1100" b="0" baseline="0" dirty="0"/>
          </a:p>
          <a:p>
            <a:pPr marL="0" indent="0">
              <a:buFont typeface="Arial" charset="0"/>
              <a:buNone/>
            </a:pPr>
            <a:r>
              <a:rPr lang="en-US" sz="1100" b="1" baseline="0" dirty="0"/>
              <a:t>Facilitator does: </a:t>
            </a:r>
            <a:r>
              <a:rPr lang="en-US" sz="1100" dirty="0"/>
              <a:t>Have participants independently</a:t>
            </a:r>
            <a:r>
              <a:rPr lang="en-US" sz="1100" baseline="0" dirty="0"/>
              <a:t> review question 1, or have a volunteer read it aloud for the group. Afterwards, click to reveal and read the question: “what must students be able to do in order to answer this question?”  Have participants work with a partner to identify the skill(s) being addressed in this question. Direct them to record their notes directly on the Cold Read Task next to that question. Afterwards invite participants to share out with the whole group. </a:t>
            </a:r>
          </a:p>
          <a:p>
            <a:pPr marL="0" indent="0">
              <a:buFont typeface="Arial" charset="0"/>
              <a:buNone/>
            </a:pPr>
            <a:endParaRPr lang="en-US" sz="1100" baseline="0" dirty="0"/>
          </a:p>
          <a:p>
            <a:pPr marL="0" indent="0">
              <a:buFont typeface="Arial" charset="0"/>
              <a:buNone/>
            </a:pPr>
            <a:r>
              <a:rPr lang="en-US" sz="1100" b="1" baseline="0" dirty="0"/>
              <a:t>Look for/emphasize:</a:t>
            </a:r>
          </a:p>
          <a:p>
            <a:pPr marL="171450" lvl="0" indent="-171450">
              <a:buFont typeface="Arial" charset="0"/>
              <a:buChar char="•"/>
            </a:pPr>
            <a:r>
              <a:rPr lang="en-US" dirty="0"/>
              <a:t>Determine a central idea of the text</a:t>
            </a:r>
          </a:p>
          <a:p>
            <a:pPr marL="171450" lvl="0" indent="-171450">
              <a:buFont typeface="Arial" charset="0"/>
              <a:buChar char="•"/>
            </a:pPr>
            <a:r>
              <a:rPr lang="en-US" dirty="0"/>
              <a:t>Summarize the main idea of a text (specifically - select the statement that best provides an objective summary of the text)</a:t>
            </a:r>
          </a:p>
          <a:p>
            <a:pPr marL="0" indent="0">
              <a:buFont typeface="Arial" charset="0"/>
              <a:buNone/>
            </a:pPr>
            <a:endParaRPr lang="en-US" sz="1100" baseline="0" dirty="0"/>
          </a:p>
          <a:p>
            <a:endParaRPr lang="en-US" sz="1100" b="1" dirty="0"/>
          </a:p>
          <a:p>
            <a:r>
              <a:rPr lang="en-US" sz="1100" b="1" dirty="0"/>
              <a:t>Important Note: </a:t>
            </a:r>
            <a:r>
              <a:rPr lang="en-US" sz="1100" b="0" dirty="0"/>
              <a:t>As teachers engage in the unpacking activity, be sure to keep teachers focused</a:t>
            </a:r>
            <a:r>
              <a:rPr lang="en-US" sz="1100" b="0" baseline="0" dirty="0"/>
              <a:t> on the guiding questions and big ideas at hand (i.e. uncovering the standards and skills being addressed), rather than focusing on the specific wording, answer choices, etc. of the item itself. Remind participants that the purpose of this activity is to learn a process for unpacking ANY Cold-Read assessment while preparing to teach a unit. </a:t>
            </a:r>
            <a:endParaRPr lang="en-US" sz="1100" b="1" dirty="0"/>
          </a:p>
          <a:p>
            <a:endParaRPr lang="en-US" sz="110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67</a:t>
            </a:fld>
            <a:endParaRPr lang="en-US"/>
          </a:p>
        </p:txBody>
      </p:sp>
    </p:spTree>
    <p:extLst>
      <p:ext uri="{BB962C8B-B14F-4D97-AF65-F5344CB8AC3E}">
        <p14:creationId xmlns:p14="http://schemas.microsoft.com/office/powerpoint/2010/main" val="9236250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Time:</a:t>
            </a:r>
          </a:p>
          <a:p>
            <a:r>
              <a:rPr lang="en-US" b="1" dirty="0"/>
              <a:t>Duration: </a:t>
            </a:r>
            <a:r>
              <a:rPr lang="en-US" dirty="0"/>
              <a:t>12 minutes</a:t>
            </a:r>
          </a:p>
          <a:p>
            <a:endParaRPr lang="en-US" dirty="0"/>
          </a:p>
          <a:p>
            <a:r>
              <a:rPr lang="en-US" b="1" dirty="0"/>
              <a:t>Facilitator does: </a:t>
            </a:r>
            <a:r>
              <a:rPr lang="en-US" dirty="0"/>
              <a:t>Review directions and have participants meet with</a:t>
            </a:r>
            <a:r>
              <a:rPr lang="en-US" baseline="0" dirty="0"/>
              <a:t> a new partner to unpack the remaining questions. Circulate to listen in and support/re-direct as needed during work time.  Afterwards, debrief as needed (based on what you overheard while circulating, there may be 1-2 questions worth debriefing with the whole group; consider emphasizing some of the key look </a:t>
            </a:r>
            <a:r>
              <a:rPr lang="en-US" baseline="0" dirty="0" err="1"/>
              <a:t>fors</a:t>
            </a:r>
            <a:r>
              <a:rPr lang="en-US" baseline="0" dirty="0"/>
              <a:t> below for questions 6-7, as these will be very clear highlighted in the next activity).</a:t>
            </a:r>
          </a:p>
          <a:p>
            <a:endParaRPr lang="en-US" baseline="0" dirty="0"/>
          </a:p>
          <a:p>
            <a:r>
              <a:rPr lang="en-US" b="1" baseline="0" dirty="0"/>
              <a:t>Facilitator says: </a:t>
            </a:r>
            <a:r>
              <a:rPr lang="en-US" baseline="0" dirty="0"/>
              <a:t>Who thinks this might be a challenging task for 8</a:t>
            </a:r>
            <a:r>
              <a:rPr lang="en-US" baseline="30000" dirty="0"/>
              <a:t>th</a:t>
            </a:r>
            <a:r>
              <a:rPr lang="en-US" baseline="0" dirty="0"/>
              <a:t> grade students?</a:t>
            </a:r>
          </a:p>
          <a:p>
            <a:endParaRPr lang="en-US" baseline="0" dirty="0"/>
          </a:p>
          <a:p>
            <a:r>
              <a:rPr lang="en-US" b="1" baseline="0" dirty="0"/>
              <a:t>Facilitator says: </a:t>
            </a:r>
            <a:r>
              <a:rPr lang="en-US" baseline="0" dirty="0"/>
              <a:t>This is a rich, meaningful task for 8</a:t>
            </a:r>
            <a:r>
              <a:rPr lang="en-US" baseline="30000" dirty="0"/>
              <a:t>th</a:t>
            </a:r>
            <a:r>
              <a:rPr lang="en-US" baseline="0" dirty="0"/>
              <a:t> graders – and that it MIGHT be too hard IF the appropriate supports weren’t put in place.  But luckily for us, the Guidebooks units are designed with the end in mind – so students will build the knowledge and skills they need before each of the unit assessments!</a:t>
            </a:r>
          </a:p>
          <a:p>
            <a:endParaRPr lang="en-US" baseline="0" dirty="0"/>
          </a:p>
          <a:p>
            <a:r>
              <a:rPr lang="en-US" b="1" baseline="0" dirty="0"/>
              <a:t>Note: </a:t>
            </a:r>
            <a:r>
              <a:rPr lang="en-US" baseline="0" dirty="0"/>
              <a:t>participants should physically annotate their task by recording their identified skills next to each question. </a:t>
            </a:r>
          </a:p>
          <a:p>
            <a:endParaRPr lang="en-US" baseline="0" dirty="0"/>
          </a:p>
          <a:p>
            <a:r>
              <a:rPr lang="en-US" b="1" baseline="0" dirty="0"/>
              <a:t>Sample look </a:t>
            </a:r>
            <a:r>
              <a:rPr lang="en-US" b="1" baseline="0" dirty="0" err="1"/>
              <a:t>fors</a:t>
            </a:r>
            <a:r>
              <a:rPr lang="en-US" b="1" baseline="0" dirty="0"/>
              <a:t>:</a:t>
            </a:r>
          </a:p>
          <a:p>
            <a:pPr marL="628650" lvl="1" indent="-171450">
              <a:buFont typeface="Arial" charset="0"/>
              <a:buChar char="•"/>
            </a:pPr>
            <a:r>
              <a:rPr lang="en-US" sz="1000" dirty="0"/>
              <a:t>Determine an author’s point of view</a:t>
            </a:r>
          </a:p>
          <a:p>
            <a:pPr marL="628650" lvl="1" indent="-171450">
              <a:buFont typeface="Arial" charset="0"/>
              <a:buChar char="•"/>
            </a:pPr>
            <a:r>
              <a:rPr lang="en-US" sz="1000" dirty="0"/>
              <a:t>Determine</a:t>
            </a:r>
            <a:r>
              <a:rPr lang="en-US" sz="1000" baseline="0" dirty="0"/>
              <a:t> h</a:t>
            </a:r>
            <a:r>
              <a:rPr lang="en-US" sz="1000" dirty="0"/>
              <a:t>ow an</a:t>
            </a:r>
            <a:r>
              <a:rPr lang="en-US" sz="1000" baseline="0" dirty="0"/>
              <a:t> author develops the central idea</a:t>
            </a:r>
          </a:p>
          <a:p>
            <a:pPr marL="628650" lvl="1" indent="-171450">
              <a:buFont typeface="Arial" charset="0"/>
              <a:buChar char="•"/>
            </a:pPr>
            <a:r>
              <a:rPr lang="en-US" sz="1000" baseline="0" dirty="0"/>
              <a:t>Citing relevant evidence from the text</a:t>
            </a:r>
          </a:p>
          <a:p>
            <a:pPr marL="628650" lvl="1" indent="-171450">
              <a:buFont typeface="Arial" charset="0"/>
              <a:buChar char="•"/>
            </a:pPr>
            <a:r>
              <a:rPr lang="en-US" sz="1000" baseline="0" dirty="0"/>
              <a:t>Determine an author’s purpose</a:t>
            </a:r>
          </a:p>
          <a:p>
            <a:pPr marL="628650" lvl="1" indent="-171450">
              <a:buFont typeface="Arial" charset="0"/>
              <a:buChar char="•"/>
            </a:pPr>
            <a:r>
              <a:rPr lang="en-US" sz="1000" baseline="0" dirty="0"/>
              <a:t>Understand how an author developed their claim</a:t>
            </a:r>
          </a:p>
          <a:p>
            <a:pPr marL="628650" lvl="1" indent="-171450">
              <a:buFont typeface="Arial" charset="0"/>
              <a:buChar char="•"/>
            </a:pPr>
            <a:r>
              <a:rPr lang="en-US" sz="1000" baseline="0" dirty="0"/>
              <a:t>Identify contradicting claims</a:t>
            </a:r>
          </a:p>
          <a:p>
            <a:pPr marL="628650" lvl="1" indent="-171450">
              <a:buFont typeface="Arial" charset="0"/>
              <a:buChar char="•"/>
            </a:pPr>
            <a:r>
              <a:rPr lang="en-US" sz="1000" baseline="0" dirty="0"/>
              <a:t>Find the best evidence from the text to support their thinking</a:t>
            </a:r>
          </a:p>
          <a:p>
            <a:pPr>
              <a:buFont typeface="Arial" charset="0"/>
              <a:buChar char="•"/>
            </a:pPr>
            <a:r>
              <a:rPr lang="en-US" sz="3200" b="1" dirty="0">
                <a:solidFill>
                  <a:schemeClr val="tx1"/>
                </a:solidFill>
              </a:rPr>
              <a:t>Question 6: </a:t>
            </a:r>
          </a:p>
          <a:p>
            <a:pPr>
              <a:buFont typeface="Arial" charset="0"/>
              <a:buChar char="•"/>
            </a:pPr>
            <a:r>
              <a:rPr lang="en-US" sz="3200" dirty="0">
                <a:solidFill>
                  <a:schemeClr val="tx1"/>
                </a:solidFill>
              </a:rPr>
              <a:t>Compare and contrast two different authors’ viewpoints on a topic from two different articles</a:t>
            </a:r>
          </a:p>
          <a:p>
            <a:pPr>
              <a:buFont typeface="Arial" charset="0"/>
              <a:buChar char="•"/>
            </a:pPr>
            <a:r>
              <a:rPr lang="en-US" sz="3200" dirty="0">
                <a:solidFill>
                  <a:schemeClr val="tx1"/>
                </a:solidFill>
              </a:rPr>
              <a:t>Cite evidence from two sources to support your thinking on which points the authors agree and disagree</a:t>
            </a:r>
          </a:p>
          <a:p>
            <a:pPr>
              <a:buFont typeface="Arial" charset="0"/>
              <a:buChar char="•"/>
            </a:pPr>
            <a:r>
              <a:rPr lang="en-US" sz="3200" dirty="0">
                <a:solidFill>
                  <a:schemeClr val="tx1"/>
                </a:solidFill>
              </a:rPr>
              <a:t>Analyze points of disagreement by determining whether the differences stem from matters of fact or interpretation</a:t>
            </a:r>
          </a:p>
          <a:p>
            <a:pPr>
              <a:buFont typeface="Arial" charset="0"/>
              <a:buChar char="•"/>
            </a:pPr>
            <a:r>
              <a:rPr lang="en-US" sz="3200" b="1" dirty="0">
                <a:solidFill>
                  <a:schemeClr val="tx1"/>
                </a:solidFill>
              </a:rPr>
              <a:t>Question</a:t>
            </a:r>
            <a:r>
              <a:rPr lang="en-US" sz="3200" b="1" baseline="0" dirty="0">
                <a:solidFill>
                  <a:schemeClr val="tx1"/>
                </a:solidFill>
              </a:rPr>
              <a:t> 7:</a:t>
            </a:r>
            <a:endParaRPr lang="en-US" sz="3200" b="1" dirty="0">
              <a:solidFill>
                <a:schemeClr val="tx1"/>
              </a:solidFill>
            </a:endParaRPr>
          </a:p>
          <a:p>
            <a:pPr>
              <a:buFont typeface="Arial" charset="0"/>
              <a:buChar char="•"/>
            </a:pPr>
            <a:r>
              <a:rPr lang="en-US" sz="3200" dirty="0">
                <a:solidFill>
                  <a:schemeClr val="tx1"/>
                </a:solidFill>
              </a:rPr>
              <a:t>Build knowledge on IQ research from two articles</a:t>
            </a:r>
          </a:p>
          <a:p>
            <a:pPr>
              <a:buFont typeface="Arial" charset="0"/>
              <a:buChar char="•"/>
            </a:pPr>
            <a:r>
              <a:rPr lang="en-US" sz="3200" dirty="0">
                <a:solidFill>
                  <a:schemeClr val="tx1"/>
                </a:solidFill>
              </a:rPr>
              <a:t>Apply this knowledge to evaluate three opinions presented by characters in a literary text</a:t>
            </a:r>
          </a:p>
          <a:p>
            <a:pPr>
              <a:buFont typeface="Arial" charset="0"/>
              <a:buChar char="•"/>
            </a:pPr>
            <a:r>
              <a:rPr lang="en-US" sz="3200" dirty="0">
                <a:solidFill>
                  <a:schemeClr val="tx1"/>
                </a:solidFill>
              </a:rPr>
              <a:t>Write a multi-paragraph essay</a:t>
            </a:r>
          </a:p>
          <a:p>
            <a:pPr>
              <a:buFont typeface="Arial" charset="0"/>
              <a:buChar char="•"/>
            </a:pPr>
            <a:r>
              <a:rPr lang="en-US" sz="3200" dirty="0">
                <a:solidFill>
                  <a:schemeClr val="tx1"/>
                </a:solidFill>
              </a:rPr>
              <a:t>Cite evidence from two sources to support your thinking</a:t>
            </a:r>
          </a:p>
        </p:txBody>
      </p:sp>
      <p:sp>
        <p:nvSpPr>
          <p:cNvPr id="4" name="Slide Number Placeholder 3"/>
          <p:cNvSpPr>
            <a:spLocks noGrp="1"/>
          </p:cNvSpPr>
          <p:nvPr>
            <p:ph type="sldNum" sz="quarter" idx="10"/>
          </p:nvPr>
        </p:nvSpPr>
        <p:spPr/>
        <p:txBody>
          <a:bodyPr/>
          <a:lstStyle/>
          <a:p>
            <a:fld id="{86425DA3-A274-D349-A373-1D0D30C163E5}" type="slidenum">
              <a:rPr lang="en-US" smtClean="0"/>
              <a:t>68</a:t>
            </a:fld>
            <a:endParaRPr lang="en-US"/>
          </a:p>
        </p:txBody>
      </p:sp>
    </p:spTree>
    <p:extLst>
      <p:ext uri="{BB962C8B-B14F-4D97-AF65-F5344CB8AC3E}">
        <p14:creationId xmlns:p14="http://schemas.microsoft.com/office/powerpoint/2010/main" val="12727138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598488"/>
            <a:ext cx="4641850" cy="2611437"/>
          </a:xfrm>
        </p:spPr>
      </p:sp>
      <p:sp>
        <p:nvSpPr>
          <p:cNvPr id="3" name="Notes Placeholder 2"/>
          <p:cNvSpPr>
            <a:spLocks noGrp="1"/>
          </p:cNvSpPr>
          <p:nvPr>
            <p:ph type="body" idx="1"/>
          </p:nvPr>
        </p:nvSpPr>
        <p:spPr>
          <a:xfrm>
            <a:off x="776288" y="3380620"/>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t>Time:</a:t>
            </a:r>
          </a:p>
          <a:p>
            <a:pPr marL="0" indent="0">
              <a:buFontTx/>
              <a:buNone/>
            </a:pPr>
            <a:r>
              <a:rPr lang="en-US" sz="1000" b="1" dirty="0"/>
              <a:t>Duration: </a:t>
            </a:r>
            <a:r>
              <a:rPr lang="en-US" sz="1000" b="0" dirty="0"/>
              <a:t>30 seconds</a:t>
            </a:r>
          </a:p>
          <a:p>
            <a:pPr marL="0" indent="0">
              <a:buFontTx/>
              <a:buNone/>
            </a:pPr>
            <a:endParaRPr lang="en-US" sz="1000" b="0" dirty="0"/>
          </a:p>
          <a:p>
            <a:pPr marL="0" indent="0">
              <a:buFontTx/>
              <a:buNone/>
            </a:pPr>
            <a:r>
              <a:rPr lang="en-US" sz="1000" b="1" dirty="0"/>
              <a:t>Facilitator says: </a:t>
            </a:r>
            <a:r>
              <a:rPr lang="en-US" sz="1000" b="0" baseline="0" dirty="0"/>
              <a:t>Now, let’s take a closer look at how the Guidebook lessons intentionally build the knowledge and skills students need to be successful with this task. </a:t>
            </a:r>
          </a:p>
          <a:p>
            <a:pPr marL="0" indent="0">
              <a:buFontTx/>
              <a:buNone/>
            </a:pPr>
            <a:endParaRPr lang="en-US" sz="1000" b="0" baseline="0" dirty="0"/>
          </a:p>
          <a:p>
            <a:pPr marL="0" indent="0">
              <a:buFontTx/>
              <a:buNone/>
            </a:pPr>
            <a:r>
              <a:rPr lang="en-US" sz="1000" b="1" baseline="0" dirty="0"/>
              <a:t>Facilitator does: </a:t>
            </a:r>
            <a:r>
              <a:rPr lang="en-US" sz="1000" b="0" baseline="0" dirty="0"/>
              <a:t>Review the two guiding questions</a:t>
            </a:r>
          </a:p>
          <a:p>
            <a:pPr marL="0" indent="0">
              <a:buFontTx/>
              <a:buNone/>
            </a:pPr>
            <a:endParaRPr lang="en-US" sz="1000" b="0" baseline="0" dirty="0"/>
          </a:p>
          <a:p>
            <a:pPr marL="0" indent="0">
              <a:buFontTx/>
              <a:buNone/>
            </a:pPr>
            <a:r>
              <a:rPr lang="en-US" sz="1000" b="1" baseline="0" dirty="0"/>
              <a:t>Facilitator says: </a:t>
            </a:r>
            <a:r>
              <a:rPr lang="en-US" sz="1000" b="0" baseline="0" dirty="0"/>
              <a:t>To answer these questions we are going to explore the lesson sequence in the Flowers for Algernon unit.</a:t>
            </a:r>
          </a:p>
          <a:p>
            <a:pPr marL="0" lvl="0" indent="0">
              <a:buFont typeface="Arial" charset="0"/>
              <a:buNone/>
            </a:pPr>
            <a:endParaRPr lang="en-US" sz="1000" b="1" baseline="0" dirty="0"/>
          </a:p>
          <a:p>
            <a:pPr marL="0" lvl="0" indent="0">
              <a:buFont typeface="Arial" charset="0"/>
              <a:buNone/>
            </a:pPr>
            <a:r>
              <a:rPr lang="en-US" sz="1000" b="1" baseline="0" dirty="0"/>
              <a:t>Image Source: </a:t>
            </a:r>
            <a:r>
              <a:rPr lang="en-US" sz="1000" baseline="0" dirty="0"/>
              <a:t>ELA Guidebooks</a:t>
            </a:r>
            <a:endParaRPr lang="en-US" sz="10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69</a:t>
            </a:fld>
            <a:endParaRPr lang="en-US"/>
          </a:p>
        </p:txBody>
      </p:sp>
    </p:spTree>
    <p:extLst>
      <p:ext uri="{BB962C8B-B14F-4D97-AF65-F5344CB8AC3E}">
        <p14:creationId xmlns:p14="http://schemas.microsoft.com/office/powerpoint/2010/main" val="16450268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sz="1000" b="1" baseline="0" dirty="0"/>
              <a:t>Time:</a:t>
            </a:r>
          </a:p>
          <a:p>
            <a:r>
              <a:rPr lang="en-US" sz="1000" b="1" baseline="0" dirty="0"/>
              <a:t>Duration: </a:t>
            </a:r>
            <a:r>
              <a:rPr lang="en-US" sz="1000" b="0" baseline="0" dirty="0"/>
              <a:t>5 minutes </a:t>
            </a:r>
          </a:p>
          <a:p>
            <a:endParaRPr lang="en-US" sz="1000" b="1" dirty="0"/>
          </a:p>
          <a:p>
            <a:r>
              <a:rPr lang="en-US" sz="1000" b="1" dirty="0"/>
              <a:t>Facilitator</a:t>
            </a:r>
            <a:r>
              <a:rPr lang="en-US" sz="1000" b="1" baseline="0" dirty="0"/>
              <a:t> says: </a:t>
            </a:r>
            <a:r>
              <a:rPr lang="en-US" sz="1000" b="0" baseline="0" dirty="0"/>
              <a:t>Independently, take one minute to read and think about these questions. Jot down your thinking in the “do now” section of your note catcher. </a:t>
            </a:r>
          </a:p>
          <a:p>
            <a:endParaRPr lang="en-US" sz="1000" b="0" baseline="0" dirty="0"/>
          </a:p>
          <a:p>
            <a:pPr marL="0" lvl="1">
              <a:defRPr/>
            </a:pPr>
            <a:r>
              <a:rPr lang="en-US" sz="1000" b="1" baseline="0" dirty="0"/>
              <a:t>Facilitator does: </a:t>
            </a:r>
            <a:r>
              <a:rPr lang="en-US" sz="1000" b="0" baseline="0" dirty="0"/>
              <a:t>Provide one minute of silent thinking time. Direct participants to the “do now” section in their note catcher. </a:t>
            </a:r>
          </a:p>
          <a:p>
            <a:pPr marL="0" lvl="1">
              <a:defRPr/>
            </a:pPr>
            <a:endParaRPr lang="en-US" sz="1000" b="0" baseline="0" dirty="0"/>
          </a:p>
          <a:p>
            <a:r>
              <a:rPr lang="en-US" sz="1000" b="1" baseline="0" dirty="0"/>
              <a:t>Facilitator says: </a:t>
            </a:r>
            <a:r>
              <a:rPr lang="en-US" sz="1000" b="0" baseline="0" dirty="0"/>
              <a:t>Discuss your thinking about these questions with a partner at your tables. </a:t>
            </a:r>
          </a:p>
          <a:p>
            <a:endParaRPr lang="en-US" sz="1000" b="0" baseline="0" dirty="0"/>
          </a:p>
          <a:p>
            <a:r>
              <a:rPr lang="en-US" sz="1000" b="1" baseline="0" dirty="0"/>
              <a:t>Facilitator does: </a:t>
            </a:r>
            <a:r>
              <a:rPr lang="en-US" sz="1000" b="0" baseline="0" dirty="0"/>
              <a:t>Circulate amongst table groups, listening in for the points below. After about a minute, ask for a few people to share out their responses to the whole group. </a:t>
            </a:r>
            <a:endParaRPr lang="en-US" sz="1000" b="1" baseline="0" dirty="0"/>
          </a:p>
          <a:p>
            <a:endParaRPr lang="en-US" sz="1000" b="1" dirty="0"/>
          </a:p>
          <a:p>
            <a:pPr marL="171450" indent="-171450">
              <a:buFont typeface="Arial" charset="0"/>
              <a:buChar char="•"/>
            </a:pPr>
            <a:r>
              <a:rPr lang="en-US" sz="1000" baseline="0" dirty="0"/>
              <a:t>During the whole-group debrief, look for and emphasize the following points as needed:</a:t>
            </a:r>
          </a:p>
          <a:p>
            <a:pPr marL="628650" lvl="1" indent="-171450">
              <a:buFont typeface="Arial" charset="0"/>
              <a:buChar char="•"/>
            </a:pPr>
            <a:r>
              <a:rPr lang="en-US" sz="1000" baseline="0" dirty="0"/>
              <a:t>Demonstrate independence in reading, writing, speaking, listening and language</a:t>
            </a:r>
          </a:p>
          <a:p>
            <a:pPr marL="628650" lvl="1" indent="-171450">
              <a:buFont typeface="Arial" charset="0"/>
              <a:buChar char="•"/>
            </a:pPr>
            <a:r>
              <a:rPr lang="en-US" sz="1000" baseline="0" dirty="0"/>
              <a:t>Build strong content knowledge through reading and writing </a:t>
            </a:r>
          </a:p>
          <a:p>
            <a:pPr marL="628650" lvl="1" indent="-171450">
              <a:buFont typeface="Arial" charset="0"/>
              <a:buChar char="•"/>
            </a:pPr>
            <a:r>
              <a:rPr lang="en-US" sz="1000" baseline="0" dirty="0"/>
              <a:t>Comprehend as well as critique</a:t>
            </a:r>
          </a:p>
          <a:p>
            <a:pPr marL="628650" lvl="1" indent="-171450">
              <a:buFont typeface="Arial" charset="0"/>
              <a:buChar char="•"/>
            </a:pPr>
            <a:r>
              <a:rPr lang="en-US" sz="1000" baseline="0" dirty="0"/>
              <a:t>Understand other perspectives and cultures</a:t>
            </a:r>
          </a:p>
          <a:p>
            <a:pPr marL="628650" lvl="1" indent="-171450">
              <a:buFont typeface="Arial" charset="0"/>
              <a:buChar char="•"/>
            </a:pPr>
            <a:r>
              <a:rPr lang="en-US" sz="1000" baseline="0" dirty="0"/>
              <a:t>Use technology and digital media strategically and capably</a:t>
            </a:r>
          </a:p>
          <a:p>
            <a:pPr marL="628650" lvl="1" indent="-171450">
              <a:buFont typeface="Arial" charset="0"/>
              <a:buChar char="•"/>
            </a:pPr>
            <a:r>
              <a:rPr lang="en-US" sz="1000" baseline="0" dirty="0"/>
              <a:t>Adapt to the demands of various audiences, tasks, purposes and subjects </a:t>
            </a:r>
          </a:p>
          <a:p>
            <a:pPr marL="457200" lvl="1" indent="0">
              <a:buFont typeface="Arial" charset="0"/>
              <a:buNone/>
            </a:pPr>
            <a:endParaRPr lang="en-US" sz="1000" baseline="0" dirty="0"/>
          </a:p>
          <a:p>
            <a:pPr marL="0" lvl="0" indent="0">
              <a:buFont typeface="Arial" charset="0"/>
              <a:buNone/>
            </a:pPr>
            <a:r>
              <a:rPr lang="en-US" sz="1000" baseline="0" dirty="0"/>
              <a:t>After the debrief, click to reveal the quote.  </a:t>
            </a:r>
          </a:p>
          <a:p>
            <a:pPr marL="0" lvl="0" indent="0">
              <a:buFont typeface="Arial" charset="0"/>
              <a:buNone/>
            </a:pPr>
            <a:endParaRPr lang="en-US" sz="1000" baseline="0" dirty="0"/>
          </a:p>
          <a:p>
            <a:pPr marL="0" lvl="0" indent="0">
              <a:buFont typeface="Arial" charset="0"/>
              <a:buNone/>
            </a:pPr>
            <a:r>
              <a:rPr lang="en-US" sz="1000" b="1" baseline="0" dirty="0"/>
              <a:t>Facilitator says: </a:t>
            </a:r>
            <a:r>
              <a:rPr lang="en-US" sz="1000" b="0" baseline="0" dirty="0"/>
              <a:t>Take a moment to read this quote that answers our first question: ultimately, we want students to be able to do all of these things. Now let’s consider, why are these skills so necessary? </a:t>
            </a:r>
          </a:p>
          <a:p>
            <a:pPr marL="0" lvl="0" indent="0">
              <a:buFont typeface="Arial" charset="0"/>
              <a:buNone/>
            </a:pPr>
            <a:endParaRPr lang="en-US" sz="1000" b="0" baseline="0" dirty="0"/>
          </a:p>
          <a:p>
            <a:pPr marL="0" lvl="0" indent="0">
              <a:buFont typeface="Arial" charset="0"/>
              <a:buNone/>
            </a:pPr>
            <a:r>
              <a:rPr lang="en-US" sz="1000" b="1" baseline="0" dirty="0"/>
              <a:t>Facilitator does: </a:t>
            </a:r>
            <a:r>
              <a:rPr lang="en-US" sz="1000" b="0" baseline="0" dirty="0"/>
              <a:t>Transition to the next slide to answer this question. </a:t>
            </a:r>
          </a:p>
          <a:p>
            <a:pPr marL="0" lvl="0" indent="0">
              <a:buFont typeface="Arial" charset="0"/>
              <a:buNone/>
            </a:pPr>
            <a:endParaRPr lang="en-US" sz="1000" b="0" baseline="0" dirty="0"/>
          </a:p>
          <a:p>
            <a:pPr marL="0" lvl="0" indent="0">
              <a:buFont typeface="Arial" charset="0"/>
              <a:buNone/>
            </a:pPr>
            <a:r>
              <a:rPr lang="en-US" sz="1000" b="1" baseline="0" dirty="0"/>
              <a:t>Key Point: </a:t>
            </a:r>
            <a:r>
              <a:rPr lang="en-US" sz="1000" b="0" baseline="0" dirty="0"/>
              <a:t>To prepare students to succeed in the 21</a:t>
            </a:r>
            <a:r>
              <a:rPr lang="en-US" sz="1000" b="0" baseline="30000" dirty="0"/>
              <a:t>st</a:t>
            </a:r>
            <a:r>
              <a:rPr lang="en-US" sz="1000" b="0" baseline="0" dirty="0"/>
              <a:t> century, we must push them to read, understand, and express ideas about any complex text.  </a:t>
            </a:r>
            <a:endParaRPr lang="en-US" sz="1000" b="1" baseline="0" dirty="0"/>
          </a:p>
          <a:p>
            <a:pPr marL="0" lvl="0" indent="0">
              <a:buFont typeface="Arial" charset="0"/>
              <a:buNone/>
            </a:pPr>
            <a:endParaRPr lang="en-US" sz="1000" b="1" baseline="0" dirty="0"/>
          </a:p>
          <a:p>
            <a:pPr marL="0" lvl="0" indent="0">
              <a:buFont typeface="Arial" charset="0"/>
              <a:buNone/>
            </a:pPr>
            <a:r>
              <a:rPr lang="en-US" sz="1000" b="1" baseline="0" dirty="0"/>
              <a:t>Important Note: </a:t>
            </a:r>
            <a:r>
              <a:rPr lang="en-US" sz="1000" b="0" baseline="0" dirty="0"/>
              <a:t>The term “text” as used here (and throughout future modules) refers not only to written words, but also images, illustrations, paintings, political cartoons, videos, charts, or anything else that conveys ideas. </a:t>
            </a:r>
            <a:endParaRPr lang="en-US" sz="1000" b="1" baseline="0" dirty="0"/>
          </a:p>
          <a:p>
            <a:pPr marL="0" lvl="0" indent="0">
              <a:buFont typeface="Arial" charset="0"/>
              <a:buNone/>
            </a:pPr>
            <a:endParaRPr lang="en-US" sz="1000" b="1" baseline="0" dirty="0"/>
          </a:p>
          <a:p>
            <a:pPr marL="0" indent="0">
              <a:buFontTx/>
              <a:buNone/>
            </a:pPr>
            <a:r>
              <a:rPr lang="en-US" sz="1000" b="1" baseline="0" dirty="0"/>
              <a:t>Quotation Source: </a:t>
            </a:r>
            <a:r>
              <a:rPr lang="en-US" sz="1000" baseline="0" dirty="0"/>
              <a:t>Louisiana Student Standards</a:t>
            </a:r>
          </a:p>
          <a:p>
            <a:pPr marL="0" indent="0">
              <a:buFontTx/>
              <a:buNone/>
            </a:pPr>
            <a:r>
              <a:rPr lang="en-US" sz="1000" baseline="0" dirty="0"/>
              <a:t>http://</a:t>
            </a:r>
            <a:r>
              <a:rPr lang="en-US" sz="1000" baseline="0" dirty="0" err="1"/>
              <a:t>www.louisianabelieves.com</a:t>
            </a:r>
            <a:r>
              <a:rPr lang="en-US" sz="1000" baseline="0" dirty="0"/>
              <a:t>/docs/default-source/teacher-toolbox-resources/k-12-ela-standards.pdf?sfvrsn=36</a:t>
            </a:r>
          </a:p>
          <a:p>
            <a:pPr marL="0" indent="0">
              <a:buFontTx/>
              <a:buNone/>
            </a:pPr>
            <a:endParaRPr lang="en-US" sz="1000" baseline="0" dirty="0">
              <a:solidFill>
                <a:schemeClr val="accent6">
                  <a:lumMod val="50000"/>
                </a:schemeClr>
              </a:solidFill>
            </a:endParaRPr>
          </a:p>
          <a:p>
            <a:pPr marL="0" indent="0">
              <a:buFontTx/>
              <a:buNone/>
            </a:pPr>
            <a:endParaRPr lang="en-US" baseline="0" dirty="0">
              <a:solidFill>
                <a:schemeClr val="accent6">
                  <a:lumMod val="50000"/>
                </a:schemeClr>
              </a:solidFill>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a:t>
            </a:fld>
            <a:endParaRPr lang="en-US" dirty="0"/>
          </a:p>
        </p:txBody>
      </p:sp>
    </p:spTree>
    <p:extLst>
      <p:ext uri="{BB962C8B-B14F-4D97-AF65-F5344CB8AC3E}">
        <p14:creationId xmlns:p14="http://schemas.microsoft.com/office/powerpoint/2010/main" val="84550179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Time:</a:t>
            </a:r>
          </a:p>
          <a:p>
            <a:pPr marL="0" indent="0">
              <a:buFontTx/>
              <a:buNone/>
            </a:pPr>
            <a:r>
              <a:rPr lang="en-US" b="1" dirty="0"/>
              <a:t>Duration:</a:t>
            </a:r>
            <a:r>
              <a:rPr lang="en-US" b="1" baseline="0" dirty="0"/>
              <a:t> </a:t>
            </a:r>
            <a:r>
              <a:rPr lang="en-US" b="0" baseline="0" dirty="0"/>
              <a:t>1 minute</a:t>
            </a:r>
          </a:p>
          <a:p>
            <a:pPr marL="0" indent="0">
              <a:buFontTx/>
              <a:buNone/>
            </a:pPr>
            <a:endParaRPr lang="en-US" b="0" baseline="0" dirty="0"/>
          </a:p>
          <a:p>
            <a:pPr marL="0" indent="0">
              <a:buFont typeface="Arial" charset="0"/>
              <a:buNone/>
            </a:pPr>
            <a:r>
              <a:rPr lang="en-US" b="1" dirty="0"/>
              <a:t>Facilitator does: </a:t>
            </a:r>
            <a:r>
              <a:rPr lang="en-US" b="0" dirty="0"/>
              <a:t>Direct participants to log in to </a:t>
            </a:r>
            <a:r>
              <a:rPr lang="en-US" b="0" dirty="0" err="1"/>
              <a:t>LearnZillion</a:t>
            </a:r>
            <a:r>
              <a:rPr lang="en-US" b="0" dirty="0"/>
              <a:t> to access the Flowers for Algernon unit</a:t>
            </a:r>
            <a:r>
              <a:rPr lang="en-US" b="0" baseline="0" dirty="0"/>
              <a:t> (Grade 8)</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lvl="0">
              <a:defRPr/>
            </a:pPr>
            <a:r>
              <a:rPr lang="en-US" b="1" dirty="0">
                <a:ea typeface="Allerta"/>
                <a:cs typeface="Allerta"/>
                <a:sym typeface="Allerta"/>
                <a:rtl val="0"/>
              </a:rPr>
              <a:t>Image Source: </a:t>
            </a:r>
            <a:r>
              <a:rPr lang="en-US" dirty="0">
                <a:ea typeface="Allerta"/>
                <a:cs typeface="Allerta"/>
                <a:sym typeface="Allerta"/>
                <a:rtl val="0"/>
              </a:rPr>
              <a:t>ELA Guidebooks</a:t>
            </a:r>
          </a:p>
          <a:p>
            <a:pPr lvl="0">
              <a:defRPr/>
            </a:pPr>
            <a:endParaRPr lang="en-US" b="0" dirty="0">
              <a:ea typeface="Allerta"/>
              <a:cs typeface="Allerta"/>
              <a:sym typeface="Allerta"/>
              <a:rtl val="0"/>
            </a:endParaRPr>
          </a:p>
          <a:p>
            <a:pPr lvl="0">
              <a:defRPr/>
            </a:pPr>
            <a:r>
              <a:rPr lang="en-US" sz="1200" b="1" i="0" u="none" strike="noStrike" kern="1200" dirty="0">
                <a:solidFill>
                  <a:schemeClr val="tx1"/>
                </a:solidFill>
                <a:effectLst/>
                <a:latin typeface="+mn-lt"/>
                <a:ea typeface="+mn-ea"/>
                <a:cs typeface="+mn-cs"/>
              </a:rPr>
              <a:t>Source</a:t>
            </a:r>
            <a:r>
              <a:rPr lang="en-US" sz="1200" b="0" i="0" u="none" strike="noStrike"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https://learnzillion.com/resources/81666-english-language-arts-guidebook-units</a:t>
            </a:r>
            <a:r>
              <a:rPr lang="en-US" sz="1200" b="0" i="0" u="none" strike="noStrike" kern="1200" dirty="0">
                <a:solidFill>
                  <a:schemeClr val="tx1"/>
                </a:solidFill>
                <a:effectLst/>
                <a:latin typeface="+mn-lt"/>
                <a:ea typeface="+mn-ea"/>
                <a:cs typeface="+mn-cs"/>
              </a:rPr>
              <a:t> Copyright © 2017 </a:t>
            </a:r>
            <a:r>
              <a:rPr lang="en-US" sz="1200" b="0" i="0" u="none" strike="noStrike" kern="1200" dirty="0" err="1">
                <a:solidFill>
                  <a:schemeClr val="tx1"/>
                </a:solidFill>
                <a:effectLst/>
                <a:latin typeface="+mn-lt"/>
                <a:ea typeface="+mn-ea"/>
                <a:cs typeface="+mn-cs"/>
              </a:rPr>
              <a:t>LearnZillion</a:t>
            </a:r>
            <a:endParaRPr lang="en-US" b="0" dirty="0">
              <a:ea typeface="Allerta"/>
              <a:cs typeface="Allerta"/>
              <a:sym typeface="Allerta"/>
              <a:rtl val="0"/>
            </a:endParaRP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indent="0">
              <a:buFont typeface="Arial" charset="0"/>
              <a:buNone/>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70</a:t>
            </a:fld>
            <a:endParaRPr lang="en-US"/>
          </a:p>
        </p:txBody>
      </p:sp>
    </p:spTree>
    <p:extLst>
      <p:ext uri="{BB962C8B-B14F-4D97-AF65-F5344CB8AC3E}">
        <p14:creationId xmlns:p14="http://schemas.microsoft.com/office/powerpoint/2010/main" val="212238249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598488"/>
            <a:ext cx="4641850" cy="2611437"/>
          </a:xfrm>
        </p:spPr>
      </p:sp>
      <p:sp>
        <p:nvSpPr>
          <p:cNvPr id="3" name="Notes Placeholder 2"/>
          <p:cNvSpPr>
            <a:spLocks noGrp="1"/>
          </p:cNvSpPr>
          <p:nvPr>
            <p:ph type="body" idx="1"/>
          </p:nvPr>
        </p:nvSpPr>
        <p:spPr>
          <a:xfrm>
            <a:off x="776288" y="3380620"/>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t>Time:</a:t>
            </a:r>
          </a:p>
          <a:p>
            <a:pPr marL="0" indent="0">
              <a:buFontTx/>
              <a:buNone/>
            </a:pPr>
            <a:r>
              <a:rPr lang="en-US" sz="1000" b="1" dirty="0"/>
              <a:t>Duration: </a:t>
            </a:r>
            <a:r>
              <a:rPr lang="en-US" sz="1000" b="0" dirty="0"/>
              <a:t>8 minutes</a:t>
            </a:r>
          </a:p>
          <a:p>
            <a:pPr marL="0" indent="0">
              <a:buFontTx/>
              <a:buNone/>
            </a:pPr>
            <a:endParaRPr lang="en-US" sz="1000" b="0" dirty="0"/>
          </a:p>
          <a:p>
            <a:pPr marL="0" indent="0">
              <a:buFontTx/>
              <a:buNone/>
            </a:pPr>
            <a:r>
              <a:rPr lang="en-US" sz="1000" b="1" dirty="0"/>
              <a:t>Facilitator does: </a:t>
            </a:r>
            <a:r>
              <a:rPr lang="en-US" sz="1000" b="0" dirty="0"/>
              <a:t>Review the directions, then direct participants to the space in their note-catchers where they can record their observations. Circulate during work time to support as needed.</a:t>
            </a:r>
          </a:p>
          <a:p>
            <a:pPr marL="0" indent="0">
              <a:buFontTx/>
              <a:buNone/>
            </a:pPr>
            <a:endParaRPr lang="en-US" sz="1000" b="1" baseline="0" dirty="0"/>
          </a:p>
          <a:p>
            <a:pPr marL="0" lvl="0" indent="0">
              <a:buFont typeface="Arial" charset="0"/>
              <a:buNone/>
            </a:pPr>
            <a:r>
              <a:rPr lang="en-US" sz="1000" b="1" baseline="0" dirty="0"/>
              <a:t>During the debrief, look for: </a:t>
            </a:r>
          </a:p>
          <a:p>
            <a:pPr marL="171450" lvl="0" indent="-171450">
              <a:buFont typeface="Arial" charset="0"/>
              <a:buChar char="•"/>
            </a:pPr>
            <a:r>
              <a:rPr lang="en-US" sz="1000" baseline="0" dirty="0"/>
              <a:t>Evidence of knowledge-building about IQ testing and validity of these tests (i.e. “What’s an Inkblot?”)</a:t>
            </a:r>
          </a:p>
          <a:p>
            <a:pPr marL="171450" lvl="0" indent="-171450">
              <a:buFont typeface="Arial" charset="0"/>
              <a:buChar char="•"/>
            </a:pPr>
            <a:r>
              <a:rPr lang="en-US" sz="1000" baseline="0" dirty="0"/>
              <a:t>Evidence of skills:</a:t>
            </a:r>
          </a:p>
          <a:p>
            <a:pPr marL="628650" lvl="1" indent="-171450">
              <a:buFont typeface="Arial" charset="0"/>
              <a:buChar char="•"/>
            </a:pPr>
            <a:r>
              <a:rPr lang="en-US" sz="1000" baseline="0" dirty="0"/>
              <a:t>Analyzing and comparing two different texts</a:t>
            </a:r>
          </a:p>
          <a:p>
            <a:pPr marL="628650" lvl="1" indent="-171450">
              <a:buFont typeface="Arial" charset="0"/>
              <a:buChar char="•"/>
            </a:pPr>
            <a:r>
              <a:rPr lang="en-US" sz="1000" baseline="0" dirty="0"/>
              <a:t>Central idea</a:t>
            </a:r>
          </a:p>
          <a:p>
            <a:pPr marL="628650" lvl="1" indent="-171450">
              <a:buFont typeface="Arial" charset="0"/>
              <a:buChar char="•"/>
            </a:pPr>
            <a:r>
              <a:rPr lang="en-US" sz="1000" baseline="0" dirty="0"/>
              <a:t>Understand and analyze an author’s argument</a:t>
            </a:r>
          </a:p>
          <a:p>
            <a:pPr marL="1085850" lvl="2" indent="-171450">
              <a:buFont typeface="Arial" charset="0"/>
              <a:buChar char="•"/>
            </a:pPr>
            <a:endParaRPr lang="en-US" sz="1000" baseline="0" dirty="0"/>
          </a:p>
          <a:p>
            <a:pPr marL="0" lvl="0" indent="0">
              <a:buFont typeface="Arial" charset="0"/>
              <a:buNone/>
            </a:pPr>
            <a:r>
              <a:rPr lang="en-US" sz="1000" b="1" baseline="0" dirty="0"/>
              <a:t>Important note: </a:t>
            </a:r>
            <a:r>
              <a:rPr lang="en-US" sz="1000" b="0" baseline="0" dirty="0"/>
              <a:t>Participants do not have to read specific lessons closely to complete this task; rather, they should just look over the lesson sequence and texts read to gain a general understanding of how knowledge and skills build across the unit. </a:t>
            </a:r>
          </a:p>
          <a:p>
            <a:pPr marL="0" lvl="0" indent="0">
              <a:buFont typeface="Arial" charset="0"/>
              <a:buNone/>
            </a:pPr>
            <a:endParaRPr lang="en-US" sz="1000" b="1" baseline="0" dirty="0"/>
          </a:p>
          <a:p>
            <a:pPr marL="0" lvl="0" indent="0">
              <a:buFont typeface="Arial" charset="0"/>
              <a:buNone/>
            </a:pPr>
            <a:r>
              <a:rPr lang="en-US" sz="1000" b="1" baseline="0" dirty="0"/>
              <a:t>Image Source: </a:t>
            </a:r>
            <a:r>
              <a:rPr lang="en-US" sz="1000" baseline="0" dirty="0"/>
              <a:t>ELA Guidebooks</a:t>
            </a:r>
            <a:endParaRPr lang="en-US" sz="10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71</a:t>
            </a:fld>
            <a:endParaRPr lang="en-US"/>
          </a:p>
        </p:txBody>
      </p:sp>
    </p:spTree>
    <p:extLst>
      <p:ext uri="{BB962C8B-B14F-4D97-AF65-F5344CB8AC3E}">
        <p14:creationId xmlns:p14="http://schemas.microsoft.com/office/powerpoint/2010/main" val="38127903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49300"/>
            <a:ext cx="5486400" cy="3086100"/>
          </a:xfrm>
        </p:spPr>
      </p:sp>
      <p:sp>
        <p:nvSpPr>
          <p:cNvPr id="3" name="Notes Placeholder 2"/>
          <p:cNvSpPr>
            <a:spLocks noGrp="1"/>
          </p:cNvSpPr>
          <p:nvPr>
            <p:ph type="body" idx="1"/>
          </p:nvPr>
        </p:nvSpPr>
        <p:spPr>
          <a:xfrm>
            <a:off x="685800" y="4028968"/>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1" dirty="0"/>
              <a:t>Time:</a:t>
            </a:r>
          </a:p>
          <a:p>
            <a:pPr marL="0" indent="0">
              <a:buFontTx/>
              <a:buNone/>
            </a:pPr>
            <a:r>
              <a:rPr lang="en-US" sz="1050" b="1" dirty="0"/>
              <a:t>Duration: </a:t>
            </a:r>
            <a:r>
              <a:rPr lang="en-US" sz="1050" b="0" dirty="0"/>
              <a:t>8 minutes</a:t>
            </a:r>
          </a:p>
          <a:p>
            <a:endParaRPr lang="en-US" sz="1050" dirty="0"/>
          </a:p>
          <a:p>
            <a:pPr marL="0" indent="0">
              <a:buFont typeface="Arial" charset="0"/>
              <a:buNone/>
            </a:pPr>
            <a:r>
              <a:rPr lang="en-US" sz="1050" b="1" dirty="0"/>
              <a:t>Facilitator</a:t>
            </a:r>
            <a:r>
              <a:rPr lang="en-US" sz="1050" b="1" baseline="0" dirty="0"/>
              <a:t> s</a:t>
            </a:r>
            <a:r>
              <a:rPr lang="en-US" sz="1050" b="1" dirty="0"/>
              <a:t>ays: </a:t>
            </a:r>
            <a:r>
              <a:rPr lang="en-US" sz="1050" dirty="0"/>
              <a:t>Now</a:t>
            </a:r>
            <a:r>
              <a:rPr lang="en-US" sz="1050" baseline="0" dirty="0"/>
              <a:t> let’s zoom in and take a closer look at a specific lesson to see how this lesson intentionally prepares students for this assessment. </a:t>
            </a:r>
          </a:p>
          <a:p>
            <a:pPr marL="0" indent="0">
              <a:buFont typeface="Arial" charset="0"/>
              <a:buNone/>
            </a:pPr>
            <a:endParaRPr lang="en-US" sz="1050" baseline="0" dirty="0"/>
          </a:p>
          <a:p>
            <a:pPr marL="0" indent="0">
              <a:buFont typeface="Arial" charset="0"/>
              <a:buNone/>
            </a:pPr>
            <a:r>
              <a:rPr lang="en-US" sz="1050" b="1" baseline="0" dirty="0"/>
              <a:t>Facilitator does: </a:t>
            </a:r>
            <a:r>
              <a:rPr lang="en-US" sz="1050" baseline="0" dirty="0"/>
              <a:t>Direct participants to click on Lesson 8.</a:t>
            </a:r>
          </a:p>
          <a:p>
            <a:pPr marL="0" indent="0">
              <a:buFont typeface="Arial" charset="0"/>
              <a:buNone/>
            </a:pPr>
            <a:endParaRPr lang="en-US" sz="1050" baseline="0" dirty="0"/>
          </a:p>
          <a:p>
            <a:pPr marL="0" indent="0">
              <a:buFont typeface="Arial" charset="0"/>
              <a:buNone/>
            </a:pPr>
            <a:r>
              <a:rPr lang="en-US" sz="1050" b="1" baseline="0" dirty="0"/>
              <a:t>Facilitator says: </a:t>
            </a:r>
            <a:r>
              <a:rPr lang="en-US" sz="1050" baseline="0" dirty="0"/>
              <a:t>Take the next few minutes on your own to click through the lesson and read the teaching notes, as well as look at the additional materials used in this lesson.  As you look through the lesson, look for specific evidence about how this lesson supports students in building skills/knowledge we unpacked from the cold read task.</a:t>
            </a:r>
          </a:p>
          <a:p>
            <a:pPr marL="0" indent="0">
              <a:buFont typeface="Arial" charset="0"/>
              <a:buNone/>
            </a:pPr>
            <a:endParaRPr lang="en-US" sz="1050" baseline="0" dirty="0"/>
          </a:p>
          <a:p>
            <a:pPr marL="0" indent="0">
              <a:buFont typeface="Arial" charset="0"/>
              <a:buNone/>
            </a:pPr>
            <a:r>
              <a:rPr lang="en-US" sz="1050" b="1" baseline="0" dirty="0"/>
              <a:t>Facilitator does: </a:t>
            </a:r>
            <a:r>
              <a:rPr lang="en-US" sz="1050" b="0" baseline="0" dirty="0"/>
              <a:t>Provide a few minutes for participants to click through the lesson and think. </a:t>
            </a:r>
            <a:r>
              <a:rPr lang="en-US" sz="1050" baseline="0" dirty="0"/>
              <a:t>Afterwards, invite participants to share out with the whole group.</a:t>
            </a:r>
            <a:endParaRPr lang="en-US" sz="1050" dirty="0"/>
          </a:p>
          <a:p>
            <a:pPr lvl="0"/>
            <a:r>
              <a:rPr lang="en-US" sz="1050" dirty="0"/>
              <a:t>Durin</a:t>
            </a:r>
            <a:r>
              <a:rPr lang="en-US" sz="1050" baseline="0" dirty="0"/>
              <a:t>g the debrief, l</a:t>
            </a:r>
            <a:r>
              <a:rPr lang="en-US" sz="1050" dirty="0"/>
              <a:t>ook for and emphasize</a:t>
            </a:r>
            <a:r>
              <a:rPr lang="en-US" sz="1050" baseline="0" dirty="0"/>
              <a:t> as needed: </a:t>
            </a:r>
            <a:endParaRPr lang="en-US" sz="1050" dirty="0"/>
          </a:p>
          <a:p>
            <a:pPr lvl="1"/>
            <a:r>
              <a:rPr lang="en-US" sz="1050" kern="1200" dirty="0">
                <a:solidFill>
                  <a:schemeClr val="tx1"/>
                </a:solidFill>
                <a:effectLst/>
              </a:rPr>
              <a:t>•   The</a:t>
            </a:r>
            <a:r>
              <a:rPr lang="en-US" sz="1050" kern="1200" baseline="0" dirty="0">
                <a:solidFill>
                  <a:schemeClr val="tx1"/>
                </a:solidFill>
                <a:effectLst/>
              </a:rPr>
              <a:t> lesson c</a:t>
            </a:r>
            <a:r>
              <a:rPr lang="en-US" sz="1050" kern="1200" dirty="0">
                <a:solidFill>
                  <a:schemeClr val="tx1"/>
                </a:solidFill>
                <a:effectLst/>
              </a:rPr>
              <a:t>ontinues to use both inkblot article and </a:t>
            </a:r>
            <a:r>
              <a:rPr lang="en-US" sz="1050" i="1" kern="1200" dirty="0">
                <a:solidFill>
                  <a:schemeClr val="tx1"/>
                </a:solidFill>
                <a:effectLst/>
              </a:rPr>
              <a:t>Algernon </a:t>
            </a:r>
            <a:r>
              <a:rPr lang="en-US" sz="1050" i="0" kern="1200" dirty="0">
                <a:solidFill>
                  <a:schemeClr val="tx1"/>
                </a:solidFill>
                <a:effectLst/>
              </a:rPr>
              <a:t>(two texts)</a:t>
            </a:r>
          </a:p>
          <a:p>
            <a:pPr marL="628650" lvl="1" indent="-171450">
              <a:buFont typeface="Arial" charset="0"/>
              <a:buChar char="•"/>
            </a:pPr>
            <a:r>
              <a:rPr lang="en-US" sz="1050" kern="1200" dirty="0">
                <a:solidFill>
                  <a:schemeClr val="tx1"/>
                </a:solidFill>
                <a:effectLst/>
              </a:rPr>
              <a:t>The</a:t>
            </a:r>
            <a:r>
              <a:rPr lang="en-US" sz="1050" kern="1200" baseline="0" dirty="0">
                <a:solidFill>
                  <a:schemeClr val="tx1"/>
                </a:solidFill>
                <a:effectLst/>
              </a:rPr>
              <a:t> lesson includes d</a:t>
            </a:r>
            <a:r>
              <a:rPr lang="en-US" sz="1050" kern="1200" dirty="0">
                <a:solidFill>
                  <a:schemeClr val="tx1"/>
                </a:solidFill>
                <a:effectLst/>
              </a:rPr>
              <a:t>iscussion and guidance in making a claim about Charlie (from </a:t>
            </a:r>
            <a:r>
              <a:rPr lang="en-US" sz="1050" i="1" kern="1200" dirty="0">
                <a:solidFill>
                  <a:schemeClr val="tx1"/>
                </a:solidFill>
                <a:effectLst/>
              </a:rPr>
              <a:t>Algernon)</a:t>
            </a:r>
            <a:r>
              <a:rPr lang="en-US" sz="1050" kern="1200" dirty="0">
                <a:solidFill>
                  <a:schemeClr val="tx1"/>
                </a:solidFill>
                <a:effectLst/>
              </a:rPr>
              <a:t> using evidence from the novel and the article (like the cold read task)</a:t>
            </a:r>
          </a:p>
          <a:p>
            <a:pPr marL="628650" lvl="1" indent="-171450">
              <a:buFont typeface="Arial" charset="0"/>
              <a:buChar char="•"/>
            </a:pPr>
            <a:r>
              <a:rPr lang="en-US" sz="1050" kern="1200" dirty="0">
                <a:solidFill>
                  <a:schemeClr val="tx1"/>
                </a:solidFill>
                <a:effectLst/>
              </a:rPr>
              <a:t>Students then write a short argument about this, using their own claim and the evidence above (similar to the cold read task)</a:t>
            </a:r>
          </a:p>
          <a:p>
            <a:pPr marL="628650" lvl="1" indent="-171450">
              <a:buFont typeface="Arial" charset="0"/>
              <a:buChar char="•"/>
            </a:pPr>
            <a:endParaRPr lang="en-US" sz="1050" dirty="0"/>
          </a:p>
          <a:p>
            <a:r>
              <a:rPr lang="en-US" sz="1050" b="1" dirty="0"/>
              <a:t>Key Point: </a:t>
            </a:r>
            <a:r>
              <a:rPr lang="en-US" sz="1050" dirty="0"/>
              <a:t>The Guidebook lessons are backwards-planned from standards and unit assessments. They are intentionally designed and sequenced to build the knowledge and skills required throughout the unit. Therefore, implementing them consistently and with fidelity is necessary for student success.</a:t>
            </a:r>
          </a:p>
          <a:p>
            <a:endParaRPr lang="en-US" sz="1050" kern="1200" dirty="0">
              <a:solidFill>
                <a:schemeClr val="tx1"/>
              </a:solidFill>
              <a:effectLst/>
            </a:endParaRPr>
          </a:p>
          <a:p>
            <a:r>
              <a:rPr lang="en-US" sz="1050" b="1" dirty="0"/>
              <a:t>Image Source</a:t>
            </a:r>
            <a:r>
              <a:rPr lang="en-US" sz="1050" dirty="0"/>
              <a:t>: ELA Guidebooks</a:t>
            </a:r>
          </a:p>
          <a:p>
            <a:endParaRPr lang="en-US" sz="1050" kern="1200" dirty="0">
              <a:solidFill>
                <a:schemeClr val="tx1"/>
              </a:solidFill>
              <a:effectLst/>
            </a:endParaRPr>
          </a:p>
          <a:p>
            <a:pPr lvl="0">
              <a:defRPr/>
            </a:pPr>
            <a:r>
              <a:rPr lang="en-US" sz="1050" b="1" i="0" u="none" strike="noStrike" kern="1200" dirty="0">
                <a:solidFill>
                  <a:schemeClr val="tx1"/>
                </a:solidFill>
                <a:effectLst/>
                <a:latin typeface="+mn-lt"/>
                <a:ea typeface="+mn-ea"/>
                <a:cs typeface="+mn-cs"/>
              </a:rPr>
              <a:t>Source</a:t>
            </a:r>
            <a:r>
              <a:rPr lang="en-US" sz="1050" b="0" i="0" u="none" strike="noStrike" kern="1200" dirty="0">
                <a:solidFill>
                  <a:schemeClr val="tx1"/>
                </a:solidFill>
                <a:effectLst/>
                <a:latin typeface="+mn-lt"/>
                <a:ea typeface="+mn-ea"/>
                <a:cs typeface="+mn-cs"/>
              </a:rPr>
              <a:t>: </a:t>
            </a:r>
            <a:r>
              <a:rPr lang="en-US" sz="1050" b="0" i="0" u="sng" strike="noStrike" kern="1200" dirty="0">
                <a:solidFill>
                  <a:schemeClr val="tx1"/>
                </a:solidFill>
                <a:effectLst/>
                <a:latin typeface="+mn-lt"/>
                <a:ea typeface="+mn-ea"/>
                <a:cs typeface="+mn-cs"/>
                <a:hlinkClick r:id="rId3"/>
              </a:rPr>
              <a:t>https://learnzillion.com/resources/81666-english-language-arts-guidebook-units</a:t>
            </a:r>
            <a:r>
              <a:rPr lang="en-US" sz="1050" b="0" i="0" u="none" strike="noStrike" kern="1200" dirty="0">
                <a:solidFill>
                  <a:schemeClr val="tx1"/>
                </a:solidFill>
                <a:effectLst/>
                <a:latin typeface="+mn-lt"/>
                <a:ea typeface="+mn-ea"/>
                <a:cs typeface="+mn-cs"/>
              </a:rPr>
              <a:t> Copyright © 2017 </a:t>
            </a:r>
            <a:r>
              <a:rPr lang="en-US" sz="1050" b="0" i="0" u="none" strike="noStrike" kern="1200" dirty="0" err="1">
                <a:solidFill>
                  <a:schemeClr val="tx1"/>
                </a:solidFill>
                <a:effectLst/>
                <a:latin typeface="+mn-lt"/>
                <a:ea typeface="+mn-ea"/>
                <a:cs typeface="+mn-cs"/>
              </a:rPr>
              <a:t>LearnZillion</a:t>
            </a:r>
            <a:endParaRPr lang="en-US" sz="1050"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72</a:t>
            </a:fld>
            <a:endParaRPr lang="en-US"/>
          </a:p>
        </p:txBody>
      </p:sp>
    </p:spTree>
    <p:extLst>
      <p:ext uri="{BB962C8B-B14F-4D97-AF65-F5344CB8AC3E}">
        <p14:creationId xmlns:p14="http://schemas.microsoft.com/office/powerpoint/2010/main" val="61229077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Time:</a:t>
            </a:r>
          </a:p>
          <a:p>
            <a:r>
              <a:rPr lang="en-US" b="1" dirty="0"/>
              <a:t>Duration: </a:t>
            </a:r>
            <a:r>
              <a:rPr lang="en-US" dirty="0"/>
              <a:t>30 seconds</a:t>
            </a:r>
          </a:p>
          <a:p>
            <a:endParaRPr lang="en-US" dirty="0"/>
          </a:p>
          <a:p>
            <a:r>
              <a:rPr lang="en-US" b="1" dirty="0"/>
              <a:t>Facilitator says</a:t>
            </a:r>
            <a:r>
              <a:rPr lang="en-US" dirty="0"/>
              <a:t>: So what does this mean, exactly?  What we just uncovered is a key design</a:t>
            </a:r>
            <a:r>
              <a:rPr lang="en-US" baseline="0" dirty="0"/>
              <a:t> principle of the Guidebooks – and that is the backwards design principle.  </a:t>
            </a:r>
          </a:p>
          <a:p>
            <a:endParaRPr lang="en-US" baseline="0" dirty="0"/>
          </a:p>
          <a:p>
            <a:r>
              <a:rPr lang="en-US" b="1" baseline="0" dirty="0"/>
              <a:t>Facilitator does: </a:t>
            </a:r>
            <a:r>
              <a:rPr lang="en-US" baseline="0" dirty="0"/>
              <a:t>Click to reveal and read text</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sz="1200" b="0" baseline="0" dirty="0"/>
              <a:t>Once the goal and purpose of the unit has been determine, the three a</a:t>
            </a:r>
            <a:r>
              <a:rPr lang="en-US" sz="1200" dirty="0"/>
              <a:t>ssessments are created first to establish the bar for what students need to demonstrate.  And</a:t>
            </a:r>
            <a:r>
              <a:rPr lang="en-US" sz="1200" baseline="0" dirty="0"/>
              <a:t> </a:t>
            </a:r>
            <a:r>
              <a:rPr lang="en-US" sz="1200" dirty="0"/>
              <a:t>then the lessons and activities are designed to build the knowledge and skills students need to be successful!</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Additional context for facilitators: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units use a backwards design model, so lessons and sections build on each other to build students’ knowledge and skill for the three unit assessments aligned to end-of year expectations. Each section is almost like a mini-unit and often ends with a task that directly prepares students for the unit assessments. (</a:t>
            </a:r>
            <a:r>
              <a:rPr lang="en-US" sz="1200" b="1" dirty="0"/>
              <a:t>Source</a:t>
            </a:r>
            <a:r>
              <a:rPr lang="en-US" sz="1200" dirty="0"/>
              <a:t>: Guidebooks Overview Guide: https://</a:t>
            </a:r>
            <a:r>
              <a:rPr lang="en-US" sz="1200" dirty="0" err="1"/>
              <a:t>learnzillion.com</a:t>
            </a:r>
            <a:r>
              <a:rPr lang="en-US" sz="1200" dirty="0"/>
              <a:t>/resources/134197)</a:t>
            </a:r>
          </a:p>
        </p:txBody>
      </p:sp>
      <p:sp>
        <p:nvSpPr>
          <p:cNvPr id="4" name="Slide Number Placeholder 3"/>
          <p:cNvSpPr>
            <a:spLocks noGrp="1"/>
          </p:cNvSpPr>
          <p:nvPr>
            <p:ph type="sldNum" sz="quarter" idx="10"/>
          </p:nvPr>
        </p:nvSpPr>
        <p:spPr/>
        <p:txBody>
          <a:bodyPr/>
          <a:lstStyle/>
          <a:p>
            <a:fld id="{86425DA3-A274-D349-A373-1D0D30C163E5}" type="slidenum">
              <a:rPr lang="en-US" smtClean="0"/>
              <a:t>73</a:t>
            </a:fld>
            <a:endParaRPr lang="en-US"/>
          </a:p>
        </p:txBody>
      </p:sp>
    </p:spTree>
    <p:extLst>
      <p:ext uri="{BB962C8B-B14F-4D97-AF65-F5344CB8AC3E}">
        <p14:creationId xmlns:p14="http://schemas.microsoft.com/office/powerpoint/2010/main" val="162434139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16075" y="619125"/>
            <a:ext cx="3613150" cy="2033588"/>
          </a:xfrm>
        </p:spPr>
      </p:sp>
      <p:sp>
        <p:nvSpPr>
          <p:cNvPr id="3" name="Notes Placeholder 2"/>
          <p:cNvSpPr>
            <a:spLocks noGrp="1"/>
          </p:cNvSpPr>
          <p:nvPr>
            <p:ph type="body" idx="1"/>
          </p:nvPr>
        </p:nvSpPr>
        <p:spPr>
          <a:xfrm>
            <a:off x="679358" y="2772302"/>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t>Time:</a:t>
            </a:r>
          </a:p>
          <a:p>
            <a:pPr marL="0" indent="0">
              <a:buFontTx/>
              <a:buNone/>
            </a:pPr>
            <a:r>
              <a:rPr lang="en-US" sz="1000" b="1" dirty="0"/>
              <a:t>Duration: </a:t>
            </a:r>
            <a:r>
              <a:rPr lang="en-US" sz="1000" b="0" dirty="0"/>
              <a:t>1</a:t>
            </a:r>
            <a:r>
              <a:rPr lang="en-US" sz="1000" b="0" baseline="0" dirty="0"/>
              <a:t> minute</a:t>
            </a:r>
          </a:p>
          <a:p>
            <a:pPr marL="0" indent="0">
              <a:buFontTx/>
              <a:buNone/>
            </a:pPr>
            <a:endParaRPr lang="en-US" sz="1000" b="0" dirty="0"/>
          </a:p>
          <a:p>
            <a:pPr marL="0" indent="0">
              <a:buFont typeface="Arial" charset="0"/>
              <a:buNone/>
            </a:pPr>
            <a:r>
              <a:rPr lang="en-US" sz="1000" b="1" dirty="0"/>
              <a:t>Facilitator</a:t>
            </a:r>
            <a:r>
              <a:rPr lang="en-US" sz="1000" b="1" baseline="0" dirty="0"/>
              <a:t> says: </a:t>
            </a:r>
            <a:r>
              <a:rPr lang="en-US" sz="1000" b="0" baseline="0" dirty="0"/>
              <a:t>Why is this so important?  Let’s think about it this way: What would happen if you</a:t>
            </a:r>
            <a:r>
              <a:rPr lang="is-IS" sz="1000" b="0" baseline="0" dirty="0"/>
              <a:t>…</a:t>
            </a:r>
          </a:p>
          <a:p>
            <a:pPr marL="0" indent="0">
              <a:buFont typeface="Arial" charset="0"/>
              <a:buNone/>
            </a:pPr>
            <a:endParaRPr lang="is-IS" sz="1000" b="1" baseline="0" dirty="0"/>
          </a:p>
          <a:p>
            <a:pPr marL="0" indent="0">
              <a:buFont typeface="Arial" charset="0"/>
              <a:buNone/>
            </a:pPr>
            <a:r>
              <a:rPr lang="is-IS" sz="1000" b="1" baseline="0" dirty="0"/>
              <a:t>Facilitator does: </a:t>
            </a:r>
            <a:r>
              <a:rPr lang="is-IS" sz="1000" b="0" baseline="0" dirty="0"/>
              <a:t>Click to reveal and read each bullet.  Invite participants to share their thoughts.</a:t>
            </a:r>
          </a:p>
          <a:p>
            <a:pPr marL="0" indent="0">
              <a:buFont typeface="Arial" charset="0"/>
              <a:buNone/>
            </a:pPr>
            <a:endParaRPr lang="is-IS" sz="1000" b="1" baseline="0" dirty="0"/>
          </a:p>
          <a:p>
            <a:pPr marL="0" indent="0">
              <a:buFont typeface="Arial" charset="0"/>
              <a:buNone/>
            </a:pPr>
            <a:r>
              <a:rPr lang="is-IS" sz="1000" b="1" baseline="0" dirty="0"/>
              <a:t>Look for/emphasize:</a:t>
            </a:r>
          </a:p>
          <a:p>
            <a:pPr marL="171450" indent="-171450">
              <a:buFont typeface="Arial" charset="0"/>
              <a:buChar char="•"/>
            </a:pPr>
            <a:r>
              <a:rPr lang="en-US" sz="1000" b="0" baseline="0" dirty="0"/>
              <a:t>T</a:t>
            </a:r>
            <a:r>
              <a:rPr lang="is-IS" sz="1000" b="0" baseline="0" dirty="0"/>
              <a:t>hey will likely miss important knowledge or skills they </a:t>
            </a:r>
            <a:r>
              <a:rPr lang="en-US" sz="1000" baseline="0" dirty="0"/>
              <a:t>need to be successful on the unit assessments and to meet the overall goals of the unit.`</a:t>
            </a:r>
          </a:p>
          <a:p>
            <a:pPr marL="171450" indent="-171450">
              <a:buFont typeface="Arial" charset="0"/>
              <a:buChar char="•"/>
            </a:pPr>
            <a:r>
              <a:rPr lang="en-US" sz="1000" b="0" baseline="0" dirty="0"/>
              <a:t>I</a:t>
            </a:r>
            <a:r>
              <a:rPr lang="is-IS" sz="1000" b="0" baseline="0" dirty="0"/>
              <a:t>t breaks the coherent experience of the unit</a:t>
            </a:r>
          </a:p>
          <a:p>
            <a:pPr marL="0" indent="0">
              <a:buFont typeface="Arial" charset="0"/>
              <a:buNone/>
            </a:pPr>
            <a:endParaRPr lang="is-IS" sz="1000" b="1" baseline="0" dirty="0"/>
          </a:p>
          <a:p>
            <a:pPr marL="0" indent="0">
              <a:buFont typeface="Arial" charset="0"/>
              <a:buNone/>
            </a:pPr>
            <a:r>
              <a:rPr lang="en-US" sz="1000" b="1" dirty="0"/>
              <a:t>Facilitator says: </a:t>
            </a:r>
            <a:r>
              <a:rPr lang="en-US" sz="1000" baseline="0" dirty="0"/>
              <a:t>This also drives your overall planning process – specifically, how you prepare to teach a unit.  When you start with unpacking these assessments in your own planning process you can clearly see what it is you should be driving towards through the unit and you begin to understand the rationale for each lesson because you are now able to see how everything fits together. </a:t>
            </a:r>
          </a:p>
          <a:p>
            <a:endParaRPr lang="en-US" sz="1000" dirty="0"/>
          </a:p>
          <a:p>
            <a:endParaRPr lang="en-US" sz="1000" dirty="0"/>
          </a:p>
          <a:p>
            <a:endParaRPr lang="en-US" sz="1000" dirty="0"/>
          </a:p>
          <a:p>
            <a:endParaRPr lang="en-US" sz="1000" dirty="0"/>
          </a:p>
          <a:p>
            <a:r>
              <a:rPr lang="en-US" sz="1000" b="1" dirty="0"/>
              <a:t>Key Point: </a:t>
            </a:r>
            <a:r>
              <a:rPr lang="en-US" sz="1000" dirty="0"/>
              <a:t>The Guidebook lessons are backwards-planned from standards and unit assessments. They are intentionally designed and sequenced to build the knowledge and skills required throughout the unit. Therefore, implementing them consistently and with fidelity is necessary for student success.</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baseline="0" dirty="0"/>
              <a:t>Important note: </a:t>
            </a:r>
            <a:r>
              <a:rPr lang="en-US" sz="1000" baseline="0" dirty="0"/>
              <a:t>For more information on ”Preparing to Teach a Unit” see pages 12-14 from the Overview Guide: </a:t>
            </a:r>
            <a:r>
              <a:rPr lang="en-US" sz="1000" baseline="0" dirty="0">
                <a:hlinkClick r:id="rId3"/>
              </a:rPr>
              <a:t>https://learnzillion.com/resources/134197</a:t>
            </a:r>
            <a:endParaRPr lang="en-US" sz="100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baseline="0" dirty="0"/>
              <a:t>Image Source:</a:t>
            </a:r>
            <a:r>
              <a:rPr lang="en-US" sz="1000" b="1" dirty="0"/>
              <a:t> </a:t>
            </a:r>
            <a:r>
              <a:rPr lang="en-US" sz="1000" dirty="0"/>
              <a:t>ELA Guidebooks</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aseline="0" dirty="0"/>
          </a:p>
          <a:p>
            <a:pPr lvl="0">
              <a:defRPr/>
            </a:pPr>
            <a:r>
              <a:rPr lang="en-US" sz="1000" b="1" i="0" u="none" strike="noStrike" kern="1200" dirty="0">
                <a:solidFill>
                  <a:schemeClr val="tx1"/>
                </a:solidFill>
                <a:effectLst/>
                <a:latin typeface="+mn-lt"/>
                <a:ea typeface="+mn-ea"/>
                <a:cs typeface="+mn-cs"/>
              </a:rPr>
              <a:t>Source</a:t>
            </a:r>
            <a:r>
              <a:rPr lang="en-US" sz="1000" b="0" i="0" u="none" strike="noStrike" kern="1200" dirty="0">
                <a:solidFill>
                  <a:schemeClr val="tx1"/>
                </a:solidFill>
                <a:effectLst/>
                <a:latin typeface="+mn-lt"/>
                <a:ea typeface="+mn-ea"/>
                <a:cs typeface="+mn-cs"/>
              </a:rPr>
              <a:t>: </a:t>
            </a:r>
            <a:r>
              <a:rPr lang="en-US" sz="1000" b="0" i="0" u="sng" strike="noStrike" kern="1200" dirty="0">
                <a:solidFill>
                  <a:schemeClr val="tx1"/>
                </a:solidFill>
                <a:effectLst/>
                <a:latin typeface="+mn-lt"/>
                <a:ea typeface="+mn-ea"/>
                <a:cs typeface="+mn-cs"/>
                <a:hlinkClick r:id="rId4"/>
              </a:rPr>
              <a:t>https://learnzillion.com/resources/81666-english-language-arts-guidebook-units</a:t>
            </a:r>
            <a:r>
              <a:rPr lang="en-US" sz="1000" b="0" i="0" u="none" strike="noStrike" kern="1200" dirty="0">
                <a:solidFill>
                  <a:schemeClr val="tx1"/>
                </a:solidFill>
                <a:effectLst/>
                <a:latin typeface="+mn-lt"/>
                <a:ea typeface="+mn-ea"/>
                <a:cs typeface="+mn-cs"/>
              </a:rPr>
              <a:t> Copyright © 2017 </a:t>
            </a:r>
            <a:r>
              <a:rPr lang="en-US" sz="1000" b="0" i="0" u="none" strike="noStrike" kern="1200" dirty="0" err="1">
                <a:solidFill>
                  <a:schemeClr val="tx1"/>
                </a:solidFill>
                <a:effectLst/>
                <a:latin typeface="+mn-lt"/>
                <a:ea typeface="+mn-ea"/>
                <a:cs typeface="+mn-cs"/>
              </a:rPr>
              <a:t>LearnZillion</a:t>
            </a:r>
            <a:endParaRPr lang="en-US" sz="1000"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74</a:t>
            </a:fld>
            <a:endParaRPr lang="en-US"/>
          </a:p>
        </p:txBody>
      </p:sp>
    </p:spTree>
    <p:extLst>
      <p:ext uri="{BB962C8B-B14F-4D97-AF65-F5344CB8AC3E}">
        <p14:creationId xmlns:p14="http://schemas.microsoft.com/office/powerpoint/2010/main" val="165381199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t>Time:</a:t>
            </a:r>
          </a:p>
          <a:p>
            <a:r>
              <a:rPr lang="en-US" sz="1000" b="1" dirty="0"/>
              <a:t>Duration:</a:t>
            </a:r>
            <a:r>
              <a:rPr lang="en-US" sz="1000" b="1" baseline="0" dirty="0"/>
              <a:t> </a:t>
            </a:r>
            <a:r>
              <a:rPr lang="en-US" sz="1000" baseline="0" dirty="0"/>
              <a:t>4 minutes</a:t>
            </a:r>
            <a:endParaRPr lang="en-US" sz="1000" dirty="0"/>
          </a:p>
          <a:p>
            <a:endParaRPr lang="en-US" sz="1000" b="1" i="0" dirty="0"/>
          </a:p>
          <a:p>
            <a:r>
              <a:rPr lang="en-US" sz="1000" b="1" i="0" dirty="0"/>
              <a:t>Facilitator</a:t>
            </a:r>
            <a:r>
              <a:rPr lang="en-US" sz="1000" b="1" i="0" baseline="0" dirty="0"/>
              <a:t> does: </a:t>
            </a:r>
            <a:r>
              <a:rPr lang="en-US" sz="1000" b="0" i="0" baseline="0" dirty="0"/>
              <a:t>Review prompts and direct participants to their note catchers, where they have space to “capture their learning” from today’s session. Provide time for participants to record their thinking in response to the questions on the slide. If time allows, invite participants to share their reflections with a partner or with the whole group. </a:t>
            </a:r>
            <a:endParaRPr lang="en-US" sz="1000" i="0" dirty="0"/>
          </a:p>
        </p:txBody>
      </p:sp>
      <p:sp>
        <p:nvSpPr>
          <p:cNvPr id="4" name="Slide Number Placeholder 3"/>
          <p:cNvSpPr>
            <a:spLocks noGrp="1"/>
          </p:cNvSpPr>
          <p:nvPr>
            <p:ph type="sldNum" sz="quarter" idx="10"/>
          </p:nvPr>
        </p:nvSpPr>
        <p:spPr/>
        <p:txBody>
          <a:bodyPr/>
          <a:lstStyle/>
          <a:p>
            <a:fld id="{86425DA3-A274-D349-A373-1D0D30C163E5}" type="slidenum">
              <a:rPr lang="en-US" smtClean="0"/>
              <a:t>75</a:t>
            </a:fld>
            <a:endParaRPr lang="en-US"/>
          </a:p>
        </p:txBody>
      </p:sp>
    </p:spTree>
    <p:extLst>
      <p:ext uri="{BB962C8B-B14F-4D97-AF65-F5344CB8AC3E}">
        <p14:creationId xmlns:p14="http://schemas.microsoft.com/office/powerpoint/2010/main" val="201447481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r>
              <a:rPr lang="en-US" b="0" dirty="0"/>
              <a:t>11:45 – 12:45 </a:t>
            </a:r>
          </a:p>
          <a:p>
            <a:r>
              <a:rPr lang="en-US" b="1" dirty="0"/>
              <a:t>Duration: </a:t>
            </a:r>
            <a:r>
              <a:rPr lang="en-US" b="0" dirty="0"/>
              <a:t>60 minutes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76</a:t>
            </a:fld>
            <a:endParaRPr lang="en-US"/>
          </a:p>
        </p:txBody>
      </p:sp>
    </p:spTree>
    <p:extLst>
      <p:ext uri="{BB962C8B-B14F-4D97-AF65-F5344CB8AC3E}">
        <p14:creationId xmlns:p14="http://schemas.microsoft.com/office/powerpoint/2010/main" val="115284751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minutes </a:t>
            </a:r>
          </a:p>
        </p:txBody>
      </p:sp>
      <p:sp>
        <p:nvSpPr>
          <p:cNvPr id="4" name="Slide Number Placeholder 3"/>
          <p:cNvSpPr>
            <a:spLocks noGrp="1"/>
          </p:cNvSpPr>
          <p:nvPr>
            <p:ph type="sldNum" sz="quarter" idx="5"/>
          </p:nvPr>
        </p:nvSpPr>
        <p:spPr/>
        <p:txBody>
          <a:bodyPr/>
          <a:lstStyle/>
          <a:p>
            <a:fld id="{86425DA3-A274-D349-A373-1D0D30C163E5}" type="slidenum">
              <a:rPr lang="en-US" smtClean="0"/>
              <a:t>77</a:t>
            </a:fld>
            <a:endParaRPr lang="en-US"/>
          </a:p>
        </p:txBody>
      </p:sp>
    </p:spTree>
    <p:extLst>
      <p:ext uri="{BB962C8B-B14F-4D97-AF65-F5344CB8AC3E}">
        <p14:creationId xmlns:p14="http://schemas.microsoft.com/office/powerpoint/2010/main" val="187423429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Time: </a:t>
            </a:r>
            <a:r>
              <a:rPr lang="en-US" b="0" dirty="0"/>
              <a:t>Start by 12:45</a:t>
            </a:r>
          </a:p>
          <a:p>
            <a:r>
              <a:rPr lang="en-US" b="1" dirty="0"/>
              <a:t>Duration: </a:t>
            </a:r>
            <a:r>
              <a:rPr lang="en-US" dirty="0"/>
              <a:t>15 seconds </a:t>
            </a:r>
          </a:p>
          <a:p>
            <a:endParaRPr lang="en-US" b="1" dirty="0"/>
          </a:p>
          <a:p>
            <a:r>
              <a:rPr lang="en-US" b="1" dirty="0"/>
              <a:t>Facilitator says: </a:t>
            </a:r>
            <a:r>
              <a:rPr lang="en-US" dirty="0"/>
              <a:t>Welcome back! To kick off the afternoon, we’re going to start by experiencing Session 4: Fluency as a Foundation.</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78</a:t>
            </a:fld>
            <a:endParaRPr lang="en-US"/>
          </a:p>
        </p:txBody>
      </p:sp>
    </p:spTree>
    <p:extLst>
      <p:ext uri="{BB962C8B-B14F-4D97-AF65-F5344CB8AC3E}">
        <p14:creationId xmlns:p14="http://schemas.microsoft.com/office/powerpoint/2010/main" val="202381520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Time:</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dirty="0">
                <a:solidFill>
                  <a:schemeClr val="dk1"/>
                </a:solidFill>
                <a:ea typeface="Calibri"/>
                <a:cs typeface="Calibri"/>
                <a:sym typeface="Calibri"/>
              </a:rPr>
              <a:t>4.5 </a:t>
            </a:r>
            <a:r>
              <a:rPr lang="en-US" sz="1200" b="0" i="0" u="none" strike="noStrike" cap="none" baseline="0" dirty="0">
                <a:solidFill>
                  <a:schemeClr val="dk1"/>
                </a:solidFill>
                <a:latin typeface="+mn-lt"/>
                <a:ea typeface="Calibri"/>
                <a:cs typeface="Calibri"/>
                <a:sym typeface="Calibri"/>
              </a:rPr>
              <a:t>minutes</a:t>
            </a:r>
          </a:p>
          <a:p>
            <a:endParaRPr lang="en-US" b="0" baseline="0" dirty="0"/>
          </a:p>
          <a:p>
            <a:r>
              <a:rPr lang="en-US" b="1" baseline="0" dirty="0"/>
              <a:t>Facilitator does: </a:t>
            </a:r>
            <a:r>
              <a:rPr lang="en-US" b="0" baseline="0" dirty="0"/>
              <a:t>Review directions and direct participants to the “do now” section in their note catcher. Provide a moment of independent review time, then have participants discuss with a partner.</a:t>
            </a:r>
          </a:p>
          <a:p>
            <a:endParaRPr lang="en-US" b="0" baseline="0" dirty="0"/>
          </a:p>
          <a:p>
            <a:r>
              <a:rPr lang="en-US" b="1" baseline="0" dirty="0"/>
              <a:t>Facilitator does: </a:t>
            </a:r>
            <a:r>
              <a:rPr lang="en-US" b="0" baseline="0" dirty="0"/>
              <a:t>Circulate as they discuss.  Afterwards, invite a few participants to share out with the whole group. </a:t>
            </a:r>
          </a:p>
          <a:p>
            <a:endParaRPr lang="en-US" dirty="0"/>
          </a:p>
          <a:p>
            <a:r>
              <a:rPr lang="en-US" b="1" dirty="0"/>
              <a:t>Key Point: </a:t>
            </a:r>
            <a:r>
              <a:rPr lang="en-US" dirty="0"/>
              <a:t>Fluency is a critical component of literacy instruction. Fluency is also a prerequisite for building reading ability and a love of reading.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79</a:t>
            </a:fld>
            <a:endParaRPr lang="en-US"/>
          </a:p>
        </p:txBody>
      </p:sp>
    </p:spTree>
    <p:extLst>
      <p:ext uri="{BB962C8B-B14F-4D97-AF65-F5344CB8AC3E}">
        <p14:creationId xmlns:p14="http://schemas.microsoft.com/office/powerpoint/2010/main" val="14174662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28725" y="947738"/>
            <a:ext cx="4329113" cy="2435225"/>
          </a:xfrm>
        </p:spPr>
      </p:sp>
      <p:sp>
        <p:nvSpPr>
          <p:cNvPr id="3" name="Notes Placeholder 2"/>
          <p:cNvSpPr>
            <a:spLocks noGrp="1"/>
          </p:cNvSpPr>
          <p:nvPr>
            <p:ph type="body" idx="1"/>
          </p:nvPr>
        </p:nvSpPr>
        <p:spPr>
          <a:xfrm>
            <a:off x="650199" y="3501140"/>
            <a:ext cx="5486400" cy="3600450"/>
          </a:xfrm>
        </p:spPr>
        <p:txBody>
          <a:bodyPr/>
          <a:lstStyle/>
          <a:p>
            <a:r>
              <a:rPr lang="en-US" sz="1200" b="1" baseline="0" dirty="0"/>
              <a:t>Time:</a:t>
            </a:r>
          </a:p>
          <a:p>
            <a:r>
              <a:rPr lang="en-US" sz="1200" b="1" baseline="0" dirty="0"/>
              <a:t>Duration: </a:t>
            </a:r>
            <a:r>
              <a:rPr lang="en-US" sz="1200" b="0" baseline="0" dirty="0"/>
              <a:t>1 minute </a:t>
            </a:r>
          </a:p>
          <a:p>
            <a:pPr marL="0" indent="0">
              <a:buFontTx/>
              <a:buNone/>
            </a:pPr>
            <a:endParaRPr lang="en-US" b="0" dirty="0"/>
          </a:p>
          <a:p>
            <a:pPr marL="0" indent="0">
              <a:buFont typeface="Arial" charset="0"/>
              <a:buNone/>
            </a:pPr>
            <a:r>
              <a:rPr lang="en-US" b="1" dirty="0"/>
              <a:t>Facilitator</a:t>
            </a:r>
            <a:r>
              <a:rPr lang="en-US" b="1" baseline="0" dirty="0"/>
              <a:t> s</a:t>
            </a:r>
            <a:r>
              <a:rPr lang="en-US" b="1" dirty="0"/>
              <a:t>ays: </a:t>
            </a:r>
            <a:r>
              <a:rPr lang="en-US" dirty="0"/>
              <a:t>According to the Georgetown University’s Center</a:t>
            </a:r>
            <a:r>
              <a:rPr lang="en-US" baseline="0" dirty="0"/>
              <a:t> on Education and the Workforce, by the year 2020, 65% of all jobs will require postsecondary education or training. So, to answer the previous question about why these literacy skills are so important: students need to be prepared for college and career when they leave high school, and we also know that literacy is the foundation for college and career readiness. Therefore, literacy equals opportunity. So then</a:t>
            </a:r>
            <a:r>
              <a:rPr lang="is-IS" baseline="0" dirty="0"/>
              <a:t>…</a:t>
            </a:r>
            <a:endParaRPr lang="en-US" dirty="0"/>
          </a:p>
          <a:p>
            <a:pPr marL="171450" indent="-171450">
              <a:buFont typeface="Arial" charset="0"/>
              <a:buChar char="•"/>
            </a:pPr>
            <a:endParaRPr lang="en-US" b="1" dirty="0"/>
          </a:p>
          <a:p>
            <a:pPr marL="0" indent="0">
              <a:buFont typeface="Arial" charset="0"/>
              <a:buNone/>
            </a:pPr>
            <a:r>
              <a:rPr lang="en-US" b="1" dirty="0"/>
              <a:t>Facilitator</a:t>
            </a:r>
            <a:r>
              <a:rPr lang="en-US" b="1" baseline="0" dirty="0"/>
              <a:t> does: </a:t>
            </a:r>
            <a:r>
              <a:rPr lang="en-US" dirty="0"/>
              <a:t>Click to reveal and</a:t>
            </a:r>
            <a:r>
              <a:rPr lang="en-US" baseline="0" dirty="0"/>
              <a:t> read the statement and </a:t>
            </a:r>
            <a:r>
              <a:rPr lang="en-US" dirty="0"/>
              <a:t>the question (emphasizing:</a:t>
            </a:r>
            <a:r>
              <a:rPr lang="en-US" baseline="0" dirty="0"/>
              <a:t> the big question is “how” do we do this).</a:t>
            </a:r>
          </a:p>
          <a:p>
            <a:pPr marL="0" indent="0">
              <a:buFont typeface="Arial" charset="0"/>
              <a:buNone/>
            </a:pPr>
            <a:endParaRPr lang="en-US" baseline="0" dirty="0"/>
          </a:p>
          <a:p>
            <a:pPr marL="0" indent="0">
              <a:buFont typeface="Arial" charset="0"/>
              <a:buNone/>
            </a:pPr>
            <a:r>
              <a:rPr lang="en-US" b="1" baseline="0" dirty="0"/>
              <a:t>Facilitator says: </a:t>
            </a:r>
            <a:r>
              <a:rPr lang="en-US" b="0" baseline="0" dirty="0"/>
              <a:t>How do we prepare students for life beyond the diploma?</a:t>
            </a:r>
            <a:r>
              <a:rPr lang="en-US" baseline="0" dirty="0"/>
              <a:t> </a:t>
            </a:r>
          </a:p>
          <a:p>
            <a:pPr marL="0" indent="0">
              <a:buFont typeface="Arial" charset="0"/>
              <a:buNone/>
            </a:pPr>
            <a:endParaRPr lang="en-US" baseline="0" dirty="0"/>
          </a:p>
          <a:p>
            <a:pPr marL="0" indent="0">
              <a:buFont typeface="Arial" charset="0"/>
              <a:buNone/>
            </a:pPr>
            <a:r>
              <a:rPr lang="en-US" b="1" baseline="0" dirty="0"/>
              <a:t>Facilitator does: </a:t>
            </a:r>
            <a:r>
              <a:rPr lang="en-US" baseline="0" dirty="0"/>
              <a:t>Click to reveal text and image. </a:t>
            </a:r>
          </a:p>
          <a:p>
            <a:pPr marL="0" indent="0">
              <a:buFont typeface="Arial" charset="0"/>
              <a:buNone/>
            </a:pPr>
            <a:r>
              <a:rPr lang="en-US" baseline="0" dirty="0"/>
              <a:t> </a:t>
            </a:r>
          </a:p>
          <a:p>
            <a:pPr marL="0" lvl="0" indent="0">
              <a:buFont typeface="Arial" charset="0"/>
              <a:buNone/>
            </a:pPr>
            <a:r>
              <a:rPr lang="en-US" b="1" baseline="0" dirty="0"/>
              <a:t>Facilitator says: </a:t>
            </a:r>
            <a:r>
              <a:rPr lang="en-US" baseline="0" dirty="0"/>
              <a:t>We must raise the bar </a:t>
            </a:r>
            <a:r>
              <a:rPr lang="mr-IN" baseline="0" dirty="0"/>
              <a:t>–</a:t>
            </a:r>
            <a:r>
              <a:rPr lang="en-US" baseline="0" dirty="0"/>
              <a:t> which is exactly what the Louisiana Student Standards have done. We must now do our part in supporting students in meeting that bar, and throughout the course of our learning together this year, you will see how the Guidebooks are designed to support us in doing just that!</a:t>
            </a:r>
          </a:p>
          <a:p>
            <a:pPr marL="0" lvl="0" indent="0">
              <a:buFont typeface="Arial" charset="0"/>
              <a:buNone/>
            </a:pPr>
            <a:endParaRPr lang="en-US" baseline="0" dirty="0"/>
          </a:p>
          <a:p>
            <a:pPr marL="0" lvl="0" indent="0">
              <a:buFont typeface="Arial" charset="0"/>
              <a:buNone/>
            </a:pPr>
            <a:r>
              <a:rPr lang="en-US" b="1" baseline="0" dirty="0"/>
              <a:t>Key Point: </a:t>
            </a:r>
            <a:r>
              <a:rPr lang="en-US" b="0" baseline="0" dirty="0"/>
              <a:t>To ensure future economic sustainability, we must prepare all students to access postsecondary opportunities. The Louisiana Student Standards set high expectations for student achievement that we must push them to meet. </a:t>
            </a:r>
            <a:endParaRPr lang="en-US" b="1" baseline="0" dirty="0"/>
          </a:p>
          <a:p>
            <a:pPr marL="0" lvl="0" indent="0">
              <a:buFont typeface="Arial" charset="0"/>
              <a:buNone/>
            </a:pPr>
            <a:endParaRPr lang="en-US" b="1" baseline="0" dirty="0"/>
          </a:p>
          <a:p>
            <a:pPr marL="0" lvl="0" indent="0">
              <a:buFont typeface="Arial" charset="0"/>
              <a:buNone/>
            </a:pPr>
            <a:r>
              <a:rPr lang="en-US" b="1" baseline="0" dirty="0"/>
              <a:t>Quotation Source: </a:t>
            </a:r>
            <a:r>
              <a:rPr lang="en-US" b="0" baseline="0" dirty="0" err="1"/>
              <a:t>Carnevale</a:t>
            </a:r>
            <a:r>
              <a:rPr lang="en-US" b="0" baseline="0" dirty="0"/>
              <a:t>, A., Smith, N., and </a:t>
            </a:r>
            <a:r>
              <a:rPr lang="en-US" b="0" baseline="0" dirty="0" err="1"/>
              <a:t>Strohl</a:t>
            </a:r>
            <a:r>
              <a:rPr lang="en-US" b="0" baseline="0" dirty="0"/>
              <a:t>, J. (2013). </a:t>
            </a:r>
            <a:r>
              <a:rPr lang="en-US" b="0" i="1" baseline="0" dirty="0"/>
              <a:t>Recovery Report: Job Growth and Education Requirements through 2020. </a:t>
            </a:r>
            <a:r>
              <a:rPr lang="en-US" b="0" i="0" baseline="0" dirty="0"/>
              <a:t>Washington, DC: </a:t>
            </a:r>
            <a:r>
              <a:rPr lang="en-US" b="0" baseline="0" dirty="0"/>
              <a:t>Georgetown University Public Policy Institute, Center on Education and the Workforce. </a:t>
            </a:r>
            <a:r>
              <a:rPr lang="en-US" sz="1200" b="0" i="0" kern="1200" dirty="0">
                <a:solidFill>
                  <a:schemeClr val="tx1"/>
                </a:solidFill>
                <a:effectLst/>
                <a:latin typeface="+mn-lt"/>
                <a:ea typeface="+mn-ea"/>
                <a:cs typeface="+mn-cs"/>
              </a:rPr>
              <a:t>The quote is made available under a Creative Commons Attribution Noncommercial license. </a:t>
            </a:r>
            <a:endParaRPr lang="en-US" b="1" i="1" dirty="0"/>
          </a:p>
        </p:txBody>
      </p:sp>
      <p:sp>
        <p:nvSpPr>
          <p:cNvPr id="4" name="Slide Number Placeholder 3"/>
          <p:cNvSpPr>
            <a:spLocks noGrp="1"/>
          </p:cNvSpPr>
          <p:nvPr>
            <p:ph type="sldNum" sz="quarter" idx="10"/>
          </p:nvPr>
        </p:nvSpPr>
        <p:spPr/>
        <p:txBody>
          <a:bodyPr/>
          <a:lstStyle/>
          <a:p>
            <a:fld id="{86425DA3-A274-D349-A373-1D0D30C163E5}" type="slidenum">
              <a:rPr lang="en-US" smtClean="0"/>
              <a:t>8</a:t>
            </a:fld>
            <a:endParaRPr lang="en-US"/>
          </a:p>
        </p:txBody>
      </p:sp>
    </p:spTree>
    <p:extLst>
      <p:ext uri="{BB962C8B-B14F-4D97-AF65-F5344CB8AC3E}">
        <p14:creationId xmlns:p14="http://schemas.microsoft.com/office/powerpoint/2010/main" val="126865476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Time:</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30 seconds</a:t>
            </a:r>
          </a:p>
          <a:p>
            <a:pPr marL="0" indent="0">
              <a:buFontTx/>
              <a:buNone/>
            </a:pPr>
            <a:endParaRPr lang="en-US" b="0" dirty="0"/>
          </a:p>
          <a:p>
            <a:pPr marL="0" indent="0">
              <a:buFont typeface="Arial" charset="0"/>
              <a:buNone/>
            </a:pPr>
            <a:r>
              <a:rPr lang="en-US" b="1" dirty="0"/>
              <a:t>Facilitator</a:t>
            </a:r>
            <a:r>
              <a:rPr lang="en-US" b="1" baseline="0" dirty="0"/>
              <a:t> says</a:t>
            </a:r>
            <a:r>
              <a:rPr lang="en-US" b="1" dirty="0"/>
              <a:t>: </a:t>
            </a:r>
            <a:r>
              <a:rPr lang="en-US" dirty="0"/>
              <a:t>Briefly review the objectives or have</a:t>
            </a:r>
            <a:r>
              <a:rPr lang="en-US" baseline="0" dirty="0"/>
              <a:t> participants read them to themselves. </a:t>
            </a:r>
          </a:p>
          <a:p>
            <a:pPr marL="0" indent="0">
              <a:buFont typeface="Arial" charset="0"/>
              <a:buNone/>
            </a:pPr>
            <a:endParaRPr lang="en-US" dirty="0"/>
          </a:p>
          <a:p>
            <a:pPr marL="0" indent="0">
              <a:buFont typeface="Arial" charset="0"/>
              <a:buNone/>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80</a:t>
            </a:fld>
            <a:endParaRPr lang="en-US"/>
          </a:p>
        </p:txBody>
      </p:sp>
    </p:spTree>
    <p:extLst>
      <p:ext uri="{BB962C8B-B14F-4D97-AF65-F5344CB8AC3E}">
        <p14:creationId xmlns:p14="http://schemas.microsoft.com/office/powerpoint/2010/main" val="96528366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Time:</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30 seconds</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Here is our agenda today. We’ll start by defining fluency and considering its importance. Later, we’ll learn tangible strategies and Guidebook resources you can use to support fluency.</a:t>
            </a:r>
            <a:endParaRPr lang="en-US" sz="1200" b="1" i="0" u="none" strike="noStrike" cap="none" baseline="0"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81</a:t>
            </a:fld>
            <a:endParaRPr lang="en-US"/>
          </a:p>
        </p:txBody>
      </p:sp>
    </p:spTree>
    <p:extLst>
      <p:ext uri="{BB962C8B-B14F-4D97-AF65-F5344CB8AC3E}">
        <p14:creationId xmlns:p14="http://schemas.microsoft.com/office/powerpoint/2010/main" val="121792412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5525" y="654050"/>
            <a:ext cx="4830763" cy="2717800"/>
          </a:xfrm>
        </p:spPr>
      </p:sp>
      <p:sp>
        <p:nvSpPr>
          <p:cNvPr id="3" name="Notes Placeholder 2"/>
          <p:cNvSpPr>
            <a:spLocks noGrp="1"/>
          </p:cNvSpPr>
          <p:nvPr>
            <p:ph type="body" idx="1"/>
          </p:nvPr>
        </p:nvSpPr>
        <p:spPr>
          <a:xfrm>
            <a:off x="697624" y="3549212"/>
            <a:ext cx="5486400" cy="3600450"/>
          </a:xfrm>
        </p:spPr>
        <p:txBody>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Time:</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1 minute</a:t>
            </a:r>
          </a:p>
          <a:p>
            <a:endParaRPr lang="en-US" sz="1200" dirty="0">
              <a:sym typeface="Avenir"/>
            </a:endParaRPr>
          </a:p>
          <a:p>
            <a:pPr marL="0" indent="0">
              <a:buFont typeface="Arial" charset="0"/>
              <a:buNone/>
            </a:pPr>
            <a:r>
              <a:rPr lang="en-US" sz="1200" b="1" dirty="0">
                <a:sym typeface="Avenir"/>
              </a:rPr>
              <a:t>Facilitator says: </a:t>
            </a:r>
            <a:r>
              <a:rPr lang="en-US" sz="1200" baseline="0" dirty="0">
                <a:sym typeface="Avenir"/>
              </a:rPr>
              <a:t>So what is reading fluency? Fluency is not “just another thing to teach” and it isn’t just about counting a students’ words per minutes to complete a running record.</a:t>
            </a:r>
          </a:p>
          <a:p>
            <a:pPr marL="0" indent="0">
              <a:buFont typeface="Arial" charset="0"/>
              <a:buNone/>
            </a:pPr>
            <a:endParaRPr lang="en-US" sz="1200" baseline="0" dirty="0">
              <a:sym typeface="Avenir"/>
            </a:endParaRPr>
          </a:p>
          <a:p>
            <a:pPr marL="0" indent="0">
              <a:buFont typeface="Arial" charset="0"/>
              <a:buNone/>
            </a:pPr>
            <a:r>
              <a:rPr lang="en-US" sz="1200" b="1" baseline="0" dirty="0">
                <a:sym typeface="Avenir"/>
              </a:rPr>
              <a:t>Facilitator does: </a:t>
            </a:r>
            <a:r>
              <a:rPr lang="en-US" sz="1200" baseline="0" dirty="0">
                <a:sym typeface="Avenir"/>
              </a:rPr>
              <a:t>Click to reveal image of gears.</a:t>
            </a:r>
          </a:p>
          <a:p>
            <a:pPr marL="0" indent="0">
              <a:buFont typeface="Arial" charset="0"/>
              <a:buNone/>
            </a:pPr>
            <a:endParaRPr lang="en-US" sz="1200" baseline="0" dirty="0">
              <a:sym typeface="Avenir"/>
            </a:endParaRPr>
          </a:p>
          <a:p>
            <a:pPr marL="0" indent="0">
              <a:buFont typeface="Arial" charset="0"/>
              <a:buNone/>
            </a:pPr>
            <a:r>
              <a:rPr lang="en-US" sz="1200" b="1" baseline="0" dirty="0">
                <a:sym typeface="Avenir"/>
              </a:rPr>
              <a:t>Facilitator says: </a:t>
            </a:r>
            <a:r>
              <a:rPr lang="en-US" sz="1200" baseline="0" dirty="0">
                <a:sym typeface="Avenir"/>
              </a:rPr>
              <a:t>Remember that fluency is a critical component of literacy - in a moment we are going to unpack a collection of research that shows us just how important fluency is to comprehension and overall reading ability.  But in the meantime, it’s important for us to settle on a normed definition of what fluency is. </a:t>
            </a:r>
          </a:p>
          <a:p>
            <a:pPr marL="0" indent="0">
              <a:buFont typeface="Arial" charset="0"/>
              <a:buNone/>
            </a:pPr>
            <a:endParaRPr lang="en-US" sz="1200" baseline="0" dirty="0">
              <a:sym typeface="Avenir"/>
            </a:endParaRPr>
          </a:p>
          <a:p>
            <a:pPr marL="0" indent="0">
              <a:buFont typeface="Arial" charset="0"/>
              <a:buNone/>
            </a:pPr>
            <a:r>
              <a:rPr lang="en-US" sz="1200" b="1" baseline="0" dirty="0">
                <a:sym typeface="Avenir"/>
              </a:rPr>
              <a:t>Facilitator does: </a:t>
            </a:r>
            <a:r>
              <a:rPr lang="en-US" sz="1200" baseline="0" dirty="0">
                <a:sym typeface="Avenir"/>
              </a:rPr>
              <a:t>Click to reveal definition. Have participants read the definition independently first, then summarize by saying: </a:t>
            </a:r>
            <a:r>
              <a:rPr lang="en-US" sz="1200" b="0" i="0" u="none" strike="noStrike" cap="none" dirty="0">
                <a:solidFill>
                  <a:schemeClr val="dk1"/>
                </a:solidFill>
                <a:latin typeface="+mn-lt"/>
                <a:ea typeface="Calibri"/>
                <a:cs typeface="Calibri"/>
                <a:sym typeface="Calibri"/>
              </a:rPr>
              <a:t>Reading fluency is defined as accurate reading of text at an</a:t>
            </a:r>
            <a:r>
              <a:rPr lang="en-US" sz="1200" b="0" i="0" u="none" strike="noStrike" cap="none" baseline="0" dirty="0">
                <a:solidFill>
                  <a:schemeClr val="dk1"/>
                </a:solidFill>
                <a:latin typeface="+mn-lt"/>
                <a:ea typeface="Calibri"/>
                <a:cs typeface="Calibri"/>
                <a:sym typeface="Calibri"/>
              </a:rPr>
              <a:t> appropriate </a:t>
            </a:r>
            <a:r>
              <a:rPr lang="en-US" sz="1200" b="0" i="0" u="none" strike="noStrike" cap="none" dirty="0">
                <a:solidFill>
                  <a:schemeClr val="dk1"/>
                </a:solidFill>
                <a:latin typeface="+mn-lt"/>
                <a:ea typeface="Calibri"/>
                <a:cs typeface="Calibri"/>
                <a:sym typeface="Calibri"/>
              </a:rPr>
              <a:t>rate with appropriate prosody or expression. </a:t>
            </a:r>
          </a:p>
          <a:p>
            <a:pPr marL="0" indent="0">
              <a:buFont typeface="Arial" charset="0"/>
              <a:buNone/>
            </a:pPr>
            <a:endParaRPr lang="en-US" sz="1200" baseline="0" dirty="0">
              <a:sym typeface="Avenir"/>
            </a:endParaRPr>
          </a:p>
          <a:p>
            <a:pPr marL="0" indent="0">
              <a:buFont typeface="Arial" charset="0"/>
              <a:buNone/>
            </a:pPr>
            <a:r>
              <a:rPr lang="en-US" sz="1200" b="1" baseline="0" dirty="0">
                <a:sym typeface="Avenir"/>
              </a:rPr>
              <a:t>Facilitator says: </a:t>
            </a:r>
            <a:r>
              <a:rPr lang="en-US" sz="1200" baseline="0" dirty="0">
                <a:sym typeface="Avenir"/>
              </a:rPr>
              <a:t>As you can see, there are three core components of fluency – those are accuracy, rate and expression.  Let’s take a closer look at which each of those means. </a:t>
            </a:r>
          </a:p>
          <a:p>
            <a:pPr marL="0" indent="0">
              <a:buFont typeface="Arial" charset="0"/>
              <a:buNone/>
            </a:pPr>
            <a:endParaRPr lang="en-US" dirty="0">
              <a:sym typeface="Avenir"/>
            </a:endParaRPr>
          </a:p>
          <a:p>
            <a:pPr marL="0" indent="0">
              <a:buFont typeface="Arial" charset="0"/>
              <a:buNone/>
            </a:pPr>
            <a:r>
              <a:rPr lang="en-US" sz="1200" b="1" baseline="0" dirty="0">
                <a:sym typeface="Avenir"/>
              </a:rPr>
              <a:t>Key Point: </a:t>
            </a:r>
            <a:r>
              <a:rPr lang="en-US" sz="1200" baseline="0" dirty="0">
                <a:sym typeface="Avenir"/>
              </a:rPr>
              <a:t>“Fluency” is </a:t>
            </a:r>
            <a:r>
              <a:rPr lang="en-US" sz="1200" dirty="0">
                <a:sym typeface="Avenir"/>
              </a:rPr>
              <a:t>accurate reading of a text at an appropriate rate with appropriate expression. The acronym A.R.E. (accuracy, rate, expression) can help you remember the three aspects of fluency. </a:t>
            </a:r>
          </a:p>
          <a:p>
            <a:pPr marL="0" indent="0">
              <a:buFont typeface="Arial" charset="0"/>
              <a:buNone/>
            </a:pPr>
            <a:endParaRPr lang="en-US" b="1" baseline="0" dirty="0">
              <a:sym typeface="Avenir"/>
            </a:endParaRPr>
          </a:p>
          <a:p>
            <a:pPr marL="0" indent="0">
              <a:buFont typeface="Arial" charset="0"/>
              <a:buNone/>
            </a:pPr>
            <a:r>
              <a:rPr lang="en-US" sz="1200" b="1" dirty="0">
                <a:sym typeface="Avenir"/>
              </a:rPr>
              <a:t>Image Source: </a:t>
            </a:r>
            <a:r>
              <a:rPr lang="en-US" sz="1200" dirty="0">
                <a:sym typeface="Avenir"/>
              </a:rPr>
              <a:t>Public Domain</a:t>
            </a:r>
            <a:endParaRPr lang="en-US" sz="1200" baseline="0" dirty="0">
              <a:sym typeface="Avenir"/>
            </a:endParaRPr>
          </a:p>
          <a:p>
            <a:endParaRPr lang="en-US" sz="1200" baseline="0" dirty="0">
              <a:sym typeface="Avenir"/>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82</a:t>
            </a:fld>
            <a:endParaRPr lang="en-US"/>
          </a:p>
        </p:txBody>
      </p:sp>
    </p:spTree>
    <p:extLst>
      <p:ext uri="{BB962C8B-B14F-4D97-AF65-F5344CB8AC3E}">
        <p14:creationId xmlns:p14="http://schemas.microsoft.com/office/powerpoint/2010/main" val="165227609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Time:</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1 minute</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a:t>
            </a:r>
            <a:r>
              <a:rPr lang="en-US" sz="1200" b="1" i="0" u="none" strike="noStrike" cap="none" baseline="0" dirty="0">
                <a:solidFill>
                  <a:schemeClr val="dk1"/>
                </a:solidFill>
                <a:latin typeface="+mn-lt"/>
                <a:ea typeface="Calibri"/>
                <a:cs typeface="Calibri"/>
                <a:sym typeface="Calibri"/>
              </a:rPr>
              <a:t> says: </a:t>
            </a:r>
            <a:r>
              <a:rPr lang="en-US" sz="1200" b="0" i="0" u="none" strike="noStrike" cap="none" baseline="0" dirty="0">
                <a:solidFill>
                  <a:schemeClr val="dk1"/>
                </a:solidFill>
                <a:latin typeface="+mn-lt"/>
                <a:ea typeface="Calibri"/>
                <a:cs typeface="Calibri"/>
                <a:sym typeface="Calibri"/>
              </a:rPr>
              <a:t>The acronym A.R.E. can help us remember these three key aspects of fluency. </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Let’s first experience what it sounds like when a reader demonstrates all three of these things. </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Model a fluent reading of the sentence. </a:t>
            </a:r>
          </a:p>
          <a:p>
            <a:pPr marL="0" marR="0" lvl="0" indent="0" algn="l" rtl="0">
              <a:spcBef>
                <a:spcPts val="0"/>
              </a:spcBef>
              <a:buSzPct val="25000"/>
              <a:buNone/>
            </a:pP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a:t>
            </a:r>
            <a:r>
              <a:rPr lang="en-US" sz="1200" b="1" i="0" u="none" strike="noStrike" cap="none" baseline="0" dirty="0">
                <a:solidFill>
                  <a:schemeClr val="dk1"/>
                </a:solidFill>
                <a:latin typeface="+mn-lt"/>
                <a:ea typeface="Calibri"/>
                <a:cs typeface="Calibri"/>
                <a:sym typeface="Calibri"/>
              </a:rPr>
              <a:t> </a:t>
            </a:r>
            <a:r>
              <a:rPr lang="en-US" sz="1200" b="0" i="0" u="none" strike="noStrike" cap="none" dirty="0">
                <a:solidFill>
                  <a:schemeClr val="dk1"/>
                </a:solidFill>
                <a:latin typeface="+mn-lt"/>
                <a:ea typeface="Calibri"/>
                <a:cs typeface="Calibri"/>
                <a:sym typeface="Calibri"/>
              </a:rPr>
              <a:t>Let’s take a closer look at Accuracy,</a:t>
            </a:r>
            <a:r>
              <a:rPr lang="en-US" sz="1200" b="0" i="0" u="none" strike="noStrike" cap="none" baseline="0" dirty="0">
                <a:solidFill>
                  <a:schemeClr val="dk1"/>
                </a:solidFill>
                <a:latin typeface="+mn-lt"/>
                <a:ea typeface="Calibri"/>
                <a:cs typeface="Calibri"/>
                <a:sym typeface="Calibri"/>
              </a:rPr>
              <a:t> which is really the ability to read words accurately.  When you read with accuracy, you either recognize the word (automaticity) or are able to decode it seamlessly. When a student doesn’t read with accuracy, it might sound like this</a:t>
            </a:r>
            <a:r>
              <a:rPr lang="is-IS" sz="1200" b="0" i="0" u="none" strike="noStrike" cap="none" baseline="0" dirty="0">
                <a:solidFill>
                  <a:schemeClr val="dk1"/>
                </a:solidFill>
                <a:latin typeface="+mn-lt"/>
                <a:ea typeface="Calibri"/>
                <a:cs typeface="Calibri"/>
                <a:sym typeface="Calibri"/>
              </a:rPr>
              <a:t>…</a:t>
            </a:r>
          </a:p>
          <a:p>
            <a:pPr marL="0" marR="0" lvl="0" indent="0" algn="l" rtl="0">
              <a:spcBef>
                <a:spcPts val="0"/>
              </a:spcBef>
              <a:buSzPct val="25000"/>
              <a:buNone/>
            </a:pPr>
            <a:endParaRPr lang="is-I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mn-lt"/>
                <a:ea typeface="Calibri"/>
                <a:cs typeface="Calibri"/>
                <a:sym typeface="Calibri"/>
              </a:rPr>
              <a:t>Facilitator does: </a:t>
            </a:r>
            <a:r>
              <a:rPr lang="is-IS" sz="1200" b="0" i="0" u="none" strike="noStrike" cap="none" baseline="0" dirty="0">
                <a:solidFill>
                  <a:schemeClr val="dk1"/>
                </a:solidFill>
                <a:latin typeface="+mn-lt"/>
                <a:ea typeface="Calibri"/>
                <a:cs typeface="Calibri"/>
                <a:sym typeface="Calibri"/>
              </a:rPr>
              <a:t>Demonstrate a non-exemplar reading of this sentence, stopping to sound out words and saying words incorrectly. (twas, night, house, creature, stirring).</a:t>
            </a:r>
          </a:p>
          <a:p>
            <a:pPr marL="0" marR="0" lvl="0" indent="0" algn="l" rtl="0">
              <a:spcBef>
                <a:spcPts val="0"/>
              </a:spcBef>
              <a:buSzPct val="25000"/>
              <a:buNone/>
            </a:pPr>
            <a:endParaRPr lang="is-I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mn-lt"/>
                <a:ea typeface="Calibri"/>
                <a:cs typeface="Calibri"/>
                <a:sym typeface="Calibri"/>
              </a:rPr>
              <a:t>Facilitator says: </a:t>
            </a:r>
            <a:r>
              <a:rPr lang="is-IS" sz="1200" b="0" i="0" u="none" strike="noStrike" cap="none" baseline="0" dirty="0">
                <a:solidFill>
                  <a:schemeClr val="dk1"/>
                </a:solidFill>
                <a:latin typeface="+mn-lt"/>
                <a:ea typeface="Calibri"/>
                <a:cs typeface="Calibri"/>
                <a:sym typeface="Calibri"/>
              </a:rPr>
              <a:t>Now let’s look at rate, which refers to the speed with which a reader reads. It’s important to point out that rate doesn’t mean fast – a reader shouldn’t sound like this...</a:t>
            </a:r>
          </a:p>
          <a:p>
            <a:pPr marL="0" marR="0" lvl="0" indent="0" algn="l" rtl="0">
              <a:spcBef>
                <a:spcPts val="0"/>
              </a:spcBef>
              <a:buSzPct val="25000"/>
              <a:buNone/>
            </a:pPr>
            <a:endParaRPr lang="is-I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mn-lt"/>
                <a:ea typeface="Calibri"/>
                <a:cs typeface="Calibri"/>
                <a:sym typeface="Calibri"/>
              </a:rPr>
              <a:t>Facilitator does: </a:t>
            </a:r>
            <a:r>
              <a:rPr lang="is-IS" sz="1200" b="0" i="0" u="none" strike="noStrike" cap="none" baseline="0" dirty="0">
                <a:solidFill>
                  <a:schemeClr val="dk1"/>
                </a:solidFill>
                <a:latin typeface="+mn-lt"/>
                <a:ea typeface="Calibri"/>
                <a:cs typeface="Calibri"/>
                <a:sym typeface="Calibri"/>
              </a:rPr>
              <a:t>Model reading the sentence way too fast.  Point out that this makes it difficult to understand what’s being read.</a:t>
            </a:r>
          </a:p>
          <a:p>
            <a:pPr marL="0" marR="0" lvl="0" indent="0" algn="l" rtl="0">
              <a:spcBef>
                <a:spcPts val="0"/>
              </a:spcBef>
              <a:buSzPct val="25000"/>
              <a:buNone/>
            </a:pPr>
            <a:endParaRPr lang="is-I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mn-lt"/>
                <a:ea typeface="Calibri"/>
                <a:cs typeface="Calibri"/>
                <a:sym typeface="Calibri"/>
              </a:rPr>
              <a:t>Facilitator says</a:t>
            </a:r>
            <a:r>
              <a:rPr lang="is-IS" sz="1200" b="0" i="0" u="none" strike="noStrike" cap="none" baseline="0" dirty="0">
                <a:solidFill>
                  <a:schemeClr val="dk1"/>
                </a:solidFill>
                <a:latin typeface="+mn-lt"/>
                <a:ea typeface="Calibri"/>
                <a:cs typeface="Calibri"/>
                <a:sym typeface="Calibri"/>
              </a:rPr>
              <a:t>: But they also shouldn’t read too slow either....</a:t>
            </a:r>
          </a:p>
          <a:p>
            <a:pPr marL="0" marR="0" lvl="0" indent="0" algn="l" rtl="0">
              <a:spcBef>
                <a:spcPts val="0"/>
              </a:spcBef>
              <a:buSzPct val="25000"/>
              <a:buNone/>
            </a:pPr>
            <a:endParaRPr lang="is-I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mn-lt"/>
                <a:ea typeface="Calibri"/>
                <a:cs typeface="Calibri"/>
                <a:sym typeface="Calibri"/>
              </a:rPr>
              <a:t>Facilitator does: </a:t>
            </a:r>
            <a:r>
              <a:rPr lang="is-IS" sz="1200" b="0" i="0" u="none" strike="noStrike" cap="none" baseline="0" dirty="0">
                <a:solidFill>
                  <a:schemeClr val="dk1"/>
                </a:solidFill>
                <a:latin typeface="+mn-lt"/>
                <a:ea typeface="Calibri"/>
                <a:cs typeface="Calibri"/>
                <a:sym typeface="Calibri"/>
              </a:rPr>
              <a:t>Model reading the sentence way too slow.  </a:t>
            </a: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Finally, let’s take a closer look at expression, or the WAY a reader sounds when they read.  When you read with expression you read with appropriate intonation and inflection, you pay attention to and use punctuation.  Essentially, reading with expression means reading in a way that doesn’t sound robotic!</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Model a non-example of reading without expression and sounding robotic. </a:t>
            </a: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r>
              <a:rPr lang="en-US" b="1" dirty="0">
                <a:sym typeface="Avenir"/>
              </a:rPr>
              <a:t>Key Point: </a:t>
            </a:r>
            <a:r>
              <a:rPr lang="en-US" dirty="0">
                <a:sym typeface="Avenir"/>
              </a:rPr>
              <a:t>“Fluency” is accurate reading of a text at an appropriate rate with appropriate expression. The acronym A.R.E. (accuracy, rate, expression) can help you remember the three aspects of fluency. </a:t>
            </a:r>
            <a:endParaRPr lang="en-US" b="1" dirty="0">
              <a:sym typeface="Avenir"/>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83</a:t>
            </a:fld>
            <a:endParaRPr lang="en-US"/>
          </a:p>
        </p:txBody>
      </p:sp>
    </p:spTree>
    <p:extLst>
      <p:ext uri="{BB962C8B-B14F-4D97-AF65-F5344CB8AC3E}">
        <p14:creationId xmlns:p14="http://schemas.microsoft.com/office/powerpoint/2010/main" val="116718883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66800" y="1155700"/>
            <a:ext cx="4889500" cy="2751138"/>
          </a:xfrm>
        </p:spPr>
      </p:sp>
      <p:sp>
        <p:nvSpPr>
          <p:cNvPr id="3" name="Notes Placeholder 2"/>
          <p:cNvSpPr>
            <a:spLocks noGrp="1"/>
          </p:cNvSpPr>
          <p:nvPr>
            <p:ph type="body" idx="1"/>
          </p:nvPr>
        </p:nvSpPr>
        <p:spPr>
          <a:xfrm>
            <a:off x="647700" y="4006850"/>
            <a:ext cx="5486400" cy="3600450"/>
          </a:xfrm>
        </p:spPr>
        <p:txBody>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Time:</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6 minutes </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lvl="0">
              <a:buSzPct val="25000"/>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To gain an understanding of the importance of fluency, we’re going to read a few “research tweets.” In your note catchers you’ll find a page titled “What’s Trending on Twitter.” Independently, please read each tweet and highlight or star the one you’d like to retweet. </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Provide about two minutes of wait time and circulate. When it seems like most people have starred or highlighted a tweet, prompt participants to discuss their choices with a partner. Click to reveal the discussion prompt. </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After partners have discussed, ask a few people to share out their selections with the group. Prompt them to explain why they retweeted a certain quote, and what they think it says about the importance of fluency. </a:t>
            </a:r>
          </a:p>
          <a:p>
            <a:pPr marL="0" marR="0" lvl="0" indent="0" algn="l" rtl="0">
              <a:spcBef>
                <a:spcPts val="0"/>
              </a:spcBef>
              <a:buSzPct val="25000"/>
              <a:buNone/>
            </a:pPr>
            <a:endParaRPr lang="en-US" dirty="0">
              <a:solidFill>
                <a:schemeClr val="dk1"/>
              </a:solidFill>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Key Point: </a:t>
            </a:r>
            <a:r>
              <a:rPr lang="en-US" sz="1200" i="0" u="none" strike="noStrike" cap="none" baseline="0" dirty="0">
                <a:solidFill>
                  <a:schemeClr val="dk1"/>
                </a:solidFill>
                <a:latin typeface="+mn-lt"/>
                <a:ea typeface="Calibri"/>
                <a:cs typeface="Calibri"/>
                <a:sym typeface="Calibri"/>
              </a:rPr>
              <a:t>There is a lot of research that</a:t>
            </a:r>
            <a:r>
              <a:rPr lang="en-US" sz="1200" i="0" u="none" strike="noStrike" cap="none" dirty="0">
                <a:solidFill>
                  <a:schemeClr val="dk1"/>
                </a:solidFill>
                <a:latin typeface="+mn-lt"/>
                <a:ea typeface="Calibri"/>
                <a:cs typeface="Calibri"/>
                <a:sym typeface="Calibri"/>
              </a:rPr>
              <a:t> supports the importance of fluency instruction for students of all ages. </a:t>
            </a: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endParaRPr lang="en-US" baseline="0" dirty="0"/>
          </a:p>
          <a:p>
            <a:pPr marL="0" indent="0">
              <a:buFont typeface="Arial" charset="0"/>
              <a:buNone/>
            </a:pPr>
            <a:r>
              <a:rPr lang="en-US" b="1" baseline="0" dirty="0"/>
              <a:t>Image source: </a:t>
            </a:r>
            <a:r>
              <a:rPr lang="en-US" b="0" baseline="0" dirty="0"/>
              <a:t>Twitter: Brand Guidelines. Retrieved from https://</a:t>
            </a:r>
            <a:r>
              <a:rPr lang="en-US" b="0" baseline="0" dirty="0" err="1"/>
              <a:t>about.twitter.com</a:t>
            </a:r>
            <a:r>
              <a:rPr lang="en-US" b="0" baseline="0" dirty="0"/>
              <a:t>/</a:t>
            </a:r>
            <a:r>
              <a:rPr lang="en-US" b="0" baseline="0" dirty="0" err="1"/>
              <a:t>en_us</a:t>
            </a:r>
            <a:r>
              <a:rPr lang="en-US" b="0" baseline="0" dirty="0"/>
              <a:t>/company/brand-</a:t>
            </a:r>
            <a:r>
              <a:rPr lang="en-US" b="0" baseline="0" dirty="0" err="1"/>
              <a:t>resources.html</a:t>
            </a:r>
            <a:endParaRPr lang="en-US" b="0" baseline="0" dirty="0"/>
          </a:p>
          <a:p>
            <a:pPr marL="0" indent="0">
              <a:buFont typeface="Arial" charset="0"/>
              <a:buNone/>
            </a:pPr>
            <a:endParaRPr lang="en-US" sz="1200" b="0" i="1" kern="1200" baseline="0" dirty="0">
              <a:effectLst/>
            </a:endParaRPr>
          </a:p>
          <a:p>
            <a:pPr marL="0" indent="0">
              <a:buFont typeface="Arial" charset="0"/>
              <a:buNone/>
            </a:pPr>
            <a:r>
              <a:rPr lang="en-US" sz="1200" i="1" kern="1200" dirty="0">
                <a:effectLst/>
              </a:rPr>
              <a:t>TWITTER, TWEET, RETWEET and the Twitter logo are trademarks of Twitter, Inc. or its affiliates. </a:t>
            </a:r>
            <a:endParaRPr lang="en-US" i="1" dirty="0">
              <a:effectLst/>
            </a:endParaRPr>
          </a:p>
          <a:p>
            <a:pPr marL="0" indent="0">
              <a:buFont typeface="Arial" charset="0"/>
              <a:buNone/>
            </a:pPr>
            <a:endParaRPr lang="en-US" b="0" dirty="0">
              <a:solidFill>
                <a:srgbClr val="FF0000"/>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84</a:t>
            </a:fld>
            <a:endParaRPr lang="en-US"/>
          </a:p>
        </p:txBody>
      </p:sp>
    </p:spTree>
    <p:extLst>
      <p:ext uri="{BB962C8B-B14F-4D97-AF65-F5344CB8AC3E}">
        <p14:creationId xmlns:p14="http://schemas.microsoft.com/office/powerpoint/2010/main" val="122355292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400550"/>
            <a:ext cx="5620407" cy="3600450"/>
          </a:xfrm>
        </p:spPr>
        <p:txBody>
          <a:bodyPr/>
          <a:lstStyle/>
          <a:p>
            <a:r>
              <a:rPr lang="en-US" dirty="0"/>
              <a:t>Research “Tweet” on note-catcher for activity on slide 8</a:t>
            </a:r>
          </a:p>
          <a:p>
            <a:endParaRPr lang="en-US" dirty="0"/>
          </a:p>
          <a:p>
            <a:r>
              <a:rPr lang="en-US" b="1" dirty="0"/>
              <a:t>Key Point: </a:t>
            </a:r>
            <a:r>
              <a:rPr lang="en-US" dirty="0"/>
              <a:t>Research supports the idea that fluency improves reading comprehension and achievement. Fluency is an essential component of literacy instruction. </a:t>
            </a:r>
          </a:p>
          <a:p>
            <a:endParaRPr lang="en-US" b="1" dirty="0"/>
          </a:p>
          <a:p>
            <a:r>
              <a:rPr lang="en-US" b="1" dirty="0"/>
              <a:t>Important Note: </a:t>
            </a:r>
            <a:r>
              <a:rPr lang="en-US" b="0" dirty="0"/>
              <a:t>This slide is hidden in the presentation but is here for your reference. Participants have access to this slide in their note catchers on the page titled “What’s Trending on Twitter?” </a:t>
            </a:r>
          </a:p>
          <a:p>
            <a:endParaRPr lang="en-US" b="0" dirty="0"/>
          </a:p>
          <a:p>
            <a:r>
              <a:rPr lang="en-US" b="1" dirty="0"/>
              <a:t>Research Source: </a:t>
            </a:r>
            <a:r>
              <a:rPr lang="en-US" dirty="0"/>
              <a:t>Paige, D. D. (2011). Engaging struggling readers through situational interest: A model proposing the relationships among extrinsic motivation, oral reading fluency, comprehension, and academic achievement. Reading Psychology, 32(5), 395-425.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85</a:t>
            </a:fld>
            <a:endParaRPr lang="en-US"/>
          </a:p>
        </p:txBody>
      </p:sp>
    </p:spTree>
    <p:extLst>
      <p:ext uri="{BB962C8B-B14F-4D97-AF65-F5344CB8AC3E}">
        <p14:creationId xmlns:p14="http://schemas.microsoft.com/office/powerpoint/2010/main" val="148965990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Research “Tweet” on note-catcher for activity on slide 8</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Important Note: </a:t>
            </a:r>
            <a:r>
              <a:rPr lang="en-US" b="0" dirty="0"/>
              <a:t>This slide is hidden in the presentation but is here for your reference. Participants have access to this slide in their note catchers on the page titled “What’s Trending on Twitter?”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Key Point: </a:t>
            </a:r>
            <a:r>
              <a:rPr lang="en-US" dirty="0"/>
              <a:t>Research supports the idea that fluency improves reading comprehension and achievement. Fluency is an essential component of literacy instruction. </a:t>
            </a:r>
          </a:p>
          <a:p>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86</a:t>
            </a:fld>
            <a:endParaRPr lang="en-US"/>
          </a:p>
        </p:txBody>
      </p:sp>
    </p:spTree>
    <p:extLst>
      <p:ext uri="{BB962C8B-B14F-4D97-AF65-F5344CB8AC3E}">
        <p14:creationId xmlns:p14="http://schemas.microsoft.com/office/powerpoint/2010/main" val="82435994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Research “Tweet” on note-catcher for activity on slide 8</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Important Note: </a:t>
            </a:r>
            <a:r>
              <a:rPr lang="en-US" b="0" dirty="0"/>
              <a:t>This slide is hidden in the presentation but is here for your reference. Participants have access to this slide in their note catchers on the page titled “What’s Trending on Twitter?”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Key Point: </a:t>
            </a:r>
            <a:r>
              <a:rPr lang="en-US" dirty="0"/>
              <a:t>Research supports the idea that fluency improves reading comprehension and achievement. Fluency is an essential component of literacy instruction.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87</a:t>
            </a:fld>
            <a:endParaRPr lang="en-US"/>
          </a:p>
        </p:txBody>
      </p:sp>
    </p:spTree>
    <p:extLst>
      <p:ext uri="{BB962C8B-B14F-4D97-AF65-F5344CB8AC3E}">
        <p14:creationId xmlns:p14="http://schemas.microsoft.com/office/powerpoint/2010/main" val="69851915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Research “Tweet” on note-catcher for activity on slide 8</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Important Note: </a:t>
            </a:r>
            <a:r>
              <a:rPr lang="en-US" b="0" dirty="0"/>
              <a:t>This slide is hidden in the presentation but is here for your reference. Participants have access to this slide in their note catchers on the page titled “What’s Trending on Twitter?”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Key Point: </a:t>
            </a:r>
            <a:r>
              <a:rPr lang="en-US" dirty="0"/>
              <a:t>Research supports the idea that fluency improves reading comprehension and achievement. Fluency is an essential component of literacy instruction.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88</a:t>
            </a:fld>
            <a:endParaRPr lang="en-US"/>
          </a:p>
        </p:txBody>
      </p:sp>
    </p:spTree>
    <p:extLst>
      <p:ext uri="{BB962C8B-B14F-4D97-AF65-F5344CB8AC3E}">
        <p14:creationId xmlns:p14="http://schemas.microsoft.com/office/powerpoint/2010/main" val="77579548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9650" y="765175"/>
            <a:ext cx="4941888" cy="2779713"/>
          </a:xfrm>
        </p:spPr>
      </p:sp>
      <p:sp>
        <p:nvSpPr>
          <p:cNvPr id="3" name="Notes Placeholder 2"/>
          <p:cNvSpPr>
            <a:spLocks noGrp="1"/>
          </p:cNvSpPr>
          <p:nvPr>
            <p:ph type="body" idx="1"/>
          </p:nvPr>
        </p:nvSpPr>
        <p:spPr>
          <a:xfrm>
            <a:off x="737038" y="3769929"/>
            <a:ext cx="5486400" cy="3600450"/>
          </a:xfrm>
        </p:spPr>
        <p:txBody>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Time:</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1 minute</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indent="0">
              <a:buFont typeface="Arial" charset="0"/>
              <a:buNone/>
            </a:pPr>
            <a:r>
              <a:rPr lang="en-US" sz="1200" b="1" i="0" u="none" strike="noStrike" kern="1200" dirty="0">
                <a:solidFill>
                  <a:schemeClr val="tx1"/>
                </a:solidFill>
                <a:effectLst/>
                <a:latin typeface="+mn-lt"/>
                <a:ea typeface="+mn-ea"/>
                <a:cs typeface="+mn-cs"/>
              </a:rPr>
              <a:t>Facilitator says:</a:t>
            </a:r>
            <a:r>
              <a:rPr lang="en-US" sz="1200" b="1" i="0" u="none" strike="noStrike" kern="1200" baseline="0" dirty="0">
                <a:solidFill>
                  <a:schemeClr val="tx1"/>
                </a:solidFill>
                <a:effectLst/>
                <a:latin typeface="+mn-lt"/>
                <a:ea typeface="+mn-ea"/>
                <a:cs typeface="+mn-cs"/>
              </a:rPr>
              <a:t> </a:t>
            </a:r>
            <a:r>
              <a:rPr lang="en-US" sz="1200" b="0" i="0" u="none" strike="noStrike" kern="1200" baseline="0" dirty="0">
                <a:solidFill>
                  <a:schemeClr val="tx1"/>
                </a:solidFill>
                <a:effectLst/>
                <a:latin typeface="+mn-lt"/>
                <a:ea typeface="+mn-ea"/>
                <a:cs typeface="+mn-cs"/>
              </a:rPr>
              <a:t>Let’s get a little technical for a moment to deepen our understanding of why fluency is so critical. </a:t>
            </a:r>
            <a:r>
              <a:rPr lang="en-US" sz="1200" b="0" i="0" u="none" strike="noStrike" kern="1200" dirty="0">
                <a:solidFill>
                  <a:schemeClr val="tx1"/>
                </a:solidFill>
                <a:effectLst/>
                <a:latin typeface="+mn-lt"/>
                <a:ea typeface="+mn-ea"/>
                <a:cs typeface="+mn-cs"/>
              </a:rPr>
              <a:t>Reading is a cognitive process that requires the reader to focus attention on two activities:</a:t>
            </a:r>
          </a:p>
          <a:p>
            <a:pPr marL="0" indent="0">
              <a:buFont typeface="Arial" charset="0"/>
              <a:buNone/>
            </a:pPr>
            <a:endParaRPr lang="en-US" sz="1200" b="0" i="0" u="none" strike="noStrike" kern="1200" dirty="0">
              <a:solidFill>
                <a:schemeClr val="tx1"/>
              </a:solidFill>
              <a:effectLst/>
              <a:latin typeface="+mn-lt"/>
              <a:ea typeface="+mn-ea"/>
              <a:cs typeface="+mn-cs"/>
            </a:endParaRPr>
          </a:p>
          <a:p>
            <a:pPr marL="0" indent="0">
              <a:buFont typeface="Arial" charset="0"/>
              <a:buNone/>
            </a:pPr>
            <a:r>
              <a:rPr lang="en-US" sz="1200" b="1" i="0" u="none" strike="noStrike" kern="1200" dirty="0">
                <a:solidFill>
                  <a:schemeClr val="tx1"/>
                </a:solidFill>
                <a:effectLst/>
                <a:latin typeface="+mn-lt"/>
                <a:ea typeface="+mn-ea"/>
                <a:cs typeface="+mn-cs"/>
              </a:rPr>
              <a:t>Facilitator does: </a:t>
            </a:r>
            <a:r>
              <a:rPr lang="en-US" sz="1200" b="0" i="0" u="none" strike="noStrike" kern="1200" dirty="0">
                <a:solidFill>
                  <a:schemeClr val="tx1"/>
                </a:solidFill>
                <a:effectLst/>
                <a:latin typeface="+mn-lt"/>
                <a:ea typeface="+mn-ea"/>
                <a:cs typeface="+mn-cs"/>
              </a:rPr>
              <a:t>Click</a:t>
            </a:r>
            <a:r>
              <a:rPr lang="en-US" sz="1200" b="0" i="0" u="none" strike="noStrike" kern="1200" baseline="0" dirty="0">
                <a:solidFill>
                  <a:schemeClr val="tx1"/>
                </a:solidFill>
                <a:effectLst/>
                <a:latin typeface="+mn-lt"/>
                <a:ea typeface="+mn-ea"/>
                <a:cs typeface="+mn-cs"/>
              </a:rPr>
              <a:t> to reveal and read each bullet</a:t>
            </a:r>
            <a:endParaRPr lang="en-US" sz="1200" b="0" i="0" u="none" strike="noStrike" kern="1200" dirty="0">
              <a:solidFill>
                <a:schemeClr val="tx1"/>
              </a:solidFill>
              <a:effectLst/>
              <a:latin typeface="+mn-lt"/>
              <a:ea typeface="+mn-ea"/>
              <a:cs typeface="+mn-cs"/>
            </a:endParaRPr>
          </a:p>
          <a:p>
            <a:pPr marL="628650" lvl="1" indent="-171450">
              <a:buFont typeface="Arial" charset="0"/>
              <a:buChar char="•"/>
            </a:pPr>
            <a:r>
              <a:rPr lang="en-US" sz="1200" b="0" i="0" u="none" strike="noStrike" kern="1200" dirty="0">
                <a:solidFill>
                  <a:schemeClr val="tx1"/>
                </a:solidFill>
                <a:effectLst/>
                <a:latin typeface="+mn-lt"/>
                <a:ea typeface="+mn-ea"/>
                <a:cs typeface="+mn-cs"/>
              </a:rPr>
              <a:t>First, the reader must unlock the words from print </a:t>
            </a:r>
          </a:p>
          <a:p>
            <a:pPr marL="628650" lvl="1" indent="-171450">
              <a:buFont typeface="Arial" charset="0"/>
              <a:buChar char="•"/>
            </a:pPr>
            <a:r>
              <a:rPr lang="en-US" sz="1200" b="0" i="0" u="none" strike="noStrike" kern="1200" dirty="0">
                <a:solidFill>
                  <a:schemeClr val="tx1"/>
                </a:solidFill>
                <a:effectLst/>
                <a:latin typeface="+mn-lt"/>
                <a:ea typeface="+mn-ea"/>
                <a:cs typeface="+mn-cs"/>
              </a:rPr>
              <a:t>Secondly, they must make meaning from what’s being read. </a:t>
            </a:r>
          </a:p>
          <a:p>
            <a:pPr marL="0" lvl="0" indent="0">
              <a:buFont typeface="Arial" charset="0"/>
              <a:buNone/>
            </a:pPr>
            <a:endParaRPr lang="en-US" sz="1200" b="1" i="0" u="none" strike="noStrike" kern="1200" dirty="0">
              <a:solidFill>
                <a:schemeClr val="tx1"/>
              </a:solidFill>
              <a:effectLst/>
              <a:latin typeface="+mn-lt"/>
              <a:ea typeface="+mn-ea"/>
              <a:cs typeface="+mn-cs"/>
            </a:endParaRPr>
          </a:p>
          <a:p>
            <a:pPr marL="0" lvl="0" indent="0">
              <a:buFont typeface="Arial" charset="0"/>
              <a:buNone/>
            </a:pPr>
            <a:r>
              <a:rPr lang="en-US" sz="1200" b="1" i="0" u="none" strike="noStrike" kern="1200" dirty="0">
                <a:solidFill>
                  <a:schemeClr val="tx1"/>
                </a:solidFill>
                <a:effectLst/>
                <a:latin typeface="+mn-lt"/>
                <a:ea typeface="+mn-ea"/>
                <a:cs typeface="+mn-cs"/>
              </a:rPr>
              <a:t>Facilitator</a:t>
            </a:r>
            <a:r>
              <a:rPr lang="en-US" sz="1200" b="1" i="0" u="none" strike="noStrike" kern="1200" baseline="0" dirty="0">
                <a:solidFill>
                  <a:schemeClr val="tx1"/>
                </a:solidFill>
                <a:effectLst/>
                <a:latin typeface="+mn-lt"/>
                <a:ea typeface="+mn-ea"/>
                <a:cs typeface="+mn-cs"/>
              </a:rPr>
              <a:t> says: </a:t>
            </a:r>
            <a:r>
              <a:rPr lang="en-US" sz="1200" b="0" i="0" u="none" strike="noStrike" kern="1200" dirty="0">
                <a:solidFill>
                  <a:schemeClr val="tx1"/>
                </a:solidFill>
                <a:effectLst/>
                <a:latin typeface="+mn-lt"/>
                <a:ea typeface="+mn-ea"/>
                <a:cs typeface="+mn-cs"/>
              </a:rPr>
              <a:t>Why is this so important?</a:t>
            </a:r>
            <a:r>
              <a:rPr lang="en-US" sz="1200" b="0" i="0" u="none" strike="noStrike" kern="1200" baseline="0" dirty="0">
                <a:solidFill>
                  <a:schemeClr val="tx1"/>
                </a:solidFill>
                <a:effectLst/>
                <a:latin typeface="+mn-lt"/>
                <a:ea typeface="+mn-ea"/>
                <a:cs typeface="+mn-cs"/>
              </a:rPr>
              <a:t> This is critical b</a:t>
            </a:r>
            <a:r>
              <a:rPr lang="en-US" sz="1200" b="0" i="0" u="none" strike="noStrike" kern="1200" dirty="0">
                <a:solidFill>
                  <a:schemeClr val="tx1"/>
                </a:solidFill>
                <a:effectLst/>
                <a:latin typeface="+mn-lt"/>
                <a:ea typeface="+mn-ea"/>
                <a:cs typeface="+mn-cs"/>
              </a:rPr>
              <a:t>ecause in a fluent reader this process occurs almost seamlessly and for practical purposes, instantaneously.</a:t>
            </a:r>
          </a:p>
          <a:p>
            <a:pPr marL="628650" lvl="1" indent="-171450">
              <a:buFont typeface="Arial" charset="0"/>
              <a:buChar char="•"/>
            </a:pPr>
            <a:r>
              <a:rPr lang="en-US" sz="1200" b="0" i="0" u="none" strike="noStrike" kern="1200" dirty="0">
                <a:solidFill>
                  <a:schemeClr val="tx1"/>
                </a:solidFill>
                <a:effectLst/>
                <a:latin typeface="+mn-lt"/>
                <a:ea typeface="+mn-ea"/>
                <a:cs typeface="+mn-cs"/>
              </a:rPr>
              <a:t>However,</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In disfluent readers who struggle with decoding, the reading process is inefficient, labored, and often breaks down. When the reader must devote a large amount of attention to decoding words there is little working memory left for thinking about what’s being read. </a:t>
            </a:r>
          </a:p>
          <a:p>
            <a:pPr marL="628650" lvl="1" indent="-171450">
              <a:buFont typeface="Arial" charset="0"/>
              <a:buChar char="•"/>
            </a:pPr>
            <a:r>
              <a:rPr lang="en-US" sz="1200" b="0" i="0" u="none" strike="noStrike" kern="1200" dirty="0">
                <a:solidFill>
                  <a:schemeClr val="tx1"/>
                </a:solidFill>
                <a:effectLst/>
                <a:latin typeface="+mn-lt"/>
                <a:ea typeface="+mn-ea"/>
                <a:cs typeface="+mn-cs"/>
              </a:rPr>
              <a:t>Although there is more to fluent reading than just accurate decoding, lack thereof often results in an inadequate reading pace and diminished prosody. For a student with an efficiently developed reading system, the almost instant recognition of words and their meaning requires a scant amount of the reader’s attention. </a:t>
            </a:r>
            <a:r>
              <a:rPr lang="en-US" sz="1200" i="0" u="none" strike="noStrike" kern="1200" dirty="0">
                <a:solidFill>
                  <a:schemeClr val="tx1"/>
                </a:solidFill>
                <a:effectLst/>
                <a:latin typeface="+mn-lt"/>
                <a:ea typeface="+mn-ea"/>
                <a:cs typeface="+mn-cs"/>
              </a:rPr>
              <a:t>Essentially,</a:t>
            </a:r>
            <a:r>
              <a:rPr lang="en-US" sz="1200" i="0" u="none" strike="noStrike" kern="1200" baseline="0" dirty="0">
                <a:solidFill>
                  <a:schemeClr val="tx1"/>
                </a:solidFill>
                <a:effectLst/>
                <a:latin typeface="+mn-lt"/>
                <a:ea typeface="+mn-ea"/>
                <a:cs typeface="+mn-cs"/>
              </a:rPr>
              <a:t> </a:t>
            </a:r>
            <a:r>
              <a:rPr lang="en-US" sz="1200" i="0" u="none" strike="noStrike" kern="1200" dirty="0">
                <a:solidFill>
                  <a:schemeClr val="tx1"/>
                </a:solidFill>
                <a:effectLst/>
                <a:latin typeface="+mn-lt"/>
                <a:ea typeface="+mn-ea"/>
                <a:cs typeface="+mn-cs"/>
              </a:rPr>
              <a:t>the ability to</a:t>
            </a:r>
            <a:r>
              <a:rPr lang="en-US" sz="1200" i="0" u="none" strike="noStrike" kern="1200" baseline="0" dirty="0">
                <a:solidFill>
                  <a:schemeClr val="tx1"/>
                </a:solidFill>
                <a:effectLst/>
                <a:latin typeface="+mn-lt"/>
                <a:ea typeface="+mn-ea"/>
                <a:cs typeface="+mn-cs"/>
              </a:rPr>
              <a:t> read with fluency frees up cognitive space to focus more on making meaning of the text. </a:t>
            </a:r>
          </a:p>
          <a:p>
            <a:endParaRPr lang="en-US" b="1" dirty="0"/>
          </a:p>
          <a:p>
            <a:r>
              <a:rPr lang="en-US" b="1" dirty="0"/>
              <a:t>Key Point: </a:t>
            </a:r>
            <a:r>
              <a:rPr lang="en-US" dirty="0"/>
              <a:t>Reading is a cognitive process that requires the reader to focus attention on unlocking words from print AND making meaning from what’s being read. The ability to read with fluency frees up cognitive space for readers to focus more on making meaning of the text.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89</a:t>
            </a:fld>
            <a:endParaRPr lang="en-US"/>
          </a:p>
        </p:txBody>
      </p:sp>
    </p:spTree>
    <p:extLst>
      <p:ext uri="{BB962C8B-B14F-4D97-AF65-F5344CB8AC3E}">
        <p14:creationId xmlns:p14="http://schemas.microsoft.com/office/powerpoint/2010/main" val="14484907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a:t>
            </a:r>
          </a:p>
          <a:p>
            <a:r>
              <a:rPr lang="en-US" sz="1200" b="1" baseline="0" dirty="0"/>
              <a:t>Duration: </a:t>
            </a:r>
            <a:r>
              <a:rPr lang="en-US" sz="1200" b="0" baseline="0" dirty="0"/>
              <a:t>30 seconds</a:t>
            </a:r>
          </a:p>
          <a:p>
            <a:pPr marL="0" indent="0">
              <a:buFontTx/>
              <a:buNone/>
            </a:pPr>
            <a:endParaRPr lang="en-US" b="0" dirty="0"/>
          </a:p>
          <a:p>
            <a:pPr marL="0" indent="0">
              <a:buFont typeface="Arial" charset="0"/>
              <a:buNone/>
            </a:pPr>
            <a:r>
              <a:rPr lang="en-US" b="1" dirty="0"/>
              <a:t>Facilitator</a:t>
            </a:r>
            <a:r>
              <a:rPr lang="en-US" b="1" baseline="0" dirty="0"/>
              <a:t> s</a:t>
            </a:r>
            <a:r>
              <a:rPr lang="en-US" b="1" dirty="0"/>
              <a:t>ays: </a:t>
            </a:r>
            <a:r>
              <a:rPr lang="en-US" dirty="0"/>
              <a:t>Take a moment</a:t>
            </a:r>
            <a:r>
              <a:rPr lang="en-US" baseline="0" dirty="0"/>
              <a:t> to review our objectives for today’s session.</a:t>
            </a:r>
          </a:p>
          <a:p>
            <a:pPr marL="0" indent="0">
              <a:buFont typeface="Arial" charset="0"/>
              <a:buNone/>
            </a:pPr>
            <a:endParaRPr lang="en-US" baseline="0" dirty="0"/>
          </a:p>
          <a:p>
            <a:pPr marL="0" indent="0">
              <a:buFont typeface="Arial" charset="0"/>
              <a:buNone/>
            </a:pPr>
            <a:r>
              <a:rPr lang="en-US" b="1" baseline="0" dirty="0"/>
              <a:t>Facilitator does: </a:t>
            </a:r>
            <a:r>
              <a:rPr lang="en-US" b="0" baseline="0" dirty="0"/>
              <a:t>Provide wait time. </a:t>
            </a:r>
          </a:p>
          <a:p>
            <a:pPr marL="0" indent="0">
              <a:buFont typeface="Arial" charset="0"/>
              <a:buNone/>
            </a:pPr>
            <a:endParaRPr lang="en-US" b="1" baseline="0" dirty="0"/>
          </a:p>
          <a:p>
            <a:pPr marL="0" indent="0">
              <a:buFont typeface="Arial" charset="0"/>
              <a:buNone/>
            </a:pPr>
            <a:r>
              <a:rPr lang="en-US" b="1" baseline="0" dirty="0"/>
              <a:t>Facilitator says: </a:t>
            </a:r>
            <a:r>
              <a:rPr lang="en-US" baseline="0" dirty="0"/>
              <a:t>As you can see, our focus today is first to deepen our understanding of the ELA goal and the instructional shifts in literacy, and then to see how the ELA Guidebooks are designed to meet this goal through the shifts. </a:t>
            </a:r>
          </a:p>
          <a:p>
            <a:pPr marL="0" indent="0">
              <a:buFont typeface="Arial" charset="0"/>
              <a:buNone/>
            </a:pPr>
            <a:endParaRPr lang="en-US" b="1" i="0"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a:t>
            </a:fld>
            <a:endParaRPr lang="en-US"/>
          </a:p>
        </p:txBody>
      </p:sp>
    </p:spTree>
    <p:extLst>
      <p:ext uri="{BB962C8B-B14F-4D97-AF65-F5344CB8AC3E}">
        <p14:creationId xmlns:p14="http://schemas.microsoft.com/office/powerpoint/2010/main" val="94985946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Time:</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3 minutes</a:t>
            </a:r>
          </a:p>
          <a:p>
            <a:endParaRPr lang="en-US" sz="1200" dirty="0"/>
          </a:p>
          <a:p>
            <a:pPr marL="0" indent="0">
              <a:buFont typeface="Arial" charset="0"/>
              <a:buNone/>
            </a:pPr>
            <a:r>
              <a:rPr lang="en-US" sz="1200" b="1" dirty="0"/>
              <a:t>Facilitator says:</a:t>
            </a:r>
            <a:r>
              <a:rPr lang="en-US" sz="1200" b="1" baseline="0" dirty="0"/>
              <a:t> </a:t>
            </a:r>
            <a:r>
              <a:rPr lang="en-US" sz="1200" baseline="0" dirty="0"/>
              <a:t>The research is very clear: fluency is incredibly important.  But there is an important distinction to make.</a:t>
            </a:r>
          </a:p>
          <a:p>
            <a:pPr marL="0" indent="0">
              <a:buFont typeface="Arial" charset="0"/>
              <a:buNone/>
            </a:pPr>
            <a:endParaRPr lang="en-US" sz="1200" baseline="0" dirty="0"/>
          </a:p>
          <a:p>
            <a:pPr marL="0" indent="0">
              <a:buFont typeface="Arial" charset="0"/>
              <a:buNone/>
            </a:pPr>
            <a:r>
              <a:rPr lang="en-US" sz="1200" b="1" baseline="0" dirty="0"/>
              <a:t>Facilitator does: </a:t>
            </a:r>
            <a:r>
              <a:rPr lang="en-US" sz="1200" baseline="0" dirty="0"/>
              <a:t>Click and state the first line. </a:t>
            </a:r>
          </a:p>
          <a:p>
            <a:pPr marL="0" indent="0">
              <a:buFont typeface="Arial" charset="0"/>
              <a:buNone/>
            </a:pPr>
            <a:endParaRPr lang="en-US" sz="1200" baseline="0" dirty="0"/>
          </a:p>
          <a:p>
            <a:pPr marL="0" indent="0">
              <a:buFont typeface="Arial" charset="0"/>
              <a:buNone/>
            </a:pPr>
            <a:r>
              <a:rPr lang="en-US" sz="1200" b="1" baseline="0" dirty="0"/>
              <a:t>Facilitator does: </a:t>
            </a:r>
            <a:r>
              <a:rPr lang="en-US" sz="1200" baseline="0" dirty="0"/>
              <a:t>Click and state the second line.</a:t>
            </a:r>
          </a:p>
          <a:p>
            <a:pPr marL="0" indent="0">
              <a:buFont typeface="Arial" charset="0"/>
              <a:buNone/>
            </a:pPr>
            <a:endParaRPr lang="en-US" sz="1200" baseline="0" dirty="0"/>
          </a:p>
          <a:p>
            <a:pPr marL="0" indent="0">
              <a:buFont typeface="Arial" charset="0"/>
              <a:buNone/>
            </a:pPr>
            <a:r>
              <a:rPr lang="en-US" sz="1200" b="1" baseline="0" dirty="0"/>
              <a:t>Facilitator does: </a:t>
            </a:r>
            <a:r>
              <a:rPr lang="en-US" sz="1200" b="0" baseline="0" dirty="0"/>
              <a:t>Click to reveal and read prompt in purple box.  Have participants briefly try re-stating this in their own words. Then, invite 1-2 participants to share with the whole group.</a:t>
            </a:r>
          </a:p>
          <a:p>
            <a:pPr marL="0" lvl="0" indent="0" algn="l">
              <a:buFont typeface="Arial" charset="0"/>
              <a:buNone/>
            </a:pPr>
            <a:endParaRPr lang="en-US" sz="1200" baseline="0" dirty="0"/>
          </a:p>
          <a:p>
            <a:pPr marL="0" lvl="0" indent="0" algn="l">
              <a:buFont typeface="Arial" charset="0"/>
              <a:buNone/>
            </a:pPr>
            <a:r>
              <a:rPr lang="en-US" sz="1200" b="1" baseline="0" dirty="0"/>
              <a:t>Look for/emphasize: </a:t>
            </a:r>
            <a:endParaRPr lang="en-US" sz="1200" b="0" baseline="0" dirty="0"/>
          </a:p>
          <a:p>
            <a:pPr marL="171450" lvl="0" indent="-171450" algn="l">
              <a:buFont typeface="Arial" charset="0"/>
              <a:buChar char="•"/>
            </a:pPr>
            <a:r>
              <a:rPr lang="en-US" sz="1200" dirty="0"/>
              <a:t>Just because a student can read with fluency doesn’t guarantee they understand what they are reading. However, because of the important</a:t>
            </a:r>
            <a:r>
              <a:rPr lang="en-US" sz="1200" baseline="0" dirty="0"/>
              <a:t> role fluency plays in the cognitive process of reading, students who do not read with fluency will not be able to comprehend what they are reading.  </a:t>
            </a:r>
          </a:p>
          <a:p>
            <a:pPr lvl="0" algn="l"/>
            <a:endParaRPr lang="en-US" dirty="0"/>
          </a:p>
          <a:p>
            <a:pPr lvl="0" algn="l"/>
            <a:r>
              <a:rPr lang="en-US" b="1" dirty="0"/>
              <a:t>Key Point: </a:t>
            </a:r>
            <a:r>
              <a:rPr lang="en-US" dirty="0"/>
              <a:t>If a student is not able to read fluently, they will be unable to understand and make meaning from a text. </a:t>
            </a:r>
            <a:endParaRPr lang="en-US" sz="1200" b="1"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90</a:t>
            </a:fld>
            <a:endParaRPr lang="en-US"/>
          </a:p>
        </p:txBody>
      </p:sp>
    </p:spTree>
    <p:extLst>
      <p:ext uri="{BB962C8B-B14F-4D97-AF65-F5344CB8AC3E}">
        <p14:creationId xmlns:p14="http://schemas.microsoft.com/office/powerpoint/2010/main" val="80630892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Time:</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Fluency also lives very explicitly in the Louisiana Student Standards.</a:t>
            </a:r>
            <a:r>
              <a:rPr lang="en-US" sz="1200" b="0" i="0" u="none" strike="noStrike" cap="none" baseline="0" dirty="0">
                <a:solidFill>
                  <a:schemeClr val="dk1"/>
                </a:solidFill>
                <a:latin typeface="+mn-lt"/>
                <a:ea typeface="Calibri"/>
                <a:cs typeface="Calibri"/>
                <a:sym typeface="Calibri"/>
              </a:rPr>
              <a:t> In grades K-5 there are a set of Reading Foundational Standards that are organized into these four strands:</a:t>
            </a:r>
            <a:endParaRPr lang="en-US" sz="1200" b="0" i="0" u="none" strike="noStrike" cap="none" dirty="0">
              <a:solidFill>
                <a:schemeClr val="dk1"/>
              </a:solidFill>
              <a:latin typeface="+mn-lt"/>
              <a:ea typeface="Calibri"/>
              <a:cs typeface="Calibri"/>
              <a:sym typeface="Calibri"/>
            </a:endParaRPr>
          </a:p>
          <a:p>
            <a:pPr marL="171450" marR="0" lvl="0" indent="-171450" algn="l" rtl="0">
              <a:spcBef>
                <a:spcPts val="0"/>
              </a:spcBef>
              <a:buSzPct val="25000"/>
              <a:buFont typeface="Arial"/>
              <a:buChar char="•"/>
            </a:pPr>
            <a:r>
              <a:rPr lang="en-US" sz="1200" b="0" i="0" u="none" strike="noStrike" cap="none" dirty="0">
                <a:solidFill>
                  <a:schemeClr val="dk1"/>
                </a:solidFill>
                <a:latin typeface="+mn-lt"/>
                <a:ea typeface="Calibri"/>
                <a:cs typeface="Calibri"/>
                <a:sym typeface="Calibri"/>
              </a:rPr>
              <a:t>Print Concepts</a:t>
            </a:r>
          </a:p>
          <a:p>
            <a:pPr marL="171450" marR="0" lvl="0" indent="-171450" algn="l" rtl="0">
              <a:spcBef>
                <a:spcPts val="0"/>
              </a:spcBef>
              <a:buSzPct val="25000"/>
              <a:buFont typeface="Arial"/>
              <a:buChar char="•"/>
            </a:pPr>
            <a:r>
              <a:rPr lang="en-US" sz="1200" b="0" i="0" u="none" strike="noStrike" cap="none" dirty="0">
                <a:solidFill>
                  <a:schemeClr val="dk1"/>
                </a:solidFill>
                <a:latin typeface="+mn-lt"/>
                <a:ea typeface="Calibri"/>
                <a:cs typeface="Calibri"/>
                <a:sym typeface="Calibri"/>
              </a:rPr>
              <a:t>Phonological Awareness</a:t>
            </a:r>
          </a:p>
          <a:p>
            <a:pPr marL="171450" marR="0" lvl="0" indent="-171450" algn="l" rtl="0">
              <a:spcBef>
                <a:spcPts val="0"/>
              </a:spcBef>
              <a:buSzPct val="25000"/>
              <a:buFont typeface="Arial"/>
              <a:buChar char="•"/>
            </a:pPr>
            <a:r>
              <a:rPr lang="en-US" sz="1200" b="0" i="0" u="none" strike="noStrike" cap="none" dirty="0">
                <a:solidFill>
                  <a:schemeClr val="dk1"/>
                </a:solidFill>
                <a:latin typeface="+mn-lt"/>
                <a:ea typeface="Calibri"/>
                <a:cs typeface="Calibri"/>
                <a:sym typeface="Calibri"/>
              </a:rPr>
              <a:t>Phonics and Word Recognition</a:t>
            </a:r>
          </a:p>
          <a:p>
            <a:pPr marL="171450" marR="0" lvl="0" indent="-171450" algn="l" rtl="0">
              <a:spcBef>
                <a:spcPts val="0"/>
              </a:spcBef>
              <a:buSzPct val="25000"/>
              <a:buFont typeface="Arial"/>
              <a:buChar char="•"/>
            </a:pPr>
            <a:r>
              <a:rPr lang="en-US" sz="1200" b="0" i="0" u="none" strike="noStrike" cap="none" dirty="0">
                <a:solidFill>
                  <a:schemeClr val="dk1"/>
                </a:solidFill>
                <a:latin typeface="+mn-lt"/>
                <a:ea typeface="Calibri"/>
                <a:cs typeface="Calibri"/>
                <a:sym typeface="Calibri"/>
              </a:rPr>
              <a:t>Fluency</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All four of these are explicitly addressed in both Kindergarten – 1</a:t>
            </a:r>
            <a:r>
              <a:rPr lang="en-US" sz="1200" b="0" i="0" u="none" strike="noStrike" cap="none" baseline="30000" dirty="0">
                <a:solidFill>
                  <a:schemeClr val="dk1"/>
                </a:solidFill>
                <a:latin typeface="+mn-lt"/>
                <a:ea typeface="Calibri"/>
                <a:cs typeface="Calibri"/>
                <a:sym typeface="Calibri"/>
              </a:rPr>
              <a:t>st</a:t>
            </a:r>
            <a:r>
              <a:rPr lang="en-US" sz="1200" b="0" i="0" u="none" strike="noStrike" cap="none" dirty="0">
                <a:solidFill>
                  <a:schemeClr val="dk1"/>
                </a:solidFill>
                <a:latin typeface="+mn-lt"/>
                <a:ea typeface="Calibri"/>
                <a:cs typeface="Calibri"/>
                <a:sym typeface="Calibri"/>
              </a:rPr>
              <a:t> Grade, but in grades 2 -5 the standards focus only on Phonics/word Recognition and Fluency. Here</a:t>
            </a:r>
            <a:r>
              <a:rPr lang="en-US" sz="1200" b="0" i="0" u="none" strike="noStrike" cap="none" baseline="0" dirty="0">
                <a:solidFill>
                  <a:schemeClr val="dk1"/>
                </a:solidFill>
                <a:latin typeface="+mn-lt"/>
                <a:ea typeface="Calibri"/>
                <a:cs typeface="Calibri"/>
                <a:sym typeface="Calibri"/>
              </a:rPr>
              <a:t> you can see the specific language used to describe the fluency expectations across grades 3-5.  </a:t>
            </a:r>
          </a:p>
          <a:p>
            <a:endParaRPr lang="en-US" dirty="0">
              <a:solidFill>
                <a:schemeClr val="dk1"/>
              </a:solidFill>
              <a:ea typeface="Calibri"/>
              <a:cs typeface="Calibri"/>
              <a:sym typeface="Calibri"/>
            </a:endParaRPr>
          </a:p>
          <a:p>
            <a:pPr lvl="0"/>
            <a:r>
              <a:rPr lang="en-US" b="1" dirty="0">
                <a:solidFill>
                  <a:schemeClr val="dk1"/>
                </a:solidFill>
                <a:ea typeface="Calibri"/>
                <a:cs typeface="Calibri"/>
                <a:sym typeface="Calibri"/>
              </a:rPr>
              <a:t>Key Point: </a:t>
            </a:r>
            <a:r>
              <a:rPr lang="en-US" dirty="0">
                <a:solidFill>
                  <a:schemeClr val="dk1"/>
                </a:solidFill>
                <a:ea typeface="Calibri"/>
                <a:cs typeface="Calibri"/>
                <a:sym typeface="Calibri"/>
              </a:rPr>
              <a:t>The Louisiana Student Standards explicitly include fluency (accuracy, rate, and expression) through Grade 5. However, </a:t>
            </a:r>
            <a:r>
              <a:rPr lang="en-US" dirty="0">
                <a:sym typeface="Calibri"/>
              </a:rPr>
              <a:t>a</a:t>
            </a:r>
            <a:r>
              <a:rPr lang="en-US" dirty="0"/>
              <a:t>lthough fluency does not appear explicitly in the standards for the upper grades, it is critical that disfluent readers receive intervention to support their fluency development in ALL grades. </a:t>
            </a:r>
          </a:p>
          <a:p>
            <a:pPr lvl="0"/>
            <a:endParaRPr lang="en-US" b="1" dirty="0"/>
          </a:p>
          <a:p>
            <a:pPr lvl="0"/>
            <a:r>
              <a:rPr lang="en-US" b="1" dirty="0"/>
              <a:t>Image Source: </a:t>
            </a:r>
            <a:r>
              <a:rPr lang="en-US" dirty="0"/>
              <a:t>ELA Guidebooks</a:t>
            </a:r>
          </a:p>
        </p:txBody>
      </p:sp>
      <p:sp>
        <p:nvSpPr>
          <p:cNvPr id="4" name="Slide Number Placeholder 3"/>
          <p:cNvSpPr>
            <a:spLocks noGrp="1"/>
          </p:cNvSpPr>
          <p:nvPr>
            <p:ph type="sldNum" sz="quarter" idx="10"/>
          </p:nvPr>
        </p:nvSpPr>
        <p:spPr/>
        <p:txBody>
          <a:bodyPr/>
          <a:lstStyle/>
          <a:p>
            <a:fld id="{86425DA3-A274-D349-A373-1D0D30C163E5}" type="slidenum">
              <a:rPr lang="en-US" smtClean="0"/>
              <a:t>91</a:t>
            </a:fld>
            <a:endParaRPr lang="en-US"/>
          </a:p>
        </p:txBody>
      </p:sp>
    </p:spTree>
    <p:extLst>
      <p:ext uri="{BB962C8B-B14F-4D97-AF65-F5344CB8AC3E}">
        <p14:creationId xmlns:p14="http://schemas.microsoft.com/office/powerpoint/2010/main" val="6108080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Time:</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30 seconds</a:t>
            </a:r>
          </a:p>
          <a:p>
            <a:endParaRPr lang="en-US" dirty="0"/>
          </a:p>
          <a:p>
            <a:pPr marL="0" indent="0">
              <a:buFont typeface="Arial" charset="0"/>
              <a:buNone/>
            </a:pPr>
            <a:r>
              <a:rPr lang="en-US" b="1" baseline="0" dirty="0"/>
              <a:t>Facilitator says: </a:t>
            </a:r>
            <a:r>
              <a:rPr lang="en-US" baseline="0" dirty="0"/>
              <a:t>Just because fluency does not live explicitly in the standards in grades 6-8 does not mean it should not be addressed.  </a:t>
            </a:r>
          </a:p>
          <a:p>
            <a:pPr marL="628650" lvl="1" indent="-171450">
              <a:buFont typeface="Arial" charset="0"/>
              <a:buChar char="•"/>
            </a:pPr>
            <a:r>
              <a:rPr lang="en-US" baseline="0" dirty="0"/>
              <a:t>First of all, the standards in grades 6-12 assume mastery of earlier standards. When students enter middle school with gaps in these foundational skills, they absolutely need to be addressed through explicit intervention and direct instruction.</a:t>
            </a:r>
          </a:p>
          <a:p>
            <a:pPr marL="628650" lvl="1" indent="-171450">
              <a:buFont typeface="Arial" charset="0"/>
              <a:buChar char="•"/>
            </a:pPr>
            <a:r>
              <a:rPr lang="en-US" baseline="0" dirty="0"/>
              <a:t>Second, there is data to support the need for an increased focus on fluency support in the upper grades.</a:t>
            </a:r>
          </a:p>
          <a:p>
            <a:pPr marL="1085850" lvl="2" indent="-171450">
              <a:buFont typeface="Arial" charset="0"/>
              <a:buChar char="•"/>
            </a:pPr>
            <a:r>
              <a:rPr lang="en-US" baseline="0" dirty="0"/>
              <a:t>In his 2005 publication in the Journal of Adolescent &amp; Adult Literacy, Timothy </a:t>
            </a:r>
            <a:r>
              <a:rPr lang="en-US" baseline="0" dirty="0" err="1"/>
              <a:t>Rasinski</a:t>
            </a:r>
            <a:r>
              <a:rPr lang="en-US" baseline="0" dirty="0"/>
              <a:t> shared his findings that “reading fluency is a significant variable in secondary students’ reading and overall academic development.”</a:t>
            </a:r>
          </a:p>
          <a:p>
            <a:pPr marL="914400" lvl="2" indent="0">
              <a:buFont typeface="Arial" charset="0"/>
              <a:buNone/>
            </a:pPr>
            <a:endParaRPr lang="en-US" b="0" baseline="0" dirty="0"/>
          </a:p>
          <a:p>
            <a:pPr lvl="0"/>
            <a:r>
              <a:rPr lang="en-US" b="1" dirty="0">
                <a:solidFill>
                  <a:schemeClr val="dk1"/>
                </a:solidFill>
                <a:ea typeface="Calibri"/>
                <a:cs typeface="Calibri"/>
                <a:sym typeface="Calibri"/>
              </a:rPr>
              <a:t>Key Point: </a:t>
            </a:r>
            <a:r>
              <a:rPr lang="en-US" dirty="0">
                <a:solidFill>
                  <a:schemeClr val="dk1"/>
                </a:solidFill>
                <a:ea typeface="Calibri"/>
                <a:cs typeface="Calibri"/>
                <a:sym typeface="Calibri"/>
              </a:rPr>
              <a:t>The Louisiana Student Standards explicitly include fluency (accuracy, rate, and expression) through Grade 5. However, </a:t>
            </a:r>
            <a:r>
              <a:rPr lang="en-US" dirty="0">
                <a:sym typeface="Calibri"/>
              </a:rPr>
              <a:t>a</a:t>
            </a:r>
            <a:r>
              <a:rPr lang="en-US" dirty="0"/>
              <a:t>lthough fluency does not appear explicitly in the standards for the upper grades, it is critical that disfluent readers receive intervention to support their fluency development in ALL grades. </a:t>
            </a:r>
          </a:p>
          <a:p>
            <a:pPr lvl="0"/>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Research Source: </a:t>
            </a:r>
            <a:r>
              <a:rPr lang="en-US" b="0" baseline="0" dirty="0" err="1"/>
              <a:t>Rasinski</a:t>
            </a:r>
            <a:r>
              <a:rPr lang="en-US" b="0" baseline="0" dirty="0"/>
              <a:t>, Timothy. (2005). </a:t>
            </a:r>
            <a:r>
              <a:rPr lang="en-US" b="0" i="1" baseline="0" dirty="0"/>
              <a:t>Is reading</a:t>
            </a:r>
            <a:r>
              <a:rPr lang="en-US" b="0" i="1" dirty="0"/>
              <a:t> fluency a key for successful high school reading? </a:t>
            </a:r>
            <a:r>
              <a:rPr lang="en-US" b="0" baseline="0" dirty="0"/>
              <a:t>Journal of Adolescent &amp; Adult Literacy. Retrieved from: http://</a:t>
            </a:r>
            <a:r>
              <a:rPr lang="en-US" b="0" baseline="0" dirty="0" err="1"/>
              <a:t>www.cantonschools.org</a:t>
            </a:r>
            <a:r>
              <a:rPr lang="en-US" b="0" baseline="0" dirty="0"/>
              <a:t>/</a:t>
            </a:r>
            <a:r>
              <a:rPr lang="en-US" b="0" baseline="0" dirty="0" err="1"/>
              <a:t>filestorage</a:t>
            </a:r>
            <a:r>
              <a:rPr lang="en-US" b="0" baseline="0" dirty="0"/>
              <a:t>/184/1296/1568/1641/</a:t>
            </a:r>
            <a:r>
              <a:rPr lang="en-US" b="0" baseline="0" dirty="0" err="1"/>
              <a:t>Reading_Fluency_in_High_School.pdf</a:t>
            </a:r>
            <a:r>
              <a:rPr lang="en-US" b="0" baseline="0" dirty="0"/>
              <a:t> </a:t>
            </a:r>
          </a:p>
          <a:p>
            <a:pPr lvl="0"/>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92</a:t>
            </a:fld>
            <a:endParaRPr lang="en-US"/>
          </a:p>
        </p:txBody>
      </p:sp>
    </p:spTree>
    <p:extLst>
      <p:ext uri="{BB962C8B-B14F-4D97-AF65-F5344CB8AC3E}">
        <p14:creationId xmlns:p14="http://schemas.microsoft.com/office/powerpoint/2010/main" val="228085836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Time:</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We know what fluency is and why it is important – but the question now is “how?” How do I support my students’ fluency development? There are a few key principles behind fluency instruction that you will see evident in the Guidebooks and in the fluency strategies we are about to explore.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Key Point: </a:t>
            </a:r>
            <a:r>
              <a:rPr lang="en-US" dirty="0"/>
              <a:t>To support development of fluency, teachers must allow students to practice repeatedly with a variety of texts, create opportunities for students to hear fluent reading modeled, and provide feedback on student reading. These (and other) principles/strategies live in the Guidebooks.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Image Source: </a:t>
            </a:r>
            <a:r>
              <a:rPr lang="en-US" dirty="0"/>
              <a:t>ELA Guidebooks</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93</a:t>
            </a:fld>
            <a:endParaRPr lang="en-US"/>
          </a:p>
        </p:txBody>
      </p:sp>
    </p:spTree>
    <p:extLst>
      <p:ext uri="{BB962C8B-B14F-4D97-AF65-F5344CB8AC3E}">
        <p14:creationId xmlns:p14="http://schemas.microsoft.com/office/powerpoint/2010/main" val="58248449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63825" y="638175"/>
            <a:ext cx="3351213" cy="1885950"/>
          </a:xfrm>
        </p:spPr>
      </p:sp>
      <p:sp>
        <p:nvSpPr>
          <p:cNvPr id="3" name="Notes Placeholder 2"/>
          <p:cNvSpPr>
            <a:spLocks noGrp="1"/>
          </p:cNvSpPr>
          <p:nvPr>
            <p:ph type="body" idx="1"/>
          </p:nvPr>
        </p:nvSpPr>
        <p:spPr>
          <a:xfrm>
            <a:off x="733096" y="2311565"/>
            <a:ext cx="5486400" cy="3600450"/>
          </a:xfrm>
        </p:spPr>
        <p:txBody>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050" b="1" dirty="0"/>
              <a:t>Time:</a:t>
            </a:r>
          </a:p>
          <a:p>
            <a:pPr lvl="0">
              <a:buSzPct val="25000"/>
            </a:pPr>
            <a:r>
              <a:rPr lang="en-US" sz="1050" b="1" dirty="0">
                <a:solidFill>
                  <a:schemeClr val="dk1"/>
                </a:solidFill>
                <a:ea typeface="Calibri"/>
                <a:cs typeface="Calibri"/>
                <a:sym typeface="Calibri"/>
              </a:rPr>
              <a:t>Duration: </a:t>
            </a:r>
            <a:r>
              <a:rPr lang="en-US" sz="1050" b="0" dirty="0">
                <a:solidFill>
                  <a:schemeClr val="dk1"/>
                </a:solidFill>
                <a:ea typeface="Calibri"/>
                <a:cs typeface="Calibri"/>
                <a:sym typeface="Calibri"/>
              </a:rPr>
              <a:t>1</a:t>
            </a:r>
            <a:r>
              <a:rPr lang="en-US" sz="1050" dirty="0">
                <a:solidFill>
                  <a:schemeClr val="dk1"/>
                </a:solidFill>
                <a:ea typeface="Calibri"/>
                <a:cs typeface="Calibri"/>
                <a:sym typeface="Calibri"/>
              </a:rPr>
              <a:t> minute</a:t>
            </a:r>
          </a:p>
          <a:p>
            <a:endParaRPr lang="en-US" sz="1050" b="1" dirty="0"/>
          </a:p>
          <a:p>
            <a:r>
              <a:rPr lang="en-US" sz="1050" b="1" dirty="0"/>
              <a:t>Facilitator says: </a:t>
            </a:r>
            <a:r>
              <a:rPr lang="en-US" sz="1050" dirty="0"/>
              <a:t>We’re about to do a “jigsaw activity” to learn more about five instructional activities that support fluency. These are strategies that will be immediately useful as you work to develop your students’ fluency. But first – let’s prepare!</a:t>
            </a:r>
          </a:p>
          <a:p>
            <a:endParaRPr lang="en-US" sz="1050" dirty="0"/>
          </a:p>
          <a:p>
            <a:r>
              <a:rPr lang="en-US" sz="1050" b="1" dirty="0"/>
              <a:t>Facilitator does: </a:t>
            </a:r>
            <a:r>
              <a:rPr lang="en-US" sz="1050" dirty="0"/>
              <a:t>Review directions and have participants form a group of 5 and count off to assign themselves a strategy.</a:t>
            </a:r>
          </a:p>
          <a:p>
            <a:endParaRPr lang="en-US" sz="1050" dirty="0"/>
          </a:p>
          <a:p>
            <a:endParaRPr lang="en-US" sz="1050" dirty="0"/>
          </a:p>
          <a:p>
            <a:r>
              <a:rPr lang="en-US" sz="1050" b="1" dirty="0"/>
              <a:t>Sources for Handout: Instructional Activities to Support Fluency </a:t>
            </a:r>
            <a:endParaRPr lang="en-US" sz="1050"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50" dirty="0" err="1"/>
              <a:t>Bottem</a:t>
            </a:r>
            <a:r>
              <a:rPr lang="en-US" sz="1050" dirty="0"/>
              <a:t>, D., Lee, M., and </a:t>
            </a:r>
            <a:r>
              <a:rPr lang="en-US" sz="1050" dirty="0" err="1"/>
              <a:t>Sanvik</a:t>
            </a:r>
            <a:r>
              <a:rPr lang="en-US" sz="1050" dirty="0"/>
              <a:t>, M. </a:t>
            </a:r>
            <a:r>
              <a:rPr lang="en-US" sz="1050" i="1" dirty="0"/>
              <a:t>Strategies for Special Intervention: Echo Reading. </a:t>
            </a:r>
            <a:r>
              <a:rPr lang="en-US" sz="1050" b="0" i="0" dirty="0"/>
              <a:t>Retrieved</a:t>
            </a:r>
            <a:r>
              <a:rPr lang="en-US" sz="1050" b="0" i="0" baseline="0" dirty="0"/>
              <a:t> from </a:t>
            </a:r>
            <a:r>
              <a:rPr lang="en-US" sz="1050" u="sng" dirty="0">
                <a:hlinkClick r:id="rId3"/>
              </a:rPr>
              <a:t>http://strategiesforspecialinterventions.weebly.com/echo-reading.html</a:t>
            </a:r>
            <a:r>
              <a:rPr lang="en-US" sz="1050" dirty="0"/>
              <a:t> </a:t>
            </a:r>
          </a:p>
          <a:p>
            <a:pPr marL="171450" indent="-171450">
              <a:buFont typeface="Arial" charset="0"/>
              <a:buChar char="•"/>
            </a:pPr>
            <a:r>
              <a:rPr lang="en-US" sz="1050" dirty="0" err="1"/>
              <a:t>Liben</a:t>
            </a:r>
            <a:r>
              <a:rPr lang="en-US" sz="1050" dirty="0"/>
              <a:t>, D. and Paige, D. D. (2016, October 28). </a:t>
            </a:r>
            <a:r>
              <a:rPr lang="en-US" sz="1050" i="1" dirty="0"/>
              <a:t>Building Reading Fluency: Four classroom strategies that can help build fluent readers. </a:t>
            </a:r>
            <a:r>
              <a:rPr lang="en-US" sz="1050" dirty="0"/>
              <a:t>Retrieved from </a:t>
            </a:r>
            <a:r>
              <a:rPr lang="en-US" sz="1050" dirty="0">
                <a:hlinkClick r:id="rId4"/>
              </a:rPr>
              <a:t>https://achievethecore.org/aligned/building-reading-fluency/</a:t>
            </a:r>
            <a:r>
              <a:rPr lang="en-US" sz="1050" dirty="0"/>
              <a:t> </a:t>
            </a:r>
          </a:p>
          <a:p>
            <a:pPr marL="171450" indent="-171450">
              <a:buFont typeface="Arial" charset="0"/>
              <a:buChar char="•"/>
            </a:pPr>
            <a:r>
              <a:rPr lang="en-US" sz="1050" dirty="0"/>
              <a:t>Paige, D. D. (2011, March). “That Sounded Good!”: Using Whole-Class Choral Reading to Improve Fluency. </a:t>
            </a:r>
            <a:r>
              <a:rPr lang="en-US" sz="1050" i="1" dirty="0"/>
              <a:t>The Reading Teacher, 64(6), </a:t>
            </a:r>
            <a:r>
              <a:rPr lang="en-US" sz="1050" dirty="0"/>
              <a:t>pp. 435-438. </a:t>
            </a:r>
            <a:r>
              <a:rPr lang="mr-IN" sz="1050" dirty="0"/>
              <a:t>DOI:10.1598/RT.64.6.5 </a:t>
            </a:r>
            <a:r>
              <a:rPr lang="en-US" sz="1050" dirty="0"/>
              <a:t> Retrieved from  </a:t>
            </a:r>
            <a:r>
              <a:rPr lang="en-US" sz="1050" u="sng" dirty="0">
                <a:hlinkClick r:id="rId5"/>
              </a:rPr>
              <a:t>https://crmsliteracy.wikispaces.com/file/view/That+Sounded+Good-Whole+Class+Chorale+Reading.pdf</a:t>
            </a:r>
            <a:endParaRPr lang="en-US" sz="1050" dirty="0"/>
          </a:p>
          <a:p>
            <a:pPr marL="171450" lvl="0" indent="-171450">
              <a:buFont typeface="Arial" charset="0"/>
              <a:buChar char="•"/>
            </a:pPr>
            <a:r>
              <a:rPr lang="en-US" sz="1050" dirty="0"/>
              <a:t>Simon, C. A. </a:t>
            </a:r>
            <a:r>
              <a:rPr lang="en-US" sz="1050" i="1" dirty="0" err="1"/>
              <a:t>ReadWriteThink</a:t>
            </a:r>
            <a:r>
              <a:rPr lang="en-US" sz="1050" i="1" baseline="0" dirty="0"/>
              <a:t> Strategy Guide:</a:t>
            </a:r>
            <a:r>
              <a:rPr lang="en-US" sz="1050" i="0" baseline="0" dirty="0"/>
              <a:t> </a:t>
            </a:r>
            <a:r>
              <a:rPr lang="en-US" sz="1050" i="1" baseline="0" dirty="0"/>
              <a:t>Using Paired Reading to Increase Fluency and Peer Cooperation. </a:t>
            </a:r>
            <a:r>
              <a:rPr lang="en-US" sz="1050" i="0" baseline="0" dirty="0"/>
              <a:t>Retrieved from</a:t>
            </a:r>
            <a:r>
              <a:rPr lang="en-US" sz="1050" dirty="0"/>
              <a:t> </a:t>
            </a:r>
            <a:r>
              <a:rPr lang="en-US" sz="1050" u="sng" dirty="0">
                <a:hlinkClick r:id="rId6"/>
              </a:rPr>
              <a:t>http://www.readwritethink.org/professional-development/strategy-guides/using-paired-reading-increase-30952.html</a:t>
            </a:r>
            <a:r>
              <a:rPr lang="en-US" sz="1050" dirty="0"/>
              <a:t>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50" dirty="0"/>
              <a:t>Student Achievement Partners. (2016, February 23).</a:t>
            </a:r>
            <a:r>
              <a:rPr lang="en-US" sz="1050" baseline="0" dirty="0"/>
              <a:t> </a:t>
            </a:r>
            <a:r>
              <a:rPr lang="en-US" sz="1050" i="1" dirty="0"/>
              <a:t>Fluency Packet for 6-8 Grade Band. </a:t>
            </a:r>
            <a:r>
              <a:rPr lang="en-US" sz="1050" i="0" dirty="0"/>
              <a:t>Retrieved</a:t>
            </a:r>
            <a:r>
              <a:rPr lang="en-US" sz="1050" i="0" baseline="0" dirty="0"/>
              <a:t> from </a:t>
            </a:r>
            <a:r>
              <a:rPr lang="en-US" sz="1050" u="sng" dirty="0">
                <a:solidFill>
                  <a:schemeClr val="accent6">
                    <a:lumMod val="50000"/>
                  </a:schemeClr>
                </a:solidFill>
                <a:hlinkClick r:id="rId7"/>
              </a:rPr>
              <a:t>https://achievethecore.org/page/887/fluency-packet-for-the-6-8-grade-band</a:t>
            </a:r>
            <a:endParaRPr lang="en-US" sz="1050" dirty="0">
              <a:solidFill>
                <a:schemeClr val="accent6">
                  <a:lumMod val="50000"/>
                </a:schemeClr>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94</a:t>
            </a:fld>
            <a:endParaRPr lang="en-US"/>
          </a:p>
        </p:txBody>
      </p:sp>
    </p:spTree>
    <p:extLst>
      <p:ext uri="{BB962C8B-B14F-4D97-AF65-F5344CB8AC3E}">
        <p14:creationId xmlns:p14="http://schemas.microsoft.com/office/powerpoint/2010/main" val="52117534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63825" y="638175"/>
            <a:ext cx="3351213" cy="1885950"/>
          </a:xfrm>
        </p:spPr>
      </p:sp>
      <p:sp>
        <p:nvSpPr>
          <p:cNvPr id="3" name="Notes Placeholder 2"/>
          <p:cNvSpPr>
            <a:spLocks noGrp="1"/>
          </p:cNvSpPr>
          <p:nvPr>
            <p:ph type="body" idx="1"/>
          </p:nvPr>
        </p:nvSpPr>
        <p:spPr>
          <a:xfrm>
            <a:off x="733096" y="2311565"/>
            <a:ext cx="5486400" cy="3600450"/>
          </a:xfrm>
        </p:spPr>
        <p:txBody>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050" b="1" dirty="0"/>
              <a:t>Time:</a:t>
            </a:r>
          </a:p>
          <a:p>
            <a:pPr lvl="0">
              <a:buSzPct val="25000"/>
            </a:pPr>
            <a:r>
              <a:rPr lang="en-US" sz="1050" b="1" dirty="0">
                <a:solidFill>
                  <a:schemeClr val="dk1"/>
                </a:solidFill>
                <a:ea typeface="Calibri"/>
                <a:cs typeface="Calibri"/>
                <a:sym typeface="Calibri"/>
              </a:rPr>
              <a:t>Duration: </a:t>
            </a:r>
            <a:r>
              <a:rPr lang="en-US" sz="1050" dirty="0">
                <a:solidFill>
                  <a:schemeClr val="dk1"/>
                </a:solidFill>
                <a:ea typeface="Calibri"/>
                <a:cs typeface="Calibri"/>
                <a:sym typeface="Calibri"/>
              </a:rPr>
              <a:t>5 minutes</a:t>
            </a:r>
          </a:p>
          <a:p>
            <a:endParaRPr lang="en-US" sz="1050" dirty="0"/>
          </a:p>
          <a:p>
            <a:r>
              <a:rPr lang="en-US" sz="1050" b="1" dirty="0"/>
              <a:t>Facilitator says: </a:t>
            </a:r>
            <a:r>
              <a:rPr lang="en-US" sz="1050" b="0" dirty="0"/>
              <a:t>Now</a:t>
            </a:r>
            <a:r>
              <a:rPr lang="en-US" sz="1050" b="0" baseline="0" dirty="0"/>
              <a:t> y</a:t>
            </a:r>
            <a:r>
              <a:rPr lang="en-US" sz="1050" dirty="0"/>
              <a:t>ou will have five minutes to study your activity, summarize the teacher and student actions involved when implementing it, and get ready to explain the strategy and how it supports fluency development to the rest of the group. The instructional activities can be found in a separate packet and a place to record notes can be found in your note catcher. Please begin. </a:t>
            </a:r>
          </a:p>
          <a:p>
            <a:endParaRPr lang="en-US" sz="1050" dirty="0"/>
          </a:p>
          <a:p>
            <a:endParaRPr lang="en-US" sz="105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b="1" dirty="0"/>
              <a:t>Sources for Handout: Instructional Activities to Support Fluency </a:t>
            </a:r>
            <a:endParaRPr lang="en-US" sz="1050"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50" dirty="0" err="1"/>
              <a:t>Bottem</a:t>
            </a:r>
            <a:r>
              <a:rPr lang="en-US" sz="1050" dirty="0"/>
              <a:t>, D., Lee, M., and </a:t>
            </a:r>
            <a:r>
              <a:rPr lang="en-US" sz="1050" dirty="0" err="1"/>
              <a:t>Sanvik</a:t>
            </a:r>
            <a:r>
              <a:rPr lang="en-US" sz="1050" dirty="0"/>
              <a:t>, M. </a:t>
            </a:r>
            <a:r>
              <a:rPr lang="en-US" sz="1050" i="1" dirty="0"/>
              <a:t>Strategies for Special Intervention: Echo Reading. </a:t>
            </a:r>
            <a:r>
              <a:rPr lang="en-US" sz="1050" b="0" i="0" dirty="0"/>
              <a:t>Retrieved</a:t>
            </a:r>
            <a:r>
              <a:rPr lang="en-US" sz="1050" b="0" i="0" baseline="0" dirty="0"/>
              <a:t> from </a:t>
            </a:r>
            <a:r>
              <a:rPr lang="en-US" sz="1050" u="sng" dirty="0">
                <a:hlinkClick r:id="rId3"/>
              </a:rPr>
              <a:t>http://strategiesforspecialinterventions.weebly.com/echo-reading.html</a:t>
            </a:r>
            <a:r>
              <a:rPr lang="en-US" sz="1050" dirty="0"/>
              <a:t> </a:t>
            </a:r>
          </a:p>
          <a:p>
            <a:pPr marL="171450" indent="-171450">
              <a:buFont typeface="Arial" charset="0"/>
              <a:buChar char="•"/>
            </a:pPr>
            <a:r>
              <a:rPr lang="en-US" sz="1050" dirty="0" err="1"/>
              <a:t>Liben</a:t>
            </a:r>
            <a:r>
              <a:rPr lang="en-US" sz="1050" dirty="0"/>
              <a:t>, D. and Paige, D. D. (2016, October 28). </a:t>
            </a:r>
            <a:r>
              <a:rPr lang="en-US" sz="1050" i="1" dirty="0"/>
              <a:t>Building Reading Fluency: Four classroom strategies that can help build fluent readers. </a:t>
            </a:r>
            <a:r>
              <a:rPr lang="en-US" sz="1050" dirty="0"/>
              <a:t>Retrieved from </a:t>
            </a:r>
            <a:r>
              <a:rPr lang="en-US" sz="1050" dirty="0">
                <a:hlinkClick r:id="rId4"/>
              </a:rPr>
              <a:t>https://achievethecore.org/aligned/building-reading-fluency/</a:t>
            </a:r>
            <a:r>
              <a:rPr lang="en-US" sz="1050" dirty="0"/>
              <a:t> </a:t>
            </a:r>
          </a:p>
          <a:p>
            <a:pPr marL="171450" indent="-171450">
              <a:buFont typeface="Arial" charset="0"/>
              <a:buChar char="•"/>
            </a:pPr>
            <a:r>
              <a:rPr lang="en-US" sz="1050" dirty="0"/>
              <a:t>Paige, D. D. (2011, March). “That Sounded Good!”: Using Whole-Class Choral Reading to Improve Fluency. </a:t>
            </a:r>
            <a:r>
              <a:rPr lang="en-US" sz="1050" i="1" dirty="0"/>
              <a:t>The Reading Teacher, 64(6), </a:t>
            </a:r>
            <a:r>
              <a:rPr lang="en-US" sz="1050" dirty="0"/>
              <a:t>pp. 435-438. </a:t>
            </a:r>
            <a:r>
              <a:rPr lang="mr-IN" sz="1050" dirty="0"/>
              <a:t>DOI:10.1598/RT.64.6.5 </a:t>
            </a:r>
            <a:r>
              <a:rPr lang="en-US" sz="1050" dirty="0"/>
              <a:t> Retrieved from  </a:t>
            </a:r>
            <a:r>
              <a:rPr lang="en-US" sz="1050" u="sng" dirty="0">
                <a:hlinkClick r:id="rId5"/>
              </a:rPr>
              <a:t>https://crmsliteracy.wikispaces.com/file/view/That+Sounded+Good-Whole+Class+Chorale+Reading.pdf</a:t>
            </a:r>
            <a:endParaRPr lang="en-US" sz="1050" dirty="0"/>
          </a:p>
          <a:p>
            <a:pPr marL="171450" lvl="0" indent="-171450">
              <a:buFont typeface="Arial" charset="0"/>
              <a:buChar char="•"/>
            </a:pPr>
            <a:r>
              <a:rPr lang="en-US" sz="1050" dirty="0"/>
              <a:t>Simon, C. A. </a:t>
            </a:r>
            <a:r>
              <a:rPr lang="en-US" sz="1050" i="1" dirty="0" err="1"/>
              <a:t>ReadWriteThink</a:t>
            </a:r>
            <a:r>
              <a:rPr lang="en-US" sz="1050" i="1" baseline="0" dirty="0"/>
              <a:t> Strategy Guide:</a:t>
            </a:r>
            <a:r>
              <a:rPr lang="en-US" sz="1050" i="0" baseline="0" dirty="0"/>
              <a:t> </a:t>
            </a:r>
            <a:r>
              <a:rPr lang="en-US" sz="1050" i="1" baseline="0" dirty="0"/>
              <a:t>Using Paired Reading to Increase Fluency and Peer Cooperation. </a:t>
            </a:r>
            <a:r>
              <a:rPr lang="en-US" sz="1050" i="0" baseline="0" dirty="0"/>
              <a:t>Retrieved from</a:t>
            </a:r>
            <a:r>
              <a:rPr lang="en-US" sz="1050" dirty="0"/>
              <a:t> </a:t>
            </a:r>
            <a:r>
              <a:rPr lang="en-US" sz="1050" u="sng" dirty="0">
                <a:hlinkClick r:id="rId6"/>
              </a:rPr>
              <a:t>http://www.readwritethink.org/professional-development/strategy-guides/using-paired-reading-increase-30952.html</a:t>
            </a:r>
            <a:r>
              <a:rPr lang="en-US" sz="1050" dirty="0"/>
              <a:t>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50" dirty="0"/>
              <a:t>Student Achievement Partners. (2016, February 23).</a:t>
            </a:r>
            <a:r>
              <a:rPr lang="en-US" sz="1050" baseline="0" dirty="0"/>
              <a:t> </a:t>
            </a:r>
            <a:r>
              <a:rPr lang="en-US" sz="1050" i="1" dirty="0"/>
              <a:t>Fluency Packet for 6-8 Grade Band. </a:t>
            </a:r>
            <a:r>
              <a:rPr lang="en-US" sz="1050" i="0" dirty="0"/>
              <a:t>Retrieved</a:t>
            </a:r>
            <a:r>
              <a:rPr lang="en-US" sz="1050" i="0" baseline="0" dirty="0"/>
              <a:t> from </a:t>
            </a:r>
            <a:r>
              <a:rPr lang="en-US" sz="1050" u="sng" dirty="0">
                <a:solidFill>
                  <a:schemeClr val="accent6">
                    <a:lumMod val="50000"/>
                  </a:schemeClr>
                </a:solidFill>
                <a:hlinkClick r:id="rId7"/>
              </a:rPr>
              <a:t>https://achievethecore.org/page/887/fluency-packet-for-the-6-8-grade-band</a:t>
            </a:r>
            <a:endParaRPr lang="en-US" sz="1050" dirty="0">
              <a:solidFill>
                <a:schemeClr val="accent6">
                  <a:lumMod val="50000"/>
                </a:schemeClr>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95</a:t>
            </a:fld>
            <a:endParaRPr lang="en-US"/>
          </a:p>
        </p:txBody>
      </p:sp>
    </p:spTree>
    <p:extLst>
      <p:ext uri="{BB962C8B-B14F-4D97-AF65-F5344CB8AC3E}">
        <p14:creationId xmlns:p14="http://schemas.microsoft.com/office/powerpoint/2010/main" val="77967561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SzPct val="25000"/>
            </a:pPr>
            <a:r>
              <a:rPr lang="en-US" b="1" dirty="0">
                <a:solidFill>
                  <a:schemeClr val="dk1"/>
                </a:solidFill>
                <a:ea typeface="Calibri"/>
                <a:cs typeface="Calibri"/>
                <a:sym typeface="Calibri"/>
              </a:rPr>
              <a:t>Time:</a:t>
            </a:r>
          </a:p>
          <a:p>
            <a:pPr lvl="0">
              <a:buSzPct val="25000"/>
            </a:pPr>
            <a:r>
              <a:rPr lang="en-US" b="1" dirty="0">
                <a:solidFill>
                  <a:schemeClr val="dk1"/>
                </a:solidFill>
                <a:ea typeface="Calibri"/>
                <a:cs typeface="Calibri"/>
                <a:sym typeface="Calibri"/>
              </a:rPr>
              <a:t>Duration: </a:t>
            </a:r>
            <a:r>
              <a:rPr lang="en-US" dirty="0">
                <a:solidFill>
                  <a:schemeClr val="dk1"/>
                </a:solidFill>
                <a:ea typeface="Calibri"/>
                <a:cs typeface="Calibri"/>
                <a:sym typeface="Calibri"/>
              </a:rPr>
              <a:t>5 minutes</a:t>
            </a:r>
          </a:p>
          <a:p>
            <a:pPr>
              <a:defRPr/>
            </a:pPr>
            <a:endParaRPr lang="en-US" dirty="0"/>
          </a:p>
          <a:p>
            <a:pPr>
              <a:defRPr/>
            </a:pPr>
            <a:r>
              <a:rPr lang="en-US" b="1" dirty="0"/>
              <a:t>Facilitator does: </a:t>
            </a:r>
            <a:r>
              <a:rPr lang="en-US" b="0" dirty="0"/>
              <a:t>In</a:t>
            </a:r>
            <a:r>
              <a:rPr lang="en-US" b="0" baseline="0" dirty="0"/>
              <a:t> their groups of 5, h</a:t>
            </a:r>
            <a:r>
              <a:rPr lang="en-US" dirty="0"/>
              <a:t>ave participants take turns sharing an overview of their strategy. Other participants should record notes on each strategy in their note-catchers.</a:t>
            </a:r>
          </a:p>
          <a:p>
            <a:pPr>
              <a:defRPr/>
            </a:pPr>
            <a:endParaRPr lang="en-US" dirty="0"/>
          </a:p>
          <a:p>
            <a:pPr>
              <a:defRPr/>
            </a:pPr>
            <a:r>
              <a:rPr lang="en-US" dirty="0"/>
              <a:t>During the debrief, look for and emphasize the following points which appear in many of the strategies:</a:t>
            </a:r>
          </a:p>
          <a:p>
            <a:pPr marL="628650" lvl="1" indent="-171450">
              <a:buFont typeface="Arial" charset="0"/>
              <a:buChar char="•"/>
              <a:defRPr/>
            </a:pPr>
            <a:r>
              <a:rPr lang="en-US" dirty="0"/>
              <a:t>Repeated reading practice with same text</a:t>
            </a:r>
          </a:p>
          <a:p>
            <a:pPr marL="628650" lvl="1" indent="-171450">
              <a:buFont typeface="Arial" charset="0"/>
              <a:buChar char="•"/>
              <a:defRPr/>
            </a:pPr>
            <a:r>
              <a:rPr lang="en-US" dirty="0"/>
              <a:t>Hearing a fluent text modeled</a:t>
            </a:r>
          </a:p>
          <a:p>
            <a:pPr marL="628650" lvl="1" indent="-171450">
              <a:buFont typeface="Arial" charset="0"/>
              <a:buChar char="•"/>
              <a:defRPr/>
            </a:pPr>
            <a:r>
              <a:rPr lang="en-US" dirty="0"/>
              <a:t>Teacher/student actions: providing feedback to improve fluency </a:t>
            </a:r>
          </a:p>
          <a:p>
            <a:pPr marL="628650" lvl="1" indent="-171450">
              <a:buFont typeface="Arial" charset="0"/>
              <a:buChar char="•"/>
              <a:defRPr/>
            </a:pPr>
            <a:endParaRPr lang="en-US" dirty="0"/>
          </a:p>
          <a:p>
            <a:pPr>
              <a:defRPr/>
            </a:pP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96</a:t>
            </a:fld>
            <a:endParaRPr lang="en-US"/>
          </a:p>
        </p:txBody>
      </p:sp>
    </p:spTree>
    <p:extLst>
      <p:ext uri="{BB962C8B-B14F-4D97-AF65-F5344CB8AC3E}">
        <p14:creationId xmlns:p14="http://schemas.microsoft.com/office/powerpoint/2010/main" val="84270264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solidFill>
                  <a:schemeClr val="dk1"/>
                </a:solidFill>
                <a:ea typeface="Calibri"/>
                <a:cs typeface="Calibri"/>
                <a:sym typeface="Calibri"/>
              </a:rPr>
              <a:t>Time:</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30 seconds</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lvl="0"/>
            <a:r>
              <a:rPr lang="en-US" sz="1200" b="1" kern="1200" dirty="0">
                <a:solidFill>
                  <a:schemeClr val="tx1"/>
                </a:solidFill>
                <a:effectLst/>
                <a:latin typeface="+mn-lt"/>
                <a:ea typeface="+mn-ea"/>
                <a:cs typeface="+mn-cs"/>
              </a:rPr>
              <a:t>Facilitator says: </a:t>
            </a:r>
            <a:r>
              <a:rPr lang="en-US" sz="1200" b="0" kern="1200" dirty="0">
                <a:solidFill>
                  <a:schemeClr val="tx1"/>
                </a:solidFill>
                <a:effectLst/>
                <a:latin typeface="+mn-lt"/>
                <a:ea typeface="+mn-ea"/>
                <a:cs typeface="+mn-cs"/>
              </a:rPr>
              <a:t>I want to stop here and emphasize an important note on text complexity. </a:t>
            </a:r>
            <a:r>
              <a:rPr lang="en-US" sz="1200" b="0" kern="1200" baseline="0" dirty="0">
                <a:solidFill>
                  <a:schemeClr val="tx1"/>
                </a:solidFill>
                <a:effectLst/>
                <a:latin typeface="+mn-lt"/>
                <a:ea typeface="+mn-ea"/>
                <a:cs typeface="+mn-cs"/>
              </a:rPr>
              <a:t>Here is a concrete example of when teachers need to use professional judgement to strategically pair instructional approaches with complex texts. When a text is very complex, students will likely need to hear it read aloud and read it themselves more than one time. </a:t>
            </a:r>
            <a:r>
              <a:rPr lang="en-US" sz="1200" kern="1200" dirty="0">
                <a:solidFill>
                  <a:schemeClr val="tx1"/>
                </a:solidFill>
                <a:effectLst/>
                <a:latin typeface="+mn-lt"/>
                <a:ea typeface="+mn-ea"/>
                <a:cs typeface="+mn-cs"/>
              </a:rPr>
              <a:t>The teacher must</a:t>
            </a:r>
            <a:r>
              <a:rPr lang="en-US" sz="1200" kern="1200" baseline="0" dirty="0">
                <a:solidFill>
                  <a:schemeClr val="tx1"/>
                </a:solidFill>
                <a:effectLst/>
                <a:latin typeface="+mn-lt"/>
                <a:ea typeface="+mn-ea"/>
                <a:cs typeface="+mn-cs"/>
              </a:rPr>
              <a:t> also choose which fluency strategy is most appropriate based on the reading abilities of their students and the complexity level of the text.  If a text is very complex, for instance, it makes more sense to use a strategy that has greater support and puts less demands on the students.  For a very complex text, choral reading may be the best strategy.  For a less complex text, it makes sense to use a strategy like paired reading, which places greater demands on the students. </a:t>
            </a:r>
          </a:p>
          <a:p>
            <a:pPr lvl="0"/>
            <a:endParaRPr lang="en-US" sz="1200" kern="1200" baseline="0" dirty="0">
              <a:solidFill>
                <a:schemeClr val="tx1"/>
              </a:solidFill>
              <a:effectLst/>
              <a:latin typeface="+mn-lt"/>
              <a:ea typeface="+mn-ea"/>
              <a:cs typeface="+mn-cs"/>
            </a:endParaRPr>
          </a:p>
          <a:p>
            <a:pPr lvl="0"/>
            <a:r>
              <a:rPr lang="en-US" sz="1200" b="1" kern="1200" baseline="0" dirty="0">
                <a:solidFill>
                  <a:schemeClr val="tx1"/>
                </a:solidFill>
                <a:effectLst/>
                <a:latin typeface="+mn-lt"/>
                <a:ea typeface="+mn-ea"/>
                <a:cs typeface="+mn-cs"/>
              </a:rPr>
              <a:t>Important Note: </a:t>
            </a:r>
            <a:r>
              <a:rPr lang="en-US" sz="1200" kern="1200" baseline="0" dirty="0">
                <a:solidFill>
                  <a:schemeClr val="tx1"/>
                </a:solidFill>
                <a:effectLst/>
                <a:latin typeface="+mn-lt"/>
                <a:ea typeface="+mn-ea"/>
                <a:cs typeface="+mn-cs"/>
              </a:rPr>
              <a:t>Don’t have dysfluent readers read aloud to the whole class! Not only will this have a negative impact on that student’s confidence/self-esteem, but it will interfere with other students’ reading and understanding of the text.  What we’re trying to do is have flexible use of strategies so that ALL kids repeatedly read successfully within this whole group curriculum.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97</a:t>
            </a:fld>
            <a:endParaRPr lang="en-US"/>
          </a:p>
        </p:txBody>
      </p:sp>
    </p:spTree>
    <p:extLst>
      <p:ext uri="{BB962C8B-B14F-4D97-AF65-F5344CB8AC3E}">
        <p14:creationId xmlns:p14="http://schemas.microsoft.com/office/powerpoint/2010/main" val="51450828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89025" y="765175"/>
            <a:ext cx="4765675" cy="2681288"/>
          </a:xfrm>
        </p:spPr>
      </p:sp>
      <p:sp>
        <p:nvSpPr>
          <p:cNvPr id="3" name="Notes Placeholder 2"/>
          <p:cNvSpPr>
            <a:spLocks noGrp="1"/>
          </p:cNvSpPr>
          <p:nvPr>
            <p:ph type="body" idx="1"/>
          </p:nvPr>
        </p:nvSpPr>
        <p:spPr>
          <a:xfrm>
            <a:off x="729155" y="3628040"/>
            <a:ext cx="5486400" cy="3600450"/>
          </a:xfrm>
        </p:spPr>
        <p:txBody>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100" b="1" dirty="0">
                <a:solidFill>
                  <a:schemeClr val="dk1"/>
                </a:solidFill>
                <a:ea typeface="Calibri"/>
                <a:cs typeface="Calibri"/>
                <a:sym typeface="Calibri"/>
              </a:rPr>
              <a:t>Time:</a:t>
            </a:r>
          </a:p>
          <a:p>
            <a:pPr marL="0" marR="0" lvl="0" indent="0" algn="l" rtl="0">
              <a:spcBef>
                <a:spcPts val="0"/>
              </a:spcBef>
              <a:buSzPct val="25000"/>
              <a:buNone/>
            </a:pPr>
            <a:r>
              <a:rPr lang="en-US" sz="1100" b="1" i="0" u="none" strike="noStrike" cap="none" dirty="0">
                <a:solidFill>
                  <a:schemeClr val="dk1"/>
                </a:solidFill>
                <a:ea typeface="Calibri"/>
                <a:cs typeface="Calibri"/>
                <a:sym typeface="Calibri"/>
              </a:rPr>
              <a:t>Duration:</a:t>
            </a:r>
            <a:r>
              <a:rPr lang="en-US" sz="1100" b="1" i="0" u="none" strike="noStrike" cap="none" baseline="0" dirty="0">
                <a:solidFill>
                  <a:schemeClr val="dk1"/>
                </a:solidFill>
                <a:ea typeface="Calibri"/>
                <a:cs typeface="Calibri"/>
                <a:sym typeface="Calibri"/>
              </a:rPr>
              <a:t> </a:t>
            </a:r>
            <a:r>
              <a:rPr lang="en-US" sz="1100" b="0" i="0" u="none" strike="noStrike" cap="none" baseline="0" dirty="0">
                <a:solidFill>
                  <a:schemeClr val="dk1"/>
                </a:solidFill>
                <a:ea typeface="Calibri"/>
                <a:cs typeface="Calibri"/>
                <a:sym typeface="Calibri"/>
              </a:rPr>
              <a:t>30 seconds</a:t>
            </a:r>
          </a:p>
          <a:p>
            <a:pPr marL="0" indent="0">
              <a:buFontTx/>
              <a:buNone/>
            </a:pPr>
            <a:endParaRPr lang="en-US" sz="1100" dirty="0"/>
          </a:p>
          <a:p>
            <a:pPr marL="0" indent="0">
              <a:buFont typeface="Arial" charset="0"/>
              <a:buNone/>
            </a:pPr>
            <a:r>
              <a:rPr lang="en-US" sz="1100" b="1" dirty="0"/>
              <a:t>Facilitator</a:t>
            </a:r>
            <a:r>
              <a:rPr lang="en-US" sz="1100" b="1" baseline="0" dirty="0"/>
              <a:t> s</a:t>
            </a:r>
            <a:r>
              <a:rPr lang="en-US" sz="1100" b="1" dirty="0"/>
              <a:t>ays:</a:t>
            </a:r>
            <a:r>
              <a:rPr lang="en-US" sz="1100" b="1" baseline="0" dirty="0"/>
              <a:t> </a:t>
            </a:r>
            <a:r>
              <a:rPr lang="en-US" sz="1100" baseline="0" dirty="0"/>
              <a:t>One of the strategies we just looked at was Partner Reading, which is something you will see in a number of Guidebooks lessons.  I want to take a few moments for us to practice this strategy so you can think about the kinds of structures and routines you will need to create in order to use this strategy successfully. So now I’m going to ask you to put your student hat on so you can prepare to practice this strategy and experience what it feels like from a student’s perspective. </a:t>
            </a:r>
          </a:p>
          <a:p>
            <a:pPr marL="0" indent="0">
              <a:buFont typeface="Arial" charset="0"/>
              <a:buNone/>
            </a:pPr>
            <a:endParaRPr lang="en-US" sz="1100" baseline="0" dirty="0"/>
          </a:p>
          <a:p>
            <a:pPr marL="0" indent="0">
              <a:buFont typeface="Arial" charset="0"/>
              <a:buNone/>
            </a:pPr>
            <a:r>
              <a:rPr lang="en-US" sz="1100" b="1" baseline="0" dirty="0"/>
              <a:t>Facilitator does: </a:t>
            </a:r>
            <a:r>
              <a:rPr lang="en-US" sz="1100" baseline="0" dirty="0"/>
              <a:t>Review the partner reading protocol.  Explain that before we do this activity, we need to focus on a very important element of partner reading: providing feedback!</a:t>
            </a:r>
          </a:p>
        </p:txBody>
      </p:sp>
      <p:sp>
        <p:nvSpPr>
          <p:cNvPr id="4" name="Slide Number Placeholder 3"/>
          <p:cNvSpPr>
            <a:spLocks noGrp="1"/>
          </p:cNvSpPr>
          <p:nvPr>
            <p:ph type="sldNum" sz="quarter" idx="10"/>
          </p:nvPr>
        </p:nvSpPr>
        <p:spPr/>
        <p:txBody>
          <a:bodyPr/>
          <a:lstStyle/>
          <a:p>
            <a:fld id="{86425DA3-A274-D349-A373-1D0D30C163E5}" type="slidenum">
              <a:rPr lang="en-US" smtClean="0"/>
              <a:t>98</a:t>
            </a:fld>
            <a:endParaRPr lang="en-US"/>
          </a:p>
        </p:txBody>
      </p:sp>
    </p:spTree>
    <p:extLst>
      <p:ext uri="{BB962C8B-B14F-4D97-AF65-F5344CB8AC3E}">
        <p14:creationId xmlns:p14="http://schemas.microsoft.com/office/powerpoint/2010/main" val="109918302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811213"/>
            <a:ext cx="5486400" cy="3086100"/>
          </a:xfrm>
        </p:spPr>
      </p:sp>
      <p:sp>
        <p:nvSpPr>
          <p:cNvPr id="3" name="Notes Placeholder 2"/>
          <p:cNvSpPr>
            <a:spLocks noGrp="1"/>
          </p:cNvSpPr>
          <p:nvPr>
            <p:ph type="body" idx="1"/>
          </p:nvPr>
        </p:nvSpPr>
        <p:spPr>
          <a:xfrm>
            <a:off x="685800" y="4164067"/>
            <a:ext cx="5486400" cy="3600450"/>
          </a:xfrm>
        </p:spPr>
        <p:txBody>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solidFill>
                  <a:schemeClr val="dk1"/>
                </a:solidFill>
                <a:ea typeface="Calibri"/>
                <a:cs typeface="Calibri"/>
                <a:sym typeface="Calibri"/>
              </a:rPr>
              <a:t>Time:</a:t>
            </a: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1 minute</a:t>
            </a:r>
          </a:p>
          <a:p>
            <a:endParaRPr lang="en-US" dirty="0"/>
          </a:p>
          <a:p>
            <a:pPr marL="0" indent="0">
              <a:buFont typeface="Arial" charset="0"/>
              <a:buNone/>
            </a:pPr>
            <a:r>
              <a:rPr lang="en-US" b="1" dirty="0"/>
              <a:t>Facilitator</a:t>
            </a:r>
            <a:r>
              <a:rPr lang="en-US" b="1" baseline="0" dirty="0"/>
              <a:t> says: </a:t>
            </a:r>
            <a:r>
              <a:rPr lang="en-US" b="0" baseline="0" dirty="0"/>
              <a:t>Before we start, let’s review what we mean by feedback.  Remember that feedback is both specific and actionable and is designed to help your partner understand what is really strong about their reading and what, specifically, they can do to improve their reading. </a:t>
            </a:r>
          </a:p>
          <a:p>
            <a:pPr marL="0" indent="0">
              <a:buFont typeface="Arial" charset="0"/>
              <a:buNone/>
            </a:pPr>
            <a:endParaRPr lang="en-US" b="0" baseline="0" dirty="0"/>
          </a:p>
          <a:p>
            <a:pPr marL="0" indent="0">
              <a:buFont typeface="Arial" charset="0"/>
              <a:buNone/>
            </a:pPr>
            <a:r>
              <a:rPr lang="en-US" b="1" baseline="0" dirty="0"/>
              <a:t>Facilitator does: </a:t>
            </a:r>
            <a:r>
              <a:rPr lang="en-US" b="0" baseline="0" dirty="0"/>
              <a:t>Review the example for specific praise and actionable feedback.  Remind participants that right now their feedback should be related specifically to fluency.</a:t>
            </a:r>
            <a:endParaRPr lang="en-US" baseline="0" dirty="0"/>
          </a:p>
          <a:p>
            <a:pPr marL="228600" indent="-228600">
              <a:buFont typeface="+mj-lt"/>
              <a:buAutoNum type="alphaLcParenR"/>
            </a:pP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99</a:t>
            </a:fld>
            <a:endParaRPr lang="en-US"/>
          </a:p>
        </p:txBody>
      </p:sp>
    </p:spTree>
    <p:extLst>
      <p:ext uri="{BB962C8B-B14F-4D97-AF65-F5344CB8AC3E}">
        <p14:creationId xmlns:p14="http://schemas.microsoft.com/office/powerpoint/2010/main" val="292251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501214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6" name="Title Placeholder 21"/>
          <p:cNvSpPr>
            <a:spLocks noGrp="1"/>
          </p:cNvSpPr>
          <p:nvPr>
            <p:ph type="title"/>
          </p:nvPr>
        </p:nvSpPr>
        <p:spPr>
          <a:xfrm>
            <a:off x="812800" y="228600"/>
            <a:ext cx="10871200" cy="990600"/>
          </a:xfrm>
          <a:prstGeom prst="rect">
            <a:avLst/>
          </a:prstGeom>
        </p:spPr>
        <p:txBody>
          <a:bodyPr vert="horz" anchor="ctr">
            <a:normAutofit/>
          </a:bodyPr>
          <a:lstStyle>
            <a:lvl1pPr>
              <a:defRPr sz="4000">
                <a:solidFill>
                  <a:schemeClr val="tx1"/>
                </a:solidFill>
              </a:defRPr>
            </a:lvl1pPr>
          </a:lstStyle>
          <a:p>
            <a:r>
              <a:rPr kumimoji="0" lang="en-US" dirty="0"/>
              <a:t>Click to edit Master title style</a:t>
            </a:r>
          </a:p>
        </p:txBody>
      </p:sp>
    </p:spTree>
    <p:extLst>
      <p:ext uri="{BB962C8B-B14F-4D97-AF65-F5344CB8AC3E}">
        <p14:creationId xmlns:p14="http://schemas.microsoft.com/office/powerpoint/2010/main" val="13356890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ext Option 2">
  <p:cSld name="1_Text Option 2">
    <p:spTree>
      <p:nvGrpSpPr>
        <p:cNvPr id="1" name="Shape 15"/>
        <p:cNvGrpSpPr/>
        <p:nvPr/>
      </p:nvGrpSpPr>
      <p:grpSpPr>
        <a:xfrm>
          <a:off x="0" y="0"/>
          <a:ext cx="0" cy="0"/>
          <a:chOff x="0" y="0"/>
          <a:chExt cx="0" cy="0"/>
        </a:xfrm>
      </p:grpSpPr>
      <p:sp>
        <p:nvSpPr>
          <p:cNvPr id="16" name="Shape 16"/>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lvl1pPr marL="0" marR="0" lvl="0" indent="0" algn="ctr"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fld id="{00000000-1234-1234-1234-123412341234}" type="slidenum">
              <a:rPr lang="uk-UA" smtClean="0"/>
              <a:pPr/>
              <a:t>‹#›</a:t>
            </a:fld>
            <a:endParaRPr lang="uk-UA"/>
          </a:p>
        </p:txBody>
      </p:sp>
      <p:sp>
        <p:nvSpPr>
          <p:cNvPr id="17" name="Shape 17"/>
          <p:cNvSpPr txBox="1">
            <a:spLocks noGrp="1"/>
          </p:cNvSpPr>
          <p:nvPr>
            <p:ph type="body" idx="1"/>
          </p:nvPr>
        </p:nvSpPr>
        <p:spPr>
          <a:xfrm>
            <a:off x="398463" y="1193800"/>
            <a:ext cx="11383962" cy="4822825"/>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rgbClr val="5A5A5A"/>
              </a:buClr>
              <a:buSzPts val="2800"/>
              <a:buFont typeface="Arial"/>
              <a:buChar char="•"/>
              <a:defRPr sz="2800" b="0" i="0" u="none" strike="noStrike" cap="none">
                <a:solidFill>
                  <a:srgbClr val="5A5A5A"/>
                </a:solidFill>
                <a:latin typeface="Calibri"/>
                <a:ea typeface="Calibri"/>
                <a:cs typeface="Calibri"/>
                <a:sym typeface="Calibri"/>
              </a:defRPr>
            </a:lvl1pPr>
            <a:lvl2pPr marL="914400" marR="0" lvl="1" indent="-381000" algn="l" rtl="0">
              <a:lnSpc>
                <a:spcPct val="90000"/>
              </a:lnSpc>
              <a:spcBef>
                <a:spcPts val="500"/>
              </a:spcBef>
              <a:spcAft>
                <a:spcPts val="0"/>
              </a:spcAft>
              <a:buClr>
                <a:srgbClr val="5A5A5A"/>
              </a:buClr>
              <a:buSzPts val="2400"/>
              <a:buFont typeface="Arial"/>
              <a:buChar char="•"/>
              <a:defRPr sz="2400" b="0" i="0" u="none" strike="noStrike" cap="none">
                <a:solidFill>
                  <a:srgbClr val="5A5A5A"/>
                </a:solidFill>
                <a:latin typeface="Calibri"/>
                <a:ea typeface="Calibri"/>
                <a:cs typeface="Calibri"/>
                <a:sym typeface="Calibri"/>
              </a:defRPr>
            </a:lvl2pPr>
            <a:lvl3pPr marL="1371600" marR="0" lvl="2" indent="-355600" algn="l" rtl="0">
              <a:lnSpc>
                <a:spcPct val="90000"/>
              </a:lnSpc>
              <a:spcBef>
                <a:spcPts val="500"/>
              </a:spcBef>
              <a:spcAft>
                <a:spcPts val="0"/>
              </a:spcAft>
              <a:buClr>
                <a:srgbClr val="5A5A5A"/>
              </a:buClr>
              <a:buSzPts val="2000"/>
              <a:buFont typeface="Arial"/>
              <a:buChar char="•"/>
              <a:defRPr sz="2000" b="0" i="0" u="none" strike="noStrike" cap="none">
                <a:solidFill>
                  <a:srgbClr val="5A5A5A"/>
                </a:solidFill>
                <a:latin typeface="Calibri"/>
                <a:ea typeface="Calibri"/>
                <a:cs typeface="Calibri"/>
                <a:sym typeface="Calibri"/>
              </a:defRPr>
            </a:lvl3pPr>
            <a:lvl4pPr marL="1828800" marR="0" lvl="3"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4pPr>
            <a:lvl5pPr marL="2286000" marR="0" lvl="4"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8" name="Shape 18"/>
          <p:cNvSpPr txBox="1">
            <a:spLocks noGrp="1"/>
          </p:cNvSpPr>
          <p:nvPr>
            <p:ph type="title"/>
          </p:nvPr>
        </p:nvSpPr>
        <p:spPr>
          <a:xfrm>
            <a:off x="0" y="1"/>
            <a:ext cx="12192000" cy="75695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000"/>
              <a:buFont typeface="Calibri"/>
              <a:buNone/>
              <a:defRPr sz="4000" b="0"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Shape 19"/>
          <p:cNvSpPr txBox="1"/>
          <p:nvPr/>
        </p:nvSpPr>
        <p:spPr>
          <a:xfrm>
            <a:off x="291548" y="6313958"/>
            <a:ext cx="707666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chemeClr val="dk1"/>
                </a:solidFill>
                <a:latin typeface="Calibri"/>
                <a:ea typeface="Calibri"/>
                <a:cs typeface="Calibri"/>
                <a:sym typeface="Calibri"/>
              </a:rPr>
              <a:t>ELA Content Leader Module 9</a:t>
            </a:r>
            <a:endParaRPr sz="18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72792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8723091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5327373" y="901838"/>
            <a:ext cx="6530009" cy="5051701"/>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a:t>Click to edit Master title style</a:t>
            </a:r>
            <a:endParaRPr lang="en-US" dirty="0"/>
          </a:p>
        </p:txBody>
      </p:sp>
    </p:spTree>
    <p:extLst>
      <p:ext uri="{BB962C8B-B14F-4D97-AF65-F5344CB8AC3E}">
        <p14:creationId xmlns:p14="http://schemas.microsoft.com/office/powerpoint/2010/main" val="17354556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latin typeface="Calibri" charset="0"/>
                <a:ea typeface="Calibri" charset="0"/>
                <a:cs typeface="Calibri" charset="0"/>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a:t>Click to edit Master title style</a:t>
            </a:r>
            <a:endParaRPr lang="en-US" dirty="0"/>
          </a:p>
        </p:txBody>
      </p:sp>
      <p:sp>
        <p:nvSpPr>
          <p:cNvPr id="7" name="TextBox 6"/>
          <p:cNvSpPr txBox="1"/>
          <p:nvPr userDrawn="1"/>
        </p:nvSpPr>
        <p:spPr>
          <a:xfrm>
            <a:off x="291548" y="6313958"/>
            <a:ext cx="7076661" cy="369332"/>
          </a:xfrm>
          <a:prstGeom prst="rect">
            <a:avLst/>
          </a:prstGeom>
          <a:noFill/>
        </p:spPr>
        <p:txBody>
          <a:bodyPr wrap="square" rtlCol="0">
            <a:spAutoFit/>
          </a:bodyPr>
          <a:lstStyle/>
          <a:p>
            <a:r>
              <a:rPr lang="en-US" dirty="0">
                <a:latin typeface="Calibri" charset="0"/>
                <a:ea typeface="Calibri" charset="0"/>
                <a:cs typeface="Calibri" charset="0"/>
              </a:rPr>
              <a:t>ELA Content Leader Module 2</a:t>
            </a:r>
          </a:p>
        </p:txBody>
      </p:sp>
    </p:spTree>
    <p:extLst>
      <p:ext uri="{BB962C8B-B14F-4D97-AF65-F5344CB8AC3E}">
        <p14:creationId xmlns:p14="http://schemas.microsoft.com/office/powerpoint/2010/main" val="873169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a:latin typeface="Calibri"/>
                <a:cs typeface="Calibri"/>
              </a:defRPr>
            </a:lvl1pPr>
          </a:lstStyle>
          <a:p>
            <a:r>
              <a:rPr lang="en-US" dirty="0"/>
              <a:t>Click to edit Master title style</a:t>
            </a:r>
          </a:p>
        </p:txBody>
      </p:sp>
      <p:sp>
        <p:nvSpPr>
          <p:cNvPr id="6"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5971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Content Module 1, Session 1</a:t>
            </a:r>
          </a:p>
          <a:p>
            <a:r>
              <a:rPr lang="en-US" dirty="0">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87316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Content Module 1, Session 2</a:t>
            </a:r>
          </a:p>
          <a:p>
            <a:r>
              <a:rPr lang="en-US" dirty="0">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3764786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Content Module 1, Session 3</a:t>
            </a:r>
          </a:p>
          <a:p>
            <a:r>
              <a:rPr lang="en-US" dirty="0">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878083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Content Module 1, Session 4</a:t>
            </a:r>
          </a:p>
          <a:p>
            <a:r>
              <a:rPr lang="en-US" dirty="0">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3810245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Content Module 1, Session 5</a:t>
            </a:r>
          </a:p>
          <a:p>
            <a:r>
              <a:rPr lang="en-US" dirty="0">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33722057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Content Module 1, Session 6</a:t>
            </a:r>
          </a:p>
          <a:p>
            <a:r>
              <a:rPr lang="en-US" dirty="0">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3485697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ext uri="{BB962C8B-B14F-4D97-AF65-F5344CB8AC3E}">
        <p14:creationId xmlns:p14="http://schemas.microsoft.com/office/powerpoint/2010/main" val="3822724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theme" Target="../theme/theme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5.xml"/><Relationship Id="rId1"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6.xml"/><Relationship Id="rId1" Type="http://schemas.openxmlformats.org/officeDocument/2006/relationships/slideLayout" Target="../slideLayouts/slideLayout15.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7.xml"/><Relationship Id="rId1" Type="http://schemas.openxmlformats.org/officeDocument/2006/relationships/slideLayout" Target="../slideLayouts/slideLayout16.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1999" cy="6859332"/>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41654816"/>
      </p:ext>
    </p:extLst>
  </p:cSld>
  <p:clrMap bg1="lt1" tx1="dk1" bg2="lt2" tx2="dk2" accent1="accent1" accent2="accent2" accent3="accent3" accent4="accent4" accent5="accent5" accent6="accent6" hlink="hlink" folHlink="folHlink"/>
  <p:sldLayoutIdLst>
    <p:sldLayoutId id="2147483651" r:id="rId1"/>
  </p:sldLayoutIdLst>
  <p:hf hdr="0" ftr="0" dt="0"/>
  <p:txStyles>
    <p:titleStyle>
      <a:lvl1pPr algn="l" defTabSz="914400" rtl="0" eaLnBrk="1" latinLnBrk="0" hangingPunct="1">
        <a:lnSpc>
          <a:spcPct val="90000"/>
        </a:lnSpc>
        <a:spcBef>
          <a:spcPct val="0"/>
        </a:spcBef>
        <a:buNone/>
        <a:defRPr sz="4000" kern="1200">
          <a:solidFill>
            <a:schemeClr val="bg1"/>
          </a:solidFill>
          <a:latin typeface="Century" charset="0"/>
          <a:ea typeface="Century" charset="0"/>
          <a:cs typeface="Century"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82" r:id="rId2"/>
    <p:sldLayoutId id="2147483683" r:id="rId3"/>
    <p:sldLayoutId id="2147483684" r:id="rId4"/>
    <p:sldLayoutId id="2147483685" r:id="rId5"/>
    <p:sldLayoutId id="2147483686" r:id="rId6"/>
    <p:sldLayoutId id="2147483668" r:id="rId7"/>
    <p:sldLayoutId id="2147483672" r:id="rId8"/>
    <p:sldLayoutId id="2147483680" r:id="rId9"/>
    <p:sldLayoutId id="2147483681"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1302304692"/>
      </p:ext>
    </p:extLst>
  </p:cSld>
  <p:clrMap bg1="lt1" tx1="dk1" bg2="lt2" tx2="dk2" accent1="accent1" accent2="accent2" accent3="accent3" accent4="accent4" accent5="accent5" accent6="accent6" hlink="hlink" folHlink="folHlink"/>
  <p:sldLayoutIdLst>
    <p:sldLayoutId id="214748365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1999" cy="6859333"/>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74"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76"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78"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0.xml"/><Relationship Id="rId1" Type="http://schemas.openxmlformats.org/officeDocument/2006/relationships/slideLayout" Target="../slideLayouts/slideLayout6.xml"/><Relationship Id="rId4" Type="http://schemas.openxmlformats.org/officeDocument/2006/relationships/image" Target="../media/image46.pn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4.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05.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3.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16.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25.xm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27.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28.xml"/><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29.xml"/><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image" Target="../media/image5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8.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8.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8.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8.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8.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8.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0.png"/><Relationship Id="rId4" Type="http://schemas.openxmlformats.org/officeDocument/2006/relationships/notesSlide" Target="../notesSlides/notesSlide1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8.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8.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8.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8.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8.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8.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8.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8.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8.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8.xml"/></Relationships>
</file>

<file path=ppt/slides/_rels/slide15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51.xml"/><Relationship Id="rId1" Type="http://schemas.openxmlformats.org/officeDocument/2006/relationships/slideLayout" Target="../slideLayouts/slideLayout8.xml"/></Relationships>
</file>

<file path=ppt/slides/_rels/slide15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52.xml"/><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15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3.xml"/><Relationship Id="rId1" Type="http://schemas.openxmlformats.org/officeDocument/2006/relationships/slideLayout" Target="../slideLayouts/slideLayout8.xml"/></Relationships>
</file>

<file path=ppt/slides/_rels/slide15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54.xml"/><Relationship Id="rId1" Type="http://schemas.openxmlformats.org/officeDocument/2006/relationships/slideLayout" Target="../slideLayouts/slideLayout8.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8.xml"/></Relationships>
</file>

<file path=ppt/slides/_rels/slide15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56.xml"/><Relationship Id="rId1" Type="http://schemas.openxmlformats.org/officeDocument/2006/relationships/slideLayout" Target="../slideLayouts/slideLayout8.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8.xml"/></Relationships>
</file>

<file path=ppt/slides/_rels/slide15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8.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3" Type="http://schemas.openxmlformats.org/officeDocument/2006/relationships/hyperlink" Target="https://tinyurl.com/Y3ELAContentLeaderDay2" TargetMode="External"/><Relationship Id="rId2" Type="http://schemas.openxmlformats.org/officeDocument/2006/relationships/notesSlide" Target="../notesSlides/notesSlide160.xml"/><Relationship Id="rId1" Type="http://schemas.openxmlformats.org/officeDocument/2006/relationships/slideLayout" Target="../slideLayouts/slideLayout16.xml"/><Relationship Id="rId4" Type="http://schemas.openxmlformats.org/officeDocument/2006/relationships/image" Target="../media/image6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tiff"/><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16.tiff"/><Relationship Id="rId5" Type="http://schemas.openxmlformats.org/officeDocument/2006/relationships/image" Target="../media/image15.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1.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2.xml"/><Relationship Id="rId1" Type="http://schemas.openxmlformats.org/officeDocument/2006/relationships/slideLayout" Target="../slideLayouts/slideLayout5.xml"/><Relationship Id="rId5" Type="http://schemas.openxmlformats.org/officeDocument/2006/relationships/image" Target="../media/image38.png"/><Relationship Id="rId4" Type="http://schemas.openxmlformats.org/officeDocument/2006/relationships/image" Target="../media/image37.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5.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9.xml"/><Relationship Id="rId1" Type="http://schemas.openxmlformats.org/officeDocument/2006/relationships/slideLayout" Target="../slideLayouts/slideLayout5.xml"/><Relationship Id="rId4" Type="http://schemas.openxmlformats.org/officeDocument/2006/relationships/image" Target="../media/image18.tif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1.xml"/><Relationship Id="rId1" Type="http://schemas.openxmlformats.org/officeDocument/2006/relationships/slideLayout" Target="../slideLayouts/slideLayout5.xml"/><Relationship Id="rId4" Type="http://schemas.openxmlformats.org/officeDocument/2006/relationships/image" Target="../media/image18.tiff"/></Relationships>
</file>

<file path=ppt/slides/_rels/slide7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a:t>
            </a:fld>
            <a:endParaRPr lang="en-US" dirty="0"/>
          </a:p>
        </p:txBody>
      </p:sp>
      <p:sp>
        <p:nvSpPr>
          <p:cNvPr id="4" name="Title 3"/>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ext uri="{D42A27DB-BD31-4B8C-83A1-F6EECF244321}">
                <p14:modId xmlns:p14="http://schemas.microsoft.com/office/powerpoint/2010/main" val="3262418310"/>
              </p:ext>
            </p:extLst>
          </p:nvPr>
        </p:nvGraphicFramePr>
        <p:xfrm>
          <a:off x="582716" y="940215"/>
          <a:ext cx="11022419" cy="4937760"/>
        </p:xfrm>
        <a:graphic>
          <a:graphicData uri="http://schemas.openxmlformats.org/drawingml/2006/table">
            <a:tbl>
              <a:tblPr firstRow="1" bandRow="1">
                <a:tableStyleId>{7DF18680-E054-41AD-8BC1-D1AEF772440D}</a:tableStyleId>
              </a:tblPr>
              <a:tblGrid>
                <a:gridCol w="2494592">
                  <a:extLst>
                    <a:ext uri="{9D8B030D-6E8A-4147-A177-3AD203B41FA5}">
                      <a16:colId xmlns:a16="http://schemas.microsoft.com/office/drawing/2014/main" val="20000"/>
                    </a:ext>
                  </a:extLst>
                </a:gridCol>
                <a:gridCol w="8527827">
                  <a:extLst>
                    <a:ext uri="{9D8B030D-6E8A-4147-A177-3AD203B41FA5}">
                      <a16:colId xmlns:a16="http://schemas.microsoft.com/office/drawing/2014/main" val="20001"/>
                    </a:ext>
                  </a:extLst>
                </a:gridCol>
              </a:tblGrid>
              <a:tr h="370840">
                <a:tc>
                  <a:txBody>
                    <a:bodyPr/>
                    <a:lstStyle/>
                    <a:p>
                      <a:pPr algn="ctr"/>
                      <a:r>
                        <a:rPr lang="en-US" sz="30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0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l"/>
                      <a:r>
                        <a:rPr lang="en-US" sz="3000" dirty="0">
                          <a:latin typeface="Calibri" charset="0"/>
                          <a:ea typeface="Calibri" charset="0"/>
                          <a:cs typeface="Calibri" charset="0"/>
                        </a:rPr>
                        <a:t>8:00-10:30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000" dirty="0">
                          <a:latin typeface="Calibri" charset="0"/>
                          <a:ea typeface="Calibri" charset="0"/>
                          <a:cs typeface="Calibri" charset="0"/>
                        </a:rPr>
                        <a:t>CM </a:t>
                      </a:r>
                      <a:r>
                        <a:rPr lang="en-US" sz="3000" baseline="0" dirty="0">
                          <a:latin typeface="Calibri" charset="0"/>
                          <a:ea typeface="Calibri" charset="0"/>
                          <a:cs typeface="Calibri" charset="0"/>
                        </a:rPr>
                        <a:t>1 Sessions 1-2</a:t>
                      </a:r>
                      <a:endParaRPr lang="en-US" sz="30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l"/>
                      <a:r>
                        <a:rPr lang="en-US" sz="3000" dirty="0">
                          <a:latin typeface="Calibri" charset="0"/>
                          <a:ea typeface="Calibri" charset="0"/>
                          <a:cs typeface="Calibri" charset="0"/>
                        </a:rPr>
                        <a:t>10:30-10:45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000" dirty="0">
                          <a:latin typeface="Calibri" charset="0"/>
                          <a:ea typeface="Calibri" charset="0"/>
                          <a:cs typeface="Calibri" charset="0"/>
                        </a:rPr>
                        <a:t>Break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l"/>
                      <a:r>
                        <a:rPr lang="en-US" sz="3000" dirty="0">
                          <a:latin typeface="Calibri" charset="0"/>
                          <a:ea typeface="Calibri" charset="0"/>
                          <a:cs typeface="Calibri" charset="0"/>
                        </a:rPr>
                        <a:t>10:45-11:45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000" dirty="0">
                          <a:latin typeface="Calibri" charset="0"/>
                          <a:ea typeface="Calibri" charset="0"/>
                          <a:cs typeface="Calibri" charset="0"/>
                        </a:rPr>
                        <a:t>CM 1 Session</a:t>
                      </a:r>
                      <a:r>
                        <a:rPr lang="en-US" sz="3000" baseline="0" dirty="0">
                          <a:latin typeface="Calibri" charset="0"/>
                          <a:ea typeface="Calibri" charset="0"/>
                          <a:cs typeface="Calibri" charset="0"/>
                        </a:rPr>
                        <a:t> 3</a:t>
                      </a:r>
                      <a:endParaRPr lang="en-US" sz="30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l"/>
                      <a:r>
                        <a:rPr lang="en-US" sz="3000" dirty="0">
                          <a:latin typeface="Calibri" charset="0"/>
                          <a:ea typeface="Calibri" charset="0"/>
                          <a:cs typeface="Calibri" charset="0"/>
                        </a:rPr>
                        <a:t>11:45-12:45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000" dirty="0">
                          <a:latin typeface="Calibri" charset="0"/>
                          <a:ea typeface="Calibri" charset="0"/>
                          <a:cs typeface="Calibri" charset="0"/>
                        </a:rPr>
                        <a:t>Lunch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pPr algn="l"/>
                      <a:r>
                        <a:rPr lang="en-US" sz="3000" dirty="0">
                          <a:latin typeface="Calibri" charset="0"/>
                          <a:ea typeface="Calibri" charset="0"/>
                          <a:cs typeface="Calibri" charset="0"/>
                        </a:rPr>
                        <a:t>12:45-3:00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000" baseline="0" dirty="0">
                          <a:latin typeface="Calibri" charset="0"/>
                          <a:ea typeface="Calibri" charset="0"/>
                          <a:cs typeface="Calibri" charset="0"/>
                        </a:rPr>
                        <a:t>CM 1 Sessions 4-5</a:t>
                      </a:r>
                      <a:endParaRPr lang="en-US" sz="30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70840">
                <a:tc>
                  <a:txBody>
                    <a:bodyPr/>
                    <a:lstStyle/>
                    <a:p>
                      <a:pPr algn="l"/>
                      <a:r>
                        <a:rPr lang="en-US" sz="3000" dirty="0">
                          <a:latin typeface="Calibri" charset="0"/>
                          <a:ea typeface="Calibri" charset="0"/>
                          <a:cs typeface="Calibri" charset="0"/>
                        </a:rPr>
                        <a:t>3:00-3:15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000" dirty="0">
                          <a:latin typeface="Calibri" charset="0"/>
                          <a:ea typeface="Calibri" charset="0"/>
                          <a:cs typeface="Calibri" charset="0"/>
                        </a:rPr>
                        <a:t>Break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70840">
                <a:tc>
                  <a:txBody>
                    <a:bodyPr/>
                    <a:lstStyle/>
                    <a:p>
                      <a:pPr algn="l"/>
                      <a:r>
                        <a:rPr lang="en-US" sz="3000" dirty="0">
                          <a:latin typeface="Calibri" charset="0"/>
                          <a:ea typeface="Calibri" charset="0"/>
                          <a:cs typeface="Calibri" charset="0"/>
                        </a:rPr>
                        <a:t>3:15-4:25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000" baseline="0" dirty="0">
                          <a:latin typeface="Calibri" charset="0"/>
                          <a:ea typeface="Calibri" charset="0"/>
                          <a:cs typeface="Calibri" charset="0"/>
                        </a:rPr>
                        <a:t>CM 1 Session 6</a:t>
                      </a:r>
                      <a:endParaRPr lang="en-US" sz="30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70840">
                <a:tc>
                  <a:txBody>
                    <a:bodyPr/>
                    <a:lstStyle/>
                    <a:p>
                      <a:pPr algn="l"/>
                      <a:r>
                        <a:rPr lang="en-US" sz="3000" dirty="0">
                          <a:latin typeface="Calibri" charset="0"/>
                          <a:ea typeface="Calibri" charset="0"/>
                          <a:cs typeface="Calibri" charset="0"/>
                        </a:rPr>
                        <a:t>4:25 – 4:30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000" dirty="0">
                          <a:latin typeface="Calibri" charset="0"/>
                          <a:ea typeface="Calibri" charset="0"/>
                          <a:cs typeface="Calibri" charset="0"/>
                        </a:rPr>
                        <a:t>Survey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0274979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10</a:t>
            </a:fld>
            <a:endParaRPr lang="en-US" dirty="0"/>
          </a:p>
        </p:txBody>
      </p:sp>
      <p:sp>
        <p:nvSpPr>
          <p:cNvPr id="4" name="Title 3"/>
          <p:cNvSpPr>
            <a:spLocks noGrp="1"/>
          </p:cNvSpPr>
          <p:nvPr>
            <p:ph type="title"/>
          </p:nvPr>
        </p:nvSpPr>
        <p:spPr/>
        <p:txBody>
          <a:bodyPr/>
          <a:lstStyle/>
          <a:p>
            <a:r>
              <a:rPr lang="en-US" dirty="0"/>
              <a:t>Agenda</a:t>
            </a:r>
          </a:p>
        </p:txBody>
      </p:sp>
      <p:graphicFrame>
        <p:nvGraphicFramePr>
          <p:cNvPr id="5" name="Content Placeholder 3"/>
          <p:cNvGraphicFramePr>
            <a:graphicFrameLocks/>
          </p:cNvGraphicFramePr>
          <p:nvPr>
            <p:extLst>
              <p:ext uri="{D42A27DB-BD31-4B8C-83A1-F6EECF244321}">
                <p14:modId xmlns:p14="http://schemas.microsoft.com/office/powerpoint/2010/main" val="1045021194"/>
              </p:ext>
            </p:extLst>
          </p:nvPr>
        </p:nvGraphicFramePr>
        <p:xfrm>
          <a:off x="2163498" y="1620677"/>
          <a:ext cx="7853892" cy="3048000"/>
        </p:xfrm>
        <a:graphic>
          <a:graphicData uri="http://schemas.openxmlformats.org/drawingml/2006/table">
            <a:tbl>
              <a:tblPr firstRow="1" bandRow="1">
                <a:tableStyleId>{7DF18680-E054-41AD-8BC1-D1AEF772440D}</a:tableStyleId>
              </a:tblPr>
              <a:tblGrid>
                <a:gridCol w="1660694">
                  <a:extLst>
                    <a:ext uri="{9D8B030D-6E8A-4147-A177-3AD203B41FA5}">
                      <a16:colId xmlns:a16="http://schemas.microsoft.com/office/drawing/2014/main" val="20000"/>
                    </a:ext>
                  </a:extLst>
                </a:gridCol>
                <a:gridCol w="6193198">
                  <a:extLst>
                    <a:ext uri="{9D8B030D-6E8A-4147-A177-3AD203B41FA5}">
                      <a16:colId xmlns:a16="http://schemas.microsoft.com/office/drawing/2014/main" val="20001"/>
                    </a:ext>
                  </a:extLst>
                </a:gridCol>
              </a:tblGrid>
              <a:tr h="370840">
                <a:tc>
                  <a:txBody>
                    <a:bodyPr/>
                    <a:lstStyle/>
                    <a:p>
                      <a:pPr algn="ctr"/>
                      <a:r>
                        <a:rPr lang="en-US" sz="34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4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400" dirty="0">
                          <a:latin typeface="Calibri" charset="0"/>
                          <a:ea typeface="Calibri" charset="0"/>
                          <a:cs typeface="Calibri" charset="0"/>
                        </a:rPr>
                        <a:t>8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400" dirty="0">
                          <a:latin typeface="Calibri" charset="0"/>
                          <a:ea typeface="Calibri" charset="0"/>
                          <a:cs typeface="Calibri" charset="0"/>
                        </a:rPr>
                        <a:t>25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latin typeface="Calibri" charset="0"/>
                          <a:ea typeface="Calibri" charset="0"/>
                          <a:cs typeface="Calibri" charset="0"/>
                        </a:rPr>
                        <a:t>ELA</a:t>
                      </a:r>
                      <a:r>
                        <a:rPr lang="en-US" sz="3400" baseline="0" dirty="0">
                          <a:latin typeface="Calibri" charset="0"/>
                          <a:ea typeface="Calibri" charset="0"/>
                          <a:cs typeface="Calibri" charset="0"/>
                        </a:rPr>
                        <a:t> Goal + Instructional Shifts</a:t>
                      </a:r>
                      <a:endParaRPr lang="en-US" sz="34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3400" dirty="0">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latin typeface="Calibri" charset="0"/>
                          <a:ea typeface="Calibri" charset="0"/>
                          <a:cs typeface="Calibri" charset="0"/>
                        </a:rPr>
                        <a:t>Explore the Guidebooks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34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latin typeface="Calibri" charset="0"/>
                          <a:ea typeface="Calibri" charset="0"/>
                          <a:cs typeface="Calibri" charset="0"/>
                        </a:rPr>
                        <a:t>Wrapping Up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67280721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100</a:t>
            </a:fld>
            <a:endParaRPr lang="en-US" dirty="0"/>
          </a:p>
        </p:txBody>
      </p:sp>
      <p:sp>
        <p:nvSpPr>
          <p:cNvPr id="6" name="Title 5"/>
          <p:cNvSpPr>
            <a:spLocks noGrp="1"/>
          </p:cNvSpPr>
          <p:nvPr>
            <p:ph type="title"/>
          </p:nvPr>
        </p:nvSpPr>
        <p:spPr/>
        <p:txBody>
          <a:bodyPr/>
          <a:lstStyle/>
          <a:p>
            <a:r>
              <a:rPr lang="en-US" dirty="0"/>
              <a:t>Let’s Practice: Partner Reading</a:t>
            </a:r>
          </a:p>
        </p:txBody>
      </p:sp>
      <p:pic>
        <p:nvPicPr>
          <p:cNvPr id="5" name="Picture Placeholder 9"/>
          <p:cNvPicPr>
            <a:picLocks noChangeAspect="1"/>
          </p:cNvPicPr>
          <p:nvPr/>
        </p:nvPicPr>
        <p:blipFill>
          <a:blip r:embed="rId3">
            <a:extLst>
              <a:ext uri="{28A0092B-C50C-407E-A947-70E740481C1C}">
                <a14:useLocalDpi xmlns:a14="http://schemas.microsoft.com/office/drawing/2010/main" val="0"/>
              </a:ext>
            </a:extLst>
          </a:blip>
          <a:srcRect l="17556" r="17556"/>
          <a:stretch>
            <a:fillRect/>
          </a:stretch>
        </p:blipFill>
        <p:spPr>
          <a:xfrm>
            <a:off x="10468065" y="4428729"/>
            <a:ext cx="1518140" cy="1518140"/>
          </a:xfrm>
          <a:prstGeom prst="ellipse">
            <a:avLst/>
          </a:prstGeom>
        </p:spPr>
      </p:pic>
      <p:sp>
        <p:nvSpPr>
          <p:cNvPr id="7" name="Text Placeholder 6">
            <a:extLst>
              <a:ext uri="{FF2B5EF4-FFF2-40B4-BE49-F238E27FC236}">
                <a16:creationId xmlns:a16="http://schemas.microsoft.com/office/drawing/2014/main" id="{604E92D2-B8C0-F24E-84D0-A5D7C9A89EDE}"/>
              </a:ext>
            </a:extLst>
          </p:cNvPr>
          <p:cNvSpPr>
            <a:spLocks noGrp="1"/>
          </p:cNvSpPr>
          <p:nvPr>
            <p:ph type="body" sz="quarter" idx="10"/>
          </p:nvPr>
        </p:nvSpPr>
        <p:spPr/>
        <p:txBody>
          <a:bodyPr/>
          <a:lstStyle/>
          <a:p>
            <a:endParaRPr lang="en-US"/>
          </a:p>
        </p:txBody>
      </p:sp>
      <p:sp>
        <p:nvSpPr>
          <p:cNvPr id="8" name="Text Placeholder 3">
            <a:extLst>
              <a:ext uri="{FF2B5EF4-FFF2-40B4-BE49-F238E27FC236}">
                <a16:creationId xmlns:a16="http://schemas.microsoft.com/office/drawing/2014/main" id="{A5D033F1-F254-E042-B42C-201C953EEFD3}"/>
              </a:ext>
            </a:extLst>
          </p:cNvPr>
          <p:cNvSpPr txBox="1">
            <a:spLocks/>
          </p:cNvSpPr>
          <p:nvPr/>
        </p:nvSpPr>
        <p:spPr>
          <a:xfrm>
            <a:off x="404019" y="1124044"/>
            <a:ext cx="11383962"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en-US" sz="4500" b="1">
                <a:solidFill>
                  <a:schemeClr val="tx2"/>
                </a:solidFill>
              </a:rPr>
              <a:t>Partner A: </a:t>
            </a:r>
            <a:r>
              <a:rPr lang="en-US" sz="4500">
                <a:solidFill>
                  <a:schemeClr val="tx1"/>
                </a:solidFill>
              </a:rPr>
              <a:t>Read the excerpt aloud</a:t>
            </a:r>
            <a:endParaRPr lang="en-US" sz="1000">
              <a:solidFill>
                <a:schemeClr val="tx1"/>
              </a:solidFill>
            </a:endParaRPr>
          </a:p>
          <a:p>
            <a:pPr marL="0" indent="0">
              <a:buFont typeface="Arial"/>
              <a:buNone/>
            </a:pPr>
            <a:r>
              <a:rPr lang="en-US" sz="4500" b="1">
                <a:solidFill>
                  <a:schemeClr val="tx2"/>
                </a:solidFill>
              </a:rPr>
              <a:t>Partner B: </a:t>
            </a:r>
            <a:r>
              <a:rPr lang="en-US" sz="4500">
                <a:solidFill>
                  <a:schemeClr val="tx1"/>
                </a:solidFill>
              </a:rPr>
              <a:t>Listen carefully and follow along in the text</a:t>
            </a:r>
            <a:endParaRPr lang="en-US" sz="1000">
              <a:solidFill>
                <a:schemeClr val="tx1"/>
              </a:solidFill>
            </a:endParaRPr>
          </a:p>
          <a:p>
            <a:pPr marL="0" indent="0">
              <a:buFont typeface="Arial"/>
              <a:buNone/>
            </a:pPr>
            <a:r>
              <a:rPr lang="en-US" sz="4500" b="1">
                <a:solidFill>
                  <a:schemeClr val="tx2"/>
                </a:solidFill>
              </a:rPr>
              <a:t>Partner B: </a:t>
            </a:r>
            <a:r>
              <a:rPr lang="en-US" sz="4500">
                <a:solidFill>
                  <a:schemeClr val="tx1"/>
                </a:solidFill>
              </a:rPr>
              <a:t>Provide feedback</a:t>
            </a:r>
            <a:endParaRPr lang="en-US" sz="1000">
              <a:solidFill>
                <a:schemeClr val="tx1"/>
              </a:solidFill>
            </a:endParaRPr>
          </a:p>
          <a:p>
            <a:pPr marL="0" indent="0">
              <a:buFont typeface="Arial"/>
              <a:buNone/>
            </a:pPr>
            <a:r>
              <a:rPr lang="en-US" sz="4500" b="1">
                <a:solidFill>
                  <a:schemeClr val="tx2"/>
                </a:solidFill>
              </a:rPr>
              <a:t>Partner A: </a:t>
            </a:r>
            <a:r>
              <a:rPr lang="en-US" sz="4500">
                <a:solidFill>
                  <a:schemeClr val="tx1"/>
                </a:solidFill>
              </a:rPr>
              <a:t>Re-read a sentence to try that feedback</a:t>
            </a:r>
          </a:p>
          <a:p>
            <a:pPr marL="0" indent="0" algn="ctr">
              <a:buFont typeface="Arial"/>
              <a:buNone/>
            </a:pPr>
            <a:r>
              <a:rPr lang="en-US" sz="4500" b="1">
                <a:solidFill>
                  <a:schemeClr val="tx2"/>
                </a:solidFill>
              </a:rPr>
              <a:t>Switch and Repeat!</a:t>
            </a:r>
          </a:p>
          <a:p>
            <a:endParaRPr lang="en-US" dirty="0"/>
          </a:p>
        </p:txBody>
      </p:sp>
      <p:pic>
        <p:nvPicPr>
          <p:cNvPr id="4" name="Picture 3">
            <a:extLst>
              <a:ext uri="{FF2B5EF4-FFF2-40B4-BE49-F238E27FC236}">
                <a16:creationId xmlns:a16="http://schemas.microsoft.com/office/drawing/2014/main" id="{64D07408-2152-E64E-9585-AAAAFB0125C3}"/>
              </a:ext>
            </a:extLst>
          </p:cNvPr>
          <p:cNvPicPr>
            <a:picLocks noChangeAspect="1"/>
          </p:cNvPicPr>
          <p:nvPr/>
        </p:nvPicPr>
        <p:blipFill>
          <a:blip r:embed="rId4"/>
          <a:stretch>
            <a:fillRect/>
          </a:stretch>
        </p:blipFill>
        <p:spPr>
          <a:xfrm>
            <a:off x="10970275" y="826711"/>
            <a:ext cx="1143000" cy="1092200"/>
          </a:xfrm>
          <a:prstGeom prst="rect">
            <a:avLst/>
          </a:prstGeom>
        </p:spPr>
      </p:pic>
    </p:spTree>
    <p:extLst>
      <p:ext uri="{BB962C8B-B14F-4D97-AF65-F5344CB8AC3E}">
        <p14:creationId xmlns:p14="http://schemas.microsoft.com/office/powerpoint/2010/main" val="48128307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101</a:t>
            </a:fld>
            <a:endParaRPr lang="en-US" dirty="0"/>
          </a:p>
        </p:txBody>
      </p:sp>
      <p:sp>
        <p:nvSpPr>
          <p:cNvPr id="4" name="Text Placeholder 3"/>
          <p:cNvSpPr>
            <a:spLocks noGrp="1"/>
          </p:cNvSpPr>
          <p:nvPr>
            <p:ph type="body" sz="quarter" idx="10"/>
          </p:nvPr>
        </p:nvSpPr>
        <p:spPr>
          <a:xfrm>
            <a:off x="404019" y="1124044"/>
            <a:ext cx="11383962" cy="4822825"/>
          </a:xfrm>
        </p:spPr>
        <p:txBody>
          <a:bodyPr/>
          <a:lstStyle/>
          <a:p>
            <a:pPr marL="0" indent="0" algn="ctr">
              <a:buNone/>
            </a:pPr>
            <a:r>
              <a:rPr lang="en-US" sz="3400" dirty="0">
                <a:solidFill>
                  <a:schemeClr val="tx1"/>
                </a:solidFill>
              </a:rPr>
              <a:t>“She opened the lid a very little, just to peep inside. All at once there was a whirring, rustling sound, and before she could shut it down again, out flew ten thousand strange creatures with death-like faces and gaunt and dreadful forms, such as nobody in all the world had ever seen. They fluttered for a little while about the room, and then flew away to find dwelling-places wherever there were homes of men. They were diseases and cares; for up to that time mankind had not had any kind of sickness, nor felt any troubles of mind, nor worried about what the morrow might bring forth.”</a:t>
            </a:r>
          </a:p>
          <a:p>
            <a:endParaRPr lang="en-US" dirty="0"/>
          </a:p>
        </p:txBody>
      </p:sp>
      <p:sp>
        <p:nvSpPr>
          <p:cNvPr id="6" name="Title 5"/>
          <p:cNvSpPr>
            <a:spLocks noGrp="1"/>
          </p:cNvSpPr>
          <p:nvPr>
            <p:ph type="title"/>
          </p:nvPr>
        </p:nvSpPr>
        <p:spPr/>
        <p:txBody>
          <a:bodyPr/>
          <a:lstStyle/>
          <a:p>
            <a:r>
              <a:rPr lang="en-US" dirty="0"/>
              <a:t>Let’s Try Partner Reading</a:t>
            </a:r>
          </a:p>
        </p:txBody>
      </p:sp>
    </p:spTree>
    <p:extLst>
      <p:ext uri="{BB962C8B-B14F-4D97-AF65-F5344CB8AC3E}">
        <p14:creationId xmlns:p14="http://schemas.microsoft.com/office/powerpoint/2010/main" val="16909996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102</a:t>
            </a:fld>
            <a:endParaRPr lang="en-US" dirty="0"/>
          </a:p>
        </p:txBody>
      </p:sp>
      <p:sp>
        <p:nvSpPr>
          <p:cNvPr id="2" name="Text Placeholder 1"/>
          <p:cNvSpPr>
            <a:spLocks noGrp="1"/>
          </p:cNvSpPr>
          <p:nvPr>
            <p:ph type="body" sz="quarter" idx="10"/>
          </p:nvPr>
        </p:nvSpPr>
        <p:spPr/>
        <p:txBody>
          <a:bodyPr/>
          <a:lstStyle/>
          <a:p>
            <a:pPr marL="0" indent="0" algn="ctr">
              <a:buNone/>
            </a:pPr>
            <a:r>
              <a:rPr lang="en-US" sz="4000" b="1" dirty="0">
                <a:solidFill>
                  <a:schemeClr val="tx2"/>
                </a:solidFill>
              </a:rPr>
              <a:t>This protocol:</a:t>
            </a:r>
          </a:p>
          <a:p>
            <a:r>
              <a:rPr lang="en-US" sz="4000" b="1" dirty="0">
                <a:solidFill>
                  <a:schemeClr val="tx2"/>
                </a:solidFill>
              </a:rPr>
              <a:t>must </a:t>
            </a:r>
            <a:r>
              <a:rPr lang="en-US" sz="4000" dirty="0">
                <a:solidFill>
                  <a:schemeClr val="tx1"/>
                </a:solidFill>
              </a:rPr>
              <a:t>be explicitly modeled and practiced in order to become a routine</a:t>
            </a:r>
          </a:p>
          <a:p>
            <a:r>
              <a:rPr lang="en-US" sz="4000" b="1" dirty="0">
                <a:solidFill>
                  <a:schemeClr val="tx2"/>
                </a:solidFill>
              </a:rPr>
              <a:t>requires</a:t>
            </a:r>
            <a:r>
              <a:rPr lang="en-US" sz="4000" dirty="0">
                <a:solidFill>
                  <a:schemeClr val="tx1"/>
                </a:solidFill>
              </a:rPr>
              <a:t> a culture of error so that all students feel safe </a:t>
            </a:r>
          </a:p>
          <a:p>
            <a:r>
              <a:rPr lang="en-US" sz="4000" b="1" dirty="0">
                <a:solidFill>
                  <a:schemeClr val="tx2"/>
                </a:solidFill>
              </a:rPr>
              <a:t>needs </a:t>
            </a:r>
            <a:r>
              <a:rPr lang="en-US" sz="4000" dirty="0">
                <a:solidFill>
                  <a:schemeClr val="tx1"/>
                </a:solidFill>
              </a:rPr>
              <a:t>rules</a:t>
            </a:r>
            <a:r>
              <a:rPr lang="en-US" sz="4000" b="1" dirty="0">
                <a:solidFill>
                  <a:schemeClr val="tx2"/>
                </a:solidFill>
              </a:rPr>
              <a:t> </a:t>
            </a:r>
            <a:r>
              <a:rPr lang="en-US" sz="4000" dirty="0">
                <a:solidFill>
                  <a:schemeClr val="tx1"/>
                </a:solidFill>
              </a:rPr>
              <a:t>– students need to know how to support a peer who is struggling</a:t>
            </a:r>
          </a:p>
          <a:p>
            <a:endParaRPr lang="en-US" dirty="0"/>
          </a:p>
        </p:txBody>
      </p:sp>
      <p:sp>
        <p:nvSpPr>
          <p:cNvPr id="6" name="Title 5"/>
          <p:cNvSpPr>
            <a:spLocks noGrp="1"/>
          </p:cNvSpPr>
          <p:nvPr>
            <p:ph type="title"/>
          </p:nvPr>
        </p:nvSpPr>
        <p:spPr/>
        <p:txBody>
          <a:bodyPr/>
          <a:lstStyle/>
          <a:p>
            <a:r>
              <a:rPr lang="en-US" dirty="0"/>
              <a:t>Important Considerations</a:t>
            </a:r>
          </a:p>
        </p:txBody>
      </p:sp>
    </p:spTree>
    <p:extLst>
      <p:ext uri="{BB962C8B-B14F-4D97-AF65-F5344CB8AC3E}">
        <p14:creationId xmlns:p14="http://schemas.microsoft.com/office/powerpoint/2010/main" val="17916003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103</a:t>
            </a:fld>
            <a:endParaRPr lang="en-US" dirty="0"/>
          </a:p>
        </p:txBody>
      </p:sp>
      <p:sp>
        <p:nvSpPr>
          <p:cNvPr id="3" name="Text Placeholder 2">
            <a:extLst>
              <a:ext uri="{FF2B5EF4-FFF2-40B4-BE49-F238E27FC236}">
                <a16:creationId xmlns:a16="http://schemas.microsoft.com/office/drawing/2014/main" id="{CE8DB4EB-D46A-9240-9BA2-D52B9D3F950A}"/>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How do the Guidebooks support fluency development?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962" y="1071510"/>
            <a:ext cx="5600700" cy="4576749"/>
          </a:xfrm>
          <a:prstGeom prst="rect">
            <a:avLst/>
          </a:prstGeom>
        </p:spPr>
      </p:pic>
      <p:sp>
        <p:nvSpPr>
          <p:cNvPr id="6" name="TextBox 5"/>
          <p:cNvSpPr txBox="1"/>
          <p:nvPr/>
        </p:nvSpPr>
        <p:spPr>
          <a:xfrm>
            <a:off x="6021658" y="1078895"/>
            <a:ext cx="5834757" cy="4632037"/>
          </a:xfrm>
          <a:prstGeom prst="rect">
            <a:avLst/>
          </a:prstGeom>
          <a:noFill/>
        </p:spPr>
        <p:txBody>
          <a:bodyPr wrap="square" rtlCol="0">
            <a:spAutoFit/>
          </a:bodyPr>
          <a:lstStyle/>
          <a:p>
            <a:pPr marL="514350" indent="-514350">
              <a:buFont typeface="+mj-lt"/>
              <a:buAutoNum type="arabicPeriod"/>
            </a:pPr>
            <a:r>
              <a:rPr lang="en-US" sz="3200" dirty="0">
                <a:latin typeface="Calibri" charset="0"/>
                <a:ea typeface="Calibri" charset="0"/>
                <a:cs typeface="Calibri" charset="0"/>
              </a:rPr>
              <a:t>Students must have sufficient practice with a variety of texts</a:t>
            </a:r>
          </a:p>
          <a:p>
            <a:pPr marL="514350" indent="-514350">
              <a:buFont typeface="+mj-lt"/>
              <a:buAutoNum type="arabicPeriod"/>
            </a:pPr>
            <a:r>
              <a:rPr lang="en-US" sz="3200" dirty="0">
                <a:latin typeface="Calibri" charset="0"/>
                <a:ea typeface="Calibri" charset="0"/>
                <a:cs typeface="Calibri" charset="0"/>
              </a:rPr>
              <a:t>Students need to hear fluent reading modeled</a:t>
            </a:r>
          </a:p>
          <a:p>
            <a:pPr marL="514350" indent="-514350">
              <a:buFont typeface="+mj-lt"/>
              <a:buAutoNum type="arabicPeriod"/>
            </a:pPr>
            <a:r>
              <a:rPr lang="en-US" sz="3200" dirty="0">
                <a:latin typeface="Calibri" charset="0"/>
                <a:ea typeface="Calibri" charset="0"/>
                <a:cs typeface="Calibri" charset="0"/>
              </a:rPr>
              <a:t>Students need repeated practice reading a text</a:t>
            </a:r>
          </a:p>
          <a:p>
            <a:pPr marL="514350" indent="-514350">
              <a:buFont typeface="+mj-lt"/>
              <a:buAutoNum type="arabicPeriod"/>
            </a:pPr>
            <a:r>
              <a:rPr lang="en-US" sz="3200" dirty="0">
                <a:latin typeface="Calibri" charset="0"/>
                <a:ea typeface="Calibri" charset="0"/>
                <a:cs typeface="Calibri" charset="0"/>
              </a:rPr>
              <a:t>Students need feedback on their reading </a:t>
            </a:r>
          </a:p>
          <a:p>
            <a:pPr marL="342900" indent="-342900">
              <a:buFont typeface="+mj-lt"/>
              <a:buAutoNum type="arabicPeriod"/>
            </a:pPr>
            <a:endParaRPr lang="en-US" sz="1500" dirty="0">
              <a:latin typeface="Calibri" charset="0"/>
              <a:ea typeface="Calibri" charset="0"/>
              <a:cs typeface="Calibri" charset="0"/>
            </a:endParaRPr>
          </a:p>
          <a:p>
            <a:r>
              <a:rPr lang="en-US" sz="2400" i="1" dirty="0">
                <a:latin typeface="Calibri" charset="0"/>
                <a:ea typeface="Calibri" charset="0"/>
                <a:cs typeface="Calibri" charset="0"/>
              </a:rPr>
              <a:t>-"Building Reading Fluency,” </a:t>
            </a:r>
            <a:r>
              <a:rPr lang="en-US" sz="2400" i="1" dirty="0" err="1">
                <a:latin typeface="Calibri" charset="0"/>
                <a:ea typeface="Calibri" charset="0"/>
                <a:cs typeface="Calibri" charset="0"/>
              </a:rPr>
              <a:t>Liben</a:t>
            </a:r>
            <a:r>
              <a:rPr lang="en-US" sz="2400" i="1" dirty="0">
                <a:latin typeface="Calibri" charset="0"/>
                <a:ea typeface="Calibri" charset="0"/>
                <a:cs typeface="Calibri" charset="0"/>
              </a:rPr>
              <a:t>, 2016</a:t>
            </a:r>
          </a:p>
        </p:txBody>
      </p:sp>
    </p:spTree>
    <p:extLst>
      <p:ext uri="{BB962C8B-B14F-4D97-AF65-F5344CB8AC3E}">
        <p14:creationId xmlns:p14="http://schemas.microsoft.com/office/powerpoint/2010/main" val="57476735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104</a:t>
            </a:fld>
            <a:endParaRPr lang="en-US" dirty="0"/>
          </a:p>
        </p:txBody>
      </p:sp>
      <p:sp>
        <p:nvSpPr>
          <p:cNvPr id="4" name="Text Placeholder 3">
            <a:extLst>
              <a:ext uri="{FF2B5EF4-FFF2-40B4-BE49-F238E27FC236}">
                <a16:creationId xmlns:a16="http://schemas.microsoft.com/office/drawing/2014/main" id="{D7FF8F4B-7A4F-3444-8BF0-215FD2FFA5F0}"/>
              </a:ext>
            </a:extLst>
          </p:cNvPr>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lstStyle/>
          <a:p>
            <a:r>
              <a:rPr lang="en-US" dirty="0"/>
              <a:t>Access the Flowers for Algernon Unit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984250"/>
            <a:ext cx="10058400" cy="4813796"/>
          </a:xfrm>
          <a:prstGeom prst="rect">
            <a:avLst/>
          </a:prstGeom>
        </p:spPr>
      </p:pic>
      <p:sp>
        <p:nvSpPr>
          <p:cNvPr id="2" name="TextBox 1"/>
          <p:cNvSpPr txBox="1"/>
          <p:nvPr/>
        </p:nvSpPr>
        <p:spPr>
          <a:xfrm>
            <a:off x="9619121" y="5704676"/>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58041612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105</a:t>
            </a:fld>
            <a:endParaRPr lang="en-US" dirty="0"/>
          </a:p>
        </p:txBody>
      </p:sp>
      <p:sp>
        <p:nvSpPr>
          <p:cNvPr id="4" name="Text Placeholder 3">
            <a:extLst>
              <a:ext uri="{FF2B5EF4-FFF2-40B4-BE49-F238E27FC236}">
                <a16:creationId xmlns:a16="http://schemas.microsoft.com/office/drawing/2014/main" id="{844DB063-57A9-424C-A82A-8911E85089A8}"/>
              </a:ext>
            </a:extLst>
          </p:cNvPr>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lstStyle/>
          <a:p>
            <a:r>
              <a:rPr lang="en-US" dirty="0"/>
              <a:t>Zoom In: Section 3</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369" y="881626"/>
            <a:ext cx="7351486" cy="4997311"/>
          </a:xfrm>
          <a:prstGeom prst="rect">
            <a:avLst/>
          </a:prstGeom>
          <a:ln w="25400">
            <a:solidFill>
              <a:schemeClr val="tx1"/>
            </a:solidFill>
          </a:ln>
        </p:spPr>
      </p:pic>
      <p:sp>
        <p:nvSpPr>
          <p:cNvPr id="9" name="TextBox 8"/>
          <p:cNvSpPr txBox="1"/>
          <p:nvPr/>
        </p:nvSpPr>
        <p:spPr>
          <a:xfrm>
            <a:off x="7805855" y="1000678"/>
            <a:ext cx="4386145" cy="5001369"/>
          </a:xfrm>
          <a:prstGeom prst="rect">
            <a:avLst/>
          </a:prstGeom>
          <a:noFill/>
        </p:spPr>
        <p:txBody>
          <a:bodyPr wrap="square" rtlCol="0">
            <a:spAutoFit/>
          </a:bodyPr>
          <a:lstStyle/>
          <a:p>
            <a:pPr marL="285750" indent="-285750">
              <a:buFont typeface="Arial" charset="0"/>
              <a:buChar char="•"/>
            </a:pPr>
            <a:r>
              <a:rPr lang="en-US" sz="2900" b="1" dirty="0">
                <a:solidFill>
                  <a:schemeClr val="tx2"/>
                </a:solidFill>
                <a:latin typeface="Calibri" charset="0"/>
                <a:ea typeface="Calibri" charset="0"/>
                <a:cs typeface="Calibri" charset="0"/>
              </a:rPr>
              <a:t>Study</a:t>
            </a:r>
            <a:r>
              <a:rPr lang="en-US" sz="2900" dirty="0">
                <a:solidFill>
                  <a:srgbClr val="823C68"/>
                </a:solidFill>
                <a:latin typeface="Calibri" charset="0"/>
                <a:ea typeface="Calibri" charset="0"/>
                <a:cs typeface="Calibri" charset="0"/>
              </a:rPr>
              <a:t> </a:t>
            </a:r>
            <a:r>
              <a:rPr lang="en-US" sz="2900" dirty="0">
                <a:latin typeface="Calibri" charset="0"/>
                <a:ea typeface="Calibri" charset="0"/>
                <a:cs typeface="Calibri" charset="0"/>
              </a:rPr>
              <a:t>the lesson sequence</a:t>
            </a:r>
          </a:p>
          <a:p>
            <a:pPr marL="285750" indent="-285750">
              <a:buFont typeface="Arial" charset="0"/>
              <a:buChar char="•"/>
            </a:pPr>
            <a:r>
              <a:rPr lang="en-US" sz="2900" b="1" dirty="0">
                <a:solidFill>
                  <a:schemeClr val="tx2"/>
                </a:solidFill>
                <a:latin typeface="Calibri" charset="0"/>
                <a:ea typeface="Calibri" charset="0"/>
                <a:cs typeface="Calibri" charset="0"/>
              </a:rPr>
              <a:t>Review </a:t>
            </a:r>
            <a:r>
              <a:rPr lang="en-US" sz="2900" dirty="0">
                <a:latin typeface="Calibri" charset="0"/>
                <a:ea typeface="Calibri" charset="0"/>
                <a:cs typeface="Calibri" charset="0"/>
              </a:rPr>
              <a:t>the slides, teaching notes, and materials for lessons 5-7</a:t>
            </a:r>
          </a:p>
          <a:p>
            <a:pPr marL="285750" lvl="1" indent="-285750">
              <a:buFont typeface="Arial" charset="0"/>
              <a:buChar char="•"/>
            </a:pPr>
            <a:r>
              <a:rPr lang="en-US" sz="2900" b="1" dirty="0">
                <a:solidFill>
                  <a:schemeClr val="tx2"/>
                </a:solidFill>
                <a:latin typeface="Calibri" charset="0"/>
                <a:ea typeface="Calibri" charset="0"/>
                <a:cs typeface="Calibri" charset="0"/>
              </a:rPr>
              <a:t>Discuss: </a:t>
            </a:r>
            <a:r>
              <a:rPr lang="en-US" sz="2900" dirty="0">
                <a:latin typeface="Calibri" charset="0"/>
                <a:ea typeface="Calibri" charset="0"/>
                <a:cs typeface="Calibri" charset="0"/>
              </a:rPr>
              <a:t>How do you see evidence of the core principles for fluency instruction in the design and sequence of these lessons?</a:t>
            </a:r>
          </a:p>
        </p:txBody>
      </p:sp>
      <p:sp>
        <p:nvSpPr>
          <p:cNvPr id="2" name="Rectangle 1"/>
          <p:cNvSpPr/>
          <p:nvPr/>
        </p:nvSpPr>
        <p:spPr>
          <a:xfrm>
            <a:off x="10544536" y="5694271"/>
            <a:ext cx="1964359" cy="307777"/>
          </a:xfrm>
          <a:prstGeom prst="rect">
            <a:avLst/>
          </a:prstGeom>
        </p:spPr>
        <p:txBody>
          <a:bodyPr wrap="square">
            <a:spAutoFit/>
          </a:bodyPr>
          <a:lstStyle/>
          <a:p>
            <a:r>
              <a:rPr lang="is-IS" sz="1400" dirty="0">
                <a:latin typeface="Calibri" charset="0"/>
              </a:rPr>
              <a:t>(LearnZillion, 2017)</a:t>
            </a:r>
            <a:endParaRPr lang="en-US" sz="1400" dirty="0"/>
          </a:p>
        </p:txBody>
      </p:sp>
    </p:spTree>
    <p:extLst>
      <p:ext uri="{BB962C8B-B14F-4D97-AF65-F5344CB8AC3E}">
        <p14:creationId xmlns:p14="http://schemas.microsoft.com/office/powerpoint/2010/main" val="151426762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106</a:t>
            </a:fld>
            <a:endParaRPr lang="en-US" dirty="0"/>
          </a:p>
        </p:txBody>
      </p:sp>
      <p:sp>
        <p:nvSpPr>
          <p:cNvPr id="7" name="Title 6"/>
          <p:cNvSpPr>
            <a:spLocks noGrp="1"/>
          </p:cNvSpPr>
          <p:nvPr>
            <p:ph type="title"/>
          </p:nvPr>
        </p:nvSpPr>
        <p:spPr/>
        <p:txBody>
          <a:bodyPr/>
          <a:lstStyle/>
          <a:p>
            <a:r>
              <a:rPr lang="en-US" dirty="0"/>
              <a:t>Let’s Prepare!</a:t>
            </a:r>
          </a:p>
        </p:txBody>
      </p:sp>
      <p:sp>
        <p:nvSpPr>
          <p:cNvPr id="8" name="Text Placeholder 3"/>
          <p:cNvSpPr txBox="1">
            <a:spLocks/>
          </p:cNvSpPr>
          <p:nvPr/>
        </p:nvSpPr>
        <p:spPr>
          <a:xfrm>
            <a:off x="6096000" y="1022017"/>
            <a:ext cx="5763491" cy="4822825"/>
          </a:xfrm>
          <a:prstGeom prst="rect">
            <a:avLst/>
          </a:prstGeom>
          <a:ln w="50800">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3600" b="1" dirty="0">
                <a:solidFill>
                  <a:schemeClr val="tx2"/>
                </a:solidFill>
              </a:rPr>
              <a:t>Prepare for a role-play conversation with this </a:t>
            </a:r>
            <a:r>
              <a:rPr lang="en-US" sz="3600" b="1">
                <a:solidFill>
                  <a:schemeClr val="tx2"/>
                </a:solidFill>
              </a:rPr>
              <a:t>teacher.</a:t>
            </a:r>
          </a:p>
          <a:p>
            <a:pPr marL="0" indent="0" algn="ctr">
              <a:buFont typeface="Arial"/>
              <a:buNone/>
            </a:pPr>
            <a:endParaRPr lang="en-US" sz="1000" b="1" dirty="0">
              <a:solidFill>
                <a:schemeClr val="tx2"/>
              </a:solidFill>
            </a:endParaRPr>
          </a:p>
          <a:p>
            <a:pPr>
              <a:buFont typeface="Arial" charset="0"/>
              <a:buChar char="•"/>
            </a:pPr>
            <a:r>
              <a:rPr lang="en-US" sz="3600" dirty="0">
                <a:solidFill>
                  <a:schemeClr val="tx1"/>
                </a:solidFill>
              </a:rPr>
              <a:t>Draft your discussion points </a:t>
            </a:r>
          </a:p>
          <a:p>
            <a:pPr>
              <a:buFont typeface="Arial" charset="0"/>
              <a:buChar char="•"/>
            </a:pPr>
            <a:r>
              <a:rPr lang="en-US" sz="3600" dirty="0">
                <a:solidFill>
                  <a:schemeClr val="tx1"/>
                </a:solidFill>
              </a:rPr>
              <a:t>Plan to address:</a:t>
            </a:r>
          </a:p>
          <a:p>
            <a:pPr lvl="1">
              <a:buFont typeface="Arial" charset="0"/>
              <a:buChar char="•"/>
            </a:pPr>
            <a:r>
              <a:rPr lang="en-US" sz="3200" dirty="0">
                <a:solidFill>
                  <a:schemeClr val="tx1"/>
                </a:solidFill>
              </a:rPr>
              <a:t>Why fluency is so important</a:t>
            </a:r>
          </a:p>
          <a:p>
            <a:pPr lvl="1">
              <a:buFont typeface="Arial" charset="0"/>
              <a:buChar char="•"/>
            </a:pPr>
            <a:r>
              <a:rPr lang="en-US" sz="3200" dirty="0">
                <a:solidFill>
                  <a:schemeClr val="tx1"/>
                </a:solidFill>
              </a:rPr>
              <a:t>How students improve their fluency</a:t>
            </a:r>
          </a:p>
        </p:txBody>
      </p:sp>
      <p:sp>
        <p:nvSpPr>
          <p:cNvPr id="5" name="Text Placeholder 4">
            <a:extLst>
              <a:ext uri="{FF2B5EF4-FFF2-40B4-BE49-F238E27FC236}">
                <a16:creationId xmlns:a16="http://schemas.microsoft.com/office/drawing/2014/main" id="{5E2F82F3-9CB8-BE43-8CF4-8DF318F07DDC}"/>
              </a:ext>
            </a:extLst>
          </p:cNvPr>
          <p:cNvSpPr>
            <a:spLocks noGrp="1"/>
          </p:cNvSpPr>
          <p:nvPr>
            <p:ph type="body" sz="quarter" idx="10"/>
          </p:nvPr>
        </p:nvSpPr>
        <p:spPr/>
        <p:txBody>
          <a:bodyPr/>
          <a:lstStyle/>
          <a:p>
            <a:endParaRPr lang="en-US"/>
          </a:p>
        </p:txBody>
      </p:sp>
      <p:sp>
        <p:nvSpPr>
          <p:cNvPr id="9" name="Text Placeholder 3">
            <a:extLst>
              <a:ext uri="{FF2B5EF4-FFF2-40B4-BE49-F238E27FC236}">
                <a16:creationId xmlns:a16="http://schemas.microsoft.com/office/drawing/2014/main" id="{26A20D95-49B6-CF49-AE9F-2370EA08625D}"/>
              </a:ext>
            </a:extLst>
          </p:cNvPr>
          <p:cNvSpPr txBox="1">
            <a:spLocks/>
          </p:cNvSpPr>
          <p:nvPr/>
        </p:nvSpPr>
        <p:spPr>
          <a:xfrm>
            <a:off x="110837" y="1366986"/>
            <a:ext cx="5708073"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endParaRPr lang="en-US" sz="1000">
              <a:solidFill>
                <a:schemeClr val="tx1"/>
              </a:solidFill>
            </a:endParaRPr>
          </a:p>
          <a:p>
            <a:pPr marL="0" indent="0" algn="ctr">
              <a:buFont typeface="Arial"/>
              <a:buNone/>
            </a:pPr>
            <a:r>
              <a:rPr lang="en-US" sz="4500">
                <a:solidFill>
                  <a:schemeClr val="tx1"/>
                </a:solidFill>
              </a:rPr>
              <a:t>A teacher at your school shares that they do not address fluency in their classrooms because “there is no time for it.”</a:t>
            </a:r>
            <a:endParaRPr lang="en-US" sz="4500" dirty="0">
              <a:solidFill>
                <a:schemeClr val="tx1"/>
              </a:solidFill>
            </a:endParaRPr>
          </a:p>
        </p:txBody>
      </p:sp>
    </p:spTree>
    <p:extLst>
      <p:ext uri="{BB962C8B-B14F-4D97-AF65-F5344CB8AC3E}">
        <p14:creationId xmlns:p14="http://schemas.microsoft.com/office/powerpoint/2010/main" val="24996925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107</a:t>
            </a:fld>
            <a:endParaRPr lang="en-US" dirty="0"/>
          </a:p>
        </p:txBody>
      </p:sp>
      <p:sp>
        <p:nvSpPr>
          <p:cNvPr id="4" name="Text Placeholder 3"/>
          <p:cNvSpPr>
            <a:spLocks noGrp="1"/>
          </p:cNvSpPr>
          <p:nvPr>
            <p:ph type="body" sz="quarter" idx="10"/>
          </p:nvPr>
        </p:nvSpPr>
        <p:spPr/>
        <p:txBody>
          <a:bodyPr/>
          <a:lstStyle/>
          <a:p>
            <a:pPr marL="0" indent="0">
              <a:buNone/>
            </a:pPr>
            <a:r>
              <a:rPr lang="en-US" sz="4200" b="1" dirty="0">
                <a:solidFill>
                  <a:schemeClr val="tx2"/>
                </a:solidFill>
              </a:rPr>
              <a:t>Partner A: </a:t>
            </a:r>
            <a:r>
              <a:rPr lang="en-US" sz="4200" dirty="0">
                <a:solidFill>
                  <a:schemeClr val="tx1"/>
                </a:solidFill>
              </a:rPr>
              <a:t>Act as the teacher described in the scenario</a:t>
            </a:r>
          </a:p>
          <a:p>
            <a:pPr marL="0" indent="0">
              <a:buNone/>
            </a:pPr>
            <a:endParaRPr lang="en-US" sz="2000" dirty="0">
              <a:solidFill>
                <a:schemeClr val="tx1"/>
              </a:solidFill>
            </a:endParaRPr>
          </a:p>
          <a:p>
            <a:pPr marL="0" indent="0">
              <a:buNone/>
            </a:pPr>
            <a:r>
              <a:rPr lang="en-US" sz="4200" b="1" dirty="0">
                <a:solidFill>
                  <a:schemeClr val="tx2"/>
                </a:solidFill>
              </a:rPr>
              <a:t>Partner B: </a:t>
            </a:r>
            <a:r>
              <a:rPr lang="en-US" sz="4200" dirty="0">
                <a:solidFill>
                  <a:schemeClr val="tx1"/>
                </a:solidFill>
              </a:rPr>
              <a:t>Act as yourself, a Content Leader excited to explain why fluency is so important!</a:t>
            </a:r>
          </a:p>
          <a:p>
            <a:pPr marL="0" indent="0">
              <a:buNone/>
            </a:pPr>
            <a:endParaRPr lang="en-US" sz="4200" dirty="0">
              <a:solidFill>
                <a:schemeClr val="tx1"/>
              </a:solidFill>
            </a:endParaRPr>
          </a:p>
          <a:p>
            <a:pPr marL="0" indent="0" algn="ctr">
              <a:buNone/>
            </a:pPr>
            <a:r>
              <a:rPr lang="en-US" sz="4200" b="1" dirty="0">
                <a:solidFill>
                  <a:schemeClr val="tx2"/>
                </a:solidFill>
              </a:rPr>
              <a:t>Switch and Repeat!</a:t>
            </a:r>
          </a:p>
        </p:txBody>
      </p:sp>
      <p:sp>
        <p:nvSpPr>
          <p:cNvPr id="7" name="Title 6"/>
          <p:cNvSpPr>
            <a:spLocks noGrp="1"/>
          </p:cNvSpPr>
          <p:nvPr>
            <p:ph type="title"/>
          </p:nvPr>
        </p:nvSpPr>
        <p:spPr/>
        <p:txBody>
          <a:bodyPr/>
          <a:lstStyle/>
          <a:p>
            <a:r>
              <a:rPr lang="en-US" dirty="0"/>
              <a:t>Role Play</a:t>
            </a:r>
          </a:p>
        </p:txBody>
      </p:sp>
    </p:spTree>
    <p:extLst>
      <p:ext uri="{BB962C8B-B14F-4D97-AF65-F5344CB8AC3E}">
        <p14:creationId xmlns:p14="http://schemas.microsoft.com/office/powerpoint/2010/main" val="179660736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000" b="1" dirty="0"/>
              <a:t>Module 1</a:t>
            </a:r>
            <a:r>
              <a:rPr lang="en-US" sz="5000" dirty="0"/>
              <a:t>: Unpacking the ELA Guidebooks</a:t>
            </a:r>
            <a:br>
              <a:rPr lang="en-US" sz="5000" dirty="0"/>
            </a:br>
            <a:r>
              <a:rPr lang="en-US" sz="5000" b="1" dirty="0"/>
              <a:t>Session 5</a:t>
            </a:r>
            <a:r>
              <a:rPr lang="en-US" sz="5000" dirty="0"/>
              <a:t>: Text-Based Experiential: Reader’s Circles in Action</a:t>
            </a:r>
            <a:br>
              <a:rPr lang="en-US" sz="5000" dirty="0"/>
            </a:br>
            <a:r>
              <a:rPr lang="en-US" sz="5000" dirty="0"/>
              <a:t>Grades 6 </a:t>
            </a:r>
            <a:r>
              <a:rPr lang="mr-IN" sz="5000" dirty="0"/>
              <a:t>–</a:t>
            </a:r>
            <a:r>
              <a:rPr lang="en-US" sz="5000" dirty="0"/>
              <a:t> 8</a:t>
            </a:r>
          </a:p>
        </p:txBody>
      </p:sp>
    </p:spTree>
    <p:extLst>
      <p:ext uri="{BB962C8B-B14F-4D97-AF65-F5344CB8AC3E}">
        <p14:creationId xmlns:p14="http://schemas.microsoft.com/office/powerpoint/2010/main" val="93672119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bg1"/>
                </a:solidFill>
                <a:latin typeface="Calibri" charset="0"/>
                <a:ea typeface="Calibri" charset="0"/>
                <a:cs typeface="Calibri" charset="0"/>
              </a:rPr>
              <a:t>Welcome!</a:t>
            </a:r>
          </a:p>
        </p:txBody>
      </p:sp>
      <p:graphicFrame>
        <p:nvGraphicFramePr>
          <p:cNvPr id="4" name="Table 3"/>
          <p:cNvGraphicFramePr>
            <a:graphicFrameLocks noGrp="1"/>
          </p:cNvGraphicFramePr>
          <p:nvPr>
            <p:extLst>
              <p:ext uri="{D42A27DB-BD31-4B8C-83A1-F6EECF244321}">
                <p14:modId xmlns:p14="http://schemas.microsoft.com/office/powerpoint/2010/main" val="1316854288"/>
              </p:ext>
            </p:extLst>
          </p:nvPr>
        </p:nvGraphicFramePr>
        <p:xfrm>
          <a:off x="1623604" y="2756648"/>
          <a:ext cx="8847809" cy="2956560"/>
        </p:xfrm>
        <a:graphic>
          <a:graphicData uri="http://schemas.openxmlformats.org/drawingml/2006/table">
            <a:tbl>
              <a:tblPr firstRow="1" bandRow="1">
                <a:tableStyleId>{7DF18680-E054-41AD-8BC1-D1AEF772440D}</a:tableStyleId>
              </a:tblPr>
              <a:tblGrid>
                <a:gridCol w="1870856">
                  <a:extLst>
                    <a:ext uri="{9D8B030D-6E8A-4147-A177-3AD203B41FA5}">
                      <a16:colId xmlns:a16="http://schemas.microsoft.com/office/drawing/2014/main" val="20000"/>
                    </a:ext>
                  </a:extLst>
                </a:gridCol>
                <a:gridCol w="6976953">
                  <a:extLst>
                    <a:ext uri="{9D8B030D-6E8A-4147-A177-3AD203B41FA5}">
                      <a16:colId xmlns:a16="http://schemas.microsoft.com/office/drawing/2014/main" val="20001"/>
                    </a:ext>
                  </a:extLst>
                </a:gridCol>
              </a:tblGrid>
              <a:tr h="370840">
                <a:tc>
                  <a:txBody>
                    <a:bodyPr/>
                    <a:lstStyle/>
                    <a:p>
                      <a:pPr algn="ctr"/>
                      <a:r>
                        <a:rPr lang="en-US" sz="34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4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400" dirty="0">
                          <a:solidFill>
                            <a:schemeClr val="tx1"/>
                          </a:solidFill>
                          <a:latin typeface="Calibri" charset="0"/>
                          <a:ea typeface="Calibri" charset="0"/>
                          <a:cs typeface="Calibri" charset="0"/>
                        </a:rPr>
                        <a:t>45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Text-Based Experiential: “The Road Not Taken”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4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Reader’s Circles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3400" dirty="0">
                          <a:solidFill>
                            <a:schemeClr val="tx1"/>
                          </a:solidFill>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Wrap Up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6" name="Text Placeholder 5">
            <a:extLst>
              <a:ext uri="{FF2B5EF4-FFF2-40B4-BE49-F238E27FC236}">
                <a16:creationId xmlns:a16="http://schemas.microsoft.com/office/drawing/2014/main" id="{88ED1BC5-0B3E-7D44-AA49-FF50D4F42158}"/>
              </a:ext>
            </a:extLst>
          </p:cNvPr>
          <p:cNvSpPr>
            <a:spLocks noGrp="1"/>
          </p:cNvSpPr>
          <p:nvPr>
            <p:ph type="body" sz="quarter" idx="10"/>
          </p:nvPr>
        </p:nvSpPr>
        <p:spPr/>
        <p:txBody>
          <a:bodyPr/>
          <a:lstStyle/>
          <a:p>
            <a:endParaRPr lang="en-US"/>
          </a:p>
        </p:txBody>
      </p:sp>
      <p:sp>
        <p:nvSpPr>
          <p:cNvPr id="7" name="Content Placeholder 1">
            <a:extLst>
              <a:ext uri="{FF2B5EF4-FFF2-40B4-BE49-F238E27FC236}">
                <a16:creationId xmlns:a16="http://schemas.microsoft.com/office/drawing/2014/main" id="{856149CF-6489-D64B-BA2B-74206F8C3DB0}"/>
              </a:ext>
            </a:extLst>
          </p:cNvPr>
          <p:cNvSpPr txBox="1">
            <a:spLocks/>
          </p:cNvSpPr>
          <p:nvPr/>
        </p:nvSpPr>
        <p:spPr>
          <a:xfrm>
            <a:off x="216131" y="735677"/>
            <a:ext cx="11205556" cy="4495800"/>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endParaRPr lang="en-US" sz="3200"/>
          </a:p>
          <a:p>
            <a:pPr marL="0" indent="0" algn="ctr">
              <a:buFont typeface="Arial"/>
              <a:buNone/>
            </a:pPr>
            <a:r>
              <a:rPr lang="en-US" sz="4000">
                <a:latin typeface="Calibri" charset="0"/>
                <a:ea typeface="Calibri" charset="0"/>
                <a:cs typeface="Calibri" charset="0"/>
              </a:rPr>
              <a:t>Please put your student hat on for the first half of our session</a:t>
            </a:r>
            <a:r>
              <a:rPr lang="is-IS" sz="4000">
                <a:latin typeface="Calibri" charset="0"/>
                <a:ea typeface="Calibri" charset="0"/>
                <a:cs typeface="Calibri" charset="0"/>
              </a:rPr>
              <a:t>… </a:t>
            </a:r>
            <a:r>
              <a:rPr lang="en-US" sz="4000">
                <a:latin typeface="Calibri" charset="0"/>
                <a:ea typeface="Calibri" charset="0"/>
                <a:cs typeface="Calibri" charset="0"/>
              </a:rPr>
              <a:t>A</a:t>
            </a:r>
            <a:r>
              <a:rPr lang="is-IS" sz="4000">
                <a:latin typeface="Calibri" charset="0"/>
                <a:ea typeface="Calibri" charset="0"/>
                <a:cs typeface="Calibri" charset="0"/>
              </a:rPr>
              <a:t>nd prepare for productive struggle </a:t>
            </a:r>
            <a:r>
              <a:rPr lang="is-IS" sz="4000">
                <a:latin typeface="Calibri" charset="0"/>
                <a:ea typeface="Calibri" charset="0"/>
                <a:cs typeface="Calibri" charset="0"/>
                <a:sym typeface="Wingdings"/>
              </a:rPr>
              <a:t> </a:t>
            </a:r>
            <a:endParaRPr lang="en-US" sz="4000">
              <a:latin typeface="Calibri" charset="0"/>
              <a:ea typeface="Calibri" charset="0"/>
              <a:cs typeface="Calibri" charset="0"/>
            </a:endParaRPr>
          </a:p>
          <a:p>
            <a:pPr>
              <a:buFont typeface="Arial" charset="0"/>
              <a:buChar char="•"/>
            </a:pPr>
            <a:endParaRPr lang="en-US" sz="3200"/>
          </a:p>
          <a:p>
            <a:pPr marL="0" indent="0">
              <a:buFont typeface="Arial"/>
              <a:buNone/>
            </a:pPr>
            <a:endParaRPr lang="en-US" sz="3200" dirty="0"/>
          </a:p>
        </p:txBody>
      </p:sp>
    </p:spTree>
    <p:extLst>
      <p:ext uri="{BB962C8B-B14F-4D97-AF65-F5344CB8AC3E}">
        <p14:creationId xmlns:p14="http://schemas.microsoft.com/office/powerpoint/2010/main" val="12797718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a:t>
            </a:fld>
            <a:endParaRPr lang="en-US" dirty="0"/>
          </a:p>
        </p:txBody>
      </p:sp>
      <p:sp>
        <p:nvSpPr>
          <p:cNvPr id="3" name="Text Placeholder 2"/>
          <p:cNvSpPr>
            <a:spLocks noGrp="1"/>
          </p:cNvSpPr>
          <p:nvPr>
            <p:ph type="body" sz="quarter" idx="10"/>
          </p:nvPr>
        </p:nvSpPr>
        <p:spPr/>
        <p:txBody>
          <a:bodyPr/>
          <a:lstStyle/>
          <a:p>
            <a:pPr marL="0" indent="0" algn="ctr">
              <a:buNone/>
            </a:pPr>
            <a:r>
              <a:rPr lang="en-US" sz="3800" b="1" dirty="0">
                <a:solidFill>
                  <a:schemeClr val="tx1"/>
                </a:solidFill>
              </a:rPr>
              <a:t>All of Louisiana’s students will be able to:</a:t>
            </a:r>
          </a:p>
          <a:p>
            <a:r>
              <a:rPr lang="en-US" sz="3800" dirty="0">
                <a:solidFill>
                  <a:schemeClr val="tx1"/>
                </a:solidFill>
              </a:rPr>
              <a:t>Read complex texts</a:t>
            </a:r>
          </a:p>
          <a:p>
            <a:r>
              <a:rPr lang="en-US" sz="3800" dirty="0">
                <a:solidFill>
                  <a:schemeClr val="tx1"/>
                </a:solidFill>
              </a:rPr>
              <a:t>Understand complex texts</a:t>
            </a:r>
          </a:p>
          <a:p>
            <a:r>
              <a:rPr lang="en-US" sz="3800" dirty="0">
                <a:solidFill>
                  <a:schemeClr val="tx1"/>
                </a:solidFill>
              </a:rPr>
              <a:t>Express their understanding of complex texts </a:t>
            </a:r>
          </a:p>
          <a:p>
            <a:endParaRPr lang="en-US" dirty="0"/>
          </a:p>
        </p:txBody>
      </p:sp>
      <p:sp>
        <p:nvSpPr>
          <p:cNvPr id="4" name="Title 3"/>
          <p:cNvSpPr>
            <a:spLocks noGrp="1"/>
          </p:cNvSpPr>
          <p:nvPr>
            <p:ph type="title"/>
          </p:nvPr>
        </p:nvSpPr>
        <p:spPr/>
        <p:txBody>
          <a:bodyPr/>
          <a:lstStyle/>
          <a:p>
            <a:r>
              <a:rPr lang="en-US" dirty="0"/>
              <a:t>ELA Goal</a:t>
            </a:r>
          </a:p>
        </p:txBody>
      </p:sp>
      <p:sp>
        <p:nvSpPr>
          <p:cNvPr id="5" name="TextBox 4"/>
          <p:cNvSpPr txBox="1"/>
          <p:nvPr/>
        </p:nvSpPr>
        <p:spPr>
          <a:xfrm>
            <a:off x="2166144" y="4384964"/>
            <a:ext cx="7848600" cy="1323439"/>
          </a:xfrm>
          <a:prstGeom prst="rect">
            <a:avLst/>
          </a:prstGeom>
          <a:noFill/>
          <a:ln w="34925">
            <a:solidFill>
              <a:schemeClr val="accent5"/>
            </a:solidFill>
          </a:ln>
        </p:spPr>
        <p:txBody>
          <a:bodyPr wrap="square" rtlCol="0">
            <a:spAutoFit/>
          </a:bodyPr>
          <a:lstStyle/>
          <a:p>
            <a:pPr algn="ctr"/>
            <a:r>
              <a:rPr lang="en-US" sz="4000" dirty="0">
                <a:latin typeface="Calibri" charset="0"/>
                <a:ea typeface="Calibri" charset="0"/>
                <a:cs typeface="Calibri" charset="0"/>
              </a:rPr>
              <a:t>What do you notice about each component of this goal?</a:t>
            </a:r>
          </a:p>
        </p:txBody>
      </p:sp>
    </p:spTree>
    <p:extLst>
      <p:ext uri="{BB962C8B-B14F-4D97-AF65-F5344CB8AC3E}">
        <p14:creationId xmlns:p14="http://schemas.microsoft.com/office/powerpoint/2010/main" val="932039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110</a:t>
            </a:fld>
            <a:endParaRPr lang="uk-UA" dirty="0"/>
          </a:p>
        </p:txBody>
      </p:sp>
      <p:sp>
        <p:nvSpPr>
          <p:cNvPr id="4" name="Title 3"/>
          <p:cNvSpPr>
            <a:spLocks noGrp="1"/>
          </p:cNvSpPr>
          <p:nvPr>
            <p:ph type="title"/>
          </p:nvPr>
        </p:nvSpPr>
        <p:spPr/>
        <p:txBody>
          <a:bodyPr/>
          <a:lstStyle/>
          <a:p>
            <a:r>
              <a:rPr lang="en-US" dirty="0"/>
              <a:t>But first</a:t>
            </a:r>
            <a:r>
              <a:rPr lang="is-IS" dirty="0"/>
              <a:t>…</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463" y="2103631"/>
            <a:ext cx="5209526" cy="3691321"/>
          </a:xfrm>
          <a:prstGeom prst="rect">
            <a:avLst/>
          </a:prstGeom>
        </p:spPr>
      </p:pic>
      <p:sp>
        <p:nvSpPr>
          <p:cNvPr id="6" name="Text Placeholder 2"/>
          <p:cNvSpPr txBox="1">
            <a:spLocks/>
          </p:cNvSpPr>
          <p:nvPr/>
        </p:nvSpPr>
        <p:spPr>
          <a:xfrm>
            <a:off x="6040582" y="1177202"/>
            <a:ext cx="5815833"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100" dirty="0">
                <a:solidFill>
                  <a:schemeClr val="tx1"/>
                </a:solidFill>
              </a:rPr>
              <a:t>“The Famous Robert Frost Poem we’ve Read Wrong Forever” – The New York Post (Aug. 2015)</a:t>
            </a:r>
          </a:p>
          <a:p>
            <a:r>
              <a:rPr lang="en-US" sz="3100" dirty="0">
                <a:solidFill>
                  <a:schemeClr val="tx1"/>
                </a:solidFill>
              </a:rPr>
              <a:t>“The best example in all of American poetry of a wolf in sheep’s clothing.” – Frank </a:t>
            </a:r>
            <a:r>
              <a:rPr lang="en-US" sz="3100" dirty="0" err="1">
                <a:solidFill>
                  <a:schemeClr val="tx1"/>
                </a:solidFill>
              </a:rPr>
              <a:t>Lentricchia</a:t>
            </a:r>
            <a:r>
              <a:rPr lang="en-US" sz="3100" dirty="0">
                <a:solidFill>
                  <a:schemeClr val="tx1"/>
                </a:solidFill>
              </a:rPr>
              <a:t>, critic</a:t>
            </a:r>
          </a:p>
          <a:p>
            <a:r>
              <a:rPr lang="en-US" sz="3100" dirty="0">
                <a:solidFill>
                  <a:schemeClr val="tx1"/>
                </a:solidFill>
              </a:rPr>
              <a:t>“The Most Misread Poem in America” – The Paris Review (Sept. 2015)</a:t>
            </a:r>
          </a:p>
        </p:txBody>
      </p:sp>
      <p:sp>
        <p:nvSpPr>
          <p:cNvPr id="7" name="Text Placeholder 2">
            <a:extLst>
              <a:ext uri="{FF2B5EF4-FFF2-40B4-BE49-F238E27FC236}">
                <a16:creationId xmlns:a16="http://schemas.microsoft.com/office/drawing/2014/main" id="{B5DC6AF9-B1BB-A64F-B913-3A0094527951}"/>
              </a:ext>
            </a:extLst>
          </p:cNvPr>
          <p:cNvSpPr txBox="1">
            <a:spLocks/>
          </p:cNvSpPr>
          <p:nvPr/>
        </p:nvSpPr>
        <p:spPr>
          <a:xfrm>
            <a:off x="398463" y="1193800"/>
            <a:ext cx="5209526"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6000">
                <a:solidFill>
                  <a:schemeClr val="tx2"/>
                </a:solidFill>
              </a:rPr>
              <a:t>Why this text?</a:t>
            </a:r>
            <a:endParaRPr lang="en-US" sz="6000" dirty="0">
              <a:solidFill>
                <a:schemeClr val="tx2"/>
              </a:solidFill>
            </a:endParaRPr>
          </a:p>
        </p:txBody>
      </p:sp>
      <p:sp>
        <p:nvSpPr>
          <p:cNvPr id="9" name="Text Placeholder 8">
            <a:extLst>
              <a:ext uri="{FF2B5EF4-FFF2-40B4-BE49-F238E27FC236}">
                <a16:creationId xmlns:a16="http://schemas.microsoft.com/office/drawing/2014/main" id="{A145B7A1-B0CD-E540-BDA1-22F78FFEB8E8}"/>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147461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111</a:t>
            </a:fld>
            <a:endParaRPr lang="en-US" dirty="0"/>
          </a:p>
        </p:txBody>
      </p:sp>
      <p:sp>
        <p:nvSpPr>
          <p:cNvPr id="3" name="Text Placeholder 2"/>
          <p:cNvSpPr>
            <a:spLocks noGrp="1"/>
          </p:cNvSpPr>
          <p:nvPr>
            <p:ph type="body" sz="quarter" idx="10"/>
          </p:nvPr>
        </p:nvSpPr>
        <p:spPr/>
        <p:txBody>
          <a:bodyPr/>
          <a:lstStyle/>
          <a:p>
            <a:pPr marL="0" indent="0" algn="ctr">
              <a:buNone/>
            </a:pPr>
            <a:r>
              <a:rPr lang="en-US" sz="4500" dirty="0">
                <a:solidFill>
                  <a:schemeClr val="tx1"/>
                </a:solidFill>
              </a:rPr>
              <a:t>How does this process shift your thinking about the poet’s message?</a:t>
            </a:r>
          </a:p>
          <a:p>
            <a:endParaRPr lang="en-US" sz="3200" dirty="0">
              <a:solidFill>
                <a:schemeClr val="tx1"/>
              </a:solidFill>
            </a:endParaRPr>
          </a:p>
        </p:txBody>
      </p:sp>
      <p:sp>
        <p:nvSpPr>
          <p:cNvPr id="4" name="Title 3"/>
          <p:cNvSpPr>
            <a:spLocks noGrp="1"/>
          </p:cNvSpPr>
          <p:nvPr>
            <p:ph type="title"/>
          </p:nvPr>
        </p:nvSpPr>
        <p:spPr/>
        <p:txBody>
          <a:bodyPr/>
          <a:lstStyle/>
          <a:p>
            <a:r>
              <a:rPr lang="en-US" dirty="0"/>
              <a:t>Our Purpose</a:t>
            </a:r>
          </a:p>
        </p:txBody>
      </p:sp>
      <p:sp>
        <p:nvSpPr>
          <p:cNvPr id="5" name="Rectangle 4"/>
          <p:cNvSpPr/>
          <p:nvPr/>
        </p:nvSpPr>
        <p:spPr>
          <a:xfrm>
            <a:off x="4483316" y="2719244"/>
            <a:ext cx="3214255" cy="3158836"/>
          </a:xfrm>
          <a:prstGeom prst="rect">
            <a:avLst/>
          </a:prstGeom>
          <a:noFill/>
          <a:ln w="698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5-Point Star 5"/>
          <p:cNvSpPr/>
          <p:nvPr/>
        </p:nvSpPr>
        <p:spPr>
          <a:xfrm>
            <a:off x="4164661" y="2396692"/>
            <a:ext cx="637309" cy="637309"/>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5-Point Star 6"/>
          <p:cNvSpPr/>
          <p:nvPr/>
        </p:nvSpPr>
        <p:spPr>
          <a:xfrm>
            <a:off x="4164661" y="5310043"/>
            <a:ext cx="637309" cy="637309"/>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7378916" y="2400589"/>
            <a:ext cx="637309" cy="637309"/>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7378916" y="5310043"/>
            <a:ext cx="637309" cy="637309"/>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1341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112</a:t>
            </a:fld>
            <a:endParaRPr lang="en-US" dirty="0"/>
          </a:p>
        </p:txBody>
      </p:sp>
      <p:sp>
        <p:nvSpPr>
          <p:cNvPr id="5" name="Text Placeholder 4"/>
          <p:cNvSpPr>
            <a:spLocks noGrp="1"/>
          </p:cNvSpPr>
          <p:nvPr>
            <p:ph type="body" sz="quarter" idx="10"/>
          </p:nvPr>
        </p:nvSpPr>
        <p:spPr/>
        <p:txBody>
          <a:bodyPr/>
          <a:lstStyle/>
          <a:p>
            <a:pPr marL="412750" indent="-412750">
              <a:buFont typeface="Arial" charset="0"/>
              <a:buChar char="•"/>
            </a:pPr>
            <a:r>
              <a:rPr lang="en-US" sz="4800" b="1" dirty="0">
                <a:solidFill>
                  <a:schemeClr val="tx2"/>
                </a:solidFill>
              </a:rPr>
              <a:t>Read </a:t>
            </a:r>
            <a:r>
              <a:rPr lang="en-US" sz="4800" dirty="0">
                <a:solidFill>
                  <a:schemeClr val="tx1"/>
                </a:solidFill>
              </a:rPr>
              <a:t>Robert Frost’s poem “The Road Not Taken”</a:t>
            </a:r>
          </a:p>
          <a:p>
            <a:pPr marL="412750" indent="-412750">
              <a:buNone/>
            </a:pPr>
            <a:endParaRPr lang="en-US" sz="4800" b="1" dirty="0">
              <a:solidFill>
                <a:schemeClr val="tx1"/>
              </a:solidFill>
            </a:endParaRPr>
          </a:p>
          <a:p>
            <a:pPr marL="412750" indent="-412750">
              <a:buFont typeface="Arial" charset="0"/>
              <a:buChar char="•"/>
            </a:pPr>
            <a:r>
              <a:rPr lang="en-US" sz="4800" b="1" dirty="0">
                <a:solidFill>
                  <a:schemeClr val="tx2"/>
                </a:solidFill>
              </a:rPr>
              <a:t>Write: </a:t>
            </a:r>
            <a:r>
              <a:rPr lang="en-US" sz="4800" dirty="0">
                <a:solidFill>
                  <a:schemeClr val="tx1"/>
                </a:solidFill>
              </a:rPr>
              <a:t>What does the gist of this poem appear to be?</a:t>
            </a:r>
          </a:p>
        </p:txBody>
      </p:sp>
      <p:sp>
        <p:nvSpPr>
          <p:cNvPr id="4" name="Title 3"/>
          <p:cNvSpPr>
            <a:spLocks noGrp="1"/>
          </p:cNvSpPr>
          <p:nvPr>
            <p:ph type="title"/>
          </p:nvPr>
        </p:nvSpPr>
        <p:spPr/>
        <p:txBody>
          <a:bodyPr/>
          <a:lstStyle/>
          <a:p>
            <a:r>
              <a:rPr lang="en-US" dirty="0"/>
              <a:t>1</a:t>
            </a:r>
            <a:r>
              <a:rPr lang="en-US" baseline="30000" dirty="0"/>
              <a:t>st</a:t>
            </a:r>
            <a:r>
              <a:rPr lang="en-US" dirty="0"/>
              <a:t> Read</a:t>
            </a:r>
          </a:p>
        </p:txBody>
      </p:sp>
    </p:spTree>
    <p:extLst>
      <p:ext uri="{BB962C8B-B14F-4D97-AF65-F5344CB8AC3E}">
        <p14:creationId xmlns:p14="http://schemas.microsoft.com/office/powerpoint/2010/main" val="12109837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113</a:t>
            </a:fld>
            <a:endParaRPr lang="en-US" dirty="0"/>
          </a:p>
        </p:txBody>
      </p:sp>
      <p:sp>
        <p:nvSpPr>
          <p:cNvPr id="3" name="Text Placeholder 2">
            <a:extLst>
              <a:ext uri="{FF2B5EF4-FFF2-40B4-BE49-F238E27FC236}">
                <a16:creationId xmlns:a16="http://schemas.microsoft.com/office/drawing/2014/main" id="{3276014E-40C1-5048-873C-6013683EBF1E}"/>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2</a:t>
            </a:r>
            <a:r>
              <a:rPr lang="en-US" baseline="30000" dirty="0"/>
              <a:t>nd</a:t>
            </a:r>
            <a:r>
              <a:rPr lang="en-US" dirty="0"/>
              <a:t> Read</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2341" y="791015"/>
            <a:ext cx="2865012" cy="5260163"/>
          </a:xfrm>
          <a:prstGeom prst="rect">
            <a:avLst/>
          </a:prstGeom>
        </p:spPr>
      </p:pic>
      <p:sp>
        <p:nvSpPr>
          <p:cNvPr id="9" name="TextBox 8"/>
          <p:cNvSpPr txBox="1"/>
          <p:nvPr/>
        </p:nvSpPr>
        <p:spPr>
          <a:xfrm>
            <a:off x="5375563" y="2335128"/>
            <a:ext cx="4705004" cy="2400657"/>
          </a:xfrm>
          <a:prstGeom prst="rect">
            <a:avLst/>
          </a:prstGeom>
          <a:noFill/>
        </p:spPr>
        <p:txBody>
          <a:bodyPr wrap="square" rtlCol="0">
            <a:spAutoFit/>
          </a:bodyPr>
          <a:lstStyle/>
          <a:p>
            <a:pPr algn="ctr"/>
            <a:r>
              <a:rPr lang="en-US" sz="5000" b="1" dirty="0">
                <a:solidFill>
                  <a:schemeClr val="tx2"/>
                </a:solidFill>
                <a:latin typeface="Calibri" charset="0"/>
                <a:ea typeface="Calibri" charset="0"/>
                <a:cs typeface="Calibri" charset="0"/>
              </a:rPr>
              <a:t>Listen and follow along as I read aloud.</a:t>
            </a:r>
          </a:p>
        </p:txBody>
      </p:sp>
    </p:spTree>
    <p:extLst>
      <p:ext uri="{BB962C8B-B14F-4D97-AF65-F5344CB8AC3E}">
        <p14:creationId xmlns:p14="http://schemas.microsoft.com/office/powerpoint/2010/main" val="132786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114</a:t>
            </a:fld>
            <a:endParaRPr lang="en-US" dirty="0"/>
          </a:p>
        </p:txBody>
      </p:sp>
      <p:sp>
        <p:nvSpPr>
          <p:cNvPr id="7" name="Text Placeholder 6"/>
          <p:cNvSpPr>
            <a:spLocks noGrp="1"/>
          </p:cNvSpPr>
          <p:nvPr>
            <p:ph type="body" sz="quarter" idx="10"/>
          </p:nvPr>
        </p:nvSpPr>
        <p:spPr/>
        <p:txBody>
          <a:bodyPr/>
          <a:lstStyle/>
          <a:p>
            <a:pPr marL="0" indent="0" algn="ctr">
              <a:buNone/>
            </a:pPr>
            <a:r>
              <a:rPr lang="en-US" sz="4000" b="1" dirty="0">
                <a:solidFill>
                  <a:schemeClr val="tx2"/>
                </a:solidFill>
              </a:rPr>
              <a:t>Think – Group </a:t>
            </a:r>
            <a:r>
              <a:rPr lang="mr-IN" sz="4000" b="1" dirty="0">
                <a:solidFill>
                  <a:schemeClr val="tx2"/>
                </a:solidFill>
              </a:rPr>
              <a:t>–</a:t>
            </a:r>
            <a:r>
              <a:rPr lang="en-US" sz="4000" b="1" dirty="0">
                <a:solidFill>
                  <a:schemeClr val="tx2"/>
                </a:solidFill>
              </a:rPr>
              <a:t> Share </a:t>
            </a:r>
          </a:p>
          <a:p>
            <a:pPr marL="0" indent="0" algn="ctr">
              <a:buNone/>
            </a:pPr>
            <a:endParaRPr lang="en-US" sz="1000" b="1" dirty="0">
              <a:solidFill>
                <a:schemeClr val="tx2"/>
              </a:solidFill>
            </a:endParaRPr>
          </a:p>
          <a:p>
            <a:r>
              <a:rPr lang="en-US" sz="4000" dirty="0">
                <a:solidFill>
                  <a:schemeClr val="tx1"/>
                </a:solidFill>
              </a:rPr>
              <a:t>What </a:t>
            </a:r>
            <a:r>
              <a:rPr lang="en-US" sz="4000" b="1" dirty="0">
                <a:solidFill>
                  <a:schemeClr val="tx2"/>
                </a:solidFill>
              </a:rPr>
              <a:t>dilemma</a:t>
            </a:r>
            <a:r>
              <a:rPr lang="en-US" sz="4000" dirty="0">
                <a:solidFill>
                  <a:schemeClr val="tx1"/>
                </a:solidFill>
              </a:rPr>
              <a:t> is the poet facing in stanza 1?</a:t>
            </a:r>
          </a:p>
          <a:p>
            <a:pPr lvl="1"/>
            <a:r>
              <a:rPr lang="en-US" sz="4000" dirty="0">
                <a:solidFill>
                  <a:schemeClr val="tx1"/>
                </a:solidFill>
              </a:rPr>
              <a:t>Which words from the text reveal this dilemma?</a:t>
            </a:r>
          </a:p>
          <a:p>
            <a:pPr lvl="1"/>
            <a:endParaRPr lang="en-US" sz="2000" dirty="0">
              <a:solidFill>
                <a:schemeClr val="tx1"/>
              </a:solidFill>
            </a:endParaRPr>
          </a:p>
          <a:p>
            <a:r>
              <a:rPr lang="en-US" sz="4000" dirty="0">
                <a:solidFill>
                  <a:schemeClr val="tx1"/>
                </a:solidFill>
              </a:rPr>
              <a:t>What </a:t>
            </a:r>
            <a:r>
              <a:rPr lang="en-US" sz="4000" b="1" dirty="0">
                <a:solidFill>
                  <a:schemeClr val="tx2"/>
                </a:solidFill>
              </a:rPr>
              <a:t>choice</a:t>
            </a:r>
            <a:r>
              <a:rPr lang="en-US" sz="4000" dirty="0">
                <a:solidFill>
                  <a:schemeClr val="tx1"/>
                </a:solidFill>
              </a:rPr>
              <a:t> does the poet appear to make according to stanza 4? </a:t>
            </a:r>
          </a:p>
          <a:p>
            <a:pPr lvl="1"/>
            <a:r>
              <a:rPr lang="en-US" sz="4000" dirty="0">
                <a:solidFill>
                  <a:schemeClr val="tx1"/>
                </a:solidFill>
              </a:rPr>
              <a:t>Cite </a:t>
            </a:r>
            <a:r>
              <a:rPr lang="en-US" sz="4000" b="1" dirty="0">
                <a:solidFill>
                  <a:schemeClr val="tx2"/>
                </a:solidFill>
              </a:rPr>
              <a:t>evidence</a:t>
            </a:r>
            <a:r>
              <a:rPr lang="en-US" sz="4000" dirty="0">
                <a:solidFill>
                  <a:schemeClr val="tx1"/>
                </a:solidFill>
              </a:rPr>
              <a:t> from the text that supports your thinking</a:t>
            </a:r>
          </a:p>
          <a:p>
            <a:endParaRPr lang="en-US" dirty="0"/>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63031852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115</a:t>
            </a:fld>
            <a:endParaRPr lang="en-US" dirty="0"/>
          </a:p>
        </p:txBody>
      </p:sp>
      <p:sp>
        <p:nvSpPr>
          <p:cNvPr id="8" name="Title 7"/>
          <p:cNvSpPr>
            <a:spLocks noGrp="1"/>
          </p:cNvSpPr>
          <p:nvPr>
            <p:ph type="title"/>
          </p:nvPr>
        </p:nvSpPr>
        <p:spPr/>
        <p:txBody>
          <a:bodyPr/>
          <a:lstStyle/>
          <a:p>
            <a:r>
              <a:rPr lang="en-US" dirty="0"/>
              <a:t>Think – Pair – Share</a:t>
            </a:r>
          </a:p>
        </p:txBody>
      </p:sp>
      <p:sp>
        <p:nvSpPr>
          <p:cNvPr id="4" name="Text Placeholder 3">
            <a:extLst>
              <a:ext uri="{FF2B5EF4-FFF2-40B4-BE49-F238E27FC236}">
                <a16:creationId xmlns:a16="http://schemas.microsoft.com/office/drawing/2014/main" id="{5A039B56-CAF9-B141-9448-13DA12415D32}"/>
              </a:ext>
            </a:extLst>
          </p:cNvPr>
          <p:cNvSpPr>
            <a:spLocks noGrp="1"/>
          </p:cNvSpPr>
          <p:nvPr>
            <p:ph type="body" sz="quarter" idx="10"/>
          </p:nvPr>
        </p:nvSpPr>
        <p:spPr/>
        <p:txBody>
          <a:bodyPr/>
          <a:lstStyle/>
          <a:p>
            <a:endParaRPr lang="en-US"/>
          </a:p>
        </p:txBody>
      </p:sp>
      <p:sp>
        <p:nvSpPr>
          <p:cNvPr id="7" name="Text Placeholder 8">
            <a:extLst>
              <a:ext uri="{FF2B5EF4-FFF2-40B4-BE49-F238E27FC236}">
                <a16:creationId xmlns:a16="http://schemas.microsoft.com/office/drawing/2014/main" id="{A67804BA-F97A-B74A-A285-66A9628AF183}"/>
              </a:ext>
            </a:extLst>
          </p:cNvPr>
          <p:cNvSpPr txBox="1">
            <a:spLocks/>
          </p:cNvSpPr>
          <p:nvPr/>
        </p:nvSpPr>
        <p:spPr>
          <a:xfrm>
            <a:off x="398463" y="1092200"/>
            <a:ext cx="11383962"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400">
                <a:solidFill>
                  <a:schemeClr val="tx1"/>
                </a:solidFill>
              </a:rPr>
              <a:t>In </a:t>
            </a:r>
            <a:r>
              <a:rPr lang="en-US" sz="3400" b="1">
                <a:solidFill>
                  <a:schemeClr val="tx1"/>
                </a:solidFill>
              </a:rPr>
              <a:t>stanza 2</a:t>
            </a:r>
            <a:r>
              <a:rPr lang="en-US" sz="3400">
                <a:solidFill>
                  <a:schemeClr val="tx1"/>
                </a:solidFill>
              </a:rPr>
              <a:t>, what does the phrase “it was grassy and wanted wear” tell us about the road the poet chose? Explain. </a:t>
            </a:r>
          </a:p>
          <a:p>
            <a:endParaRPr lang="en-US" sz="500">
              <a:solidFill>
                <a:schemeClr val="tx1"/>
              </a:solidFill>
            </a:endParaRPr>
          </a:p>
          <a:p>
            <a:r>
              <a:rPr lang="en-US" sz="3400">
                <a:solidFill>
                  <a:schemeClr val="tx1"/>
                </a:solidFill>
              </a:rPr>
              <a:t>Which words does the author use to compare the two roads in </a:t>
            </a:r>
            <a:r>
              <a:rPr lang="en-US" sz="3400" b="1">
                <a:solidFill>
                  <a:schemeClr val="tx1"/>
                </a:solidFill>
              </a:rPr>
              <a:t>stanza 2</a:t>
            </a:r>
            <a:r>
              <a:rPr lang="en-US" sz="3400">
                <a:solidFill>
                  <a:schemeClr val="tx1"/>
                </a:solidFill>
              </a:rPr>
              <a:t>?</a:t>
            </a:r>
          </a:p>
          <a:p>
            <a:pPr lvl="1"/>
            <a:r>
              <a:rPr lang="en-US" sz="3400">
                <a:solidFill>
                  <a:schemeClr val="tx1"/>
                </a:solidFill>
              </a:rPr>
              <a:t>Underline these words/phrases and explain what they tell us about the two roads.</a:t>
            </a:r>
          </a:p>
          <a:p>
            <a:pPr lvl="1"/>
            <a:endParaRPr lang="en-US" sz="500">
              <a:solidFill>
                <a:schemeClr val="tx1"/>
              </a:solidFill>
            </a:endParaRPr>
          </a:p>
          <a:p>
            <a:r>
              <a:rPr lang="en-US" sz="3400">
                <a:solidFill>
                  <a:schemeClr val="tx1"/>
                </a:solidFill>
              </a:rPr>
              <a:t>What does the author mean in </a:t>
            </a:r>
            <a:r>
              <a:rPr lang="en-US" sz="3400" b="1">
                <a:solidFill>
                  <a:schemeClr val="tx1"/>
                </a:solidFill>
              </a:rPr>
              <a:t>stanza 3 </a:t>
            </a:r>
            <a:r>
              <a:rPr lang="en-US" sz="3400">
                <a:solidFill>
                  <a:schemeClr val="tx1"/>
                </a:solidFill>
              </a:rPr>
              <a:t>when he says:</a:t>
            </a:r>
          </a:p>
          <a:p>
            <a:pPr marL="640064" lvl="2" indent="0">
              <a:buFont typeface="Arial"/>
              <a:buNone/>
            </a:pPr>
            <a:r>
              <a:rPr lang="en-US" sz="3400">
                <a:solidFill>
                  <a:schemeClr val="tx1"/>
                </a:solidFill>
              </a:rPr>
              <a:t>“And both that morning equally lay</a:t>
            </a:r>
          </a:p>
          <a:p>
            <a:pPr marL="640064" lvl="2" indent="0">
              <a:buFont typeface="Arial"/>
              <a:buNone/>
            </a:pPr>
            <a:r>
              <a:rPr lang="en-US" sz="3400">
                <a:solidFill>
                  <a:schemeClr val="tx1"/>
                </a:solidFill>
              </a:rPr>
              <a:t>In leaves no steps had ever trodden black.”</a:t>
            </a:r>
          </a:p>
          <a:p>
            <a:endParaRPr lang="en-US" dirty="0"/>
          </a:p>
        </p:txBody>
      </p:sp>
    </p:spTree>
    <p:extLst>
      <p:ext uri="{BB962C8B-B14F-4D97-AF65-F5344CB8AC3E}">
        <p14:creationId xmlns:p14="http://schemas.microsoft.com/office/powerpoint/2010/main" val="214485598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116</a:t>
            </a:fld>
            <a:endParaRPr lang="en-US" dirty="0"/>
          </a:p>
        </p:txBody>
      </p:sp>
      <p:sp>
        <p:nvSpPr>
          <p:cNvPr id="6" name="Title 5"/>
          <p:cNvSpPr>
            <a:spLocks noGrp="1"/>
          </p:cNvSpPr>
          <p:nvPr>
            <p:ph type="title"/>
          </p:nvPr>
        </p:nvSpPr>
        <p:spPr/>
        <p:txBody>
          <a:bodyPr/>
          <a:lstStyle/>
          <a:p>
            <a:r>
              <a:rPr lang="en-US" dirty="0"/>
              <a:t>Let’s Discuss!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785" y="1428200"/>
            <a:ext cx="5046749" cy="4037399"/>
          </a:xfrm>
          <a:prstGeom prst="rect">
            <a:avLst/>
          </a:prstGeom>
        </p:spPr>
      </p:pic>
      <p:sp>
        <p:nvSpPr>
          <p:cNvPr id="9" name="Rectangle 8"/>
          <p:cNvSpPr/>
          <p:nvPr/>
        </p:nvSpPr>
        <p:spPr>
          <a:xfrm>
            <a:off x="3607724" y="1562793"/>
            <a:ext cx="1330036" cy="299258"/>
          </a:xfrm>
          <a:prstGeom prst="rect">
            <a:avLst/>
          </a:prstGeom>
          <a:solidFill>
            <a:schemeClr val="tx2">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565563" y="3003443"/>
            <a:ext cx="3771207" cy="338273"/>
          </a:xfrm>
          <a:prstGeom prst="rect">
            <a:avLst/>
          </a:prstGeom>
          <a:solidFill>
            <a:schemeClr val="tx2">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Left Brace 10"/>
          <p:cNvSpPr/>
          <p:nvPr/>
        </p:nvSpPr>
        <p:spPr>
          <a:xfrm>
            <a:off x="1299556" y="3603625"/>
            <a:ext cx="465513" cy="668251"/>
          </a:xfrm>
          <a:prstGeom prst="leftBrace">
            <a:avLst/>
          </a:pr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ight Brace 11"/>
          <p:cNvSpPr/>
          <p:nvPr/>
        </p:nvSpPr>
        <p:spPr>
          <a:xfrm>
            <a:off x="4979326" y="3603625"/>
            <a:ext cx="482138" cy="668251"/>
          </a:xfrm>
          <a:prstGeom prst="rightBrace">
            <a:avLst/>
          </a:pr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4" name="Straight Connector 13"/>
          <p:cNvCxnSpPr/>
          <p:nvPr/>
        </p:nvCxnSpPr>
        <p:spPr>
          <a:xfrm>
            <a:off x="2419004" y="2610196"/>
            <a:ext cx="3000897"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D7CFCE76-7625-C942-84BF-D7FF07FC6B8B}"/>
              </a:ext>
            </a:extLst>
          </p:cNvPr>
          <p:cNvSpPr>
            <a:spLocks noGrp="1"/>
          </p:cNvSpPr>
          <p:nvPr>
            <p:ph type="body" sz="quarter" idx="10"/>
          </p:nvPr>
        </p:nvSpPr>
        <p:spPr/>
        <p:txBody>
          <a:bodyPr/>
          <a:lstStyle/>
          <a:p>
            <a:endParaRPr lang="en-US"/>
          </a:p>
        </p:txBody>
      </p:sp>
      <p:sp>
        <p:nvSpPr>
          <p:cNvPr id="13" name="Text Placeholder 6">
            <a:extLst>
              <a:ext uri="{FF2B5EF4-FFF2-40B4-BE49-F238E27FC236}">
                <a16:creationId xmlns:a16="http://schemas.microsoft.com/office/drawing/2014/main" id="{F7D68B72-4678-714C-BC1A-2FD5461CE4F3}"/>
              </a:ext>
            </a:extLst>
          </p:cNvPr>
          <p:cNvSpPr txBox="1">
            <a:spLocks/>
          </p:cNvSpPr>
          <p:nvPr/>
        </p:nvSpPr>
        <p:spPr>
          <a:xfrm>
            <a:off x="6113548" y="1035486"/>
            <a:ext cx="4699980"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endParaRPr lang="en-US" sz="3200"/>
          </a:p>
          <a:p>
            <a:pPr marL="0" indent="0" algn="ctr">
              <a:buFont typeface="Arial"/>
              <a:buNone/>
            </a:pPr>
            <a:endParaRPr lang="en-US" sz="3200"/>
          </a:p>
          <a:p>
            <a:pPr marL="0" indent="0" algn="ctr">
              <a:buFont typeface="Arial"/>
              <a:buNone/>
            </a:pPr>
            <a:r>
              <a:rPr lang="en-US" sz="4500" b="1">
                <a:solidFill>
                  <a:schemeClr val="tx2"/>
                </a:solidFill>
              </a:rPr>
              <a:t>What do these two stanzas actually tell us about the two roads?</a:t>
            </a:r>
          </a:p>
          <a:p>
            <a:endParaRPr lang="en-US" dirty="0"/>
          </a:p>
        </p:txBody>
      </p:sp>
    </p:spTree>
    <p:extLst>
      <p:ext uri="{BB962C8B-B14F-4D97-AF65-F5344CB8AC3E}">
        <p14:creationId xmlns:p14="http://schemas.microsoft.com/office/powerpoint/2010/main" val="45085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build="p"/>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117</a:t>
            </a:fld>
            <a:endParaRPr lang="en-US" dirty="0"/>
          </a:p>
        </p:txBody>
      </p:sp>
      <p:sp>
        <p:nvSpPr>
          <p:cNvPr id="3" name="Text Placeholder 2">
            <a:extLst>
              <a:ext uri="{FF2B5EF4-FFF2-40B4-BE49-F238E27FC236}">
                <a16:creationId xmlns:a16="http://schemas.microsoft.com/office/drawing/2014/main" id="{E07FDA31-15F2-8F42-BD64-02522805282C}"/>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3</a:t>
            </a:r>
            <a:r>
              <a:rPr lang="en-US" baseline="30000" dirty="0"/>
              <a:t>rd</a:t>
            </a:r>
            <a:r>
              <a:rPr lang="en-US" dirty="0"/>
              <a:t> Read</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2341" y="791015"/>
            <a:ext cx="2865012" cy="5260163"/>
          </a:xfrm>
          <a:prstGeom prst="rect">
            <a:avLst/>
          </a:prstGeom>
        </p:spPr>
      </p:pic>
      <p:sp>
        <p:nvSpPr>
          <p:cNvPr id="9" name="TextBox 8"/>
          <p:cNvSpPr txBox="1"/>
          <p:nvPr/>
        </p:nvSpPr>
        <p:spPr>
          <a:xfrm>
            <a:off x="4666210" y="1989935"/>
            <a:ext cx="6156372" cy="2477601"/>
          </a:xfrm>
          <a:prstGeom prst="rect">
            <a:avLst/>
          </a:prstGeom>
          <a:noFill/>
        </p:spPr>
        <p:txBody>
          <a:bodyPr wrap="square" rtlCol="0">
            <a:spAutoFit/>
          </a:bodyPr>
          <a:lstStyle/>
          <a:p>
            <a:pPr algn="ctr"/>
            <a:r>
              <a:rPr lang="en-US" sz="4500" b="1" dirty="0">
                <a:solidFill>
                  <a:schemeClr val="tx2"/>
                </a:solidFill>
                <a:latin typeface="Calibri" charset="0"/>
                <a:ea typeface="Calibri" charset="0"/>
                <a:cs typeface="Calibri" charset="0"/>
              </a:rPr>
              <a:t>Partner A read aloud.</a:t>
            </a:r>
          </a:p>
          <a:p>
            <a:pPr algn="ctr"/>
            <a:endParaRPr lang="en-US" sz="2000" b="1" dirty="0">
              <a:solidFill>
                <a:schemeClr val="tx2"/>
              </a:solidFill>
              <a:latin typeface="Calibri" charset="0"/>
              <a:ea typeface="Calibri" charset="0"/>
              <a:cs typeface="Calibri" charset="0"/>
            </a:endParaRPr>
          </a:p>
          <a:p>
            <a:pPr algn="ctr"/>
            <a:r>
              <a:rPr lang="en-US" sz="4500" b="1" dirty="0">
                <a:solidFill>
                  <a:schemeClr val="tx2"/>
                </a:solidFill>
                <a:latin typeface="Calibri" charset="0"/>
                <a:ea typeface="Calibri" charset="0"/>
                <a:cs typeface="Calibri" charset="0"/>
              </a:rPr>
              <a:t>Partner B listen and follow along</a:t>
            </a:r>
            <a:r>
              <a:rPr lang="en-US" sz="3200" b="1" dirty="0">
                <a:solidFill>
                  <a:schemeClr val="tx2"/>
                </a:solidFill>
                <a:latin typeface="Calibri" charset="0"/>
                <a:ea typeface="Calibri" charset="0"/>
                <a:cs typeface="Calibri" charset="0"/>
              </a:rPr>
              <a:t>.</a:t>
            </a:r>
          </a:p>
        </p:txBody>
      </p:sp>
    </p:spTree>
    <p:extLst>
      <p:ext uri="{BB962C8B-B14F-4D97-AF65-F5344CB8AC3E}">
        <p14:creationId xmlns:p14="http://schemas.microsoft.com/office/powerpoint/2010/main" val="3951291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118</a:t>
            </a:fld>
            <a:endParaRPr lang="en-US" dirty="0"/>
          </a:p>
        </p:txBody>
      </p:sp>
      <p:sp>
        <p:nvSpPr>
          <p:cNvPr id="4" name="Title 3"/>
          <p:cNvSpPr>
            <a:spLocks noGrp="1"/>
          </p:cNvSpPr>
          <p:nvPr>
            <p:ph type="title"/>
          </p:nvPr>
        </p:nvSpPr>
        <p:spPr/>
        <p:txBody>
          <a:bodyPr/>
          <a:lstStyle/>
          <a:p>
            <a:r>
              <a:rPr lang="en-US" dirty="0"/>
              <a:t>With Your Partner: Zoom in on Stanza 4</a:t>
            </a:r>
          </a:p>
        </p:txBody>
      </p:sp>
      <p:sp>
        <p:nvSpPr>
          <p:cNvPr id="6" name="Text Placeholder 5">
            <a:extLst>
              <a:ext uri="{FF2B5EF4-FFF2-40B4-BE49-F238E27FC236}">
                <a16:creationId xmlns:a16="http://schemas.microsoft.com/office/drawing/2014/main" id="{0DA4C92C-BDF3-E641-B197-71C050ADAC41}"/>
              </a:ext>
            </a:extLst>
          </p:cNvPr>
          <p:cNvSpPr>
            <a:spLocks noGrp="1"/>
          </p:cNvSpPr>
          <p:nvPr>
            <p:ph type="body" sz="quarter" idx="10"/>
          </p:nvPr>
        </p:nvSpPr>
        <p:spPr/>
        <p:txBody>
          <a:bodyPr/>
          <a:lstStyle/>
          <a:p>
            <a:endParaRPr lang="en-US"/>
          </a:p>
        </p:txBody>
      </p:sp>
      <p:sp>
        <p:nvSpPr>
          <p:cNvPr id="7" name="Text Placeholder 2">
            <a:extLst>
              <a:ext uri="{FF2B5EF4-FFF2-40B4-BE49-F238E27FC236}">
                <a16:creationId xmlns:a16="http://schemas.microsoft.com/office/drawing/2014/main" id="{CF09A934-D98C-5947-849C-5271831097E3}"/>
              </a:ext>
            </a:extLst>
          </p:cNvPr>
          <p:cNvSpPr txBox="1">
            <a:spLocks/>
          </p:cNvSpPr>
          <p:nvPr/>
        </p:nvSpPr>
        <p:spPr>
          <a:xfrm>
            <a:off x="415088" y="1127297"/>
            <a:ext cx="11441328"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buFont typeface="Arial" charset="0"/>
              <a:buChar char="•"/>
            </a:pPr>
            <a:r>
              <a:rPr lang="en-US" sz="4500">
                <a:solidFill>
                  <a:schemeClr val="tx1"/>
                </a:solidFill>
              </a:rPr>
              <a:t>What does the poet say about the two roads in </a:t>
            </a:r>
            <a:r>
              <a:rPr lang="en-US" sz="4500" b="1">
                <a:solidFill>
                  <a:schemeClr val="tx1"/>
                </a:solidFill>
              </a:rPr>
              <a:t>stanza 4</a:t>
            </a:r>
            <a:r>
              <a:rPr lang="en-US" sz="4500">
                <a:solidFill>
                  <a:schemeClr val="tx1"/>
                </a:solidFill>
              </a:rPr>
              <a:t>? What words does he use to convey this?</a:t>
            </a:r>
          </a:p>
          <a:p>
            <a:pPr lvl="1"/>
            <a:endParaRPr lang="en-US" sz="2000">
              <a:solidFill>
                <a:schemeClr val="tx1"/>
              </a:solidFill>
            </a:endParaRPr>
          </a:p>
          <a:p>
            <a:r>
              <a:rPr lang="en-US" sz="4500">
                <a:solidFill>
                  <a:schemeClr val="tx1"/>
                </a:solidFill>
              </a:rPr>
              <a:t>How is his statement about the roads here </a:t>
            </a:r>
            <a:r>
              <a:rPr lang="en-US" sz="4500" b="1" i="1">
                <a:solidFill>
                  <a:schemeClr val="tx2"/>
                </a:solidFill>
              </a:rPr>
              <a:t>different </a:t>
            </a:r>
            <a:r>
              <a:rPr lang="en-US" sz="4500">
                <a:solidFill>
                  <a:schemeClr val="tx1"/>
                </a:solidFill>
              </a:rPr>
              <a:t>from what he said in the previous two stanzas? </a:t>
            </a:r>
            <a:endParaRPr lang="en-US" sz="4500" dirty="0">
              <a:solidFill>
                <a:schemeClr val="tx1"/>
              </a:solidFill>
            </a:endParaRPr>
          </a:p>
        </p:txBody>
      </p:sp>
    </p:spTree>
    <p:extLst>
      <p:ext uri="{BB962C8B-B14F-4D97-AF65-F5344CB8AC3E}">
        <p14:creationId xmlns:p14="http://schemas.microsoft.com/office/powerpoint/2010/main" val="177382106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119</a:t>
            </a:fld>
            <a:endParaRPr lang="uk-UA" dirty="0"/>
          </a:p>
        </p:txBody>
      </p:sp>
      <p:sp>
        <p:nvSpPr>
          <p:cNvPr id="3" name="Text Placeholder 2"/>
          <p:cNvSpPr>
            <a:spLocks noGrp="1"/>
          </p:cNvSpPr>
          <p:nvPr>
            <p:ph type="body" sz="quarter" idx="10"/>
          </p:nvPr>
        </p:nvSpPr>
        <p:spPr/>
        <p:txBody>
          <a:bodyPr/>
          <a:lstStyle/>
          <a:p>
            <a:r>
              <a:rPr lang="en-US" sz="4500" dirty="0"/>
              <a:t> </a:t>
            </a:r>
            <a:r>
              <a:rPr lang="en-US" sz="4500" dirty="0">
                <a:solidFill>
                  <a:schemeClr val="tx1"/>
                </a:solidFill>
              </a:rPr>
              <a:t>In the </a:t>
            </a:r>
            <a:r>
              <a:rPr lang="en-US" sz="4500" b="1" dirty="0">
                <a:solidFill>
                  <a:schemeClr val="tx1"/>
                </a:solidFill>
              </a:rPr>
              <a:t>first three stanzas</a:t>
            </a:r>
            <a:r>
              <a:rPr lang="en-US" sz="4500" dirty="0">
                <a:solidFill>
                  <a:schemeClr val="tx1"/>
                </a:solidFill>
              </a:rPr>
              <a:t>, what verb tense is the poet writing in? How do you know?</a:t>
            </a:r>
          </a:p>
          <a:p>
            <a:endParaRPr lang="en-US" sz="4500" dirty="0">
              <a:solidFill>
                <a:schemeClr val="tx1"/>
              </a:solidFill>
            </a:endParaRPr>
          </a:p>
          <a:p>
            <a:r>
              <a:rPr lang="en-US" sz="4500" dirty="0">
                <a:solidFill>
                  <a:schemeClr val="tx1"/>
                </a:solidFill>
              </a:rPr>
              <a:t>In the </a:t>
            </a:r>
            <a:r>
              <a:rPr lang="en-US" sz="4500" b="1" dirty="0">
                <a:solidFill>
                  <a:schemeClr val="tx1"/>
                </a:solidFill>
              </a:rPr>
              <a:t>last stanza</a:t>
            </a:r>
            <a:r>
              <a:rPr lang="en-US" sz="4500" dirty="0">
                <a:solidFill>
                  <a:schemeClr val="tx1"/>
                </a:solidFill>
              </a:rPr>
              <a:t>, what verb tense is the poet writing in? How do you know?</a:t>
            </a:r>
          </a:p>
          <a:p>
            <a:endParaRPr lang="en-US" dirty="0"/>
          </a:p>
        </p:txBody>
      </p:sp>
      <p:sp>
        <p:nvSpPr>
          <p:cNvPr id="4" name="Title 3"/>
          <p:cNvSpPr>
            <a:spLocks noGrp="1"/>
          </p:cNvSpPr>
          <p:nvPr>
            <p:ph type="title"/>
          </p:nvPr>
        </p:nvSpPr>
        <p:spPr/>
        <p:txBody>
          <a:bodyPr/>
          <a:lstStyle/>
          <a:p>
            <a:r>
              <a:rPr lang="en-US" dirty="0"/>
              <a:t>With Your Partner: Zoom in on Verb Tense</a:t>
            </a:r>
          </a:p>
        </p:txBody>
      </p:sp>
    </p:spTree>
    <p:extLst>
      <p:ext uri="{BB962C8B-B14F-4D97-AF65-F5344CB8AC3E}">
        <p14:creationId xmlns:p14="http://schemas.microsoft.com/office/powerpoint/2010/main" val="1875572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a:t>
            </a:fld>
            <a:endParaRPr lang="en-US" dirty="0"/>
          </a:p>
        </p:txBody>
      </p:sp>
      <p:sp>
        <p:nvSpPr>
          <p:cNvPr id="3" name="Text Placeholder 2"/>
          <p:cNvSpPr>
            <a:spLocks noGrp="1"/>
          </p:cNvSpPr>
          <p:nvPr>
            <p:ph type="body" sz="quarter" idx="10"/>
          </p:nvPr>
        </p:nvSpPr>
        <p:spPr/>
        <p:txBody>
          <a:bodyPr/>
          <a:lstStyle/>
          <a:p>
            <a:pPr marL="0" indent="0" algn="ctr">
              <a:buNone/>
            </a:pPr>
            <a:r>
              <a:rPr lang="en-US" sz="3800" b="1" dirty="0">
                <a:solidFill>
                  <a:schemeClr val="tx1"/>
                </a:solidFill>
              </a:rPr>
              <a:t>All of Louisiana’s students will be able to:</a:t>
            </a:r>
          </a:p>
          <a:p>
            <a:r>
              <a:rPr lang="en-US" sz="3800" dirty="0">
                <a:solidFill>
                  <a:schemeClr val="tx1"/>
                </a:solidFill>
              </a:rPr>
              <a:t>Read </a:t>
            </a:r>
            <a:r>
              <a:rPr lang="en-US" sz="3800" u="sng" dirty="0">
                <a:solidFill>
                  <a:schemeClr val="tx1"/>
                </a:solidFill>
              </a:rPr>
              <a:t>complex texts</a:t>
            </a:r>
          </a:p>
          <a:p>
            <a:r>
              <a:rPr lang="en-US" sz="3800" dirty="0">
                <a:solidFill>
                  <a:schemeClr val="tx1"/>
                </a:solidFill>
              </a:rPr>
              <a:t>Understand </a:t>
            </a:r>
            <a:r>
              <a:rPr lang="en-US" sz="3800" u="sng" dirty="0">
                <a:solidFill>
                  <a:schemeClr val="tx1"/>
                </a:solidFill>
              </a:rPr>
              <a:t>complex texts</a:t>
            </a:r>
          </a:p>
          <a:p>
            <a:r>
              <a:rPr lang="en-US" sz="3800" dirty="0">
                <a:solidFill>
                  <a:schemeClr val="tx1"/>
                </a:solidFill>
              </a:rPr>
              <a:t>Express their understanding of </a:t>
            </a:r>
            <a:r>
              <a:rPr lang="en-US" sz="3800" u="sng" dirty="0">
                <a:solidFill>
                  <a:schemeClr val="tx1"/>
                </a:solidFill>
              </a:rPr>
              <a:t>complex texts </a:t>
            </a:r>
          </a:p>
          <a:p>
            <a:endParaRPr lang="en-US" dirty="0"/>
          </a:p>
        </p:txBody>
      </p:sp>
      <p:sp>
        <p:nvSpPr>
          <p:cNvPr id="4" name="Title 3"/>
          <p:cNvSpPr>
            <a:spLocks noGrp="1"/>
          </p:cNvSpPr>
          <p:nvPr>
            <p:ph type="title"/>
          </p:nvPr>
        </p:nvSpPr>
        <p:spPr/>
        <p:txBody>
          <a:bodyPr/>
          <a:lstStyle/>
          <a:p>
            <a:r>
              <a:rPr lang="en-US" dirty="0"/>
              <a:t>Why is text complexity so important?</a:t>
            </a:r>
          </a:p>
        </p:txBody>
      </p:sp>
      <p:sp>
        <p:nvSpPr>
          <p:cNvPr id="5" name="Rectangle 4"/>
          <p:cNvSpPr/>
          <p:nvPr/>
        </p:nvSpPr>
        <p:spPr>
          <a:xfrm>
            <a:off x="2746947" y="4180133"/>
            <a:ext cx="6686993" cy="1323439"/>
          </a:xfrm>
          <a:prstGeom prst="rect">
            <a:avLst/>
          </a:prstGeom>
        </p:spPr>
        <p:txBody>
          <a:bodyPr wrap="square">
            <a:spAutoFit/>
          </a:bodyPr>
          <a:lstStyle/>
          <a:p>
            <a:pPr algn="ctr"/>
            <a:r>
              <a:rPr lang="en-US" sz="4000" b="1" dirty="0">
                <a:solidFill>
                  <a:schemeClr val="accent5"/>
                </a:solidFill>
                <a:latin typeface="Calibri" charset="0"/>
                <a:ea typeface="Calibri" charset="0"/>
                <a:cs typeface="Calibri" charset="0"/>
              </a:rPr>
              <a:t>Why is our goal centered around complex texts? </a:t>
            </a:r>
          </a:p>
        </p:txBody>
      </p:sp>
    </p:spTree>
    <p:extLst>
      <p:ext uri="{BB962C8B-B14F-4D97-AF65-F5344CB8AC3E}">
        <p14:creationId xmlns:p14="http://schemas.microsoft.com/office/powerpoint/2010/main" val="161791210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120</a:t>
            </a:fld>
            <a:endParaRPr lang="uk-UA" dirty="0"/>
          </a:p>
        </p:txBody>
      </p:sp>
      <p:sp>
        <p:nvSpPr>
          <p:cNvPr id="3" name="Text Placeholder 2"/>
          <p:cNvSpPr>
            <a:spLocks noGrp="1"/>
          </p:cNvSpPr>
          <p:nvPr>
            <p:ph type="body" sz="quarter" idx="10"/>
          </p:nvPr>
        </p:nvSpPr>
        <p:spPr/>
        <p:txBody>
          <a:bodyPr/>
          <a:lstStyle/>
          <a:p>
            <a:pPr marL="0" indent="0" algn="ctr">
              <a:buNone/>
            </a:pPr>
            <a:r>
              <a:rPr lang="en-US" sz="4500" dirty="0"/>
              <a:t> </a:t>
            </a:r>
            <a:r>
              <a:rPr lang="en-US" sz="4500" dirty="0">
                <a:solidFill>
                  <a:schemeClr val="tx1"/>
                </a:solidFill>
              </a:rPr>
              <a:t>What makes the 4</a:t>
            </a:r>
            <a:r>
              <a:rPr lang="en-US" sz="4500" baseline="30000" dirty="0">
                <a:solidFill>
                  <a:schemeClr val="tx1"/>
                </a:solidFill>
              </a:rPr>
              <a:t>th</a:t>
            </a:r>
            <a:r>
              <a:rPr lang="en-US" sz="4500" dirty="0">
                <a:solidFill>
                  <a:schemeClr val="tx1"/>
                </a:solidFill>
              </a:rPr>
              <a:t> stanza different from the rest of the poem? What is he talking about now?</a:t>
            </a:r>
          </a:p>
          <a:p>
            <a:endParaRPr lang="en-US" dirty="0"/>
          </a:p>
        </p:txBody>
      </p:sp>
      <p:sp>
        <p:nvSpPr>
          <p:cNvPr id="4" name="Title 3"/>
          <p:cNvSpPr>
            <a:spLocks noGrp="1"/>
          </p:cNvSpPr>
          <p:nvPr>
            <p:ph type="title"/>
          </p:nvPr>
        </p:nvSpPr>
        <p:spPr/>
        <p:txBody>
          <a:bodyPr/>
          <a:lstStyle/>
          <a:p>
            <a:r>
              <a:rPr lang="en-US" dirty="0"/>
              <a:t>Let’s Discuss!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0149" y="3439188"/>
            <a:ext cx="5780589" cy="2346239"/>
          </a:xfrm>
          <a:prstGeom prst="rect">
            <a:avLst/>
          </a:prstGeom>
          <a:ln w="25400">
            <a:solidFill>
              <a:schemeClr val="tx2"/>
            </a:solidFill>
          </a:ln>
        </p:spPr>
      </p:pic>
    </p:spTree>
    <p:extLst>
      <p:ext uri="{BB962C8B-B14F-4D97-AF65-F5344CB8AC3E}">
        <p14:creationId xmlns:p14="http://schemas.microsoft.com/office/powerpoint/2010/main" val="190035877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121</a:t>
            </a:fld>
            <a:endParaRPr lang="en-US" dirty="0"/>
          </a:p>
        </p:txBody>
      </p:sp>
      <p:sp>
        <p:nvSpPr>
          <p:cNvPr id="3" name="Text Placeholder 2">
            <a:extLst>
              <a:ext uri="{FF2B5EF4-FFF2-40B4-BE49-F238E27FC236}">
                <a16:creationId xmlns:a16="http://schemas.microsoft.com/office/drawing/2014/main" id="{276529AF-386D-5540-8594-452825D4ABB1}"/>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4</a:t>
            </a:r>
            <a:r>
              <a:rPr lang="en-US" baseline="30000" dirty="0"/>
              <a:t>th</a:t>
            </a:r>
            <a:r>
              <a:rPr lang="en-US" dirty="0"/>
              <a:t> Read</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2341" y="791015"/>
            <a:ext cx="2865012" cy="5260163"/>
          </a:xfrm>
          <a:prstGeom prst="rect">
            <a:avLst/>
          </a:prstGeom>
        </p:spPr>
      </p:pic>
      <p:sp>
        <p:nvSpPr>
          <p:cNvPr id="9" name="TextBox 8"/>
          <p:cNvSpPr txBox="1"/>
          <p:nvPr/>
        </p:nvSpPr>
        <p:spPr>
          <a:xfrm>
            <a:off x="4721628" y="2296656"/>
            <a:ext cx="6156372" cy="2477601"/>
          </a:xfrm>
          <a:prstGeom prst="rect">
            <a:avLst/>
          </a:prstGeom>
          <a:noFill/>
        </p:spPr>
        <p:txBody>
          <a:bodyPr wrap="square" rtlCol="0">
            <a:spAutoFit/>
          </a:bodyPr>
          <a:lstStyle/>
          <a:p>
            <a:pPr algn="ctr"/>
            <a:r>
              <a:rPr lang="en-US" sz="4500" b="1" dirty="0">
                <a:solidFill>
                  <a:schemeClr val="tx2"/>
                </a:solidFill>
                <a:latin typeface="Calibri" charset="0"/>
                <a:ea typeface="Calibri" charset="0"/>
                <a:cs typeface="Calibri" charset="0"/>
              </a:rPr>
              <a:t>Partner B read </a:t>
            </a:r>
            <a:r>
              <a:rPr lang="en-US" sz="4500" b="1">
                <a:solidFill>
                  <a:schemeClr val="tx2"/>
                </a:solidFill>
                <a:latin typeface="Calibri" charset="0"/>
                <a:ea typeface="Calibri" charset="0"/>
                <a:cs typeface="Calibri" charset="0"/>
              </a:rPr>
              <a:t>aloud.</a:t>
            </a:r>
          </a:p>
          <a:p>
            <a:pPr algn="ctr"/>
            <a:endParaRPr lang="en-US" sz="2000" b="1" dirty="0">
              <a:solidFill>
                <a:schemeClr val="tx2"/>
              </a:solidFill>
              <a:latin typeface="Calibri" charset="0"/>
              <a:ea typeface="Calibri" charset="0"/>
              <a:cs typeface="Calibri" charset="0"/>
            </a:endParaRPr>
          </a:p>
          <a:p>
            <a:pPr algn="ctr"/>
            <a:r>
              <a:rPr lang="en-US" sz="4500" b="1" dirty="0">
                <a:solidFill>
                  <a:schemeClr val="tx2"/>
                </a:solidFill>
                <a:latin typeface="Calibri" charset="0"/>
                <a:ea typeface="Calibri" charset="0"/>
                <a:cs typeface="Calibri" charset="0"/>
              </a:rPr>
              <a:t>Partner A listen and follow along.</a:t>
            </a:r>
          </a:p>
        </p:txBody>
      </p:sp>
    </p:spTree>
    <p:extLst>
      <p:ext uri="{BB962C8B-B14F-4D97-AF65-F5344CB8AC3E}">
        <p14:creationId xmlns:p14="http://schemas.microsoft.com/office/powerpoint/2010/main" val="13093945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122</a:t>
            </a:fld>
            <a:endParaRPr lang="uk-UA" dirty="0"/>
          </a:p>
        </p:txBody>
      </p:sp>
      <p:sp>
        <p:nvSpPr>
          <p:cNvPr id="3" name="Text Placeholder 2"/>
          <p:cNvSpPr>
            <a:spLocks noGrp="1"/>
          </p:cNvSpPr>
          <p:nvPr>
            <p:ph type="body" sz="quarter" idx="10"/>
          </p:nvPr>
        </p:nvSpPr>
        <p:spPr/>
        <p:txBody>
          <a:bodyPr/>
          <a:lstStyle/>
          <a:p>
            <a:r>
              <a:rPr lang="en-US" sz="4000" dirty="0"/>
              <a:t> </a:t>
            </a:r>
            <a:r>
              <a:rPr lang="en-US" sz="4000" dirty="0">
                <a:solidFill>
                  <a:schemeClr val="tx1"/>
                </a:solidFill>
              </a:rPr>
              <a:t>Why does the author use the phrase “with a sigh”?  What does this tell us about how he anticipates re-telling this story?</a:t>
            </a:r>
          </a:p>
          <a:p>
            <a:endParaRPr lang="en-US" sz="2000" dirty="0">
              <a:solidFill>
                <a:schemeClr val="tx1"/>
              </a:solidFill>
            </a:endParaRPr>
          </a:p>
          <a:p>
            <a:r>
              <a:rPr lang="en-US" sz="4000" dirty="0">
                <a:solidFill>
                  <a:schemeClr val="tx1"/>
                </a:solidFill>
              </a:rPr>
              <a:t> Based on what we know about the two roads – what makes the last two lines of the poem so interesting? Why do you think Frost ended the poem this way?</a:t>
            </a:r>
            <a:endParaRPr lang="en-US" sz="4000" dirty="0"/>
          </a:p>
          <a:p>
            <a:endParaRPr lang="en-US" dirty="0"/>
          </a:p>
          <a:p>
            <a:endParaRPr lang="en-US" dirty="0"/>
          </a:p>
        </p:txBody>
      </p:sp>
      <p:sp>
        <p:nvSpPr>
          <p:cNvPr id="4" name="Title 3"/>
          <p:cNvSpPr>
            <a:spLocks noGrp="1"/>
          </p:cNvSpPr>
          <p:nvPr>
            <p:ph type="title"/>
          </p:nvPr>
        </p:nvSpPr>
        <p:spPr/>
        <p:txBody>
          <a:bodyPr/>
          <a:lstStyle/>
          <a:p>
            <a:r>
              <a:rPr lang="en-US" dirty="0"/>
              <a:t>With Your Partner: Zoom in on Stanza 4</a:t>
            </a:r>
          </a:p>
        </p:txBody>
      </p:sp>
    </p:spTree>
    <p:extLst>
      <p:ext uri="{BB962C8B-B14F-4D97-AF65-F5344CB8AC3E}">
        <p14:creationId xmlns:p14="http://schemas.microsoft.com/office/powerpoint/2010/main" val="9538253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123</a:t>
            </a:fld>
            <a:endParaRPr lang="en-US" dirty="0"/>
          </a:p>
        </p:txBody>
      </p:sp>
      <p:sp>
        <p:nvSpPr>
          <p:cNvPr id="3" name="Text Placeholder 2"/>
          <p:cNvSpPr>
            <a:spLocks noGrp="1"/>
          </p:cNvSpPr>
          <p:nvPr>
            <p:ph type="body" sz="quarter" idx="10"/>
          </p:nvPr>
        </p:nvSpPr>
        <p:spPr/>
        <p:txBody>
          <a:bodyPr/>
          <a:lstStyle/>
          <a:p>
            <a:endParaRPr lang="en-US" sz="1000" dirty="0">
              <a:solidFill>
                <a:schemeClr val="tx1"/>
              </a:solidFill>
            </a:endParaRPr>
          </a:p>
          <a:p>
            <a:pPr lvl="0"/>
            <a:r>
              <a:rPr lang="en-US" sz="4500" dirty="0">
                <a:solidFill>
                  <a:schemeClr val="tx1"/>
                </a:solidFill>
              </a:rPr>
              <a:t>How does this shift in the 4</a:t>
            </a:r>
            <a:r>
              <a:rPr lang="en-US" sz="4500" baseline="30000" dirty="0">
                <a:solidFill>
                  <a:schemeClr val="tx1"/>
                </a:solidFill>
              </a:rPr>
              <a:t>th</a:t>
            </a:r>
            <a:r>
              <a:rPr lang="en-US" sz="4500" dirty="0">
                <a:solidFill>
                  <a:schemeClr val="tx1"/>
                </a:solidFill>
              </a:rPr>
              <a:t> stanza affect the overall meaning, or central message of this poem? </a:t>
            </a:r>
          </a:p>
          <a:p>
            <a:pPr lvl="0"/>
            <a:endParaRPr lang="en-US" sz="2000" dirty="0">
              <a:solidFill>
                <a:schemeClr val="tx1"/>
              </a:solidFill>
            </a:endParaRPr>
          </a:p>
          <a:p>
            <a:pPr lvl="0"/>
            <a:r>
              <a:rPr lang="en-US" sz="4500" dirty="0">
                <a:solidFill>
                  <a:schemeClr val="tx1"/>
                </a:solidFill>
              </a:rPr>
              <a:t>What might Frost be trying to say about the way people remember their choices? What makes you think so?</a:t>
            </a:r>
          </a:p>
          <a:p>
            <a:endParaRPr lang="en-US" sz="3200" dirty="0"/>
          </a:p>
        </p:txBody>
      </p:sp>
      <p:sp>
        <p:nvSpPr>
          <p:cNvPr id="4" name="Title 3"/>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1755616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124</a:t>
            </a:fld>
            <a:endParaRPr lang="en-US" dirty="0"/>
          </a:p>
        </p:txBody>
      </p:sp>
      <p:sp>
        <p:nvSpPr>
          <p:cNvPr id="3" name="Text Placeholder 2"/>
          <p:cNvSpPr>
            <a:spLocks noGrp="1"/>
          </p:cNvSpPr>
          <p:nvPr>
            <p:ph type="body" sz="quarter" idx="10"/>
          </p:nvPr>
        </p:nvSpPr>
        <p:spPr/>
        <p:txBody>
          <a:bodyPr/>
          <a:lstStyle/>
          <a:p>
            <a:pPr marL="0" indent="0" algn="ctr">
              <a:buNone/>
            </a:pPr>
            <a:r>
              <a:rPr lang="en-US" sz="4300" b="1" dirty="0">
                <a:solidFill>
                  <a:schemeClr val="tx2"/>
                </a:solidFill>
              </a:rPr>
              <a:t>Write – Pair </a:t>
            </a:r>
            <a:r>
              <a:rPr lang="mr-IN" sz="4300" b="1" dirty="0">
                <a:solidFill>
                  <a:schemeClr val="tx2"/>
                </a:solidFill>
              </a:rPr>
              <a:t>–</a:t>
            </a:r>
            <a:r>
              <a:rPr lang="en-US" sz="4300" b="1" dirty="0">
                <a:solidFill>
                  <a:schemeClr val="tx2"/>
                </a:solidFill>
              </a:rPr>
              <a:t> Share </a:t>
            </a:r>
          </a:p>
          <a:p>
            <a:pPr marL="0" indent="0" algn="ctr">
              <a:buNone/>
            </a:pPr>
            <a:endParaRPr lang="en-US" sz="1000" b="1" dirty="0">
              <a:solidFill>
                <a:schemeClr val="tx2"/>
              </a:solidFill>
            </a:endParaRPr>
          </a:p>
          <a:p>
            <a:r>
              <a:rPr lang="en-US" sz="4300" dirty="0">
                <a:solidFill>
                  <a:schemeClr val="tx1"/>
                </a:solidFill>
              </a:rPr>
              <a:t>How did your thinking about this poem change since the first read?</a:t>
            </a:r>
          </a:p>
          <a:p>
            <a:endParaRPr lang="en-US" sz="500" dirty="0">
              <a:solidFill>
                <a:schemeClr val="tx1"/>
              </a:solidFill>
            </a:endParaRPr>
          </a:p>
          <a:p>
            <a:r>
              <a:rPr lang="en-US" sz="4300" dirty="0">
                <a:solidFill>
                  <a:schemeClr val="tx1"/>
                </a:solidFill>
              </a:rPr>
              <a:t>What did you notice about the process we took?</a:t>
            </a:r>
          </a:p>
          <a:p>
            <a:endParaRPr lang="en-US" sz="500" dirty="0">
              <a:solidFill>
                <a:schemeClr val="tx1"/>
              </a:solidFill>
            </a:endParaRPr>
          </a:p>
          <a:p>
            <a:r>
              <a:rPr lang="is-IS" sz="4300" dirty="0">
                <a:solidFill>
                  <a:schemeClr val="tx1"/>
                </a:solidFill>
              </a:rPr>
              <a:t>How did this process support you in developing a deeper understanding of the text?</a:t>
            </a:r>
            <a:endParaRPr lang="en-US" sz="4300" dirty="0">
              <a:solidFill>
                <a:schemeClr val="tx1"/>
              </a:solidFill>
            </a:endParaRPr>
          </a:p>
        </p:txBody>
      </p:sp>
      <p:sp>
        <p:nvSpPr>
          <p:cNvPr id="4" name="Title 3"/>
          <p:cNvSpPr>
            <a:spLocks noGrp="1"/>
          </p:cNvSpPr>
          <p:nvPr>
            <p:ph type="title"/>
          </p:nvPr>
        </p:nvSpPr>
        <p:spPr/>
        <p:txBody>
          <a:bodyPr/>
          <a:lstStyle/>
          <a:p>
            <a:r>
              <a:rPr lang="en-US" dirty="0"/>
              <a:t>Let’s Reflect!</a:t>
            </a:r>
          </a:p>
        </p:txBody>
      </p:sp>
    </p:spTree>
    <p:extLst>
      <p:ext uri="{BB962C8B-B14F-4D97-AF65-F5344CB8AC3E}">
        <p14:creationId xmlns:p14="http://schemas.microsoft.com/office/powerpoint/2010/main" val="86088398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125</a:t>
            </a:fld>
            <a:endParaRPr lang="en-US" dirty="0"/>
          </a:p>
        </p:txBody>
      </p:sp>
      <p:sp>
        <p:nvSpPr>
          <p:cNvPr id="4" name="Title 3"/>
          <p:cNvSpPr>
            <a:spLocks noGrp="1"/>
          </p:cNvSpPr>
          <p:nvPr>
            <p:ph type="title"/>
          </p:nvPr>
        </p:nvSpPr>
        <p:spPr/>
        <p:txBody>
          <a:bodyPr/>
          <a:lstStyle/>
          <a:p>
            <a:r>
              <a:rPr lang="en-US" dirty="0"/>
              <a:t>What we just experienced was</a:t>
            </a:r>
            <a:r>
              <a:rPr lang="is-IS" dirty="0"/>
              <a:t>…</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4028" y="756955"/>
            <a:ext cx="5167395" cy="5259670"/>
          </a:xfrm>
          <a:prstGeom prst="rect">
            <a:avLst/>
          </a:prstGeom>
        </p:spPr>
      </p:pic>
      <p:sp>
        <p:nvSpPr>
          <p:cNvPr id="7" name="Text Placeholder 6">
            <a:extLst>
              <a:ext uri="{FF2B5EF4-FFF2-40B4-BE49-F238E27FC236}">
                <a16:creationId xmlns:a16="http://schemas.microsoft.com/office/drawing/2014/main" id="{64DB6ADE-A854-9E4A-ABB2-38B33BDC65E8}"/>
              </a:ext>
            </a:extLst>
          </p:cNvPr>
          <p:cNvSpPr>
            <a:spLocks noGrp="1"/>
          </p:cNvSpPr>
          <p:nvPr>
            <p:ph type="body" sz="quarter" idx="10"/>
          </p:nvPr>
        </p:nvSpPr>
        <p:spPr/>
        <p:txBody>
          <a:bodyPr/>
          <a:lstStyle/>
          <a:p>
            <a:endParaRPr lang="en-US"/>
          </a:p>
        </p:txBody>
      </p:sp>
      <p:sp>
        <p:nvSpPr>
          <p:cNvPr id="8" name="Content Placeholder 1">
            <a:extLst>
              <a:ext uri="{FF2B5EF4-FFF2-40B4-BE49-F238E27FC236}">
                <a16:creationId xmlns:a16="http://schemas.microsoft.com/office/drawing/2014/main" id="{1A0C7249-7733-A444-996C-CCC5C9B1FA4B}"/>
              </a:ext>
            </a:extLst>
          </p:cNvPr>
          <p:cNvSpPr txBox="1">
            <a:spLocks/>
          </p:cNvSpPr>
          <p:nvPr/>
        </p:nvSpPr>
        <p:spPr>
          <a:xfrm>
            <a:off x="694784" y="1675799"/>
            <a:ext cx="5655216" cy="4822825"/>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4700" b="1">
                <a:solidFill>
                  <a:schemeClr val="tx2"/>
                </a:solidFill>
              </a:rPr>
              <a:t>Reader’s Circles:</a:t>
            </a:r>
          </a:p>
          <a:p>
            <a:pPr marL="0" indent="0" algn="ctr">
              <a:buFont typeface="Arial"/>
              <a:buNone/>
            </a:pPr>
            <a:r>
              <a:rPr lang="en-US" sz="4700">
                <a:solidFill>
                  <a:schemeClr val="tx1"/>
                </a:solidFill>
              </a:rPr>
              <a:t>A framework for supporting students in understanding complex text</a:t>
            </a:r>
            <a:endParaRPr lang="en-US" sz="4700" dirty="0">
              <a:solidFill>
                <a:schemeClr val="tx1"/>
              </a:solidFill>
            </a:endParaRPr>
          </a:p>
        </p:txBody>
      </p:sp>
    </p:spTree>
    <p:extLst>
      <p:ext uri="{BB962C8B-B14F-4D97-AF65-F5344CB8AC3E}">
        <p14:creationId xmlns:p14="http://schemas.microsoft.com/office/powerpoint/2010/main" val="26979967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126</a:t>
            </a:fld>
            <a:endParaRPr lang="en-US" dirty="0"/>
          </a:p>
        </p:txBody>
      </p:sp>
      <p:sp>
        <p:nvSpPr>
          <p:cNvPr id="3" name="Text Placeholder 2"/>
          <p:cNvSpPr>
            <a:spLocks noGrp="1"/>
          </p:cNvSpPr>
          <p:nvPr>
            <p:ph type="body" sz="quarter" idx="10"/>
          </p:nvPr>
        </p:nvSpPr>
        <p:spPr/>
        <p:txBody>
          <a:bodyPr/>
          <a:lstStyle/>
          <a:p>
            <a:r>
              <a:rPr lang="en-US" sz="3900" dirty="0">
                <a:solidFill>
                  <a:schemeClr val="tx1"/>
                </a:solidFill>
              </a:rPr>
              <a:t>Way of breaking down the steps in the reading process to support students in reading and understanding complex texts</a:t>
            </a:r>
          </a:p>
          <a:p>
            <a:r>
              <a:rPr lang="en-US" sz="3900" dirty="0">
                <a:solidFill>
                  <a:schemeClr val="tx1"/>
                </a:solidFill>
              </a:rPr>
              <a:t>Students will engage in multiple readings of a text</a:t>
            </a:r>
          </a:p>
          <a:p>
            <a:r>
              <a:rPr lang="en-US" sz="3900" dirty="0">
                <a:solidFill>
                  <a:schemeClr val="tx1"/>
                </a:solidFill>
              </a:rPr>
              <a:t>Each reading = a different lens</a:t>
            </a:r>
          </a:p>
          <a:p>
            <a:r>
              <a:rPr lang="en-US" sz="3900" dirty="0">
                <a:solidFill>
                  <a:schemeClr val="tx1"/>
                </a:solidFill>
              </a:rPr>
              <a:t>Makes the thinking process explicit for students so they can transfer this process to texts they read on their own</a:t>
            </a:r>
          </a:p>
        </p:txBody>
      </p:sp>
      <p:sp>
        <p:nvSpPr>
          <p:cNvPr id="4" name="Title 3"/>
          <p:cNvSpPr>
            <a:spLocks noGrp="1"/>
          </p:cNvSpPr>
          <p:nvPr>
            <p:ph type="title"/>
          </p:nvPr>
        </p:nvSpPr>
        <p:spPr/>
        <p:txBody>
          <a:bodyPr/>
          <a:lstStyle/>
          <a:p>
            <a:r>
              <a:rPr lang="en-US" dirty="0"/>
              <a:t>What are “Reader’s Circles”?</a:t>
            </a:r>
          </a:p>
        </p:txBody>
      </p:sp>
    </p:spTree>
    <p:extLst>
      <p:ext uri="{BB962C8B-B14F-4D97-AF65-F5344CB8AC3E}">
        <p14:creationId xmlns:p14="http://schemas.microsoft.com/office/powerpoint/2010/main" val="161989132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127</a:t>
            </a:fld>
            <a:endParaRPr lang="en-US" dirty="0"/>
          </a:p>
        </p:txBody>
      </p:sp>
      <p:sp>
        <p:nvSpPr>
          <p:cNvPr id="6" name="Text Placeholder 5">
            <a:extLst>
              <a:ext uri="{FF2B5EF4-FFF2-40B4-BE49-F238E27FC236}">
                <a16:creationId xmlns:a16="http://schemas.microsoft.com/office/drawing/2014/main" id="{A7CE82A6-B88B-E648-9E28-58F6BB41E434}"/>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Reader’s Circles: Literary Texts</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410" y="1041400"/>
            <a:ext cx="7365667" cy="4495800"/>
          </a:xfrm>
          <a:prstGeom prst="rect">
            <a:avLst/>
          </a:prstGeom>
        </p:spPr>
      </p:pic>
      <p:sp>
        <p:nvSpPr>
          <p:cNvPr id="3" name="TextBox 2"/>
          <p:cNvSpPr txBox="1"/>
          <p:nvPr/>
        </p:nvSpPr>
        <p:spPr>
          <a:xfrm>
            <a:off x="8026400" y="1041400"/>
            <a:ext cx="3830016" cy="4955203"/>
          </a:xfrm>
          <a:prstGeom prst="rect">
            <a:avLst/>
          </a:prstGeom>
          <a:noFill/>
          <a:ln w="31750">
            <a:solidFill>
              <a:schemeClr val="accent1">
                <a:shade val="50000"/>
              </a:schemeClr>
            </a:solidFill>
          </a:ln>
        </p:spPr>
        <p:txBody>
          <a:bodyPr wrap="square" rtlCol="0">
            <a:spAutoFit/>
          </a:bodyPr>
          <a:lstStyle/>
          <a:p>
            <a:pPr algn="ctr"/>
            <a:r>
              <a:rPr lang="en-US" sz="3700" b="1" dirty="0">
                <a:solidFill>
                  <a:schemeClr val="tx2"/>
                </a:solidFill>
                <a:latin typeface="Calibri" charset="0"/>
                <a:ea typeface="Calibri" charset="0"/>
                <a:cs typeface="Calibri" charset="0"/>
              </a:rPr>
              <a:t>Review the Reader’s Circles graphic in your note-catcher</a:t>
            </a:r>
          </a:p>
          <a:p>
            <a:endParaRPr lang="en-US" sz="1000" dirty="0">
              <a:latin typeface="Calibri" charset="0"/>
              <a:ea typeface="Calibri" charset="0"/>
              <a:cs typeface="Calibri" charset="0"/>
            </a:endParaRPr>
          </a:p>
          <a:p>
            <a:pPr marL="457200" indent="-457200">
              <a:buFont typeface="Arial" charset="0"/>
              <a:buChar char="•"/>
            </a:pPr>
            <a:r>
              <a:rPr lang="en-US" sz="3700" dirty="0">
                <a:latin typeface="Calibri" charset="0"/>
                <a:ea typeface="Calibri" charset="0"/>
                <a:cs typeface="Calibri" charset="0"/>
              </a:rPr>
              <a:t>What do you </a:t>
            </a:r>
            <a:r>
              <a:rPr lang="en-US" sz="3700" b="1" dirty="0">
                <a:solidFill>
                  <a:schemeClr val="tx2"/>
                </a:solidFill>
                <a:latin typeface="Calibri" charset="0"/>
                <a:ea typeface="Calibri" charset="0"/>
                <a:cs typeface="Calibri" charset="0"/>
              </a:rPr>
              <a:t>notice</a:t>
            </a:r>
            <a:r>
              <a:rPr lang="en-US" sz="3700" dirty="0">
                <a:latin typeface="Calibri" charset="0"/>
                <a:ea typeface="Calibri" charset="0"/>
                <a:cs typeface="Calibri" charset="0"/>
              </a:rPr>
              <a:t>?</a:t>
            </a:r>
          </a:p>
          <a:p>
            <a:pPr marL="457200" indent="-457200">
              <a:buFont typeface="Arial" charset="0"/>
              <a:buChar char="•"/>
            </a:pPr>
            <a:r>
              <a:rPr lang="en-US" sz="3700" dirty="0">
                <a:latin typeface="Calibri" charset="0"/>
                <a:ea typeface="Calibri" charset="0"/>
                <a:cs typeface="Calibri" charset="0"/>
              </a:rPr>
              <a:t>What do you </a:t>
            </a:r>
            <a:r>
              <a:rPr lang="en-US" sz="3700" b="1" dirty="0">
                <a:solidFill>
                  <a:schemeClr val="tx2"/>
                </a:solidFill>
                <a:latin typeface="Calibri" charset="0"/>
                <a:ea typeface="Calibri" charset="0"/>
                <a:cs typeface="Calibri" charset="0"/>
              </a:rPr>
              <a:t>wonder</a:t>
            </a:r>
            <a:r>
              <a:rPr lang="en-US" sz="3700" dirty="0">
                <a:latin typeface="Calibri" charset="0"/>
                <a:ea typeface="Calibri" charset="0"/>
                <a:cs typeface="Calibri" charset="0"/>
              </a:rPr>
              <a:t>?</a:t>
            </a:r>
          </a:p>
        </p:txBody>
      </p:sp>
    </p:spTree>
    <p:extLst>
      <p:ext uri="{BB962C8B-B14F-4D97-AF65-F5344CB8AC3E}">
        <p14:creationId xmlns:p14="http://schemas.microsoft.com/office/powerpoint/2010/main" val="96412138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128</a:t>
            </a:fld>
            <a:endParaRPr lang="en-US" dirty="0"/>
          </a:p>
        </p:txBody>
      </p:sp>
      <p:sp>
        <p:nvSpPr>
          <p:cNvPr id="9" name="Text Placeholder 8">
            <a:extLst>
              <a:ext uri="{FF2B5EF4-FFF2-40B4-BE49-F238E27FC236}">
                <a16:creationId xmlns:a16="http://schemas.microsoft.com/office/drawing/2014/main" id="{0500566A-6A96-6344-8EFB-F2E00A79767E}"/>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From Literal and Concrete </a:t>
            </a:r>
            <a:r>
              <a:rPr lang="en-US"/>
              <a:t>to Abstract</a:t>
            </a:r>
            <a:endParaRPr lang="en-US" dirty="0"/>
          </a:p>
        </p:txBody>
      </p:sp>
      <p:grpSp>
        <p:nvGrpSpPr>
          <p:cNvPr id="6" name="Group 5"/>
          <p:cNvGrpSpPr/>
          <p:nvPr/>
        </p:nvGrpSpPr>
        <p:grpSpPr>
          <a:xfrm>
            <a:off x="3183024" y="1085487"/>
            <a:ext cx="5825951" cy="3556000"/>
            <a:chOff x="2407610" y="1193800"/>
            <a:chExt cx="7365667" cy="4495800"/>
          </a:xfrm>
        </p:grpSpPr>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7610" y="1193800"/>
              <a:ext cx="7365667" cy="4495800"/>
            </a:xfrm>
            <a:prstGeom prst="rect">
              <a:avLst/>
            </a:prstGeom>
          </p:spPr>
        </p:pic>
        <p:sp>
          <p:nvSpPr>
            <p:cNvPr id="3" name="Rounded Rectangle 2"/>
            <p:cNvSpPr/>
            <p:nvPr/>
          </p:nvSpPr>
          <p:spPr>
            <a:xfrm>
              <a:off x="2407610" y="1193800"/>
              <a:ext cx="1859590" cy="18542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6"/>
          <p:cNvSpPr/>
          <p:nvPr/>
        </p:nvSpPr>
        <p:spPr>
          <a:xfrm>
            <a:off x="339357" y="1534908"/>
            <a:ext cx="3089644" cy="4031873"/>
          </a:xfrm>
          <a:prstGeom prst="rect">
            <a:avLst/>
          </a:prstGeom>
        </p:spPr>
        <p:txBody>
          <a:bodyPr wrap="square">
            <a:spAutoFit/>
          </a:bodyPr>
          <a:lstStyle/>
          <a:p>
            <a:r>
              <a:rPr lang="en-US" sz="3200" dirty="0">
                <a:latin typeface="Calibri" charset="0"/>
                <a:ea typeface="Calibri" charset="0"/>
                <a:cs typeface="Calibri" charset="0"/>
              </a:rPr>
              <a:t>In stanza 2, what does the phrase “it was grassy and wanted wear” tell us about the road the poet chose? Explain. </a:t>
            </a:r>
          </a:p>
        </p:txBody>
      </p:sp>
      <p:sp>
        <p:nvSpPr>
          <p:cNvPr id="8" name="Rectangle 7"/>
          <p:cNvSpPr/>
          <p:nvPr/>
        </p:nvSpPr>
        <p:spPr>
          <a:xfrm>
            <a:off x="9144000" y="1534908"/>
            <a:ext cx="3048000" cy="3539430"/>
          </a:xfrm>
          <a:prstGeom prst="rect">
            <a:avLst/>
          </a:prstGeom>
        </p:spPr>
        <p:txBody>
          <a:bodyPr wrap="square">
            <a:spAutoFit/>
          </a:bodyPr>
          <a:lstStyle/>
          <a:p>
            <a:pPr lvl="0" algn="ctr"/>
            <a:r>
              <a:rPr lang="en-US" sz="3200" dirty="0">
                <a:latin typeface="Calibri" charset="0"/>
                <a:ea typeface="Calibri" charset="0"/>
                <a:cs typeface="Calibri" charset="0"/>
              </a:rPr>
              <a:t>How does this shift in the 4</a:t>
            </a:r>
            <a:r>
              <a:rPr lang="en-US" sz="3200" baseline="30000" dirty="0">
                <a:latin typeface="Calibri" charset="0"/>
                <a:ea typeface="Calibri" charset="0"/>
                <a:cs typeface="Calibri" charset="0"/>
              </a:rPr>
              <a:t>th</a:t>
            </a:r>
            <a:r>
              <a:rPr lang="en-US" sz="3200" dirty="0">
                <a:latin typeface="Calibri" charset="0"/>
                <a:ea typeface="Calibri" charset="0"/>
                <a:cs typeface="Calibri" charset="0"/>
              </a:rPr>
              <a:t> stanza affect the overall meaning, or central message of this poem? </a:t>
            </a:r>
          </a:p>
        </p:txBody>
      </p:sp>
    </p:spTree>
    <p:extLst>
      <p:ext uri="{BB962C8B-B14F-4D97-AF65-F5344CB8AC3E}">
        <p14:creationId xmlns:p14="http://schemas.microsoft.com/office/powerpoint/2010/main" val="1661410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129</a:t>
            </a:fld>
            <a:endParaRPr lang="en-US" dirty="0"/>
          </a:p>
        </p:txBody>
      </p:sp>
      <p:sp>
        <p:nvSpPr>
          <p:cNvPr id="3" name="Text Placeholder 2">
            <a:extLst>
              <a:ext uri="{FF2B5EF4-FFF2-40B4-BE49-F238E27FC236}">
                <a16:creationId xmlns:a16="http://schemas.microsoft.com/office/drawing/2014/main" id="{4CB70374-0B45-1646-91B7-40117AAF6AD4}"/>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Three Reader’s Circles Frameworks</a:t>
            </a:r>
          </a:p>
        </p:txBody>
      </p:sp>
      <p:pic>
        <p:nvPicPr>
          <p:cNvPr id="10"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620" y="896467"/>
            <a:ext cx="3010371" cy="2116667"/>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6940" y="1731027"/>
            <a:ext cx="3236714" cy="2331426"/>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23654" y="2471886"/>
            <a:ext cx="3276113" cy="2350799"/>
          </a:xfrm>
          <a:prstGeom prst="rect">
            <a:avLst/>
          </a:prstGeom>
        </p:spPr>
      </p:pic>
      <p:sp>
        <p:nvSpPr>
          <p:cNvPr id="13" name="TextBox 12"/>
          <p:cNvSpPr txBox="1"/>
          <p:nvPr/>
        </p:nvSpPr>
        <p:spPr>
          <a:xfrm>
            <a:off x="1765753" y="3333645"/>
            <a:ext cx="2421467" cy="523220"/>
          </a:xfrm>
          <a:prstGeom prst="rect">
            <a:avLst/>
          </a:prstGeom>
          <a:noFill/>
        </p:spPr>
        <p:txBody>
          <a:bodyPr wrap="square" rtlCol="0">
            <a:spAutoFit/>
          </a:bodyPr>
          <a:lstStyle/>
          <a:p>
            <a:pPr algn="ctr"/>
            <a:r>
              <a:rPr lang="en-US" sz="2800" b="1" dirty="0">
                <a:latin typeface="Calibri" charset="0"/>
                <a:ea typeface="Calibri" charset="0"/>
                <a:cs typeface="Calibri" charset="0"/>
              </a:rPr>
              <a:t>Literary Texts</a:t>
            </a:r>
          </a:p>
        </p:txBody>
      </p:sp>
      <p:sp>
        <p:nvSpPr>
          <p:cNvPr id="14" name="TextBox 13"/>
          <p:cNvSpPr txBox="1"/>
          <p:nvPr/>
        </p:nvSpPr>
        <p:spPr>
          <a:xfrm>
            <a:off x="4877488" y="4081827"/>
            <a:ext cx="2421467" cy="954107"/>
          </a:xfrm>
          <a:prstGeom prst="rect">
            <a:avLst/>
          </a:prstGeom>
          <a:noFill/>
        </p:spPr>
        <p:txBody>
          <a:bodyPr wrap="square" rtlCol="0">
            <a:spAutoFit/>
          </a:bodyPr>
          <a:lstStyle/>
          <a:p>
            <a:pPr algn="ctr"/>
            <a:r>
              <a:rPr lang="en-US" sz="2800" b="1" dirty="0">
                <a:latin typeface="Calibri" charset="0"/>
                <a:ea typeface="Calibri" charset="0"/>
                <a:cs typeface="Calibri" charset="0"/>
              </a:rPr>
              <a:t>Literary Non-Fiction</a:t>
            </a:r>
          </a:p>
        </p:txBody>
      </p:sp>
      <p:sp>
        <p:nvSpPr>
          <p:cNvPr id="15" name="TextBox 14"/>
          <p:cNvSpPr txBox="1"/>
          <p:nvPr/>
        </p:nvSpPr>
        <p:spPr>
          <a:xfrm>
            <a:off x="7823654" y="4748243"/>
            <a:ext cx="2688166" cy="954107"/>
          </a:xfrm>
          <a:prstGeom prst="rect">
            <a:avLst/>
          </a:prstGeom>
          <a:noFill/>
        </p:spPr>
        <p:txBody>
          <a:bodyPr wrap="square" rtlCol="0">
            <a:spAutoFit/>
          </a:bodyPr>
          <a:lstStyle/>
          <a:p>
            <a:pPr algn="ctr"/>
            <a:r>
              <a:rPr lang="en-US" sz="2800" b="1">
                <a:latin typeface="Calibri" charset="0"/>
                <a:ea typeface="Calibri" charset="0"/>
                <a:cs typeface="Calibri" charset="0"/>
              </a:rPr>
              <a:t>Informational </a:t>
            </a:r>
            <a:r>
              <a:rPr lang="en-US" sz="2800" b="1" dirty="0">
                <a:latin typeface="Calibri" charset="0"/>
                <a:ea typeface="Calibri" charset="0"/>
                <a:cs typeface="Calibri" charset="0"/>
              </a:rPr>
              <a:t>Texts</a:t>
            </a:r>
          </a:p>
        </p:txBody>
      </p:sp>
      <p:sp>
        <p:nvSpPr>
          <p:cNvPr id="16" name="Rectangle 15"/>
          <p:cNvSpPr/>
          <p:nvPr/>
        </p:nvSpPr>
        <p:spPr>
          <a:xfrm>
            <a:off x="10544536" y="5694271"/>
            <a:ext cx="1964359" cy="307777"/>
          </a:xfrm>
          <a:prstGeom prst="rect">
            <a:avLst/>
          </a:prstGeom>
        </p:spPr>
        <p:txBody>
          <a:bodyPr wrap="square">
            <a:spAutoFit/>
          </a:bodyPr>
          <a:lstStyle/>
          <a:p>
            <a:r>
              <a:rPr lang="is-IS" sz="1400" dirty="0">
                <a:latin typeface="Calibri" charset="0"/>
              </a:rPr>
              <a:t>(LearnZillion, 2017)</a:t>
            </a:r>
            <a:endParaRPr lang="en-US" sz="1400" dirty="0"/>
          </a:p>
        </p:txBody>
      </p:sp>
    </p:spTree>
    <p:extLst>
      <p:ext uri="{BB962C8B-B14F-4D97-AF65-F5344CB8AC3E}">
        <p14:creationId xmlns:p14="http://schemas.microsoft.com/office/powerpoint/2010/main" val="725353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a:t>
            </a:fld>
            <a:endParaRPr lang="en-US" dirty="0"/>
          </a:p>
        </p:txBody>
      </p:sp>
      <p:sp>
        <p:nvSpPr>
          <p:cNvPr id="3" name="Text Placeholder 2"/>
          <p:cNvSpPr>
            <a:spLocks noGrp="1"/>
          </p:cNvSpPr>
          <p:nvPr>
            <p:ph type="body" sz="quarter" idx="10"/>
          </p:nvPr>
        </p:nvSpPr>
        <p:spPr>
          <a:xfrm>
            <a:off x="398463" y="1193800"/>
            <a:ext cx="7469630" cy="4822825"/>
          </a:xfrm>
        </p:spPr>
        <p:txBody>
          <a:bodyPr/>
          <a:lstStyle/>
          <a:p>
            <a:pPr marL="0" indent="0" algn="ctr">
              <a:buNone/>
            </a:pPr>
            <a:r>
              <a:rPr lang="en-US" sz="4000" b="1" dirty="0">
                <a:solidFill>
                  <a:schemeClr val="tx2"/>
                </a:solidFill>
              </a:rPr>
              <a:t>As you watch the video, </a:t>
            </a:r>
          </a:p>
          <a:p>
            <a:pPr marL="0" indent="0" algn="ctr">
              <a:buNone/>
            </a:pPr>
            <a:r>
              <a:rPr lang="en-US" sz="4000" b="1" dirty="0">
                <a:solidFill>
                  <a:schemeClr val="tx2"/>
                </a:solidFill>
              </a:rPr>
              <a:t>think about: </a:t>
            </a:r>
          </a:p>
          <a:p>
            <a:pPr marL="0" indent="0" algn="ctr">
              <a:buNone/>
            </a:pPr>
            <a:endParaRPr lang="en-US" sz="2000" b="1" dirty="0">
              <a:solidFill>
                <a:schemeClr val="accent5"/>
              </a:solidFill>
            </a:endParaRPr>
          </a:p>
          <a:p>
            <a:r>
              <a:rPr lang="en-US" sz="4000" dirty="0">
                <a:solidFill>
                  <a:schemeClr val="tx1"/>
                </a:solidFill>
              </a:rPr>
              <a:t>What resonates with you?</a:t>
            </a:r>
          </a:p>
          <a:p>
            <a:r>
              <a:rPr lang="en-US" sz="4000" dirty="0">
                <a:solidFill>
                  <a:schemeClr val="tx1"/>
                </a:solidFill>
              </a:rPr>
              <a:t>What surprises you?</a:t>
            </a:r>
          </a:p>
          <a:p>
            <a:r>
              <a:rPr lang="en-US" sz="4000" dirty="0">
                <a:solidFill>
                  <a:schemeClr val="tx1"/>
                </a:solidFill>
              </a:rPr>
              <a:t>What questions do you have?</a:t>
            </a:r>
          </a:p>
          <a:p>
            <a:endParaRPr lang="en-US" dirty="0"/>
          </a:p>
        </p:txBody>
      </p:sp>
      <p:sp>
        <p:nvSpPr>
          <p:cNvPr id="4" name="Title 3"/>
          <p:cNvSpPr>
            <a:spLocks noGrp="1"/>
          </p:cNvSpPr>
          <p:nvPr>
            <p:ph type="title"/>
          </p:nvPr>
        </p:nvSpPr>
        <p:spPr/>
        <p:txBody>
          <a:bodyPr/>
          <a:lstStyle/>
          <a:p>
            <a:r>
              <a:rPr lang="en-US" dirty="0"/>
              <a:t>Why is our goal centered around complex texts?</a:t>
            </a:r>
          </a:p>
        </p:txBody>
      </p:sp>
      <p:sp>
        <p:nvSpPr>
          <p:cNvPr id="5" name="TextBox 4"/>
          <p:cNvSpPr txBox="1"/>
          <p:nvPr/>
        </p:nvSpPr>
        <p:spPr>
          <a:xfrm>
            <a:off x="8187069" y="1615032"/>
            <a:ext cx="3354706" cy="3323987"/>
          </a:xfrm>
          <a:prstGeom prst="rect">
            <a:avLst/>
          </a:prstGeom>
          <a:noFill/>
          <a:ln w="19050">
            <a:solidFill>
              <a:schemeClr val="accent5"/>
            </a:solidFill>
          </a:ln>
        </p:spPr>
        <p:txBody>
          <a:bodyPr wrap="square" rtlCol="0">
            <a:spAutoFit/>
          </a:bodyPr>
          <a:lstStyle/>
          <a:p>
            <a:pPr marL="0" lvl="1"/>
            <a:r>
              <a:rPr lang="en-US" sz="3000" b="1" dirty="0">
                <a:latin typeface="Calibri" charset="0"/>
                <a:ea typeface="Calibri" charset="0"/>
                <a:cs typeface="Calibri" charset="0"/>
              </a:rPr>
              <a:t>Scholastic Conference</a:t>
            </a:r>
          </a:p>
          <a:p>
            <a:pPr marL="0" lvl="1"/>
            <a:r>
              <a:rPr lang="en-US" sz="3000" i="1" dirty="0">
                <a:latin typeface="Calibri" charset="0"/>
                <a:ea typeface="Calibri" charset="0"/>
                <a:cs typeface="Calibri" charset="0"/>
              </a:rPr>
              <a:t>2013</a:t>
            </a:r>
          </a:p>
          <a:p>
            <a:pPr marL="0" lvl="1"/>
            <a:endParaRPr lang="en-US" sz="3000" i="1" dirty="0">
              <a:latin typeface="Calibri" charset="0"/>
              <a:ea typeface="Calibri" charset="0"/>
              <a:cs typeface="Calibri" charset="0"/>
            </a:endParaRPr>
          </a:p>
          <a:p>
            <a:pPr marL="0" lvl="1"/>
            <a:r>
              <a:rPr lang="en-US" sz="3000" b="1" dirty="0">
                <a:latin typeface="Calibri" charset="0"/>
                <a:ea typeface="Calibri" charset="0"/>
                <a:cs typeface="Calibri" charset="0"/>
              </a:rPr>
              <a:t>Speakers:</a:t>
            </a:r>
          </a:p>
          <a:p>
            <a:pPr marL="0" lvl="1"/>
            <a:r>
              <a:rPr lang="en-US" sz="3000" i="1" dirty="0">
                <a:latin typeface="Calibri" charset="0"/>
                <a:ea typeface="Calibri" charset="0"/>
                <a:cs typeface="Calibri" charset="0"/>
              </a:rPr>
              <a:t>David </a:t>
            </a:r>
            <a:r>
              <a:rPr lang="en-US" sz="3000" i="1" dirty="0" err="1">
                <a:latin typeface="Calibri" charset="0"/>
                <a:ea typeface="Calibri" charset="0"/>
                <a:cs typeface="Calibri" charset="0"/>
              </a:rPr>
              <a:t>Liben</a:t>
            </a:r>
            <a:endParaRPr lang="en-US" sz="3000" i="1" dirty="0">
              <a:latin typeface="Calibri" charset="0"/>
              <a:ea typeface="Calibri" charset="0"/>
              <a:cs typeface="Calibri" charset="0"/>
            </a:endParaRPr>
          </a:p>
          <a:p>
            <a:pPr marL="0" lvl="1"/>
            <a:r>
              <a:rPr lang="en-US" sz="3000" i="1" dirty="0">
                <a:latin typeface="Calibri" charset="0"/>
                <a:ea typeface="Calibri" charset="0"/>
                <a:cs typeface="Calibri" charset="0"/>
              </a:rPr>
              <a:t>Meredith </a:t>
            </a:r>
            <a:r>
              <a:rPr lang="en-US" sz="3000" i="1" dirty="0" err="1">
                <a:latin typeface="Calibri" charset="0"/>
                <a:ea typeface="Calibri" charset="0"/>
                <a:cs typeface="Calibri" charset="0"/>
              </a:rPr>
              <a:t>Liben</a:t>
            </a:r>
            <a:endParaRPr lang="en-US" sz="3000" i="1" dirty="0">
              <a:latin typeface="Calibri" charset="0"/>
              <a:ea typeface="Calibri" charset="0"/>
              <a:cs typeface="Calibri" charset="0"/>
            </a:endParaRPr>
          </a:p>
        </p:txBody>
      </p:sp>
    </p:spTree>
    <p:extLst>
      <p:ext uri="{BB962C8B-B14F-4D97-AF65-F5344CB8AC3E}">
        <p14:creationId xmlns:p14="http://schemas.microsoft.com/office/powerpoint/2010/main" val="48942288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130</a:t>
            </a:fld>
            <a:endParaRPr lang="en-US" dirty="0"/>
          </a:p>
        </p:txBody>
      </p:sp>
      <p:sp>
        <p:nvSpPr>
          <p:cNvPr id="7" name="Text Placeholder 6"/>
          <p:cNvSpPr>
            <a:spLocks noGrp="1"/>
          </p:cNvSpPr>
          <p:nvPr>
            <p:ph type="body" sz="quarter" idx="10"/>
          </p:nvPr>
        </p:nvSpPr>
        <p:spPr/>
        <p:txBody>
          <a:bodyPr/>
          <a:lstStyle/>
          <a:p>
            <a:r>
              <a:rPr lang="en-US" sz="4500" dirty="0">
                <a:solidFill>
                  <a:schemeClr val="tx1"/>
                </a:solidFill>
              </a:rPr>
              <a:t>What resonated most with you in this experiential? Why?</a:t>
            </a:r>
          </a:p>
          <a:p>
            <a:endParaRPr lang="en-US" sz="2000" dirty="0">
              <a:solidFill>
                <a:schemeClr val="tx1"/>
              </a:solidFill>
            </a:endParaRPr>
          </a:p>
          <a:p>
            <a:r>
              <a:rPr lang="en-US" sz="4500" dirty="0">
                <a:solidFill>
                  <a:schemeClr val="tx1"/>
                </a:solidFill>
              </a:rPr>
              <a:t>How would you describe Reader’s Circles to a colleague?</a:t>
            </a:r>
          </a:p>
          <a:p>
            <a:pPr lvl="1"/>
            <a:endParaRPr lang="en-US" dirty="0"/>
          </a:p>
          <a:p>
            <a:pPr lvl="1"/>
            <a:endParaRPr lang="en-US" dirty="0"/>
          </a:p>
        </p:txBody>
      </p:sp>
      <p:sp>
        <p:nvSpPr>
          <p:cNvPr id="6" name="Title 5"/>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1741267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500" b="1" dirty="0"/>
              <a:t>Take a Break!</a:t>
            </a:r>
          </a:p>
        </p:txBody>
      </p:sp>
    </p:spTree>
    <p:extLst>
      <p:ext uri="{BB962C8B-B14F-4D97-AF65-F5344CB8AC3E}">
        <p14:creationId xmlns:p14="http://schemas.microsoft.com/office/powerpoint/2010/main" val="213240812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000" b="1" dirty="0"/>
              <a:t>Module 1</a:t>
            </a:r>
            <a:r>
              <a:rPr lang="en-US" sz="5000" dirty="0"/>
              <a:t>: Unpacking the ELA Guidebooks</a:t>
            </a:r>
            <a:br>
              <a:rPr lang="en-US" sz="5000" dirty="0"/>
            </a:br>
            <a:r>
              <a:rPr lang="en-US" sz="5000" b="1" dirty="0"/>
              <a:t>Session 6</a:t>
            </a:r>
            <a:r>
              <a:rPr lang="en-US" sz="5000" dirty="0"/>
              <a:t>: Text-Based vs. Strategies-Based Instruction</a:t>
            </a:r>
            <a:br>
              <a:rPr lang="en-US" sz="5000" dirty="0"/>
            </a:br>
            <a:r>
              <a:rPr lang="en-US" sz="5000" dirty="0"/>
              <a:t>Grades 6 </a:t>
            </a:r>
            <a:r>
              <a:rPr lang="mr-IN" sz="5000" dirty="0"/>
              <a:t>–</a:t>
            </a:r>
            <a:r>
              <a:rPr lang="en-US" sz="5000" dirty="0"/>
              <a:t> 8</a:t>
            </a:r>
          </a:p>
        </p:txBody>
      </p:sp>
    </p:spTree>
    <p:extLst>
      <p:ext uri="{BB962C8B-B14F-4D97-AF65-F5344CB8AC3E}">
        <p14:creationId xmlns:p14="http://schemas.microsoft.com/office/powerpoint/2010/main" val="198872810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133</a:t>
            </a:fld>
            <a:endParaRPr lang="en-US" dirty="0"/>
          </a:p>
        </p:txBody>
      </p:sp>
      <p:sp>
        <p:nvSpPr>
          <p:cNvPr id="5" name="Text Placeholder 4"/>
          <p:cNvSpPr>
            <a:spLocks noGrp="1"/>
          </p:cNvSpPr>
          <p:nvPr>
            <p:ph type="body" sz="quarter" idx="10"/>
          </p:nvPr>
        </p:nvSpPr>
        <p:spPr/>
        <p:txBody>
          <a:bodyPr/>
          <a:lstStyle/>
          <a:p>
            <a:pPr marL="514350" indent="-514350">
              <a:buAutoNum type="arabicParenR"/>
            </a:pPr>
            <a:endParaRPr lang="en-US" dirty="0"/>
          </a:p>
          <a:p>
            <a:pPr marL="0" indent="0">
              <a:buNone/>
            </a:pPr>
            <a:endParaRPr lang="en-US" dirty="0"/>
          </a:p>
        </p:txBody>
      </p:sp>
      <p:sp>
        <p:nvSpPr>
          <p:cNvPr id="4" name="Title 3"/>
          <p:cNvSpPr>
            <a:spLocks noGrp="1"/>
          </p:cNvSpPr>
          <p:nvPr>
            <p:ph type="title"/>
          </p:nvPr>
        </p:nvSpPr>
        <p:spPr/>
        <p:txBody>
          <a:bodyPr/>
          <a:lstStyle/>
          <a:p>
            <a:r>
              <a:rPr lang="en-US" dirty="0"/>
              <a:t>Do Now</a:t>
            </a:r>
          </a:p>
        </p:txBody>
      </p:sp>
      <p:sp>
        <p:nvSpPr>
          <p:cNvPr id="2" name="TextBox 1"/>
          <p:cNvSpPr txBox="1"/>
          <p:nvPr/>
        </p:nvSpPr>
        <p:spPr>
          <a:xfrm>
            <a:off x="220663" y="1320800"/>
            <a:ext cx="5672137" cy="4185761"/>
          </a:xfrm>
          <a:prstGeom prst="rect">
            <a:avLst/>
          </a:prstGeom>
          <a:noFill/>
        </p:spPr>
        <p:txBody>
          <a:bodyPr wrap="square" rtlCol="0">
            <a:spAutoFit/>
          </a:bodyPr>
          <a:lstStyle/>
          <a:p>
            <a:pPr algn="ctr"/>
            <a:r>
              <a:rPr lang="en-US" sz="3800" b="1" dirty="0">
                <a:solidFill>
                  <a:schemeClr val="tx2"/>
                </a:solidFill>
                <a:latin typeface="Calibri" charset="0"/>
                <a:ea typeface="Calibri" charset="0"/>
                <a:cs typeface="Calibri" charset="0"/>
              </a:rPr>
              <a:t>Reflect</a:t>
            </a:r>
            <a:r>
              <a:rPr lang="en-US" sz="3800" b="1" dirty="0">
                <a:latin typeface="Calibri" charset="0"/>
                <a:ea typeface="Calibri" charset="0"/>
                <a:cs typeface="Calibri" charset="0"/>
              </a:rPr>
              <a:t> on </a:t>
            </a:r>
            <a:r>
              <a:rPr lang="en-US" sz="3800" b="1">
                <a:latin typeface="Calibri" charset="0"/>
                <a:ea typeface="Calibri" charset="0"/>
                <a:cs typeface="Calibri" charset="0"/>
              </a:rPr>
              <a:t>your journey </a:t>
            </a:r>
            <a:r>
              <a:rPr lang="en-US" sz="3800" b="1" dirty="0">
                <a:latin typeface="Calibri" charset="0"/>
                <a:ea typeface="Calibri" charset="0"/>
                <a:cs typeface="Calibri" charset="0"/>
              </a:rPr>
              <a:t>through the Reader’s Circles with “The Road Not Taken.”</a:t>
            </a:r>
          </a:p>
          <a:p>
            <a:pPr marL="457200" indent="-457200">
              <a:buFont typeface="Arial" charset="0"/>
              <a:buChar char="•"/>
            </a:pPr>
            <a:r>
              <a:rPr lang="en-US" sz="3800" dirty="0">
                <a:latin typeface="Calibri" charset="0"/>
                <a:ea typeface="Calibri" charset="0"/>
                <a:cs typeface="Calibri" charset="0"/>
              </a:rPr>
              <a:t>Based on this experience, how would you define “text-based instruction?”</a:t>
            </a:r>
          </a:p>
        </p:txBody>
      </p:sp>
      <p:sp>
        <p:nvSpPr>
          <p:cNvPr id="3" name="Rectangle 2"/>
          <p:cNvSpPr/>
          <p:nvPr/>
        </p:nvSpPr>
        <p:spPr>
          <a:xfrm>
            <a:off x="6096000" y="1422400"/>
            <a:ext cx="6096000" cy="4185761"/>
          </a:xfrm>
          <a:prstGeom prst="rect">
            <a:avLst/>
          </a:prstGeom>
        </p:spPr>
        <p:txBody>
          <a:bodyPr>
            <a:spAutoFit/>
          </a:bodyPr>
          <a:lstStyle/>
          <a:p>
            <a:pPr algn="ctr"/>
            <a:r>
              <a:rPr lang="en-US" sz="3800" b="1" dirty="0">
                <a:solidFill>
                  <a:schemeClr val="tx2"/>
                </a:solidFill>
                <a:latin typeface="Calibri" charset="0"/>
                <a:ea typeface="Calibri" charset="0"/>
                <a:cs typeface="Calibri" charset="0"/>
              </a:rPr>
              <a:t>Reflect</a:t>
            </a:r>
            <a:r>
              <a:rPr lang="en-US" sz="3800" b="1" dirty="0">
                <a:latin typeface="Calibri" charset="0"/>
                <a:ea typeface="Calibri" charset="0"/>
                <a:cs typeface="Calibri" charset="0"/>
              </a:rPr>
              <a:t> on your experience teaching with the ELA Guidebooks so far.</a:t>
            </a:r>
          </a:p>
          <a:p>
            <a:pPr marL="285750" indent="-285750">
              <a:buFont typeface="Arial" charset="0"/>
              <a:buChar char="•"/>
            </a:pPr>
            <a:r>
              <a:rPr lang="en-US" sz="3800" dirty="0">
                <a:latin typeface="Calibri" charset="0"/>
                <a:ea typeface="Calibri" charset="0"/>
                <a:cs typeface="Calibri" charset="0"/>
              </a:rPr>
              <a:t>In what ways do you see evidence of this text-based approach in the ELA Guidebooks?</a:t>
            </a:r>
          </a:p>
        </p:txBody>
      </p:sp>
      <p:cxnSp>
        <p:nvCxnSpPr>
          <p:cNvPr id="8" name="Straight Connector 7"/>
          <p:cNvCxnSpPr/>
          <p:nvPr/>
        </p:nvCxnSpPr>
        <p:spPr>
          <a:xfrm>
            <a:off x="5969000" y="1320800"/>
            <a:ext cx="0" cy="4185761"/>
          </a:xfrm>
          <a:prstGeom prst="line">
            <a:avLst/>
          </a:prstGeom>
          <a:ln w="666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803528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134</a:t>
            </a:fld>
            <a:endParaRPr lang="en-US" dirty="0"/>
          </a:p>
        </p:txBody>
      </p:sp>
      <p:sp>
        <p:nvSpPr>
          <p:cNvPr id="3" name="Text Placeholder 2"/>
          <p:cNvSpPr>
            <a:spLocks noGrp="1"/>
          </p:cNvSpPr>
          <p:nvPr>
            <p:ph type="body" sz="quarter" idx="10"/>
          </p:nvPr>
        </p:nvSpPr>
        <p:spPr/>
        <p:txBody>
          <a:bodyPr/>
          <a:lstStyle/>
          <a:p>
            <a:pPr lvl="0"/>
            <a:r>
              <a:rPr lang="en-US" sz="4000" dirty="0">
                <a:solidFill>
                  <a:schemeClr val="tx1"/>
                </a:solidFill>
              </a:rPr>
              <a:t>Describe text-based instruction and its impact on students using evidence from research</a:t>
            </a:r>
          </a:p>
          <a:p>
            <a:pPr lvl="0"/>
            <a:endParaRPr lang="en-US" sz="1000" dirty="0">
              <a:solidFill>
                <a:schemeClr val="tx1"/>
              </a:solidFill>
            </a:endParaRPr>
          </a:p>
          <a:p>
            <a:pPr lvl="0"/>
            <a:r>
              <a:rPr lang="en-US" sz="4000" dirty="0">
                <a:solidFill>
                  <a:schemeClr val="tx1"/>
                </a:solidFill>
              </a:rPr>
              <a:t>Distinguish between strategies-based and text-based instruction</a:t>
            </a:r>
          </a:p>
          <a:p>
            <a:pPr lvl="0"/>
            <a:endParaRPr lang="en-US" sz="1000" dirty="0">
              <a:solidFill>
                <a:schemeClr val="tx1"/>
              </a:solidFill>
            </a:endParaRPr>
          </a:p>
          <a:p>
            <a:pPr lvl="0"/>
            <a:r>
              <a:rPr lang="en-US" sz="4000" dirty="0">
                <a:solidFill>
                  <a:schemeClr val="tx1"/>
                </a:solidFill>
              </a:rPr>
              <a:t>Deepen understanding of how grade-level standards fit in a text-based instructional model</a:t>
            </a:r>
          </a:p>
          <a:p>
            <a:pPr lvl="0"/>
            <a:endParaRPr lang="en-US" sz="500" dirty="0">
              <a:solidFill>
                <a:schemeClr val="tx1"/>
              </a:solidFill>
            </a:endParaRP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72899112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135</a:t>
            </a:fld>
            <a:endParaRPr lang="en-US" dirty="0"/>
          </a:p>
        </p:txBody>
      </p:sp>
      <p:sp>
        <p:nvSpPr>
          <p:cNvPr id="3" name="Text Placeholder 2">
            <a:extLst>
              <a:ext uri="{FF2B5EF4-FFF2-40B4-BE49-F238E27FC236}">
                <a16:creationId xmlns:a16="http://schemas.microsoft.com/office/drawing/2014/main" id="{98C61559-2050-174F-98B1-B945017A4A73}"/>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Agenda</a:t>
            </a:r>
          </a:p>
        </p:txBody>
      </p:sp>
      <p:graphicFrame>
        <p:nvGraphicFramePr>
          <p:cNvPr id="5" name="Content Placeholder 3"/>
          <p:cNvGraphicFramePr>
            <a:graphicFrameLocks/>
          </p:cNvGraphicFramePr>
          <p:nvPr>
            <p:extLst>
              <p:ext uri="{D42A27DB-BD31-4B8C-83A1-F6EECF244321}">
                <p14:modId xmlns:p14="http://schemas.microsoft.com/office/powerpoint/2010/main" val="1820133289"/>
              </p:ext>
            </p:extLst>
          </p:nvPr>
        </p:nvGraphicFramePr>
        <p:xfrm>
          <a:off x="1672095" y="1231676"/>
          <a:ext cx="8847809" cy="4404360"/>
        </p:xfrm>
        <a:graphic>
          <a:graphicData uri="http://schemas.openxmlformats.org/drawingml/2006/table">
            <a:tbl>
              <a:tblPr firstRow="1" bandRow="1">
                <a:tableStyleId>{7DF18680-E054-41AD-8BC1-D1AEF772440D}</a:tableStyleId>
              </a:tblPr>
              <a:tblGrid>
                <a:gridCol w="1870856">
                  <a:extLst>
                    <a:ext uri="{9D8B030D-6E8A-4147-A177-3AD203B41FA5}">
                      <a16:colId xmlns:a16="http://schemas.microsoft.com/office/drawing/2014/main" val="20000"/>
                    </a:ext>
                  </a:extLst>
                </a:gridCol>
                <a:gridCol w="6976953">
                  <a:extLst>
                    <a:ext uri="{9D8B030D-6E8A-4147-A177-3AD203B41FA5}">
                      <a16:colId xmlns:a16="http://schemas.microsoft.com/office/drawing/2014/main" val="20001"/>
                    </a:ext>
                  </a:extLst>
                </a:gridCol>
              </a:tblGrid>
              <a:tr h="370840">
                <a:tc>
                  <a:txBody>
                    <a:bodyPr/>
                    <a:lstStyle/>
                    <a:p>
                      <a:pPr algn="ctr"/>
                      <a:r>
                        <a:rPr lang="en-US" sz="37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7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7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7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700" dirty="0">
                          <a:solidFill>
                            <a:schemeClr val="tx1"/>
                          </a:solidFill>
                          <a:latin typeface="Calibri" charset="0"/>
                          <a:ea typeface="Calibri" charset="0"/>
                          <a:cs typeface="Calibri" charset="0"/>
                        </a:rPr>
                        <a:t>27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700" dirty="0">
                          <a:solidFill>
                            <a:schemeClr val="tx1"/>
                          </a:solidFill>
                          <a:latin typeface="Calibri" charset="0"/>
                          <a:ea typeface="Calibri" charset="0"/>
                          <a:cs typeface="Calibri" charset="0"/>
                        </a:rPr>
                        <a:t>Classroom Conversations Research:</a:t>
                      </a:r>
                    </a:p>
                    <a:p>
                      <a:r>
                        <a:rPr lang="en-US" sz="3700" dirty="0">
                          <a:solidFill>
                            <a:schemeClr val="tx1"/>
                          </a:solidFill>
                          <a:latin typeface="Calibri" charset="0"/>
                          <a:ea typeface="Calibri" charset="0"/>
                          <a:cs typeface="Calibri" charset="0"/>
                        </a:rPr>
                        <a:t>Text-Based</a:t>
                      </a:r>
                      <a:r>
                        <a:rPr lang="en-US" sz="3700" baseline="0" dirty="0">
                          <a:solidFill>
                            <a:schemeClr val="tx1"/>
                          </a:solidFill>
                          <a:latin typeface="Calibri" charset="0"/>
                          <a:ea typeface="Calibri" charset="0"/>
                          <a:cs typeface="Calibri" charset="0"/>
                        </a:rPr>
                        <a:t> vs. </a:t>
                      </a:r>
                      <a:r>
                        <a:rPr lang="en-US" sz="3700" baseline="0">
                          <a:solidFill>
                            <a:schemeClr val="tx1"/>
                          </a:solidFill>
                          <a:latin typeface="Calibri" charset="0"/>
                          <a:ea typeface="Calibri" charset="0"/>
                          <a:cs typeface="Calibri" charset="0"/>
                        </a:rPr>
                        <a:t>Strategies Based</a:t>
                      </a:r>
                      <a:endParaRPr lang="en-US" sz="37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3700" dirty="0">
                          <a:solidFill>
                            <a:schemeClr val="tx1"/>
                          </a:solidFill>
                          <a:latin typeface="Calibri" charset="0"/>
                          <a:ea typeface="Calibri" charset="0"/>
                          <a:cs typeface="Calibri" charset="0"/>
                        </a:rPr>
                        <a:t>13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700" dirty="0">
                          <a:solidFill>
                            <a:schemeClr val="tx1"/>
                          </a:solidFill>
                          <a:latin typeface="Calibri" charset="0"/>
                          <a:ea typeface="Calibri" charset="0"/>
                          <a:cs typeface="Calibri" charset="0"/>
                        </a:rPr>
                        <a:t>What About</a:t>
                      </a:r>
                      <a:r>
                        <a:rPr lang="en-US" sz="3700" baseline="0" dirty="0">
                          <a:solidFill>
                            <a:schemeClr val="tx1"/>
                          </a:solidFill>
                          <a:latin typeface="Calibri" charset="0"/>
                          <a:ea typeface="Calibri" charset="0"/>
                          <a:cs typeface="Calibri" charset="0"/>
                        </a:rPr>
                        <a:t> S</a:t>
                      </a:r>
                      <a:r>
                        <a:rPr lang="en-US" sz="3700" dirty="0">
                          <a:solidFill>
                            <a:schemeClr val="tx1"/>
                          </a:solidFill>
                          <a:latin typeface="Calibri" charset="0"/>
                          <a:ea typeface="Calibri" charset="0"/>
                          <a:cs typeface="Calibri" charset="0"/>
                        </a:rPr>
                        <a:t>trategies</a:t>
                      </a:r>
                      <a:r>
                        <a:rPr lang="en-US" sz="3700" baseline="0" dirty="0">
                          <a:solidFill>
                            <a:schemeClr val="tx1"/>
                          </a:solidFill>
                          <a:latin typeface="Calibri" charset="0"/>
                          <a:ea typeface="Calibri" charset="0"/>
                          <a:cs typeface="Calibri" charset="0"/>
                        </a:rPr>
                        <a:t> &amp; Standards?</a:t>
                      </a:r>
                      <a:endParaRPr lang="en-US" sz="37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37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700" dirty="0">
                          <a:solidFill>
                            <a:schemeClr val="tx1"/>
                          </a:solidFill>
                          <a:latin typeface="Calibri" charset="0"/>
                          <a:ea typeface="Calibri" charset="0"/>
                          <a:cs typeface="Calibri" charset="0"/>
                        </a:rPr>
                        <a:t>Reflecting</a:t>
                      </a:r>
                      <a:r>
                        <a:rPr lang="en-US" sz="3700" baseline="0" dirty="0">
                          <a:solidFill>
                            <a:schemeClr val="tx1"/>
                          </a:solidFill>
                          <a:latin typeface="Calibri" charset="0"/>
                          <a:ea typeface="Calibri" charset="0"/>
                          <a:cs typeface="Calibri" charset="0"/>
                        </a:rPr>
                        <a:t> on Module 1</a:t>
                      </a:r>
                      <a:endParaRPr lang="en-US" sz="37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35795541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136</a:t>
            </a:fld>
            <a:endParaRPr lang="en-US" dirty="0"/>
          </a:p>
        </p:txBody>
      </p:sp>
      <p:sp>
        <p:nvSpPr>
          <p:cNvPr id="3" name="Text Placeholder 2"/>
          <p:cNvSpPr>
            <a:spLocks noGrp="1"/>
          </p:cNvSpPr>
          <p:nvPr>
            <p:ph type="body" sz="quarter" idx="10"/>
          </p:nvPr>
        </p:nvSpPr>
        <p:spPr/>
        <p:txBody>
          <a:bodyPr/>
          <a:lstStyle/>
          <a:p>
            <a:pPr marL="514338" indent="-514338">
              <a:lnSpc>
                <a:spcPct val="120000"/>
              </a:lnSpc>
              <a:buSzPct val="85000"/>
              <a:buAutoNum type="arabicPeriod"/>
            </a:pPr>
            <a:r>
              <a:rPr lang="en-US" sz="3800" b="1" dirty="0">
                <a:solidFill>
                  <a:schemeClr val="accent5"/>
                </a:solidFill>
                <a:sym typeface="Arial"/>
              </a:rPr>
              <a:t>Complexity</a:t>
            </a:r>
            <a:r>
              <a:rPr lang="en-US" sz="3800" dirty="0">
                <a:solidFill>
                  <a:schemeClr val="accent5"/>
                </a:solidFill>
                <a:sym typeface="Arial"/>
              </a:rPr>
              <a:t>: </a:t>
            </a:r>
            <a:r>
              <a:rPr lang="x-none" sz="3800" dirty="0">
                <a:solidFill>
                  <a:schemeClr val="tx1"/>
                </a:solidFill>
                <a:sym typeface="Arial"/>
              </a:rPr>
              <a:t>Regular </a:t>
            </a:r>
            <a:r>
              <a:rPr lang="en-US" sz="3800" dirty="0">
                <a:solidFill>
                  <a:schemeClr val="tx1"/>
                </a:solidFill>
                <a:sym typeface="Arial"/>
              </a:rPr>
              <a:t>p</a:t>
            </a:r>
            <a:r>
              <a:rPr lang="x-none" sz="3800" dirty="0">
                <a:solidFill>
                  <a:schemeClr val="tx1"/>
                </a:solidFill>
                <a:sym typeface="Arial"/>
              </a:rPr>
              <a:t>ractice </a:t>
            </a:r>
            <a:r>
              <a:rPr lang="en-US" sz="3800" dirty="0">
                <a:solidFill>
                  <a:schemeClr val="tx1"/>
                </a:solidFill>
                <a:sym typeface="Arial"/>
              </a:rPr>
              <a:t>w</a:t>
            </a:r>
            <a:r>
              <a:rPr lang="x-none" sz="3800" dirty="0">
                <a:solidFill>
                  <a:schemeClr val="tx1"/>
                </a:solidFill>
                <a:sym typeface="Arial"/>
              </a:rPr>
              <a:t>ith</a:t>
            </a:r>
            <a:r>
              <a:rPr lang="en-US" sz="3800" dirty="0">
                <a:solidFill>
                  <a:schemeClr val="tx1"/>
                </a:solidFill>
                <a:sym typeface="Arial"/>
              </a:rPr>
              <a:t> c</a:t>
            </a:r>
            <a:r>
              <a:rPr lang="x-none" sz="3800" dirty="0">
                <a:solidFill>
                  <a:schemeClr val="tx1"/>
                </a:solidFill>
                <a:sym typeface="Arial"/>
              </a:rPr>
              <a:t>omplex </a:t>
            </a:r>
            <a:r>
              <a:rPr lang="en-US" sz="3800" dirty="0">
                <a:solidFill>
                  <a:schemeClr val="tx1"/>
                </a:solidFill>
                <a:sym typeface="Arial"/>
              </a:rPr>
              <a:t>t</a:t>
            </a:r>
            <a:r>
              <a:rPr lang="x-none" sz="3800" dirty="0">
                <a:solidFill>
                  <a:schemeClr val="tx1"/>
                </a:solidFill>
                <a:sym typeface="Arial"/>
              </a:rPr>
              <a:t>ext </a:t>
            </a:r>
            <a:r>
              <a:rPr lang="en-US" sz="3800" dirty="0">
                <a:solidFill>
                  <a:schemeClr val="tx1"/>
                </a:solidFill>
                <a:sym typeface="Arial"/>
              </a:rPr>
              <a:t>a</a:t>
            </a:r>
            <a:r>
              <a:rPr lang="x-none" sz="3800" dirty="0">
                <a:solidFill>
                  <a:schemeClr val="tx1"/>
                </a:solidFill>
                <a:sym typeface="Arial"/>
              </a:rPr>
              <a:t>nd </a:t>
            </a:r>
            <a:r>
              <a:rPr lang="en-US" sz="3800" dirty="0" err="1">
                <a:solidFill>
                  <a:schemeClr val="tx1"/>
                </a:solidFill>
                <a:sym typeface="Arial"/>
              </a:rPr>
              <a:t>i</a:t>
            </a:r>
            <a:r>
              <a:rPr lang="x-none" sz="3800" dirty="0">
                <a:solidFill>
                  <a:schemeClr val="tx1"/>
                </a:solidFill>
                <a:sym typeface="Arial"/>
              </a:rPr>
              <a:t>ts </a:t>
            </a:r>
            <a:r>
              <a:rPr lang="en-US" sz="3800" dirty="0">
                <a:solidFill>
                  <a:schemeClr val="tx1"/>
                </a:solidFill>
                <a:sym typeface="Arial"/>
              </a:rPr>
              <a:t>a</a:t>
            </a:r>
            <a:r>
              <a:rPr lang="x-none" sz="3800" dirty="0">
                <a:solidFill>
                  <a:schemeClr val="tx1"/>
                </a:solidFill>
                <a:sym typeface="Arial"/>
              </a:rPr>
              <a:t>cademic </a:t>
            </a:r>
            <a:r>
              <a:rPr lang="en-US" sz="3800" dirty="0">
                <a:solidFill>
                  <a:schemeClr val="tx1"/>
                </a:solidFill>
                <a:sym typeface="Arial"/>
              </a:rPr>
              <a:t>l</a:t>
            </a:r>
            <a:r>
              <a:rPr lang="x-none" sz="3800" dirty="0">
                <a:solidFill>
                  <a:schemeClr val="tx1"/>
                </a:solidFill>
                <a:sym typeface="Arial"/>
              </a:rPr>
              <a:t>anguage</a:t>
            </a:r>
            <a:endParaRPr lang="en-US" sz="3800" dirty="0">
              <a:solidFill>
                <a:schemeClr val="tx1"/>
              </a:solidFill>
              <a:sym typeface="Arial"/>
            </a:endParaRPr>
          </a:p>
          <a:p>
            <a:pPr marL="514338" indent="-514338">
              <a:lnSpc>
                <a:spcPct val="120000"/>
              </a:lnSpc>
              <a:buSzPct val="85000"/>
              <a:buAutoNum type="arabicPeriod"/>
            </a:pPr>
            <a:r>
              <a:rPr lang="en-US" sz="3800" b="1" dirty="0">
                <a:solidFill>
                  <a:schemeClr val="accent5"/>
                </a:solidFill>
                <a:sym typeface="Arial"/>
              </a:rPr>
              <a:t>Evidence</a:t>
            </a:r>
            <a:r>
              <a:rPr lang="en-US" sz="3800" dirty="0">
                <a:solidFill>
                  <a:schemeClr val="accent5"/>
                </a:solidFill>
                <a:sym typeface="Arial"/>
              </a:rPr>
              <a:t>: </a:t>
            </a:r>
            <a:r>
              <a:rPr lang="en-US" sz="3800" dirty="0">
                <a:solidFill>
                  <a:schemeClr val="tx1"/>
                </a:solidFill>
                <a:sym typeface="Arial"/>
              </a:rPr>
              <a:t>Reading, writing and speaking grounded in evidence from text, both literary and informational</a:t>
            </a:r>
          </a:p>
          <a:p>
            <a:pPr marL="514338" indent="-514338">
              <a:lnSpc>
                <a:spcPct val="120000"/>
              </a:lnSpc>
              <a:buSzPct val="85000"/>
              <a:buAutoNum type="arabicPeriod"/>
            </a:pPr>
            <a:r>
              <a:rPr lang="en-US" sz="3800" b="1" dirty="0">
                <a:solidFill>
                  <a:schemeClr val="accent5"/>
                </a:solidFill>
                <a:sym typeface="Arial"/>
              </a:rPr>
              <a:t>Knowledge</a:t>
            </a:r>
            <a:r>
              <a:rPr lang="en-US" sz="3800" dirty="0">
                <a:solidFill>
                  <a:schemeClr val="accent5"/>
                </a:solidFill>
                <a:sym typeface="Arial"/>
              </a:rPr>
              <a:t>: </a:t>
            </a:r>
            <a:r>
              <a:rPr lang="en-US" sz="3800" dirty="0">
                <a:solidFill>
                  <a:schemeClr val="tx1"/>
                </a:solidFill>
                <a:sym typeface="Arial"/>
              </a:rPr>
              <a:t>Building knowledge through content-rich nonfiction</a:t>
            </a:r>
            <a:endParaRPr lang="en-US" sz="3800" dirty="0">
              <a:solidFill>
                <a:schemeClr val="tx1"/>
              </a:solidFill>
            </a:endParaRPr>
          </a:p>
          <a:p>
            <a:endParaRPr lang="en-US" dirty="0"/>
          </a:p>
        </p:txBody>
      </p:sp>
      <p:sp>
        <p:nvSpPr>
          <p:cNvPr id="4" name="Title 3"/>
          <p:cNvSpPr>
            <a:spLocks noGrp="1"/>
          </p:cNvSpPr>
          <p:nvPr>
            <p:ph type="title"/>
          </p:nvPr>
        </p:nvSpPr>
        <p:spPr/>
        <p:txBody>
          <a:bodyPr/>
          <a:lstStyle/>
          <a:p>
            <a:r>
              <a:rPr lang="en-US" dirty="0"/>
              <a:t>The Instructional Shifts in Literacy</a:t>
            </a:r>
          </a:p>
        </p:txBody>
      </p:sp>
      <p:sp>
        <p:nvSpPr>
          <p:cNvPr id="5" name="Rectangle 4"/>
          <p:cNvSpPr/>
          <p:nvPr/>
        </p:nvSpPr>
        <p:spPr>
          <a:xfrm>
            <a:off x="398463" y="2743200"/>
            <a:ext cx="11227480" cy="1429867"/>
          </a:xfrm>
          <a:prstGeom prst="rect">
            <a:avLst/>
          </a:prstGeom>
          <a:noFill/>
          <a:ln w="76200">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7586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137</a:t>
            </a:fld>
            <a:endParaRPr lang="en-US" dirty="0"/>
          </a:p>
        </p:txBody>
      </p:sp>
      <p:sp>
        <p:nvSpPr>
          <p:cNvPr id="3" name="Text Placeholder 2"/>
          <p:cNvSpPr>
            <a:spLocks noGrp="1"/>
          </p:cNvSpPr>
          <p:nvPr>
            <p:ph type="body" sz="quarter" idx="10"/>
          </p:nvPr>
        </p:nvSpPr>
        <p:spPr/>
        <p:txBody>
          <a:bodyPr/>
          <a:lstStyle/>
          <a:p>
            <a:pPr marL="0" indent="0" algn="ctr">
              <a:buNone/>
            </a:pPr>
            <a:r>
              <a:rPr lang="en-US" sz="4000" b="1" dirty="0">
                <a:solidFill>
                  <a:schemeClr val="accent5"/>
                </a:solidFill>
              </a:rPr>
              <a:t>How does focusing on evidence from text affect classroom conversations and student learning?</a:t>
            </a:r>
          </a:p>
          <a:p>
            <a:pPr marL="0" indent="0">
              <a:buNone/>
            </a:pPr>
            <a:endParaRPr lang="en-US" sz="3400" dirty="0"/>
          </a:p>
          <a:p>
            <a:pPr marL="0" indent="0" algn="r">
              <a:spcBef>
                <a:spcPct val="0"/>
              </a:spcBef>
              <a:buClrTx/>
              <a:buSzTx/>
              <a:buNone/>
              <a:defRPr/>
            </a:pPr>
            <a:endParaRPr lang="en-US" sz="2000" dirty="0">
              <a:solidFill>
                <a:schemeClr val="tx1"/>
              </a:solidFill>
            </a:endParaRPr>
          </a:p>
          <a:p>
            <a:pPr marL="0" indent="0" algn="r">
              <a:spcBef>
                <a:spcPct val="0"/>
              </a:spcBef>
              <a:buClrTx/>
              <a:buSzTx/>
              <a:buNone/>
              <a:defRPr/>
            </a:pPr>
            <a:endParaRPr lang="en-US" sz="2000" dirty="0">
              <a:solidFill>
                <a:schemeClr val="tx1"/>
              </a:solidFill>
            </a:endParaRPr>
          </a:p>
          <a:p>
            <a:pPr marL="0" indent="0" algn="r">
              <a:spcBef>
                <a:spcPct val="0"/>
              </a:spcBef>
              <a:buClrTx/>
              <a:buSzTx/>
              <a:buNone/>
              <a:defRPr/>
            </a:pPr>
            <a:endParaRPr lang="en-US" sz="2000" dirty="0">
              <a:solidFill>
                <a:schemeClr val="tx1"/>
              </a:solidFill>
            </a:endParaRPr>
          </a:p>
          <a:p>
            <a:pPr marL="0" indent="0" algn="r">
              <a:spcBef>
                <a:spcPct val="0"/>
              </a:spcBef>
              <a:buClrTx/>
              <a:buSzTx/>
              <a:buNone/>
              <a:defRPr/>
            </a:pPr>
            <a:endParaRPr lang="en-US" sz="2000" dirty="0">
              <a:solidFill>
                <a:schemeClr val="tx1"/>
              </a:solidFill>
            </a:endParaRPr>
          </a:p>
          <a:p>
            <a:pPr marL="0" indent="0" algn="r">
              <a:spcBef>
                <a:spcPct val="0"/>
              </a:spcBef>
              <a:buClrTx/>
              <a:buSzTx/>
              <a:buNone/>
              <a:defRPr/>
            </a:pPr>
            <a:endParaRPr lang="en-US" sz="2000" dirty="0">
              <a:solidFill>
                <a:schemeClr val="tx1"/>
              </a:solidFill>
            </a:endParaRPr>
          </a:p>
          <a:p>
            <a:pPr marL="0" indent="0" algn="r">
              <a:spcBef>
                <a:spcPct val="0"/>
              </a:spcBef>
              <a:buClrTx/>
              <a:buSzTx/>
              <a:buNone/>
              <a:defRPr/>
            </a:pPr>
            <a:endParaRPr lang="en-US" sz="2000" dirty="0">
              <a:solidFill>
                <a:schemeClr val="tx1"/>
              </a:solidFill>
            </a:endParaRPr>
          </a:p>
          <a:p>
            <a:pPr marL="0" indent="0" algn="r">
              <a:spcBef>
                <a:spcPct val="0"/>
              </a:spcBef>
              <a:buClrTx/>
              <a:buSzTx/>
              <a:buNone/>
              <a:defRPr/>
            </a:pPr>
            <a:endParaRPr lang="en-US" sz="2000" dirty="0">
              <a:solidFill>
                <a:schemeClr val="tx1"/>
              </a:solidFill>
            </a:endParaRPr>
          </a:p>
          <a:p>
            <a:pPr marL="0" indent="0" algn="r">
              <a:spcBef>
                <a:spcPct val="0"/>
              </a:spcBef>
              <a:buClrTx/>
              <a:buSzTx/>
              <a:buNone/>
              <a:defRPr/>
            </a:pPr>
            <a:endParaRPr lang="en-US" sz="2000" dirty="0">
              <a:solidFill>
                <a:schemeClr val="tx1"/>
              </a:solidFill>
            </a:endParaRPr>
          </a:p>
          <a:p>
            <a:pPr marL="0" indent="0" algn="r">
              <a:spcBef>
                <a:spcPct val="0"/>
              </a:spcBef>
              <a:buClrTx/>
              <a:buSzTx/>
              <a:buNone/>
              <a:defRPr/>
            </a:pPr>
            <a:r>
              <a:rPr lang="en-US" sz="2000" dirty="0">
                <a:solidFill>
                  <a:schemeClr val="tx1"/>
                </a:solidFill>
              </a:rPr>
              <a:t>“Rethinking Comprehension Instruction: A Comparison of Instruction for Strategies and Content Approaches”</a:t>
            </a:r>
          </a:p>
          <a:p>
            <a:pPr marL="0" indent="0" algn="r">
              <a:spcBef>
                <a:spcPct val="0"/>
              </a:spcBef>
              <a:buClrTx/>
              <a:buSzTx/>
              <a:buNone/>
              <a:defRPr/>
            </a:pPr>
            <a:r>
              <a:rPr lang="en-US" sz="2000" dirty="0">
                <a:solidFill>
                  <a:schemeClr val="tx1"/>
                </a:solidFill>
              </a:rPr>
              <a:t>-McKeown, Beck, &amp; Blake (2009)</a:t>
            </a:r>
          </a:p>
        </p:txBody>
      </p:sp>
      <p:sp>
        <p:nvSpPr>
          <p:cNvPr id="4" name="Title 3"/>
          <p:cNvSpPr>
            <a:spLocks noGrp="1"/>
          </p:cNvSpPr>
          <p:nvPr>
            <p:ph type="title"/>
          </p:nvPr>
        </p:nvSpPr>
        <p:spPr/>
        <p:txBody>
          <a:bodyPr/>
          <a:lstStyle/>
          <a:p>
            <a:r>
              <a:rPr lang="en-US" dirty="0"/>
              <a:t>The Research Question</a:t>
            </a:r>
          </a:p>
        </p:txBody>
      </p:sp>
      <p:sp>
        <p:nvSpPr>
          <p:cNvPr id="6" name="TextBox 5"/>
          <p:cNvSpPr txBox="1"/>
          <p:nvPr/>
        </p:nvSpPr>
        <p:spPr>
          <a:xfrm>
            <a:off x="1981200" y="2635716"/>
            <a:ext cx="3632200" cy="1938992"/>
          </a:xfrm>
          <a:prstGeom prst="rect">
            <a:avLst/>
          </a:prstGeom>
          <a:noFill/>
          <a:ln w="60325">
            <a:solidFill>
              <a:schemeClr val="tx2"/>
            </a:solidFill>
          </a:ln>
        </p:spPr>
        <p:txBody>
          <a:bodyPr wrap="square" rtlCol="0">
            <a:spAutoFit/>
          </a:bodyPr>
          <a:lstStyle/>
          <a:p>
            <a:pPr algn="ctr"/>
            <a:r>
              <a:rPr lang="en-US" sz="3500" b="1" dirty="0">
                <a:latin typeface="Calibri" charset="0"/>
                <a:ea typeface="Calibri" charset="0"/>
                <a:cs typeface="Calibri" charset="0"/>
              </a:rPr>
              <a:t>Classroom #1:</a:t>
            </a:r>
          </a:p>
          <a:p>
            <a:pPr algn="ctr"/>
            <a:endParaRPr lang="en-US" sz="1500" dirty="0">
              <a:latin typeface="Calibri" charset="0"/>
              <a:ea typeface="Calibri" charset="0"/>
              <a:cs typeface="Calibri" charset="0"/>
            </a:endParaRPr>
          </a:p>
          <a:p>
            <a:pPr algn="ctr"/>
            <a:r>
              <a:rPr lang="en-US" sz="3500" dirty="0">
                <a:latin typeface="Calibri" charset="0"/>
                <a:ea typeface="Calibri" charset="0"/>
                <a:cs typeface="Calibri" charset="0"/>
              </a:rPr>
              <a:t>Strategies-based</a:t>
            </a:r>
          </a:p>
          <a:p>
            <a:pPr algn="ctr"/>
            <a:r>
              <a:rPr lang="en-US" sz="3500" dirty="0">
                <a:latin typeface="Calibri" charset="0"/>
                <a:ea typeface="Calibri" charset="0"/>
                <a:cs typeface="Calibri" charset="0"/>
              </a:rPr>
              <a:t>Approach</a:t>
            </a:r>
          </a:p>
        </p:txBody>
      </p:sp>
      <p:sp>
        <p:nvSpPr>
          <p:cNvPr id="7" name="TextBox 6"/>
          <p:cNvSpPr txBox="1"/>
          <p:nvPr/>
        </p:nvSpPr>
        <p:spPr>
          <a:xfrm>
            <a:off x="6553200" y="2635716"/>
            <a:ext cx="3632200" cy="1938992"/>
          </a:xfrm>
          <a:prstGeom prst="rect">
            <a:avLst/>
          </a:prstGeom>
          <a:noFill/>
          <a:ln w="60325">
            <a:solidFill>
              <a:schemeClr val="tx2"/>
            </a:solidFill>
          </a:ln>
        </p:spPr>
        <p:txBody>
          <a:bodyPr wrap="square" rtlCol="0">
            <a:spAutoFit/>
          </a:bodyPr>
          <a:lstStyle/>
          <a:p>
            <a:pPr algn="ctr"/>
            <a:r>
              <a:rPr lang="en-US" sz="3500" b="1" dirty="0">
                <a:latin typeface="Calibri" charset="0"/>
                <a:ea typeface="Calibri" charset="0"/>
                <a:cs typeface="Calibri" charset="0"/>
              </a:rPr>
              <a:t>Classroom #2:</a:t>
            </a:r>
          </a:p>
          <a:p>
            <a:pPr algn="ctr"/>
            <a:endParaRPr lang="en-US" sz="1500" dirty="0">
              <a:latin typeface="Calibri" charset="0"/>
              <a:ea typeface="Calibri" charset="0"/>
              <a:cs typeface="Calibri" charset="0"/>
            </a:endParaRPr>
          </a:p>
          <a:p>
            <a:pPr algn="ctr"/>
            <a:r>
              <a:rPr lang="en-US" sz="3500" dirty="0">
                <a:latin typeface="Calibri" charset="0"/>
                <a:ea typeface="Calibri" charset="0"/>
                <a:cs typeface="Calibri" charset="0"/>
              </a:rPr>
              <a:t>Text-based</a:t>
            </a:r>
          </a:p>
          <a:p>
            <a:pPr algn="ctr"/>
            <a:r>
              <a:rPr lang="en-US" sz="3500" dirty="0">
                <a:latin typeface="Calibri" charset="0"/>
                <a:ea typeface="Calibri" charset="0"/>
                <a:cs typeface="Calibri" charset="0"/>
              </a:rPr>
              <a:t>Approach</a:t>
            </a:r>
          </a:p>
        </p:txBody>
      </p:sp>
    </p:spTree>
    <p:extLst>
      <p:ext uri="{BB962C8B-B14F-4D97-AF65-F5344CB8AC3E}">
        <p14:creationId xmlns:p14="http://schemas.microsoft.com/office/powerpoint/2010/main" val="587985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138</a:t>
            </a:fld>
            <a:endParaRPr lang="en-US" dirty="0"/>
          </a:p>
        </p:txBody>
      </p:sp>
      <p:sp>
        <p:nvSpPr>
          <p:cNvPr id="3" name="Text Placeholder 2"/>
          <p:cNvSpPr>
            <a:spLocks noGrp="1"/>
          </p:cNvSpPr>
          <p:nvPr>
            <p:ph type="body" sz="quarter" idx="10"/>
          </p:nvPr>
        </p:nvSpPr>
        <p:spPr/>
        <p:txBody>
          <a:bodyPr/>
          <a:lstStyle/>
          <a:p>
            <a:endParaRPr lang="en-US" dirty="0"/>
          </a:p>
          <a:p>
            <a:endParaRPr lang="en-US" dirty="0"/>
          </a:p>
          <a:p>
            <a:endParaRPr lang="en-US" dirty="0"/>
          </a:p>
          <a:p>
            <a:endParaRPr lang="en-US" dirty="0"/>
          </a:p>
          <a:p>
            <a:endParaRPr lang="en-US" dirty="0"/>
          </a:p>
          <a:p>
            <a:endParaRPr lang="en-US" dirty="0"/>
          </a:p>
          <a:p>
            <a:endParaRPr lang="en-US" dirty="0"/>
          </a:p>
          <a:p>
            <a:pPr marL="0" indent="0">
              <a:buNone/>
            </a:pPr>
            <a:r>
              <a:rPr lang="en-US" i="1" dirty="0"/>
              <a:t>                                                 </a:t>
            </a:r>
            <a:endParaRPr lang="en-US" dirty="0"/>
          </a:p>
        </p:txBody>
      </p:sp>
      <p:sp>
        <p:nvSpPr>
          <p:cNvPr id="4" name="Title 3"/>
          <p:cNvSpPr>
            <a:spLocks noGrp="1"/>
          </p:cNvSpPr>
          <p:nvPr>
            <p:ph type="title"/>
          </p:nvPr>
        </p:nvSpPr>
        <p:spPr/>
        <p:txBody>
          <a:bodyPr/>
          <a:lstStyle/>
          <a:p>
            <a:r>
              <a:rPr lang="en-US" dirty="0"/>
              <a:t>Let’s Read!</a:t>
            </a:r>
          </a:p>
        </p:txBody>
      </p:sp>
      <p:sp>
        <p:nvSpPr>
          <p:cNvPr id="5" name="Content Placeholder 3"/>
          <p:cNvSpPr txBox="1">
            <a:spLocks/>
          </p:cNvSpPr>
          <p:nvPr/>
        </p:nvSpPr>
        <p:spPr>
          <a:xfrm>
            <a:off x="482083" y="1193800"/>
            <a:ext cx="11221934" cy="4724400"/>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8200" b="1" dirty="0">
                <a:solidFill>
                  <a:schemeClr val="tx2"/>
                </a:solidFill>
                <a:latin typeface="Calibri" charset="0"/>
                <a:ea typeface="Calibri" charset="0"/>
                <a:cs typeface="Calibri" charset="0"/>
              </a:rPr>
              <a:t>Independently</a:t>
            </a:r>
          </a:p>
          <a:p>
            <a:pPr marL="0" indent="0" algn="ctr">
              <a:buNone/>
            </a:pPr>
            <a:endParaRPr lang="en-US" sz="2100" b="1" dirty="0">
              <a:solidFill>
                <a:schemeClr val="tx2"/>
              </a:solidFill>
              <a:latin typeface="Calibri" charset="0"/>
              <a:ea typeface="Calibri" charset="0"/>
              <a:cs typeface="Calibri" charset="0"/>
            </a:endParaRPr>
          </a:p>
          <a:p>
            <a:pPr>
              <a:buFont typeface="Arial" charset="0"/>
              <a:buChar char="•"/>
            </a:pPr>
            <a:r>
              <a:rPr lang="en-US" sz="8200" dirty="0">
                <a:latin typeface="Calibri" charset="0"/>
                <a:ea typeface="Calibri" charset="0"/>
                <a:cs typeface="Calibri" charset="0"/>
              </a:rPr>
              <a:t>Read this excerpt from “The Fun They Had” </a:t>
            </a:r>
          </a:p>
          <a:p>
            <a:pPr marL="0" indent="0" algn="ctr">
              <a:buNone/>
            </a:pPr>
            <a:endParaRPr lang="en-US" sz="6400" dirty="0">
              <a:latin typeface="Calibri" charset="0"/>
              <a:ea typeface="Calibri" charset="0"/>
              <a:cs typeface="Calibri" charset="0"/>
            </a:endParaRPr>
          </a:p>
          <a:p>
            <a:pPr marL="0" indent="0" algn="ctr">
              <a:buNone/>
            </a:pPr>
            <a:r>
              <a:rPr lang="en-US" sz="8200" b="1" dirty="0">
                <a:solidFill>
                  <a:schemeClr val="tx2"/>
                </a:solidFill>
                <a:latin typeface="Calibri" charset="0"/>
                <a:ea typeface="Calibri" charset="0"/>
                <a:cs typeface="Calibri" charset="0"/>
              </a:rPr>
              <a:t>Discuss with a Partner:</a:t>
            </a:r>
          </a:p>
          <a:p>
            <a:pPr marL="0" indent="0" algn="ctr">
              <a:buNone/>
            </a:pPr>
            <a:endParaRPr lang="en-US" sz="3600" b="1" dirty="0">
              <a:solidFill>
                <a:schemeClr val="tx2"/>
              </a:solidFill>
              <a:latin typeface="Calibri" charset="0"/>
              <a:ea typeface="Calibri" charset="0"/>
              <a:cs typeface="Calibri" charset="0"/>
            </a:endParaRPr>
          </a:p>
          <a:p>
            <a:pPr>
              <a:buFont typeface="Arial" charset="0"/>
              <a:buChar char="•"/>
            </a:pPr>
            <a:r>
              <a:rPr lang="en-US" sz="8200" dirty="0">
                <a:latin typeface="Calibri" charset="0"/>
                <a:ea typeface="Calibri" charset="0"/>
                <a:cs typeface="Calibri" charset="0"/>
              </a:rPr>
              <a:t>What’s the gist of this excerpt? How do you know?</a:t>
            </a:r>
          </a:p>
          <a:p>
            <a:pPr marL="0" indent="0" algn="r">
              <a:buNone/>
            </a:pPr>
            <a:endParaRPr lang="en-US" sz="4000" dirty="0">
              <a:latin typeface="Calibri" charset="0"/>
              <a:ea typeface="Calibri" charset="0"/>
              <a:cs typeface="Calibri" charset="0"/>
            </a:endParaRPr>
          </a:p>
          <a:p>
            <a:pPr marL="0" indent="0" algn="r">
              <a:buNone/>
            </a:pPr>
            <a:r>
              <a:rPr lang="en-US" sz="4000" dirty="0">
                <a:latin typeface="Calibri" charset="0"/>
                <a:ea typeface="Calibri" charset="0"/>
                <a:cs typeface="Calibri" charset="0"/>
              </a:rPr>
              <a:t>-</a:t>
            </a:r>
            <a:r>
              <a:rPr lang="en-US" sz="4000" i="1" dirty="0">
                <a:latin typeface="Calibri" charset="0"/>
                <a:ea typeface="Calibri" charset="0"/>
                <a:cs typeface="Calibri" charset="0"/>
              </a:rPr>
              <a:t>Isaac Asimov, 1951</a:t>
            </a:r>
          </a:p>
        </p:txBody>
      </p:sp>
    </p:spTree>
    <p:extLst>
      <p:ext uri="{BB962C8B-B14F-4D97-AF65-F5344CB8AC3E}">
        <p14:creationId xmlns:p14="http://schemas.microsoft.com/office/powerpoint/2010/main" val="1162717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139</a:t>
            </a:fld>
            <a:endParaRPr lang="en-US" dirty="0"/>
          </a:p>
        </p:txBody>
      </p:sp>
      <p:sp>
        <p:nvSpPr>
          <p:cNvPr id="4" name="Title 3"/>
          <p:cNvSpPr>
            <a:spLocks noGrp="1"/>
          </p:cNvSpPr>
          <p:nvPr>
            <p:ph type="title"/>
          </p:nvPr>
        </p:nvSpPr>
        <p:spPr/>
        <p:txBody>
          <a:bodyPr/>
          <a:lstStyle/>
          <a:p>
            <a:r>
              <a:rPr lang="en-US" dirty="0"/>
              <a:t>Classroom Conversations Role Play</a:t>
            </a:r>
          </a:p>
        </p:txBody>
      </p:sp>
      <p:sp>
        <p:nvSpPr>
          <p:cNvPr id="5" name="Rectangle 4"/>
          <p:cNvSpPr/>
          <p:nvPr/>
        </p:nvSpPr>
        <p:spPr>
          <a:xfrm>
            <a:off x="8392175" y="1529447"/>
            <a:ext cx="3149600" cy="3554819"/>
          </a:xfrm>
          <a:prstGeom prst="rect">
            <a:avLst/>
          </a:prstGeom>
          <a:ln w="57150">
            <a:solidFill>
              <a:schemeClr val="tx2"/>
            </a:solidFill>
          </a:ln>
        </p:spPr>
        <p:txBody>
          <a:bodyPr wrap="square">
            <a:spAutoFit/>
          </a:bodyPr>
          <a:lstStyle/>
          <a:p>
            <a:pPr marL="914400" indent="-914400">
              <a:buFont typeface="+mj-lt"/>
              <a:buAutoNum type="arabicParenR"/>
            </a:pPr>
            <a:r>
              <a:rPr lang="en-US" sz="4500">
                <a:latin typeface="Calibri" charset="0"/>
                <a:ea typeface="Calibri" charset="0"/>
                <a:cs typeface="Calibri" charset="0"/>
              </a:rPr>
              <a:t>Teacher</a:t>
            </a:r>
            <a:r>
              <a:rPr lang="en-US" sz="4500" dirty="0">
                <a:latin typeface="Calibri" charset="0"/>
                <a:ea typeface="Calibri" charset="0"/>
                <a:cs typeface="Calibri" charset="0"/>
              </a:rPr>
              <a:t>	</a:t>
            </a:r>
          </a:p>
          <a:p>
            <a:pPr marL="914400" indent="-914400">
              <a:buFont typeface="+mj-lt"/>
              <a:buAutoNum type="arabicParenR"/>
            </a:pPr>
            <a:r>
              <a:rPr lang="en-US" sz="4500" dirty="0">
                <a:latin typeface="Calibri" charset="0"/>
                <a:ea typeface="Calibri" charset="0"/>
                <a:cs typeface="Calibri" charset="0"/>
              </a:rPr>
              <a:t>Holly 	</a:t>
            </a:r>
          </a:p>
          <a:p>
            <a:pPr marL="914400" indent="-914400">
              <a:buFont typeface="+mj-lt"/>
              <a:buAutoNum type="arabicParenR"/>
            </a:pPr>
            <a:r>
              <a:rPr lang="en-US" sz="4500" dirty="0">
                <a:latin typeface="Calibri" charset="0"/>
                <a:ea typeface="Calibri" charset="0"/>
                <a:cs typeface="Calibri" charset="0"/>
              </a:rPr>
              <a:t>Student</a:t>
            </a:r>
          </a:p>
          <a:p>
            <a:pPr marL="914400" indent="-914400">
              <a:buFont typeface="+mj-lt"/>
              <a:buAutoNum type="arabicParenR"/>
            </a:pPr>
            <a:r>
              <a:rPr lang="en-US" sz="4500" dirty="0">
                <a:latin typeface="Calibri" charset="0"/>
                <a:ea typeface="Calibri" charset="0"/>
                <a:cs typeface="Calibri" charset="0"/>
              </a:rPr>
              <a:t>Kyle</a:t>
            </a:r>
          </a:p>
          <a:p>
            <a:pPr marL="914400" indent="-914400">
              <a:buFont typeface="+mj-lt"/>
              <a:buAutoNum type="arabicParenR"/>
            </a:pPr>
            <a:r>
              <a:rPr lang="en-US" sz="4500" dirty="0">
                <a:latin typeface="Calibri" charset="0"/>
                <a:ea typeface="Calibri" charset="0"/>
                <a:cs typeface="Calibri" charset="0"/>
              </a:rPr>
              <a:t>Students</a:t>
            </a:r>
          </a:p>
        </p:txBody>
      </p:sp>
      <p:sp>
        <p:nvSpPr>
          <p:cNvPr id="7" name="Text Placeholder 6">
            <a:extLst>
              <a:ext uri="{FF2B5EF4-FFF2-40B4-BE49-F238E27FC236}">
                <a16:creationId xmlns:a16="http://schemas.microsoft.com/office/drawing/2014/main" id="{B1C6D6E1-B78A-F148-AE0A-4C0A43AC2F65}"/>
              </a:ext>
            </a:extLst>
          </p:cNvPr>
          <p:cNvSpPr>
            <a:spLocks noGrp="1"/>
          </p:cNvSpPr>
          <p:nvPr>
            <p:ph type="body" sz="quarter" idx="10"/>
          </p:nvPr>
        </p:nvSpPr>
        <p:spPr/>
        <p:txBody>
          <a:bodyPr/>
          <a:lstStyle/>
          <a:p>
            <a:endParaRPr lang="en-US"/>
          </a:p>
        </p:txBody>
      </p:sp>
      <p:sp>
        <p:nvSpPr>
          <p:cNvPr id="8" name="Text Placeholder 2">
            <a:extLst>
              <a:ext uri="{FF2B5EF4-FFF2-40B4-BE49-F238E27FC236}">
                <a16:creationId xmlns:a16="http://schemas.microsoft.com/office/drawing/2014/main" id="{A5BDD50B-77F1-E442-B2FD-397FED06F349}"/>
              </a:ext>
            </a:extLst>
          </p:cNvPr>
          <p:cNvSpPr txBox="1">
            <a:spLocks/>
          </p:cNvSpPr>
          <p:nvPr/>
        </p:nvSpPr>
        <p:spPr>
          <a:xfrm>
            <a:off x="398463" y="1193800"/>
            <a:ext cx="7577137"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4500" b="1">
                <a:solidFill>
                  <a:schemeClr val="tx2"/>
                </a:solidFill>
              </a:rPr>
              <a:t>Conversation 1: </a:t>
            </a:r>
          </a:p>
          <a:p>
            <a:pPr marL="0" indent="0" algn="ctr">
              <a:buFont typeface="Arial"/>
              <a:buNone/>
            </a:pPr>
            <a:r>
              <a:rPr lang="en-US" sz="4500" b="1">
                <a:solidFill>
                  <a:schemeClr val="tx2"/>
                </a:solidFill>
              </a:rPr>
              <a:t>Strategies Approach</a:t>
            </a:r>
          </a:p>
          <a:p>
            <a:pPr marL="0" indent="0" algn="ctr">
              <a:buFont typeface="Arial"/>
              <a:buNone/>
            </a:pPr>
            <a:endParaRPr lang="en-US" sz="1500" b="1">
              <a:solidFill>
                <a:schemeClr val="tx2"/>
              </a:solidFill>
            </a:endParaRPr>
          </a:p>
          <a:p>
            <a:pPr>
              <a:buFont typeface="Arial" charset="0"/>
              <a:buChar char="•"/>
            </a:pPr>
            <a:r>
              <a:rPr lang="en-US" sz="4500" b="1">
                <a:solidFill>
                  <a:schemeClr val="tx2"/>
                </a:solidFill>
              </a:rPr>
              <a:t>Assign roles </a:t>
            </a:r>
            <a:r>
              <a:rPr lang="en-US" sz="4500">
                <a:solidFill>
                  <a:schemeClr val="tx1"/>
                </a:solidFill>
              </a:rPr>
              <a:t>at your tables for each “character” in the conversation.</a:t>
            </a:r>
          </a:p>
          <a:p>
            <a:pPr>
              <a:buFont typeface="Arial" charset="0"/>
              <a:buChar char="•"/>
            </a:pPr>
            <a:r>
              <a:rPr lang="en-US" sz="4500" b="1">
                <a:solidFill>
                  <a:schemeClr val="tx2"/>
                </a:solidFill>
              </a:rPr>
              <a:t>Read</a:t>
            </a:r>
            <a:r>
              <a:rPr lang="en-US" sz="4500">
                <a:solidFill>
                  <a:schemeClr val="tx1"/>
                </a:solidFill>
              </a:rPr>
              <a:t> the script</a:t>
            </a:r>
            <a:endParaRPr lang="en-US" sz="4500" dirty="0">
              <a:solidFill>
                <a:schemeClr val="tx1"/>
              </a:solidFill>
            </a:endParaRPr>
          </a:p>
        </p:txBody>
      </p:sp>
    </p:spTree>
    <p:extLst>
      <p:ext uri="{BB962C8B-B14F-4D97-AF65-F5344CB8AC3E}">
        <p14:creationId xmlns:p14="http://schemas.microsoft.com/office/powerpoint/2010/main" val="15245823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avid Liben.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07311" y="512107"/>
            <a:ext cx="10377377" cy="5837275"/>
          </a:xfrm>
          <a:prstGeom prst="rect">
            <a:avLst/>
          </a:prstGeom>
        </p:spPr>
      </p:pic>
      <p:sp>
        <p:nvSpPr>
          <p:cNvPr id="4" name="Rectangle 3"/>
          <p:cNvSpPr/>
          <p:nvPr/>
        </p:nvSpPr>
        <p:spPr>
          <a:xfrm>
            <a:off x="9730383" y="6439749"/>
            <a:ext cx="2275623" cy="369332"/>
          </a:xfrm>
          <a:prstGeom prst="rect">
            <a:avLst/>
          </a:prstGeom>
        </p:spPr>
        <p:txBody>
          <a:bodyPr wrap="none">
            <a:spAutoFit/>
          </a:bodyPr>
          <a:lstStyle/>
          <a:p>
            <a:r>
              <a:rPr lang="en-US" dirty="0">
                <a:latin typeface="Calibri" charset="0"/>
                <a:ea typeface="Calibri" charset="0"/>
                <a:cs typeface="Calibri" charset="0"/>
              </a:rPr>
              <a:t>(Scholastic, Inc., 2013)</a:t>
            </a:r>
          </a:p>
        </p:txBody>
      </p:sp>
      <p:sp>
        <p:nvSpPr>
          <p:cNvPr id="5" name="Rectangle 4"/>
          <p:cNvSpPr/>
          <p:nvPr/>
        </p:nvSpPr>
        <p:spPr>
          <a:xfrm>
            <a:off x="8035880" y="6439749"/>
            <a:ext cx="1694503" cy="369332"/>
          </a:xfrm>
          <a:prstGeom prst="rect">
            <a:avLst/>
          </a:prstGeom>
        </p:spPr>
        <p:txBody>
          <a:bodyPr wrap="none">
            <a:spAutoFit/>
          </a:bodyPr>
          <a:lstStyle/>
          <a:p>
            <a:r>
              <a:rPr lang="is-IS" dirty="0">
                <a:latin typeface="Calibri" charset="0"/>
              </a:rPr>
              <a:t>(ACT, Inc., 2006)</a:t>
            </a:r>
            <a:endParaRPr lang="en-US" dirty="0"/>
          </a:p>
        </p:txBody>
      </p:sp>
    </p:spTree>
    <p:extLst>
      <p:ext uri="{BB962C8B-B14F-4D97-AF65-F5344CB8AC3E}">
        <p14:creationId xmlns:p14="http://schemas.microsoft.com/office/powerpoint/2010/main" val="147666646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140</a:t>
            </a:fld>
            <a:endParaRPr lang="en-US" dirty="0"/>
          </a:p>
        </p:txBody>
      </p:sp>
      <p:sp>
        <p:nvSpPr>
          <p:cNvPr id="3" name="Text Placeholder 2"/>
          <p:cNvSpPr>
            <a:spLocks noGrp="1"/>
          </p:cNvSpPr>
          <p:nvPr>
            <p:ph type="body" sz="quarter" idx="10"/>
          </p:nvPr>
        </p:nvSpPr>
        <p:spPr/>
        <p:txBody>
          <a:bodyPr/>
          <a:lstStyle/>
          <a:p>
            <a:pPr marL="0" indent="0" algn="ctr">
              <a:lnSpc>
                <a:spcPct val="150000"/>
              </a:lnSpc>
              <a:buNone/>
            </a:pPr>
            <a:r>
              <a:rPr lang="en-US" sz="4200" b="1" dirty="0">
                <a:solidFill>
                  <a:schemeClr val="tx2"/>
                </a:solidFill>
                <a:latin typeface="Calibri" charset="0"/>
                <a:ea typeface="Calibri" charset="0"/>
                <a:cs typeface="Calibri" charset="0"/>
              </a:rPr>
              <a:t>In the strategies-based classroom:</a:t>
            </a:r>
          </a:p>
          <a:p>
            <a:pPr>
              <a:lnSpc>
                <a:spcPct val="100000"/>
              </a:lnSpc>
            </a:pPr>
            <a:r>
              <a:rPr lang="en-US" sz="4000" dirty="0">
                <a:solidFill>
                  <a:schemeClr val="tx1"/>
                </a:solidFill>
                <a:latin typeface="Calibri" charset="0"/>
                <a:ea typeface="Calibri" charset="0"/>
                <a:cs typeface="Calibri" charset="0"/>
              </a:rPr>
              <a:t>Who is doing most of the talking?</a:t>
            </a:r>
          </a:p>
          <a:p>
            <a:pPr>
              <a:lnSpc>
                <a:spcPct val="100000"/>
              </a:lnSpc>
            </a:pPr>
            <a:endParaRPr lang="en-US" sz="500" dirty="0">
              <a:solidFill>
                <a:schemeClr val="tx1"/>
              </a:solidFill>
              <a:latin typeface="Calibri" charset="0"/>
              <a:ea typeface="Calibri" charset="0"/>
              <a:cs typeface="Calibri" charset="0"/>
            </a:endParaRPr>
          </a:p>
          <a:p>
            <a:pPr>
              <a:lnSpc>
                <a:spcPct val="100000"/>
              </a:lnSpc>
            </a:pPr>
            <a:r>
              <a:rPr lang="en-US" sz="4000" dirty="0">
                <a:solidFill>
                  <a:schemeClr val="tx1"/>
                </a:solidFill>
                <a:latin typeface="Calibri" charset="0"/>
                <a:ea typeface="Calibri" charset="0"/>
                <a:cs typeface="Calibri" charset="0"/>
              </a:rPr>
              <a:t>Who is doing most of the thinking?</a:t>
            </a:r>
          </a:p>
          <a:p>
            <a:pPr>
              <a:lnSpc>
                <a:spcPct val="100000"/>
              </a:lnSpc>
            </a:pPr>
            <a:endParaRPr lang="en-US" sz="500" dirty="0">
              <a:solidFill>
                <a:schemeClr val="tx1"/>
              </a:solidFill>
              <a:latin typeface="Calibri" charset="0"/>
              <a:ea typeface="Calibri" charset="0"/>
              <a:cs typeface="Calibri" charset="0"/>
            </a:endParaRPr>
          </a:p>
          <a:p>
            <a:pPr>
              <a:lnSpc>
                <a:spcPct val="100000"/>
              </a:lnSpc>
            </a:pPr>
            <a:r>
              <a:rPr lang="en-US" sz="4000" dirty="0">
                <a:solidFill>
                  <a:schemeClr val="tx1"/>
                </a:solidFill>
                <a:latin typeface="Calibri" charset="0"/>
                <a:ea typeface="Calibri" charset="0"/>
                <a:cs typeface="Calibri" charset="0"/>
              </a:rPr>
              <a:t>What is being talked about?</a:t>
            </a:r>
          </a:p>
          <a:p>
            <a:pPr>
              <a:lnSpc>
                <a:spcPct val="100000"/>
              </a:lnSpc>
            </a:pPr>
            <a:endParaRPr lang="en-US" sz="500" dirty="0">
              <a:solidFill>
                <a:schemeClr val="tx1"/>
              </a:solidFill>
              <a:latin typeface="Calibri" charset="0"/>
              <a:ea typeface="Calibri" charset="0"/>
              <a:cs typeface="Calibri" charset="0"/>
            </a:endParaRPr>
          </a:p>
          <a:p>
            <a:pPr>
              <a:lnSpc>
                <a:spcPct val="100000"/>
              </a:lnSpc>
            </a:pPr>
            <a:r>
              <a:rPr lang="en-US" sz="4000" dirty="0">
                <a:solidFill>
                  <a:schemeClr val="tx1"/>
                </a:solidFill>
                <a:latin typeface="Calibri" charset="0"/>
                <a:ea typeface="Calibri" charset="0"/>
                <a:cs typeface="Calibri" charset="0"/>
              </a:rPr>
              <a:t>What is </a:t>
            </a:r>
            <a:r>
              <a:rPr lang="en-US" sz="4000" b="1" dirty="0">
                <a:solidFill>
                  <a:schemeClr val="tx1"/>
                </a:solidFill>
                <a:latin typeface="Calibri" charset="0"/>
                <a:ea typeface="Calibri" charset="0"/>
                <a:cs typeface="Calibri" charset="0"/>
              </a:rPr>
              <a:t>not</a:t>
            </a:r>
            <a:r>
              <a:rPr lang="en-US" sz="4000" dirty="0">
                <a:solidFill>
                  <a:schemeClr val="tx1"/>
                </a:solidFill>
                <a:latin typeface="Calibri" charset="0"/>
                <a:ea typeface="Calibri" charset="0"/>
                <a:cs typeface="Calibri" charset="0"/>
              </a:rPr>
              <a:t> being talked about?</a:t>
            </a:r>
          </a:p>
        </p:txBody>
      </p:sp>
      <p:sp>
        <p:nvSpPr>
          <p:cNvPr id="4" name="Title 3"/>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6014819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141</a:t>
            </a:fld>
            <a:endParaRPr lang="en-US" dirty="0"/>
          </a:p>
        </p:txBody>
      </p:sp>
      <p:sp>
        <p:nvSpPr>
          <p:cNvPr id="4" name="Title 3"/>
          <p:cNvSpPr>
            <a:spLocks noGrp="1"/>
          </p:cNvSpPr>
          <p:nvPr>
            <p:ph type="title"/>
          </p:nvPr>
        </p:nvSpPr>
        <p:spPr/>
        <p:txBody>
          <a:bodyPr/>
          <a:lstStyle/>
          <a:p>
            <a:r>
              <a:rPr lang="en-US" dirty="0"/>
              <a:t>Classroom Conversations Role Play</a:t>
            </a:r>
          </a:p>
        </p:txBody>
      </p:sp>
      <p:sp>
        <p:nvSpPr>
          <p:cNvPr id="5" name="Rectangle 4"/>
          <p:cNvSpPr/>
          <p:nvPr/>
        </p:nvSpPr>
        <p:spPr>
          <a:xfrm>
            <a:off x="8407735" y="2104295"/>
            <a:ext cx="2819400" cy="2862322"/>
          </a:xfrm>
          <a:prstGeom prst="rect">
            <a:avLst/>
          </a:prstGeom>
          <a:ln w="57150">
            <a:solidFill>
              <a:schemeClr val="tx2"/>
            </a:solidFill>
          </a:ln>
        </p:spPr>
        <p:txBody>
          <a:bodyPr wrap="square">
            <a:spAutoFit/>
          </a:bodyPr>
          <a:lstStyle/>
          <a:p>
            <a:pPr marL="285750" indent="-285750">
              <a:buFont typeface="Arial" charset="0"/>
              <a:buChar char="•"/>
            </a:pPr>
            <a:r>
              <a:rPr lang="en-US" sz="4500" dirty="0">
                <a:latin typeface="Calibri" charset="0"/>
                <a:ea typeface="Calibri" charset="0"/>
                <a:cs typeface="Calibri" charset="0"/>
              </a:rPr>
              <a:t>Teacher</a:t>
            </a:r>
          </a:p>
          <a:p>
            <a:pPr marL="285750" indent="-285750">
              <a:buFont typeface="Arial" charset="0"/>
              <a:buChar char="•"/>
            </a:pPr>
            <a:r>
              <a:rPr lang="en-US" sz="4500" dirty="0" err="1">
                <a:latin typeface="Calibri" charset="0"/>
                <a:ea typeface="Calibri" charset="0"/>
                <a:cs typeface="Calibri" charset="0"/>
              </a:rPr>
              <a:t>Tajae</a:t>
            </a:r>
            <a:r>
              <a:rPr lang="en-US" sz="4500" dirty="0">
                <a:latin typeface="Calibri" charset="0"/>
                <a:ea typeface="Calibri" charset="0"/>
                <a:cs typeface="Calibri" charset="0"/>
              </a:rPr>
              <a:t>	</a:t>
            </a:r>
          </a:p>
          <a:p>
            <a:pPr marL="285750" indent="-285750">
              <a:buFont typeface="Arial" charset="0"/>
              <a:buChar char="•"/>
            </a:pPr>
            <a:r>
              <a:rPr lang="en-US" sz="4500" dirty="0">
                <a:latin typeface="Calibri" charset="0"/>
                <a:ea typeface="Calibri" charset="0"/>
                <a:cs typeface="Calibri" charset="0"/>
              </a:rPr>
              <a:t>Catherine</a:t>
            </a:r>
          </a:p>
          <a:p>
            <a:pPr marL="285750" indent="-285750">
              <a:buFont typeface="Arial" charset="0"/>
              <a:buChar char="•"/>
            </a:pPr>
            <a:r>
              <a:rPr lang="en-US" sz="4500" dirty="0">
                <a:latin typeface="Calibri" charset="0"/>
                <a:ea typeface="Calibri" charset="0"/>
                <a:cs typeface="Calibri" charset="0"/>
              </a:rPr>
              <a:t>Student</a:t>
            </a:r>
          </a:p>
        </p:txBody>
      </p:sp>
      <p:sp>
        <p:nvSpPr>
          <p:cNvPr id="7" name="Text Placeholder 6">
            <a:extLst>
              <a:ext uri="{FF2B5EF4-FFF2-40B4-BE49-F238E27FC236}">
                <a16:creationId xmlns:a16="http://schemas.microsoft.com/office/drawing/2014/main" id="{D27718D2-34C7-B64D-8C1D-9394EF4B7BDD}"/>
              </a:ext>
            </a:extLst>
          </p:cNvPr>
          <p:cNvSpPr>
            <a:spLocks noGrp="1"/>
          </p:cNvSpPr>
          <p:nvPr>
            <p:ph type="body" sz="quarter" idx="10"/>
          </p:nvPr>
        </p:nvSpPr>
        <p:spPr/>
        <p:txBody>
          <a:bodyPr/>
          <a:lstStyle/>
          <a:p>
            <a:endParaRPr lang="en-US"/>
          </a:p>
        </p:txBody>
      </p:sp>
      <p:sp>
        <p:nvSpPr>
          <p:cNvPr id="8" name="Text Placeholder 2">
            <a:extLst>
              <a:ext uri="{FF2B5EF4-FFF2-40B4-BE49-F238E27FC236}">
                <a16:creationId xmlns:a16="http://schemas.microsoft.com/office/drawing/2014/main" id="{E92FE8C6-07CB-0E4E-85F4-1148E1CC4B55}"/>
              </a:ext>
            </a:extLst>
          </p:cNvPr>
          <p:cNvSpPr txBox="1">
            <a:spLocks/>
          </p:cNvSpPr>
          <p:nvPr/>
        </p:nvSpPr>
        <p:spPr>
          <a:xfrm>
            <a:off x="398463" y="1193800"/>
            <a:ext cx="7196137"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4500" b="1">
                <a:solidFill>
                  <a:schemeClr val="tx2"/>
                </a:solidFill>
              </a:rPr>
              <a:t>Conversation 2: </a:t>
            </a:r>
          </a:p>
          <a:p>
            <a:pPr marL="0" indent="0" algn="ctr">
              <a:buFont typeface="Arial"/>
              <a:buNone/>
            </a:pPr>
            <a:r>
              <a:rPr lang="en-US" sz="4500" b="1">
                <a:solidFill>
                  <a:schemeClr val="tx2"/>
                </a:solidFill>
              </a:rPr>
              <a:t>Text-based Approach</a:t>
            </a:r>
          </a:p>
          <a:p>
            <a:pPr marL="0" indent="0" algn="ctr">
              <a:buFont typeface="Arial"/>
              <a:buNone/>
            </a:pPr>
            <a:endParaRPr lang="en-US" sz="1500" b="1">
              <a:solidFill>
                <a:schemeClr val="tx2"/>
              </a:solidFill>
            </a:endParaRPr>
          </a:p>
          <a:p>
            <a:pPr>
              <a:buFont typeface="Arial" charset="0"/>
              <a:buChar char="•"/>
            </a:pPr>
            <a:r>
              <a:rPr lang="en-US" sz="4500" b="1">
                <a:solidFill>
                  <a:schemeClr val="tx2"/>
                </a:solidFill>
              </a:rPr>
              <a:t>Assign roles </a:t>
            </a:r>
            <a:r>
              <a:rPr lang="en-US" sz="4500">
                <a:solidFill>
                  <a:schemeClr val="tx1"/>
                </a:solidFill>
              </a:rPr>
              <a:t>at your tables for each “character” in the conversation.</a:t>
            </a:r>
          </a:p>
          <a:p>
            <a:pPr>
              <a:buFont typeface="Arial" charset="0"/>
              <a:buChar char="•"/>
            </a:pPr>
            <a:r>
              <a:rPr lang="en-US" sz="4500" b="1">
                <a:solidFill>
                  <a:schemeClr val="tx2"/>
                </a:solidFill>
              </a:rPr>
              <a:t>Read</a:t>
            </a:r>
            <a:r>
              <a:rPr lang="en-US" sz="4500">
                <a:solidFill>
                  <a:schemeClr val="tx1"/>
                </a:solidFill>
              </a:rPr>
              <a:t> the script</a:t>
            </a:r>
            <a:endParaRPr lang="en-US" sz="4500" dirty="0">
              <a:solidFill>
                <a:schemeClr val="tx1"/>
              </a:solidFill>
            </a:endParaRPr>
          </a:p>
        </p:txBody>
      </p:sp>
    </p:spTree>
    <p:extLst>
      <p:ext uri="{BB962C8B-B14F-4D97-AF65-F5344CB8AC3E}">
        <p14:creationId xmlns:p14="http://schemas.microsoft.com/office/powerpoint/2010/main" val="1987962582"/>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142</a:t>
            </a:fld>
            <a:endParaRPr lang="en-US" dirty="0"/>
          </a:p>
        </p:txBody>
      </p:sp>
      <p:sp>
        <p:nvSpPr>
          <p:cNvPr id="3" name="Text Placeholder 2"/>
          <p:cNvSpPr>
            <a:spLocks noGrp="1"/>
          </p:cNvSpPr>
          <p:nvPr>
            <p:ph type="body" sz="quarter" idx="10"/>
          </p:nvPr>
        </p:nvSpPr>
        <p:spPr/>
        <p:txBody>
          <a:bodyPr/>
          <a:lstStyle/>
          <a:p>
            <a:pPr marL="0" indent="0" algn="ctr">
              <a:lnSpc>
                <a:spcPct val="100000"/>
              </a:lnSpc>
              <a:buNone/>
            </a:pPr>
            <a:r>
              <a:rPr lang="en-US" sz="4000" b="1" dirty="0">
                <a:solidFill>
                  <a:schemeClr val="tx2"/>
                </a:solidFill>
                <a:latin typeface="Calibri" charset="0"/>
                <a:ea typeface="Calibri" charset="0"/>
                <a:cs typeface="Calibri" charset="0"/>
              </a:rPr>
              <a:t>In the text-based classroom:</a:t>
            </a:r>
          </a:p>
          <a:p>
            <a:pPr marL="0" indent="0" algn="ctr">
              <a:lnSpc>
                <a:spcPct val="100000"/>
              </a:lnSpc>
              <a:buNone/>
            </a:pPr>
            <a:endParaRPr lang="en-US" sz="1000" dirty="0">
              <a:latin typeface="Calibri" charset="0"/>
              <a:ea typeface="Calibri" charset="0"/>
              <a:cs typeface="Calibri" charset="0"/>
            </a:endParaRPr>
          </a:p>
          <a:p>
            <a:pPr>
              <a:lnSpc>
                <a:spcPct val="100000"/>
              </a:lnSpc>
            </a:pPr>
            <a:r>
              <a:rPr lang="en-US" sz="4000" dirty="0">
                <a:solidFill>
                  <a:schemeClr val="tx1"/>
                </a:solidFill>
                <a:latin typeface="Calibri" charset="0"/>
                <a:ea typeface="Calibri" charset="0"/>
                <a:cs typeface="Calibri" charset="0"/>
              </a:rPr>
              <a:t>Who is doing most of the thinking?</a:t>
            </a:r>
          </a:p>
          <a:p>
            <a:pPr>
              <a:lnSpc>
                <a:spcPct val="100000"/>
              </a:lnSpc>
            </a:pPr>
            <a:endParaRPr lang="en-US" sz="500" dirty="0">
              <a:solidFill>
                <a:schemeClr val="tx1"/>
              </a:solidFill>
              <a:latin typeface="Calibri" charset="0"/>
              <a:ea typeface="Calibri" charset="0"/>
              <a:cs typeface="Calibri" charset="0"/>
            </a:endParaRPr>
          </a:p>
          <a:p>
            <a:pPr>
              <a:lnSpc>
                <a:spcPct val="100000"/>
              </a:lnSpc>
            </a:pPr>
            <a:r>
              <a:rPr lang="en-US" sz="4000" dirty="0">
                <a:solidFill>
                  <a:schemeClr val="tx1"/>
                </a:solidFill>
                <a:latin typeface="Calibri" charset="0"/>
                <a:ea typeface="Calibri" charset="0"/>
                <a:cs typeface="Calibri" charset="0"/>
              </a:rPr>
              <a:t>What is being talked about?</a:t>
            </a:r>
          </a:p>
          <a:p>
            <a:pPr>
              <a:lnSpc>
                <a:spcPct val="100000"/>
              </a:lnSpc>
            </a:pPr>
            <a:endParaRPr lang="en-US" sz="500" dirty="0">
              <a:solidFill>
                <a:schemeClr val="tx1"/>
              </a:solidFill>
              <a:latin typeface="Calibri" charset="0"/>
              <a:ea typeface="Calibri" charset="0"/>
              <a:cs typeface="Calibri" charset="0"/>
            </a:endParaRPr>
          </a:p>
          <a:p>
            <a:pPr>
              <a:lnSpc>
                <a:spcPct val="100000"/>
              </a:lnSpc>
            </a:pPr>
            <a:r>
              <a:rPr lang="en-US" sz="4000" dirty="0">
                <a:solidFill>
                  <a:schemeClr val="tx1"/>
                </a:solidFill>
                <a:latin typeface="Calibri" charset="0"/>
                <a:ea typeface="Calibri" charset="0"/>
                <a:cs typeface="Calibri" charset="0"/>
              </a:rPr>
              <a:t>How does this approach differ from the strategies approach?</a:t>
            </a:r>
          </a:p>
        </p:txBody>
      </p:sp>
      <p:sp>
        <p:nvSpPr>
          <p:cNvPr id="4" name="Title 3"/>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203507951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143</a:t>
            </a:fld>
            <a:endParaRPr lang="en-US" dirty="0"/>
          </a:p>
        </p:txBody>
      </p:sp>
      <p:sp>
        <p:nvSpPr>
          <p:cNvPr id="3" name="Text Placeholder 2">
            <a:extLst>
              <a:ext uri="{FF2B5EF4-FFF2-40B4-BE49-F238E27FC236}">
                <a16:creationId xmlns:a16="http://schemas.microsoft.com/office/drawing/2014/main" id="{599CE824-7E9C-7E48-8C17-D43DF418F113}"/>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Strategies vs. Text-based</a:t>
            </a:r>
          </a:p>
        </p:txBody>
      </p:sp>
      <p:sp>
        <p:nvSpPr>
          <p:cNvPr id="9" name="Text Placeholder 6"/>
          <p:cNvSpPr txBox="1">
            <a:spLocks/>
          </p:cNvSpPr>
          <p:nvPr/>
        </p:nvSpPr>
        <p:spPr>
          <a:xfrm>
            <a:off x="627035" y="1440509"/>
            <a:ext cx="4963556" cy="640080"/>
          </a:xfrm>
          <a:prstGeom prst="rect">
            <a:avLst/>
          </a:prstGeom>
          <a:solidFill>
            <a:schemeClr val="tx2"/>
          </a:solidFill>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4000" dirty="0">
                <a:solidFill>
                  <a:schemeClr val="bg1"/>
                </a:solidFill>
                <a:latin typeface="Calibri" charset="0"/>
                <a:ea typeface="Calibri" charset="0"/>
                <a:cs typeface="Calibri" charset="0"/>
              </a:rPr>
              <a:t>Strategies Approach</a:t>
            </a:r>
          </a:p>
        </p:txBody>
      </p:sp>
      <p:sp>
        <p:nvSpPr>
          <p:cNvPr id="10" name="Text Placeholder 4"/>
          <p:cNvSpPr txBox="1">
            <a:spLocks/>
          </p:cNvSpPr>
          <p:nvPr/>
        </p:nvSpPr>
        <p:spPr>
          <a:xfrm>
            <a:off x="6511859" y="1440509"/>
            <a:ext cx="4963557" cy="640080"/>
          </a:xfrm>
          <a:prstGeom prst="rect">
            <a:avLst/>
          </a:prstGeom>
          <a:solidFill>
            <a:schemeClr val="tx2">
              <a:lumMod val="75000"/>
            </a:schemeClr>
          </a:solidFill>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4000" dirty="0">
                <a:solidFill>
                  <a:schemeClr val="bg1"/>
                </a:solidFill>
                <a:latin typeface="Calibri" charset="0"/>
                <a:ea typeface="Calibri" charset="0"/>
                <a:cs typeface="Calibri" charset="0"/>
              </a:rPr>
              <a:t>Text-based Approach</a:t>
            </a:r>
          </a:p>
        </p:txBody>
      </p:sp>
      <p:sp>
        <p:nvSpPr>
          <p:cNvPr id="11" name="Content Placeholder 7"/>
          <p:cNvSpPr txBox="1">
            <a:spLocks/>
          </p:cNvSpPr>
          <p:nvPr/>
        </p:nvSpPr>
        <p:spPr>
          <a:xfrm>
            <a:off x="627034" y="2099149"/>
            <a:ext cx="4963557" cy="3581400"/>
          </a:xfrm>
          <a:prstGeom prst="rect">
            <a:avLst/>
          </a:prstGeom>
        </p:spPr>
        <p:txBody>
          <a:bodyPr vert="horz" lIns="91440" tIns="45720" rIns="91440" bIns="45720" rtlCol="0" anchor="ctr">
            <a:noAutofit/>
          </a:bodyPr>
          <a:lstStyle>
            <a:defPPr>
              <a:defRPr lang="en-US"/>
            </a:defPPr>
            <a:lvl1pPr marL="0" algn="ctr" defTabSz="914400" rtl="0" eaLnBrk="1" latinLnBrk="0" hangingPunct="1">
              <a:defRPr sz="1600" kern="1200">
                <a:solidFill>
                  <a:schemeClr val="tx1">
                    <a:tint val="75000"/>
                  </a:schemeClr>
                </a:solidFill>
                <a:latin typeface="Century" charset="0"/>
                <a:ea typeface="Century" charset="0"/>
                <a:cs typeface="Century"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700" dirty="0">
                <a:solidFill>
                  <a:schemeClr val="tx1"/>
                </a:solidFill>
                <a:latin typeface="Calibri" charset="0"/>
                <a:ea typeface="Calibri" charset="0"/>
                <a:cs typeface="Calibri" charset="0"/>
                <a:sym typeface="Arial" charset="0"/>
              </a:rPr>
              <a:t>Procedures to guide access to text.  Students might make predictions, ask questions, make connections, etc. </a:t>
            </a:r>
          </a:p>
          <a:p>
            <a:endParaRPr lang="en-US" sz="3000" dirty="0">
              <a:solidFill>
                <a:schemeClr val="tx1"/>
              </a:solidFill>
              <a:latin typeface="Calibri" charset="0"/>
              <a:ea typeface="Calibri" charset="0"/>
              <a:cs typeface="Calibri" charset="0"/>
              <a:sym typeface="Arial" charset="0"/>
            </a:endParaRPr>
          </a:p>
        </p:txBody>
      </p:sp>
      <p:sp>
        <p:nvSpPr>
          <p:cNvPr id="12" name="Content Placeholder 5"/>
          <p:cNvSpPr txBox="1">
            <a:spLocks/>
          </p:cNvSpPr>
          <p:nvPr/>
        </p:nvSpPr>
        <p:spPr>
          <a:xfrm>
            <a:off x="6511859" y="2257907"/>
            <a:ext cx="4963557" cy="3581400"/>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3800" dirty="0">
                <a:latin typeface="Calibri" charset="0"/>
                <a:ea typeface="Calibri" charset="0"/>
                <a:cs typeface="Calibri" charset="0"/>
              </a:rPr>
              <a:t>Asking open, meaning-based questions, focusing on evidence from the text.</a:t>
            </a:r>
            <a:endParaRPr lang="en-US" sz="3800" dirty="0">
              <a:latin typeface="Calibri" charset="0"/>
              <a:ea typeface="Calibri" charset="0"/>
              <a:cs typeface="Calibri" charset="0"/>
              <a:sym typeface="Arial" charset="0"/>
            </a:endParaRPr>
          </a:p>
          <a:p>
            <a:pPr marL="0" indent="0" algn="ctr">
              <a:buFont typeface="Arial"/>
              <a:buNone/>
            </a:pPr>
            <a:endParaRPr lang="en-US" sz="3000" dirty="0">
              <a:latin typeface="Calibri" charset="0"/>
              <a:ea typeface="Calibri" charset="0"/>
              <a:cs typeface="Calibri" charset="0"/>
              <a:sym typeface="Arial" charset="0"/>
            </a:endParaRPr>
          </a:p>
          <a:p>
            <a:pPr marL="0" indent="0">
              <a:buFont typeface="Arial"/>
              <a:buNone/>
            </a:pPr>
            <a:r>
              <a:rPr lang="en-US" sz="2600" dirty="0">
                <a:latin typeface="Calibri" charset="0"/>
                <a:ea typeface="Calibri" charset="0"/>
                <a:cs typeface="Calibri" charset="0"/>
              </a:rPr>
              <a:t> </a:t>
            </a:r>
          </a:p>
        </p:txBody>
      </p:sp>
    </p:spTree>
    <p:extLst>
      <p:ext uri="{BB962C8B-B14F-4D97-AF65-F5344CB8AC3E}">
        <p14:creationId xmlns:p14="http://schemas.microsoft.com/office/powerpoint/2010/main" val="1825590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144</a:t>
            </a:fld>
            <a:endParaRPr lang="en-US" dirty="0"/>
          </a:p>
        </p:txBody>
      </p:sp>
      <p:sp>
        <p:nvSpPr>
          <p:cNvPr id="3" name="Text Placeholder 2"/>
          <p:cNvSpPr>
            <a:spLocks noGrp="1"/>
          </p:cNvSpPr>
          <p:nvPr>
            <p:ph type="body" sz="quarter" idx="10"/>
          </p:nvPr>
        </p:nvSpPr>
        <p:spPr/>
        <p:txBody>
          <a:bodyPr/>
          <a:lstStyle/>
          <a:p>
            <a:pPr marL="0" indent="0" algn="ctr">
              <a:lnSpc>
                <a:spcPct val="114000"/>
              </a:lnSpc>
              <a:spcBef>
                <a:spcPts val="1200"/>
              </a:spcBef>
              <a:buClr>
                <a:schemeClr val="tx1"/>
              </a:buClr>
              <a:buSzPct val="100000"/>
              <a:buNone/>
            </a:pPr>
            <a:r>
              <a:rPr lang="en-US" sz="4000" b="1" dirty="0">
                <a:solidFill>
                  <a:schemeClr val="tx2"/>
                </a:solidFill>
              </a:rPr>
              <a:t>That in the text-based approach:</a:t>
            </a:r>
          </a:p>
          <a:p>
            <a:pPr>
              <a:lnSpc>
                <a:spcPct val="114000"/>
              </a:lnSpc>
              <a:spcBef>
                <a:spcPts val="1200"/>
              </a:spcBef>
              <a:buClr>
                <a:schemeClr val="tx1"/>
              </a:buClr>
              <a:buSzPct val="100000"/>
              <a:buFont typeface="Arial" charset="0"/>
              <a:buChar char="•"/>
            </a:pPr>
            <a:r>
              <a:rPr lang="en-US" sz="4000" dirty="0">
                <a:solidFill>
                  <a:schemeClr val="tx1"/>
                </a:solidFill>
              </a:rPr>
              <a:t>Students’ discussion was more text-focused (</a:t>
            </a:r>
            <a:r>
              <a:rPr lang="en-US" sz="4000" b="1" dirty="0">
                <a:solidFill>
                  <a:schemeClr val="tx1"/>
                </a:solidFill>
              </a:rPr>
              <a:t>97</a:t>
            </a:r>
            <a:r>
              <a:rPr lang="en-US" sz="4000" dirty="0">
                <a:solidFill>
                  <a:schemeClr val="tx1"/>
                </a:solidFill>
              </a:rPr>
              <a:t>% vs. </a:t>
            </a:r>
            <a:r>
              <a:rPr lang="en-US" sz="4000" b="1" dirty="0">
                <a:solidFill>
                  <a:schemeClr val="tx1"/>
                </a:solidFill>
              </a:rPr>
              <a:t>66</a:t>
            </a:r>
            <a:r>
              <a:rPr lang="en-US" sz="4000" dirty="0">
                <a:solidFill>
                  <a:schemeClr val="tx1"/>
                </a:solidFill>
              </a:rPr>
              <a:t>%)</a:t>
            </a:r>
          </a:p>
          <a:p>
            <a:pPr>
              <a:lnSpc>
                <a:spcPct val="114000"/>
              </a:lnSpc>
              <a:spcBef>
                <a:spcPts val="1200"/>
              </a:spcBef>
              <a:buClr>
                <a:schemeClr val="tx1"/>
              </a:buClr>
              <a:buSzPct val="100000"/>
              <a:buFont typeface="Arial" charset="0"/>
              <a:buChar char="•"/>
            </a:pPr>
            <a:r>
              <a:rPr lang="en-US" sz="4000" dirty="0">
                <a:solidFill>
                  <a:schemeClr val="tx1"/>
                </a:solidFill>
              </a:rPr>
              <a:t>Students remembered significantly more information from the text. </a:t>
            </a:r>
          </a:p>
          <a:p>
            <a:pPr>
              <a:lnSpc>
                <a:spcPct val="114000"/>
              </a:lnSpc>
              <a:spcBef>
                <a:spcPts val="1200"/>
              </a:spcBef>
              <a:buClr>
                <a:schemeClr val="tx1"/>
              </a:buClr>
              <a:buSzPct val="100000"/>
              <a:buFont typeface="Arial" charset="0"/>
              <a:buChar char="•"/>
            </a:pPr>
            <a:r>
              <a:rPr lang="en-US" sz="4000" dirty="0">
                <a:solidFill>
                  <a:schemeClr val="tx1"/>
                </a:solidFill>
              </a:rPr>
              <a:t>Length of student response was nearly </a:t>
            </a:r>
            <a:r>
              <a:rPr lang="en-US" sz="4000" b="1" dirty="0">
                <a:solidFill>
                  <a:schemeClr val="tx1"/>
                </a:solidFill>
              </a:rPr>
              <a:t>triple</a:t>
            </a:r>
          </a:p>
        </p:txBody>
      </p:sp>
      <p:sp>
        <p:nvSpPr>
          <p:cNvPr id="4" name="Title 3"/>
          <p:cNvSpPr>
            <a:spLocks noGrp="1"/>
          </p:cNvSpPr>
          <p:nvPr>
            <p:ph type="title"/>
          </p:nvPr>
        </p:nvSpPr>
        <p:spPr/>
        <p:txBody>
          <a:bodyPr/>
          <a:lstStyle/>
          <a:p>
            <a:r>
              <a:rPr lang="en-US" dirty="0"/>
              <a:t>The researchers found</a:t>
            </a:r>
            <a:r>
              <a:rPr lang="is-IS" dirty="0"/>
              <a:t>…</a:t>
            </a:r>
            <a:endParaRPr lang="en-US" dirty="0"/>
          </a:p>
        </p:txBody>
      </p:sp>
    </p:spTree>
    <p:extLst>
      <p:ext uri="{BB962C8B-B14F-4D97-AF65-F5344CB8AC3E}">
        <p14:creationId xmlns:p14="http://schemas.microsoft.com/office/powerpoint/2010/main" val="1059097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145</a:t>
            </a:fld>
            <a:endParaRPr lang="en-US" dirty="0"/>
          </a:p>
        </p:txBody>
      </p:sp>
      <p:sp>
        <p:nvSpPr>
          <p:cNvPr id="3" name="Text Placeholder 2"/>
          <p:cNvSpPr>
            <a:spLocks noGrp="1"/>
          </p:cNvSpPr>
          <p:nvPr>
            <p:ph type="body" sz="quarter" idx="10"/>
          </p:nvPr>
        </p:nvSpPr>
        <p:spPr/>
        <p:txBody>
          <a:bodyPr anchor="ctr"/>
          <a:lstStyle/>
          <a:p>
            <a:pPr marL="0" indent="0" algn="ctr">
              <a:buNone/>
            </a:pPr>
            <a:r>
              <a:rPr lang="en-US" sz="5000" dirty="0">
                <a:solidFill>
                  <a:schemeClr val="tx1"/>
                </a:solidFill>
                <a:latin typeface="Calibri" charset="0"/>
                <a:ea typeface="Calibri" charset="0"/>
                <a:cs typeface="Calibri" charset="0"/>
                <a:sym typeface="Arial" charset="0"/>
              </a:rPr>
              <a:t>Students taught with the strategies-based approach were </a:t>
            </a:r>
            <a:r>
              <a:rPr lang="en-US" sz="5000" b="1" i="1" dirty="0">
                <a:solidFill>
                  <a:schemeClr val="tx2"/>
                </a:solidFill>
                <a:latin typeface="Calibri" charset="0"/>
                <a:ea typeface="Calibri" charset="0"/>
                <a:cs typeface="Calibri" charset="0"/>
                <a:sym typeface="Arial" charset="0"/>
              </a:rPr>
              <a:t>no more successful </a:t>
            </a:r>
            <a:r>
              <a:rPr lang="en-US" sz="5000" dirty="0">
                <a:solidFill>
                  <a:schemeClr val="tx1"/>
                </a:solidFill>
                <a:latin typeface="Calibri" charset="0"/>
                <a:ea typeface="Calibri" charset="0"/>
                <a:cs typeface="Calibri" charset="0"/>
                <a:sym typeface="Arial" charset="0"/>
              </a:rPr>
              <a:t>in using comprehension strategies.</a:t>
            </a:r>
          </a:p>
          <a:p>
            <a:pPr marL="0" indent="0">
              <a:buNone/>
            </a:pPr>
            <a:endParaRPr lang="en-US" dirty="0"/>
          </a:p>
        </p:txBody>
      </p:sp>
      <p:sp>
        <p:nvSpPr>
          <p:cNvPr id="4" name="Title 3"/>
          <p:cNvSpPr>
            <a:spLocks noGrp="1"/>
          </p:cNvSpPr>
          <p:nvPr>
            <p:ph type="title"/>
          </p:nvPr>
        </p:nvSpPr>
        <p:spPr/>
        <p:txBody>
          <a:bodyPr/>
          <a:lstStyle/>
          <a:p>
            <a:r>
              <a:rPr lang="en-US" dirty="0"/>
              <a:t>Did strategies instruction help?</a:t>
            </a:r>
          </a:p>
        </p:txBody>
      </p:sp>
    </p:spTree>
    <p:extLst>
      <p:ext uri="{BB962C8B-B14F-4D97-AF65-F5344CB8AC3E}">
        <p14:creationId xmlns:p14="http://schemas.microsoft.com/office/powerpoint/2010/main" val="870610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146</a:t>
            </a:fld>
            <a:endParaRPr lang="en-US" dirty="0"/>
          </a:p>
        </p:txBody>
      </p:sp>
      <p:sp>
        <p:nvSpPr>
          <p:cNvPr id="3" name="Text Placeholder 2"/>
          <p:cNvSpPr>
            <a:spLocks noGrp="1"/>
          </p:cNvSpPr>
          <p:nvPr>
            <p:ph type="body" sz="quarter" idx="10"/>
          </p:nvPr>
        </p:nvSpPr>
        <p:spPr/>
        <p:txBody>
          <a:bodyPr/>
          <a:lstStyle/>
          <a:p>
            <a:pPr marL="0" indent="0" algn="ctr">
              <a:buNone/>
            </a:pPr>
            <a:r>
              <a:rPr lang="en-US" sz="3700" b="1" dirty="0">
                <a:solidFill>
                  <a:schemeClr val="tx2"/>
                </a:solidFill>
              </a:rPr>
              <a:t>Of course not! What it DOES mean is that</a:t>
            </a:r>
            <a:r>
              <a:rPr lang="is-IS" sz="3700" b="1" dirty="0">
                <a:solidFill>
                  <a:schemeClr val="tx2"/>
                </a:solidFill>
              </a:rPr>
              <a:t>…</a:t>
            </a:r>
          </a:p>
          <a:p>
            <a:pPr marL="0" indent="0" algn="ctr">
              <a:buNone/>
            </a:pPr>
            <a:endParaRPr lang="is-IS" sz="1500" b="1" dirty="0">
              <a:solidFill>
                <a:schemeClr val="tx2"/>
              </a:solidFill>
            </a:endParaRPr>
          </a:p>
          <a:p>
            <a:pPr marL="285750" indent="-285750">
              <a:buFont typeface="Arial" charset="0"/>
              <a:buChar char="•"/>
            </a:pPr>
            <a:r>
              <a:rPr lang="en-US" sz="3700" dirty="0">
                <a:solidFill>
                  <a:schemeClr val="tx1"/>
                </a:solidFill>
              </a:rPr>
              <a:t>A </a:t>
            </a:r>
            <a:r>
              <a:rPr lang="en-US" sz="3700" b="1" i="1" u="sng" dirty="0">
                <a:solidFill>
                  <a:schemeClr val="tx1"/>
                </a:solidFill>
              </a:rPr>
              <a:t>little</a:t>
            </a:r>
            <a:r>
              <a:rPr lang="en-US" sz="3700" b="1" i="1" dirty="0">
                <a:solidFill>
                  <a:schemeClr val="tx1"/>
                </a:solidFill>
              </a:rPr>
              <a:t> </a:t>
            </a:r>
            <a:r>
              <a:rPr lang="en-US" sz="3700" dirty="0">
                <a:solidFill>
                  <a:schemeClr val="tx1"/>
                </a:solidFill>
              </a:rPr>
              <a:t>strategies instruction can be helpful, particularly if students haven’t learned them before</a:t>
            </a:r>
          </a:p>
          <a:p>
            <a:pPr marL="285750" indent="-285750">
              <a:buFont typeface="Arial" charset="0"/>
              <a:buChar char="•"/>
            </a:pPr>
            <a:r>
              <a:rPr lang="en-US" sz="3700" dirty="0">
                <a:solidFill>
                  <a:schemeClr val="tx1"/>
                </a:solidFill>
              </a:rPr>
              <a:t>A </a:t>
            </a:r>
            <a:r>
              <a:rPr lang="en-US" sz="3700" b="1" i="1" u="sng" dirty="0">
                <a:solidFill>
                  <a:schemeClr val="tx1"/>
                </a:solidFill>
              </a:rPr>
              <a:t>lot</a:t>
            </a:r>
            <a:r>
              <a:rPr lang="en-US" sz="3700" i="1" dirty="0">
                <a:solidFill>
                  <a:schemeClr val="tx1"/>
                </a:solidFill>
              </a:rPr>
              <a:t> </a:t>
            </a:r>
            <a:r>
              <a:rPr lang="en-US" sz="3700" dirty="0">
                <a:solidFill>
                  <a:schemeClr val="tx1"/>
                </a:solidFill>
              </a:rPr>
              <a:t>of strategies instruction is no more helpful then a little, and wastes valuable instructional time</a:t>
            </a:r>
          </a:p>
          <a:p>
            <a:pPr marL="285750" indent="-285750">
              <a:buFont typeface="Arial" charset="0"/>
              <a:buChar char="•"/>
            </a:pPr>
            <a:endParaRPr lang="en-US" sz="2000" dirty="0">
              <a:solidFill>
                <a:schemeClr val="tx1"/>
              </a:solidFill>
            </a:endParaRPr>
          </a:p>
          <a:p>
            <a:pPr marL="0" indent="0" algn="ctr">
              <a:buNone/>
            </a:pPr>
            <a:r>
              <a:rPr lang="en-US" sz="3700" b="1" dirty="0">
                <a:solidFill>
                  <a:schemeClr val="tx2"/>
                </a:solidFill>
              </a:rPr>
              <a:t>When strategies are taught, they should be used in service of making meaning of the text!</a:t>
            </a:r>
          </a:p>
        </p:txBody>
      </p:sp>
      <p:sp>
        <p:nvSpPr>
          <p:cNvPr id="4" name="Title 3"/>
          <p:cNvSpPr>
            <a:spLocks noGrp="1"/>
          </p:cNvSpPr>
          <p:nvPr>
            <p:ph type="title"/>
          </p:nvPr>
        </p:nvSpPr>
        <p:spPr/>
        <p:txBody>
          <a:bodyPr/>
          <a:lstStyle/>
          <a:p>
            <a:r>
              <a:rPr lang="en-US" dirty="0"/>
              <a:t>Does that mean</a:t>
            </a:r>
            <a:r>
              <a:rPr lang="is-IS" dirty="0"/>
              <a:t>… no more strategies... ever?</a:t>
            </a:r>
            <a:endParaRPr lang="en-US" dirty="0"/>
          </a:p>
        </p:txBody>
      </p:sp>
    </p:spTree>
    <p:extLst>
      <p:ext uri="{BB962C8B-B14F-4D97-AF65-F5344CB8AC3E}">
        <p14:creationId xmlns:p14="http://schemas.microsoft.com/office/powerpoint/2010/main" val="803679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147</a:t>
            </a:fld>
            <a:endParaRPr lang="en-US" dirty="0"/>
          </a:p>
        </p:txBody>
      </p:sp>
      <p:sp>
        <p:nvSpPr>
          <p:cNvPr id="7" name="Text Placeholder 6"/>
          <p:cNvSpPr>
            <a:spLocks noGrp="1"/>
          </p:cNvSpPr>
          <p:nvPr>
            <p:ph type="body" sz="quarter" idx="10"/>
          </p:nvPr>
        </p:nvSpPr>
        <p:spPr/>
        <p:txBody>
          <a:bodyPr/>
          <a:lstStyle/>
          <a:p>
            <a:pPr marL="0" indent="0" algn="ctr">
              <a:buNone/>
            </a:pPr>
            <a:r>
              <a:rPr lang="en-US" sz="4500" b="1" dirty="0">
                <a:solidFill>
                  <a:schemeClr val="tx2"/>
                </a:solidFill>
              </a:rPr>
              <a:t>Compare the two questions in your note-catcher:</a:t>
            </a:r>
          </a:p>
          <a:p>
            <a:pPr marL="0" indent="0">
              <a:buNone/>
            </a:pPr>
            <a:endParaRPr lang="en-US" sz="2500" b="1" dirty="0">
              <a:solidFill>
                <a:schemeClr val="tx1"/>
              </a:solidFill>
            </a:endParaRPr>
          </a:p>
          <a:p>
            <a:r>
              <a:rPr lang="en-US" sz="4400" dirty="0">
                <a:solidFill>
                  <a:schemeClr val="tx1"/>
                </a:solidFill>
              </a:rPr>
              <a:t>What do you notice about these two questions?</a:t>
            </a:r>
          </a:p>
          <a:p>
            <a:endParaRPr lang="en-US" sz="800" dirty="0">
              <a:solidFill>
                <a:schemeClr val="tx1"/>
              </a:solidFill>
            </a:endParaRPr>
          </a:p>
          <a:p>
            <a:r>
              <a:rPr lang="en-US" sz="4400" dirty="0">
                <a:solidFill>
                  <a:schemeClr val="tx1"/>
                </a:solidFill>
              </a:rPr>
              <a:t>How is the strategy of inferencing addressed differently in these two questions?</a:t>
            </a:r>
          </a:p>
          <a:p>
            <a:endParaRPr lang="en-US" dirty="0"/>
          </a:p>
          <a:p>
            <a:endParaRPr lang="en-US" dirty="0"/>
          </a:p>
        </p:txBody>
      </p:sp>
      <p:sp>
        <p:nvSpPr>
          <p:cNvPr id="6" name="Title 5"/>
          <p:cNvSpPr>
            <a:spLocks noGrp="1"/>
          </p:cNvSpPr>
          <p:nvPr>
            <p:ph type="title"/>
          </p:nvPr>
        </p:nvSpPr>
        <p:spPr/>
        <p:txBody>
          <a:bodyPr/>
          <a:lstStyle/>
          <a:p>
            <a:r>
              <a:rPr lang="en-US" dirty="0"/>
              <a:t>What might this look like?</a:t>
            </a:r>
          </a:p>
        </p:txBody>
      </p:sp>
    </p:spTree>
    <p:extLst>
      <p:ext uri="{BB962C8B-B14F-4D97-AF65-F5344CB8AC3E}">
        <p14:creationId xmlns:p14="http://schemas.microsoft.com/office/powerpoint/2010/main" val="169991584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148</a:t>
            </a:fld>
            <a:endParaRPr lang="en-US" dirty="0"/>
          </a:p>
        </p:txBody>
      </p:sp>
      <p:sp>
        <p:nvSpPr>
          <p:cNvPr id="3" name="Text Placeholder 2"/>
          <p:cNvSpPr>
            <a:spLocks noGrp="1"/>
          </p:cNvSpPr>
          <p:nvPr>
            <p:ph type="body" sz="quarter" idx="10"/>
          </p:nvPr>
        </p:nvSpPr>
        <p:spPr/>
        <p:txBody>
          <a:bodyPr/>
          <a:lstStyle/>
          <a:p>
            <a:pPr marL="0" indent="0" algn="ctr">
              <a:buNone/>
            </a:pPr>
            <a:r>
              <a:rPr lang="en-US" sz="4000" b="1" dirty="0">
                <a:solidFill>
                  <a:schemeClr val="tx2"/>
                </a:solidFill>
              </a:rPr>
              <a:t>A text-based approach:</a:t>
            </a:r>
          </a:p>
          <a:p>
            <a:r>
              <a:rPr lang="en-US" sz="4000" dirty="0">
                <a:solidFill>
                  <a:schemeClr val="tx1"/>
                </a:solidFill>
              </a:rPr>
              <a:t>Starts with texts worth reading and understanding.</a:t>
            </a:r>
          </a:p>
          <a:p>
            <a:r>
              <a:rPr lang="en-US" sz="4000" dirty="0">
                <a:solidFill>
                  <a:schemeClr val="tx1"/>
                </a:solidFill>
              </a:rPr>
              <a:t>Focuses on what the text is about (e.g. a compelling story or useful information)</a:t>
            </a:r>
          </a:p>
          <a:p>
            <a:r>
              <a:rPr lang="en-US" sz="4000" dirty="0">
                <a:solidFill>
                  <a:schemeClr val="tx1"/>
                </a:solidFill>
              </a:rPr>
              <a:t>Builds meaning through </a:t>
            </a:r>
            <a:r>
              <a:rPr lang="en-US" sz="4000" b="1" dirty="0">
                <a:solidFill>
                  <a:schemeClr val="tx1"/>
                </a:solidFill>
              </a:rPr>
              <a:t>text-dependent </a:t>
            </a:r>
            <a:r>
              <a:rPr lang="en-US" sz="4000" dirty="0">
                <a:solidFill>
                  <a:schemeClr val="tx1"/>
                </a:solidFill>
              </a:rPr>
              <a:t>questions and tasks</a:t>
            </a:r>
          </a:p>
          <a:p>
            <a:endParaRPr lang="en-US" sz="2000" dirty="0"/>
          </a:p>
          <a:p>
            <a:pPr marL="0" indent="0" algn="ctr">
              <a:buNone/>
            </a:pPr>
            <a:r>
              <a:rPr lang="en-US" sz="4000" b="1" dirty="0">
                <a:solidFill>
                  <a:schemeClr val="accent5"/>
                </a:solidFill>
              </a:rPr>
              <a:t>Why does this approach make sense?</a:t>
            </a:r>
          </a:p>
        </p:txBody>
      </p:sp>
      <p:sp>
        <p:nvSpPr>
          <p:cNvPr id="4" name="Title 3"/>
          <p:cNvSpPr>
            <a:spLocks noGrp="1"/>
          </p:cNvSpPr>
          <p:nvPr>
            <p:ph type="title"/>
          </p:nvPr>
        </p:nvSpPr>
        <p:spPr/>
        <p:txBody>
          <a:bodyPr/>
          <a:lstStyle/>
          <a:p>
            <a:r>
              <a:rPr lang="en-US" dirty="0"/>
              <a:t>Summarizing a text-based approach:</a:t>
            </a:r>
          </a:p>
        </p:txBody>
      </p:sp>
      <p:sp>
        <p:nvSpPr>
          <p:cNvPr id="5" name="Rectangle 4"/>
          <p:cNvSpPr/>
          <p:nvPr/>
        </p:nvSpPr>
        <p:spPr>
          <a:xfrm>
            <a:off x="5638800" y="3657600"/>
            <a:ext cx="5588335" cy="863600"/>
          </a:xfrm>
          <a:prstGeom prst="rect">
            <a:avLst/>
          </a:prstGeom>
          <a:noFill/>
          <a:ln w="50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584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149</a:t>
            </a:fld>
            <a:endParaRPr lang="en-US" dirty="0"/>
          </a:p>
        </p:txBody>
      </p:sp>
      <p:sp>
        <p:nvSpPr>
          <p:cNvPr id="5" name="Text Placeholder 4">
            <a:extLst>
              <a:ext uri="{FF2B5EF4-FFF2-40B4-BE49-F238E27FC236}">
                <a16:creationId xmlns:a16="http://schemas.microsoft.com/office/drawing/2014/main" id="{99D3949A-AAFF-784A-AA5F-90D787558BFF}"/>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What are text-dependent questions and tasks?</a:t>
            </a:r>
          </a:p>
        </p:txBody>
      </p:sp>
      <p:graphicFrame>
        <p:nvGraphicFramePr>
          <p:cNvPr id="3" name="Table 2"/>
          <p:cNvGraphicFramePr>
            <a:graphicFrameLocks noGrp="1"/>
          </p:cNvGraphicFramePr>
          <p:nvPr>
            <p:extLst>
              <p:ext uri="{D42A27DB-BD31-4B8C-83A1-F6EECF244321}">
                <p14:modId xmlns:p14="http://schemas.microsoft.com/office/powerpoint/2010/main" val="1867757920"/>
              </p:ext>
            </p:extLst>
          </p:nvPr>
        </p:nvGraphicFramePr>
        <p:xfrm>
          <a:off x="762000" y="1157024"/>
          <a:ext cx="11094416" cy="4693920"/>
        </p:xfrm>
        <a:graphic>
          <a:graphicData uri="http://schemas.openxmlformats.org/drawingml/2006/table">
            <a:tbl>
              <a:tblPr firstRow="1" bandRow="1">
                <a:tableStyleId>{5A111915-BE36-4E01-A7E5-04B1672EAD32}</a:tableStyleId>
              </a:tblPr>
              <a:tblGrid>
                <a:gridCol w="5523113">
                  <a:extLst>
                    <a:ext uri="{9D8B030D-6E8A-4147-A177-3AD203B41FA5}">
                      <a16:colId xmlns:a16="http://schemas.microsoft.com/office/drawing/2014/main" val="20000"/>
                    </a:ext>
                  </a:extLst>
                </a:gridCol>
                <a:gridCol w="5571303">
                  <a:extLst>
                    <a:ext uri="{9D8B030D-6E8A-4147-A177-3AD203B41FA5}">
                      <a16:colId xmlns:a16="http://schemas.microsoft.com/office/drawing/2014/main" val="20001"/>
                    </a:ext>
                  </a:extLst>
                </a:gridCol>
              </a:tblGrid>
              <a:tr h="370840">
                <a:tc>
                  <a:txBody>
                    <a:bodyPr/>
                    <a:lstStyle/>
                    <a:p>
                      <a:pPr algn="ctr"/>
                      <a:r>
                        <a:rPr lang="en-US" sz="3700" dirty="0">
                          <a:latin typeface="Calibri" charset="0"/>
                          <a:ea typeface="Calibri" charset="0"/>
                          <a:cs typeface="Calibri" charset="0"/>
                        </a:rPr>
                        <a:t>Example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700" dirty="0">
                          <a:latin typeface="Calibri" charset="0"/>
                          <a:ea typeface="Calibri" charset="0"/>
                          <a:cs typeface="Calibri" charset="0"/>
                        </a:rPr>
                        <a:t>Non-Example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r>
                        <a:rPr lang="en-US" sz="3700" dirty="0">
                          <a:latin typeface="Calibri" charset="0"/>
                          <a:ea typeface="Calibri" charset="0"/>
                          <a:cs typeface="Calibri" charset="0"/>
                        </a:rPr>
                        <a:t>What</a:t>
                      </a:r>
                      <a:r>
                        <a:rPr lang="en-US" sz="3700" baseline="0" dirty="0">
                          <a:latin typeface="Calibri" charset="0"/>
                          <a:ea typeface="Calibri" charset="0"/>
                          <a:cs typeface="Calibri" charset="0"/>
                        </a:rPr>
                        <a:t> claim does each character make about Charlie and whether he should or should not be used for the operation? Cite evidence from the text to support your thinking.</a:t>
                      </a:r>
                      <a:endParaRPr lang="en-US" sz="3700" dirty="0">
                        <a:solidFill>
                          <a:schemeClr val="accent6"/>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700" dirty="0">
                          <a:latin typeface="Calibri" charset="0"/>
                          <a:ea typeface="Calibri" charset="0"/>
                          <a:cs typeface="Calibri" charset="0"/>
                        </a:rPr>
                        <a:t>In your opinion, should doctors and scientists be allowed</a:t>
                      </a:r>
                      <a:r>
                        <a:rPr lang="en-US" sz="3700" baseline="0" dirty="0">
                          <a:latin typeface="Calibri" charset="0"/>
                          <a:ea typeface="Calibri" charset="0"/>
                          <a:cs typeface="Calibri" charset="0"/>
                        </a:rPr>
                        <a:t> to conduct experimental surgeries on people? What about on animals? Why or why not? </a:t>
                      </a:r>
                      <a:endParaRPr lang="en-US" sz="3700" dirty="0">
                        <a:solidFill>
                          <a:schemeClr val="accent6"/>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48523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15</a:t>
            </a:fld>
            <a:endParaRPr lang="en-US" dirty="0"/>
          </a:p>
        </p:txBody>
      </p:sp>
      <p:sp>
        <p:nvSpPr>
          <p:cNvPr id="3" name="Text Placeholder 2"/>
          <p:cNvSpPr>
            <a:spLocks noGrp="1"/>
          </p:cNvSpPr>
          <p:nvPr>
            <p:ph type="body" sz="quarter" idx="10"/>
          </p:nvPr>
        </p:nvSpPr>
        <p:spPr/>
        <p:txBody>
          <a:bodyPr/>
          <a:lstStyle/>
          <a:p>
            <a:r>
              <a:rPr lang="en-US" sz="4500" dirty="0">
                <a:solidFill>
                  <a:schemeClr val="tx1"/>
                </a:solidFill>
              </a:rPr>
              <a:t>What resonated with you?</a:t>
            </a:r>
          </a:p>
          <a:p>
            <a:endParaRPr lang="en-US" sz="4500" dirty="0">
              <a:solidFill>
                <a:schemeClr val="tx1"/>
              </a:solidFill>
            </a:endParaRPr>
          </a:p>
          <a:p>
            <a:r>
              <a:rPr lang="en-US" sz="4500" dirty="0">
                <a:solidFill>
                  <a:schemeClr val="tx1"/>
                </a:solidFill>
              </a:rPr>
              <a:t>What surprised you?</a:t>
            </a:r>
          </a:p>
          <a:p>
            <a:endParaRPr lang="en-US" sz="4500" dirty="0">
              <a:solidFill>
                <a:schemeClr val="tx1"/>
              </a:solidFill>
            </a:endParaRPr>
          </a:p>
          <a:p>
            <a:r>
              <a:rPr lang="en-US" sz="4500" dirty="0">
                <a:solidFill>
                  <a:schemeClr val="tx1"/>
                </a:solidFill>
              </a:rPr>
              <a:t>What questions do you have?</a:t>
            </a:r>
          </a:p>
        </p:txBody>
      </p:sp>
      <p:sp>
        <p:nvSpPr>
          <p:cNvPr id="4" name="Title 3"/>
          <p:cNvSpPr>
            <a:spLocks noGrp="1"/>
          </p:cNvSpPr>
          <p:nvPr>
            <p:ph type="title"/>
          </p:nvPr>
        </p:nvSpPr>
        <p:spPr/>
        <p:txBody>
          <a:bodyPr/>
          <a:lstStyle/>
          <a:p>
            <a:r>
              <a:rPr lang="en-US" dirty="0"/>
              <a:t>Let’s Discuss!</a:t>
            </a:r>
          </a:p>
        </p:txBody>
      </p:sp>
      <p:sp>
        <p:nvSpPr>
          <p:cNvPr id="6" name="TextBox 5"/>
          <p:cNvSpPr txBox="1"/>
          <p:nvPr/>
        </p:nvSpPr>
        <p:spPr>
          <a:xfrm>
            <a:off x="8187069" y="1193800"/>
            <a:ext cx="3354705" cy="3323987"/>
          </a:xfrm>
          <a:prstGeom prst="rect">
            <a:avLst/>
          </a:prstGeom>
          <a:noFill/>
          <a:ln w="19050">
            <a:solidFill>
              <a:schemeClr val="accent5"/>
            </a:solidFill>
          </a:ln>
        </p:spPr>
        <p:txBody>
          <a:bodyPr wrap="square" rtlCol="0">
            <a:spAutoFit/>
          </a:bodyPr>
          <a:lstStyle/>
          <a:p>
            <a:pPr marL="0" lvl="1"/>
            <a:r>
              <a:rPr lang="en-US" sz="3000" b="1" dirty="0">
                <a:latin typeface="Calibri" charset="0"/>
                <a:ea typeface="Calibri" charset="0"/>
                <a:cs typeface="Calibri" charset="0"/>
              </a:rPr>
              <a:t>Scholastic Conference</a:t>
            </a:r>
          </a:p>
          <a:p>
            <a:pPr marL="0" lvl="1"/>
            <a:r>
              <a:rPr lang="en-US" sz="3000" i="1" dirty="0">
                <a:latin typeface="Calibri" charset="0"/>
                <a:ea typeface="Calibri" charset="0"/>
                <a:cs typeface="Calibri" charset="0"/>
              </a:rPr>
              <a:t>2013</a:t>
            </a:r>
          </a:p>
          <a:p>
            <a:pPr marL="0" lvl="1"/>
            <a:endParaRPr lang="en-US" sz="3000" i="1" dirty="0">
              <a:latin typeface="Calibri" charset="0"/>
              <a:ea typeface="Calibri" charset="0"/>
              <a:cs typeface="Calibri" charset="0"/>
            </a:endParaRPr>
          </a:p>
          <a:p>
            <a:pPr marL="0" lvl="1"/>
            <a:r>
              <a:rPr lang="en-US" sz="3000" b="1" dirty="0">
                <a:latin typeface="Calibri" charset="0"/>
                <a:ea typeface="Calibri" charset="0"/>
                <a:cs typeface="Calibri" charset="0"/>
              </a:rPr>
              <a:t>Speakers:</a:t>
            </a:r>
          </a:p>
          <a:p>
            <a:pPr marL="0" lvl="1"/>
            <a:r>
              <a:rPr lang="en-US" sz="3000" i="1" dirty="0">
                <a:latin typeface="Calibri" charset="0"/>
                <a:ea typeface="Calibri" charset="0"/>
                <a:cs typeface="Calibri" charset="0"/>
              </a:rPr>
              <a:t>David </a:t>
            </a:r>
            <a:r>
              <a:rPr lang="en-US" sz="3000" i="1" dirty="0" err="1">
                <a:latin typeface="Calibri" charset="0"/>
                <a:ea typeface="Calibri" charset="0"/>
                <a:cs typeface="Calibri" charset="0"/>
              </a:rPr>
              <a:t>Liben</a:t>
            </a:r>
            <a:endParaRPr lang="en-US" sz="3000" i="1" dirty="0">
              <a:latin typeface="Calibri" charset="0"/>
              <a:ea typeface="Calibri" charset="0"/>
              <a:cs typeface="Calibri" charset="0"/>
            </a:endParaRPr>
          </a:p>
          <a:p>
            <a:pPr marL="0" lvl="1"/>
            <a:r>
              <a:rPr lang="en-US" sz="3000" i="1" dirty="0">
                <a:latin typeface="Calibri" charset="0"/>
                <a:ea typeface="Calibri" charset="0"/>
                <a:cs typeface="Calibri" charset="0"/>
              </a:rPr>
              <a:t>Meredith </a:t>
            </a:r>
            <a:r>
              <a:rPr lang="en-US" sz="3000" i="1" dirty="0" err="1">
                <a:latin typeface="Calibri" charset="0"/>
                <a:ea typeface="Calibri" charset="0"/>
                <a:cs typeface="Calibri" charset="0"/>
              </a:rPr>
              <a:t>Liben</a:t>
            </a:r>
            <a:endParaRPr lang="en-US" sz="3000" i="1" dirty="0">
              <a:latin typeface="Calibri" charset="0"/>
              <a:ea typeface="Calibri" charset="0"/>
              <a:cs typeface="Calibri" charset="0"/>
            </a:endParaRPr>
          </a:p>
        </p:txBody>
      </p:sp>
    </p:spTree>
    <p:extLst>
      <p:ext uri="{BB962C8B-B14F-4D97-AF65-F5344CB8AC3E}">
        <p14:creationId xmlns:p14="http://schemas.microsoft.com/office/powerpoint/2010/main" val="50825535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150</a:t>
            </a:fld>
            <a:endParaRPr lang="en-US" dirty="0"/>
          </a:p>
        </p:txBody>
      </p:sp>
      <p:sp>
        <p:nvSpPr>
          <p:cNvPr id="3" name="Text Placeholder 2"/>
          <p:cNvSpPr>
            <a:spLocks noGrp="1"/>
          </p:cNvSpPr>
          <p:nvPr>
            <p:ph type="body" sz="quarter" idx="10"/>
          </p:nvPr>
        </p:nvSpPr>
        <p:spPr/>
        <p:txBody>
          <a:bodyPr/>
          <a:lstStyle/>
          <a:p>
            <a:pPr>
              <a:buFont typeface="Arial" charset="0"/>
              <a:buChar char="•"/>
            </a:pPr>
            <a:r>
              <a:rPr lang="en-US" sz="4500" dirty="0">
                <a:solidFill>
                  <a:schemeClr val="tx1"/>
                </a:solidFill>
              </a:rPr>
              <a:t>What has resonated with you most? Why?</a:t>
            </a:r>
          </a:p>
          <a:p>
            <a:pPr>
              <a:buFont typeface="Arial" charset="0"/>
              <a:buChar char="•"/>
            </a:pPr>
            <a:endParaRPr lang="en-US" sz="1000" dirty="0">
              <a:solidFill>
                <a:schemeClr val="tx1"/>
              </a:solidFill>
            </a:endParaRPr>
          </a:p>
          <a:p>
            <a:pPr>
              <a:buFont typeface="Arial" charset="0"/>
              <a:buChar char="•"/>
            </a:pPr>
            <a:r>
              <a:rPr lang="en-US" sz="4500" dirty="0">
                <a:solidFill>
                  <a:schemeClr val="tx1"/>
                </a:solidFill>
              </a:rPr>
              <a:t>How does this learning connect to what you are already doing in your classroom?</a:t>
            </a:r>
          </a:p>
          <a:p>
            <a:pPr>
              <a:buFont typeface="Arial" charset="0"/>
              <a:buChar char="•"/>
            </a:pPr>
            <a:endParaRPr lang="en-US" sz="1000" dirty="0">
              <a:solidFill>
                <a:schemeClr val="tx1"/>
              </a:solidFill>
            </a:endParaRPr>
          </a:p>
          <a:p>
            <a:pPr>
              <a:buFont typeface="Arial" charset="0"/>
              <a:buChar char="•"/>
            </a:pPr>
            <a:r>
              <a:rPr lang="en-US" sz="4500" dirty="0">
                <a:solidFill>
                  <a:schemeClr val="tx1"/>
                </a:solidFill>
              </a:rPr>
              <a:t>What might you do differently as a result of this learning?</a:t>
            </a:r>
          </a:p>
        </p:txBody>
      </p:sp>
      <p:sp>
        <p:nvSpPr>
          <p:cNvPr id="4" name="Title 3"/>
          <p:cNvSpPr>
            <a:spLocks noGrp="1"/>
          </p:cNvSpPr>
          <p:nvPr>
            <p:ph type="title"/>
          </p:nvPr>
        </p:nvSpPr>
        <p:spPr/>
        <p:txBody>
          <a:bodyPr/>
          <a:lstStyle/>
          <a:p>
            <a:r>
              <a:rPr lang="en-US" dirty="0"/>
              <a:t>Pause Point: Let’s Reflect!</a:t>
            </a:r>
          </a:p>
        </p:txBody>
      </p:sp>
    </p:spTree>
    <p:extLst>
      <p:ext uri="{BB962C8B-B14F-4D97-AF65-F5344CB8AC3E}">
        <p14:creationId xmlns:p14="http://schemas.microsoft.com/office/powerpoint/2010/main" val="61136638"/>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151</a:t>
            </a:fld>
            <a:endParaRPr lang="en-US" dirty="0"/>
          </a:p>
        </p:txBody>
      </p:sp>
      <p:sp>
        <p:nvSpPr>
          <p:cNvPr id="3" name="Text Placeholder 2"/>
          <p:cNvSpPr>
            <a:spLocks noGrp="1"/>
          </p:cNvSpPr>
          <p:nvPr>
            <p:ph type="body" sz="quarter" idx="10"/>
          </p:nvPr>
        </p:nvSpPr>
        <p:spPr/>
        <p:txBody>
          <a:bodyPr/>
          <a:lstStyle/>
          <a:p>
            <a:pPr marL="0" lvl="0" indent="0" algn="ctr">
              <a:buNone/>
            </a:pPr>
            <a:r>
              <a:rPr lang="en-US" sz="3800" dirty="0">
                <a:solidFill>
                  <a:schemeClr val="tx1"/>
                </a:solidFill>
              </a:rPr>
              <a:t>Does text-based instruction mean a move away from standards-based instruction?</a:t>
            </a:r>
          </a:p>
          <a:p>
            <a:pPr marL="0" indent="0" algn="ctr">
              <a:buNone/>
            </a:pPr>
            <a:endParaRPr lang="en-US" dirty="0"/>
          </a:p>
        </p:txBody>
      </p:sp>
      <p:sp>
        <p:nvSpPr>
          <p:cNvPr id="4" name="Title 3"/>
          <p:cNvSpPr>
            <a:spLocks noGrp="1"/>
          </p:cNvSpPr>
          <p:nvPr>
            <p:ph type="title"/>
          </p:nvPr>
        </p:nvSpPr>
        <p:spPr/>
        <p:txBody>
          <a:bodyPr/>
          <a:lstStyle/>
          <a:p>
            <a:r>
              <a:rPr lang="en-US" dirty="0"/>
              <a:t>What about the Standards?</a:t>
            </a:r>
          </a:p>
        </p:txBody>
      </p:sp>
      <p:sp>
        <p:nvSpPr>
          <p:cNvPr id="5" name="TextBox 4"/>
          <p:cNvSpPr txBox="1"/>
          <p:nvPr/>
        </p:nvSpPr>
        <p:spPr>
          <a:xfrm>
            <a:off x="2775744" y="2458238"/>
            <a:ext cx="6629400" cy="1261884"/>
          </a:xfrm>
          <a:prstGeom prst="rect">
            <a:avLst/>
          </a:prstGeom>
          <a:noFill/>
        </p:spPr>
        <p:txBody>
          <a:bodyPr wrap="square" rtlCol="0">
            <a:spAutoFit/>
          </a:bodyPr>
          <a:lstStyle/>
          <a:p>
            <a:pPr algn="ctr"/>
            <a:r>
              <a:rPr lang="en-US" sz="3800" b="1" dirty="0">
                <a:solidFill>
                  <a:schemeClr val="accent5"/>
                </a:solidFill>
                <a:latin typeface="Calibri" charset="0"/>
                <a:ea typeface="Calibri" charset="0"/>
                <a:cs typeface="Calibri" charset="0"/>
              </a:rPr>
              <a:t>No!</a:t>
            </a:r>
          </a:p>
          <a:p>
            <a:pPr algn="ctr"/>
            <a:r>
              <a:rPr lang="en-US" sz="3800" b="1" dirty="0">
                <a:solidFill>
                  <a:schemeClr val="accent5"/>
                </a:solidFill>
                <a:latin typeface="Calibri" charset="0"/>
                <a:ea typeface="Calibri" charset="0"/>
                <a:cs typeface="Calibri" charset="0"/>
              </a:rPr>
              <a:t>The Standards are our guide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1682" y="3720121"/>
            <a:ext cx="3740697" cy="2296503"/>
          </a:xfrm>
          <a:prstGeom prst="rect">
            <a:avLst/>
          </a:prstGeom>
        </p:spPr>
      </p:pic>
    </p:spTree>
    <p:extLst>
      <p:ext uri="{BB962C8B-B14F-4D97-AF65-F5344CB8AC3E}">
        <p14:creationId xmlns:p14="http://schemas.microsoft.com/office/powerpoint/2010/main" val="294268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152</a:t>
            </a:fld>
            <a:endParaRPr lang="en-US" dirty="0"/>
          </a:p>
        </p:txBody>
      </p:sp>
      <p:sp>
        <p:nvSpPr>
          <p:cNvPr id="10" name="Text Placeholder 9">
            <a:extLst>
              <a:ext uri="{FF2B5EF4-FFF2-40B4-BE49-F238E27FC236}">
                <a16:creationId xmlns:a16="http://schemas.microsoft.com/office/drawing/2014/main" id="{EBE1C227-2566-1349-BFAE-4AEF758A2919}"/>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The Standards Are Our Guide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8006" y="1193800"/>
            <a:ext cx="4063872" cy="2494908"/>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01878" y="2441254"/>
            <a:ext cx="1954538" cy="3091650"/>
          </a:xfrm>
          <a:prstGeom prst="rect">
            <a:avLst/>
          </a:prstGeom>
        </p:spPr>
      </p:pic>
      <p:sp>
        <p:nvSpPr>
          <p:cNvPr id="9" name="Rectangle 8"/>
          <p:cNvSpPr/>
          <p:nvPr/>
        </p:nvSpPr>
        <p:spPr>
          <a:xfrm>
            <a:off x="10297930" y="5605929"/>
            <a:ext cx="1162434" cy="307777"/>
          </a:xfrm>
          <a:prstGeom prst="rect">
            <a:avLst/>
          </a:prstGeom>
        </p:spPr>
        <p:txBody>
          <a:bodyPr wrap="none">
            <a:spAutoFit/>
          </a:bodyPr>
          <a:lstStyle/>
          <a:p>
            <a:r>
              <a:rPr lang="is-IS" sz="1400">
                <a:latin typeface="Calibri" charset="0"/>
              </a:rPr>
              <a:t>(Keyes, 1994)</a:t>
            </a:r>
            <a:endParaRPr lang="en-US" sz="1400" dirty="0"/>
          </a:p>
        </p:txBody>
      </p:sp>
      <p:sp>
        <p:nvSpPr>
          <p:cNvPr id="11" name="Text Placeholder 2">
            <a:extLst>
              <a:ext uri="{FF2B5EF4-FFF2-40B4-BE49-F238E27FC236}">
                <a16:creationId xmlns:a16="http://schemas.microsoft.com/office/drawing/2014/main" id="{6B4C662E-CEEE-5243-9EB2-A8B221B584D1}"/>
              </a:ext>
            </a:extLst>
          </p:cNvPr>
          <p:cNvSpPr txBox="1">
            <a:spLocks/>
          </p:cNvSpPr>
          <p:nvPr/>
        </p:nvSpPr>
        <p:spPr>
          <a:xfrm>
            <a:off x="398463" y="1193800"/>
            <a:ext cx="5240337"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en-US" sz="4500" b="1">
                <a:solidFill>
                  <a:schemeClr val="tx2"/>
                </a:solidFill>
                <a:latin typeface="Calibri" charset="0"/>
                <a:ea typeface="Calibri" charset="0"/>
                <a:cs typeface="Calibri" charset="0"/>
              </a:rPr>
              <a:t>Instead of: </a:t>
            </a:r>
            <a:r>
              <a:rPr lang="en-US" sz="4500">
                <a:solidFill>
                  <a:schemeClr val="tx1"/>
                </a:solidFill>
                <a:latin typeface="Calibri" charset="0"/>
                <a:ea typeface="Calibri" charset="0"/>
                <a:cs typeface="Calibri" charset="0"/>
              </a:rPr>
              <a:t>Which standard will I teach today or this week?</a:t>
            </a:r>
          </a:p>
          <a:p>
            <a:pPr marL="0" indent="0">
              <a:buFont typeface="Arial"/>
              <a:buNone/>
            </a:pPr>
            <a:endParaRPr lang="en-US" sz="1000">
              <a:solidFill>
                <a:schemeClr val="tx1"/>
              </a:solidFill>
              <a:latin typeface="Calibri" charset="0"/>
              <a:ea typeface="Calibri" charset="0"/>
              <a:cs typeface="Calibri" charset="0"/>
            </a:endParaRPr>
          </a:p>
          <a:p>
            <a:pPr marL="0" indent="0">
              <a:buFont typeface="Arial"/>
              <a:buNone/>
            </a:pPr>
            <a:r>
              <a:rPr lang="en-US" sz="4500" b="1">
                <a:solidFill>
                  <a:schemeClr val="tx2"/>
                </a:solidFill>
                <a:latin typeface="Calibri" charset="0"/>
                <a:ea typeface="Calibri" charset="0"/>
                <a:cs typeface="Calibri" charset="0"/>
              </a:rPr>
              <a:t>Ask: </a:t>
            </a:r>
            <a:r>
              <a:rPr lang="en-US" sz="4500">
                <a:solidFill>
                  <a:schemeClr val="tx1"/>
                </a:solidFill>
                <a:latin typeface="Calibri" charset="0"/>
                <a:ea typeface="Calibri" charset="0"/>
                <a:cs typeface="Calibri" charset="0"/>
              </a:rPr>
              <a:t>Which standards are necessary to deeply understand this text?</a:t>
            </a:r>
            <a:endParaRPr lang="en-US" sz="4500" dirty="0">
              <a:solidFill>
                <a:schemeClr val="tx1"/>
              </a:solidFill>
              <a:latin typeface="Calibri" charset="0"/>
              <a:ea typeface="Calibri" charset="0"/>
              <a:cs typeface="Calibri" charset="0"/>
            </a:endParaRPr>
          </a:p>
        </p:txBody>
      </p:sp>
    </p:spTree>
    <p:extLst>
      <p:ext uri="{BB962C8B-B14F-4D97-AF65-F5344CB8AC3E}">
        <p14:creationId xmlns:p14="http://schemas.microsoft.com/office/powerpoint/2010/main" val="180509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153</a:t>
            </a:fld>
            <a:endParaRPr lang="uk-UA" dirty="0"/>
          </a:p>
        </p:txBody>
      </p:sp>
      <p:sp>
        <p:nvSpPr>
          <p:cNvPr id="4" name="Title 3"/>
          <p:cNvSpPr>
            <a:spLocks noGrp="1"/>
          </p:cNvSpPr>
          <p:nvPr>
            <p:ph type="title"/>
          </p:nvPr>
        </p:nvSpPr>
        <p:spPr/>
        <p:txBody>
          <a:bodyPr/>
          <a:lstStyle/>
          <a:p>
            <a:r>
              <a:rPr lang="en-US" dirty="0"/>
              <a:t>For Example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4078" y="1284677"/>
            <a:ext cx="2478852" cy="3921000"/>
          </a:xfrm>
          <a:prstGeom prst="rect">
            <a:avLst/>
          </a:prstGeom>
        </p:spPr>
      </p:pic>
      <p:sp>
        <p:nvSpPr>
          <p:cNvPr id="6" name="Rectangle 5"/>
          <p:cNvSpPr/>
          <p:nvPr/>
        </p:nvSpPr>
        <p:spPr>
          <a:xfrm>
            <a:off x="9112287" y="5425622"/>
            <a:ext cx="1162434" cy="307777"/>
          </a:xfrm>
          <a:prstGeom prst="rect">
            <a:avLst/>
          </a:prstGeom>
        </p:spPr>
        <p:txBody>
          <a:bodyPr wrap="none">
            <a:spAutoFit/>
          </a:bodyPr>
          <a:lstStyle/>
          <a:p>
            <a:r>
              <a:rPr lang="is-IS" sz="1400" dirty="0">
                <a:latin typeface="Calibri" charset="0"/>
              </a:rPr>
              <a:t>(Keyes, 1994)</a:t>
            </a:r>
            <a:endParaRPr lang="en-US" sz="1400" dirty="0"/>
          </a:p>
        </p:txBody>
      </p:sp>
      <p:sp>
        <p:nvSpPr>
          <p:cNvPr id="8" name="Text Placeholder 7">
            <a:extLst>
              <a:ext uri="{FF2B5EF4-FFF2-40B4-BE49-F238E27FC236}">
                <a16:creationId xmlns:a16="http://schemas.microsoft.com/office/drawing/2014/main" id="{E80A7643-ADE8-524B-8CC5-FA7EE388894D}"/>
              </a:ext>
            </a:extLst>
          </p:cNvPr>
          <p:cNvSpPr>
            <a:spLocks noGrp="1"/>
          </p:cNvSpPr>
          <p:nvPr>
            <p:ph type="body" sz="quarter" idx="10"/>
          </p:nvPr>
        </p:nvSpPr>
        <p:spPr/>
        <p:txBody>
          <a:bodyPr/>
          <a:lstStyle/>
          <a:p>
            <a:endParaRPr lang="en-US"/>
          </a:p>
        </p:txBody>
      </p:sp>
      <p:sp>
        <p:nvSpPr>
          <p:cNvPr id="9" name="Text Placeholder 2">
            <a:extLst>
              <a:ext uri="{FF2B5EF4-FFF2-40B4-BE49-F238E27FC236}">
                <a16:creationId xmlns:a16="http://schemas.microsoft.com/office/drawing/2014/main" id="{72FC22AE-D1FA-BE4A-9C18-5EB260EF6919}"/>
              </a:ext>
            </a:extLst>
          </p:cNvPr>
          <p:cNvSpPr txBox="1">
            <a:spLocks/>
          </p:cNvSpPr>
          <p:nvPr/>
        </p:nvSpPr>
        <p:spPr>
          <a:xfrm>
            <a:off x="398463" y="1193800"/>
            <a:ext cx="7577137"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4500" b="1">
                <a:solidFill>
                  <a:schemeClr val="tx2"/>
                </a:solidFill>
              </a:rPr>
              <a:t>Review</a:t>
            </a:r>
            <a:r>
              <a:rPr lang="en-US" sz="4500">
                <a:solidFill>
                  <a:schemeClr val="tx1"/>
                </a:solidFill>
              </a:rPr>
              <a:t> the 8</a:t>
            </a:r>
            <a:r>
              <a:rPr lang="en-US" sz="4500" baseline="30000">
                <a:solidFill>
                  <a:schemeClr val="tx1"/>
                </a:solidFill>
              </a:rPr>
              <a:t>th</a:t>
            </a:r>
            <a:r>
              <a:rPr lang="en-US" sz="4500">
                <a:solidFill>
                  <a:schemeClr val="tx1"/>
                </a:solidFill>
              </a:rPr>
              <a:t> grade standard</a:t>
            </a:r>
          </a:p>
          <a:p>
            <a:endParaRPr lang="en-US" sz="800">
              <a:solidFill>
                <a:schemeClr val="tx1"/>
              </a:solidFill>
            </a:endParaRPr>
          </a:p>
          <a:p>
            <a:r>
              <a:rPr lang="en-US" sz="4500" b="1">
                <a:solidFill>
                  <a:schemeClr val="tx2"/>
                </a:solidFill>
              </a:rPr>
              <a:t>Read</a:t>
            </a:r>
            <a:r>
              <a:rPr lang="en-US" sz="4500">
                <a:solidFill>
                  <a:schemeClr val="tx1"/>
                </a:solidFill>
              </a:rPr>
              <a:t> the sample question</a:t>
            </a:r>
          </a:p>
          <a:p>
            <a:endParaRPr lang="en-US" sz="800">
              <a:solidFill>
                <a:schemeClr val="tx1"/>
              </a:solidFill>
            </a:endParaRPr>
          </a:p>
          <a:p>
            <a:r>
              <a:rPr lang="en-US" sz="4500" b="1">
                <a:solidFill>
                  <a:schemeClr val="tx2"/>
                </a:solidFill>
              </a:rPr>
              <a:t>Discuss: </a:t>
            </a:r>
            <a:r>
              <a:rPr lang="en-US" sz="4500">
                <a:solidFill>
                  <a:schemeClr val="tx1"/>
                </a:solidFill>
              </a:rPr>
              <a:t>How do you see alignment between this standard and the question?</a:t>
            </a:r>
            <a:endParaRPr lang="en-US" sz="4500" dirty="0">
              <a:solidFill>
                <a:schemeClr val="tx1"/>
              </a:solidFill>
            </a:endParaRPr>
          </a:p>
        </p:txBody>
      </p:sp>
    </p:spTree>
    <p:extLst>
      <p:ext uri="{BB962C8B-B14F-4D97-AF65-F5344CB8AC3E}">
        <p14:creationId xmlns:p14="http://schemas.microsoft.com/office/powerpoint/2010/main" val="1945248"/>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154</a:t>
            </a:fld>
            <a:endParaRPr lang="en-US" dirty="0"/>
          </a:p>
        </p:txBody>
      </p:sp>
      <p:sp>
        <p:nvSpPr>
          <p:cNvPr id="5" name="Text Placeholder 4">
            <a:extLst>
              <a:ext uri="{FF2B5EF4-FFF2-40B4-BE49-F238E27FC236}">
                <a16:creationId xmlns:a16="http://schemas.microsoft.com/office/drawing/2014/main" id="{B2D67C2D-60B6-564C-8D3B-90BB5A35DFED}"/>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For Example</a:t>
            </a:r>
          </a:p>
        </p:txBody>
      </p:sp>
      <p:sp>
        <p:nvSpPr>
          <p:cNvPr id="6" name="TextBox 5"/>
          <p:cNvSpPr txBox="1"/>
          <p:nvPr/>
        </p:nvSpPr>
        <p:spPr>
          <a:xfrm>
            <a:off x="683285" y="1279285"/>
            <a:ext cx="3850433" cy="4031873"/>
          </a:xfrm>
          <a:prstGeom prst="rect">
            <a:avLst/>
          </a:prstGeom>
          <a:noFill/>
          <a:ln w="28575">
            <a:solidFill>
              <a:schemeClr val="accent5"/>
            </a:solidFill>
          </a:ln>
        </p:spPr>
        <p:txBody>
          <a:bodyPr wrap="square" rtlCol="0">
            <a:spAutoFit/>
          </a:bodyPr>
          <a:lstStyle/>
          <a:p>
            <a:r>
              <a:rPr lang="en-US" sz="3200" b="1" dirty="0">
                <a:solidFill>
                  <a:schemeClr val="accent5"/>
                </a:solidFill>
                <a:latin typeface="Calibri" charset="0"/>
                <a:ea typeface="Calibri" charset="0"/>
                <a:cs typeface="Calibri" charset="0"/>
              </a:rPr>
              <a:t>RL.8.3</a:t>
            </a:r>
            <a:r>
              <a:rPr lang="en-US" sz="3200" dirty="0">
                <a:solidFill>
                  <a:schemeClr val="accent5"/>
                </a:solidFill>
                <a:latin typeface="Calibri" charset="0"/>
                <a:ea typeface="Calibri" charset="0"/>
                <a:cs typeface="Calibri" charset="0"/>
              </a:rPr>
              <a:t>: </a:t>
            </a:r>
            <a:r>
              <a:rPr lang="en-US" sz="3200" dirty="0">
                <a:latin typeface="Calibri" charset="0"/>
                <a:ea typeface="Calibri" charset="0"/>
                <a:cs typeface="Calibri" charset="0"/>
              </a:rPr>
              <a:t>Analyze how particular lines of dialogue or incidents in a story or drama propel the action, reveal aspects of a character, or provoke a decision.</a:t>
            </a:r>
          </a:p>
        </p:txBody>
      </p:sp>
      <p:sp>
        <p:nvSpPr>
          <p:cNvPr id="7" name="TextBox 6"/>
          <p:cNvSpPr txBox="1"/>
          <p:nvPr/>
        </p:nvSpPr>
        <p:spPr>
          <a:xfrm>
            <a:off x="6096000" y="1279285"/>
            <a:ext cx="5760416" cy="2092881"/>
          </a:xfrm>
          <a:prstGeom prst="rect">
            <a:avLst/>
          </a:prstGeom>
          <a:noFill/>
        </p:spPr>
        <p:txBody>
          <a:bodyPr wrap="square" rtlCol="0">
            <a:spAutoFit/>
          </a:bodyPr>
          <a:lstStyle/>
          <a:p>
            <a:pPr algn="ctr"/>
            <a:r>
              <a:rPr lang="en-US" sz="3800" b="1" i="1" dirty="0">
                <a:latin typeface="Calibri" charset="0"/>
                <a:ea typeface="Calibri" charset="0"/>
                <a:cs typeface="Calibri" charset="0"/>
              </a:rPr>
              <a:t>Flowers for Algernon </a:t>
            </a:r>
            <a:r>
              <a:rPr lang="en-US" sz="3800" b="1" dirty="0">
                <a:latin typeface="Calibri" charset="0"/>
                <a:ea typeface="Calibri" charset="0"/>
                <a:cs typeface="Calibri" charset="0"/>
              </a:rPr>
              <a:t>Unit</a:t>
            </a:r>
          </a:p>
          <a:p>
            <a:pPr algn="ctr"/>
            <a:r>
              <a:rPr lang="en-US" sz="3800" b="1" dirty="0">
                <a:latin typeface="Calibri" charset="0"/>
                <a:ea typeface="Calibri" charset="0"/>
                <a:cs typeface="Calibri" charset="0"/>
              </a:rPr>
              <a:t>Lesson 4</a:t>
            </a:r>
          </a:p>
          <a:p>
            <a:endParaRPr lang="en-US" sz="2700" dirty="0">
              <a:latin typeface="Calibri" charset="0"/>
              <a:ea typeface="Calibri" charset="0"/>
              <a:cs typeface="Calibri" charset="0"/>
            </a:endParaRPr>
          </a:p>
          <a:p>
            <a:endParaRPr lang="en-US" sz="2700" dirty="0">
              <a:latin typeface="Calibri" charset="0"/>
              <a:ea typeface="Calibri" charset="0"/>
              <a:cs typeface="Calibri"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8416" y="2679700"/>
            <a:ext cx="5588000" cy="3062654"/>
          </a:xfrm>
          <a:prstGeom prst="rect">
            <a:avLst/>
          </a:prstGeom>
        </p:spPr>
      </p:pic>
    </p:spTree>
    <p:extLst>
      <p:ext uri="{BB962C8B-B14F-4D97-AF65-F5344CB8AC3E}">
        <p14:creationId xmlns:p14="http://schemas.microsoft.com/office/powerpoint/2010/main" val="1098040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155</a:t>
            </a:fld>
            <a:endParaRPr lang="en-US" dirty="0"/>
          </a:p>
        </p:txBody>
      </p:sp>
      <p:sp>
        <p:nvSpPr>
          <p:cNvPr id="3" name="Text Placeholder 2">
            <a:extLst>
              <a:ext uri="{FF2B5EF4-FFF2-40B4-BE49-F238E27FC236}">
                <a16:creationId xmlns:a16="http://schemas.microsoft.com/office/drawing/2014/main" id="{CE692F43-8D2B-1B4D-AB59-C779355F0EB1}"/>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kern="0" dirty="0"/>
              <a:t>Moving from</a:t>
            </a:r>
            <a:r>
              <a:rPr lang="is-IS" kern="0" dirty="0"/>
              <a:t>…</a:t>
            </a:r>
            <a:endParaRPr lang="en-US" kern="0" dirty="0"/>
          </a:p>
        </p:txBody>
      </p:sp>
      <p:sp>
        <p:nvSpPr>
          <p:cNvPr id="5" name="Rectangle 4"/>
          <p:cNvSpPr/>
          <p:nvPr/>
        </p:nvSpPr>
        <p:spPr>
          <a:xfrm>
            <a:off x="810646" y="1096757"/>
            <a:ext cx="4447450" cy="1558119"/>
          </a:xfrm>
          <a:prstGeom prst="rect">
            <a:avLst/>
          </a:prstGeom>
        </p:spPr>
        <p:txBody>
          <a:bodyPr wrap="square">
            <a:spAutoFit/>
          </a:bodyPr>
          <a:lstStyle/>
          <a:p>
            <a:pPr lvl="0" algn="ctr">
              <a:lnSpc>
                <a:spcPct val="114000"/>
              </a:lnSpc>
              <a:spcBef>
                <a:spcPts val="0"/>
              </a:spcBef>
              <a:spcAft>
                <a:spcPts val="600"/>
              </a:spcAft>
              <a:buClr>
                <a:srgbClr val="4C4C4C"/>
              </a:buClr>
              <a:buSzPct val="100000"/>
            </a:pPr>
            <a:r>
              <a:rPr lang="en-US" sz="4300" b="1" dirty="0">
                <a:solidFill>
                  <a:schemeClr val="tx2"/>
                </a:solidFill>
                <a:latin typeface="Calibri" charset="0"/>
                <a:ea typeface="Calibri" charset="0"/>
                <a:cs typeface="Calibri" charset="0"/>
                <a:sym typeface="Calibri"/>
                <a:rtl val="0"/>
              </a:rPr>
              <a:t>Non text-based approach</a:t>
            </a:r>
          </a:p>
        </p:txBody>
      </p:sp>
      <p:sp>
        <p:nvSpPr>
          <p:cNvPr id="8" name="Rectangle 7"/>
          <p:cNvSpPr/>
          <p:nvPr/>
        </p:nvSpPr>
        <p:spPr>
          <a:xfrm>
            <a:off x="793614" y="2663742"/>
            <a:ext cx="4464482" cy="3400931"/>
          </a:xfrm>
          <a:prstGeom prst="rect">
            <a:avLst/>
          </a:prstGeom>
        </p:spPr>
        <p:txBody>
          <a:bodyPr wrap="square">
            <a:spAutoFit/>
          </a:bodyPr>
          <a:lstStyle/>
          <a:p>
            <a:pPr lvl="0" algn="ctr">
              <a:spcBef>
                <a:spcPts val="0"/>
              </a:spcBef>
              <a:spcAft>
                <a:spcPts val="600"/>
              </a:spcAft>
              <a:buClr>
                <a:srgbClr val="4C4C4C"/>
              </a:buClr>
              <a:buSzPct val="100000"/>
            </a:pPr>
            <a:r>
              <a:rPr lang="en-US" sz="4300" dirty="0">
                <a:latin typeface="Calibri" charset="0"/>
                <a:ea typeface="Calibri" charset="0"/>
                <a:cs typeface="Calibri" charset="0"/>
                <a:sym typeface="Calibri"/>
                <a:rtl val="0"/>
              </a:rPr>
              <a:t>Start with a standard and select  texts to “teach” that standard.</a:t>
            </a:r>
          </a:p>
        </p:txBody>
      </p:sp>
      <p:sp>
        <p:nvSpPr>
          <p:cNvPr id="7" name="TextBox 6"/>
          <p:cNvSpPr txBox="1"/>
          <p:nvPr/>
        </p:nvSpPr>
        <p:spPr>
          <a:xfrm>
            <a:off x="6005611" y="1099297"/>
            <a:ext cx="5536164" cy="4862870"/>
          </a:xfrm>
          <a:prstGeom prst="rect">
            <a:avLst/>
          </a:prstGeom>
          <a:noFill/>
          <a:ln w="28575">
            <a:solidFill>
              <a:schemeClr val="accent5"/>
            </a:solidFill>
          </a:ln>
        </p:spPr>
        <p:txBody>
          <a:bodyPr wrap="square" rtlCol="0">
            <a:spAutoFit/>
          </a:bodyPr>
          <a:lstStyle/>
          <a:p>
            <a:r>
              <a:rPr lang="en-US" sz="3400" dirty="0">
                <a:latin typeface="Calibri" charset="0"/>
                <a:ea typeface="Calibri" charset="0"/>
                <a:cs typeface="Calibri" charset="0"/>
              </a:rPr>
              <a:t>Unit 1: Main Idea</a:t>
            </a:r>
          </a:p>
          <a:p>
            <a:r>
              <a:rPr lang="en-US" sz="3400" dirty="0">
                <a:latin typeface="Calibri" charset="0"/>
                <a:ea typeface="Calibri" charset="0"/>
                <a:cs typeface="Calibri" charset="0"/>
              </a:rPr>
              <a:t>Unit 2: Characterization</a:t>
            </a:r>
          </a:p>
          <a:p>
            <a:r>
              <a:rPr lang="en-US" sz="3400" dirty="0">
                <a:latin typeface="Calibri" charset="0"/>
                <a:ea typeface="Calibri" charset="0"/>
                <a:cs typeface="Calibri" charset="0"/>
              </a:rPr>
              <a:t>Unit 3: Text Structure</a:t>
            </a:r>
          </a:p>
          <a:p>
            <a:r>
              <a:rPr lang="en-US" sz="3400" dirty="0">
                <a:latin typeface="Calibri" charset="0"/>
                <a:ea typeface="Calibri" charset="0"/>
                <a:cs typeface="Calibri" charset="0"/>
              </a:rPr>
              <a:t>Unit 4: Author’s Point of View</a:t>
            </a:r>
          </a:p>
          <a:p>
            <a:r>
              <a:rPr lang="en-US" sz="3400" dirty="0">
                <a:latin typeface="Calibri" charset="0"/>
                <a:ea typeface="Calibri" charset="0"/>
                <a:cs typeface="Calibri" charset="0"/>
              </a:rPr>
              <a:t>Unit 5: Theme </a:t>
            </a:r>
          </a:p>
          <a:p>
            <a:endParaRPr lang="en-US" sz="2000" dirty="0">
              <a:latin typeface="Calibri" charset="0"/>
              <a:ea typeface="Calibri" charset="0"/>
              <a:cs typeface="Calibri" charset="0"/>
            </a:endParaRPr>
          </a:p>
          <a:p>
            <a:r>
              <a:rPr lang="en-US" sz="3000" i="1" dirty="0">
                <a:latin typeface="Calibri" charset="0"/>
                <a:ea typeface="Calibri" charset="0"/>
                <a:cs typeface="Calibri" charset="0"/>
              </a:rPr>
              <a:t>In each unit, students will read a variety of texts (various topics and genres) to practice applying these standards and skills. </a:t>
            </a:r>
          </a:p>
        </p:txBody>
      </p:sp>
    </p:spTree>
    <p:extLst>
      <p:ext uri="{BB962C8B-B14F-4D97-AF65-F5344CB8AC3E}">
        <p14:creationId xmlns:p14="http://schemas.microsoft.com/office/powerpoint/2010/main" val="958101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156</a:t>
            </a:fld>
            <a:endParaRPr lang="en-US" dirty="0"/>
          </a:p>
        </p:txBody>
      </p:sp>
      <p:sp>
        <p:nvSpPr>
          <p:cNvPr id="5" name="Text Placeholder 4">
            <a:extLst>
              <a:ext uri="{FF2B5EF4-FFF2-40B4-BE49-F238E27FC236}">
                <a16:creationId xmlns:a16="http://schemas.microsoft.com/office/drawing/2014/main" id="{A1D41805-4214-8349-B2F9-DBBD451F5C81}"/>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kern="0" dirty="0"/>
              <a:t>To</a:t>
            </a:r>
            <a:r>
              <a:rPr lang="is-IS" kern="0" dirty="0"/>
              <a:t>…</a:t>
            </a:r>
            <a:endParaRPr lang="en-US" kern="0" dirty="0"/>
          </a:p>
        </p:txBody>
      </p:sp>
      <p:sp>
        <p:nvSpPr>
          <p:cNvPr id="6" name="Rectangle 5"/>
          <p:cNvSpPr/>
          <p:nvPr/>
        </p:nvSpPr>
        <p:spPr>
          <a:xfrm>
            <a:off x="545916" y="1131008"/>
            <a:ext cx="4790680" cy="794064"/>
          </a:xfrm>
          <a:prstGeom prst="rect">
            <a:avLst/>
          </a:prstGeom>
        </p:spPr>
        <p:txBody>
          <a:bodyPr wrap="square">
            <a:spAutoFit/>
          </a:bodyPr>
          <a:lstStyle/>
          <a:p>
            <a:pPr lvl="0" algn="ctr">
              <a:lnSpc>
                <a:spcPct val="114000"/>
              </a:lnSpc>
              <a:spcBef>
                <a:spcPts val="0"/>
              </a:spcBef>
              <a:spcAft>
                <a:spcPts val="600"/>
              </a:spcAft>
              <a:buClr>
                <a:srgbClr val="4C4C4C"/>
              </a:buClr>
              <a:buSzPct val="100000"/>
            </a:pPr>
            <a:r>
              <a:rPr lang="en-US" sz="4000" b="1" dirty="0">
                <a:solidFill>
                  <a:schemeClr val="tx2"/>
                </a:solidFill>
                <a:latin typeface="Calibri" charset="0"/>
                <a:ea typeface="Calibri" charset="0"/>
                <a:cs typeface="Calibri" charset="0"/>
                <a:sym typeface="Calibri"/>
                <a:rtl val="0"/>
              </a:rPr>
              <a:t>Text-based approach</a:t>
            </a:r>
          </a:p>
        </p:txBody>
      </p:sp>
      <p:sp>
        <p:nvSpPr>
          <p:cNvPr id="9" name="Rectangle 8"/>
          <p:cNvSpPr/>
          <p:nvPr/>
        </p:nvSpPr>
        <p:spPr>
          <a:xfrm>
            <a:off x="446393" y="1954252"/>
            <a:ext cx="4989726" cy="3600986"/>
          </a:xfrm>
          <a:prstGeom prst="rect">
            <a:avLst/>
          </a:prstGeom>
        </p:spPr>
        <p:txBody>
          <a:bodyPr wrap="square">
            <a:spAutoFit/>
          </a:bodyPr>
          <a:lstStyle/>
          <a:p>
            <a:pPr lvl="0" algn="ctr">
              <a:spcBef>
                <a:spcPts val="0"/>
              </a:spcBef>
              <a:spcAft>
                <a:spcPts val="600"/>
              </a:spcAft>
              <a:buClr>
                <a:srgbClr val="4C4C4C"/>
              </a:buClr>
              <a:buSzPct val="100000"/>
            </a:pPr>
            <a:r>
              <a:rPr lang="en-US" sz="3800" dirty="0">
                <a:latin typeface="Calibri" charset="0"/>
                <a:ea typeface="Calibri" charset="0"/>
                <a:cs typeface="Calibri" charset="0"/>
                <a:sym typeface="Calibri"/>
                <a:rtl val="0"/>
              </a:rPr>
              <a:t>Starting with a </a:t>
            </a:r>
            <a:r>
              <a:rPr lang="en-US" sz="3800" u="sng" dirty="0">
                <a:latin typeface="Calibri" charset="0"/>
                <a:ea typeface="Calibri" charset="0"/>
                <a:cs typeface="Calibri" charset="0"/>
                <a:sym typeface="Calibri"/>
                <a:rtl val="0"/>
              </a:rPr>
              <a:t>complex text </a:t>
            </a:r>
            <a:r>
              <a:rPr lang="en-US" sz="3800" dirty="0">
                <a:latin typeface="Calibri" charset="0"/>
                <a:ea typeface="Calibri" charset="0"/>
                <a:cs typeface="Calibri" charset="0"/>
                <a:sym typeface="Calibri"/>
                <a:rtl val="0"/>
              </a:rPr>
              <a:t>and </a:t>
            </a:r>
            <a:r>
              <a:rPr lang="en-US" sz="3800" b="1" i="1" dirty="0">
                <a:solidFill>
                  <a:schemeClr val="tx2"/>
                </a:solidFill>
                <a:latin typeface="Calibri" charset="0"/>
                <a:ea typeface="Calibri" charset="0"/>
                <a:cs typeface="Calibri" charset="0"/>
                <a:sym typeface="Calibri"/>
                <a:rtl val="0"/>
              </a:rPr>
              <a:t>using the standards in service of </a:t>
            </a:r>
            <a:r>
              <a:rPr lang="en-US" sz="3800" dirty="0">
                <a:latin typeface="Calibri" charset="0"/>
                <a:ea typeface="Calibri" charset="0"/>
                <a:cs typeface="Calibri" charset="0"/>
                <a:sym typeface="Calibri"/>
                <a:rtl val="0"/>
              </a:rPr>
              <a:t>understanding the </a:t>
            </a:r>
            <a:r>
              <a:rPr lang="en-US" sz="3800" u="sng" dirty="0">
                <a:latin typeface="Calibri" charset="0"/>
                <a:ea typeface="Calibri" charset="0"/>
                <a:cs typeface="Calibri" charset="0"/>
                <a:sym typeface="Calibri"/>
                <a:rtl val="0"/>
              </a:rPr>
              <a:t>deeper meaning</a:t>
            </a:r>
            <a:r>
              <a:rPr lang="en-US" sz="3800" dirty="0">
                <a:latin typeface="Calibri" charset="0"/>
                <a:ea typeface="Calibri" charset="0"/>
                <a:cs typeface="Calibri" charset="0"/>
                <a:sym typeface="Calibri"/>
                <a:rtl val="0"/>
              </a:rPr>
              <a:t> of that text.</a:t>
            </a:r>
          </a:p>
        </p:txBody>
      </p:sp>
      <p:pic>
        <p:nvPicPr>
          <p:cNvPr id="11"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0428" y="1400254"/>
            <a:ext cx="5363319" cy="3273622"/>
          </a:xfrm>
          <a:prstGeom prst="rect">
            <a:avLst/>
          </a:prstGeom>
        </p:spPr>
      </p:pic>
      <p:sp>
        <p:nvSpPr>
          <p:cNvPr id="3" name="TextBox 2"/>
          <p:cNvSpPr txBox="1"/>
          <p:nvPr/>
        </p:nvSpPr>
        <p:spPr>
          <a:xfrm>
            <a:off x="6050428" y="4836630"/>
            <a:ext cx="1324947" cy="1477328"/>
          </a:xfrm>
          <a:prstGeom prst="rect">
            <a:avLst/>
          </a:prstGeom>
          <a:noFill/>
        </p:spPr>
        <p:txBody>
          <a:bodyPr wrap="square" rtlCol="0">
            <a:spAutoFit/>
          </a:bodyPr>
          <a:lstStyle/>
          <a:p>
            <a:r>
              <a:rPr lang="en-US" sz="2400" dirty="0">
                <a:solidFill>
                  <a:schemeClr val="tx2"/>
                </a:solidFill>
                <a:latin typeface="Calibri" charset="0"/>
                <a:ea typeface="Calibri" charset="0"/>
                <a:cs typeface="Calibri" charset="0"/>
              </a:rPr>
              <a:t>RL/RI.1</a:t>
            </a:r>
          </a:p>
          <a:p>
            <a:r>
              <a:rPr lang="en-US" sz="2400" dirty="0">
                <a:solidFill>
                  <a:schemeClr val="tx2"/>
                </a:solidFill>
                <a:latin typeface="Calibri" charset="0"/>
                <a:ea typeface="Calibri" charset="0"/>
                <a:cs typeface="Calibri" charset="0"/>
              </a:rPr>
              <a:t>RL/RI.3</a:t>
            </a:r>
          </a:p>
          <a:p>
            <a:r>
              <a:rPr lang="en-US" sz="2400" dirty="0">
                <a:solidFill>
                  <a:schemeClr val="tx2"/>
                </a:solidFill>
                <a:latin typeface="Calibri" charset="0"/>
                <a:ea typeface="Calibri" charset="0"/>
                <a:cs typeface="Calibri" charset="0"/>
              </a:rPr>
              <a:t>RL/RI.4</a:t>
            </a:r>
          </a:p>
          <a:p>
            <a:endParaRPr lang="en-US" dirty="0"/>
          </a:p>
        </p:txBody>
      </p:sp>
      <p:sp>
        <p:nvSpPr>
          <p:cNvPr id="12" name="TextBox 11"/>
          <p:cNvSpPr txBox="1"/>
          <p:nvPr/>
        </p:nvSpPr>
        <p:spPr>
          <a:xfrm>
            <a:off x="7705720" y="1400254"/>
            <a:ext cx="1324947" cy="1107996"/>
          </a:xfrm>
          <a:prstGeom prst="rect">
            <a:avLst/>
          </a:prstGeom>
          <a:noFill/>
        </p:spPr>
        <p:txBody>
          <a:bodyPr wrap="square" rtlCol="0">
            <a:spAutoFit/>
          </a:bodyPr>
          <a:lstStyle/>
          <a:p>
            <a:r>
              <a:rPr lang="en-US" sz="2400" dirty="0">
                <a:solidFill>
                  <a:schemeClr val="tx2"/>
                </a:solidFill>
                <a:latin typeface="Calibri" charset="0"/>
                <a:ea typeface="Calibri" charset="0"/>
                <a:cs typeface="Calibri" charset="0"/>
              </a:rPr>
              <a:t>RL/RI.5</a:t>
            </a:r>
          </a:p>
          <a:p>
            <a:r>
              <a:rPr lang="en-US" sz="2400" dirty="0">
                <a:solidFill>
                  <a:schemeClr val="tx2"/>
                </a:solidFill>
                <a:latin typeface="Calibri" charset="0"/>
                <a:ea typeface="Calibri" charset="0"/>
                <a:cs typeface="Calibri" charset="0"/>
              </a:rPr>
              <a:t>RL/RI.6</a:t>
            </a:r>
          </a:p>
          <a:p>
            <a:endParaRPr lang="en-US" dirty="0"/>
          </a:p>
        </p:txBody>
      </p:sp>
      <p:sp>
        <p:nvSpPr>
          <p:cNvPr id="13" name="TextBox 12"/>
          <p:cNvSpPr txBox="1"/>
          <p:nvPr/>
        </p:nvSpPr>
        <p:spPr>
          <a:xfrm>
            <a:off x="10856424" y="938590"/>
            <a:ext cx="1324947" cy="1569660"/>
          </a:xfrm>
          <a:prstGeom prst="rect">
            <a:avLst/>
          </a:prstGeom>
          <a:noFill/>
        </p:spPr>
        <p:txBody>
          <a:bodyPr wrap="square" rtlCol="0">
            <a:spAutoFit/>
          </a:bodyPr>
          <a:lstStyle/>
          <a:p>
            <a:r>
              <a:rPr lang="en-US" sz="2400" dirty="0">
                <a:solidFill>
                  <a:schemeClr val="tx2"/>
                </a:solidFill>
                <a:latin typeface="Calibri" charset="0"/>
                <a:ea typeface="Calibri" charset="0"/>
                <a:cs typeface="Calibri" charset="0"/>
              </a:rPr>
              <a:t>RL/RI.2</a:t>
            </a:r>
          </a:p>
          <a:p>
            <a:r>
              <a:rPr lang="en-US" sz="2400" dirty="0">
                <a:solidFill>
                  <a:schemeClr val="tx2"/>
                </a:solidFill>
                <a:latin typeface="Calibri" charset="0"/>
                <a:ea typeface="Calibri" charset="0"/>
                <a:cs typeface="Calibri" charset="0"/>
              </a:rPr>
              <a:t>RI.8</a:t>
            </a:r>
          </a:p>
          <a:p>
            <a:r>
              <a:rPr lang="en-US" sz="2400" dirty="0">
                <a:solidFill>
                  <a:schemeClr val="tx2"/>
                </a:solidFill>
                <a:latin typeface="Calibri" charset="0"/>
                <a:ea typeface="Calibri" charset="0"/>
                <a:cs typeface="Calibri" charset="0"/>
              </a:rPr>
              <a:t>RL/RI.9</a:t>
            </a:r>
          </a:p>
          <a:p>
            <a:endParaRPr lang="en-US" sz="2400" dirty="0">
              <a:solidFill>
                <a:schemeClr val="accent6"/>
              </a:solidFill>
              <a:latin typeface="Calibri" charset="0"/>
              <a:ea typeface="Calibri" charset="0"/>
              <a:cs typeface="Calibri" charset="0"/>
            </a:endParaRPr>
          </a:p>
        </p:txBody>
      </p:sp>
      <p:sp>
        <p:nvSpPr>
          <p:cNvPr id="14" name="TextBox 13"/>
          <p:cNvSpPr txBox="1"/>
          <p:nvPr/>
        </p:nvSpPr>
        <p:spPr>
          <a:xfrm>
            <a:off x="8732087" y="4947843"/>
            <a:ext cx="1324947" cy="738664"/>
          </a:xfrm>
          <a:prstGeom prst="rect">
            <a:avLst/>
          </a:prstGeom>
          <a:noFill/>
        </p:spPr>
        <p:txBody>
          <a:bodyPr wrap="square" rtlCol="0">
            <a:spAutoFit/>
          </a:bodyPr>
          <a:lstStyle/>
          <a:p>
            <a:r>
              <a:rPr lang="en-US" sz="2400" dirty="0">
                <a:solidFill>
                  <a:schemeClr val="tx2"/>
                </a:solidFill>
                <a:latin typeface="Calibri" charset="0"/>
                <a:ea typeface="Calibri" charset="0"/>
                <a:cs typeface="Calibri" charset="0"/>
              </a:rPr>
              <a:t>RL/RI.7</a:t>
            </a:r>
          </a:p>
          <a:p>
            <a:endParaRPr lang="en-US" dirty="0"/>
          </a:p>
        </p:txBody>
      </p:sp>
    </p:spTree>
    <p:extLst>
      <p:ext uri="{BB962C8B-B14F-4D97-AF65-F5344CB8AC3E}">
        <p14:creationId xmlns:p14="http://schemas.microsoft.com/office/powerpoint/2010/main" val="473103635"/>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157</a:t>
            </a:fld>
            <a:endParaRPr lang="en-US" dirty="0"/>
          </a:p>
        </p:txBody>
      </p:sp>
      <p:sp>
        <p:nvSpPr>
          <p:cNvPr id="3" name="Text Placeholder 2"/>
          <p:cNvSpPr>
            <a:spLocks noGrp="1"/>
          </p:cNvSpPr>
          <p:nvPr>
            <p:ph type="body" sz="quarter" idx="10"/>
          </p:nvPr>
        </p:nvSpPr>
        <p:spPr/>
        <p:txBody>
          <a:bodyPr/>
          <a:lstStyle/>
          <a:p>
            <a:pPr marL="0" indent="0" algn="ctr">
              <a:buNone/>
            </a:pPr>
            <a:r>
              <a:rPr lang="en-US" sz="4500" b="1" dirty="0">
                <a:solidFill>
                  <a:schemeClr val="tx2"/>
                </a:solidFill>
              </a:rPr>
              <a:t>Create a sentence beginning with each word:</a:t>
            </a:r>
          </a:p>
          <a:p>
            <a:pPr marL="914400" indent="-914400">
              <a:lnSpc>
                <a:spcPct val="150000"/>
              </a:lnSpc>
              <a:buFont typeface="+mj-lt"/>
              <a:buAutoNum type="arabicParenR"/>
            </a:pPr>
            <a:r>
              <a:rPr lang="en-US" sz="4500" dirty="0">
                <a:solidFill>
                  <a:schemeClr val="tx1"/>
                </a:solidFill>
              </a:rPr>
              <a:t>Strategies_____________________.</a:t>
            </a:r>
          </a:p>
          <a:p>
            <a:pPr marL="914400" indent="-914400">
              <a:lnSpc>
                <a:spcPct val="150000"/>
              </a:lnSpc>
              <a:buFont typeface="+mj-lt"/>
              <a:buAutoNum type="arabicParenR"/>
            </a:pPr>
            <a:r>
              <a:rPr lang="en-US" sz="4500" dirty="0">
                <a:solidFill>
                  <a:schemeClr val="tx1"/>
                </a:solidFill>
              </a:rPr>
              <a:t>Standards ____________________.</a:t>
            </a:r>
          </a:p>
          <a:p>
            <a:pPr marL="914400" indent="-914400">
              <a:lnSpc>
                <a:spcPct val="150000"/>
              </a:lnSpc>
              <a:buFont typeface="+mj-lt"/>
              <a:buAutoNum type="arabicParenR"/>
            </a:pPr>
            <a:r>
              <a:rPr lang="en-US" sz="4500" dirty="0">
                <a:solidFill>
                  <a:schemeClr val="tx1"/>
                </a:solidFill>
              </a:rPr>
              <a:t>Text _________________________.</a:t>
            </a:r>
          </a:p>
          <a:p>
            <a:endParaRPr lang="en-US" sz="3300" dirty="0">
              <a:solidFill>
                <a:schemeClr val="tx1"/>
              </a:solidFill>
            </a:endParaRPr>
          </a:p>
          <a:p>
            <a:endParaRPr lang="en-US" sz="3300" dirty="0">
              <a:solidFill>
                <a:schemeClr val="tx1"/>
              </a:solidFill>
            </a:endParaRPr>
          </a:p>
          <a:p>
            <a:endParaRPr lang="en-US" sz="3400" dirty="0"/>
          </a:p>
        </p:txBody>
      </p:sp>
      <p:sp>
        <p:nvSpPr>
          <p:cNvPr id="4" name="Title 3"/>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1525554880"/>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158</a:t>
            </a:fld>
            <a:endParaRPr lang="en-US" dirty="0"/>
          </a:p>
        </p:txBody>
      </p:sp>
      <p:sp>
        <p:nvSpPr>
          <p:cNvPr id="4" name="Text Placeholder 3">
            <a:extLst>
              <a:ext uri="{FF2B5EF4-FFF2-40B4-BE49-F238E27FC236}">
                <a16:creationId xmlns:a16="http://schemas.microsoft.com/office/drawing/2014/main" id="{49090349-5D0F-4C44-991B-258259BE563A}"/>
              </a:ext>
            </a:extLst>
          </p:cNvPr>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dirty="0"/>
              <a:t>Reflecting on Module 1</a:t>
            </a:r>
          </a:p>
        </p:txBody>
      </p:sp>
      <p:graphicFrame>
        <p:nvGraphicFramePr>
          <p:cNvPr id="7" name="Diagram 6"/>
          <p:cNvGraphicFramePr/>
          <p:nvPr>
            <p:extLst>
              <p:ext uri="{D42A27DB-BD31-4B8C-83A1-F6EECF244321}">
                <p14:modId xmlns:p14="http://schemas.microsoft.com/office/powerpoint/2010/main" val="304617743"/>
              </p:ext>
            </p:extLst>
          </p:nvPr>
        </p:nvGraphicFramePr>
        <p:xfrm>
          <a:off x="717055" y="1422401"/>
          <a:ext cx="11016354" cy="59837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67174" y="1152436"/>
            <a:ext cx="11824826" cy="1169551"/>
          </a:xfrm>
          <a:prstGeom prst="rect">
            <a:avLst/>
          </a:prstGeom>
        </p:spPr>
        <p:txBody>
          <a:bodyPr wrap="square">
            <a:spAutoFit/>
          </a:bodyPr>
          <a:lstStyle/>
          <a:p>
            <a:pPr>
              <a:buFont typeface="Arial" charset="0"/>
              <a:buChar char="•"/>
            </a:pPr>
            <a:r>
              <a:rPr lang="en-US" sz="3500" b="1" dirty="0">
                <a:solidFill>
                  <a:schemeClr val="tx2"/>
                </a:solidFill>
                <a:latin typeface="Calibri" charset="0"/>
                <a:ea typeface="Calibri" charset="0"/>
                <a:cs typeface="Calibri" charset="0"/>
              </a:rPr>
              <a:t>Record your biggest takeaway from each session</a:t>
            </a:r>
          </a:p>
          <a:p>
            <a:pPr>
              <a:buFont typeface="Arial" charset="0"/>
              <a:buChar char="•"/>
            </a:pPr>
            <a:r>
              <a:rPr lang="en-US" sz="3500" b="1" dirty="0">
                <a:solidFill>
                  <a:schemeClr val="tx2"/>
                </a:solidFill>
                <a:latin typeface="Calibri" charset="0"/>
                <a:ea typeface="Calibri" charset="0"/>
                <a:cs typeface="Calibri" charset="0"/>
              </a:rPr>
              <a:t>What questions do you have based on Module 1 content?</a:t>
            </a:r>
          </a:p>
        </p:txBody>
      </p:sp>
    </p:spTree>
    <p:extLst>
      <p:ext uri="{BB962C8B-B14F-4D97-AF65-F5344CB8AC3E}">
        <p14:creationId xmlns:p14="http://schemas.microsoft.com/office/powerpoint/2010/main" val="1328978206"/>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159</a:t>
            </a:fld>
            <a:endParaRPr lang="en-US" dirty="0"/>
          </a:p>
        </p:txBody>
      </p:sp>
      <p:sp>
        <p:nvSpPr>
          <p:cNvPr id="6" name="Title 5"/>
          <p:cNvSpPr>
            <a:spLocks noGrp="1"/>
          </p:cNvSpPr>
          <p:nvPr>
            <p:ph type="title"/>
          </p:nvPr>
        </p:nvSpPr>
        <p:spPr/>
        <p:txBody>
          <a:bodyPr/>
          <a:lstStyle/>
          <a:p>
            <a:r>
              <a:rPr lang="en-US" dirty="0"/>
              <a:t>Represent Your Learning</a:t>
            </a:r>
          </a:p>
        </p:txBody>
      </p:sp>
      <p:sp>
        <p:nvSpPr>
          <p:cNvPr id="2" name="TextBox 1"/>
          <p:cNvSpPr txBox="1"/>
          <p:nvPr/>
        </p:nvSpPr>
        <p:spPr>
          <a:xfrm>
            <a:off x="5023816" y="1549400"/>
            <a:ext cx="6832600" cy="3231654"/>
          </a:xfrm>
          <a:prstGeom prst="rect">
            <a:avLst/>
          </a:prstGeom>
          <a:noFill/>
          <a:ln w="60325">
            <a:solidFill>
              <a:schemeClr val="tx2"/>
            </a:solidFill>
          </a:ln>
        </p:spPr>
        <p:txBody>
          <a:bodyPr wrap="square" rtlCol="0">
            <a:spAutoFit/>
          </a:bodyPr>
          <a:lstStyle/>
          <a:p>
            <a:r>
              <a:rPr lang="en-US" sz="3400" b="1" dirty="0">
                <a:latin typeface="Calibri" charset="0"/>
                <a:ea typeface="Calibri" charset="0"/>
                <a:cs typeface="Calibri" charset="0"/>
              </a:rPr>
              <a:t>1: </a:t>
            </a:r>
            <a:r>
              <a:rPr lang="en-US" sz="3400" dirty="0">
                <a:latin typeface="Calibri" charset="0"/>
                <a:ea typeface="Calibri" charset="0"/>
                <a:cs typeface="Calibri" charset="0"/>
              </a:rPr>
              <a:t>Introduction to the Guidebooks</a:t>
            </a:r>
          </a:p>
          <a:p>
            <a:r>
              <a:rPr lang="en-US" sz="3400" b="1" dirty="0">
                <a:latin typeface="Calibri" charset="0"/>
                <a:ea typeface="Calibri" charset="0"/>
                <a:cs typeface="Calibri" charset="0"/>
              </a:rPr>
              <a:t>2: </a:t>
            </a:r>
            <a:r>
              <a:rPr lang="en-US" sz="3400" dirty="0">
                <a:latin typeface="Calibri" charset="0"/>
                <a:ea typeface="Calibri" charset="0"/>
                <a:cs typeface="Calibri" charset="0"/>
              </a:rPr>
              <a:t>Components of Literacy Instruction</a:t>
            </a:r>
          </a:p>
          <a:p>
            <a:r>
              <a:rPr lang="en-US" sz="3400" b="1" dirty="0">
                <a:latin typeface="Calibri" charset="0"/>
                <a:ea typeface="Calibri" charset="0"/>
                <a:cs typeface="Calibri" charset="0"/>
              </a:rPr>
              <a:t>3: </a:t>
            </a:r>
            <a:r>
              <a:rPr lang="en-US" sz="3400" dirty="0">
                <a:latin typeface="Calibri" charset="0"/>
                <a:ea typeface="Calibri" charset="0"/>
                <a:cs typeface="Calibri" charset="0"/>
              </a:rPr>
              <a:t>Unpacking the Cold Read Task</a:t>
            </a:r>
          </a:p>
          <a:p>
            <a:r>
              <a:rPr lang="en-US" sz="3400" b="1" dirty="0">
                <a:latin typeface="Calibri" charset="0"/>
                <a:ea typeface="Calibri" charset="0"/>
                <a:cs typeface="Calibri" charset="0"/>
              </a:rPr>
              <a:t>4: </a:t>
            </a:r>
            <a:r>
              <a:rPr lang="en-US" sz="3400" dirty="0">
                <a:latin typeface="Calibri" charset="0"/>
                <a:ea typeface="Calibri" charset="0"/>
                <a:cs typeface="Calibri" charset="0"/>
              </a:rPr>
              <a:t>Fluency</a:t>
            </a:r>
          </a:p>
          <a:p>
            <a:r>
              <a:rPr lang="en-US" sz="3400" b="1" dirty="0">
                <a:latin typeface="Calibri" charset="0"/>
                <a:ea typeface="Calibri" charset="0"/>
                <a:cs typeface="Calibri" charset="0"/>
              </a:rPr>
              <a:t>5: </a:t>
            </a:r>
            <a:r>
              <a:rPr lang="en-US" sz="3400" dirty="0">
                <a:latin typeface="Calibri" charset="0"/>
                <a:ea typeface="Calibri" charset="0"/>
                <a:cs typeface="Calibri" charset="0"/>
              </a:rPr>
              <a:t>Reader’s Circles Experiential </a:t>
            </a:r>
          </a:p>
          <a:p>
            <a:r>
              <a:rPr lang="en-US" sz="3400" b="1" dirty="0">
                <a:latin typeface="Calibri" charset="0"/>
                <a:ea typeface="Calibri" charset="0"/>
                <a:cs typeface="Calibri" charset="0"/>
              </a:rPr>
              <a:t>6: </a:t>
            </a:r>
            <a:r>
              <a:rPr lang="en-US" sz="3400" dirty="0">
                <a:latin typeface="Calibri" charset="0"/>
                <a:ea typeface="Calibri" charset="0"/>
                <a:cs typeface="Calibri" charset="0"/>
              </a:rPr>
              <a:t>Text-Based vs. Strategies-Based</a:t>
            </a:r>
          </a:p>
        </p:txBody>
      </p:sp>
      <p:sp>
        <p:nvSpPr>
          <p:cNvPr id="4" name="TextBox 3"/>
          <p:cNvSpPr txBox="1"/>
          <p:nvPr/>
        </p:nvSpPr>
        <p:spPr>
          <a:xfrm>
            <a:off x="254000" y="1193800"/>
            <a:ext cx="4419600" cy="4662815"/>
          </a:xfrm>
          <a:prstGeom prst="rect">
            <a:avLst/>
          </a:prstGeom>
          <a:noFill/>
        </p:spPr>
        <p:txBody>
          <a:bodyPr wrap="square" rtlCol="0">
            <a:spAutoFit/>
          </a:bodyPr>
          <a:lstStyle/>
          <a:p>
            <a:pPr marL="457200" indent="-457200">
              <a:buFont typeface="Arial" charset="0"/>
              <a:buChar char="•"/>
            </a:pPr>
            <a:r>
              <a:rPr lang="en-US" sz="3300" b="1" dirty="0">
                <a:solidFill>
                  <a:schemeClr val="tx2"/>
                </a:solidFill>
                <a:latin typeface="Calibri" charset="0"/>
                <a:ea typeface="Calibri" charset="0"/>
                <a:cs typeface="Calibri" charset="0"/>
              </a:rPr>
              <a:t>Create a visual representation</a:t>
            </a:r>
            <a:r>
              <a:rPr lang="en-US" sz="3300" dirty="0">
                <a:latin typeface="Calibri" charset="0"/>
                <a:ea typeface="Calibri" charset="0"/>
                <a:cs typeface="Calibri" charset="0"/>
              </a:rPr>
              <a:t> of the key takeaways from your assigned session</a:t>
            </a:r>
          </a:p>
          <a:p>
            <a:pPr marL="457200" indent="-457200">
              <a:buFont typeface="Arial" charset="0"/>
              <a:buChar char="•"/>
            </a:pPr>
            <a:r>
              <a:rPr lang="en-US" sz="3300" b="1" dirty="0">
                <a:solidFill>
                  <a:schemeClr val="tx2"/>
                </a:solidFill>
                <a:latin typeface="Calibri" charset="0"/>
                <a:ea typeface="Calibri" charset="0"/>
                <a:cs typeface="Calibri" charset="0"/>
              </a:rPr>
              <a:t>Create a motto or tagline </a:t>
            </a:r>
            <a:r>
              <a:rPr lang="en-US" sz="3300" dirty="0">
                <a:latin typeface="Calibri" charset="0"/>
                <a:ea typeface="Calibri" charset="0"/>
                <a:cs typeface="Calibri" charset="0"/>
              </a:rPr>
              <a:t>that captures the heart and soul of your session in 6 words or less</a:t>
            </a:r>
          </a:p>
        </p:txBody>
      </p:sp>
    </p:spTree>
    <p:extLst>
      <p:ext uri="{BB962C8B-B14F-4D97-AF65-F5344CB8AC3E}">
        <p14:creationId xmlns:p14="http://schemas.microsoft.com/office/powerpoint/2010/main" val="8050726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16</a:t>
            </a:fld>
            <a:endParaRPr lang="en-US" dirty="0"/>
          </a:p>
        </p:txBody>
      </p:sp>
      <p:sp>
        <p:nvSpPr>
          <p:cNvPr id="6" name="Title 5"/>
          <p:cNvSpPr>
            <a:spLocks noGrp="1"/>
          </p:cNvSpPr>
          <p:nvPr>
            <p:ph type="title"/>
          </p:nvPr>
        </p:nvSpPr>
        <p:spPr/>
        <p:txBody>
          <a:bodyPr/>
          <a:lstStyle/>
          <a:p>
            <a:r>
              <a:rPr lang="en-US" dirty="0"/>
              <a:t>What is “complex text”?</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2262" y="1102080"/>
            <a:ext cx="2881303" cy="4557589"/>
          </a:xfrm>
          <a:prstGeom prst="rect">
            <a:avLst/>
          </a:prstGeom>
        </p:spPr>
      </p:pic>
      <p:sp>
        <p:nvSpPr>
          <p:cNvPr id="4" name="TextBox 3"/>
          <p:cNvSpPr txBox="1"/>
          <p:nvPr/>
        </p:nvSpPr>
        <p:spPr>
          <a:xfrm>
            <a:off x="815207" y="2780709"/>
            <a:ext cx="3677055" cy="1754326"/>
          </a:xfrm>
          <a:prstGeom prst="rect">
            <a:avLst/>
          </a:prstGeom>
          <a:noFill/>
        </p:spPr>
        <p:txBody>
          <a:bodyPr wrap="square" rtlCol="0">
            <a:spAutoFit/>
          </a:bodyPr>
          <a:lstStyle/>
          <a:p>
            <a:pPr algn="ctr"/>
            <a:r>
              <a:rPr lang="en-US" sz="3600" b="1" dirty="0">
                <a:solidFill>
                  <a:schemeClr val="tx2"/>
                </a:solidFill>
                <a:latin typeface="Calibri" charset="0"/>
                <a:ea typeface="Calibri" charset="0"/>
                <a:cs typeface="Calibri" charset="0"/>
              </a:rPr>
              <a:t>Quantitative Measure:</a:t>
            </a:r>
          </a:p>
          <a:p>
            <a:pPr algn="ctr"/>
            <a:r>
              <a:rPr lang="en-US" sz="3600" dirty="0">
                <a:latin typeface="Calibri" charset="0"/>
                <a:ea typeface="Calibri" charset="0"/>
                <a:cs typeface="Calibri" charset="0"/>
              </a:rPr>
              <a:t>910 Lexile</a:t>
            </a:r>
          </a:p>
        </p:txBody>
      </p:sp>
      <p:sp>
        <p:nvSpPr>
          <p:cNvPr id="11" name="TextBox 10"/>
          <p:cNvSpPr txBox="1"/>
          <p:nvPr/>
        </p:nvSpPr>
        <p:spPr>
          <a:xfrm>
            <a:off x="7728532" y="1395714"/>
            <a:ext cx="4463468" cy="3970318"/>
          </a:xfrm>
          <a:prstGeom prst="rect">
            <a:avLst/>
          </a:prstGeom>
          <a:noFill/>
        </p:spPr>
        <p:txBody>
          <a:bodyPr wrap="square" rtlCol="0">
            <a:spAutoFit/>
          </a:bodyPr>
          <a:lstStyle/>
          <a:p>
            <a:pPr algn="ctr"/>
            <a:r>
              <a:rPr lang="en-US" sz="3600" b="1" dirty="0">
                <a:solidFill>
                  <a:schemeClr val="tx2"/>
                </a:solidFill>
                <a:latin typeface="Calibri" charset="0"/>
                <a:ea typeface="Calibri" charset="0"/>
                <a:cs typeface="Calibri" charset="0"/>
              </a:rPr>
              <a:t>Rich Qualitative Features:</a:t>
            </a:r>
          </a:p>
          <a:p>
            <a:pPr marL="571500" indent="-571500">
              <a:buFont typeface="Arial" charset="0"/>
              <a:buChar char="•"/>
            </a:pPr>
            <a:r>
              <a:rPr lang="en-US" sz="3600" dirty="0">
                <a:latin typeface="Calibri" charset="0"/>
                <a:ea typeface="Calibri" charset="0"/>
                <a:cs typeface="Calibri" charset="0"/>
              </a:rPr>
              <a:t>Text Structure</a:t>
            </a:r>
          </a:p>
          <a:p>
            <a:pPr marL="571500" indent="-571500">
              <a:buFont typeface="Arial" charset="0"/>
              <a:buChar char="•"/>
            </a:pPr>
            <a:r>
              <a:rPr lang="en-US" sz="3600" dirty="0">
                <a:latin typeface="Calibri" charset="0"/>
                <a:ea typeface="Calibri" charset="0"/>
                <a:cs typeface="Calibri" charset="0"/>
              </a:rPr>
              <a:t>Knowledge Demands</a:t>
            </a:r>
          </a:p>
          <a:p>
            <a:pPr marL="571500" indent="-571500">
              <a:buFont typeface="Arial" charset="0"/>
              <a:buChar char="•"/>
            </a:pPr>
            <a:r>
              <a:rPr lang="en-US" sz="3600" dirty="0">
                <a:latin typeface="Calibri" charset="0"/>
                <a:ea typeface="Calibri" charset="0"/>
                <a:cs typeface="Calibri" charset="0"/>
              </a:rPr>
              <a:t>Language Features</a:t>
            </a:r>
          </a:p>
          <a:p>
            <a:pPr marL="571500" indent="-571500">
              <a:buFont typeface="Arial" charset="0"/>
              <a:buChar char="•"/>
            </a:pPr>
            <a:r>
              <a:rPr lang="en-US" sz="3600" dirty="0">
                <a:latin typeface="Calibri" charset="0"/>
                <a:ea typeface="Calibri" charset="0"/>
                <a:cs typeface="Calibri" charset="0"/>
              </a:rPr>
              <a:t>Meaning</a:t>
            </a:r>
          </a:p>
        </p:txBody>
      </p:sp>
    </p:spTree>
    <p:extLst>
      <p:ext uri="{BB962C8B-B14F-4D97-AF65-F5344CB8AC3E}">
        <p14:creationId xmlns:p14="http://schemas.microsoft.com/office/powerpoint/2010/main" val="183670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160</a:t>
            </a:fld>
            <a:endParaRPr lang="uk-UA" dirty="0"/>
          </a:p>
        </p:txBody>
      </p:sp>
      <p:sp>
        <p:nvSpPr>
          <p:cNvPr id="3" name="Text Placeholder 2"/>
          <p:cNvSpPr>
            <a:spLocks noGrp="1"/>
          </p:cNvSpPr>
          <p:nvPr>
            <p:ph type="body" sz="quarter" idx="10"/>
          </p:nvPr>
        </p:nvSpPr>
        <p:spPr>
          <a:xfrm>
            <a:off x="404019" y="2541338"/>
            <a:ext cx="11383962" cy="4822825"/>
          </a:xfrm>
        </p:spPr>
        <p:txBody>
          <a:bodyPr/>
          <a:lstStyle/>
          <a:p>
            <a:pPr marL="0" indent="0" algn="ctr">
              <a:buNone/>
            </a:pPr>
            <a:r>
              <a:rPr lang="en-US" sz="4400" dirty="0">
                <a:hlinkClick r:id="rId3"/>
              </a:rPr>
              <a:t>https://tinyurl.com/Y3ELAContentLeaderDay2</a:t>
            </a:r>
            <a:r>
              <a:rPr lang="en-US" sz="4400" dirty="0"/>
              <a:t> </a:t>
            </a:r>
          </a:p>
        </p:txBody>
      </p:sp>
      <p:sp>
        <p:nvSpPr>
          <p:cNvPr id="4" name="Title 3"/>
          <p:cNvSpPr>
            <a:spLocks noGrp="1"/>
          </p:cNvSpPr>
          <p:nvPr>
            <p:ph type="title"/>
          </p:nvPr>
        </p:nvSpPr>
        <p:spPr/>
        <p:txBody>
          <a:bodyPr/>
          <a:lstStyle/>
          <a:p>
            <a:r>
              <a:rPr lang="en-US" dirty="0"/>
              <a:t>Please take our survey!</a:t>
            </a:r>
          </a:p>
        </p:txBody>
      </p:sp>
      <p:pic>
        <p:nvPicPr>
          <p:cNvPr id="5" name="Picture 4">
            <a:extLst>
              <a:ext uri="{FF2B5EF4-FFF2-40B4-BE49-F238E27FC236}">
                <a16:creationId xmlns:a16="http://schemas.microsoft.com/office/drawing/2014/main" id="{4CE2C980-2396-7B4D-B685-367D70DA34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0194" y="4066675"/>
            <a:ext cx="6540500" cy="1625600"/>
          </a:xfrm>
          <a:prstGeom prst="rect">
            <a:avLst/>
          </a:prstGeom>
        </p:spPr>
      </p:pic>
    </p:spTree>
    <p:extLst>
      <p:ext uri="{BB962C8B-B14F-4D97-AF65-F5344CB8AC3E}">
        <p14:creationId xmlns:p14="http://schemas.microsoft.com/office/powerpoint/2010/main" val="20300953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17</a:t>
            </a:fld>
            <a:endParaRPr lang="en-US" dirty="0"/>
          </a:p>
        </p:txBody>
      </p:sp>
      <p:sp>
        <p:nvSpPr>
          <p:cNvPr id="4" name="Title 3"/>
          <p:cNvSpPr>
            <a:spLocks noGrp="1"/>
          </p:cNvSpPr>
          <p:nvPr>
            <p:ph type="title"/>
          </p:nvPr>
        </p:nvSpPr>
        <p:spPr/>
        <p:txBody>
          <a:bodyPr/>
          <a:lstStyle/>
          <a:p>
            <a:r>
              <a:rPr lang="en-US" dirty="0"/>
              <a:t>Previous Lexile Ranges</a:t>
            </a:r>
          </a:p>
        </p:txBody>
      </p:sp>
      <p:sp>
        <p:nvSpPr>
          <p:cNvPr id="6" name="Text Box 27"/>
          <p:cNvSpPr txBox="1">
            <a:spLocks noChangeArrowheads="1"/>
          </p:cNvSpPr>
          <p:nvPr/>
        </p:nvSpPr>
        <p:spPr bwMode="auto">
          <a:xfrm>
            <a:off x="3129790" y="5366523"/>
            <a:ext cx="718465"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solidFill>
                  <a:srgbClr val="000000"/>
                </a:solidFill>
                <a:latin typeface="Arial Narrow" pitchFamily="34" charset="0"/>
              </a:rPr>
              <a:t>High</a:t>
            </a:r>
          </a:p>
          <a:p>
            <a:pPr algn="ctr" eaLnBrk="1" hangingPunct="1"/>
            <a:r>
              <a:rPr lang="en-US" sz="1200" dirty="0">
                <a:solidFill>
                  <a:srgbClr val="000000"/>
                </a:solidFill>
                <a:latin typeface="Arial Narrow" pitchFamily="34" charset="0"/>
              </a:rPr>
              <a:t>School</a:t>
            </a:r>
          </a:p>
          <a:p>
            <a:pPr algn="ctr" eaLnBrk="1" hangingPunct="1"/>
            <a:r>
              <a:rPr lang="en-US" sz="1200" dirty="0">
                <a:solidFill>
                  <a:srgbClr val="000000"/>
                </a:solidFill>
                <a:latin typeface="Arial Narrow" pitchFamily="34" charset="0"/>
              </a:rPr>
              <a:t>Literature</a:t>
            </a:r>
          </a:p>
        </p:txBody>
      </p:sp>
      <p:sp>
        <p:nvSpPr>
          <p:cNvPr id="7" name="Text Box 29"/>
          <p:cNvSpPr txBox="1">
            <a:spLocks noChangeArrowheads="1"/>
          </p:cNvSpPr>
          <p:nvPr/>
        </p:nvSpPr>
        <p:spPr bwMode="auto">
          <a:xfrm>
            <a:off x="4639752" y="5369468"/>
            <a:ext cx="752707"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solidFill>
                  <a:srgbClr val="000000"/>
                </a:solidFill>
                <a:latin typeface="Arial Narrow" pitchFamily="34" charset="0"/>
              </a:rPr>
              <a:t>High</a:t>
            </a:r>
          </a:p>
          <a:p>
            <a:pPr algn="ctr" eaLnBrk="1" hangingPunct="1"/>
            <a:r>
              <a:rPr lang="en-US" sz="1200" dirty="0">
                <a:solidFill>
                  <a:srgbClr val="000000"/>
                </a:solidFill>
                <a:latin typeface="Arial Narrow" pitchFamily="34" charset="0"/>
              </a:rPr>
              <a:t>School</a:t>
            </a:r>
          </a:p>
          <a:p>
            <a:pPr algn="ctr" eaLnBrk="1" hangingPunct="1"/>
            <a:r>
              <a:rPr lang="en-US" sz="1200" dirty="0">
                <a:solidFill>
                  <a:srgbClr val="000000"/>
                </a:solidFill>
                <a:latin typeface="Arial Narrow" pitchFamily="34" charset="0"/>
              </a:rPr>
              <a:t>Textbooks</a:t>
            </a:r>
          </a:p>
        </p:txBody>
      </p:sp>
      <p:sp>
        <p:nvSpPr>
          <p:cNvPr id="8" name="Text Box 34"/>
          <p:cNvSpPr txBox="1">
            <a:spLocks noChangeArrowheads="1"/>
          </p:cNvSpPr>
          <p:nvPr/>
        </p:nvSpPr>
        <p:spPr bwMode="auto">
          <a:xfrm>
            <a:off x="8583873" y="5369468"/>
            <a:ext cx="561179"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solidFill>
                  <a:srgbClr val="000000"/>
                </a:solidFill>
                <a:latin typeface="Arial Narrow" pitchFamily="34" charset="0"/>
              </a:rPr>
              <a:t>SAT 1,</a:t>
            </a:r>
          </a:p>
          <a:p>
            <a:pPr algn="ctr" eaLnBrk="1" hangingPunct="1"/>
            <a:r>
              <a:rPr lang="en-US" sz="1200" dirty="0">
                <a:solidFill>
                  <a:srgbClr val="000000"/>
                </a:solidFill>
                <a:latin typeface="Arial Narrow" pitchFamily="34" charset="0"/>
              </a:rPr>
              <a:t>ACT,</a:t>
            </a:r>
          </a:p>
          <a:p>
            <a:pPr algn="ctr" eaLnBrk="1" hangingPunct="1"/>
            <a:r>
              <a:rPr lang="en-US" sz="1200" dirty="0">
                <a:solidFill>
                  <a:srgbClr val="000000"/>
                </a:solidFill>
                <a:latin typeface="Arial Narrow" pitchFamily="34" charset="0"/>
              </a:rPr>
              <a:t>AP*</a:t>
            </a:r>
          </a:p>
        </p:txBody>
      </p:sp>
      <p:sp>
        <p:nvSpPr>
          <p:cNvPr id="9" name="Rectangle 8"/>
          <p:cNvSpPr>
            <a:spLocks noChangeArrowheads="1"/>
          </p:cNvSpPr>
          <p:nvPr/>
        </p:nvSpPr>
        <p:spPr bwMode="auto">
          <a:xfrm>
            <a:off x="3095246" y="1512938"/>
            <a:ext cx="6114232" cy="3818228"/>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dirty="0">
              <a:solidFill>
                <a:srgbClr val="000000"/>
              </a:solidFill>
              <a:latin typeface="Palatino Linotype" pitchFamily="18" charset="0"/>
            </a:endParaRPr>
          </a:p>
        </p:txBody>
      </p:sp>
      <p:sp>
        <p:nvSpPr>
          <p:cNvPr id="10" name="Line 4"/>
          <p:cNvSpPr>
            <a:spLocks noChangeShapeType="1"/>
          </p:cNvSpPr>
          <p:nvPr/>
        </p:nvSpPr>
        <p:spPr bwMode="auto">
          <a:xfrm flipV="1">
            <a:off x="3862110" y="1512938"/>
            <a:ext cx="0" cy="3818228"/>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a:p>
        </p:txBody>
      </p:sp>
      <p:sp>
        <p:nvSpPr>
          <p:cNvPr id="11" name="Line 5"/>
          <p:cNvSpPr>
            <a:spLocks noChangeShapeType="1"/>
          </p:cNvSpPr>
          <p:nvPr/>
        </p:nvSpPr>
        <p:spPr bwMode="auto">
          <a:xfrm flipV="1">
            <a:off x="4627498" y="1512938"/>
            <a:ext cx="0" cy="3818228"/>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a:p>
        </p:txBody>
      </p:sp>
      <p:sp>
        <p:nvSpPr>
          <p:cNvPr id="12" name="Line 6"/>
          <p:cNvSpPr>
            <a:spLocks noChangeShapeType="1"/>
          </p:cNvSpPr>
          <p:nvPr/>
        </p:nvSpPr>
        <p:spPr bwMode="auto">
          <a:xfrm flipV="1">
            <a:off x="5394362" y="1512938"/>
            <a:ext cx="0" cy="3818228"/>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a:p>
        </p:txBody>
      </p:sp>
      <p:sp>
        <p:nvSpPr>
          <p:cNvPr id="13" name="Line 7"/>
          <p:cNvSpPr>
            <a:spLocks noChangeShapeType="1"/>
          </p:cNvSpPr>
          <p:nvPr/>
        </p:nvSpPr>
        <p:spPr bwMode="auto">
          <a:xfrm flipV="1">
            <a:off x="6159750" y="1512938"/>
            <a:ext cx="0" cy="3818228"/>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a:p>
        </p:txBody>
      </p:sp>
      <p:sp>
        <p:nvSpPr>
          <p:cNvPr id="14" name="Line 8"/>
          <p:cNvSpPr>
            <a:spLocks noChangeShapeType="1"/>
          </p:cNvSpPr>
          <p:nvPr/>
        </p:nvSpPr>
        <p:spPr bwMode="auto">
          <a:xfrm flipV="1">
            <a:off x="6926614" y="1512938"/>
            <a:ext cx="0" cy="3818228"/>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a:p>
        </p:txBody>
      </p:sp>
      <p:sp>
        <p:nvSpPr>
          <p:cNvPr id="15" name="Line 9"/>
          <p:cNvSpPr>
            <a:spLocks noChangeShapeType="1"/>
          </p:cNvSpPr>
          <p:nvPr/>
        </p:nvSpPr>
        <p:spPr bwMode="auto">
          <a:xfrm flipV="1">
            <a:off x="7692002" y="1512938"/>
            <a:ext cx="0" cy="3818228"/>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a:p>
        </p:txBody>
      </p:sp>
      <p:sp>
        <p:nvSpPr>
          <p:cNvPr id="16" name="Line 10"/>
          <p:cNvSpPr>
            <a:spLocks noChangeShapeType="1"/>
          </p:cNvSpPr>
          <p:nvPr/>
        </p:nvSpPr>
        <p:spPr bwMode="auto">
          <a:xfrm flipV="1">
            <a:off x="8457388" y="1512938"/>
            <a:ext cx="0" cy="3818228"/>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a:p>
        </p:txBody>
      </p:sp>
      <p:sp>
        <p:nvSpPr>
          <p:cNvPr id="17" name="Line 11"/>
          <p:cNvSpPr>
            <a:spLocks noChangeShapeType="1"/>
          </p:cNvSpPr>
          <p:nvPr/>
        </p:nvSpPr>
        <p:spPr bwMode="auto">
          <a:xfrm>
            <a:off x="3095246" y="4949637"/>
            <a:ext cx="6114232" cy="0"/>
          </a:xfrm>
          <a:prstGeom prst="line">
            <a:avLst/>
          </a:prstGeom>
          <a:noFill/>
          <a:ln w="31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a:p>
        </p:txBody>
      </p:sp>
      <p:sp>
        <p:nvSpPr>
          <p:cNvPr id="18" name="Line 12"/>
          <p:cNvSpPr>
            <a:spLocks noChangeShapeType="1"/>
          </p:cNvSpPr>
          <p:nvPr/>
        </p:nvSpPr>
        <p:spPr bwMode="auto">
          <a:xfrm>
            <a:off x="3095246" y="4568108"/>
            <a:ext cx="6114232" cy="0"/>
          </a:xfrm>
          <a:prstGeom prst="line">
            <a:avLst/>
          </a:prstGeom>
          <a:noFill/>
          <a:ln w="31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a:p>
        </p:txBody>
      </p:sp>
      <p:sp>
        <p:nvSpPr>
          <p:cNvPr id="19" name="Line 13"/>
          <p:cNvSpPr>
            <a:spLocks noChangeShapeType="1"/>
          </p:cNvSpPr>
          <p:nvPr/>
        </p:nvSpPr>
        <p:spPr bwMode="auto">
          <a:xfrm>
            <a:off x="3095246" y="4185108"/>
            <a:ext cx="6114232" cy="0"/>
          </a:xfrm>
          <a:prstGeom prst="line">
            <a:avLst/>
          </a:prstGeom>
          <a:noFill/>
          <a:ln w="31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a:p>
        </p:txBody>
      </p:sp>
      <p:sp>
        <p:nvSpPr>
          <p:cNvPr id="20" name="Line 14"/>
          <p:cNvSpPr>
            <a:spLocks noChangeShapeType="1"/>
          </p:cNvSpPr>
          <p:nvPr/>
        </p:nvSpPr>
        <p:spPr bwMode="auto">
          <a:xfrm>
            <a:off x="3095246" y="3803580"/>
            <a:ext cx="6114232" cy="0"/>
          </a:xfrm>
          <a:prstGeom prst="line">
            <a:avLst/>
          </a:prstGeom>
          <a:noFill/>
          <a:ln w="31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a:p>
        </p:txBody>
      </p:sp>
      <p:sp>
        <p:nvSpPr>
          <p:cNvPr id="21" name="Line 15"/>
          <p:cNvSpPr>
            <a:spLocks noChangeShapeType="1"/>
          </p:cNvSpPr>
          <p:nvPr/>
        </p:nvSpPr>
        <p:spPr bwMode="auto">
          <a:xfrm>
            <a:off x="3095246" y="3422052"/>
            <a:ext cx="6114232" cy="0"/>
          </a:xfrm>
          <a:prstGeom prst="line">
            <a:avLst/>
          </a:prstGeom>
          <a:noFill/>
          <a:ln w="31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a:p>
        </p:txBody>
      </p:sp>
      <p:sp>
        <p:nvSpPr>
          <p:cNvPr id="22" name="Line 16"/>
          <p:cNvSpPr>
            <a:spLocks noChangeShapeType="1"/>
          </p:cNvSpPr>
          <p:nvPr/>
        </p:nvSpPr>
        <p:spPr bwMode="auto">
          <a:xfrm>
            <a:off x="3095246" y="3040524"/>
            <a:ext cx="6114232" cy="0"/>
          </a:xfrm>
          <a:prstGeom prst="line">
            <a:avLst/>
          </a:prstGeom>
          <a:noFill/>
          <a:ln w="31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a:p>
        </p:txBody>
      </p:sp>
      <p:sp>
        <p:nvSpPr>
          <p:cNvPr id="23" name="Line 17"/>
          <p:cNvSpPr>
            <a:spLocks noChangeShapeType="1"/>
          </p:cNvSpPr>
          <p:nvPr/>
        </p:nvSpPr>
        <p:spPr bwMode="auto">
          <a:xfrm>
            <a:off x="3095246" y="2658994"/>
            <a:ext cx="6114232" cy="0"/>
          </a:xfrm>
          <a:prstGeom prst="line">
            <a:avLst/>
          </a:prstGeom>
          <a:noFill/>
          <a:ln w="31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a:p>
        </p:txBody>
      </p:sp>
      <p:sp>
        <p:nvSpPr>
          <p:cNvPr id="24" name="Line 18"/>
          <p:cNvSpPr>
            <a:spLocks noChangeShapeType="1"/>
          </p:cNvSpPr>
          <p:nvPr/>
        </p:nvSpPr>
        <p:spPr bwMode="auto">
          <a:xfrm>
            <a:off x="3095246" y="2275993"/>
            <a:ext cx="6114232" cy="0"/>
          </a:xfrm>
          <a:prstGeom prst="line">
            <a:avLst/>
          </a:prstGeom>
          <a:noFill/>
          <a:ln w="31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a:p>
        </p:txBody>
      </p:sp>
      <p:sp>
        <p:nvSpPr>
          <p:cNvPr id="25" name="Line 19"/>
          <p:cNvSpPr>
            <a:spLocks noChangeShapeType="1"/>
          </p:cNvSpPr>
          <p:nvPr/>
        </p:nvSpPr>
        <p:spPr bwMode="auto">
          <a:xfrm>
            <a:off x="3095246" y="1894465"/>
            <a:ext cx="6114232" cy="0"/>
          </a:xfrm>
          <a:prstGeom prst="line">
            <a:avLst/>
          </a:prstGeom>
          <a:noFill/>
          <a:ln w="31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a:p>
        </p:txBody>
      </p:sp>
      <p:sp>
        <p:nvSpPr>
          <p:cNvPr id="26" name="Text Box 20"/>
          <p:cNvSpPr txBox="1">
            <a:spLocks noChangeArrowheads="1"/>
          </p:cNvSpPr>
          <p:nvPr/>
        </p:nvSpPr>
        <p:spPr bwMode="auto">
          <a:xfrm>
            <a:off x="2547065" y="5206811"/>
            <a:ext cx="526019"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en-US" sz="1200" dirty="0">
                <a:solidFill>
                  <a:srgbClr val="000000"/>
                </a:solidFill>
              </a:rPr>
              <a:t>600</a:t>
            </a:r>
          </a:p>
        </p:txBody>
      </p:sp>
      <p:sp>
        <p:nvSpPr>
          <p:cNvPr id="27" name="Text Box 21"/>
          <p:cNvSpPr txBox="1">
            <a:spLocks noChangeArrowheads="1"/>
          </p:cNvSpPr>
          <p:nvPr/>
        </p:nvSpPr>
        <p:spPr bwMode="auto">
          <a:xfrm>
            <a:off x="2552976" y="4448174"/>
            <a:ext cx="526019"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en-US" sz="1200" dirty="0">
                <a:solidFill>
                  <a:srgbClr val="000000"/>
                </a:solidFill>
              </a:rPr>
              <a:t>800</a:t>
            </a:r>
          </a:p>
        </p:txBody>
      </p:sp>
      <p:sp>
        <p:nvSpPr>
          <p:cNvPr id="28" name="Text Box 22"/>
          <p:cNvSpPr txBox="1">
            <a:spLocks noChangeArrowheads="1"/>
          </p:cNvSpPr>
          <p:nvPr/>
        </p:nvSpPr>
        <p:spPr bwMode="auto">
          <a:xfrm>
            <a:off x="2419994" y="3688063"/>
            <a:ext cx="659001"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en-US" sz="1200" dirty="0">
                <a:solidFill>
                  <a:srgbClr val="000000"/>
                </a:solidFill>
              </a:rPr>
              <a:t>1000</a:t>
            </a:r>
          </a:p>
        </p:txBody>
      </p:sp>
      <p:sp>
        <p:nvSpPr>
          <p:cNvPr id="29" name="Text Box 23"/>
          <p:cNvSpPr txBox="1">
            <a:spLocks noChangeArrowheads="1"/>
          </p:cNvSpPr>
          <p:nvPr/>
        </p:nvSpPr>
        <p:spPr bwMode="auto">
          <a:xfrm>
            <a:off x="2375666" y="2154585"/>
            <a:ext cx="703329"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en-US" sz="1200" dirty="0">
                <a:solidFill>
                  <a:srgbClr val="000000"/>
                </a:solidFill>
              </a:rPr>
              <a:t>1400</a:t>
            </a:r>
          </a:p>
        </p:txBody>
      </p:sp>
      <p:sp>
        <p:nvSpPr>
          <p:cNvPr id="30" name="Text Box 24"/>
          <p:cNvSpPr txBox="1">
            <a:spLocks noChangeArrowheads="1"/>
          </p:cNvSpPr>
          <p:nvPr/>
        </p:nvSpPr>
        <p:spPr bwMode="auto">
          <a:xfrm>
            <a:off x="2408173" y="1395948"/>
            <a:ext cx="672299"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en-US" sz="1200" dirty="0">
                <a:solidFill>
                  <a:srgbClr val="000000"/>
                </a:solidFill>
              </a:rPr>
              <a:t>1600</a:t>
            </a:r>
          </a:p>
        </p:txBody>
      </p:sp>
      <p:sp>
        <p:nvSpPr>
          <p:cNvPr id="31" name="Text Box 25"/>
          <p:cNvSpPr txBox="1">
            <a:spLocks noChangeArrowheads="1"/>
          </p:cNvSpPr>
          <p:nvPr/>
        </p:nvSpPr>
        <p:spPr bwMode="auto">
          <a:xfrm>
            <a:off x="2434770" y="2920588"/>
            <a:ext cx="645703"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en-US" sz="1200" dirty="0">
                <a:solidFill>
                  <a:srgbClr val="000000"/>
                </a:solidFill>
              </a:rPr>
              <a:t>1200</a:t>
            </a:r>
          </a:p>
        </p:txBody>
      </p:sp>
      <p:sp>
        <p:nvSpPr>
          <p:cNvPr id="32" name="Text Box 26"/>
          <p:cNvSpPr txBox="1">
            <a:spLocks noChangeArrowheads="1"/>
          </p:cNvSpPr>
          <p:nvPr/>
        </p:nvSpPr>
        <p:spPr bwMode="auto">
          <a:xfrm rot="16200000">
            <a:off x="1125721" y="3249828"/>
            <a:ext cx="2440925" cy="3385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b="1" dirty="0">
                <a:solidFill>
                  <a:srgbClr val="000000"/>
                </a:solidFill>
              </a:rPr>
              <a:t>Text Lexile Measure (L)</a:t>
            </a:r>
          </a:p>
        </p:txBody>
      </p:sp>
      <p:sp>
        <p:nvSpPr>
          <p:cNvPr id="33" name="Text Box 28"/>
          <p:cNvSpPr txBox="1">
            <a:spLocks noChangeArrowheads="1"/>
          </p:cNvSpPr>
          <p:nvPr/>
        </p:nvSpPr>
        <p:spPr bwMode="auto">
          <a:xfrm>
            <a:off x="3880401" y="5372414"/>
            <a:ext cx="718465"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solidFill>
                  <a:srgbClr val="000000"/>
                </a:solidFill>
                <a:latin typeface="Arial Narrow" pitchFamily="34" charset="0"/>
              </a:rPr>
              <a:t>College</a:t>
            </a:r>
          </a:p>
          <a:p>
            <a:pPr algn="ctr" eaLnBrk="1" hangingPunct="1"/>
            <a:r>
              <a:rPr lang="en-US" sz="1200" dirty="0">
                <a:solidFill>
                  <a:srgbClr val="000000"/>
                </a:solidFill>
                <a:latin typeface="Arial Narrow" pitchFamily="34" charset="0"/>
              </a:rPr>
              <a:t>Literature</a:t>
            </a:r>
          </a:p>
        </p:txBody>
      </p:sp>
      <p:sp>
        <p:nvSpPr>
          <p:cNvPr id="34" name="Text Box 30"/>
          <p:cNvSpPr txBox="1">
            <a:spLocks noChangeArrowheads="1"/>
          </p:cNvSpPr>
          <p:nvPr/>
        </p:nvSpPr>
        <p:spPr bwMode="auto">
          <a:xfrm>
            <a:off x="5400707" y="5367995"/>
            <a:ext cx="752707"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solidFill>
                  <a:srgbClr val="000000"/>
                </a:solidFill>
                <a:latin typeface="Arial Narrow" pitchFamily="34" charset="0"/>
              </a:rPr>
              <a:t>College</a:t>
            </a:r>
          </a:p>
          <a:p>
            <a:pPr algn="ctr" eaLnBrk="1" hangingPunct="1"/>
            <a:r>
              <a:rPr lang="en-US" sz="1200" dirty="0">
                <a:solidFill>
                  <a:srgbClr val="000000"/>
                </a:solidFill>
                <a:latin typeface="Arial Narrow" pitchFamily="34" charset="0"/>
              </a:rPr>
              <a:t>Textbooks</a:t>
            </a:r>
          </a:p>
        </p:txBody>
      </p:sp>
      <p:sp>
        <p:nvSpPr>
          <p:cNvPr id="35" name="Text Box 31"/>
          <p:cNvSpPr txBox="1">
            <a:spLocks noChangeArrowheads="1"/>
          </p:cNvSpPr>
          <p:nvPr/>
        </p:nvSpPr>
        <p:spPr bwMode="auto">
          <a:xfrm>
            <a:off x="6255033" y="5367995"/>
            <a:ext cx="582211"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solidFill>
                  <a:srgbClr val="000000"/>
                </a:solidFill>
                <a:latin typeface="Arial Narrow" pitchFamily="34" charset="0"/>
              </a:rPr>
              <a:t>Military</a:t>
            </a:r>
          </a:p>
        </p:txBody>
      </p:sp>
      <p:sp>
        <p:nvSpPr>
          <p:cNvPr id="36" name="Text Box 32"/>
          <p:cNvSpPr txBox="1">
            <a:spLocks noChangeArrowheads="1"/>
          </p:cNvSpPr>
          <p:nvPr/>
        </p:nvSpPr>
        <p:spPr bwMode="auto">
          <a:xfrm>
            <a:off x="6967710" y="5369468"/>
            <a:ext cx="683199"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solidFill>
                  <a:srgbClr val="000000"/>
                </a:solidFill>
                <a:latin typeface="Arial Narrow" pitchFamily="34" charset="0"/>
              </a:rPr>
              <a:t>Personal</a:t>
            </a:r>
          </a:p>
          <a:p>
            <a:pPr algn="ctr" eaLnBrk="1" hangingPunct="1"/>
            <a:r>
              <a:rPr lang="en-US" sz="1200" dirty="0">
                <a:solidFill>
                  <a:srgbClr val="000000"/>
                </a:solidFill>
                <a:latin typeface="Arial Narrow" pitchFamily="34" charset="0"/>
              </a:rPr>
              <a:t>Use</a:t>
            </a:r>
          </a:p>
        </p:txBody>
      </p:sp>
      <p:sp>
        <p:nvSpPr>
          <p:cNvPr id="37" name="Text Box 33"/>
          <p:cNvSpPr txBox="1">
            <a:spLocks noChangeArrowheads="1"/>
          </p:cNvSpPr>
          <p:nvPr/>
        </p:nvSpPr>
        <p:spPr bwMode="auto">
          <a:xfrm>
            <a:off x="7672003" y="5369468"/>
            <a:ext cx="885178"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solidFill>
                  <a:srgbClr val="000000"/>
                </a:solidFill>
                <a:latin typeface="Arial Narrow" pitchFamily="34" charset="0"/>
              </a:rPr>
              <a:t>Entry-Level</a:t>
            </a:r>
          </a:p>
          <a:p>
            <a:pPr algn="ctr" eaLnBrk="1" hangingPunct="1"/>
            <a:r>
              <a:rPr lang="en-US" sz="1200" dirty="0">
                <a:solidFill>
                  <a:srgbClr val="000000"/>
                </a:solidFill>
                <a:latin typeface="Arial Narrow" pitchFamily="34" charset="0"/>
              </a:rPr>
              <a:t>Occupations</a:t>
            </a:r>
          </a:p>
        </p:txBody>
      </p:sp>
      <p:sp>
        <p:nvSpPr>
          <p:cNvPr id="38" name="Rectangle 37"/>
          <p:cNvSpPr>
            <a:spLocks noChangeArrowheads="1"/>
          </p:cNvSpPr>
          <p:nvPr/>
        </p:nvSpPr>
        <p:spPr bwMode="auto">
          <a:xfrm>
            <a:off x="3375986" y="3961200"/>
            <a:ext cx="226071" cy="857335"/>
          </a:xfrm>
          <a:prstGeom prst="rect">
            <a:avLst/>
          </a:prstGeom>
          <a:solidFill>
            <a:srgbClr val="292929"/>
          </a:solidFill>
          <a:ln w="9525">
            <a:solidFill>
              <a:schemeClr val="bg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dirty="0">
              <a:solidFill>
                <a:srgbClr val="000000"/>
              </a:solidFill>
              <a:latin typeface="Palatino Linotype" pitchFamily="18" charset="0"/>
            </a:endParaRPr>
          </a:p>
        </p:txBody>
      </p:sp>
      <p:sp>
        <p:nvSpPr>
          <p:cNvPr id="39" name="Rectangle 38"/>
          <p:cNvSpPr>
            <a:spLocks noChangeArrowheads="1"/>
          </p:cNvSpPr>
          <p:nvPr/>
        </p:nvSpPr>
        <p:spPr bwMode="auto">
          <a:xfrm>
            <a:off x="4135463" y="3617972"/>
            <a:ext cx="226071" cy="892688"/>
          </a:xfrm>
          <a:prstGeom prst="rect">
            <a:avLst/>
          </a:prstGeom>
          <a:solidFill>
            <a:srgbClr val="292929"/>
          </a:solidFill>
          <a:ln w="9525">
            <a:solidFill>
              <a:schemeClr val="bg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dirty="0">
              <a:solidFill>
                <a:srgbClr val="000000"/>
              </a:solidFill>
              <a:latin typeface="Palatino Linotype" pitchFamily="18" charset="0"/>
            </a:endParaRPr>
          </a:p>
        </p:txBody>
      </p:sp>
      <p:sp>
        <p:nvSpPr>
          <p:cNvPr id="40" name="Rectangle 39"/>
          <p:cNvSpPr>
            <a:spLocks noChangeArrowheads="1"/>
          </p:cNvSpPr>
          <p:nvPr/>
        </p:nvSpPr>
        <p:spPr bwMode="auto">
          <a:xfrm>
            <a:off x="4906762" y="3273270"/>
            <a:ext cx="226071" cy="676144"/>
          </a:xfrm>
          <a:prstGeom prst="rect">
            <a:avLst/>
          </a:prstGeom>
          <a:solidFill>
            <a:srgbClr val="292929"/>
          </a:solidFill>
          <a:ln w="9525">
            <a:solidFill>
              <a:schemeClr val="bg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dirty="0">
              <a:solidFill>
                <a:srgbClr val="000000"/>
              </a:solidFill>
              <a:latin typeface="Palatino Linotype" pitchFamily="18" charset="0"/>
            </a:endParaRPr>
          </a:p>
        </p:txBody>
      </p:sp>
      <p:sp>
        <p:nvSpPr>
          <p:cNvPr id="41" name="Rectangle 40"/>
          <p:cNvSpPr>
            <a:spLocks noChangeArrowheads="1"/>
          </p:cNvSpPr>
          <p:nvPr/>
        </p:nvSpPr>
        <p:spPr bwMode="auto">
          <a:xfrm>
            <a:off x="5669194" y="2575031"/>
            <a:ext cx="226071" cy="875011"/>
          </a:xfrm>
          <a:prstGeom prst="rect">
            <a:avLst/>
          </a:prstGeom>
          <a:solidFill>
            <a:srgbClr val="292929"/>
          </a:solidFill>
          <a:ln w="9525">
            <a:solidFill>
              <a:schemeClr val="bg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dirty="0">
              <a:solidFill>
                <a:srgbClr val="000000"/>
              </a:solidFill>
              <a:latin typeface="Palatino Linotype" pitchFamily="18" charset="0"/>
            </a:endParaRPr>
          </a:p>
        </p:txBody>
      </p:sp>
      <p:sp>
        <p:nvSpPr>
          <p:cNvPr id="42" name="Rectangle 41"/>
          <p:cNvSpPr>
            <a:spLocks noChangeArrowheads="1"/>
          </p:cNvSpPr>
          <p:nvPr/>
        </p:nvSpPr>
        <p:spPr bwMode="auto">
          <a:xfrm>
            <a:off x="6440490" y="2941830"/>
            <a:ext cx="226071" cy="207705"/>
          </a:xfrm>
          <a:prstGeom prst="rect">
            <a:avLst/>
          </a:prstGeom>
          <a:solidFill>
            <a:srgbClr val="292929"/>
          </a:solidFill>
          <a:ln w="9525">
            <a:solidFill>
              <a:schemeClr val="bg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dirty="0">
              <a:solidFill>
                <a:srgbClr val="000000"/>
              </a:solidFill>
              <a:latin typeface="Palatino Linotype" pitchFamily="18" charset="0"/>
            </a:endParaRPr>
          </a:p>
        </p:txBody>
      </p:sp>
      <p:sp>
        <p:nvSpPr>
          <p:cNvPr id="43" name="Rectangle 42"/>
          <p:cNvSpPr>
            <a:spLocks noChangeArrowheads="1"/>
          </p:cNvSpPr>
          <p:nvPr/>
        </p:nvSpPr>
        <p:spPr bwMode="auto">
          <a:xfrm>
            <a:off x="7198490" y="2442452"/>
            <a:ext cx="226071" cy="751272"/>
          </a:xfrm>
          <a:prstGeom prst="rect">
            <a:avLst/>
          </a:prstGeom>
          <a:solidFill>
            <a:srgbClr val="292929"/>
          </a:solidFill>
          <a:ln w="9525">
            <a:solidFill>
              <a:schemeClr val="bg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dirty="0">
              <a:solidFill>
                <a:srgbClr val="000000"/>
              </a:solidFill>
              <a:latin typeface="Palatino Linotype" pitchFamily="18" charset="0"/>
            </a:endParaRPr>
          </a:p>
        </p:txBody>
      </p:sp>
      <p:sp>
        <p:nvSpPr>
          <p:cNvPr id="44" name="Rectangle 43"/>
          <p:cNvSpPr>
            <a:spLocks noChangeArrowheads="1"/>
          </p:cNvSpPr>
          <p:nvPr/>
        </p:nvSpPr>
        <p:spPr bwMode="auto">
          <a:xfrm>
            <a:off x="7960922" y="2354068"/>
            <a:ext cx="226071" cy="795464"/>
          </a:xfrm>
          <a:prstGeom prst="rect">
            <a:avLst/>
          </a:prstGeom>
          <a:solidFill>
            <a:srgbClr val="292929"/>
          </a:solidFill>
          <a:ln w="9525">
            <a:solidFill>
              <a:schemeClr val="bg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dirty="0">
              <a:solidFill>
                <a:srgbClr val="000000"/>
              </a:solidFill>
              <a:latin typeface="Palatino Linotype" pitchFamily="18" charset="0"/>
            </a:endParaRPr>
          </a:p>
        </p:txBody>
      </p:sp>
      <p:sp>
        <p:nvSpPr>
          <p:cNvPr id="45" name="Rectangle 44"/>
          <p:cNvSpPr>
            <a:spLocks noChangeArrowheads="1"/>
          </p:cNvSpPr>
          <p:nvPr/>
        </p:nvSpPr>
        <p:spPr bwMode="auto">
          <a:xfrm>
            <a:off x="8723354" y="2981601"/>
            <a:ext cx="226071" cy="388895"/>
          </a:xfrm>
          <a:prstGeom prst="rect">
            <a:avLst/>
          </a:prstGeom>
          <a:solidFill>
            <a:srgbClr val="292929"/>
          </a:solidFill>
          <a:ln w="9525">
            <a:solidFill>
              <a:schemeClr val="bg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dirty="0">
              <a:solidFill>
                <a:srgbClr val="000000"/>
              </a:solidFill>
              <a:latin typeface="Palatino Linotype" pitchFamily="18" charset="0"/>
            </a:endParaRPr>
          </a:p>
        </p:txBody>
      </p:sp>
      <p:sp>
        <p:nvSpPr>
          <p:cNvPr id="46" name="Text Box 44"/>
          <p:cNvSpPr txBox="1">
            <a:spLocks noChangeArrowheads="1"/>
          </p:cNvSpPr>
          <p:nvPr/>
        </p:nvSpPr>
        <p:spPr bwMode="auto">
          <a:xfrm>
            <a:off x="3957288" y="1193800"/>
            <a:ext cx="4218496" cy="33855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1600" b="1" dirty="0">
                <a:solidFill>
                  <a:srgbClr val="000000"/>
                </a:solidFill>
              </a:rPr>
              <a:t>Interquartile Ranges Shown (25% - 75%)</a:t>
            </a:r>
          </a:p>
        </p:txBody>
      </p:sp>
      <p:sp>
        <p:nvSpPr>
          <p:cNvPr id="3" name="Rectangle 2"/>
          <p:cNvSpPr/>
          <p:nvPr/>
        </p:nvSpPr>
        <p:spPr>
          <a:xfrm>
            <a:off x="9490145" y="5643522"/>
            <a:ext cx="2542427" cy="369332"/>
          </a:xfrm>
          <a:prstGeom prst="rect">
            <a:avLst/>
          </a:prstGeom>
        </p:spPr>
        <p:txBody>
          <a:bodyPr wrap="none">
            <a:spAutoFit/>
          </a:bodyPr>
          <a:lstStyle/>
          <a:p>
            <a:r>
              <a:rPr lang="en-US" dirty="0">
                <a:latin typeface="Calibri" charset="0"/>
              </a:rPr>
              <a:t>(</a:t>
            </a:r>
            <a:r>
              <a:rPr lang="en-US" dirty="0" err="1">
                <a:latin typeface="Calibri" charset="0"/>
              </a:rPr>
              <a:t>Metametrics</a:t>
            </a:r>
            <a:r>
              <a:rPr lang="en-US" dirty="0">
                <a:latin typeface="Calibri" charset="0"/>
              </a:rPr>
              <a:t>, Inc., 2006)</a:t>
            </a:r>
            <a:endParaRPr lang="en-US" dirty="0"/>
          </a:p>
        </p:txBody>
      </p:sp>
    </p:spTree>
    <p:extLst>
      <p:ext uri="{BB962C8B-B14F-4D97-AF65-F5344CB8AC3E}">
        <p14:creationId xmlns:p14="http://schemas.microsoft.com/office/powerpoint/2010/main" val="21421148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18</a:t>
            </a:fld>
            <a:endParaRPr lang="en-US" dirty="0"/>
          </a:p>
        </p:txBody>
      </p:sp>
      <p:sp>
        <p:nvSpPr>
          <p:cNvPr id="4" name="Title 3"/>
          <p:cNvSpPr>
            <a:spLocks noGrp="1"/>
          </p:cNvSpPr>
          <p:nvPr>
            <p:ph type="title"/>
          </p:nvPr>
        </p:nvSpPr>
        <p:spPr/>
        <p:txBody>
          <a:bodyPr/>
          <a:lstStyle/>
          <a:p>
            <a:r>
              <a:rPr lang="en-US" dirty="0">
                <a:ea typeface="ＭＳ Ｐゴシック" pitchFamily="34" charset="-128"/>
                <a:sym typeface="Arial" charset="0"/>
              </a:rPr>
              <a:t>Staircase of Complexity – Quantitative</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145" y="972769"/>
            <a:ext cx="10521005" cy="4824919"/>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6516" y="856034"/>
            <a:ext cx="4727119" cy="1128409"/>
          </a:xfrm>
          <a:prstGeom prst="rect">
            <a:avLst/>
          </a:prstGeom>
        </p:spPr>
      </p:pic>
      <p:sp>
        <p:nvSpPr>
          <p:cNvPr id="3" name="Rectangle 2"/>
          <p:cNvSpPr/>
          <p:nvPr/>
        </p:nvSpPr>
        <p:spPr>
          <a:xfrm>
            <a:off x="9536615" y="5729752"/>
            <a:ext cx="2635401" cy="369332"/>
          </a:xfrm>
          <a:prstGeom prst="rect">
            <a:avLst/>
          </a:prstGeom>
        </p:spPr>
        <p:txBody>
          <a:bodyPr wrap="none">
            <a:spAutoFit/>
          </a:bodyPr>
          <a:lstStyle/>
          <a:p>
            <a:r>
              <a:rPr lang="en-US" dirty="0">
                <a:latin typeface="Calibri" charset="0"/>
              </a:rPr>
              <a:t>(</a:t>
            </a:r>
            <a:r>
              <a:rPr lang="en-US" dirty="0" err="1">
                <a:latin typeface="Calibri" charset="0"/>
              </a:rPr>
              <a:t>Metametrics</a:t>
            </a:r>
            <a:r>
              <a:rPr lang="en-US" dirty="0">
                <a:latin typeface="Calibri" charset="0"/>
              </a:rPr>
              <a:t>, Inc., 2006)</a:t>
            </a:r>
            <a:endParaRPr lang="en-US" dirty="0"/>
          </a:p>
        </p:txBody>
      </p:sp>
    </p:spTree>
    <p:extLst>
      <p:ext uri="{BB962C8B-B14F-4D97-AF65-F5344CB8AC3E}">
        <p14:creationId xmlns:p14="http://schemas.microsoft.com/office/powerpoint/2010/main" val="13627335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19</a:t>
            </a:fld>
            <a:endParaRPr lang="en-US" dirty="0"/>
          </a:p>
        </p:txBody>
      </p:sp>
      <p:sp>
        <p:nvSpPr>
          <p:cNvPr id="3" name="Text Placeholder 2"/>
          <p:cNvSpPr>
            <a:spLocks noGrp="1"/>
          </p:cNvSpPr>
          <p:nvPr>
            <p:ph type="body" sz="quarter" idx="10"/>
          </p:nvPr>
        </p:nvSpPr>
        <p:spPr>
          <a:xfrm>
            <a:off x="398463" y="1446028"/>
            <a:ext cx="7469630" cy="4570597"/>
          </a:xfrm>
        </p:spPr>
        <p:txBody>
          <a:bodyPr/>
          <a:lstStyle/>
          <a:p>
            <a:pPr marL="0" indent="0" algn="ctr">
              <a:buNone/>
            </a:pPr>
            <a:r>
              <a:rPr lang="en-US" sz="3800" b="1" dirty="0">
                <a:solidFill>
                  <a:schemeClr val="tx2"/>
                </a:solidFill>
                <a:latin typeface="Calibri" charset="0"/>
                <a:ea typeface="Calibri" charset="0"/>
                <a:cs typeface="Calibri" charset="0"/>
              </a:rPr>
              <a:t>Why is our goal centered around complex texts? </a:t>
            </a:r>
          </a:p>
        </p:txBody>
      </p:sp>
      <p:sp>
        <p:nvSpPr>
          <p:cNvPr id="4" name="Title 3"/>
          <p:cNvSpPr>
            <a:spLocks noGrp="1"/>
          </p:cNvSpPr>
          <p:nvPr>
            <p:ph type="title"/>
          </p:nvPr>
        </p:nvSpPr>
        <p:spPr/>
        <p:txBody>
          <a:bodyPr/>
          <a:lstStyle/>
          <a:p>
            <a:r>
              <a:rPr lang="en-US" dirty="0"/>
              <a:t>Back to Our Question</a:t>
            </a:r>
            <a:r>
              <a:rPr lang="is-IS" dirty="0"/>
              <a:t>…</a:t>
            </a:r>
            <a:endParaRPr lang="en-US" dirty="0"/>
          </a:p>
        </p:txBody>
      </p:sp>
      <p:sp>
        <p:nvSpPr>
          <p:cNvPr id="5" name="Content Placeholder 1"/>
          <p:cNvSpPr txBox="1">
            <a:spLocks/>
          </p:cNvSpPr>
          <p:nvPr/>
        </p:nvSpPr>
        <p:spPr>
          <a:xfrm>
            <a:off x="7868093" y="1124044"/>
            <a:ext cx="3673682" cy="4822825"/>
          </a:xfrm>
          <a:prstGeom prst="rect">
            <a:avLst/>
          </a:prstGeom>
          <a:solidFill>
            <a:schemeClr val="tx1">
              <a:lumMod val="20000"/>
              <a:lumOff val="80000"/>
            </a:schemeClr>
          </a:solidFill>
          <a:ln w="25400">
            <a:solidFill>
              <a:schemeClr val="tx2">
                <a:lumMod val="75000"/>
              </a:schemeClr>
            </a:solidFill>
          </a:ln>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3200" b="1" dirty="0">
                <a:solidFill>
                  <a:schemeClr val="tx1">
                    <a:lumMod val="75000"/>
                  </a:schemeClr>
                </a:solidFill>
                <a:latin typeface="Calibri" charset="0"/>
                <a:ea typeface="Calibri" charset="0"/>
                <a:cs typeface="Calibri" charset="0"/>
              </a:rPr>
              <a:t>All of Louisiana’s students will be able to:</a:t>
            </a:r>
          </a:p>
          <a:p>
            <a:r>
              <a:rPr lang="en-US" sz="3200" dirty="0">
                <a:latin typeface="Calibri" charset="0"/>
                <a:ea typeface="Calibri" charset="0"/>
                <a:cs typeface="Calibri" charset="0"/>
              </a:rPr>
              <a:t>Read </a:t>
            </a:r>
            <a:r>
              <a:rPr lang="en-US" sz="3200" u="sng" dirty="0">
                <a:solidFill>
                  <a:schemeClr val="tx2"/>
                </a:solidFill>
                <a:latin typeface="Calibri" charset="0"/>
                <a:ea typeface="Calibri" charset="0"/>
                <a:cs typeface="Calibri" charset="0"/>
              </a:rPr>
              <a:t>complex</a:t>
            </a:r>
            <a:r>
              <a:rPr lang="en-US" sz="3200" u="sng" dirty="0">
                <a:latin typeface="Calibri" charset="0"/>
                <a:ea typeface="Calibri" charset="0"/>
                <a:cs typeface="Calibri" charset="0"/>
              </a:rPr>
              <a:t> </a:t>
            </a:r>
            <a:r>
              <a:rPr lang="en-US" sz="3200" u="sng" dirty="0">
                <a:solidFill>
                  <a:schemeClr val="tx2"/>
                </a:solidFill>
                <a:latin typeface="Calibri" charset="0"/>
                <a:ea typeface="Calibri" charset="0"/>
                <a:cs typeface="Calibri" charset="0"/>
              </a:rPr>
              <a:t>texts</a:t>
            </a:r>
          </a:p>
          <a:p>
            <a:r>
              <a:rPr lang="en-US" sz="3200" dirty="0">
                <a:latin typeface="Calibri" charset="0"/>
                <a:ea typeface="Calibri" charset="0"/>
                <a:cs typeface="Calibri" charset="0"/>
              </a:rPr>
              <a:t>Understand </a:t>
            </a:r>
            <a:r>
              <a:rPr lang="en-US" sz="3200" u="sng" dirty="0">
                <a:solidFill>
                  <a:schemeClr val="tx2"/>
                </a:solidFill>
                <a:latin typeface="Calibri" charset="0"/>
                <a:ea typeface="Calibri" charset="0"/>
                <a:cs typeface="Calibri" charset="0"/>
              </a:rPr>
              <a:t>complex texts</a:t>
            </a:r>
          </a:p>
          <a:p>
            <a:r>
              <a:rPr lang="en-US" sz="3200" dirty="0">
                <a:latin typeface="Calibri" charset="0"/>
                <a:ea typeface="Calibri" charset="0"/>
                <a:cs typeface="Calibri" charset="0"/>
              </a:rPr>
              <a:t>Express their understanding of </a:t>
            </a:r>
            <a:r>
              <a:rPr lang="en-US" sz="3200" u="sng" dirty="0">
                <a:solidFill>
                  <a:schemeClr val="tx2"/>
                </a:solidFill>
                <a:latin typeface="Calibri" charset="0"/>
                <a:ea typeface="Calibri" charset="0"/>
                <a:cs typeface="Calibri" charset="0"/>
              </a:rPr>
              <a:t>complex texts </a:t>
            </a:r>
          </a:p>
        </p:txBody>
      </p:sp>
      <p:sp>
        <p:nvSpPr>
          <p:cNvPr id="6" name="TextBox 5"/>
          <p:cNvSpPr txBox="1"/>
          <p:nvPr/>
        </p:nvSpPr>
        <p:spPr>
          <a:xfrm>
            <a:off x="398463" y="2921619"/>
            <a:ext cx="6935215" cy="2431435"/>
          </a:xfrm>
          <a:prstGeom prst="rect">
            <a:avLst/>
          </a:prstGeom>
          <a:noFill/>
        </p:spPr>
        <p:txBody>
          <a:bodyPr wrap="square" rtlCol="0">
            <a:spAutoFit/>
          </a:bodyPr>
          <a:lstStyle/>
          <a:p>
            <a:pPr lvl="1" algn="ctr"/>
            <a:r>
              <a:rPr lang="en-US" sz="3800" dirty="0">
                <a:latin typeface="Calibri" charset="0"/>
                <a:ea typeface="Calibri" charset="0"/>
                <a:cs typeface="Calibri" charset="0"/>
              </a:rPr>
              <a:t>The ability to read complex texts independently and proficiently is </a:t>
            </a:r>
            <a:r>
              <a:rPr lang="en-US" sz="3800" b="1" u="sng" dirty="0">
                <a:solidFill>
                  <a:schemeClr val="tx2"/>
                </a:solidFill>
                <a:latin typeface="Calibri" charset="0"/>
                <a:ea typeface="Calibri" charset="0"/>
                <a:cs typeface="Calibri" charset="0"/>
              </a:rPr>
              <a:t>critical</a:t>
            </a:r>
            <a:r>
              <a:rPr lang="en-US" sz="3800" dirty="0">
                <a:latin typeface="Calibri" charset="0"/>
                <a:ea typeface="Calibri" charset="0"/>
                <a:cs typeface="Calibri" charset="0"/>
              </a:rPr>
              <a:t> for college and career readiness. </a:t>
            </a:r>
          </a:p>
        </p:txBody>
      </p:sp>
    </p:spTree>
    <p:extLst>
      <p:ext uri="{BB962C8B-B14F-4D97-AF65-F5344CB8AC3E}">
        <p14:creationId xmlns:p14="http://schemas.microsoft.com/office/powerpoint/2010/main" val="1514998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4294967295"/>
          </p:nvPr>
        </p:nvSpPr>
        <p:spPr>
          <a:xfrm>
            <a:off x="11227137" y="6313960"/>
            <a:ext cx="629281" cy="365125"/>
          </a:xfrm>
          <a:prstGeom prst="rect">
            <a:avLst/>
          </a:prstGeom>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2</a:t>
            </a:fld>
            <a:endParaRPr lang="en-US" sz="1600">
              <a:solidFill>
                <a:schemeClr val="dk1"/>
              </a:solidFill>
              <a:latin typeface="Calibri"/>
              <a:ea typeface="Calibri"/>
              <a:cs typeface="Calibri"/>
              <a:sym typeface="Calibri"/>
            </a:endParaRPr>
          </a:p>
        </p:txBody>
      </p:sp>
      <p:sp>
        <p:nvSpPr>
          <p:cNvPr id="3" name="Text Placeholder 2"/>
          <p:cNvSpPr>
            <a:spLocks noGrp="1"/>
          </p:cNvSpPr>
          <p:nvPr>
            <p:ph type="body" idx="4294967295"/>
          </p:nvPr>
        </p:nvSpPr>
        <p:spPr>
          <a:xfrm>
            <a:off x="398463" y="1193802"/>
            <a:ext cx="11383963" cy="4822825"/>
          </a:xfrm>
          <a:prstGeom prst="rect">
            <a:avLst/>
          </a:prstGeom>
        </p:spPr>
        <p:txBody>
          <a:bodyPr/>
          <a:lstStyle/>
          <a:p>
            <a:pPr marL="177800" indent="0" algn="ctr">
              <a:buNone/>
            </a:pPr>
            <a:r>
              <a:rPr lang="en-US" sz="5000" b="1" dirty="0">
                <a:solidFill>
                  <a:schemeClr val="tx2"/>
                </a:solidFill>
                <a:latin typeface="Calibri" charset="0"/>
                <a:ea typeface="Calibri" charset="0"/>
                <a:cs typeface="Calibri" charset="0"/>
              </a:rPr>
              <a:t>What do you have in common?</a:t>
            </a:r>
          </a:p>
          <a:p>
            <a:pPr marL="177800" indent="0" algn="ctr">
              <a:buNone/>
            </a:pPr>
            <a:endParaRPr lang="en-US" sz="500" dirty="0">
              <a:latin typeface="Calibri" charset="0"/>
              <a:ea typeface="Calibri" charset="0"/>
              <a:cs typeface="Calibri" charset="0"/>
            </a:endParaRPr>
          </a:p>
          <a:p>
            <a:pPr>
              <a:buFont typeface="Arial" charset="0"/>
              <a:buChar char="•"/>
            </a:pPr>
            <a:r>
              <a:rPr lang="en-US" sz="3500" dirty="0">
                <a:latin typeface="Calibri" charset="0"/>
                <a:ea typeface="Calibri" charset="0"/>
                <a:cs typeface="Calibri" charset="0"/>
              </a:rPr>
              <a:t>With your team, make a top ten list of the MOST UNIQUE things your entire group has in common</a:t>
            </a:r>
          </a:p>
          <a:p>
            <a:pPr>
              <a:buFont typeface="Arial" charset="0"/>
              <a:buChar char="•"/>
            </a:pPr>
            <a:endParaRPr lang="en-US" sz="1200" dirty="0">
              <a:latin typeface="Calibri" charset="0"/>
              <a:ea typeface="Calibri" charset="0"/>
              <a:cs typeface="Calibri" charset="0"/>
            </a:endParaRPr>
          </a:p>
          <a:p>
            <a:pPr>
              <a:buFont typeface="Arial" charset="0"/>
              <a:buChar char="•"/>
            </a:pPr>
            <a:r>
              <a:rPr lang="en-US" sz="3500" dirty="0">
                <a:latin typeface="Calibri" charset="0"/>
                <a:ea typeface="Calibri" charset="0"/>
                <a:cs typeface="Calibri" charset="0"/>
              </a:rPr>
              <a:t>Afterwards, each team will share their list– if another team has that same commonality, cross it out!</a:t>
            </a:r>
          </a:p>
          <a:p>
            <a:pPr>
              <a:buFont typeface="Arial" charset="0"/>
              <a:buChar char="•"/>
            </a:pPr>
            <a:endParaRPr lang="en-US" sz="1200" dirty="0">
              <a:latin typeface="Calibri" charset="0"/>
              <a:ea typeface="Calibri" charset="0"/>
              <a:cs typeface="Calibri" charset="0"/>
            </a:endParaRPr>
          </a:p>
          <a:p>
            <a:pPr>
              <a:buFont typeface="Arial" charset="0"/>
              <a:buChar char="•"/>
            </a:pPr>
            <a:r>
              <a:rPr lang="en-US" sz="3500" dirty="0">
                <a:latin typeface="Calibri" charset="0"/>
                <a:ea typeface="Calibri" charset="0"/>
                <a:cs typeface="Calibri" charset="0"/>
              </a:rPr>
              <a:t>The team with the most commonalities left wins!</a:t>
            </a:r>
          </a:p>
        </p:txBody>
      </p:sp>
      <p:sp>
        <p:nvSpPr>
          <p:cNvPr id="4" name="Title 3"/>
          <p:cNvSpPr>
            <a:spLocks noGrp="1"/>
          </p:cNvSpPr>
          <p:nvPr>
            <p:ph type="title"/>
          </p:nvPr>
        </p:nvSpPr>
        <p:spPr/>
        <p:txBody>
          <a:bodyPr/>
          <a:lstStyle/>
          <a:p>
            <a:r>
              <a:rPr lang="en-US" dirty="0"/>
              <a:t>Team Challenge</a:t>
            </a:r>
          </a:p>
        </p:txBody>
      </p:sp>
    </p:spTree>
    <p:extLst>
      <p:ext uri="{BB962C8B-B14F-4D97-AF65-F5344CB8AC3E}">
        <p14:creationId xmlns:p14="http://schemas.microsoft.com/office/powerpoint/2010/main" val="13838001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20</a:t>
            </a:fld>
            <a:endParaRPr lang="en-US" dirty="0"/>
          </a:p>
        </p:txBody>
      </p:sp>
      <p:sp>
        <p:nvSpPr>
          <p:cNvPr id="4" name="Title 3"/>
          <p:cNvSpPr>
            <a:spLocks noGrp="1"/>
          </p:cNvSpPr>
          <p:nvPr>
            <p:ph type="title"/>
          </p:nvPr>
        </p:nvSpPr>
        <p:spPr/>
        <p:txBody>
          <a:bodyPr/>
          <a:lstStyle/>
          <a:p>
            <a:r>
              <a:rPr lang="en-US" dirty="0"/>
              <a:t>How does text complexity live in the Guidebooks?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9502" y="2159310"/>
            <a:ext cx="2186460" cy="341534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27292" y="1335545"/>
            <a:ext cx="2128710" cy="3367152"/>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53091" y="1335545"/>
            <a:ext cx="1956957" cy="3266392"/>
          </a:xfrm>
          <a:prstGeom prst="rect">
            <a:avLst/>
          </a:prstGeom>
        </p:spPr>
      </p:pic>
      <p:pic>
        <p:nvPicPr>
          <p:cNvPr id="3" name="Picture 2"/>
          <p:cNvPicPr>
            <a:picLocks noChangeAspect="1"/>
          </p:cNvPicPr>
          <p:nvPr/>
        </p:nvPicPr>
        <p:blipFill>
          <a:blip r:embed="rId6"/>
          <a:stretch>
            <a:fillRect/>
          </a:stretch>
        </p:blipFill>
        <p:spPr>
          <a:xfrm>
            <a:off x="9917332" y="2226754"/>
            <a:ext cx="2010585" cy="3311161"/>
          </a:xfrm>
          <a:prstGeom prst="rect">
            <a:avLst/>
          </a:prstGeom>
        </p:spPr>
      </p:pic>
      <p:sp>
        <p:nvSpPr>
          <p:cNvPr id="10" name="Rectangle 9"/>
          <p:cNvSpPr/>
          <p:nvPr/>
        </p:nvSpPr>
        <p:spPr>
          <a:xfrm>
            <a:off x="850947" y="5585671"/>
            <a:ext cx="1118808" cy="282297"/>
          </a:xfrm>
          <a:prstGeom prst="rect">
            <a:avLst/>
          </a:prstGeom>
        </p:spPr>
        <p:txBody>
          <a:bodyPr wrap="square">
            <a:spAutoFit/>
          </a:bodyPr>
          <a:lstStyle/>
          <a:p>
            <a:r>
              <a:rPr lang="en-US" sz="1200" dirty="0">
                <a:latin typeface="Calibri" charset="0"/>
                <a:ea typeface="Calibri" charset="0"/>
                <a:cs typeface="Calibri" charset="0"/>
              </a:rPr>
              <a:t>(</a:t>
            </a:r>
            <a:r>
              <a:rPr lang="en-US" sz="1200" dirty="0" err="1">
                <a:latin typeface="Calibri" charset="0"/>
                <a:ea typeface="Calibri" charset="0"/>
                <a:cs typeface="Calibri" charset="0"/>
              </a:rPr>
              <a:t>Speare</a:t>
            </a:r>
            <a:r>
              <a:rPr lang="en-US" sz="1200" dirty="0">
                <a:latin typeface="Calibri" charset="0"/>
                <a:ea typeface="Calibri" charset="0"/>
                <a:cs typeface="Calibri" charset="0"/>
              </a:rPr>
              <a:t>, 2011)</a:t>
            </a:r>
          </a:p>
        </p:txBody>
      </p:sp>
      <p:pic>
        <p:nvPicPr>
          <p:cNvPr id="12" name="Picture 11"/>
          <p:cNvPicPr>
            <a:picLocks noChangeAspect="1"/>
          </p:cNvPicPr>
          <p:nvPr/>
        </p:nvPicPr>
        <p:blipFill>
          <a:blip r:embed="rId7"/>
          <a:stretch>
            <a:fillRect/>
          </a:stretch>
        </p:blipFill>
        <p:spPr>
          <a:xfrm>
            <a:off x="392571" y="2514865"/>
            <a:ext cx="2035561" cy="3023050"/>
          </a:xfrm>
          <a:prstGeom prst="rect">
            <a:avLst/>
          </a:prstGeom>
        </p:spPr>
      </p:pic>
      <p:sp>
        <p:nvSpPr>
          <p:cNvPr id="13" name="Rectangle 12"/>
          <p:cNvSpPr/>
          <p:nvPr/>
        </p:nvSpPr>
        <p:spPr>
          <a:xfrm>
            <a:off x="3314985" y="4654285"/>
            <a:ext cx="1033168" cy="276999"/>
          </a:xfrm>
          <a:prstGeom prst="rect">
            <a:avLst/>
          </a:prstGeom>
        </p:spPr>
        <p:txBody>
          <a:bodyPr wrap="none">
            <a:spAutoFit/>
          </a:bodyPr>
          <a:lstStyle/>
          <a:p>
            <a:r>
              <a:rPr lang="en-US" sz="1200" dirty="0">
                <a:latin typeface="Calibri" charset="0"/>
                <a:ea typeface="Calibri" charset="0"/>
                <a:cs typeface="Calibri" charset="0"/>
              </a:rPr>
              <a:t>(Lowry, 1993)</a:t>
            </a:r>
            <a:endParaRPr lang="en-US" sz="1200" dirty="0"/>
          </a:p>
        </p:txBody>
      </p:sp>
      <p:sp>
        <p:nvSpPr>
          <p:cNvPr id="14" name="Rectangle 13"/>
          <p:cNvSpPr/>
          <p:nvPr/>
        </p:nvSpPr>
        <p:spPr>
          <a:xfrm>
            <a:off x="5605910" y="5537915"/>
            <a:ext cx="1133644" cy="276999"/>
          </a:xfrm>
          <a:prstGeom prst="rect">
            <a:avLst/>
          </a:prstGeom>
        </p:spPr>
        <p:txBody>
          <a:bodyPr wrap="none">
            <a:spAutoFit/>
          </a:bodyPr>
          <a:lstStyle/>
          <a:p>
            <a:r>
              <a:rPr lang="en-US" sz="1200" dirty="0">
                <a:latin typeface="Calibri" charset="0"/>
                <a:ea typeface="Calibri" charset="0"/>
                <a:cs typeface="Calibri" charset="0"/>
              </a:rPr>
              <a:t>(London, 2011)</a:t>
            </a:r>
            <a:endParaRPr lang="en-US" sz="1200" dirty="0"/>
          </a:p>
        </p:txBody>
      </p:sp>
      <p:sp>
        <p:nvSpPr>
          <p:cNvPr id="15" name="Rectangle 14"/>
          <p:cNvSpPr/>
          <p:nvPr/>
        </p:nvSpPr>
        <p:spPr>
          <a:xfrm>
            <a:off x="8079679" y="4670647"/>
            <a:ext cx="1023935" cy="276999"/>
          </a:xfrm>
          <a:prstGeom prst="rect">
            <a:avLst/>
          </a:prstGeom>
        </p:spPr>
        <p:txBody>
          <a:bodyPr wrap="none">
            <a:spAutoFit/>
          </a:bodyPr>
          <a:lstStyle/>
          <a:p>
            <a:r>
              <a:rPr lang="en-US" sz="1200" dirty="0">
                <a:latin typeface="Calibri" charset="0"/>
                <a:ea typeface="Calibri" charset="0"/>
                <a:cs typeface="Calibri" charset="0"/>
              </a:rPr>
              <a:t>(Keyes, 1994)</a:t>
            </a:r>
            <a:endParaRPr lang="en-US" sz="1200" dirty="0"/>
          </a:p>
        </p:txBody>
      </p:sp>
      <p:sp>
        <p:nvSpPr>
          <p:cNvPr id="16" name="Rectangle 15"/>
          <p:cNvSpPr/>
          <p:nvPr/>
        </p:nvSpPr>
        <p:spPr>
          <a:xfrm>
            <a:off x="10471955" y="5585672"/>
            <a:ext cx="901337" cy="276999"/>
          </a:xfrm>
          <a:prstGeom prst="rect">
            <a:avLst/>
          </a:prstGeom>
        </p:spPr>
        <p:txBody>
          <a:bodyPr wrap="none">
            <a:spAutoFit/>
          </a:bodyPr>
          <a:lstStyle/>
          <a:p>
            <a:r>
              <a:rPr lang="en-US" sz="1200">
                <a:latin typeface="Calibri" charset="0"/>
                <a:ea typeface="Calibri" charset="0"/>
                <a:cs typeface="Calibri" charset="0"/>
              </a:rPr>
              <a:t>(Poe, 2004)</a:t>
            </a:r>
            <a:endParaRPr lang="en-US" sz="1200" dirty="0">
              <a:latin typeface="Calibri" charset="0"/>
              <a:ea typeface="Calibri" charset="0"/>
              <a:cs typeface="Calibri" charset="0"/>
            </a:endParaRPr>
          </a:p>
        </p:txBody>
      </p:sp>
    </p:spTree>
    <p:extLst>
      <p:ext uri="{BB962C8B-B14F-4D97-AF65-F5344CB8AC3E}">
        <p14:creationId xmlns:p14="http://schemas.microsoft.com/office/powerpoint/2010/main" val="9587700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21</a:t>
            </a:fld>
            <a:endParaRPr lang="en-US" dirty="0"/>
          </a:p>
        </p:txBody>
      </p:sp>
      <p:sp>
        <p:nvSpPr>
          <p:cNvPr id="3" name="Text Placeholder 2"/>
          <p:cNvSpPr>
            <a:spLocks noGrp="1"/>
          </p:cNvSpPr>
          <p:nvPr>
            <p:ph type="body" sz="quarter" idx="10"/>
          </p:nvPr>
        </p:nvSpPr>
        <p:spPr/>
        <p:txBody>
          <a:bodyPr/>
          <a:lstStyle/>
          <a:p>
            <a:pPr marL="0" indent="0" algn="ctr">
              <a:buNone/>
            </a:pPr>
            <a:r>
              <a:rPr lang="en-US" sz="4000" dirty="0">
                <a:solidFill>
                  <a:schemeClr val="tx1"/>
                </a:solidFill>
              </a:rPr>
              <a:t>Great! We have rich, authentic and complex texts that will ensure our students are prepared for             college and careers.</a:t>
            </a:r>
          </a:p>
          <a:p>
            <a:pPr marL="0" indent="0" algn="ctr">
              <a:buNone/>
            </a:pPr>
            <a:endParaRPr lang="en-US" sz="1500" i="1" dirty="0">
              <a:solidFill>
                <a:schemeClr val="tx1"/>
              </a:solidFill>
            </a:endParaRPr>
          </a:p>
          <a:p>
            <a:pPr marL="0" indent="0" algn="ctr">
              <a:buNone/>
            </a:pPr>
            <a:r>
              <a:rPr lang="en-US" sz="4000" i="1" dirty="0">
                <a:solidFill>
                  <a:schemeClr val="tx1"/>
                </a:solidFill>
              </a:rPr>
              <a:t>But</a:t>
            </a:r>
            <a:r>
              <a:rPr lang="is-IS" sz="4000" i="1" dirty="0">
                <a:solidFill>
                  <a:schemeClr val="tx1"/>
                </a:solidFill>
              </a:rPr>
              <a:t>…</a:t>
            </a:r>
          </a:p>
          <a:p>
            <a:pPr marL="0" indent="0" algn="ctr">
              <a:buNone/>
            </a:pPr>
            <a:endParaRPr lang="is-IS" sz="1500" i="1" dirty="0"/>
          </a:p>
          <a:p>
            <a:pPr marL="0" indent="0" algn="ctr">
              <a:buNone/>
            </a:pPr>
            <a:r>
              <a:rPr lang="is-IS" sz="4000" b="1" dirty="0">
                <a:solidFill>
                  <a:schemeClr val="accent5"/>
                </a:solidFill>
              </a:rPr>
              <a:t>How do I support </a:t>
            </a:r>
            <a:r>
              <a:rPr lang="is-IS" sz="4000" b="1" u="sng" dirty="0">
                <a:solidFill>
                  <a:schemeClr val="accent5"/>
                </a:solidFill>
              </a:rPr>
              <a:t>all of my students </a:t>
            </a:r>
            <a:r>
              <a:rPr lang="is-IS" sz="4000" b="1" dirty="0">
                <a:solidFill>
                  <a:schemeClr val="accent5"/>
                </a:solidFill>
              </a:rPr>
              <a:t>in accessing and reading these texts?</a:t>
            </a:r>
            <a:endParaRPr lang="en-US" sz="4000" b="1" dirty="0">
              <a:solidFill>
                <a:schemeClr val="accent5"/>
              </a:solidFill>
            </a:endParaRPr>
          </a:p>
          <a:p>
            <a:endParaRPr lang="en-US" dirty="0"/>
          </a:p>
        </p:txBody>
      </p:sp>
      <p:sp>
        <p:nvSpPr>
          <p:cNvPr id="4" name="Title 3"/>
          <p:cNvSpPr>
            <a:spLocks noGrp="1"/>
          </p:cNvSpPr>
          <p:nvPr>
            <p:ph type="title"/>
          </p:nvPr>
        </p:nvSpPr>
        <p:spPr/>
        <p:txBody>
          <a:bodyPr/>
          <a:lstStyle/>
          <a:p>
            <a:r>
              <a:rPr lang="en-US" dirty="0"/>
              <a:t>The Million Dollar Question</a:t>
            </a:r>
          </a:p>
        </p:txBody>
      </p:sp>
    </p:spTree>
    <p:extLst>
      <p:ext uri="{BB962C8B-B14F-4D97-AF65-F5344CB8AC3E}">
        <p14:creationId xmlns:p14="http://schemas.microsoft.com/office/powerpoint/2010/main" val="886804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22</a:t>
            </a:fld>
            <a:endParaRPr lang="en-US" dirty="0"/>
          </a:p>
        </p:txBody>
      </p:sp>
      <p:sp>
        <p:nvSpPr>
          <p:cNvPr id="3" name="Text Placeholder 2"/>
          <p:cNvSpPr>
            <a:spLocks noGrp="1"/>
          </p:cNvSpPr>
          <p:nvPr>
            <p:ph type="body" sz="quarter" idx="10"/>
          </p:nvPr>
        </p:nvSpPr>
        <p:spPr/>
        <p:txBody>
          <a:bodyPr/>
          <a:lstStyle/>
          <a:p>
            <a:pPr marL="514338" indent="-514338">
              <a:lnSpc>
                <a:spcPct val="120000"/>
              </a:lnSpc>
              <a:buSzPct val="85000"/>
              <a:buAutoNum type="arabicPeriod"/>
            </a:pPr>
            <a:r>
              <a:rPr lang="en-US" sz="3600" b="1" dirty="0">
                <a:solidFill>
                  <a:schemeClr val="accent5"/>
                </a:solidFill>
                <a:sym typeface="Arial"/>
              </a:rPr>
              <a:t>Complexity</a:t>
            </a:r>
            <a:r>
              <a:rPr lang="en-US" sz="3600" dirty="0">
                <a:solidFill>
                  <a:schemeClr val="accent5"/>
                </a:solidFill>
                <a:sym typeface="Arial"/>
              </a:rPr>
              <a:t>: </a:t>
            </a:r>
            <a:r>
              <a:rPr lang="x-none" sz="3600" dirty="0">
                <a:solidFill>
                  <a:schemeClr val="tx1"/>
                </a:solidFill>
                <a:sym typeface="Arial"/>
              </a:rPr>
              <a:t>Regular </a:t>
            </a:r>
            <a:r>
              <a:rPr lang="en-US" sz="3600" dirty="0">
                <a:solidFill>
                  <a:schemeClr val="tx1"/>
                </a:solidFill>
                <a:sym typeface="Arial"/>
              </a:rPr>
              <a:t>p</a:t>
            </a:r>
            <a:r>
              <a:rPr lang="x-none" sz="3600" dirty="0">
                <a:solidFill>
                  <a:schemeClr val="tx1"/>
                </a:solidFill>
                <a:sym typeface="Arial"/>
              </a:rPr>
              <a:t>ractice </a:t>
            </a:r>
            <a:r>
              <a:rPr lang="en-US" sz="3600" dirty="0">
                <a:solidFill>
                  <a:schemeClr val="tx1"/>
                </a:solidFill>
                <a:sym typeface="Arial"/>
              </a:rPr>
              <a:t>w</a:t>
            </a:r>
            <a:r>
              <a:rPr lang="x-none" sz="3600" dirty="0">
                <a:solidFill>
                  <a:schemeClr val="tx1"/>
                </a:solidFill>
                <a:sym typeface="Arial"/>
              </a:rPr>
              <a:t>ith</a:t>
            </a:r>
            <a:r>
              <a:rPr lang="en-US" sz="3600" dirty="0">
                <a:solidFill>
                  <a:schemeClr val="tx1"/>
                </a:solidFill>
                <a:sym typeface="Arial"/>
              </a:rPr>
              <a:t> c</a:t>
            </a:r>
            <a:r>
              <a:rPr lang="x-none" sz="3600" dirty="0">
                <a:solidFill>
                  <a:schemeClr val="tx1"/>
                </a:solidFill>
                <a:sym typeface="Arial"/>
              </a:rPr>
              <a:t>omplex </a:t>
            </a:r>
            <a:r>
              <a:rPr lang="en-US" sz="3600" dirty="0">
                <a:solidFill>
                  <a:schemeClr val="tx1"/>
                </a:solidFill>
                <a:sym typeface="Arial"/>
              </a:rPr>
              <a:t>t</a:t>
            </a:r>
            <a:r>
              <a:rPr lang="x-none" sz="3600" dirty="0">
                <a:solidFill>
                  <a:schemeClr val="tx1"/>
                </a:solidFill>
                <a:sym typeface="Arial"/>
              </a:rPr>
              <a:t>ext </a:t>
            </a:r>
            <a:r>
              <a:rPr lang="en-US" sz="3600" dirty="0">
                <a:solidFill>
                  <a:schemeClr val="tx1"/>
                </a:solidFill>
                <a:sym typeface="Arial"/>
              </a:rPr>
              <a:t>a</a:t>
            </a:r>
            <a:r>
              <a:rPr lang="x-none" sz="3600" dirty="0">
                <a:solidFill>
                  <a:schemeClr val="tx1"/>
                </a:solidFill>
                <a:sym typeface="Arial"/>
              </a:rPr>
              <a:t>nd </a:t>
            </a:r>
            <a:r>
              <a:rPr lang="en-US" sz="3600" dirty="0" err="1">
                <a:solidFill>
                  <a:schemeClr val="tx1"/>
                </a:solidFill>
                <a:sym typeface="Arial"/>
              </a:rPr>
              <a:t>i</a:t>
            </a:r>
            <a:r>
              <a:rPr lang="x-none" sz="3600" dirty="0">
                <a:solidFill>
                  <a:schemeClr val="tx1"/>
                </a:solidFill>
                <a:sym typeface="Arial"/>
              </a:rPr>
              <a:t>ts </a:t>
            </a:r>
            <a:r>
              <a:rPr lang="en-US" sz="3600" dirty="0">
                <a:solidFill>
                  <a:schemeClr val="tx1"/>
                </a:solidFill>
                <a:sym typeface="Arial"/>
              </a:rPr>
              <a:t>a</a:t>
            </a:r>
            <a:r>
              <a:rPr lang="x-none" sz="3600" dirty="0">
                <a:solidFill>
                  <a:schemeClr val="tx1"/>
                </a:solidFill>
                <a:sym typeface="Arial"/>
              </a:rPr>
              <a:t>cademic </a:t>
            </a:r>
            <a:r>
              <a:rPr lang="en-US" sz="3600" dirty="0">
                <a:solidFill>
                  <a:schemeClr val="tx1"/>
                </a:solidFill>
                <a:sym typeface="Arial"/>
              </a:rPr>
              <a:t>l</a:t>
            </a:r>
            <a:r>
              <a:rPr lang="x-none" sz="3600" dirty="0">
                <a:solidFill>
                  <a:schemeClr val="tx1"/>
                </a:solidFill>
                <a:sym typeface="Arial"/>
              </a:rPr>
              <a:t>anguage</a:t>
            </a:r>
            <a:endParaRPr lang="en-US" sz="3600" dirty="0">
              <a:solidFill>
                <a:schemeClr val="tx1"/>
              </a:solidFill>
              <a:sym typeface="Arial"/>
            </a:endParaRPr>
          </a:p>
          <a:p>
            <a:pPr marL="514338" indent="-514338">
              <a:lnSpc>
                <a:spcPct val="120000"/>
              </a:lnSpc>
              <a:buSzPct val="85000"/>
              <a:buAutoNum type="arabicPeriod"/>
            </a:pPr>
            <a:r>
              <a:rPr lang="en-US" sz="3600" b="1" dirty="0">
                <a:solidFill>
                  <a:schemeClr val="accent5"/>
                </a:solidFill>
                <a:sym typeface="Arial"/>
              </a:rPr>
              <a:t>Evidence</a:t>
            </a:r>
            <a:r>
              <a:rPr lang="en-US" sz="3600" dirty="0">
                <a:solidFill>
                  <a:schemeClr val="accent5"/>
                </a:solidFill>
                <a:sym typeface="Arial"/>
              </a:rPr>
              <a:t>: </a:t>
            </a:r>
            <a:r>
              <a:rPr lang="en-US" sz="3600" dirty="0">
                <a:solidFill>
                  <a:schemeClr val="tx1"/>
                </a:solidFill>
                <a:sym typeface="Arial"/>
              </a:rPr>
              <a:t>Reading, writing, and speaking grounded in evidence from text, both literary and informational</a:t>
            </a:r>
          </a:p>
          <a:p>
            <a:pPr marL="514338" indent="-514338">
              <a:lnSpc>
                <a:spcPct val="120000"/>
              </a:lnSpc>
              <a:buSzPct val="85000"/>
              <a:buFont typeface="Arial"/>
              <a:buAutoNum type="arabicPeriod"/>
            </a:pPr>
            <a:r>
              <a:rPr lang="en-US" sz="3600" b="1" dirty="0">
                <a:solidFill>
                  <a:schemeClr val="accent5"/>
                </a:solidFill>
                <a:sym typeface="Arial"/>
              </a:rPr>
              <a:t>Knowledge</a:t>
            </a:r>
            <a:r>
              <a:rPr lang="en-US" sz="3600" dirty="0">
                <a:solidFill>
                  <a:schemeClr val="accent5"/>
                </a:solidFill>
                <a:sym typeface="Arial"/>
              </a:rPr>
              <a:t>: </a:t>
            </a:r>
            <a:r>
              <a:rPr lang="en-US" sz="3600" dirty="0">
                <a:solidFill>
                  <a:schemeClr val="tx1"/>
                </a:solidFill>
                <a:sym typeface="Arial"/>
              </a:rPr>
              <a:t>Building knowledge through content-rich nonfiction</a:t>
            </a:r>
            <a:endParaRPr lang="en-US" sz="3600" dirty="0">
              <a:solidFill>
                <a:schemeClr val="tx1"/>
              </a:solidFill>
            </a:endParaRPr>
          </a:p>
          <a:p>
            <a:endParaRPr lang="en-US" dirty="0"/>
          </a:p>
        </p:txBody>
      </p:sp>
      <p:sp>
        <p:nvSpPr>
          <p:cNvPr id="4" name="Title 3"/>
          <p:cNvSpPr>
            <a:spLocks noGrp="1"/>
          </p:cNvSpPr>
          <p:nvPr>
            <p:ph type="title"/>
          </p:nvPr>
        </p:nvSpPr>
        <p:spPr/>
        <p:txBody>
          <a:bodyPr/>
          <a:lstStyle/>
          <a:p>
            <a:r>
              <a:rPr lang="en-US" dirty="0"/>
              <a:t>We Must Shift our Practice</a:t>
            </a:r>
          </a:p>
        </p:txBody>
      </p:sp>
    </p:spTree>
    <p:extLst>
      <p:ext uri="{BB962C8B-B14F-4D97-AF65-F5344CB8AC3E}">
        <p14:creationId xmlns:p14="http://schemas.microsoft.com/office/powerpoint/2010/main" val="8509023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23</a:t>
            </a:fld>
            <a:endParaRPr lang="en-US" dirty="0"/>
          </a:p>
        </p:txBody>
      </p:sp>
      <p:sp>
        <p:nvSpPr>
          <p:cNvPr id="3" name="Text Placeholder 2"/>
          <p:cNvSpPr>
            <a:spLocks noGrp="1"/>
          </p:cNvSpPr>
          <p:nvPr>
            <p:ph type="body" sz="quarter" idx="10"/>
          </p:nvPr>
        </p:nvSpPr>
        <p:spPr/>
        <p:txBody>
          <a:bodyPr/>
          <a:lstStyle/>
          <a:p>
            <a:pPr marL="0" indent="0" algn="r">
              <a:spcBef>
                <a:spcPts val="0"/>
              </a:spcBef>
              <a:buClr>
                <a:schemeClr val="accent1"/>
              </a:buClr>
              <a:buSzPct val="25000"/>
              <a:buNone/>
            </a:pPr>
            <a:r>
              <a:rPr lang="en-US" sz="4500" b="1" dirty="0">
                <a:solidFill>
                  <a:schemeClr val="accent5"/>
                </a:solidFill>
                <a:latin typeface="Calibri" charset="0"/>
                <a:ea typeface="Calibri" charset="0"/>
                <a:cs typeface="Calibri" charset="0"/>
                <a:sym typeface="Arial"/>
                <a:rtl val="0"/>
              </a:rPr>
              <a:t>“There is strong evidence that the choice of instructional materials has large effects on student learning – effects that rival in size those that are associated with differences in teacher effectiveness.” </a:t>
            </a:r>
          </a:p>
          <a:p>
            <a:pPr marL="0" indent="0" algn="r">
              <a:spcBef>
                <a:spcPts val="480"/>
              </a:spcBef>
              <a:buClr>
                <a:srgbClr val="3F3F39"/>
              </a:buClr>
              <a:buSzPct val="25000"/>
              <a:buNone/>
            </a:pPr>
            <a:r>
              <a:rPr lang="en-US" sz="2000" dirty="0">
                <a:solidFill>
                  <a:srgbClr val="3F3F39"/>
                </a:solidFill>
                <a:latin typeface="Calibri" charset="0"/>
                <a:ea typeface="Calibri" charset="0"/>
                <a:cs typeface="Calibri" charset="0"/>
                <a:sym typeface="Allerta"/>
                <a:rtl val="0"/>
              </a:rPr>
              <a:t>					</a:t>
            </a:r>
            <a:r>
              <a:rPr lang="en-US" sz="2000" dirty="0">
                <a:latin typeface="Calibri" charset="0"/>
                <a:ea typeface="Calibri" charset="0"/>
                <a:cs typeface="Calibri" charset="0"/>
                <a:sym typeface="Allerta"/>
                <a:rtl val="0"/>
              </a:rPr>
              <a:t>	</a:t>
            </a:r>
          </a:p>
          <a:p>
            <a:pPr marL="0" indent="0" algn="r">
              <a:spcBef>
                <a:spcPts val="480"/>
              </a:spcBef>
              <a:buClr>
                <a:srgbClr val="3F3F39"/>
              </a:buClr>
              <a:buSzPct val="25000"/>
              <a:buNone/>
            </a:pPr>
            <a:r>
              <a:rPr lang="en-US" sz="1800" i="1" dirty="0" err="1">
                <a:latin typeface="Calibri" charset="0"/>
                <a:ea typeface="Calibri" charset="0"/>
                <a:cs typeface="Calibri" charset="0"/>
                <a:sym typeface="Arial"/>
                <a:rtl val="0"/>
              </a:rPr>
              <a:t>Chingos</a:t>
            </a:r>
            <a:r>
              <a:rPr lang="en-US" sz="1800" i="1" dirty="0">
                <a:latin typeface="Calibri" charset="0"/>
                <a:ea typeface="Calibri" charset="0"/>
                <a:cs typeface="Calibri" charset="0"/>
                <a:sym typeface="Arial"/>
                <a:rtl val="0"/>
              </a:rPr>
              <a:t> &amp; Whitehurst,</a:t>
            </a:r>
          </a:p>
          <a:p>
            <a:pPr marL="0" indent="0" algn="r">
              <a:spcBef>
                <a:spcPts val="360"/>
              </a:spcBef>
              <a:buClr>
                <a:srgbClr val="3F3F39"/>
              </a:buClr>
              <a:buSzPct val="25000"/>
              <a:buNone/>
            </a:pPr>
            <a:r>
              <a:rPr lang="en-US" sz="1800" i="1" dirty="0">
                <a:latin typeface="Calibri" charset="0"/>
                <a:ea typeface="Calibri" charset="0"/>
                <a:cs typeface="Calibri" charset="0"/>
                <a:sym typeface="Arial"/>
                <a:rtl val="0"/>
              </a:rPr>
              <a:t>				Choosing Blindly</a:t>
            </a:r>
          </a:p>
          <a:p>
            <a:pPr marL="0" indent="0" algn="r">
              <a:spcBef>
                <a:spcPts val="360"/>
              </a:spcBef>
              <a:buClr>
                <a:srgbClr val="3F3F39"/>
              </a:buClr>
              <a:buSzPct val="25000"/>
              <a:buNone/>
            </a:pPr>
            <a:r>
              <a:rPr lang="en-US" sz="1800" i="1" dirty="0">
                <a:latin typeface="Calibri" charset="0"/>
                <a:ea typeface="Calibri" charset="0"/>
                <a:cs typeface="Calibri" charset="0"/>
                <a:sym typeface="Arial"/>
                <a:rtl val="0"/>
              </a:rPr>
              <a:t>The Brown Center on Education and Policy, 2012</a:t>
            </a:r>
            <a:r>
              <a:rPr lang="en-US" sz="1800" i="1" dirty="0">
                <a:latin typeface="Calibri" charset="0"/>
                <a:ea typeface="Calibri" charset="0"/>
                <a:cs typeface="Calibri" charset="0"/>
                <a:sym typeface="Allerta"/>
                <a:rtl val="0"/>
              </a:rPr>
              <a:t> </a:t>
            </a:r>
          </a:p>
          <a:p>
            <a:pPr marL="342900" indent="-190500">
              <a:spcBef>
                <a:spcPts val="480"/>
              </a:spcBef>
              <a:buClr>
                <a:srgbClr val="3F3F39"/>
              </a:buClr>
              <a:buNone/>
            </a:pPr>
            <a:endParaRPr lang="en-US" sz="2000" dirty="0">
              <a:solidFill>
                <a:srgbClr val="3F3F39"/>
              </a:solidFill>
              <a:latin typeface="Calibri" charset="0"/>
              <a:ea typeface="Calibri" charset="0"/>
              <a:cs typeface="Calibri" charset="0"/>
              <a:sym typeface="Allerta"/>
              <a:rtl val="0"/>
            </a:endParaRPr>
          </a:p>
          <a:p>
            <a:endParaRPr lang="en-US"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A Strong Curriculum is a Good Start</a:t>
            </a:r>
          </a:p>
        </p:txBody>
      </p:sp>
    </p:spTree>
    <p:extLst>
      <p:ext uri="{BB962C8B-B14F-4D97-AF65-F5344CB8AC3E}">
        <p14:creationId xmlns:p14="http://schemas.microsoft.com/office/powerpoint/2010/main" val="15551097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24</a:t>
            </a:fld>
            <a:endParaRPr lang="en-US" dirty="0"/>
          </a:p>
        </p:txBody>
      </p:sp>
      <p:sp>
        <p:nvSpPr>
          <p:cNvPr id="3" name="Text Placeholder 2"/>
          <p:cNvSpPr>
            <a:spLocks noGrp="1"/>
          </p:cNvSpPr>
          <p:nvPr>
            <p:ph type="body" sz="quarter" idx="10"/>
          </p:nvPr>
        </p:nvSpPr>
        <p:spPr/>
        <p:txBody>
          <a:bodyPr/>
          <a:lstStyle/>
          <a:p>
            <a:r>
              <a:rPr lang="en-US" sz="3200" dirty="0">
                <a:solidFill>
                  <a:schemeClr val="tx1"/>
                </a:solidFill>
              </a:rPr>
              <a:t>An ELA curriculum designed for whole-class instruction with authentic texts and novels</a:t>
            </a:r>
          </a:p>
          <a:p>
            <a:r>
              <a:rPr lang="en-US" sz="3200" dirty="0">
                <a:solidFill>
                  <a:schemeClr val="tx1"/>
                </a:solidFill>
              </a:rPr>
              <a:t>Designed by Louisiana teachers</a:t>
            </a:r>
          </a:p>
          <a:p>
            <a:r>
              <a:rPr lang="en-US" sz="3200" dirty="0">
                <a:solidFill>
                  <a:schemeClr val="tx1"/>
                </a:solidFill>
              </a:rPr>
              <a:t>Started in 2013 and continue to improve each year</a:t>
            </a:r>
          </a:p>
          <a:p>
            <a:r>
              <a:rPr lang="en-US" sz="3200" dirty="0">
                <a:solidFill>
                  <a:schemeClr val="tx1"/>
                </a:solidFill>
              </a:rPr>
              <a:t>Created to ensure that all Louisiana students can read, understand, and express understanding of complex texts</a:t>
            </a:r>
          </a:p>
          <a:p>
            <a:endParaRPr lang="en-US" dirty="0"/>
          </a:p>
          <a:p>
            <a:endParaRPr lang="en-US" dirty="0"/>
          </a:p>
        </p:txBody>
      </p:sp>
      <p:sp>
        <p:nvSpPr>
          <p:cNvPr id="4" name="Title 3"/>
          <p:cNvSpPr>
            <a:spLocks noGrp="1"/>
          </p:cNvSpPr>
          <p:nvPr>
            <p:ph type="title"/>
          </p:nvPr>
        </p:nvSpPr>
        <p:spPr/>
        <p:txBody>
          <a:bodyPr/>
          <a:lstStyle/>
          <a:p>
            <a:r>
              <a:rPr lang="en-US" dirty="0"/>
              <a:t>ELA Guidebooks 2.0</a:t>
            </a:r>
          </a:p>
        </p:txBody>
      </p:sp>
      <p:pic>
        <p:nvPicPr>
          <p:cNvPr id="5" name="Picture 4"/>
          <p:cNvPicPr>
            <a:picLocks noChangeAspect="1"/>
          </p:cNvPicPr>
          <p:nvPr/>
        </p:nvPicPr>
        <p:blipFill>
          <a:blip r:embed="rId3"/>
          <a:stretch>
            <a:fillRect/>
          </a:stretch>
        </p:blipFill>
        <p:spPr>
          <a:xfrm>
            <a:off x="1518444" y="4677291"/>
            <a:ext cx="9144000" cy="1339334"/>
          </a:xfrm>
          <a:prstGeom prst="rect">
            <a:avLst/>
          </a:prstGeom>
        </p:spPr>
      </p:pic>
    </p:spTree>
    <p:extLst>
      <p:ext uri="{BB962C8B-B14F-4D97-AF65-F5344CB8AC3E}">
        <p14:creationId xmlns:p14="http://schemas.microsoft.com/office/powerpoint/2010/main" val="10577670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25</a:t>
            </a:fld>
            <a:endParaRPr lang="en-US" dirty="0"/>
          </a:p>
        </p:txBody>
      </p:sp>
      <p:sp>
        <p:nvSpPr>
          <p:cNvPr id="6" name="Title 5"/>
          <p:cNvSpPr>
            <a:spLocks noGrp="1"/>
          </p:cNvSpPr>
          <p:nvPr>
            <p:ph type="title"/>
          </p:nvPr>
        </p:nvSpPr>
        <p:spPr/>
        <p:txBody>
          <a:bodyPr/>
          <a:lstStyle/>
          <a:p>
            <a:r>
              <a:rPr lang="en-US" dirty="0"/>
              <a:t>For our purposes</a:t>
            </a:r>
            <a:r>
              <a:rPr lang="is-IS" dirty="0"/>
              <a:t>…</a:t>
            </a:r>
            <a:endParaRPr lang="en-US"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158" y="1333204"/>
            <a:ext cx="10827404" cy="4344581"/>
          </a:xfrm>
          <a:prstGeom prst="rect">
            <a:avLst/>
          </a:prstGeom>
        </p:spPr>
      </p:pic>
      <p:sp>
        <p:nvSpPr>
          <p:cNvPr id="4" name="Rectangle 3"/>
          <p:cNvSpPr/>
          <p:nvPr/>
        </p:nvSpPr>
        <p:spPr>
          <a:xfrm>
            <a:off x="9936459" y="5688094"/>
            <a:ext cx="1592103" cy="307777"/>
          </a:xfrm>
          <a:prstGeom prst="rect">
            <a:avLst/>
          </a:prstGeom>
        </p:spPr>
        <p:txBody>
          <a:bodyPr wrap="none">
            <a:spAutoFit/>
          </a:bodyPr>
          <a:lstStyle/>
          <a:p>
            <a:r>
              <a:rPr lang="en-US" sz="1400" dirty="0">
                <a:latin typeface="Calibri" charset="0"/>
              </a:rPr>
              <a:t>(</a:t>
            </a:r>
            <a:r>
              <a:rPr lang="en-US" sz="1400" dirty="0" err="1">
                <a:latin typeface="Calibri" charset="0"/>
              </a:rPr>
              <a:t>LearnZillion</a:t>
            </a:r>
            <a:r>
              <a:rPr lang="en-US" sz="1400" dirty="0">
                <a:latin typeface="Calibri" charset="0"/>
              </a:rPr>
              <a:t>, 2017)</a:t>
            </a:r>
            <a:endParaRPr lang="en-US" sz="1400" dirty="0"/>
          </a:p>
        </p:txBody>
      </p:sp>
    </p:spTree>
    <p:extLst>
      <p:ext uri="{BB962C8B-B14F-4D97-AF65-F5344CB8AC3E}">
        <p14:creationId xmlns:p14="http://schemas.microsoft.com/office/powerpoint/2010/main" val="6145945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26</a:t>
            </a:fld>
            <a:endParaRPr lang="en-US" dirty="0"/>
          </a:p>
        </p:txBody>
      </p:sp>
      <p:sp>
        <p:nvSpPr>
          <p:cNvPr id="3" name="Text Placeholder 2"/>
          <p:cNvSpPr>
            <a:spLocks noGrp="1"/>
          </p:cNvSpPr>
          <p:nvPr>
            <p:ph type="body" sz="quarter" idx="10"/>
          </p:nvPr>
        </p:nvSpPr>
        <p:spPr/>
        <p:txBody>
          <a:bodyPr/>
          <a:lstStyle/>
          <a:p>
            <a:r>
              <a:rPr lang="en-US" sz="4000" b="1" dirty="0">
                <a:solidFill>
                  <a:schemeClr val="tx2"/>
                </a:solidFill>
              </a:rPr>
              <a:t>Study</a:t>
            </a:r>
            <a:r>
              <a:rPr lang="en-US" sz="4000" b="1" dirty="0">
                <a:solidFill>
                  <a:schemeClr val="tx2">
                    <a:lumMod val="75000"/>
                  </a:schemeClr>
                </a:solidFill>
              </a:rPr>
              <a:t> </a:t>
            </a:r>
            <a:r>
              <a:rPr lang="en-US" sz="4000" dirty="0">
                <a:solidFill>
                  <a:schemeClr val="tx1"/>
                </a:solidFill>
              </a:rPr>
              <a:t>each example in your Curriculum Sample packet </a:t>
            </a:r>
          </a:p>
          <a:p>
            <a:endParaRPr lang="en-US" sz="1500" dirty="0">
              <a:solidFill>
                <a:schemeClr val="tx1"/>
              </a:solidFill>
            </a:endParaRPr>
          </a:p>
          <a:p>
            <a:r>
              <a:rPr lang="en-US" sz="4000" b="1" dirty="0">
                <a:solidFill>
                  <a:schemeClr val="tx2"/>
                </a:solidFill>
              </a:rPr>
              <a:t>Record</a:t>
            </a:r>
            <a:r>
              <a:rPr lang="en-US" sz="4000" dirty="0">
                <a:solidFill>
                  <a:schemeClr val="tx2"/>
                </a:solidFill>
              </a:rPr>
              <a:t> </a:t>
            </a:r>
            <a:r>
              <a:rPr lang="en-US" sz="4000" b="1" dirty="0">
                <a:solidFill>
                  <a:schemeClr val="tx2"/>
                </a:solidFill>
              </a:rPr>
              <a:t>what you notice</a:t>
            </a:r>
            <a:r>
              <a:rPr lang="en-US" sz="4000" dirty="0">
                <a:solidFill>
                  <a:schemeClr val="tx2"/>
                </a:solidFill>
              </a:rPr>
              <a:t> </a:t>
            </a:r>
            <a:r>
              <a:rPr lang="en-US" sz="4000" dirty="0">
                <a:solidFill>
                  <a:schemeClr val="tx1"/>
                </a:solidFill>
              </a:rPr>
              <a:t>about how each example:</a:t>
            </a:r>
          </a:p>
          <a:p>
            <a:pPr lvl="2"/>
            <a:r>
              <a:rPr lang="en-US" sz="4000" dirty="0">
                <a:solidFill>
                  <a:schemeClr val="tx1"/>
                </a:solidFill>
              </a:rPr>
              <a:t>Reflects the Instructional Shifts</a:t>
            </a:r>
          </a:p>
          <a:p>
            <a:pPr lvl="2"/>
            <a:r>
              <a:rPr lang="en-US" sz="4000" dirty="0">
                <a:solidFill>
                  <a:schemeClr val="tx1"/>
                </a:solidFill>
              </a:rPr>
              <a:t>Supports students in meeting the ELA goal</a:t>
            </a:r>
          </a:p>
          <a:p>
            <a:endParaRPr lang="en-US" dirty="0"/>
          </a:p>
        </p:txBody>
      </p:sp>
      <p:sp>
        <p:nvSpPr>
          <p:cNvPr id="4" name="Title 3"/>
          <p:cNvSpPr>
            <a:spLocks noGrp="1"/>
          </p:cNvSpPr>
          <p:nvPr>
            <p:ph type="title"/>
          </p:nvPr>
        </p:nvSpPr>
        <p:spPr/>
        <p:txBody>
          <a:bodyPr/>
          <a:lstStyle/>
          <a:p>
            <a:r>
              <a:rPr lang="en-US" dirty="0"/>
              <a:t>Analyze Curriculum Samples</a:t>
            </a:r>
          </a:p>
        </p:txBody>
      </p:sp>
    </p:spTree>
    <p:extLst>
      <p:ext uri="{BB962C8B-B14F-4D97-AF65-F5344CB8AC3E}">
        <p14:creationId xmlns:p14="http://schemas.microsoft.com/office/powerpoint/2010/main" val="13006791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27</a:t>
            </a:fld>
            <a:endParaRPr lang="en-US" dirty="0"/>
          </a:p>
        </p:txBody>
      </p:sp>
      <p:sp>
        <p:nvSpPr>
          <p:cNvPr id="4" name="Title 3"/>
          <p:cNvSpPr>
            <a:spLocks noGrp="1"/>
          </p:cNvSpPr>
          <p:nvPr>
            <p:ph type="title"/>
          </p:nvPr>
        </p:nvSpPr>
        <p:spPr/>
        <p:txBody>
          <a:bodyPr/>
          <a:lstStyle/>
          <a:p>
            <a:r>
              <a:rPr lang="en-US" dirty="0"/>
              <a:t>Example 1</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6683" y="1175073"/>
            <a:ext cx="9847521" cy="4720767"/>
          </a:xfrm>
          <a:prstGeom prst="rect">
            <a:avLst/>
          </a:prstGeom>
        </p:spPr>
      </p:pic>
      <p:sp>
        <p:nvSpPr>
          <p:cNvPr id="7" name="Rectangle 6"/>
          <p:cNvSpPr/>
          <p:nvPr/>
        </p:nvSpPr>
        <p:spPr>
          <a:xfrm>
            <a:off x="10424971" y="5825494"/>
            <a:ext cx="1592103" cy="307777"/>
          </a:xfrm>
          <a:prstGeom prst="rect">
            <a:avLst/>
          </a:prstGeom>
        </p:spPr>
        <p:txBody>
          <a:bodyPr wrap="none">
            <a:spAutoFit/>
          </a:bodyPr>
          <a:lstStyle/>
          <a:p>
            <a:r>
              <a:rPr lang="en-US" sz="1400" dirty="0">
                <a:latin typeface="Calibri" charset="0"/>
              </a:rPr>
              <a:t>(</a:t>
            </a:r>
            <a:r>
              <a:rPr lang="en-US" sz="1400" dirty="0" err="1">
                <a:latin typeface="Calibri" charset="0"/>
              </a:rPr>
              <a:t>LearnZillion</a:t>
            </a:r>
            <a:r>
              <a:rPr lang="en-US" sz="1400" dirty="0">
                <a:latin typeface="Calibri" charset="0"/>
              </a:rPr>
              <a:t>, 2017)</a:t>
            </a:r>
            <a:endParaRPr lang="en-US" sz="1400" dirty="0"/>
          </a:p>
        </p:txBody>
      </p:sp>
    </p:spTree>
    <p:extLst>
      <p:ext uri="{BB962C8B-B14F-4D97-AF65-F5344CB8AC3E}">
        <p14:creationId xmlns:p14="http://schemas.microsoft.com/office/powerpoint/2010/main" val="11322303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28</a:t>
            </a:fld>
            <a:endParaRPr lang="en-US" dirty="0"/>
          </a:p>
        </p:txBody>
      </p:sp>
      <p:sp>
        <p:nvSpPr>
          <p:cNvPr id="4" name="Title 3"/>
          <p:cNvSpPr>
            <a:spLocks noGrp="1"/>
          </p:cNvSpPr>
          <p:nvPr>
            <p:ph type="title"/>
          </p:nvPr>
        </p:nvSpPr>
        <p:spPr/>
        <p:txBody>
          <a:bodyPr/>
          <a:lstStyle/>
          <a:p>
            <a:r>
              <a:rPr lang="en-US" dirty="0"/>
              <a:t>Example 2</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9464" y="1118771"/>
            <a:ext cx="9981960" cy="4833370"/>
          </a:xfrm>
          <a:prstGeom prst="rect">
            <a:avLst/>
          </a:prstGeom>
        </p:spPr>
      </p:pic>
      <p:sp>
        <p:nvSpPr>
          <p:cNvPr id="7" name="Rectangle 6"/>
          <p:cNvSpPr/>
          <p:nvPr/>
        </p:nvSpPr>
        <p:spPr>
          <a:xfrm>
            <a:off x="10424971" y="5825494"/>
            <a:ext cx="1592103" cy="307777"/>
          </a:xfrm>
          <a:prstGeom prst="rect">
            <a:avLst/>
          </a:prstGeom>
        </p:spPr>
        <p:txBody>
          <a:bodyPr wrap="none">
            <a:spAutoFit/>
          </a:bodyPr>
          <a:lstStyle/>
          <a:p>
            <a:r>
              <a:rPr lang="en-US" sz="1400" dirty="0">
                <a:latin typeface="Calibri" charset="0"/>
              </a:rPr>
              <a:t>(</a:t>
            </a:r>
            <a:r>
              <a:rPr lang="en-US" sz="1400" dirty="0" err="1">
                <a:latin typeface="Calibri" charset="0"/>
              </a:rPr>
              <a:t>LearnZillion</a:t>
            </a:r>
            <a:r>
              <a:rPr lang="en-US" sz="1400" dirty="0">
                <a:latin typeface="Calibri" charset="0"/>
              </a:rPr>
              <a:t>, 2017)</a:t>
            </a:r>
            <a:endParaRPr lang="en-US" sz="1400" dirty="0"/>
          </a:p>
        </p:txBody>
      </p:sp>
    </p:spTree>
    <p:extLst>
      <p:ext uri="{BB962C8B-B14F-4D97-AF65-F5344CB8AC3E}">
        <p14:creationId xmlns:p14="http://schemas.microsoft.com/office/powerpoint/2010/main" val="8735554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29</a:t>
            </a:fld>
            <a:endParaRPr lang="en-US" dirty="0"/>
          </a:p>
        </p:txBody>
      </p:sp>
      <p:sp>
        <p:nvSpPr>
          <p:cNvPr id="4" name="Title 3"/>
          <p:cNvSpPr>
            <a:spLocks noGrp="1"/>
          </p:cNvSpPr>
          <p:nvPr>
            <p:ph type="title"/>
          </p:nvPr>
        </p:nvSpPr>
        <p:spPr/>
        <p:txBody>
          <a:bodyPr/>
          <a:lstStyle/>
          <a:p>
            <a:r>
              <a:rPr lang="en-US" dirty="0"/>
              <a:t>Example 3</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231" y="1935717"/>
            <a:ext cx="11782426" cy="2075952"/>
          </a:xfrm>
          <a:prstGeom prst="rect">
            <a:avLst/>
          </a:prstGeom>
        </p:spPr>
      </p:pic>
      <p:sp>
        <p:nvSpPr>
          <p:cNvPr id="7" name="Rectangle 6"/>
          <p:cNvSpPr/>
          <p:nvPr/>
        </p:nvSpPr>
        <p:spPr>
          <a:xfrm>
            <a:off x="10424971" y="5825494"/>
            <a:ext cx="1592103" cy="307777"/>
          </a:xfrm>
          <a:prstGeom prst="rect">
            <a:avLst/>
          </a:prstGeom>
        </p:spPr>
        <p:txBody>
          <a:bodyPr wrap="none">
            <a:spAutoFit/>
          </a:bodyPr>
          <a:lstStyle/>
          <a:p>
            <a:r>
              <a:rPr lang="en-US" sz="1400" dirty="0">
                <a:latin typeface="Calibri" charset="0"/>
              </a:rPr>
              <a:t>(</a:t>
            </a:r>
            <a:r>
              <a:rPr lang="en-US" sz="1400" dirty="0" err="1">
                <a:latin typeface="Calibri" charset="0"/>
              </a:rPr>
              <a:t>LearnZillion</a:t>
            </a:r>
            <a:r>
              <a:rPr lang="en-US" sz="1400" dirty="0">
                <a:latin typeface="Calibri" charset="0"/>
              </a:rPr>
              <a:t>, 2017)</a:t>
            </a:r>
            <a:endParaRPr lang="en-US" sz="1400" dirty="0"/>
          </a:p>
        </p:txBody>
      </p:sp>
    </p:spTree>
    <p:extLst>
      <p:ext uri="{BB962C8B-B14F-4D97-AF65-F5344CB8AC3E}">
        <p14:creationId xmlns:p14="http://schemas.microsoft.com/office/powerpoint/2010/main" val="2353334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Content Module 1:</a:t>
            </a:r>
            <a:br>
              <a:rPr lang="en-US" sz="5000" dirty="0"/>
            </a:br>
            <a:r>
              <a:rPr lang="en-US" dirty="0"/>
              <a:t>Introduction to the ELA Guidebooks</a:t>
            </a:r>
            <a:br>
              <a:rPr lang="en-US" dirty="0"/>
            </a:br>
            <a:br>
              <a:rPr lang="en-US" dirty="0"/>
            </a:br>
            <a:r>
              <a:rPr lang="en-US" sz="3600" i="1" dirty="0"/>
              <a:t>Content Leader Module 2</a:t>
            </a:r>
            <a:endParaRPr lang="en-US" sz="3600" dirty="0"/>
          </a:p>
        </p:txBody>
      </p:sp>
    </p:spTree>
    <p:extLst>
      <p:ext uri="{BB962C8B-B14F-4D97-AF65-F5344CB8AC3E}">
        <p14:creationId xmlns:p14="http://schemas.microsoft.com/office/powerpoint/2010/main" val="19518928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30</a:t>
            </a:fld>
            <a:endParaRPr lang="en-US" dirty="0"/>
          </a:p>
        </p:txBody>
      </p:sp>
      <p:sp>
        <p:nvSpPr>
          <p:cNvPr id="3" name="Text Placeholder 2"/>
          <p:cNvSpPr>
            <a:spLocks noGrp="1"/>
          </p:cNvSpPr>
          <p:nvPr>
            <p:ph type="body" sz="quarter" idx="10"/>
          </p:nvPr>
        </p:nvSpPr>
        <p:spPr/>
        <p:txBody>
          <a:bodyPr/>
          <a:lstStyle/>
          <a:p>
            <a:r>
              <a:rPr lang="en-US" dirty="0"/>
              <a:t>Show sequence of texts in unit and how they build knowledge for the anchor text:</a:t>
            </a:r>
          </a:p>
          <a:p>
            <a:pPr lvl="1"/>
            <a:r>
              <a:rPr lang="en-US" dirty="0"/>
              <a:t>What’s an Inkblot?</a:t>
            </a:r>
          </a:p>
          <a:p>
            <a:pPr lvl="1"/>
            <a:r>
              <a:rPr lang="en-US" dirty="0"/>
              <a:t>New and Emerging Theories of Intelligence</a:t>
            </a:r>
          </a:p>
          <a:p>
            <a:pPr lvl="1"/>
            <a:r>
              <a:rPr lang="en-US" dirty="0"/>
              <a:t>Flowers for Algernon synopsis</a:t>
            </a:r>
          </a:p>
          <a:p>
            <a:pPr lvl="1"/>
            <a:r>
              <a:rPr lang="en-US" dirty="0"/>
              <a:t>Does IQ Test Really Measure Intelligence?</a:t>
            </a:r>
          </a:p>
          <a:p>
            <a:pPr lvl="1"/>
            <a:r>
              <a:rPr lang="en-US" dirty="0"/>
              <a:t>IQ Tests are Meaningless and Too Simplistic</a:t>
            </a:r>
          </a:p>
          <a:p>
            <a:endParaRPr lang="en-US" dirty="0"/>
          </a:p>
        </p:txBody>
      </p:sp>
      <p:sp>
        <p:nvSpPr>
          <p:cNvPr id="4" name="Title 3"/>
          <p:cNvSpPr>
            <a:spLocks noGrp="1"/>
          </p:cNvSpPr>
          <p:nvPr>
            <p:ph type="title"/>
          </p:nvPr>
        </p:nvSpPr>
        <p:spPr/>
        <p:txBody>
          <a:bodyPr/>
          <a:lstStyle/>
          <a:p>
            <a:r>
              <a:rPr lang="en-US" dirty="0"/>
              <a:t>Example 4</a:t>
            </a:r>
          </a:p>
        </p:txBody>
      </p:sp>
    </p:spTree>
    <p:extLst>
      <p:ext uri="{BB962C8B-B14F-4D97-AF65-F5344CB8AC3E}">
        <p14:creationId xmlns:p14="http://schemas.microsoft.com/office/powerpoint/2010/main" val="7133800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31</a:t>
            </a:fld>
            <a:endParaRPr lang="en-US" dirty="0"/>
          </a:p>
        </p:txBody>
      </p:sp>
      <p:sp>
        <p:nvSpPr>
          <p:cNvPr id="4" name="Title 3"/>
          <p:cNvSpPr>
            <a:spLocks noGrp="1"/>
          </p:cNvSpPr>
          <p:nvPr>
            <p:ph type="title"/>
          </p:nvPr>
        </p:nvSpPr>
        <p:spPr/>
        <p:txBody>
          <a:bodyPr/>
          <a:lstStyle/>
          <a:p>
            <a:r>
              <a:rPr lang="en-US" dirty="0"/>
              <a:t>Example 5</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7628" y="1115611"/>
            <a:ext cx="9605631" cy="4839690"/>
          </a:xfrm>
          <a:prstGeom prst="rect">
            <a:avLst/>
          </a:prstGeom>
        </p:spPr>
      </p:pic>
      <p:sp>
        <p:nvSpPr>
          <p:cNvPr id="7" name="Rectangle 6"/>
          <p:cNvSpPr/>
          <p:nvPr/>
        </p:nvSpPr>
        <p:spPr>
          <a:xfrm>
            <a:off x="10424971" y="5825494"/>
            <a:ext cx="1592103" cy="307777"/>
          </a:xfrm>
          <a:prstGeom prst="rect">
            <a:avLst/>
          </a:prstGeom>
        </p:spPr>
        <p:txBody>
          <a:bodyPr wrap="none">
            <a:spAutoFit/>
          </a:bodyPr>
          <a:lstStyle/>
          <a:p>
            <a:r>
              <a:rPr lang="en-US" sz="1400" dirty="0">
                <a:latin typeface="Calibri" charset="0"/>
              </a:rPr>
              <a:t>(</a:t>
            </a:r>
            <a:r>
              <a:rPr lang="en-US" sz="1400" dirty="0" err="1">
                <a:latin typeface="Calibri" charset="0"/>
              </a:rPr>
              <a:t>LearnZillion</a:t>
            </a:r>
            <a:r>
              <a:rPr lang="en-US" sz="1400" dirty="0">
                <a:latin typeface="Calibri" charset="0"/>
              </a:rPr>
              <a:t>, 2017)</a:t>
            </a:r>
            <a:endParaRPr lang="en-US" sz="1400" dirty="0"/>
          </a:p>
        </p:txBody>
      </p:sp>
    </p:spTree>
    <p:extLst>
      <p:ext uri="{BB962C8B-B14F-4D97-AF65-F5344CB8AC3E}">
        <p14:creationId xmlns:p14="http://schemas.microsoft.com/office/powerpoint/2010/main" val="18917125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32</a:t>
            </a:fld>
            <a:endParaRPr lang="en-US" dirty="0"/>
          </a:p>
        </p:txBody>
      </p:sp>
      <p:sp>
        <p:nvSpPr>
          <p:cNvPr id="3" name="Text Placeholder 2"/>
          <p:cNvSpPr>
            <a:spLocks noGrp="1"/>
          </p:cNvSpPr>
          <p:nvPr>
            <p:ph type="body" sz="quarter" idx="10"/>
          </p:nvPr>
        </p:nvSpPr>
        <p:spPr/>
        <p:txBody>
          <a:bodyPr/>
          <a:lstStyle/>
          <a:p>
            <a:pPr marL="0" indent="0" algn="ctr">
              <a:buNone/>
            </a:pPr>
            <a:r>
              <a:rPr lang="en-US" sz="4500" dirty="0">
                <a:solidFill>
                  <a:schemeClr val="tx1"/>
                </a:solidFill>
              </a:rPr>
              <a:t>What was </a:t>
            </a:r>
            <a:r>
              <a:rPr lang="en-US" sz="4500" b="1" dirty="0">
                <a:solidFill>
                  <a:schemeClr val="tx2"/>
                </a:solidFill>
              </a:rPr>
              <a:t>illuminated</a:t>
            </a:r>
            <a:r>
              <a:rPr lang="en-US" sz="4500" dirty="0">
                <a:solidFill>
                  <a:schemeClr val="tx1"/>
                </a:solidFill>
              </a:rPr>
              <a:t> for you about how the ELA Guidebooks:</a:t>
            </a:r>
          </a:p>
          <a:p>
            <a:pPr marL="0" indent="0" algn="ctr">
              <a:buNone/>
            </a:pPr>
            <a:endParaRPr lang="en-US" sz="4500" dirty="0">
              <a:solidFill>
                <a:schemeClr val="tx1"/>
              </a:solidFill>
            </a:endParaRPr>
          </a:p>
          <a:p>
            <a:r>
              <a:rPr lang="en-US" sz="4500" dirty="0">
                <a:solidFill>
                  <a:schemeClr val="tx1"/>
                </a:solidFill>
              </a:rPr>
              <a:t>reflect the Instructional Shifts?</a:t>
            </a:r>
          </a:p>
          <a:p>
            <a:r>
              <a:rPr lang="en-US" sz="4500" dirty="0">
                <a:solidFill>
                  <a:schemeClr val="tx1"/>
                </a:solidFill>
              </a:rPr>
              <a:t>support students in meeting the ELA goal?</a:t>
            </a:r>
          </a:p>
        </p:txBody>
      </p:sp>
      <p:sp>
        <p:nvSpPr>
          <p:cNvPr id="4" name="Title 3"/>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1362867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33</a:t>
            </a:fld>
            <a:endParaRPr lang="en-US" dirty="0"/>
          </a:p>
        </p:txBody>
      </p:sp>
      <p:sp>
        <p:nvSpPr>
          <p:cNvPr id="3" name="Text Placeholder 2"/>
          <p:cNvSpPr>
            <a:spLocks noGrp="1"/>
          </p:cNvSpPr>
          <p:nvPr>
            <p:ph type="body" sz="quarter" idx="10"/>
          </p:nvPr>
        </p:nvSpPr>
        <p:spPr/>
        <p:txBody>
          <a:bodyPr/>
          <a:lstStyle/>
          <a:p>
            <a:r>
              <a:rPr lang="en-US" sz="4200" dirty="0">
                <a:solidFill>
                  <a:schemeClr val="tx1"/>
                </a:solidFill>
              </a:rPr>
              <a:t>What is the Louisiana ELA goal for students? Why is this goal so important?</a:t>
            </a:r>
          </a:p>
          <a:p>
            <a:endParaRPr lang="en-US" sz="1500" dirty="0">
              <a:solidFill>
                <a:schemeClr val="tx1"/>
              </a:solidFill>
            </a:endParaRPr>
          </a:p>
          <a:p>
            <a:endParaRPr lang="en-US" sz="1500" dirty="0">
              <a:solidFill>
                <a:schemeClr val="tx1"/>
              </a:solidFill>
            </a:endParaRPr>
          </a:p>
          <a:p>
            <a:r>
              <a:rPr lang="en-US" sz="4200" dirty="0">
                <a:solidFill>
                  <a:schemeClr val="tx1"/>
                </a:solidFill>
              </a:rPr>
              <a:t>How do the Guidebooks embody the Instructional Shifts and how do they support students in achieving the ELA goal?</a:t>
            </a:r>
          </a:p>
        </p:txBody>
      </p:sp>
      <p:sp>
        <p:nvSpPr>
          <p:cNvPr id="4" name="Title 3"/>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13124163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000" b="1" dirty="0"/>
              <a:t>Module 1</a:t>
            </a:r>
            <a:r>
              <a:rPr lang="en-US" sz="5000" dirty="0"/>
              <a:t>: Unpacking the ELA Guidebooks</a:t>
            </a:r>
            <a:br>
              <a:rPr lang="en-US" sz="5000" dirty="0"/>
            </a:br>
            <a:r>
              <a:rPr lang="en-US" sz="5000" b="1" dirty="0"/>
              <a:t>Session 2</a:t>
            </a:r>
            <a:r>
              <a:rPr lang="en-US" sz="5000" dirty="0"/>
              <a:t>: The BIG Picture</a:t>
            </a:r>
            <a:br>
              <a:rPr lang="en-US" dirty="0"/>
            </a:br>
            <a:r>
              <a:rPr lang="en-US" sz="5400" dirty="0"/>
              <a:t>Grades 6 </a:t>
            </a:r>
            <a:r>
              <a:rPr lang="mr-IN" sz="5400" dirty="0"/>
              <a:t>–</a:t>
            </a:r>
            <a:r>
              <a:rPr lang="en-US" sz="5400" dirty="0"/>
              <a:t> 8</a:t>
            </a:r>
            <a:endParaRPr lang="en-US" dirty="0"/>
          </a:p>
        </p:txBody>
      </p:sp>
    </p:spTree>
    <p:extLst>
      <p:ext uri="{BB962C8B-B14F-4D97-AF65-F5344CB8AC3E}">
        <p14:creationId xmlns:p14="http://schemas.microsoft.com/office/powerpoint/2010/main" val="7696670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35</a:t>
            </a:fld>
            <a:endParaRPr lang="en-US" dirty="0"/>
          </a:p>
        </p:txBody>
      </p:sp>
      <p:sp>
        <p:nvSpPr>
          <p:cNvPr id="5" name="Text Placeholder 4"/>
          <p:cNvSpPr>
            <a:spLocks noGrp="1"/>
          </p:cNvSpPr>
          <p:nvPr>
            <p:ph type="body" sz="quarter" idx="10"/>
          </p:nvPr>
        </p:nvSpPr>
        <p:spPr/>
        <p:txBody>
          <a:bodyPr/>
          <a:lstStyle/>
          <a:p>
            <a:pPr marL="0" indent="0" algn="ctr">
              <a:buNone/>
            </a:pPr>
            <a:r>
              <a:rPr lang="en-US" sz="4500" b="1" dirty="0">
                <a:solidFill>
                  <a:schemeClr val="tx2"/>
                </a:solidFill>
              </a:rPr>
              <a:t>Write – Pair </a:t>
            </a:r>
            <a:r>
              <a:rPr lang="mr-IN" sz="4500" b="1" dirty="0">
                <a:solidFill>
                  <a:schemeClr val="tx2"/>
                </a:solidFill>
              </a:rPr>
              <a:t>–</a:t>
            </a:r>
            <a:r>
              <a:rPr lang="en-US" sz="4500" b="1" dirty="0">
                <a:solidFill>
                  <a:schemeClr val="tx2"/>
                </a:solidFill>
              </a:rPr>
              <a:t> Share</a:t>
            </a:r>
          </a:p>
          <a:p>
            <a:pPr marL="0" indent="0" algn="ctr">
              <a:buNone/>
            </a:pPr>
            <a:endParaRPr lang="en-US" sz="1000" b="1" dirty="0">
              <a:solidFill>
                <a:schemeClr val="tx2"/>
              </a:solidFill>
            </a:endParaRPr>
          </a:p>
          <a:p>
            <a:r>
              <a:rPr lang="en-US" sz="4500" dirty="0">
                <a:solidFill>
                  <a:schemeClr val="tx1"/>
                </a:solidFill>
              </a:rPr>
              <a:t>What are all of the components of a strong literacy program?</a:t>
            </a:r>
          </a:p>
          <a:p>
            <a:endParaRPr lang="en-US" sz="2000" dirty="0">
              <a:solidFill>
                <a:schemeClr val="tx1"/>
              </a:solidFill>
            </a:endParaRPr>
          </a:p>
          <a:p>
            <a:r>
              <a:rPr lang="en-US" sz="4500" dirty="0">
                <a:solidFill>
                  <a:schemeClr val="tx1"/>
                </a:solidFill>
              </a:rPr>
              <a:t>How do you currently address these components in your classroom?</a:t>
            </a:r>
          </a:p>
        </p:txBody>
      </p:sp>
      <p:sp>
        <p:nvSpPr>
          <p:cNvPr id="4" name="Title 3"/>
          <p:cNvSpPr>
            <a:spLocks noGrp="1"/>
          </p:cNvSpPr>
          <p:nvPr>
            <p:ph type="title"/>
          </p:nvPr>
        </p:nvSpPr>
        <p:spPr/>
        <p:txBody>
          <a:bodyPr/>
          <a:lstStyle/>
          <a:p>
            <a:r>
              <a:rPr lang="en-US" dirty="0"/>
              <a:t>Do Now</a:t>
            </a:r>
          </a:p>
        </p:txBody>
      </p:sp>
    </p:spTree>
    <p:extLst>
      <p:ext uri="{BB962C8B-B14F-4D97-AF65-F5344CB8AC3E}">
        <p14:creationId xmlns:p14="http://schemas.microsoft.com/office/powerpoint/2010/main" val="7277290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36</a:t>
            </a:fld>
            <a:endParaRPr lang="en-US" dirty="0"/>
          </a:p>
        </p:txBody>
      </p:sp>
      <p:sp>
        <p:nvSpPr>
          <p:cNvPr id="3" name="Text Placeholder 2"/>
          <p:cNvSpPr>
            <a:spLocks noGrp="1"/>
          </p:cNvSpPr>
          <p:nvPr>
            <p:ph type="body" sz="quarter" idx="10"/>
          </p:nvPr>
        </p:nvSpPr>
        <p:spPr/>
        <p:txBody>
          <a:bodyPr/>
          <a:lstStyle/>
          <a:p>
            <a:pPr>
              <a:buSzPct val="100000"/>
              <a:buFont typeface="Arial" charset="0"/>
              <a:buChar char="•"/>
            </a:pPr>
            <a:r>
              <a:rPr lang="en-US" sz="3700" dirty="0">
                <a:solidFill>
                  <a:schemeClr val="tx1"/>
                </a:solidFill>
              </a:rPr>
              <a:t>Understand the various components of literacy instruction and explain how these components work together in support of our ELA goal</a:t>
            </a:r>
          </a:p>
          <a:p>
            <a:pPr>
              <a:buSzPct val="100000"/>
              <a:buFont typeface="Arial" charset="0"/>
              <a:buChar char="•"/>
            </a:pPr>
            <a:r>
              <a:rPr lang="en-US" sz="3700" dirty="0">
                <a:solidFill>
                  <a:schemeClr val="tx1"/>
                </a:solidFill>
              </a:rPr>
              <a:t>Distinguish between volume of reading and close reading</a:t>
            </a:r>
          </a:p>
          <a:p>
            <a:pPr>
              <a:buSzPct val="100000"/>
              <a:buFont typeface="Arial" charset="0"/>
              <a:buChar char="•"/>
            </a:pPr>
            <a:r>
              <a:rPr lang="en-US" sz="3700" dirty="0">
                <a:solidFill>
                  <a:schemeClr val="tx1"/>
                </a:solidFill>
              </a:rPr>
              <a:t>Explore where and how these components are addressed in the Guidebooks 2.0 curriculum </a:t>
            </a:r>
          </a:p>
          <a:p>
            <a:pPr>
              <a:buSzPct val="100000"/>
              <a:buFont typeface="Arial" charset="0"/>
              <a:buChar char="•"/>
            </a:pPr>
            <a:r>
              <a:rPr lang="en-US" sz="3700" dirty="0">
                <a:solidFill>
                  <a:schemeClr val="tx1"/>
                </a:solidFill>
              </a:rPr>
              <a:t>Become acquainted with Guidebooks 2.0 Approach Guides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1683122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37</a:t>
            </a:fld>
            <a:endParaRPr lang="en-US" dirty="0"/>
          </a:p>
        </p:txBody>
      </p:sp>
      <p:sp>
        <p:nvSpPr>
          <p:cNvPr id="6" name="Text Placeholder 5">
            <a:extLst>
              <a:ext uri="{FF2B5EF4-FFF2-40B4-BE49-F238E27FC236}">
                <a16:creationId xmlns:a16="http://schemas.microsoft.com/office/drawing/2014/main" id="{7902D384-0F65-BC41-8F98-8719A3386729}"/>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Agenda</a:t>
            </a:r>
          </a:p>
        </p:txBody>
      </p:sp>
      <p:graphicFrame>
        <p:nvGraphicFramePr>
          <p:cNvPr id="5" name="Content Placeholder 3"/>
          <p:cNvGraphicFramePr>
            <a:graphicFrameLocks/>
          </p:cNvGraphicFramePr>
          <p:nvPr>
            <p:extLst>
              <p:ext uri="{D42A27DB-BD31-4B8C-83A1-F6EECF244321}">
                <p14:modId xmlns:p14="http://schemas.microsoft.com/office/powerpoint/2010/main" val="2085765687"/>
              </p:ext>
            </p:extLst>
          </p:nvPr>
        </p:nvGraphicFramePr>
        <p:xfrm>
          <a:off x="1475238" y="1480235"/>
          <a:ext cx="9241523" cy="3749040"/>
        </p:xfrm>
        <a:graphic>
          <a:graphicData uri="http://schemas.openxmlformats.org/drawingml/2006/table">
            <a:tbl>
              <a:tblPr firstRow="1" bandRow="1">
                <a:tableStyleId>{7DF18680-E054-41AD-8BC1-D1AEF772440D}</a:tableStyleId>
              </a:tblPr>
              <a:tblGrid>
                <a:gridCol w="2267443">
                  <a:extLst>
                    <a:ext uri="{9D8B030D-6E8A-4147-A177-3AD203B41FA5}">
                      <a16:colId xmlns:a16="http://schemas.microsoft.com/office/drawing/2014/main" val="20000"/>
                    </a:ext>
                  </a:extLst>
                </a:gridCol>
                <a:gridCol w="6974080">
                  <a:extLst>
                    <a:ext uri="{9D8B030D-6E8A-4147-A177-3AD203B41FA5}">
                      <a16:colId xmlns:a16="http://schemas.microsoft.com/office/drawing/2014/main" val="20001"/>
                    </a:ext>
                  </a:extLst>
                </a:gridCol>
              </a:tblGrid>
              <a:tr h="561289">
                <a:tc>
                  <a:txBody>
                    <a:bodyPr/>
                    <a:lstStyle/>
                    <a:p>
                      <a:pPr algn="ctr"/>
                      <a:r>
                        <a:rPr lang="en-US" sz="35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5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1289">
                <a:tc>
                  <a:txBody>
                    <a:bodyPr/>
                    <a:lstStyle/>
                    <a:p>
                      <a:pPr algn="ctr"/>
                      <a:r>
                        <a:rPr lang="en-US" sz="3500" dirty="0">
                          <a:solidFill>
                            <a:schemeClr val="tx1"/>
                          </a:solidFill>
                          <a:latin typeface="Calibri" charset="0"/>
                          <a:ea typeface="Calibri" charset="0"/>
                          <a:cs typeface="Calibri" charset="0"/>
                        </a:rPr>
                        <a:t>8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5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61289">
                <a:tc>
                  <a:txBody>
                    <a:bodyPr/>
                    <a:lstStyle/>
                    <a:p>
                      <a:pPr algn="ctr"/>
                      <a:r>
                        <a:rPr lang="en-US" sz="3500" dirty="0">
                          <a:solidFill>
                            <a:schemeClr val="tx1"/>
                          </a:solidFill>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500" dirty="0">
                          <a:solidFill>
                            <a:schemeClr val="tx1"/>
                          </a:solidFill>
                          <a:latin typeface="Calibri" charset="0"/>
                          <a:ea typeface="Calibri" charset="0"/>
                          <a:cs typeface="Calibri" charset="0"/>
                        </a:rPr>
                        <a:t>Article: “Elements of Success for All”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61289">
                <a:tc>
                  <a:txBody>
                    <a:bodyPr/>
                    <a:lstStyle/>
                    <a:p>
                      <a:pPr algn="ctr"/>
                      <a:r>
                        <a:rPr lang="en-US" sz="3500" dirty="0">
                          <a:solidFill>
                            <a:schemeClr val="tx1"/>
                          </a:solidFill>
                          <a:latin typeface="Calibri" charset="0"/>
                          <a:ea typeface="Calibri" charset="0"/>
                          <a:cs typeface="Calibri" charset="0"/>
                        </a:rPr>
                        <a:t>20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500" dirty="0">
                          <a:solidFill>
                            <a:schemeClr val="tx1"/>
                          </a:solidFill>
                          <a:latin typeface="Calibri" charset="0"/>
                          <a:ea typeface="Calibri" charset="0"/>
                          <a:cs typeface="Calibri" charset="0"/>
                        </a:rPr>
                        <a:t>Guidebook Approach to Literacy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61289">
                <a:tc>
                  <a:txBody>
                    <a:bodyPr/>
                    <a:lstStyle/>
                    <a:p>
                      <a:pPr algn="ctr"/>
                      <a:r>
                        <a:rPr lang="en-US" sz="35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500" dirty="0">
                          <a:solidFill>
                            <a:schemeClr val="tx1"/>
                          </a:solidFill>
                          <a:latin typeface="Calibri" charset="0"/>
                          <a:ea typeface="Calibri" charset="0"/>
                          <a:cs typeface="Calibri" charset="0"/>
                        </a:rPr>
                        <a:t>Explore Supplemental Guides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561289">
                <a:tc>
                  <a:txBody>
                    <a:bodyPr/>
                    <a:lstStyle/>
                    <a:p>
                      <a:pPr algn="ctr"/>
                      <a:r>
                        <a:rPr lang="en-US" sz="3500" dirty="0">
                          <a:solidFill>
                            <a:schemeClr val="tx1"/>
                          </a:solidFill>
                          <a:latin typeface="Calibri" charset="0"/>
                          <a:ea typeface="Calibri" charset="0"/>
                          <a:cs typeface="Calibri" charset="0"/>
                        </a:rPr>
                        <a:t>7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500" dirty="0">
                          <a:solidFill>
                            <a:schemeClr val="tx1"/>
                          </a:solidFill>
                          <a:latin typeface="Calibri" charset="0"/>
                          <a:ea typeface="Calibri" charset="0"/>
                          <a:cs typeface="Calibri" charset="0"/>
                        </a:rPr>
                        <a:t>Reflect + Wrap Up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0453190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38</a:t>
            </a:fld>
            <a:endParaRPr lang="en-US" dirty="0"/>
          </a:p>
        </p:txBody>
      </p:sp>
      <p:sp>
        <p:nvSpPr>
          <p:cNvPr id="4" name="Title 3"/>
          <p:cNvSpPr>
            <a:spLocks noGrp="1"/>
          </p:cNvSpPr>
          <p:nvPr>
            <p:ph type="title"/>
          </p:nvPr>
        </p:nvSpPr>
        <p:spPr/>
        <p:txBody>
          <a:bodyPr/>
          <a:lstStyle/>
          <a:p>
            <a:r>
              <a:rPr lang="en-US" dirty="0"/>
              <a:t>Components of Literacy Instruction</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4188" y="878937"/>
            <a:ext cx="4828445" cy="5122190"/>
          </a:xfrm>
          <a:prstGeom prst="rect">
            <a:avLst/>
          </a:prstGeom>
          <a:ln w="19050">
            <a:solidFill>
              <a:schemeClr val="accent6"/>
            </a:solidFill>
          </a:ln>
        </p:spPr>
      </p:pic>
      <p:sp>
        <p:nvSpPr>
          <p:cNvPr id="8" name="Text Placeholder 2">
            <a:extLst>
              <a:ext uri="{FF2B5EF4-FFF2-40B4-BE49-F238E27FC236}">
                <a16:creationId xmlns:a16="http://schemas.microsoft.com/office/drawing/2014/main" id="{AAFAC420-8CC2-BD42-9B62-7FF844D8654F}"/>
              </a:ext>
            </a:extLst>
          </p:cNvPr>
          <p:cNvSpPr txBox="1">
            <a:spLocks/>
          </p:cNvSpPr>
          <p:nvPr/>
        </p:nvSpPr>
        <p:spPr>
          <a:xfrm>
            <a:off x="397865" y="1028619"/>
            <a:ext cx="5403821"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500" b="1" dirty="0">
                <a:solidFill>
                  <a:schemeClr val="tx2"/>
                </a:solidFill>
              </a:rPr>
              <a:t>Read </a:t>
            </a:r>
            <a:r>
              <a:rPr lang="en-US" sz="3500" dirty="0">
                <a:solidFill>
                  <a:schemeClr val="tx1"/>
                </a:solidFill>
              </a:rPr>
              <a:t>excerpt from article “Elements of Success for All” </a:t>
            </a:r>
          </a:p>
          <a:p>
            <a:r>
              <a:rPr lang="en-US" sz="3500" b="1" dirty="0">
                <a:solidFill>
                  <a:schemeClr val="tx2"/>
                </a:solidFill>
              </a:rPr>
              <a:t>Look for:</a:t>
            </a:r>
          </a:p>
          <a:p>
            <a:pPr lvl="1"/>
            <a:r>
              <a:rPr lang="en-US" sz="3500" dirty="0">
                <a:solidFill>
                  <a:schemeClr val="tx1"/>
                </a:solidFill>
              </a:rPr>
              <a:t>How do these components compare to the components you identified in your Do Now?</a:t>
            </a:r>
          </a:p>
        </p:txBody>
      </p:sp>
    </p:spTree>
    <p:extLst>
      <p:ext uri="{BB962C8B-B14F-4D97-AF65-F5344CB8AC3E}">
        <p14:creationId xmlns:p14="http://schemas.microsoft.com/office/powerpoint/2010/main" val="16527933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39</a:t>
            </a:fld>
            <a:endParaRPr lang="en-US" dirty="0"/>
          </a:p>
        </p:txBody>
      </p:sp>
      <p:sp>
        <p:nvSpPr>
          <p:cNvPr id="25" name="Text Placeholder 24">
            <a:extLst>
              <a:ext uri="{FF2B5EF4-FFF2-40B4-BE49-F238E27FC236}">
                <a16:creationId xmlns:a16="http://schemas.microsoft.com/office/drawing/2014/main" id="{0D8BC68D-1895-3A46-B3BB-8038FF0B83ED}"/>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The Components of Literacy</a:t>
            </a:r>
          </a:p>
        </p:txBody>
      </p:sp>
      <p:grpSp>
        <p:nvGrpSpPr>
          <p:cNvPr id="23" name="Group 22"/>
          <p:cNvGrpSpPr/>
          <p:nvPr/>
        </p:nvGrpSpPr>
        <p:grpSpPr>
          <a:xfrm>
            <a:off x="76877" y="1252827"/>
            <a:ext cx="12115123" cy="3916005"/>
            <a:chOff x="45881" y="1268325"/>
            <a:chExt cx="12115123" cy="3916005"/>
          </a:xfrm>
        </p:grpSpPr>
        <p:grpSp>
          <p:nvGrpSpPr>
            <p:cNvPr id="5" name="Group 4"/>
            <p:cNvGrpSpPr/>
            <p:nvPr/>
          </p:nvGrpSpPr>
          <p:grpSpPr>
            <a:xfrm>
              <a:off x="45881" y="1268325"/>
              <a:ext cx="12115123" cy="3916005"/>
              <a:chOff x="-30148" y="1886256"/>
              <a:chExt cx="9465834" cy="3059668"/>
            </a:xfrm>
          </p:grpSpPr>
          <p:grpSp>
            <p:nvGrpSpPr>
              <p:cNvPr id="6" name="Group 5"/>
              <p:cNvGrpSpPr/>
              <p:nvPr/>
            </p:nvGrpSpPr>
            <p:grpSpPr>
              <a:xfrm>
                <a:off x="-30148" y="1886256"/>
                <a:ext cx="7335182" cy="3059668"/>
                <a:chOff x="-122182" y="1375378"/>
                <a:chExt cx="11929865" cy="4976213"/>
              </a:xfrm>
            </p:grpSpPr>
            <p:pic>
              <p:nvPicPr>
                <p:cNvPr id="9" name="Picture 8"/>
                <p:cNvPicPr>
                  <a:picLocks noChangeAspect="1"/>
                </p:cNvPicPr>
                <p:nvPr/>
              </p:nvPicPr>
              <p:blipFill>
                <a:blip r:embed="rId3"/>
                <a:stretch>
                  <a:fillRect/>
                </a:stretch>
              </p:blipFill>
              <p:spPr>
                <a:xfrm rot="18404654">
                  <a:off x="1731425" y="1539583"/>
                  <a:ext cx="3140261" cy="3143533"/>
                </a:xfrm>
                <a:prstGeom prst="rect">
                  <a:avLst/>
                </a:prstGeom>
              </p:spPr>
            </p:pic>
            <p:pic>
              <p:nvPicPr>
                <p:cNvPr id="10" name="Picture 9"/>
                <p:cNvPicPr>
                  <a:picLocks noChangeAspect="1"/>
                </p:cNvPicPr>
                <p:nvPr/>
              </p:nvPicPr>
              <p:blipFill>
                <a:blip r:embed="rId3"/>
                <a:stretch>
                  <a:fillRect/>
                </a:stretch>
              </p:blipFill>
              <p:spPr>
                <a:xfrm rot="21396958">
                  <a:off x="5083380" y="1534411"/>
                  <a:ext cx="3279910" cy="3283328"/>
                </a:xfrm>
                <a:prstGeom prst="rect">
                  <a:avLst/>
                </a:prstGeom>
              </p:spPr>
            </p:pic>
            <p:pic>
              <p:nvPicPr>
                <p:cNvPr id="11" name="Picture 10"/>
                <p:cNvPicPr>
                  <a:picLocks noChangeAspect="1"/>
                </p:cNvPicPr>
                <p:nvPr/>
              </p:nvPicPr>
              <p:blipFill>
                <a:blip r:embed="rId3"/>
                <a:stretch>
                  <a:fillRect/>
                </a:stretch>
              </p:blipFill>
              <p:spPr>
                <a:xfrm rot="11690717">
                  <a:off x="7069671" y="3096113"/>
                  <a:ext cx="3140261" cy="3143533"/>
                </a:xfrm>
                <a:prstGeom prst="rect">
                  <a:avLst/>
                </a:prstGeom>
              </p:spPr>
            </p:pic>
            <p:pic>
              <p:nvPicPr>
                <p:cNvPr id="12" name="Picture 11"/>
                <p:cNvPicPr>
                  <a:picLocks noChangeAspect="1"/>
                </p:cNvPicPr>
                <p:nvPr/>
              </p:nvPicPr>
              <p:blipFill>
                <a:blip r:embed="rId3"/>
                <a:stretch>
                  <a:fillRect/>
                </a:stretch>
              </p:blipFill>
              <p:spPr>
                <a:xfrm rot="18879082">
                  <a:off x="-120546" y="2967604"/>
                  <a:ext cx="3140261" cy="3143533"/>
                </a:xfrm>
                <a:prstGeom prst="rect">
                  <a:avLst/>
                </a:prstGeom>
              </p:spPr>
            </p:pic>
            <p:pic>
              <p:nvPicPr>
                <p:cNvPr id="13" name="Picture 12"/>
                <p:cNvPicPr>
                  <a:picLocks noChangeAspect="1"/>
                </p:cNvPicPr>
                <p:nvPr/>
              </p:nvPicPr>
              <p:blipFill>
                <a:blip r:embed="rId3"/>
                <a:stretch>
                  <a:fillRect/>
                </a:stretch>
              </p:blipFill>
              <p:spPr>
                <a:xfrm rot="18879082">
                  <a:off x="8665786" y="1373742"/>
                  <a:ext cx="3140261" cy="3143533"/>
                </a:xfrm>
                <a:prstGeom prst="rect">
                  <a:avLst/>
                </a:prstGeom>
              </p:spPr>
            </p:pic>
            <p:pic>
              <p:nvPicPr>
                <p:cNvPr id="14" name="Picture 13"/>
                <p:cNvPicPr>
                  <a:picLocks noChangeAspect="1"/>
                </p:cNvPicPr>
                <p:nvPr/>
              </p:nvPicPr>
              <p:blipFill>
                <a:blip r:embed="rId3"/>
                <a:stretch>
                  <a:fillRect/>
                </a:stretch>
              </p:blipFill>
              <p:spPr>
                <a:xfrm rot="18136924">
                  <a:off x="3354961" y="3209694"/>
                  <a:ext cx="3140261" cy="3143533"/>
                </a:xfrm>
                <a:prstGeom prst="rect">
                  <a:avLst/>
                </a:prstGeom>
              </p:spPr>
            </p:pic>
          </p:grpSp>
          <p:pic>
            <p:nvPicPr>
              <p:cNvPr id="7" name="Picture 6"/>
              <p:cNvPicPr>
                <a:picLocks noChangeAspect="1"/>
              </p:cNvPicPr>
              <p:nvPr/>
            </p:nvPicPr>
            <p:blipFill>
              <a:blip r:embed="rId3"/>
              <a:stretch>
                <a:fillRect/>
              </a:stretch>
            </p:blipFill>
            <p:spPr>
              <a:xfrm rot="21067178">
                <a:off x="6265562" y="3013924"/>
                <a:ext cx="1923572" cy="1925576"/>
              </a:xfrm>
              <a:prstGeom prst="rect">
                <a:avLst/>
              </a:prstGeom>
            </p:spPr>
          </p:pic>
          <p:pic>
            <p:nvPicPr>
              <p:cNvPr id="8" name="Picture 7"/>
              <p:cNvPicPr>
                <a:picLocks noChangeAspect="1"/>
              </p:cNvPicPr>
              <p:nvPr/>
            </p:nvPicPr>
            <p:blipFill>
              <a:blip r:embed="rId3"/>
              <a:stretch>
                <a:fillRect/>
              </a:stretch>
            </p:blipFill>
            <p:spPr>
              <a:xfrm rot="19766146">
                <a:off x="7504869" y="2282919"/>
                <a:ext cx="1930817" cy="1932829"/>
              </a:xfrm>
              <a:prstGeom prst="rect">
                <a:avLst/>
              </a:prstGeom>
            </p:spPr>
          </p:pic>
        </p:grpSp>
        <p:sp>
          <p:nvSpPr>
            <p:cNvPr id="15" name="TextBox 14"/>
            <p:cNvSpPr txBox="1"/>
            <p:nvPr/>
          </p:nvSpPr>
          <p:spPr>
            <a:xfrm>
              <a:off x="825807" y="3451194"/>
              <a:ext cx="906334" cy="692497"/>
            </a:xfrm>
            <a:prstGeom prst="rect">
              <a:avLst/>
            </a:prstGeom>
            <a:noFill/>
          </p:spPr>
          <p:txBody>
            <a:bodyPr wrap="square" rtlCol="0">
              <a:spAutoFit/>
            </a:bodyPr>
            <a:lstStyle/>
            <a:p>
              <a:pPr algn="ctr"/>
              <a:r>
                <a:rPr lang="en-US" sz="1300" b="1" dirty="0">
                  <a:latin typeface="Calibri"/>
                  <a:ea typeface="Calibri" charset="0"/>
                  <a:cs typeface="Calibri"/>
                </a:rPr>
                <a:t>Foundat-ional Skills</a:t>
              </a:r>
            </a:p>
          </p:txBody>
        </p:sp>
        <p:sp>
          <p:nvSpPr>
            <p:cNvPr id="16" name="TextBox 15"/>
            <p:cNvSpPr txBox="1"/>
            <p:nvPr/>
          </p:nvSpPr>
          <p:spPr>
            <a:xfrm>
              <a:off x="2261243" y="2280275"/>
              <a:ext cx="942975" cy="692497"/>
            </a:xfrm>
            <a:prstGeom prst="rect">
              <a:avLst/>
            </a:prstGeom>
            <a:noFill/>
          </p:spPr>
          <p:txBody>
            <a:bodyPr wrap="square" rtlCol="0">
              <a:spAutoFit/>
            </a:bodyPr>
            <a:lstStyle/>
            <a:p>
              <a:pPr algn="ctr"/>
              <a:r>
                <a:rPr lang="en-US" sz="1300" b="1" dirty="0">
                  <a:latin typeface="Calibri"/>
                  <a:cs typeface="Calibri"/>
                </a:rPr>
                <a:t>Academic Language: SL</a:t>
              </a:r>
            </a:p>
          </p:txBody>
        </p:sp>
        <p:sp>
          <p:nvSpPr>
            <p:cNvPr id="17" name="TextBox 16"/>
            <p:cNvSpPr txBox="1"/>
            <p:nvPr/>
          </p:nvSpPr>
          <p:spPr>
            <a:xfrm>
              <a:off x="3511338" y="3695956"/>
              <a:ext cx="993016" cy="492443"/>
            </a:xfrm>
            <a:prstGeom prst="rect">
              <a:avLst/>
            </a:prstGeom>
            <a:noFill/>
          </p:spPr>
          <p:txBody>
            <a:bodyPr wrap="square" rtlCol="0">
              <a:spAutoFit/>
            </a:bodyPr>
            <a:lstStyle/>
            <a:p>
              <a:pPr algn="ctr"/>
              <a:r>
                <a:rPr lang="en-US" sz="1300" b="1" dirty="0">
                  <a:latin typeface="Calibri"/>
                  <a:cs typeface="Calibri"/>
                </a:rPr>
                <a:t>Academic Vocabulary</a:t>
              </a:r>
            </a:p>
          </p:txBody>
        </p:sp>
        <p:sp>
          <p:nvSpPr>
            <p:cNvPr id="18" name="TextBox 17"/>
            <p:cNvSpPr txBox="1"/>
            <p:nvPr/>
          </p:nvSpPr>
          <p:spPr>
            <a:xfrm>
              <a:off x="4979774" y="2505351"/>
              <a:ext cx="942975" cy="300082"/>
            </a:xfrm>
            <a:prstGeom prst="rect">
              <a:avLst/>
            </a:prstGeom>
            <a:noFill/>
          </p:spPr>
          <p:txBody>
            <a:bodyPr wrap="square" rtlCol="0">
              <a:spAutoFit/>
            </a:bodyPr>
            <a:lstStyle/>
            <a:p>
              <a:pPr algn="ctr"/>
              <a:r>
                <a:rPr lang="en-US" sz="1300" b="1" dirty="0">
                  <a:latin typeface="Calibri"/>
                  <a:cs typeface="Calibri"/>
                </a:rPr>
                <a:t>Fluency</a:t>
              </a:r>
            </a:p>
          </p:txBody>
        </p:sp>
        <p:sp>
          <p:nvSpPr>
            <p:cNvPr id="19" name="TextBox 18"/>
            <p:cNvSpPr txBox="1"/>
            <p:nvPr/>
          </p:nvSpPr>
          <p:spPr>
            <a:xfrm>
              <a:off x="6462148" y="3612879"/>
              <a:ext cx="942975" cy="507831"/>
            </a:xfrm>
            <a:prstGeom prst="rect">
              <a:avLst/>
            </a:prstGeom>
            <a:noFill/>
          </p:spPr>
          <p:txBody>
            <a:bodyPr wrap="square" rtlCol="0">
              <a:spAutoFit/>
            </a:bodyPr>
            <a:lstStyle/>
            <a:p>
              <a:pPr algn="ctr"/>
              <a:r>
                <a:rPr lang="en-US" sz="1350" b="1" dirty="0">
                  <a:latin typeface="Calibri"/>
                  <a:cs typeface="Calibri"/>
                </a:rPr>
                <a:t>Complex Text</a:t>
              </a:r>
            </a:p>
          </p:txBody>
        </p:sp>
        <p:sp>
          <p:nvSpPr>
            <p:cNvPr id="20" name="TextBox 19"/>
            <p:cNvSpPr txBox="1"/>
            <p:nvPr/>
          </p:nvSpPr>
          <p:spPr>
            <a:xfrm>
              <a:off x="7782590" y="2261693"/>
              <a:ext cx="814199" cy="492443"/>
            </a:xfrm>
            <a:prstGeom prst="rect">
              <a:avLst/>
            </a:prstGeom>
            <a:noFill/>
          </p:spPr>
          <p:txBody>
            <a:bodyPr wrap="square" rtlCol="0">
              <a:spAutoFit/>
            </a:bodyPr>
            <a:lstStyle/>
            <a:p>
              <a:pPr algn="ctr"/>
              <a:r>
                <a:rPr lang="en-US" sz="1300" b="1" dirty="0">
                  <a:latin typeface="Calibri"/>
                  <a:cs typeface="Calibri"/>
                </a:rPr>
                <a:t>Close Reading</a:t>
              </a:r>
            </a:p>
          </p:txBody>
        </p:sp>
        <p:sp>
          <p:nvSpPr>
            <p:cNvPr id="21" name="TextBox 20"/>
            <p:cNvSpPr txBox="1"/>
            <p:nvPr/>
          </p:nvSpPr>
          <p:spPr>
            <a:xfrm>
              <a:off x="8919185" y="3629741"/>
              <a:ext cx="814199" cy="692497"/>
            </a:xfrm>
            <a:prstGeom prst="rect">
              <a:avLst/>
            </a:prstGeom>
            <a:noFill/>
          </p:spPr>
          <p:txBody>
            <a:bodyPr wrap="square" rtlCol="0">
              <a:spAutoFit/>
            </a:bodyPr>
            <a:lstStyle/>
            <a:p>
              <a:pPr algn="ctr"/>
              <a:r>
                <a:rPr lang="en-US" sz="1300" b="1" dirty="0">
                  <a:latin typeface="Calibri"/>
                  <a:cs typeface="Calibri"/>
                </a:rPr>
                <a:t>Volume of Reading</a:t>
              </a:r>
            </a:p>
          </p:txBody>
        </p:sp>
        <p:sp>
          <p:nvSpPr>
            <p:cNvPr id="22" name="TextBox 21"/>
            <p:cNvSpPr txBox="1"/>
            <p:nvPr/>
          </p:nvSpPr>
          <p:spPr>
            <a:xfrm>
              <a:off x="10532057" y="2679755"/>
              <a:ext cx="814199" cy="692497"/>
            </a:xfrm>
            <a:prstGeom prst="rect">
              <a:avLst/>
            </a:prstGeom>
            <a:noFill/>
          </p:spPr>
          <p:txBody>
            <a:bodyPr wrap="square" rtlCol="0">
              <a:spAutoFit/>
            </a:bodyPr>
            <a:lstStyle/>
            <a:p>
              <a:pPr algn="ctr"/>
              <a:r>
                <a:rPr lang="en-US" sz="1300" b="1" dirty="0">
                  <a:latin typeface="Calibri"/>
                  <a:cs typeface="Calibri"/>
                </a:rPr>
                <a:t>Evidence Based Writing</a:t>
              </a:r>
            </a:p>
          </p:txBody>
        </p:sp>
      </p:grpSp>
      <p:cxnSp>
        <p:nvCxnSpPr>
          <p:cNvPr id="24" name="Straight Arrow Connector 23"/>
          <p:cNvCxnSpPr/>
          <p:nvPr/>
        </p:nvCxnSpPr>
        <p:spPr>
          <a:xfrm>
            <a:off x="856803" y="5356026"/>
            <a:ext cx="10520449" cy="0"/>
          </a:xfrm>
          <a:prstGeom prst="straightConnector1">
            <a:avLst/>
          </a:prstGeom>
          <a:ln w="38100">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0718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a:t>
            </a:fld>
            <a:endParaRPr lang="en-US" dirty="0"/>
          </a:p>
        </p:txBody>
      </p:sp>
      <p:sp>
        <p:nvSpPr>
          <p:cNvPr id="6" name="Text Placeholder 5"/>
          <p:cNvSpPr>
            <a:spLocks noGrp="1"/>
          </p:cNvSpPr>
          <p:nvPr>
            <p:ph type="body" sz="quarter" idx="10"/>
          </p:nvPr>
        </p:nvSpPr>
        <p:spPr/>
        <p:txBody>
          <a:bodyPr/>
          <a:lstStyle/>
          <a:p>
            <a:r>
              <a:rPr lang="en-US" sz="4500" dirty="0">
                <a:solidFill>
                  <a:schemeClr val="tx1"/>
                </a:solidFill>
              </a:rPr>
              <a:t>Experience Content Module 1 as a learner</a:t>
            </a:r>
          </a:p>
          <a:p>
            <a:endParaRPr lang="en-US" sz="4500" dirty="0">
              <a:solidFill>
                <a:schemeClr val="tx1"/>
              </a:solidFill>
            </a:endParaRPr>
          </a:p>
          <a:p>
            <a:r>
              <a:rPr lang="en-US" sz="4500" dirty="0">
                <a:solidFill>
                  <a:schemeClr val="tx1"/>
                </a:solidFill>
              </a:rPr>
              <a:t>Deepen understanding of the ELA Guidebooks curriculum and explain how its design principles embody the instructional shifts</a:t>
            </a:r>
          </a:p>
        </p:txBody>
      </p:sp>
      <p:sp>
        <p:nvSpPr>
          <p:cNvPr id="4" name="Title 3"/>
          <p:cNvSpPr>
            <a:spLocks noGrp="1"/>
          </p:cNvSpPr>
          <p:nvPr>
            <p:ph type="title"/>
          </p:nvPr>
        </p:nvSpPr>
        <p:spPr/>
        <p:txBody>
          <a:bodyPr/>
          <a:lstStyle/>
          <a:p>
            <a:r>
              <a:rPr lang="en-US" dirty="0"/>
              <a:t>Today’s Objectives</a:t>
            </a:r>
          </a:p>
        </p:txBody>
      </p:sp>
    </p:spTree>
    <p:extLst>
      <p:ext uri="{BB962C8B-B14F-4D97-AF65-F5344CB8AC3E}">
        <p14:creationId xmlns:p14="http://schemas.microsoft.com/office/powerpoint/2010/main" val="12819239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40</a:t>
            </a:fld>
            <a:endParaRPr lang="en-US" dirty="0"/>
          </a:p>
        </p:txBody>
      </p:sp>
      <p:sp>
        <p:nvSpPr>
          <p:cNvPr id="5" name="Text Placeholder 4">
            <a:extLst>
              <a:ext uri="{FF2B5EF4-FFF2-40B4-BE49-F238E27FC236}">
                <a16:creationId xmlns:a16="http://schemas.microsoft.com/office/drawing/2014/main" id="{A1D6614B-5DD7-6943-B94A-32B8E19579CC}"/>
              </a:ext>
            </a:extLst>
          </p:cNvPr>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normAutofit/>
          </a:bodyPr>
          <a:lstStyle/>
          <a:p>
            <a:r>
              <a:rPr lang="en-US" dirty="0"/>
              <a:t>How are these components addressed in the Guidebooks?</a:t>
            </a:r>
          </a:p>
        </p:txBody>
      </p:sp>
      <p:pic>
        <p:nvPicPr>
          <p:cNvPr id="8" name="Picture 7"/>
          <p:cNvPicPr>
            <a:picLocks noChangeAspect="1"/>
          </p:cNvPicPr>
          <p:nvPr/>
        </p:nvPicPr>
        <p:blipFill>
          <a:blip r:embed="rId3"/>
          <a:stretch>
            <a:fillRect/>
          </a:stretch>
        </p:blipFill>
        <p:spPr>
          <a:xfrm>
            <a:off x="1518444" y="4677291"/>
            <a:ext cx="9144000" cy="1339334"/>
          </a:xfrm>
          <a:prstGeom prst="rect">
            <a:avLst/>
          </a:prstGeom>
        </p:spPr>
      </p:pic>
      <p:grpSp>
        <p:nvGrpSpPr>
          <p:cNvPr id="10" name="Group 9"/>
          <p:cNvGrpSpPr/>
          <p:nvPr/>
        </p:nvGrpSpPr>
        <p:grpSpPr>
          <a:xfrm>
            <a:off x="76877" y="761286"/>
            <a:ext cx="12115123" cy="3916005"/>
            <a:chOff x="45881" y="1268325"/>
            <a:chExt cx="12115123" cy="3916005"/>
          </a:xfrm>
        </p:grpSpPr>
        <p:grpSp>
          <p:nvGrpSpPr>
            <p:cNvPr id="11" name="Group 10"/>
            <p:cNvGrpSpPr/>
            <p:nvPr/>
          </p:nvGrpSpPr>
          <p:grpSpPr>
            <a:xfrm>
              <a:off x="45881" y="1268325"/>
              <a:ext cx="12115123" cy="3916005"/>
              <a:chOff x="-30148" y="1886256"/>
              <a:chExt cx="9465834" cy="3059668"/>
            </a:xfrm>
          </p:grpSpPr>
          <p:grpSp>
            <p:nvGrpSpPr>
              <p:cNvPr id="20" name="Group 19"/>
              <p:cNvGrpSpPr/>
              <p:nvPr/>
            </p:nvGrpSpPr>
            <p:grpSpPr>
              <a:xfrm>
                <a:off x="-30148" y="1886256"/>
                <a:ext cx="7335182" cy="3059668"/>
                <a:chOff x="-122182" y="1375378"/>
                <a:chExt cx="11929865" cy="4976213"/>
              </a:xfrm>
            </p:grpSpPr>
            <p:pic>
              <p:nvPicPr>
                <p:cNvPr id="23" name="Picture 22"/>
                <p:cNvPicPr>
                  <a:picLocks noChangeAspect="1"/>
                </p:cNvPicPr>
                <p:nvPr/>
              </p:nvPicPr>
              <p:blipFill>
                <a:blip r:embed="rId4"/>
                <a:stretch>
                  <a:fillRect/>
                </a:stretch>
              </p:blipFill>
              <p:spPr>
                <a:xfrm rot="18404654">
                  <a:off x="1731425" y="1539583"/>
                  <a:ext cx="3140261" cy="3143533"/>
                </a:xfrm>
                <a:prstGeom prst="rect">
                  <a:avLst/>
                </a:prstGeom>
              </p:spPr>
            </p:pic>
            <p:pic>
              <p:nvPicPr>
                <p:cNvPr id="24" name="Picture 23"/>
                <p:cNvPicPr>
                  <a:picLocks noChangeAspect="1"/>
                </p:cNvPicPr>
                <p:nvPr/>
              </p:nvPicPr>
              <p:blipFill>
                <a:blip r:embed="rId4"/>
                <a:stretch>
                  <a:fillRect/>
                </a:stretch>
              </p:blipFill>
              <p:spPr>
                <a:xfrm rot="21396958">
                  <a:off x="5083380" y="1534411"/>
                  <a:ext cx="3279910" cy="3283328"/>
                </a:xfrm>
                <a:prstGeom prst="rect">
                  <a:avLst/>
                </a:prstGeom>
              </p:spPr>
            </p:pic>
            <p:pic>
              <p:nvPicPr>
                <p:cNvPr id="25" name="Picture 24"/>
                <p:cNvPicPr>
                  <a:picLocks noChangeAspect="1"/>
                </p:cNvPicPr>
                <p:nvPr/>
              </p:nvPicPr>
              <p:blipFill>
                <a:blip r:embed="rId4"/>
                <a:stretch>
                  <a:fillRect/>
                </a:stretch>
              </p:blipFill>
              <p:spPr>
                <a:xfrm rot="11690717">
                  <a:off x="7069671" y="3096113"/>
                  <a:ext cx="3140261" cy="3143533"/>
                </a:xfrm>
                <a:prstGeom prst="rect">
                  <a:avLst/>
                </a:prstGeom>
              </p:spPr>
            </p:pic>
            <p:pic>
              <p:nvPicPr>
                <p:cNvPr id="26" name="Picture 25"/>
                <p:cNvPicPr>
                  <a:picLocks noChangeAspect="1"/>
                </p:cNvPicPr>
                <p:nvPr/>
              </p:nvPicPr>
              <p:blipFill>
                <a:blip r:embed="rId4"/>
                <a:stretch>
                  <a:fillRect/>
                </a:stretch>
              </p:blipFill>
              <p:spPr>
                <a:xfrm rot="18879082">
                  <a:off x="-120546" y="2967604"/>
                  <a:ext cx="3140261" cy="3143533"/>
                </a:xfrm>
                <a:prstGeom prst="rect">
                  <a:avLst/>
                </a:prstGeom>
              </p:spPr>
            </p:pic>
            <p:pic>
              <p:nvPicPr>
                <p:cNvPr id="27" name="Picture 26"/>
                <p:cNvPicPr>
                  <a:picLocks noChangeAspect="1"/>
                </p:cNvPicPr>
                <p:nvPr/>
              </p:nvPicPr>
              <p:blipFill>
                <a:blip r:embed="rId4"/>
                <a:stretch>
                  <a:fillRect/>
                </a:stretch>
              </p:blipFill>
              <p:spPr>
                <a:xfrm rot="18879082">
                  <a:off x="8665786" y="1373742"/>
                  <a:ext cx="3140261" cy="3143533"/>
                </a:xfrm>
                <a:prstGeom prst="rect">
                  <a:avLst/>
                </a:prstGeom>
              </p:spPr>
            </p:pic>
            <p:pic>
              <p:nvPicPr>
                <p:cNvPr id="28" name="Picture 27"/>
                <p:cNvPicPr>
                  <a:picLocks noChangeAspect="1"/>
                </p:cNvPicPr>
                <p:nvPr/>
              </p:nvPicPr>
              <p:blipFill>
                <a:blip r:embed="rId4"/>
                <a:stretch>
                  <a:fillRect/>
                </a:stretch>
              </p:blipFill>
              <p:spPr>
                <a:xfrm rot="18136924">
                  <a:off x="3354961" y="3209694"/>
                  <a:ext cx="3140261" cy="3143533"/>
                </a:xfrm>
                <a:prstGeom prst="rect">
                  <a:avLst/>
                </a:prstGeom>
              </p:spPr>
            </p:pic>
          </p:grpSp>
          <p:pic>
            <p:nvPicPr>
              <p:cNvPr id="21" name="Picture 20"/>
              <p:cNvPicPr>
                <a:picLocks noChangeAspect="1"/>
              </p:cNvPicPr>
              <p:nvPr/>
            </p:nvPicPr>
            <p:blipFill>
              <a:blip r:embed="rId4"/>
              <a:stretch>
                <a:fillRect/>
              </a:stretch>
            </p:blipFill>
            <p:spPr>
              <a:xfrm rot="21067178">
                <a:off x="6265562" y="3013924"/>
                <a:ext cx="1923572" cy="1925576"/>
              </a:xfrm>
              <a:prstGeom prst="rect">
                <a:avLst/>
              </a:prstGeom>
            </p:spPr>
          </p:pic>
          <p:pic>
            <p:nvPicPr>
              <p:cNvPr id="22" name="Picture 21"/>
              <p:cNvPicPr>
                <a:picLocks noChangeAspect="1"/>
              </p:cNvPicPr>
              <p:nvPr/>
            </p:nvPicPr>
            <p:blipFill>
              <a:blip r:embed="rId4"/>
              <a:stretch>
                <a:fillRect/>
              </a:stretch>
            </p:blipFill>
            <p:spPr>
              <a:xfrm rot="19766146">
                <a:off x="7504869" y="2282919"/>
                <a:ext cx="1930817" cy="1932829"/>
              </a:xfrm>
              <a:prstGeom prst="rect">
                <a:avLst/>
              </a:prstGeom>
            </p:spPr>
          </p:pic>
        </p:grpSp>
        <p:sp>
          <p:nvSpPr>
            <p:cNvPr id="12" name="TextBox 11"/>
            <p:cNvSpPr txBox="1"/>
            <p:nvPr/>
          </p:nvSpPr>
          <p:spPr>
            <a:xfrm>
              <a:off x="825807" y="3451194"/>
              <a:ext cx="906334" cy="692497"/>
            </a:xfrm>
            <a:prstGeom prst="rect">
              <a:avLst/>
            </a:prstGeom>
            <a:noFill/>
          </p:spPr>
          <p:txBody>
            <a:bodyPr wrap="square" rtlCol="0">
              <a:spAutoFit/>
            </a:bodyPr>
            <a:lstStyle/>
            <a:p>
              <a:pPr algn="ctr"/>
              <a:r>
                <a:rPr lang="en-US" sz="1300" b="1" dirty="0">
                  <a:latin typeface="Calibri"/>
                  <a:ea typeface="Calibri" charset="0"/>
                  <a:cs typeface="Calibri"/>
                </a:rPr>
                <a:t>Foundat-ional Skills</a:t>
              </a:r>
            </a:p>
          </p:txBody>
        </p:sp>
        <p:sp>
          <p:nvSpPr>
            <p:cNvPr id="13" name="TextBox 12"/>
            <p:cNvSpPr txBox="1"/>
            <p:nvPr/>
          </p:nvSpPr>
          <p:spPr>
            <a:xfrm>
              <a:off x="2261243" y="2280275"/>
              <a:ext cx="942975" cy="692497"/>
            </a:xfrm>
            <a:prstGeom prst="rect">
              <a:avLst/>
            </a:prstGeom>
            <a:noFill/>
          </p:spPr>
          <p:txBody>
            <a:bodyPr wrap="square" rtlCol="0">
              <a:spAutoFit/>
            </a:bodyPr>
            <a:lstStyle/>
            <a:p>
              <a:pPr algn="ctr"/>
              <a:r>
                <a:rPr lang="en-US" sz="1300" b="1" dirty="0">
                  <a:latin typeface="Calibri"/>
                  <a:cs typeface="Calibri"/>
                </a:rPr>
                <a:t>Academic Language: SL</a:t>
              </a:r>
            </a:p>
          </p:txBody>
        </p:sp>
        <p:sp>
          <p:nvSpPr>
            <p:cNvPr id="14" name="TextBox 13"/>
            <p:cNvSpPr txBox="1"/>
            <p:nvPr/>
          </p:nvSpPr>
          <p:spPr>
            <a:xfrm>
              <a:off x="3511338" y="3695956"/>
              <a:ext cx="993016" cy="492443"/>
            </a:xfrm>
            <a:prstGeom prst="rect">
              <a:avLst/>
            </a:prstGeom>
            <a:noFill/>
          </p:spPr>
          <p:txBody>
            <a:bodyPr wrap="square" rtlCol="0">
              <a:spAutoFit/>
            </a:bodyPr>
            <a:lstStyle/>
            <a:p>
              <a:pPr algn="ctr"/>
              <a:r>
                <a:rPr lang="en-US" sz="1300" b="1" dirty="0">
                  <a:latin typeface="Calibri"/>
                  <a:cs typeface="Calibri"/>
                </a:rPr>
                <a:t>Academic Vocabulary</a:t>
              </a:r>
            </a:p>
          </p:txBody>
        </p:sp>
        <p:sp>
          <p:nvSpPr>
            <p:cNvPr id="15" name="TextBox 14"/>
            <p:cNvSpPr txBox="1"/>
            <p:nvPr/>
          </p:nvSpPr>
          <p:spPr>
            <a:xfrm>
              <a:off x="4979774" y="2505351"/>
              <a:ext cx="942975" cy="300082"/>
            </a:xfrm>
            <a:prstGeom prst="rect">
              <a:avLst/>
            </a:prstGeom>
            <a:noFill/>
          </p:spPr>
          <p:txBody>
            <a:bodyPr wrap="square" rtlCol="0">
              <a:spAutoFit/>
            </a:bodyPr>
            <a:lstStyle/>
            <a:p>
              <a:pPr algn="ctr"/>
              <a:r>
                <a:rPr lang="en-US" sz="1300" b="1" dirty="0">
                  <a:latin typeface="Calibri"/>
                  <a:cs typeface="Calibri"/>
                </a:rPr>
                <a:t>Fluency</a:t>
              </a:r>
            </a:p>
          </p:txBody>
        </p:sp>
        <p:sp>
          <p:nvSpPr>
            <p:cNvPr id="16" name="TextBox 15"/>
            <p:cNvSpPr txBox="1"/>
            <p:nvPr/>
          </p:nvSpPr>
          <p:spPr>
            <a:xfrm>
              <a:off x="6462148" y="3612879"/>
              <a:ext cx="942975" cy="507831"/>
            </a:xfrm>
            <a:prstGeom prst="rect">
              <a:avLst/>
            </a:prstGeom>
            <a:noFill/>
          </p:spPr>
          <p:txBody>
            <a:bodyPr wrap="square" rtlCol="0">
              <a:spAutoFit/>
            </a:bodyPr>
            <a:lstStyle/>
            <a:p>
              <a:pPr algn="ctr"/>
              <a:r>
                <a:rPr lang="en-US" sz="1350" b="1" dirty="0">
                  <a:latin typeface="Calibri"/>
                  <a:cs typeface="Calibri"/>
                </a:rPr>
                <a:t>Complex Text</a:t>
              </a:r>
            </a:p>
          </p:txBody>
        </p:sp>
        <p:sp>
          <p:nvSpPr>
            <p:cNvPr id="17" name="TextBox 16"/>
            <p:cNvSpPr txBox="1"/>
            <p:nvPr/>
          </p:nvSpPr>
          <p:spPr>
            <a:xfrm>
              <a:off x="7782590" y="2261693"/>
              <a:ext cx="814199" cy="492443"/>
            </a:xfrm>
            <a:prstGeom prst="rect">
              <a:avLst/>
            </a:prstGeom>
            <a:noFill/>
          </p:spPr>
          <p:txBody>
            <a:bodyPr wrap="square" rtlCol="0">
              <a:spAutoFit/>
            </a:bodyPr>
            <a:lstStyle/>
            <a:p>
              <a:pPr algn="ctr"/>
              <a:r>
                <a:rPr lang="en-US" sz="1300" b="1" dirty="0">
                  <a:latin typeface="Calibri"/>
                  <a:cs typeface="Calibri"/>
                </a:rPr>
                <a:t>Close Reading</a:t>
              </a:r>
            </a:p>
          </p:txBody>
        </p:sp>
        <p:sp>
          <p:nvSpPr>
            <p:cNvPr id="18" name="TextBox 17"/>
            <p:cNvSpPr txBox="1"/>
            <p:nvPr/>
          </p:nvSpPr>
          <p:spPr>
            <a:xfrm>
              <a:off x="8919185" y="3629741"/>
              <a:ext cx="814199" cy="692497"/>
            </a:xfrm>
            <a:prstGeom prst="rect">
              <a:avLst/>
            </a:prstGeom>
            <a:noFill/>
          </p:spPr>
          <p:txBody>
            <a:bodyPr wrap="square" rtlCol="0">
              <a:spAutoFit/>
            </a:bodyPr>
            <a:lstStyle/>
            <a:p>
              <a:pPr algn="ctr"/>
              <a:r>
                <a:rPr lang="en-US" sz="1300" b="1" dirty="0">
                  <a:latin typeface="Calibri"/>
                  <a:cs typeface="Calibri"/>
                </a:rPr>
                <a:t>Volume of Reading</a:t>
              </a:r>
            </a:p>
          </p:txBody>
        </p:sp>
        <p:sp>
          <p:nvSpPr>
            <p:cNvPr id="19" name="TextBox 18"/>
            <p:cNvSpPr txBox="1"/>
            <p:nvPr/>
          </p:nvSpPr>
          <p:spPr>
            <a:xfrm>
              <a:off x="10532057" y="2679755"/>
              <a:ext cx="814199" cy="692497"/>
            </a:xfrm>
            <a:prstGeom prst="rect">
              <a:avLst/>
            </a:prstGeom>
            <a:noFill/>
          </p:spPr>
          <p:txBody>
            <a:bodyPr wrap="square" rtlCol="0">
              <a:spAutoFit/>
            </a:bodyPr>
            <a:lstStyle/>
            <a:p>
              <a:pPr algn="ctr"/>
              <a:r>
                <a:rPr lang="en-US" sz="1300" b="1" dirty="0">
                  <a:latin typeface="Calibri"/>
                  <a:cs typeface="Calibri"/>
                </a:rPr>
                <a:t>Evidence Based Writing</a:t>
              </a:r>
            </a:p>
          </p:txBody>
        </p:sp>
      </p:grpSp>
      <p:sp>
        <p:nvSpPr>
          <p:cNvPr id="2" name="Rectangle 1"/>
          <p:cNvSpPr/>
          <p:nvPr/>
        </p:nvSpPr>
        <p:spPr>
          <a:xfrm>
            <a:off x="7227276" y="991326"/>
            <a:ext cx="1999949" cy="1832087"/>
          </a:xfrm>
          <a:prstGeom prst="rect">
            <a:avLst/>
          </a:prstGeom>
          <a:noFill/>
          <a:ln w="1079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8430779" y="2618562"/>
            <a:ext cx="1858962" cy="1776302"/>
          </a:xfrm>
          <a:prstGeom prst="rect">
            <a:avLst/>
          </a:prstGeom>
          <a:noFill/>
          <a:ln w="1079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79536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41</a:t>
            </a:fld>
            <a:endParaRPr lang="en-US" dirty="0"/>
          </a:p>
        </p:txBody>
      </p:sp>
      <p:sp>
        <p:nvSpPr>
          <p:cNvPr id="4" name="Title 3"/>
          <p:cNvSpPr>
            <a:spLocks noGrp="1"/>
          </p:cNvSpPr>
          <p:nvPr>
            <p:ph type="title"/>
          </p:nvPr>
        </p:nvSpPr>
        <p:spPr/>
        <p:txBody>
          <a:bodyPr/>
          <a:lstStyle/>
          <a:p>
            <a:r>
              <a:rPr lang="en-US" dirty="0"/>
              <a:t>Close Reading vs. Volume of Reading</a:t>
            </a:r>
          </a:p>
        </p:txBody>
      </p:sp>
      <p:sp>
        <p:nvSpPr>
          <p:cNvPr id="5" name="Rectangle 4"/>
          <p:cNvSpPr/>
          <p:nvPr/>
        </p:nvSpPr>
        <p:spPr>
          <a:xfrm>
            <a:off x="6757640" y="1193800"/>
            <a:ext cx="4469496" cy="4431983"/>
          </a:xfrm>
          <a:prstGeom prst="rect">
            <a:avLst/>
          </a:prstGeom>
          <a:ln w="50800">
            <a:solidFill>
              <a:schemeClr val="tx2"/>
            </a:solidFill>
          </a:ln>
        </p:spPr>
        <p:txBody>
          <a:bodyPr wrap="square">
            <a:spAutoFit/>
          </a:bodyPr>
          <a:lstStyle/>
          <a:p>
            <a:pPr algn="ctr">
              <a:buSzPct val="100000"/>
            </a:pPr>
            <a:r>
              <a:rPr lang="en-US" sz="3600" b="1" dirty="0">
                <a:solidFill>
                  <a:schemeClr val="tx2"/>
                </a:solidFill>
                <a:latin typeface="Calibri" charset="0"/>
                <a:ea typeface="Calibri" charset="0"/>
                <a:cs typeface="Calibri" charset="0"/>
              </a:rPr>
              <a:t>Independently:</a:t>
            </a:r>
          </a:p>
          <a:p>
            <a:pPr algn="ctr">
              <a:buSzPct val="100000"/>
            </a:pPr>
            <a:endParaRPr lang="en-US" sz="2000" b="1" dirty="0">
              <a:solidFill>
                <a:schemeClr val="tx2"/>
              </a:solidFill>
              <a:latin typeface="Calibri" charset="0"/>
              <a:ea typeface="Calibri" charset="0"/>
              <a:cs typeface="Calibri" charset="0"/>
            </a:endParaRPr>
          </a:p>
          <a:p>
            <a:r>
              <a:rPr lang="en-US" sz="3600" b="1" dirty="0">
                <a:solidFill>
                  <a:schemeClr val="tx2"/>
                </a:solidFill>
                <a:latin typeface="Calibri" charset="0"/>
                <a:ea typeface="Calibri" charset="0"/>
                <a:cs typeface="Calibri" charset="0"/>
              </a:rPr>
              <a:t>Study</a:t>
            </a:r>
            <a:r>
              <a:rPr lang="en-US" sz="3600" dirty="0">
                <a:solidFill>
                  <a:srgbClr val="823C68"/>
                </a:solidFill>
                <a:latin typeface="Calibri" charset="0"/>
                <a:ea typeface="Calibri" charset="0"/>
                <a:cs typeface="Calibri" charset="0"/>
              </a:rPr>
              <a:t> </a:t>
            </a:r>
            <a:r>
              <a:rPr lang="en-US" sz="3600" dirty="0">
                <a:latin typeface="Calibri" charset="0"/>
                <a:ea typeface="Calibri" charset="0"/>
                <a:cs typeface="Calibri" charset="0"/>
              </a:rPr>
              <a:t>the comparison chart in your note-catcher.</a:t>
            </a:r>
          </a:p>
          <a:p>
            <a:endParaRPr lang="en-US" sz="1000" dirty="0">
              <a:latin typeface="Calibri" charset="0"/>
              <a:ea typeface="Calibri" charset="0"/>
              <a:cs typeface="Calibri" charset="0"/>
            </a:endParaRPr>
          </a:p>
          <a:p>
            <a:r>
              <a:rPr lang="en-US" sz="3600" b="1" dirty="0">
                <a:solidFill>
                  <a:schemeClr val="tx2"/>
                </a:solidFill>
                <a:latin typeface="Calibri" charset="0"/>
                <a:ea typeface="Calibri" charset="0"/>
                <a:cs typeface="Calibri" charset="0"/>
              </a:rPr>
              <a:t>Craft</a:t>
            </a:r>
            <a:r>
              <a:rPr lang="en-US" sz="3600" dirty="0">
                <a:solidFill>
                  <a:srgbClr val="823C68"/>
                </a:solidFill>
                <a:latin typeface="Calibri" charset="0"/>
                <a:ea typeface="Calibri" charset="0"/>
                <a:cs typeface="Calibri" charset="0"/>
              </a:rPr>
              <a:t> </a:t>
            </a:r>
            <a:r>
              <a:rPr lang="en-US" sz="3600" dirty="0">
                <a:latin typeface="Calibri" charset="0"/>
                <a:ea typeface="Calibri" charset="0"/>
                <a:cs typeface="Calibri" charset="0"/>
              </a:rPr>
              <a:t>a one-statement summary describing each approach </a:t>
            </a:r>
          </a:p>
        </p:txBody>
      </p:sp>
      <p:sp>
        <p:nvSpPr>
          <p:cNvPr id="7" name="Text Placeholder 6">
            <a:extLst>
              <a:ext uri="{FF2B5EF4-FFF2-40B4-BE49-F238E27FC236}">
                <a16:creationId xmlns:a16="http://schemas.microsoft.com/office/drawing/2014/main" id="{97F29EEB-ADA5-CF4F-8F05-E331C1B6395E}"/>
              </a:ext>
            </a:extLst>
          </p:cNvPr>
          <p:cNvSpPr>
            <a:spLocks noGrp="1"/>
          </p:cNvSpPr>
          <p:nvPr>
            <p:ph type="body" sz="quarter" idx="10"/>
          </p:nvPr>
        </p:nvSpPr>
        <p:spPr/>
        <p:txBody>
          <a:bodyPr/>
          <a:lstStyle/>
          <a:p>
            <a:endParaRPr lang="en-US"/>
          </a:p>
        </p:txBody>
      </p:sp>
      <p:sp>
        <p:nvSpPr>
          <p:cNvPr id="8" name="Text Placeholder 2">
            <a:extLst>
              <a:ext uri="{FF2B5EF4-FFF2-40B4-BE49-F238E27FC236}">
                <a16:creationId xmlns:a16="http://schemas.microsoft.com/office/drawing/2014/main" id="{79F2D085-2AAB-BB47-BBF1-6BF84C19A23A}"/>
              </a:ext>
            </a:extLst>
          </p:cNvPr>
          <p:cNvSpPr txBox="1">
            <a:spLocks/>
          </p:cNvSpPr>
          <p:nvPr/>
        </p:nvSpPr>
        <p:spPr>
          <a:xfrm>
            <a:off x="398463" y="1193800"/>
            <a:ext cx="5444776"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3600" b="1">
                <a:solidFill>
                  <a:schemeClr val="accent5"/>
                </a:solidFill>
              </a:rPr>
              <a:t>The ELA Guidebooks 2.0 take two main approaches to support students in reaching the ELA goal:</a:t>
            </a:r>
          </a:p>
          <a:p>
            <a:pPr marL="0" indent="0" algn="ctr">
              <a:buFont typeface="Arial"/>
              <a:buNone/>
            </a:pPr>
            <a:endParaRPr lang="en-US" sz="2000" b="1">
              <a:solidFill>
                <a:schemeClr val="accent5"/>
              </a:solidFill>
            </a:endParaRPr>
          </a:p>
          <a:p>
            <a:pPr marL="514350" indent="-514350">
              <a:buSzPct val="100000"/>
              <a:buFont typeface="+mj-lt"/>
              <a:buAutoNum type="arabicParenR"/>
            </a:pPr>
            <a:r>
              <a:rPr lang="en-US" sz="3600">
                <a:solidFill>
                  <a:schemeClr val="tx1"/>
                </a:solidFill>
              </a:rPr>
              <a:t>Close Reading</a:t>
            </a:r>
          </a:p>
          <a:p>
            <a:pPr marL="514350" indent="-514350">
              <a:buSzPct val="100000"/>
              <a:buFont typeface="+mj-lt"/>
              <a:buAutoNum type="arabicParenR"/>
            </a:pPr>
            <a:endParaRPr lang="en-US" sz="1000">
              <a:solidFill>
                <a:schemeClr val="tx1"/>
              </a:solidFill>
            </a:endParaRPr>
          </a:p>
          <a:p>
            <a:pPr marL="514350" indent="-514350">
              <a:buSzPct val="100000"/>
              <a:buFont typeface="+mj-lt"/>
              <a:buAutoNum type="arabicParenR"/>
            </a:pPr>
            <a:r>
              <a:rPr lang="en-US" sz="3600">
                <a:solidFill>
                  <a:schemeClr val="tx1"/>
                </a:solidFill>
              </a:rPr>
              <a:t>Volume of Reading</a:t>
            </a:r>
          </a:p>
          <a:p>
            <a:pPr marL="0" indent="0">
              <a:buSzPct val="100000"/>
              <a:buFont typeface="Arial"/>
              <a:buNone/>
            </a:pPr>
            <a:endParaRPr lang="en-US" sz="3200" dirty="0"/>
          </a:p>
        </p:txBody>
      </p:sp>
    </p:spTree>
    <p:extLst>
      <p:ext uri="{BB962C8B-B14F-4D97-AF65-F5344CB8AC3E}">
        <p14:creationId xmlns:p14="http://schemas.microsoft.com/office/powerpoint/2010/main" val="210416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42</a:t>
            </a:fld>
            <a:endParaRPr lang="en-US" dirty="0"/>
          </a:p>
        </p:txBody>
      </p:sp>
      <p:sp>
        <p:nvSpPr>
          <p:cNvPr id="3" name="Text Placeholder 2"/>
          <p:cNvSpPr>
            <a:spLocks noGrp="1"/>
          </p:cNvSpPr>
          <p:nvPr>
            <p:ph type="body" sz="quarter" idx="10"/>
          </p:nvPr>
        </p:nvSpPr>
        <p:spPr/>
        <p:txBody>
          <a:bodyPr/>
          <a:lstStyle/>
          <a:p>
            <a:pPr marL="514350" indent="-514350">
              <a:buSzPct val="100000"/>
              <a:buFont typeface="+mj-lt"/>
              <a:buAutoNum type="arabicParenR"/>
            </a:pPr>
            <a:r>
              <a:rPr lang="en-US" sz="3700" b="1" dirty="0">
                <a:solidFill>
                  <a:schemeClr val="tx1"/>
                </a:solidFill>
              </a:rPr>
              <a:t>Close Reading </a:t>
            </a:r>
            <a:r>
              <a:rPr lang="en-US" sz="3700" dirty="0">
                <a:solidFill>
                  <a:schemeClr val="tx1"/>
                </a:solidFill>
              </a:rPr>
              <a:t>supports students in reading and understanding </a:t>
            </a:r>
            <a:r>
              <a:rPr lang="en-US" sz="3700" dirty="0">
                <a:solidFill>
                  <a:schemeClr val="tx2"/>
                </a:solidFill>
              </a:rPr>
              <a:t>complex, grade-level texts </a:t>
            </a:r>
            <a:r>
              <a:rPr lang="en-US" sz="3700" dirty="0">
                <a:solidFill>
                  <a:schemeClr val="tx1"/>
                </a:solidFill>
              </a:rPr>
              <a:t>through multiple, </a:t>
            </a:r>
            <a:r>
              <a:rPr lang="en-US" sz="3700" dirty="0">
                <a:solidFill>
                  <a:schemeClr val="tx2"/>
                </a:solidFill>
              </a:rPr>
              <a:t>scaffolded readings </a:t>
            </a:r>
            <a:r>
              <a:rPr lang="en-US" sz="3700" dirty="0">
                <a:solidFill>
                  <a:schemeClr val="tx1"/>
                </a:solidFill>
              </a:rPr>
              <a:t>of a complex text. </a:t>
            </a:r>
          </a:p>
          <a:p>
            <a:pPr marL="514350" indent="-514350">
              <a:buSzPct val="100000"/>
              <a:buFont typeface="+mj-lt"/>
              <a:buAutoNum type="arabicParenR"/>
            </a:pPr>
            <a:endParaRPr lang="en-US" sz="3700" dirty="0">
              <a:solidFill>
                <a:schemeClr val="tx1"/>
              </a:solidFill>
            </a:endParaRPr>
          </a:p>
          <a:p>
            <a:pPr marL="514350" indent="-514350">
              <a:buSzPct val="100000"/>
              <a:buFont typeface="+mj-lt"/>
              <a:buAutoNum type="arabicParenR"/>
            </a:pPr>
            <a:r>
              <a:rPr lang="en-US" sz="3700" b="1" dirty="0">
                <a:solidFill>
                  <a:schemeClr val="tx1"/>
                </a:solidFill>
              </a:rPr>
              <a:t>Volume of Reading </a:t>
            </a:r>
            <a:r>
              <a:rPr lang="en-US" sz="3700" dirty="0">
                <a:solidFill>
                  <a:schemeClr val="tx1"/>
                </a:solidFill>
              </a:rPr>
              <a:t>supports students in building knowledge of the world and a love for reading through a variety of </a:t>
            </a:r>
            <a:r>
              <a:rPr lang="en-US" sz="3700" dirty="0">
                <a:solidFill>
                  <a:schemeClr val="tx2"/>
                </a:solidFill>
              </a:rPr>
              <a:t>texts at different levels </a:t>
            </a:r>
            <a:r>
              <a:rPr lang="en-US" sz="3700" dirty="0">
                <a:solidFill>
                  <a:schemeClr val="tx1"/>
                </a:solidFill>
              </a:rPr>
              <a:t>and in different formats.</a:t>
            </a:r>
          </a:p>
        </p:txBody>
      </p:sp>
      <p:sp>
        <p:nvSpPr>
          <p:cNvPr id="4" name="Title 3"/>
          <p:cNvSpPr>
            <a:spLocks noGrp="1"/>
          </p:cNvSpPr>
          <p:nvPr>
            <p:ph type="title"/>
          </p:nvPr>
        </p:nvSpPr>
        <p:spPr/>
        <p:txBody>
          <a:bodyPr/>
          <a:lstStyle/>
          <a:p>
            <a:r>
              <a:rPr lang="en-US" dirty="0"/>
              <a:t>Close Reading vs. Volume of Reading</a:t>
            </a:r>
          </a:p>
        </p:txBody>
      </p:sp>
    </p:spTree>
    <p:extLst>
      <p:ext uri="{BB962C8B-B14F-4D97-AF65-F5344CB8AC3E}">
        <p14:creationId xmlns:p14="http://schemas.microsoft.com/office/powerpoint/2010/main" val="9505065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43</a:t>
            </a:fld>
            <a:endParaRPr lang="en-US" dirty="0"/>
          </a:p>
        </p:txBody>
      </p:sp>
      <p:sp>
        <p:nvSpPr>
          <p:cNvPr id="6" name="Text Placeholder 5">
            <a:extLst>
              <a:ext uri="{FF2B5EF4-FFF2-40B4-BE49-F238E27FC236}">
                <a16:creationId xmlns:a16="http://schemas.microsoft.com/office/drawing/2014/main" id="{DF047BDD-6650-2045-A8DD-161A01DC97FE}"/>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Two Ends of the Spectrum</a:t>
            </a:r>
          </a:p>
        </p:txBody>
      </p:sp>
      <p:cxnSp>
        <p:nvCxnSpPr>
          <p:cNvPr id="5" name="Straight Arrow Connector 4"/>
          <p:cNvCxnSpPr/>
          <p:nvPr/>
        </p:nvCxnSpPr>
        <p:spPr>
          <a:xfrm>
            <a:off x="731520" y="2842952"/>
            <a:ext cx="10495615" cy="0"/>
          </a:xfrm>
          <a:prstGeom prst="straightConnector1">
            <a:avLst/>
          </a:prstGeom>
          <a:ln w="508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9" name="Content Placeholder 1"/>
          <p:cNvSpPr txBox="1">
            <a:spLocks/>
          </p:cNvSpPr>
          <p:nvPr/>
        </p:nvSpPr>
        <p:spPr>
          <a:xfrm>
            <a:off x="8318811" y="3046412"/>
            <a:ext cx="3537606" cy="1350490"/>
          </a:xfrm>
          <a:prstGeom prst="rect">
            <a:avLst/>
          </a:prstGeom>
        </p:spPr>
        <p:txBody>
          <a:bodyPr vert="horz">
            <a:noAutofit/>
          </a:bodyPr>
          <a:lstStyle>
            <a:lvl1pPr marL="320032" indent="-320032" algn="l" rtl="0" eaLnBrk="1" latinLnBrk="0" hangingPunct="1">
              <a:spcBef>
                <a:spcPts val="700"/>
              </a:spcBef>
              <a:buClr>
                <a:schemeClr val="accent2"/>
              </a:buClr>
              <a:buSzPct val="60000"/>
              <a:buFont typeface="Wingdings"/>
              <a:buChar char=""/>
              <a:defRPr kumimoji="0" sz="2900" kern="1200">
                <a:solidFill>
                  <a:schemeClr val="tx1"/>
                </a:solidFill>
                <a:latin typeface="Calibri" charset="0"/>
                <a:ea typeface="Calibri" charset="0"/>
                <a:cs typeface="Calibri" charset="0"/>
              </a:defRPr>
            </a:lvl1pPr>
            <a:lvl2pPr marL="640064" indent="-274313" algn="l" rtl="0" eaLnBrk="1" latinLnBrk="0" hangingPunct="1">
              <a:spcBef>
                <a:spcPts val="551"/>
              </a:spcBef>
              <a:buClr>
                <a:schemeClr val="accent1"/>
              </a:buClr>
              <a:buSzPct val="70000"/>
              <a:buFont typeface="Wingdings 2"/>
              <a:buChar char=""/>
              <a:defRPr kumimoji="0" sz="2600" kern="1200">
                <a:solidFill>
                  <a:schemeClr val="tx1"/>
                </a:solidFill>
                <a:latin typeface="Calibri" charset="0"/>
                <a:ea typeface="Calibri" charset="0"/>
                <a:cs typeface="Calibri" charset="0"/>
              </a:defRPr>
            </a:lvl2pPr>
            <a:lvl3pPr marL="914377" indent="-228594" algn="l" rtl="0" eaLnBrk="1" latinLnBrk="0" hangingPunct="1">
              <a:spcBef>
                <a:spcPts val="500"/>
              </a:spcBef>
              <a:buClr>
                <a:schemeClr val="accent2"/>
              </a:buClr>
              <a:buSzPct val="75000"/>
              <a:buFont typeface="Wingdings"/>
              <a:buChar char=""/>
              <a:defRPr kumimoji="0" sz="2300" kern="1200">
                <a:solidFill>
                  <a:schemeClr val="tx1"/>
                </a:solidFill>
                <a:latin typeface="Calibri" charset="0"/>
                <a:ea typeface="Calibri" charset="0"/>
                <a:cs typeface="Calibri" charset="0"/>
              </a:defRPr>
            </a:lvl3pPr>
            <a:lvl4pPr marL="1371566" indent="-228594" algn="l" rtl="0" eaLnBrk="1" latinLnBrk="0" hangingPunct="1">
              <a:spcBef>
                <a:spcPts val="400"/>
              </a:spcBef>
              <a:buClr>
                <a:schemeClr val="accent3"/>
              </a:buClr>
              <a:buSzPct val="75000"/>
              <a:buFont typeface="Wingdings"/>
              <a:buChar char=""/>
              <a:defRPr kumimoji="0" sz="2000" kern="1200">
                <a:solidFill>
                  <a:schemeClr val="tx1"/>
                </a:solidFill>
                <a:latin typeface="Calibri" charset="0"/>
                <a:ea typeface="Calibri" charset="0"/>
                <a:cs typeface="Calibri" charset="0"/>
              </a:defRPr>
            </a:lvl4pPr>
            <a:lvl5pPr marL="1828754" indent="-228594" algn="l" rtl="0" eaLnBrk="1" latinLnBrk="0" hangingPunct="1">
              <a:spcBef>
                <a:spcPts val="400"/>
              </a:spcBef>
              <a:buClr>
                <a:schemeClr val="accent4"/>
              </a:buClr>
              <a:buSzPct val="65000"/>
              <a:buFont typeface="Wingdings"/>
              <a:buChar char=""/>
              <a:defRPr kumimoji="0" sz="2000" kern="1200">
                <a:solidFill>
                  <a:schemeClr val="tx1"/>
                </a:solidFill>
                <a:latin typeface="Calibri" charset="0"/>
                <a:ea typeface="Calibri" charset="0"/>
                <a:cs typeface="Calibri" charset="0"/>
              </a:defRPr>
            </a:lvl5pPr>
            <a:lvl6pPr marL="2103067" indent="-228594"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381" indent="-228594"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694" indent="-228594"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07" indent="-228594"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defTabSz="914400">
              <a:spcBef>
                <a:spcPts val="0"/>
              </a:spcBef>
              <a:buClrTx/>
              <a:buSzTx/>
              <a:buFontTx/>
              <a:buNone/>
            </a:pPr>
            <a:r>
              <a:rPr lang="en-US" sz="3400" b="1" dirty="0">
                <a:solidFill>
                  <a:schemeClr val="tx2"/>
                </a:solidFill>
              </a:rPr>
              <a:t>Close Reading</a:t>
            </a:r>
          </a:p>
          <a:p>
            <a:pPr marL="0" indent="0" defTabSz="914400">
              <a:spcBef>
                <a:spcPts val="0"/>
              </a:spcBef>
              <a:buClrTx/>
              <a:buSzTx/>
              <a:buFontTx/>
              <a:buNone/>
            </a:pPr>
            <a:r>
              <a:rPr lang="en-US" sz="3400" i="1" dirty="0"/>
              <a:t>Heavy Support</a:t>
            </a:r>
          </a:p>
          <a:p>
            <a:pPr marL="0" indent="0" defTabSz="914400">
              <a:spcBef>
                <a:spcPts val="0"/>
              </a:spcBef>
              <a:buClrTx/>
              <a:buSzTx/>
              <a:buFontTx/>
              <a:buNone/>
            </a:pPr>
            <a:r>
              <a:rPr lang="en-US" sz="3400" i="1" dirty="0"/>
              <a:t>Most Complex Text </a:t>
            </a:r>
          </a:p>
        </p:txBody>
      </p:sp>
      <p:sp>
        <p:nvSpPr>
          <p:cNvPr id="11" name="Content Placeholder 1"/>
          <p:cNvSpPr txBox="1">
            <a:spLocks/>
          </p:cNvSpPr>
          <p:nvPr/>
        </p:nvSpPr>
        <p:spPr>
          <a:xfrm>
            <a:off x="731520" y="3046412"/>
            <a:ext cx="3483641" cy="111760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Tx/>
              <a:buNone/>
              <a:defRPr/>
            </a:pPr>
            <a:r>
              <a:rPr lang="en-US" sz="3400" b="1" dirty="0">
                <a:solidFill>
                  <a:schemeClr val="tx2"/>
                </a:solidFill>
                <a:latin typeface="Calibri" charset="0"/>
                <a:ea typeface="Calibri" charset="0"/>
                <a:cs typeface="Calibri" charset="0"/>
              </a:rPr>
              <a:t>Volume of Reading</a:t>
            </a:r>
          </a:p>
          <a:p>
            <a:pPr marL="0" indent="0">
              <a:lnSpc>
                <a:spcPct val="100000"/>
              </a:lnSpc>
              <a:spcBef>
                <a:spcPts val="0"/>
              </a:spcBef>
              <a:buFontTx/>
              <a:buNone/>
              <a:defRPr/>
            </a:pPr>
            <a:r>
              <a:rPr lang="en-US" sz="3400" i="1" dirty="0">
                <a:latin typeface="Calibri" charset="0"/>
                <a:ea typeface="Calibri" charset="0"/>
                <a:cs typeface="Calibri" charset="0"/>
              </a:rPr>
              <a:t>Light Support</a:t>
            </a:r>
          </a:p>
          <a:p>
            <a:pPr marL="0" indent="0">
              <a:lnSpc>
                <a:spcPct val="100000"/>
              </a:lnSpc>
              <a:spcBef>
                <a:spcPts val="0"/>
              </a:spcBef>
              <a:buFontTx/>
              <a:buNone/>
              <a:defRPr/>
            </a:pPr>
            <a:r>
              <a:rPr lang="en-US" sz="3400" i="1" dirty="0">
                <a:latin typeface="Calibri" charset="0"/>
                <a:ea typeface="Calibri" charset="0"/>
                <a:cs typeface="Calibri" charset="0"/>
              </a:rPr>
              <a:t>Less Complex Text</a:t>
            </a:r>
          </a:p>
        </p:txBody>
      </p:sp>
    </p:spTree>
    <p:extLst>
      <p:ext uri="{BB962C8B-B14F-4D97-AF65-F5344CB8AC3E}">
        <p14:creationId xmlns:p14="http://schemas.microsoft.com/office/powerpoint/2010/main" val="8298562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44</a:t>
            </a:fld>
            <a:endParaRPr lang="en-US" dirty="0"/>
          </a:p>
        </p:txBody>
      </p:sp>
      <p:sp>
        <p:nvSpPr>
          <p:cNvPr id="4" name="Title 3"/>
          <p:cNvSpPr>
            <a:spLocks noGrp="1"/>
          </p:cNvSpPr>
          <p:nvPr>
            <p:ph type="title"/>
          </p:nvPr>
        </p:nvSpPr>
        <p:spPr/>
        <p:txBody>
          <a:bodyPr/>
          <a:lstStyle/>
          <a:p>
            <a:r>
              <a:rPr lang="en-US" dirty="0"/>
              <a:t>Guidebooks 2.0</a:t>
            </a:r>
          </a:p>
        </p:txBody>
      </p:sp>
      <p:sp>
        <p:nvSpPr>
          <p:cNvPr id="7" name="Rectangle 6"/>
          <p:cNvSpPr/>
          <p:nvPr/>
        </p:nvSpPr>
        <p:spPr>
          <a:xfrm>
            <a:off x="10424971" y="5825494"/>
            <a:ext cx="1592103" cy="307777"/>
          </a:xfrm>
          <a:prstGeom prst="rect">
            <a:avLst/>
          </a:prstGeom>
        </p:spPr>
        <p:txBody>
          <a:bodyPr wrap="none">
            <a:spAutoFit/>
          </a:bodyPr>
          <a:lstStyle/>
          <a:p>
            <a:r>
              <a:rPr lang="en-US" sz="1400" dirty="0">
                <a:latin typeface="Calibri" charset="0"/>
              </a:rPr>
              <a:t>(</a:t>
            </a:r>
            <a:r>
              <a:rPr lang="en-US" sz="1400" dirty="0" err="1">
                <a:latin typeface="Calibri" charset="0"/>
              </a:rPr>
              <a:t>LearnZillion</a:t>
            </a:r>
            <a:r>
              <a:rPr lang="en-US" sz="1400" dirty="0">
                <a:latin typeface="Calibri" charset="0"/>
              </a:rPr>
              <a:t>, 2018)</a:t>
            </a:r>
            <a:endParaRPr lang="en-US" sz="14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807" y="1362277"/>
            <a:ext cx="5735267" cy="3857895"/>
          </a:xfrm>
          <a:prstGeom prst="rect">
            <a:avLst/>
          </a:prstGeom>
        </p:spPr>
      </p:pic>
      <p:sp>
        <p:nvSpPr>
          <p:cNvPr id="9" name="Rectangle 8"/>
          <p:cNvSpPr/>
          <p:nvPr/>
        </p:nvSpPr>
        <p:spPr>
          <a:xfrm>
            <a:off x="7828156" y="2163337"/>
            <a:ext cx="2596815" cy="2832409"/>
          </a:xfrm>
          <a:prstGeom prst="rect">
            <a:avLst/>
          </a:prstGeom>
          <a:noFill/>
          <a:ln w="476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66732ABA-E47F-2744-9D37-E102AC896918}"/>
              </a:ext>
            </a:extLst>
          </p:cNvPr>
          <p:cNvSpPr>
            <a:spLocks noGrp="1"/>
          </p:cNvSpPr>
          <p:nvPr>
            <p:ph type="body" sz="quarter" idx="10"/>
          </p:nvPr>
        </p:nvSpPr>
        <p:spPr/>
        <p:txBody>
          <a:bodyPr/>
          <a:lstStyle/>
          <a:p>
            <a:endParaRPr lang="en-US"/>
          </a:p>
        </p:txBody>
      </p:sp>
      <p:sp>
        <p:nvSpPr>
          <p:cNvPr id="10" name="Text Placeholder 2">
            <a:extLst>
              <a:ext uri="{FF2B5EF4-FFF2-40B4-BE49-F238E27FC236}">
                <a16:creationId xmlns:a16="http://schemas.microsoft.com/office/drawing/2014/main" id="{EA467C17-6A70-464C-8678-F4DC5F2C6263}"/>
              </a:ext>
            </a:extLst>
          </p:cNvPr>
          <p:cNvSpPr txBox="1">
            <a:spLocks/>
          </p:cNvSpPr>
          <p:nvPr/>
        </p:nvSpPr>
        <p:spPr>
          <a:xfrm>
            <a:off x="398463" y="945827"/>
            <a:ext cx="5862852"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500">
                <a:solidFill>
                  <a:schemeClr val="tx1"/>
                </a:solidFill>
              </a:rPr>
              <a:t>Guidebooks 2.0 curriculum is designed for whole-group instruction</a:t>
            </a:r>
          </a:p>
          <a:p>
            <a:r>
              <a:rPr lang="en-US" sz="3500">
                <a:solidFill>
                  <a:schemeClr val="tx1"/>
                </a:solidFill>
              </a:rPr>
              <a:t>Lessons are built around complex texts </a:t>
            </a:r>
          </a:p>
          <a:p>
            <a:r>
              <a:rPr lang="en-US" sz="3500">
                <a:solidFill>
                  <a:schemeClr val="tx1"/>
                </a:solidFill>
              </a:rPr>
              <a:t>Lessons target grade-level standards for reading, writing, speaking and listening, and language</a:t>
            </a:r>
            <a:endParaRPr lang="en-US" sz="3500" dirty="0">
              <a:solidFill>
                <a:schemeClr val="tx1"/>
              </a:solidFill>
            </a:endParaRPr>
          </a:p>
        </p:txBody>
      </p:sp>
    </p:spTree>
    <p:extLst>
      <p:ext uri="{BB962C8B-B14F-4D97-AF65-F5344CB8AC3E}">
        <p14:creationId xmlns:p14="http://schemas.microsoft.com/office/powerpoint/2010/main" val="265344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45</a:t>
            </a:fld>
            <a:endParaRPr lang="en-US" dirty="0"/>
          </a:p>
        </p:txBody>
      </p:sp>
      <p:sp>
        <p:nvSpPr>
          <p:cNvPr id="3" name="Text Placeholder 2"/>
          <p:cNvSpPr>
            <a:spLocks noGrp="1"/>
          </p:cNvSpPr>
          <p:nvPr>
            <p:ph type="body" sz="quarter" idx="10"/>
          </p:nvPr>
        </p:nvSpPr>
        <p:spPr/>
        <p:txBody>
          <a:bodyPr/>
          <a:lstStyle/>
          <a:p>
            <a:r>
              <a:rPr lang="en-US" sz="3600" b="1" dirty="0">
                <a:solidFill>
                  <a:schemeClr val="tx2"/>
                </a:solidFill>
              </a:rPr>
              <a:t>Review</a:t>
            </a:r>
            <a:r>
              <a:rPr lang="en-US" sz="3600" dirty="0"/>
              <a:t> </a:t>
            </a:r>
            <a:r>
              <a:rPr lang="en-US" sz="3600" dirty="0">
                <a:solidFill>
                  <a:schemeClr val="tx1"/>
                </a:solidFill>
              </a:rPr>
              <a:t>each example from the ELA Guidebooks</a:t>
            </a:r>
          </a:p>
          <a:p>
            <a:r>
              <a:rPr lang="en-US" sz="3600" b="1" dirty="0">
                <a:solidFill>
                  <a:schemeClr val="tx2"/>
                </a:solidFill>
              </a:rPr>
              <a:t>Determine</a:t>
            </a:r>
            <a:r>
              <a:rPr lang="en-US" sz="3600" dirty="0">
                <a:solidFill>
                  <a:schemeClr val="tx2"/>
                </a:solidFill>
              </a:rPr>
              <a:t> </a:t>
            </a:r>
            <a:r>
              <a:rPr lang="en-US" sz="3600" dirty="0">
                <a:solidFill>
                  <a:schemeClr val="tx1"/>
                </a:solidFill>
              </a:rPr>
              <a:t>which component(s) of literacy is/are being addressed through each example</a:t>
            </a:r>
          </a:p>
          <a:p>
            <a:r>
              <a:rPr lang="en-US" sz="3600" b="1" dirty="0">
                <a:solidFill>
                  <a:schemeClr val="tx2"/>
                </a:solidFill>
              </a:rPr>
              <a:t>Discuss:</a:t>
            </a:r>
          </a:p>
          <a:p>
            <a:pPr lvl="1"/>
            <a:r>
              <a:rPr lang="en-US" sz="3600" dirty="0">
                <a:solidFill>
                  <a:schemeClr val="tx1"/>
                </a:solidFill>
              </a:rPr>
              <a:t>What is the teacher doing in each example to support students in developing this component of literacy?</a:t>
            </a:r>
          </a:p>
          <a:p>
            <a:pPr lvl="1"/>
            <a:r>
              <a:rPr lang="en-US" sz="3600" dirty="0">
                <a:solidFill>
                  <a:schemeClr val="tx1"/>
                </a:solidFill>
              </a:rPr>
              <a:t>How are students engaging in the learning and developing their skills within this component of literacy?</a:t>
            </a:r>
          </a:p>
        </p:txBody>
      </p:sp>
      <p:sp>
        <p:nvSpPr>
          <p:cNvPr id="4" name="Title 3"/>
          <p:cNvSpPr>
            <a:spLocks noGrp="1"/>
          </p:cNvSpPr>
          <p:nvPr>
            <p:ph type="title"/>
          </p:nvPr>
        </p:nvSpPr>
        <p:spPr/>
        <p:txBody>
          <a:bodyPr/>
          <a:lstStyle/>
          <a:p>
            <a:r>
              <a:rPr lang="en-US" dirty="0"/>
              <a:t>Gallery Walk</a:t>
            </a:r>
          </a:p>
        </p:txBody>
      </p:sp>
    </p:spTree>
    <p:extLst>
      <p:ext uri="{BB962C8B-B14F-4D97-AF65-F5344CB8AC3E}">
        <p14:creationId xmlns:p14="http://schemas.microsoft.com/office/powerpoint/2010/main" val="16856376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46</a:t>
            </a:fld>
            <a:endParaRPr lang="en-US" dirty="0"/>
          </a:p>
        </p:txBody>
      </p:sp>
      <p:sp>
        <p:nvSpPr>
          <p:cNvPr id="5" name="Text Placeholder 4">
            <a:extLst>
              <a:ext uri="{FF2B5EF4-FFF2-40B4-BE49-F238E27FC236}">
                <a16:creationId xmlns:a16="http://schemas.microsoft.com/office/drawing/2014/main" id="{075BAF2E-A9E4-8E44-8C5C-2911C387046B}"/>
              </a:ext>
            </a:extLst>
          </p:cNvPr>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lstStyle/>
          <a:p>
            <a:r>
              <a:rPr lang="en-US" dirty="0"/>
              <a:t>Example 1</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1117485"/>
            <a:ext cx="10058400" cy="4835942"/>
          </a:xfrm>
          <a:prstGeom prst="rect">
            <a:avLst/>
          </a:prstGeom>
        </p:spPr>
      </p:pic>
      <p:sp>
        <p:nvSpPr>
          <p:cNvPr id="7" name="Rectangle 6"/>
          <p:cNvSpPr/>
          <p:nvPr/>
        </p:nvSpPr>
        <p:spPr>
          <a:xfrm>
            <a:off x="10424971" y="5825494"/>
            <a:ext cx="1592103" cy="307777"/>
          </a:xfrm>
          <a:prstGeom prst="rect">
            <a:avLst/>
          </a:prstGeom>
        </p:spPr>
        <p:txBody>
          <a:bodyPr wrap="none">
            <a:spAutoFit/>
          </a:bodyPr>
          <a:lstStyle/>
          <a:p>
            <a:r>
              <a:rPr lang="en-US" sz="1400" dirty="0">
                <a:latin typeface="Calibri" charset="0"/>
              </a:rPr>
              <a:t>(</a:t>
            </a:r>
            <a:r>
              <a:rPr lang="en-US" sz="1400" dirty="0" err="1">
                <a:latin typeface="Calibri" charset="0"/>
              </a:rPr>
              <a:t>LearnZillion</a:t>
            </a:r>
            <a:r>
              <a:rPr lang="en-US" sz="1400" dirty="0">
                <a:latin typeface="Calibri" charset="0"/>
              </a:rPr>
              <a:t>, 2017)</a:t>
            </a:r>
            <a:endParaRPr lang="en-US" sz="1400" dirty="0"/>
          </a:p>
        </p:txBody>
      </p:sp>
    </p:spTree>
    <p:extLst>
      <p:ext uri="{BB962C8B-B14F-4D97-AF65-F5344CB8AC3E}">
        <p14:creationId xmlns:p14="http://schemas.microsoft.com/office/powerpoint/2010/main" val="14428129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47</a:t>
            </a:fld>
            <a:endParaRPr lang="en-US" dirty="0"/>
          </a:p>
        </p:txBody>
      </p:sp>
      <p:sp>
        <p:nvSpPr>
          <p:cNvPr id="4" name="Text Placeholder 3">
            <a:extLst>
              <a:ext uri="{FF2B5EF4-FFF2-40B4-BE49-F238E27FC236}">
                <a16:creationId xmlns:a16="http://schemas.microsoft.com/office/drawing/2014/main" id="{500CEF20-B919-864D-B8E2-1DE87DED7CDD}"/>
              </a:ext>
            </a:extLst>
          </p:cNvPr>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lstStyle/>
          <a:p>
            <a:r>
              <a:rPr lang="en-US" dirty="0"/>
              <a:t>Example 2</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9899" y="955944"/>
            <a:ext cx="10058400" cy="4909675"/>
          </a:xfrm>
          <a:prstGeom prst="rect">
            <a:avLst/>
          </a:prstGeom>
        </p:spPr>
      </p:pic>
      <p:sp>
        <p:nvSpPr>
          <p:cNvPr id="7" name="Rectangle 6"/>
          <p:cNvSpPr/>
          <p:nvPr/>
        </p:nvSpPr>
        <p:spPr>
          <a:xfrm>
            <a:off x="10424971" y="5825494"/>
            <a:ext cx="1592103" cy="307777"/>
          </a:xfrm>
          <a:prstGeom prst="rect">
            <a:avLst/>
          </a:prstGeom>
        </p:spPr>
        <p:txBody>
          <a:bodyPr wrap="none">
            <a:spAutoFit/>
          </a:bodyPr>
          <a:lstStyle/>
          <a:p>
            <a:r>
              <a:rPr lang="en-US" sz="1400" dirty="0">
                <a:latin typeface="Calibri" charset="0"/>
              </a:rPr>
              <a:t>(</a:t>
            </a:r>
            <a:r>
              <a:rPr lang="en-US" sz="1400" dirty="0" err="1">
                <a:latin typeface="Calibri" charset="0"/>
              </a:rPr>
              <a:t>LearnZillion</a:t>
            </a:r>
            <a:r>
              <a:rPr lang="en-US" sz="1400" dirty="0">
                <a:latin typeface="Calibri" charset="0"/>
              </a:rPr>
              <a:t>, 2017)</a:t>
            </a:r>
            <a:endParaRPr lang="en-US" sz="1400" dirty="0"/>
          </a:p>
        </p:txBody>
      </p:sp>
    </p:spTree>
    <p:extLst>
      <p:ext uri="{BB962C8B-B14F-4D97-AF65-F5344CB8AC3E}">
        <p14:creationId xmlns:p14="http://schemas.microsoft.com/office/powerpoint/2010/main" val="13373016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48</a:t>
            </a:fld>
            <a:endParaRPr lang="en-US" dirty="0"/>
          </a:p>
        </p:txBody>
      </p:sp>
      <p:sp>
        <p:nvSpPr>
          <p:cNvPr id="5" name="Text Placeholder 4">
            <a:extLst>
              <a:ext uri="{FF2B5EF4-FFF2-40B4-BE49-F238E27FC236}">
                <a16:creationId xmlns:a16="http://schemas.microsoft.com/office/drawing/2014/main" id="{DD8EA981-016A-A846-86B7-33555290ACDC}"/>
              </a:ext>
            </a:extLst>
          </p:cNvPr>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lstStyle/>
          <a:p>
            <a:r>
              <a:rPr lang="en-US" dirty="0"/>
              <a:t>Example 3</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3404" y="1101232"/>
            <a:ext cx="10058400" cy="4868449"/>
          </a:xfrm>
          <a:prstGeom prst="rect">
            <a:avLst/>
          </a:prstGeom>
        </p:spPr>
      </p:pic>
      <p:sp>
        <p:nvSpPr>
          <p:cNvPr id="7" name="Rectangle 6"/>
          <p:cNvSpPr/>
          <p:nvPr/>
        </p:nvSpPr>
        <p:spPr>
          <a:xfrm>
            <a:off x="10424971" y="5825494"/>
            <a:ext cx="1592103" cy="307777"/>
          </a:xfrm>
          <a:prstGeom prst="rect">
            <a:avLst/>
          </a:prstGeom>
        </p:spPr>
        <p:txBody>
          <a:bodyPr wrap="none">
            <a:spAutoFit/>
          </a:bodyPr>
          <a:lstStyle/>
          <a:p>
            <a:r>
              <a:rPr lang="en-US" sz="1400" dirty="0">
                <a:latin typeface="Calibri" charset="0"/>
              </a:rPr>
              <a:t>(</a:t>
            </a:r>
            <a:r>
              <a:rPr lang="en-US" sz="1400" dirty="0" err="1">
                <a:latin typeface="Calibri" charset="0"/>
              </a:rPr>
              <a:t>LearnZillion</a:t>
            </a:r>
            <a:r>
              <a:rPr lang="en-US" sz="1400" dirty="0">
                <a:latin typeface="Calibri" charset="0"/>
              </a:rPr>
              <a:t>, 2017)</a:t>
            </a:r>
            <a:endParaRPr lang="en-US" sz="1400" dirty="0"/>
          </a:p>
        </p:txBody>
      </p:sp>
    </p:spTree>
    <p:extLst>
      <p:ext uri="{BB962C8B-B14F-4D97-AF65-F5344CB8AC3E}">
        <p14:creationId xmlns:p14="http://schemas.microsoft.com/office/powerpoint/2010/main" val="12778719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49</a:t>
            </a:fld>
            <a:endParaRPr lang="en-US" dirty="0"/>
          </a:p>
        </p:txBody>
      </p:sp>
      <p:sp>
        <p:nvSpPr>
          <p:cNvPr id="5" name="Text Placeholder 4">
            <a:extLst>
              <a:ext uri="{FF2B5EF4-FFF2-40B4-BE49-F238E27FC236}">
                <a16:creationId xmlns:a16="http://schemas.microsoft.com/office/drawing/2014/main" id="{AD26CFEA-1191-BF42-AFE9-D6E3EDD644FF}"/>
              </a:ext>
            </a:extLst>
          </p:cNvPr>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lstStyle/>
          <a:p>
            <a:r>
              <a:rPr lang="en-US" dirty="0"/>
              <a:t>Example 4</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3403" y="1075820"/>
            <a:ext cx="10058400" cy="4919272"/>
          </a:xfrm>
          <a:prstGeom prst="rect">
            <a:avLst/>
          </a:prstGeom>
        </p:spPr>
      </p:pic>
      <p:sp>
        <p:nvSpPr>
          <p:cNvPr id="7" name="Rectangle 6"/>
          <p:cNvSpPr/>
          <p:nvPr/>
        </p:nvSpPr>
        <p:spPr>
          <a:xfrm>
            <a:off x="10424971" y="5825494"/>
            <a:ext cx="1592103" cy="307777"/>
          </a:xfrm>
          <a:prstGeom prst="rect">
            <a:avLst/>
          </a:prstGeom>
        </p:spPr>
        <p:txBody>
          <a:bodyPr wrap="none">
            <a:spAutoFit/>
          </a:bodyPr>
          <a:lstStyle/>
          <a:p>
            <a:r>
              <a:rPr lang="en-US" sz="1400" dirty="0">
                <a:latin typeface="Calibri" charset="0"/>
              </a:rPr>
              <a:t>(</a:t>
            </a:r>
            <a:r>
              <a:rPr lang="en-US" sz="1400" dirty="0" err="1">
                <a:latin typeface="Calibri" charset="0"/>
              </a:rPr>
              <a:t>LearnZillion</a:t>
            </a:r>
            <a:r>
              <a:rPr lang="en-US" sz="1400" dirty="0">
                <a:latin typeface="Calibri" charset="0"/>
              </a:rPr>
              <a:t>, 2017)</a:t>
            </a:r>
            <a:endParaRPr lang="en-US" sz="1400" dirty="0"/>
          </a:p>
        </p:txBody>
      </p:sp>
    </p:spTree>
    <p:extLst>
      <p:ext uri="{BB962C8B-B14F-4D97-AF65-F5344CB8AC3E}">
        <p14:creationId xmlns:p14="http://schemas.microsoft.com/office/powerpoint/2010/main" val="7716893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a:t>
            </a:fld>
            <a:endParaRPr lang="en-US" dirty="0"/>
          </a:p>
        </p:txBody>
      </p:sp>
      <p:sp>
        <p:nvSpPr>
          <p:cNvPr id="3" name="Text Placeholder 2"/>
          <p:cNvSpPr>
            <a:spLocks noGrp="1"/>
          </p:cNvSpPr>
          <p:nvPr>
            <p:ph type="body" sz="quarter" idx="10"/>
          </p:nvPr>
        </p:nvSpPr>
        <p:spPr/>
        <p:txBody>
          <a:bodyPr/>
          <a:lstStyle/>
          <a:p>
            <a:pPr marL="514350" lvl="0" indent="-514350">
              <a:buFont typeface="+mj-lt"/>
              <a:buAutoNum type="arabicPeriod"/>
            </a:pPr>
            <a:r>
              <a:rPr lang="en-US" sz="4500" dirty="0">
                <a:solidFill>
                  <a:schemeClr val="tx1"/>
                </a:solidFill>
              </a:rPr>
              <a:t>Ask questions</a:t>
            </a:r>
          </a:p>
          <a:p>
            <a:pPr marL="514350" lvl="0" indent="-514350">
              <a:buFont typeface="+mj-lt"/>
              <a:buAutoNum type="arabicPeriod"/>
            </a:pPr>
            <a:r>
              <a:rPr lang="en-US" sz="4500" dirty="0">
                <a:solidFill>
                  <a:schemeClr val="tx1"/>
                </a:solidFill>
              </a:rPr>
              <a:t>Be present and engage fully</a:t>
            </a:r>
          </a:p>
          <a:p>
            <a:pPr marL="514350" lvl="0" indent="-514350">
              <a:buFont typeface="+mj-lt"/>
              <a:buAutoNum type="arabicPeriod"/>
            </a:pPr>
            <a:r>
              <a:rPr lang="en-US" sz="4500" dirty="0">
                <a:solidFill>
                  <a:schemeClr val="tx1"/>
                </a:solidFill>
              </a:rPr>
              <a:t>Prepare for productive struggle </a:t>
            </a:r>
          </a:p>
          <a:p>
            <a:pPr marL="514350" lvl="0" indent="-514350">
              <a:buFont typeface="+mj-lt"/>
              <a:buAutoNum type="arabicPeriod"/>
            </a:pPr>
            <a:r>
              <a:rPr lang="en-US" sz="4500" dirty="0">
                <a:solidFill>
                  <a:schemeClr val="tx1"/>
                </a:solidFill>
              </a:rPr>
              <a:t>Consider differing perspectives </a:t>
            </a:r>
          </a:p>
          <a:p>
            <a:pPr marL="514350" lvl="0" indent="-514350">
              <a:buFont typeface="+mj-lt"/>
              <a:buAutoNum type="arabicPeriod"/>
            </a:pPr>
            <a:r>
              <a:rPr lang="en-US" sz="4500" dirty="0">
                <a:solidFill>
                  <a:schemeClr val="tx1"/>
                </a:solidFill>
              </a:rPr>
              <a:t>Create and maintain a safe space for professional learning</a:t>
            </a:r>
          </a:p>
        </p:txBody>
      </p:sp>
      <p:sp>
        <p:nvSpPr>
          <p:cNvPr id="4" name="Title 3"/>
          <p:cNvSpPr>
            <a:spLocks noGrp="1"/>
          </p:cNvSpPr>
          <p:nvPr>
            <p:ph type="title"/>
          </p:nvPr>
        </p:nvSpPr>
        <p:spPr/>
        <p:txBody>
          <a:bodyPr/>
          <a:lstStyle/>
          <a:p>
            <a:r>
              <a:rPr lang="en-US" dirty="0"/>
              <a:t>Norms</a:t>
            </a:r>
          </a:p>
        </p:txBody>
      </p:sp>
    </p:spTree>
    <p:extLst>
      <p:ext uri="{BB962C8B-B14F-4D97-AF65-F5344CB8AC3E}">
        <p14:creationId xmlns:p14="http://schemas.microsoft.com/office/powerpoint/2010/main" val="1858785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50</a:t>
            </a:fld>
            <a:endParaRPr lang="en-US" dirty="0"/>
          </a:p>
        </p:txBody>
      </p:sp>
      <p:sp>
        <p:nvSpPr>
          <p:cNvPr id="5" name="Text Placeholder 4">
            <a:extLst>
              <a:ext uri="{FF2B5EF4-FFF2-40B4-BE49-F238E27FC236}">
                <a16:creationId xmlns:a16="http://schemas.microsoft.com/office/drawing/2014/main" id="{9D3AA9C8-0B61-DA46-8C88-6A9960CE9EB5}"/>
              </a:ext>
            </a:extLst>
          </p:cNvPr>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lstStyle/>
          <a:p>
            <a:r>
              <a:rPr lang="en-US" dirty="0"/>
              <a:t>Example 5</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881251"/>
            <a:ext cx="10058400" cy="4934138"/>
          </a:xfrm>
          <a:prstGeom prst="rect">
            <a:avLst/>
          </a:prstGeom>
        </p:spPr>
      </p:pic>
      <p:sp>
        <p:nvSpPr>
          <p:cNvPr id="7" name="Rectangle 6"/>
          <p:cNvSpPr/>
          <p:nvPr/>
        </p:nvSpPr>
        <p:spPr>
          <a:xfrm>
            <a:off x="10424971" y="5825494"/>
            <a:ext cx="1592103" cy="307777"/>
          </a:xfrm>
          <a:prstGeom prst="rect">
            <a:avLst/>
          </a:prstGeom>
        </p:spPr>
        <p:txBody>
          <a:bodyPr wrap="none">
            <a:spAutoFit/>
          </a:bodyPr>
          <a:lstStyle/>
          <a:p>
            <a:r>
              <a:rPr lang="en-US" sz="1400" dirty="0">
                <a:latin typeface="Calibri" charset="0"/>
              </a:rPr>
              <a:t>(</a:t>
            </a:r>
            <a:r>
              <a:rPr lang="en-US" sz="1400" dirty="0" err="1">
                <a:latin typeface="Calibri" charset="0"/>
              </a:rPr>
              <a:t>LearnZillion</a:t>
            </a:r>
            <a:r>
              <a:rPr lang="en-US" sz="1400" dirty="0">
                <a:latin typeface="Calibri" charset="0"/>
              </a:rPr>
              <a:t>, 2017)</a:t>
            </a:r>
            <a:endParaRPr lang="en-US" sz="1400" dirty="0"/>
          </a:p>
        </p:txBody>
      </p:sp>
    </p:spTree>
    <p:extLst>
      <p:ext uri="{BB962C8B-B14F-4D97-AF65-F5344CB8AC3E}">
        <p14:creationId xmlns:p14="http://schemas.microsoft.com/office/powerpoint/2010/main" val="6085451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51</a:t>
            </a:fld>
            <a:endParaRPr lang="en-US" dirty="0"/>
          </a:p>
        </p:txBody>
      </p:sp>
      <p:sp>
        <p:nvSpPr>
          <p:cNvPr id="4" name="Text Placeholder 3">
            <a:extLst>
              <a:ext uri="{FF2B5EF4-FFF2-40B4-BE49-F238E27FC236}">
                <a16:creationId xmlns:a16="http://schemas.microsoft.com/office/drawing/2014/main" id="{DB1F4A84-2712-2540-9E4B-27CBC9FE8244}"/>
              </a:ext>
            </a:extLst>
          </p:cNvPr>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lstStyle/>
          <a:p>
            <a:r>
              <a:rPr lang="en-US" dirty="0"/>
              <a:t>Example 6</a:t>
            </a:r>
          </a:p>
        </p:txBody>
      </p:sp>
      <p:pic>
        <p:nvPicPr>
          <p:cNvPr id="9" name="Picture 8"/>
          <p:cNvPicPr/>
          <p:nvPr/>
        </p:nvPicPr>
        <p:blipFill>
          <a:blip r:embed="rId3">
            <a:extLst>
              <a:ext uri="{28A0092B-C50C-407E-A947-70E740481C1C}">
                <a14:useLocalDpi xmlns:a14="http://schemas.microsoft.com/office/drawing/2010/main" val="0"/>
              </a:ext>
            </a:extLst>
          </a:blip>
          <a:stretch>
            <a:fillRect/>
          </a:stretch>
        </p:blipFill>
        <p:spPr>
          <a:xfrm>
            <a:off x="6090444" y="1193800"/>
            <a:ext cx="5982736" cy="4447583"/>
          </a:xfrm>
          <a:prstGeom prst="rect">
            <a:avLst/>
          </a:prstGeom>
        </p:spPr>
      </p:pic>
      <p:pic>
        <p:nvPicPr>
          <p:cNvPr id="10" name="Picture 9"/>
          <p:cNvPicPr/>
          <p:nvPr/>
        </p:nvPicPr>
        <p:blipFill>
          <a:blip r:embed="rId4">
            <a:extLst>
              <a:ext uri="{28A0092B-C50C-407E-A947-70E740481C1C}">
                <a14:useLocalDpi xmlns:a14="http://schemas.microsoft.com/office/drawing/2010/main" val="0"/>
              </a:ext>
            </a:extLst>
          </a:blip>
          <a:stretch>
            <a:fillRect/>
          </a:stretch>
        </p:blipFill>
        <p:spPr>
          <a:xfrm>
            <a:off x="258589" y="1084087"/>
            <a:ext cx="5831856" cy="4557296"/>
          </a:xfrm>
          <a:prstGeom prst="rect">
            <a:avLst/>
          </a:prstGeom>
        </p:spPr>
      </p:pic>
      <p:sp>
        <p:nvSpPr>
          <p:cNvPr id="11" name="Rectangle 10"/>
          <p:cNvSpPr/>
          <p:nvPr/>
        </p:nvSpPr>
        <p:spPr>
          <a:xfrm>
            <a:off x="10424971" y="5825494"/>
            <a:ext cx="1592103" cy="307777"/>
          </a:xfrm>
          <a:prstGeom prst="rect">
            <a:avLst/>
          </a:prstGeom>
        </p:spPr>
        <p:txBody>
          <a:bodyPr wrap="none">
            <a:spAutoFit/>
          </a:bodyPr>
          <a:lstStyle/>
          <a:p>
            <a:r>
              <a:rPr lang="en-US" sz="1400" dirty="0">
                <a:latin typeface="Calibri" charset="0"/>
              </a:rPr>
              <a:t>(</a:t>
            </a:r>
            <a:r>
              <a:rPr lang="en-US" sz="1400" dirty="0" err="1">
                <a:latin typeface="Calibri" charset="0"/>
              </a:rPr>
              <a:t>LearnZillion</a:t>
            </a:r>
            <a:r>
              <a:rPr lang="en-US" sz="1400" dirty="0">
                <a:latin typeface="Calibri" charset="0"/>
              </a:rPr>
              <a:t>, 2017)</a:t>
            </a:r>
            <a:endParaRPr lang="en-US" sz="1400" dirty="0"/>
          </a:p>
        </p:txBody>
      </p:sp>
    </p:spTree>
    <p:extLst>
      <p:ext uri="{BB962C8B-B14F-4D97-AF65-F5344CB8AC3E}">
        <p14:creationId xmlns:p14="http://schemas.microsoft.com/office/powerpoint/2010/main" val="5998499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52</a:t>
            </a:fld>
            <a:endParaRPr lang="en-US" dirty="0"/>
          </a:p>
        </p:txBody>
      </p:sp>
      <p:sp>
        <p:nvSpPr>
          <p:cNvPr id="3" name="Text Placeholder 2"/>
          <p:cNvSpPr>
            <a:spLocks noGrp="1"/>
          </p:cNvSpPr>
          <p:nvPr>
            <p:ph type="body" sz="quarter" idx="10"/>
          </p:nvPr>
        </p:nvSpPr>
        <p:spPr/>
        <p:txBody>
          <a:bodyPr/>
          <a:lstStyle/>
          <a:p>
            <a:r>
              <a:rPr lang="en-US" sz="4800" dirty="0">
                <a:solidFill>
                  <a:schemeClr val="tx1"/>
                </a:solidFill>
              </a:rPr>
              <a:t>What was illuminated for you about how these components of literacy live in the Guidebooks?</a:t>
            </a:r>
          </a:p>
          <a:p>
            <a:endParaRPr lang="en-US" sz="4800" dirty="0">
              <a:solidFill>
                <a:schemeClr val="tx1"/>
              </a:solidFill>
            </a:endParaRPr>
          </a:p>
          <a:p>
            <a:r>
              <a:rPr lang="en-US" sz="4800" dirty="0">
                <a:solidFill>
                  <a:schemeClr val="tx1"/>
                </a:solidFill>
              </a:rPr>
              <a:t>Which components did you NOT see evidence of in these examples? </a:t>
            </a:r>
          </a:p>
        </p:txBody>
      </p:sp>
      <p:sp>
        <p:nvSpPr>
          <p:cNvPr id="4" name="Title 3"/>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5286578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53</a:t>
            </a:fld>
            <a:endParaRPr lang="en-US" dirty="0"/>
          </a:p>
        </p:txBody>
      </p:sp>
      <p:sp>
        <p:nvSpPr>
          <p:cNvPr id="5" name="Text Placeholder 4">
            <a:extLst>
              <a:ext uri="{FF2B5EF4-FFF2-40B4-BE49-F238E27FC236}">
                <a16:creationId xmlns:a16="http://schemas.microsoft.com/office/drawing/2014/main" id="{4883A531-15C7-1C4A-8C82-1E49BDE21405}"/>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When will we go deeper?</a:t>
            </a:r>
          </a:p>
        </p:txBody>
      </p:sp>
      <p:graphicFrame>
        <p:nvGraphicFramePr>
          <p:cNvPr id="6" name="Table 5"/>
          <p:cNvGraphicFramePr>
            <a:graphicFrameLocks noGrp="1"/>
          </p:cNvGraphicFramePr>
          <p:nvPr>
            <p:extLst>
              <p:ext uri="{D42A27DB-BD31-4B8C-83A1-F6EECF244321}">
                <p14:modId xmlns:p14="http://schemas.microsoft.com/office/powerpoint/2010/main" val="2636920277"/>
              </p:ext>
            </p:extLst>
          </p:nvPr>
        </p:nvGraphicFramePr>
        <p:xfrm>
          <a:off x="1024732" y="1358453"/>
          <a:ext cx="10142536" cy="3596640"/>
        </p:xfrm>
        <a:graphic>
          <a:graphicData uri="http://schemas.openxmlformats.org/drawingml/2006/table">
            <a:tbl>
              <a:tblPr firstRow="1" bandRow="1">
                <a:tableStyleId>{5A111915-BE36-4E01-A7E5-04B1672EAD32}</a:tableStyleId>
              </a:tblPr>
              <a:tblGrid>
                <a:gridCol w="2535634">
                  <a:extLst>
                    <a:ext uri="{9D8B030D-6E8A-4147-A177-3AD203B41FA5}">
                      <a16:colId xmlns:a16="http://schemas.microsoft.com/office/drawing/2014/main" val="20000"/>
                    </a:ext>
                  </a:extLst>
                </a:gridCol>
                <a:gridCol w="2535634">
                  <a:extLst>
                    <a:ext uri="{9D8B030D-6E8A-4147-A177-3AD203B41FA5}">
                      <a16:colId xmlns:a16="http://schemas.microsoft.com/office/drawing/2014/main" val="20001"/>
                    </a:ext>
                  </a:extLst>
                </a:gridCol>
                <a:gridCol w="2535634">
                  <a:extLst>
                    <a:ext uri="{9D8B030D-6E8A-4147-A177-3AD203B41FA5}">
                      <a16:colId xmlns:a16="http://schemas.microsoft.com/office/drawing/2014/main" val="20002"/>
                    </a:ext>
                  </a:extLst>
                </a:gridCol>
                <a:gridCol w="2535634">
                  <a:extLst>
                    <a:ext uri="{9D8B030D-6E8A-4147-A177-3AD203B41FA5}">
                      <a16:colId xmlns:a16="http://schemas.microsoft.com/office/drawing/2014/main" val="20003"/>
                    </a:ext>
                  </a:extLst>
                </a:gridCol>
              </a:tblGrid>
              <a:tr h="370840">
                <a:tc>
                  <a:txBody>
                    <a:bodyPr/>
                    <a:lstStyle/>
                    <a:p>
                      <a:pPr algn="ctr"/>
                      <a:r>
                        <a:rPr lang="en-US" sz="3200" dirty="0">
                          <a:latin typeface="Calibri" charset="0"/>
                          <a:ea typeface="Calibri" charset="0"/>
                          <a:cs typeface="Calibri" charset="0"/>
                        </a:rPr>
                        <a:t>Module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a:latin typeface="Calibri" charset="0"/>
                          <a:ea typeface="Calibri" charset="0"/>
                          <a:cs typeface="Calibri" charset="0"/>
                        </a:rPr>
                        <a:t>Module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a:latin typeface="Calibri" charset="0"/>
                          <a:ea typeface="Calibri" charset="0"/>
                          <a:cs typeface="Calibri" charset="0"/>
                        </a:rPr>
                        <a:t>Modules 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a:latin typeface="Calibri" charset="0"/>
                          <a:ea typeface="Calibri" charset="0"/>
                          <a:cs typeface="Calibri" charset="0"/>
                        </a:rPr>
                        <a:t>Modules 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marL="342900" indent="-342900">
                        <a:buFont typeface="Arial" charset="0"/>
                        <a:buChar char="•"/>
                      </a:pPr>
                      <a:r>
                        <a:rPr lang="en-US" sz="3200" b="1" dirty="0">
                          <a:latin typeface="Calibri" charset="0"/>
                          <a:ea typeface="Calibri" charset="0"/>
                          <a:cs typeface="Calibri" charset="0"/>
                        </a:rPr>
                        <a:t>Fluency (session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7200" indent="-457200">
                        <a:buFont typeface="Arial" charset="0"/>
                        <a:buChar char="•"/>
                      </a:pPr>
                      <a:r>
                        <a:rPr lang="en-US" sz="3200" b="1" dirty="0">
                          <a:latin typeface="Calibri" charset="0"/>
                          <a:ea typeface="Calibri" charset="0"/>
                          <a:cs typeface="Calibri" charset="0"/>
                        </a:rPr>
                        <a:t>Volume of Reading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7200" indent="-457200">
                        <a:buFont typeface="Arial" charset="0"/>
                        <a:buChar char="•"/>
                      </a:pPr>
                      <a:r>
                        <a:rPr lang="en-US" sz="3200" b="1" dirty="0">
                          <a:latin typeface="Calibri" charset="0"/>
                          <a:ea typeface="Calibri" charset="0"/>
                          <a:cs typeface="Calibri" charset="0"/>
                        </a:rPr>
                        <a:t>Close Reading</a:t>
                      </a:r>
                    </a:p>
                    <a:p>
                      <a:pPr marL="457200" indent="-457200">
                        <a:buFont typeface="Arial" charset="0"/>
                        <a:buChar char="•"/>
                      </a:pPr>
                      <a:r>
                        <a:rPr lang="en-US" sz="3200" b="1" dirty="0">
                          <a:latin typeface="Calibri" charset="0"/>
                          <a:ea typeface="Calibri" charset="0"/>
                          <a:cs typeface="Calibri" charset="0"/>
                        </a:rPr>
                        <a:t>Academic</a:t>
                      </a:r>
                      <a:r>
                        <a:rPr lang="en-US" sz="3200" b="1" baseline="0" dirty="0">
                          <a:latin typeface="Calibri" charset="0"/>
                          <a:ea typeface="Calibri" charset="0"/>
                          <a:cs typeface="Calibri" charset="0"/>
                        </a:rPr>
                        <a:t> Language</a:t>
                      </a:r>
                    </a:p>
                    <a:p>
                      <a:pPr marL="457200" indent="-457200">
                        <a:buFont typeface="Arial" charset="0"/>
                        <a:buChar char="•"/>
                      </a:pPr>
                      <a:r>
                        <a:rPr lang="en-US" sz="3200" b="1" baseline="0" dirty="0">
                          <a:latin typeface="Calibri" charset="0"/>
                          <a:ea typeface="Calibri" charset="0"/>
                          <a:cs typeface="Calibri" charset="0"/>
                        </a:rPr>
                        <a:t>Academic Vocabulary</a:t>
                      </a:r>
                      <a:endParaRPr lang="en-US" sz="3200" b="1"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indent="-342900">
                        <a:buFont typeface="Arial" charset="0"/>
                        <a:buChar char="•"/>
                      </a:pPr>
                      <a:r>
                        <a:rPr lang="en-US" sz="3200" b="1" dirty="0">
                          <a:latin typeface="Calibri" charset="0"/>
                          <a:ea typeface="Calibri" charset="0"/>
                          <a:cs typeface="Calibri" charset="0"/>
                        </a:rPr>
                        <a:t>Evidence Based Writing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997018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54</a:t>
            </a:fld>
            <a:endParaRPr lang="en-US" dirty="0"/>
          </a:p>
        </p:txBody>
      </p:sp>
      <p:sp>
        <p:nvSpPr>
          <p:cNvPr id="4" name="Title 3"/>
          <p:cNvSpPr>
            <a:spLocks noGrp="1"/>
          </p:cNvSpPr>
          <p:nvPr>
            <p:ph type="title"/>
          </p:nvPr>
        </p:nvSpPr>
        <p:spPr/>
        <p:txBody>
          <a:bodyPr/>
          <a:lstStyle/>
          <a:p>
            <a:r>
              <a:rPr lang="en-US" dirty="0"/>
              <a:t>Meanwhile</a:t>
            </a:r>
            <a:r>
              <a:rPr lang="is-IS" dirty="0"/>
              <a:t>… Some Helpful Resources</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455" y="1062014"/>
            <a:ext cx="6724073" cy="4528457"/>
          </a:xfrm>
          <a:prstGeom prst="rect">
            <a:avLst/>
          </a:prstGeom>
          <a:ln w="60325">
            <a:solidFill>
              <a:schemeClr val="tx1"/>
            </a:solidFill>
          </a:ln>
        </p:spPr>
      </p:pic>
      <p:sp>
        <p:nvSpPr>
          <p:cNvPr id="7" name="Text Placeholder 6">
            <a:extLst>
              <a:ext uri="{FF2B5EF4-FFF2-40B4-BE49-F238E27FC236}">
                <a16:creationId xmlns:a16="http://schemas.microsoft.com/office/drawing/2014/main" id="{1057A86F-7D22-FB4C-883A-E09F34616FD6}"/>
              </a:ext>
            </a:extLst>
          </p:cNvPr>
          <p:cNvSpPr>
            <a:spLocks noGrp="1"/>
          </p:cNvSpPr>
          <p:nvPr>
            <p:ph type="body" sz="quarter" idx="10"/>
          </p:nvPr>
        </p:nvSpPr>
        <p:spPr/>
        <p:txBody>
          <a:bodyPr/>
          <a:lstStyle/>
          <a:p>
            <a:endParaRPr lang="en-US"/>
          </a:p>
        </p:txBody>
      </p:sp>
      <p:sp>
        <p:nvSpPr>
          <p:cNvPr id="8" name="Text Placeholder 2">
            <a:extLst>
              <a:ext uri="{FF2B5EF4-FFF2-40B4-BE49-F238E27FC236}">
                <a16:creationId xmlns:a16="http://schemas.microsoft.com/office/drawing/2014/main" id="{B25B709D-F13C-F24C-A8C0-02972F287F3B}"/>
              </a:ext>
            </a:extLst>
          </p:cNvPr>
          <p:cNvSpPr txBox="1">
            <a:spLocks/>
          </p:cNvSpPr>
          <p:nvPr/>
        </p:nvSpPr>
        <p:spPr>
          <a:xfrm>
            <a:off x="7370617" y="914831"/>
            <a:ext cx="4417363"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buFont typeface="Arial" charset="0"/>
              <a:buChar char="•"/>
            </a:pPr>
            <a:r>
              <a:rPr lang="en-US" sz="3600" b="1">
                <a:solidFill>
                  <a:schemeClr val="tx2"/>
                </a:solidFill>
              </a:rPr>
              <a:t>Access</a:t>
            </a:r>
            <a:r>
              <a:rPr lang="en-US" sz="3600">
                <a:solidFill>
                  <a:schemeClr val="tx1"/>
                </a:solidFill>
              </a:rPr>
              <a:t> and independently </a:t>
            </a:r>
            <a:r>
              <a:rPr lang="en-US" sz="3600" b="1">
                <a:solidFill>
                  <a:schemeClr val="tx2"/>
                </a:solidFill>
              </a:rPr>
              <a:t>review</a:t>
            </a:r>
            <a:r>
              <a:rPr lang="en-US" sz="3600">
                <a:solidFill>
                  <a:schemeClr val="tx1"/>
                </a:solidFill>
              </a:rPr>
              <a:t> the Approach Guides</a:t>
            </a:r>
          </a:p>
          <a:p>
            <a:pPr>
              <a:buFont typeface="Arial" charset="0"/>
              <a:buChar char="•"/>
            </a:pPr>
            <a:endParaRPr lang="en-US" sz="1000">
              <a:solidFill>
                <a:schemeClr val="tx1"/>
              </a:solidFill>
            </a:endParaRPr>
          </a:p>
          <a:p>
            <a:pPr marL="0" indent="0" algn="ctr">
              <a:buFont typeface="Arial"/>
              <a:buNone/>
            </a:pPr>
            <a:r>
              <a:rPr lang="en-US" sz="3600" b="1">
                <a:solidFill>
                  <a:schemeClr val="tx2"/>
                </a:solidFill>
              </a:rPr>
              <a:t>Discuss:</a:t>
            </a:r>
          </a:p>
          <a:p>
            <a:pPr>
              <a:buFont typeface="Arial" charset="0"/>
              <a:buChar char="•"/>
            </a:pPr>
            <a:r>
              <a:rPr lang="en-US" sz="3600">
                <a:solidFill>
                  <a:schemeClr val="tx1"/>
                </a:solidFill>
              </a:rPr>
              <a:t>Which guide are you most excited to take a closer look at? Why?</a:t>
            </a:r>
            <a:endParaRPr lang="en-US" sz="3600" dirty="0">
              <a:solidFill>
                <a:schemeClr val="tx1"/>
              </a:solidFill>
            </a:endParaRPr>
          </a:p>
        </p:txBody>
      </p:sp>
    </p:spTree>
    <p:extLst>
      <p:ext uri="{BB962C8B-B14F-4D97-AF65-F5344CB8AC3E}">
        <p14:creationId xmlns:p14="http://schemas.microsoft.com/office/powerpoint/2010/main" val="1936251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55</a:t>
            </a:fld>
            <a:endParaRPr lang="en-US" dirty="0"/>
          </a:p>
        </p:txBody>
      </p:sp>
      <p:sp>
        <p:nvSpPr>
          <p:cNvPr id="3" name="Text Placeholder 2"/>
          <p:cNvSpPr>
            <a:spLocks noGrp="1"/>
          </p:cNvSpPr>
          <p:nvPr>
            <p:ph type="body" sz="quarter" idx="10"/>
          </p:nvPr>
        </p:nvSpPr>
        <p:spPr/>
        <p:txBody>
          <a:bodyPr/>
          <a:lstStyle/>
          <a:p>
            <a:pPr marL="0" indent="0" algn="ctr">
              <a:buNone/>
            </a:pPr>
            <a:r>
              <a:rPr lang="en-US" sz="4500" b="1" dirty="0">
                <a:solidFill>
                  <a:schemeClr val="tx2"/>
                </a:solidFill>
              </a:rPr>
              <a:t>Discuss with a Partner:</a:t>
            </a:r>
          </a:p>
          <a:p>
            <a:pPr marL="0" indent="0" algn="ctr">
              <a:buNone/>
            </a:pPr>
            <a:endParaRPr lang="en-US" sz="1000" b="1" dirty="0">
              <a:solidFill>
                <a:schemeClr val="tx2"/>
              </a:solidFill>
            </a:endParaRPr>
          </a:p>
          <a:p>
            <a:r>
              <a:rPr lang="en-US" sz="4500" dirty="0">
                <a:solidFill>
                  <a:schemeClr val="tx1"/>
                </a:solidFill>
              </a:rPr>
              <a:t>What are the components of literacy? </a:t>
            </a:r>
          </a:p>
          <a:p>
            <a:endParaRPr lang="en-US" sz="1000" dirty="0">
              <a:solidFill>
                <a:schemeClr val="tx1"/>
              </a:solidFill>
            </a:endParaRPr>
          </a:p>
          <a:p>
            <a:r>
              <a:rPr lang="en-US" sz="4500" dirty="0">
                <a:solidFill>
                  <a:schemeClr val="tx1"/>
                </a:solidFill>
              </a:rPr>
              <a:t>Which components of literacy are addressed in whole group instruction through the Guidebooks?</a:t>
            </a:r>
          </a:p>
          <a:p>
            <a:endParaRPr lang="en-US" sz="1000" dirty="0">
              <a:solidFill>
                <a:schemeClr val="tx1"/>
              </a:solidFill>
            </a:endParaRPr>
          </a:p>
        </p:txBody>
      </p:sp>
      <p:sp>
        <p:nvSpPr>
          <p:cNvPr id="4" name="Title 3"/>
          <p:cNvSpPr>
            <a:spLocks noGrp="1"/>
          </p:cNvSpPr>
          <p:nvPr>
            <p:ph type="title"/>
          </p:nvPr>
        </p:nvSpPr>
        <p:spPr/>
        <p:txBody>
          <a:bodyPr/>
          <a:lstStyle/>
          <a:p>
            <a:r>
              <a:rPr lang="en-US" dirty="0"/>
              <a:t>Synthesize Your Learning</a:t>
            </a:r>
          </a:p>
        </p:txBody>
      </p:sp>
      <p:pic>
        <p:nvPicPr>
          <p:cNvPr id="6" name="Picture 5">
            <a:extLst>
              <a:ext uri="{FF2B5EF4-FFF2-40B4-BE49-F238E27FC236}">
                <a16:creationId xmlns:a16="http://schemas.microsoft.com/office/drawing/2014/main" id="{C3BC1242-5034-5645-85F9-AD545D381A3A}"/>
              </a:ext>
            </a:extLst>
          </p:cNvPr>
          <p:cNvPicPr>
            <a:picLocks noChangeAspect="1"/>
          </p:cNvPicPr>
          <p:nvPr/>
        </p:nvPicPr>
        <p:blipFill>
          <a:blip r:embed="rId3"/>
          <a:stretch>
            <a:fillRect/>
          </a:stretch>
        </p:blipFill>
        <p:spPr>
          <a:xfrm>
            <a:off x="10433385" y="838200"/>
            <a:ext cx="1587500" cy="711200"/>
          </a:xfrm>
          <a:prstGeom prst="rect">
            <a:avLst/>
          </a:prstGeom>
        </p:spPr>
      </p:pic>
    </p:spTree>
    <p:extLst>
      <p:ext uri="{BB962C8B-B14F-4D97-AF65-F5344CB8AC3E}">
        <p14:creationId xmlns:p14="http://schemas.microsoft.com/office/powerpoint/2010/main" val="132028754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500" b="1" dirty="0"/>
              <a:t>Take a Break!</a:t>
            </a:r>
          </a:p>
        </p:txBody>
      </p:sp>
    </p:spTree>
    <p:extLst>
      <p:ext uri="{BB962C8B-B14F-4D97-AF65-F5344CB8AC3E}">
        <p14:creationId xmlns:p14="http://schemas.microsoft.com/office/powerpoint/2010/main" val="18189439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000" b="1" dirty="0"/>
              <a:t>Module 1</a:t>
            </a:r>
            <a:r>
              <a:rPr lang="en-US" sz="5000" dirty="0"/>
              <a:t>: Unpacking the ELA Guidebooks</a:t>
            </a:r>
            <a:br>
              <a:rPr lang="en-US" sz="5000" dirty="0"/>
            </a:br>
            <a:r>
              <a:rPr lang="en-US" sz="5000" b="1" dirty="0"/>
              <a:t>Session 3</a:t>
            </a:r>
            <a:r>
              <a:rPr lang="en-US" sz="5000" dirty="0"/>
              <a:t>: Unpacking the Cold-Read Task</a:t>
            </a:r>
            <a:br>
              <a:rPr lang="en-US" dirty="0"/>
            </a:br>
            <a:r>
              <a:rPr lang="en-US" sz="5400" dirty="0"/>
              <a:t>Grades 6 </a:t>
            </a:r>
            <a:r>
              <a:rPr lang="mr-IN" sz="5400" dirty="0"/>
              <a:t>–</a:t>
            </a:r>
            <a:r>
              <a:rPr lang="en-US" sz="5400" dirty="0"/>
              <a:t> 8</a:t>
            </a:r>
            <a:endParaRPr lang="en-US" dirty="0"/>
          </a:p>
        </p:txBody>
      </p:sp>
    </p:spTree>
    <p:extLst>
      <p:ext uri="{BB962C8B-B14F-4D97-AF65-F5344CB8AC3E}">
        <p14:creationId xmlns:p14="http://schemas.microsoft.com/office/powerpoint/2010/main" val="80134977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58</a:t>
            </a:fld>
            <a:endParaRPr lang="en-US" dirty="0"/>
          </a:p>
        </p:txBody>
      </p:sp>
      <p:sp>
        <p:nvSpPr>
          <p:cNvPr id="5" name="Text Placeholder 4"/>
          <p:cNvSpPr>
            <a:spLocks noGrp="1"/>
          </p:cNvSpPr>
          <p:nvPr>
            <p:ph type="body" sz="quarter" idx="10"/>
          </p:nvPr>
        </p:nvSpPr>
        <p:spPr/>
        <p:txBody>
          <a:bodyPr/>
          <a:lstStyle/>
          <a:p>
            <a:pPr marL="0" indent="0" algn="ctr">
              <a:buNone/>
            </a:pPr>
            <a:r>
              <a:rPr lang="en-US" sz="4500" b="1" dirty="0">
                <a:solidFill>
                  <a:schemeClr val="tx2"/>
                </a:solidFill>
              </a:rPr>
              <a:t>Write – Pair </a:t>
            </a:r>
            <a:r>
              <a:rPr lang="mr-IN" sz="4500" b="1" dirty="0">
                <a:solidFill>
                  <a:schemeClr val="tx2"/>
                </a:solidFill>
              </a:rPr>
              <a:t>–</a:t>
            </a:r>
            <a:r>
              <a:rPr lang="en-US" sz="4500" b="1" dirty="0">
                <a:solidFill>
                  <a:schemeClr val="tx2"/>
                </a:solidFill>
              </a:rPr>
              <a:t> Share </a:t>
            </a:r>
          </a:p>
          <a:p>
            <a:r>
              <a:rPr lang="en-US" sz="4500" dirty="0">
                <a:solidFill>
                  <a:schemeClr val="tx1"/>
                </a:solidFill>
              </a:rPr>
              <a:t>When you prepare to teach a unit from the Guidebooks, what steps do you take?</a:t>
            </a:r>
          </a:p>
          <a:p>
            <a:endParaRPr lang="en-US" sz="2000" dirty="0">
              <a:solidFill>
                <a:schemeClr val="tx1"/>
              </a:solidFill>
            </a:endParaRPr>
          </a:p>
          <a:p>
            <a:r>
              <a:rPr lang="en-US" sz="4500" dirty="0">
                <a:solidFill>
                  <a:schemeClr val="tx1"/>
                </a:solidFill>
              </a:rPr>
              <a:t>What successes and challenges have you experienced when preparing to teach a new unit?</a:t>
            </a:r>
          </a:p>
        </p:txBody>
      </p:sp>
      <p:sp>
        <p:nvSpPr>
          <p:cNvPr id="4" name="Title 3"/>
          <p:cNvSpPr>
            <a:spLocks noGrp="1"/>
          </p:cNvSpPr>
          <p:nvPr>
            <p:ph type="title"/>
          </p:nvPr>
        </p:nvSpPr>
        <p:spPr/>
        <p:txBody>
          <a:bodyPr/>
          <a:lstStyle/>
          <a:p>
            <a:r>
              <a:rPr lang="en-US"/>
              <a:t>Do Now</a:t>
            </a:r>
            <a:endParaRPr lang="en-US" dirty="0"/>
          </a:p>
        </p:txBody>
      </p:sp>
    </p:spTree>
    <p:extLst>
      <p:ext uri="{BB962C8B-B14F-4D97-AF65-F5344CB8AC3E}">
        <p14:creationId xmlns:p14="http://schemas.microsoft.com/office/powerpoint/2010/main" val="9859597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59</a:t>
            </a:fld>
            <a:endParaRPr lang="en-US" dirty="0"/>
          </a:p>
        </p:txBody>
      </p:sp>
      <p:sp>
        <p:nvSpPr>
          <p:cNvPr id="3" name="Text Placeholder 2"/>
          <p:cNvSpPr>
            <a:spLocks noGrp="1"/>
          </p:cNvSpPr>
          <p:nvPr>
            <p:ph type="body" sz="quarter" idx="10"/>
          </p:nvPr>
        </p:nvSpPr>
        <p:spPr/>
        <p:txBody>
          <a:bodyPr/>
          <a:lstStyle/>
          <a:p>
            <a:r>
              <a:rPr lang="en-US" sz="4800" dirty="0">
                <a:solidFill>
                  <a:schemeClr val="tx1"/>
                </a:solidFill>
              </a:rPr>
              <a:t>Learn and apply process for unpacking the knowledge and skills students need to be successful on a Cold-Read Task</a:t>
            </a:r>
          </a:p>
          <a:p>
            <a:endParaRPr lang="en-US" sz="2000" dirty="0">
              <a:solidFill>
                <a:schemeClr val="tx1"/>
              </a:solidFill>
            </a:endParaRPr>
          </a:p>
          <a:p>
            <a:r>
              <a:rPr lang="en-US" sz="4800" dirty="0">
                <a:solidFill>
                  <a:schemeClr val="tx1"/>
                </a:solidFill>
              </a:rPr>
              <a:t>Deepen understanding of the backwards design principle of the ELA Guidebooks</a:t>
            </a:r>
          </a:p>
        </p:txBody>
      </p:sp>
      <p:sp>
        <p:nvSpPr>
          <p:cNvPr id="4" name="Title 3"/>
          <p:cNvSpPr>
            <a:spLocks noGrp="1"/>
          </p:cNvSpPr>
          <p:nvPr>
            <p:ph type="title"/>
          </p:nvPr>
        </p:nvSpPr>
        <p:spPr/>
        <p:txBody>
          <a:bodyPr/>
          <a:lstStyle/>
          <a:p>
            <a:r>
              <a:rPr lang="en-US"/>
              <a:t>Session Objectives</a:t>
            </a:r>
            <a:endParaRPr lang="en-US" dirty="0"/>
          </a:p>
        </p:txBody>
      </p:sp>
    </p:spTree>
    <p:extLst>
      <p:ext uri="{BB962C8B-B14F-4D97-AF65-F5344CB8AC3E}">
        <p14:creationId xmlns:p14="http://schemas.microsoft.com/office/powerpoint/2010/main" val="17050777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000" b="1" dirty="0"/>
              <a:t>Module 1</a:t>
            </a:r>
            <a:r>
              <a:rPr lang="en-US" sz="5000" dirty="0"/>
              <a:t>: Unpacking the ELA Guidebooks</a:t>
            </a:r>
            <a:br>
              <a:rPr lang="en-US" sz="5000" dirty="0"/>
            </a:br>
            <a:r>
              <a:rPr lang="en-US" sz="5000" b="1" dirty="0"/>
              <a:t>Session 1</a:t>
            </a:r>
            <a:r>
              <a:rPr lang="en-US" sz="5000" dirty="0"/>
              <a:t>: Introduction to the Guidebooks</a:t>
            </a:r>
            <a:br>
              <a:rPr lang="en-US" dirty="0"/>
            </a:br>
            <a:r>
              <a:rPr lang="en-US" sz="5400" dirty="0"/>
              <a:t>Grades 6 </a:t>
            </a:r>
            <a:r>
              <a:rPr lang="mr-IN" sz="5400" dirty="0"/>
              <a:t>–</a:t>
            </a:r>
            <a:r>
              <a:rPr lang="en-US" sz="5400" dirty="0"/>
              <a:t> 8</a:t>
            </a:r>
            <a:endParaRPr lang="en-US" dirty="0"/>
          </a:p>
        </p:txBody>
      </p:sp>
    </p:spTree>
    <p:extLst>
      <p:ext uri="{BB962C8B-B14F-4D97-AF65-F5344CB8AC3E}">
        <p14:creationId xmlns:p14="http://schemas.microsoft.com/office/powerpoint/2010/main" val="18249905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60</a:t>
            </a:fld>
            <a:endParaRPr lang="en-US" dirty="0"/>
          </a:p>
        </p:txBody>
      </p:sp>
      <p:sp>
        <p:nvSpPr>
          <p:cNvPr id="3" name="Text Placeholder 2">
            <a:extLst>
              <a:ext uri="{FF2B5EF4-FFF2-40B4-BE49-F238E27FC236}">
                <a16:creationId xmlns:a16="http://schemas.microsoft.com/office/drawing/2014/main" id="{AFAED3AD-7994-1148-8A03-9F4E220E9D6E}"/>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Agenda</a:t>
            </a:r>
          </a:p>
        </p:txBody>
      </p:sp>
      <p:graphicFrame>
        <p:nvGraphicFramePr>
          <p:cNvPr id="5" name="Content Placeholder 3"/>
          <p:cNvGraphicFramePr>
            <a:graphicFrameLocks/>
          </p:cNvGraphicFramePr>
          <p:nvPr>
            <p:extLst>
              <p:ext uri="{D42A27DB-BD31-4B8C-83A1-F6EECF244321}">
                <p14:modId xmlns:p14="http://schemas.microsoft.com/office/powerpoint/2010/main" val="911380288"/>
              </p:ext>
            </p:extLst>
          </p:nvPr>
        </p:nvGraphicFramePr>
        <p:xfrm>
          <a:off x="1437564" y="1569055"/>
          <a:ext cx="9316871" cy="3200400"/>
        </p:xfrm>
        <a:graphic>
          <a:graphicData uri="http://schemas.openxmlformats.org/drawingml/2006/table">
            <a:tbl>
              <a:tblPr firstRow="1" bandRow="1">
                <a:tableStyleId>{7DF18680-E054-41AD-8BC1-D1AEF772440D}</a:tableStyleId>
              </a:tblPr>
              <a:tblGrid>
                <a:gridCol w="1970038">
                  <a:extLst>
                    <a:ext uri="{9D8B030D-6E8A-4147-A177-3AD203B41FA5}">
                      <a16:colId xmlns:a16="http://schemas.microsoft.com/office/drawing/2014/main" val="20000"/>
                    </a:ext>
                  </a:extLst>
                </a:gridCol>
                <a:gridCol w="7346833">
                  <a:extLst>
                    <a:ext uri="{9D8B030D-6E8A-4147-A177-3AD203B41FA5}">
                      <a16:colId xmlns:a16="http://schemas.microsoft.com/office/drawing/2014/main" val="20001"/>
                    </a:ext>
                  </a:extLst>
                </a:gridCol>
              </a:tblGrid>
              <a:tr h="370840">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600" dirty="0">
                          <a:solidFill>
                            <a:schemeClr val="tx1"/>
                          </a:solidFill>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600" dirty="0">
                          <a:solidFill>
                            <a:schemeClr val="tx1"/>
                          </a:solidFill>
                          <a:latin typeface="Calibri" charset="0"/>
                          <a:ea typeface="Calibri" charset="0"/>
                          <a:cs typeface="Calibri" charset="0"/>
                        </a:rPr>
                        <a:t>35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Practice Unpacking the Cold-Read 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3600" dirty="0">
                          <a:solidFill>
                            <a:schemeClr val="tx1"/>
                          </a:solidFill>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Explore Guidebooks Lessons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3600" dirty="0">
                          <a:solidFill>
                            <a:schemeClr val="tx1"/>
                          </a:solidFill>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Reflect + Wrap Up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65239233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61</a:t>
            </a:fld>
            <a:endParaRPr lang="en-US" dirty="0"/>
          </a:p>
        </p:txBody>
      </p:sp>
      <p:sp>
        <p:nvSpPr>
          <p:cNvPr id="3" name="Text Placeholder 2"/>
          <p:cNvSpPr>
            <a:spLocks noGrp="1"/>
          </p:cNvSpPr>
          <p:nvPr>
            <p:ph type="body" sz="quarter" idx="10"/>
          </p:nvPr>
        </p:nvSpPr>
        <p:spPr/>
        <p:txBody>
          <a:bodyPr/>
          <a:lstStyle/>
          <a:p>
            <a:r>
              <a:rPr lang="en-US" sz="2600" b="1" dirty="0">
                <a:solidFill>
                  <a:schemeClr val="accent5"/>
                </a:solidFill>
              </a:rPr>
              <a:t>Culminating Writing Task</a:t>
            </a:r>
          </a:p>
          <a:p>
            <a:pPr lvl="1"/>
            <a:r>
              <a:rPr lang="en-US" sz="2600" dirty="0">
                <a:solidFill>
                  <a:schemeClr val="tx1"/>
                </a:solidFill>
              </a:rPr>
              <a:t>Students synthesize the topics, themes, and ideas of the unit into a written essay.</a:t>
            </a:r>
          </a:p>
          <a:p>
            <a:r>
              <a:rPr lang="en-US" sz="2600" b="1" dirty="0">
                <a:solidFill>
                  <a:schemeClr val="accent5"/>
                </a:solidFill>
              </a:rPr>
              <a:t>Cold-Read Task</a:t>
            </a:r>
          </a:p>
          <a:p>
            <a:pPr lvl="1"/>
            <a:r>
              <a:rPr lang="en-US" sz="2600" dirty="0">
                <a:solidFill>
                  <a:schemeClr val="tx1"/>
                </a:solidFill>
              </a:rPr>
              <a:t>Students read a new text or two related to the unit topic and answer multiple choice questions, as well as write an essay.</a:t>
            </a:r>
          </a:p>
          <a:p>
            <a:r>
              <a:rPr lang="en-US" sz="2600" b="1" dirty="0">
                <a:solidFill>
                  <a:schemeClr val="accent5"/>
                </a:solidFill>
              </a:rPr>
              <a:t>Extension Task</a:t>
            </a:r>
          </a:p>
          <a:p>
            <a:pPr lvl="1"/>
            <a:r>
              <a:rPr lang="en-US" sz="2600" dirty="0">
                <a:solidFill>
                  <a:schemeClr val="tx1"/>
                </a:solidFill>
              </a:rPr>
              <a:t>Students extend what they have learned in the unit to either:</a:t>
            </a:r>
          </a:p>
          <a:p>
            <a:pPr lvl="2"/>
            <a:r>
              <a:rPr lang="en-US" sz="2600" dirty="0">
                <a:solidFill>
                  <a:schemeClr val="tx1"/>
                </a:solidFill>
              </a:rPr>
              <a:t>Make connections between their learning and their lives through a narrative or personal essay </a:t>
            </a:r>
          </a:p>
          <a:p>
            <a:pPr lvl="2"/>
            <a:r>
              <a:rPr lang="en-US" sz="2600" dirty="0">
                <a:solidFill>
                  <a:schemeClr val="tx1"/>
                </a:solidFill>
              </a:rPr>
              <a:t>Make connections between their learning and the world through research</a:t>
            </a:r>
          </a:p>
        </p:txBody>
      </p:sp>
      <p:sp>
        <p:nvSpPr>
          <p:cNvPr id="4" name="Title 3"/>
          <p:cNvSpPr>
            <a:spLocks noGrp="1"/>
          </p:cNvSpPr>
          <p:nvPr>
            <p:ph type="title"/>
          </p:nvPr>
        </p:nvSpPr>
        <p:spPr/>
        <p:txBody>
          <a:bodyPr/>
          <a:lstStyle/>
          <a:p>
            <a:r>
              <a:rPr lang="en-US" dirty="0"/>
              <a:t>Three Assessment Types</a:t>
            </a:r>
          </a:p>
        </p:txBody>
      </p:sp>
      <p:sp>
        <p:nvSpPr>
          <p:cNvPr id="5" name="Rectangle 4"/>
          <p:cNvSpPr/>
          <p:nvPr/>
        </p:nvSpPr>
        <p:spPr>
          <a:xfrm>
            <a:off x="600435" y="2474913"/>
            <a:ext cx="11255981" cy="1130299"/>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1090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62</a:t>
            </a:fld>
            <a:endParaRPr lang="en-US" dirty="0"/>
          </a:p>
        </p:txBody>
      </p:sp>
      <p:sp>
        <p:nvSpPr>
          <p:cNvPr id="3" name="Text Placeholder 2">
            <a:extLst>
              <a:ext uri="{FF2B5EF4-FFF2-40B4-BE49-F238E27FC236}">
                <a16:creationId xmlns:a16="http://schemas.microsoft.com/office/drawing/2014/main" id="{0980B6C0-9180-E344-8AB9-E01AAB326A06}"/>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Grade 8 Sample Cold-Read Task</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1474" y="896467"/>
            <a:ext cx="4484443" cy="5137632"/>
          </a:xfrm>
          <a:prstGeom prst="rect">
            <a:avLst/>
          </a:prstGeom>
          <a:ln w="12700">
            <a:solidFill>
              <a:schemeClr val="tx1"/>
            </a:solidFill>
          </a:ln>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8463" y="896467"/>
            <a:ext cx="3360737" cy="3669861"/>
          </a:xfrm>
          <a:prstGeom prst="rect">
            <a:avLst/>
          </a:prstGeom>
          <a:ln w="12700">
            <a:solidFill>
              <a:schemeClr val="tx1"/>
            </a:solidFill>
          </a:ln>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20863" y="1905494"/>
            <a:ext cx="3360737" cy="3870502"/>
          </a:xfrm>
          <a:prstGeom prst="rect">
            <a:avLst/>
          </a:prstGeom>
          <a:ln w="47625">
            <a:solidFill>
              <a:schemeClr val="tx1"/>
            </a:solidFill>
          </a:ln>
        </p:spPr>
      </p:pic>
    </p:spTree>
    <p:extLst>
      <p:ext uri="{BB962C8B-B14F-4D97-AF65-F5344CB8AC3E}">
        <p14:creationId xmlns:p14="http://schemas.microsoft.com/office/powerpoint/2010/main" val="203455628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63</a:t>
            </a:fld>
            <a:endParaRPr lang="en-US" dirty="0"/>
          </a:p>
        </p:txBody>
      </p:sp>
      <p:sp>
        <p:nvSpPr>
          <p:cNvPr id="5" name="Text Placeholder 4">
            <a:extLst>
              <a:ext uri="{FF2B5EF4-FFF2-40B4-BE49-F238E27FC236}">
                <a16:creationId xmlns:a16="http://schemas.microsoft.com/office/drawing/2014/main" id="{7562CCBD-632A-D545-8E14-1E4B9F42A870}"/>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Let’s Prepare!</a:t>
            </a:r>
          </a:p>
        </p:txBody>
      </p:sp>
      <p:sp>
        <p:nvSpPr>
          <p:cNvPr id="6" name="Content Placeholder 2"/>
          <p:cNvSpPr txBox="1">
            <a:spLocks/>
          </p:cNvSpPr>
          <p:nvPr/>
        </p:nvSpPr>
        <p:spPr>
          <a:xfrm>
            <a:off x="1051684" y="2235200"/>
            <a:ext cx="10077519" cy="2641600"/>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5000" dirty="0">
                <a:latin typeface="Calibri" charset="0"/>
                <a:ea typeface="Calibri" charset="0"/>
                <a:cs typeface="Calibri" charset="0"/>
              </a:rPr>
              <a:t>What skills and knowledge do students need to be successful on this task?</a:t>
            </a:r>
          </a:p>
        </p:txBody>
      </p:sp>
      <p:sp>
        <p:nvSpPr>
          <p:cNvPr id="3" name="Rectangle 2"/>
          <p:cNvSpPr/>
          <p:nvPr/>
        </p:nvSpPr>
        <p:spPr>
          <a:xfrm>
            <a:off x="6223000" y="2235200"/>
            <a:ext cx="2921000" cy="711200"/>
          </a:xfrm>
          <a:prstGeom prst="rect">
            <a:avLst/>
          </a:prstGeom>
          <a:noFill/>
          <a:ln w="603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26042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64</a:t>
            </a:fld>
            <a:endParaRPr lang="en-US" dirty="0"/>
          </a:p>
        </p:txBody>
      </p:sp>
      <p:sp>
        <p:nvSpPr>
          <p:cNvPr id="4" name="Title 3"/>
          <p:cNvSpPr>
            <a:spLocks noGrp="1"/>
          </p:cNvSpPr>
          <p:nvPr>
            <p:ph type="title"/>
          </p:nvPr>
        </p:nvSpPr>
        <p:spPr/>
        <p:txBody>
          <a:bodyPr/>
          <a:lstStyle/>
          <a:p>
            <a:r>
              <a:rPr lang="en-US" dirty="0"/>
              <a:t>Let’s Read!</a:t>
            </a:r>
          </a:p>
        </p:txBody>
      </p:sp>
      <p:sp>
        <p:nvSpPr>
          <p:cNvPr id="6" name="Text Placeholder 5">
            <a:extLst>
              <a:ext uri="{FF2B5EF4-FFF2-40B4-BE49-F238E27FC236}">
                <a16:creationId xmlns:a16="http://schemas.microsoft.com/office/drawing/2014/main" id="{86E708F9-D701-1E48-9650-391AECC7726E}"/>
              </a:ext>
            </a:extLst>
          </p:cNvPr>
          <p:cNvSpPr>
            <a:spLocks noGrp="1"/>
          </p:cNvSpPr>
          <p:nvPr>
            <p:ph type="body" sz="quarter" idx="10"/>
          </p:nvPr>
        </p:nvSpPr>
        <p:spPr/>
        <p:txBody>
          <a:bodyPr/>
          <a:lstStyle/>
          <a:p>
            <a:endParaRPr lang="en-US"/>
          </a:p>
        </p:txBody>
      </p:sp>
      <p:sp>
        <p:nvSpPr>
          <p:cNvPr id="7" name="Text Placeholder 2">
            <a:extLst>
              <a:ext uri="{FF2B5EF4-FFF2-40B4-BE49-F238E27FC236}">
                <a16:creationId xmlns:a16="http://schemas.microsoft.com/office/drawing/2014/main" id="{49150F09-1A1F-9546-B908-F997285DB08A}"/>
              </a:ext>
            </a:extLst>
          </p:cNvPr>
          <p:cNvSpPr txBox="1">
            <a:spLocks/>
          </p:cNvSpPr>
          <p:nvPr/>
        </p:nvSpPr>
        <p:spPr>
          <a:xfrm>
            <a:off x="398463" y="1037670"/>
            <a:ext cx="10828672"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3800" b="1">
                <a:solidFill>
                  <a:schemeClr val="tx2"/>
                </a:solidFill>
              </a:rPr>
              <a:t>Independently:</a:t>
            </a:r>
          </a:p>
          <a:p>
            <a:r>
              <a:rPr lang="en-US" sz="3800" b="1">
                <a:solidFill>
                  <a:schemeClr val="tx2"/>
                </a:solidFill>
              </a:rPr>
              <a:t>Read</a:t>
            </a:r>
            <a:r>
              <a:rPr lang="en-US" sz="3800"/>
              <a:t> </a:t>
            </a:r>
            <a:r>
              <a:rPr lang="en-US" sz="3800">
                <a:solidFill>
                  <a:schemeClr val="tx1"/>
                </a:solidFill>
              </a:rPr>
              <a:t>the two texts</a:t>
            </a:r>
          </a:p>
          <a:p>
            <a:pPr lvl="1"/>
            <a:r>
              <a:rPr lang="en-US" sz="3800">
                <a:solidFill>
                  <a:schemeClr val="tx1"/>
                </a:solidFill>
              </a:rPr>
              <a:t>“Does IQ Test Really Measure Intelligence?” </a:t>
            </a:r>
          </a:p>
          <a:p>
            <a:pPr lvl="1"/>
            <a:r>
              <a:rPr lang="en-US" sz="3800">
                <a:solidFill>
                  <a:schemeClr val="tx1"/>
                </a:solidFill>
              </a:rPr>
              <a:t>“IQ Tests are Meaningless and Too Simplistic”</a:t>
            </a:r>
          </a:p>
          <a:p>
            <a:pPr>
              <a:buFont typeface="Wingdings" charset="2"/>
              <a:buChar char="q"/>
            </a:pPr>
            <a:endParaRPr lang="en-US" sz="2500"/>
          </a:p>
          <a:p>
            <a:pPr marL="0" indent="0" algn="ctr">
              <a:buFont typeface="Arial"/>
              <a:buNone/>
            </a:pPr>
            <a:r>
              <a:rPr lang="en-US" sz="3800" b="1">
                <a:solidFill>
                  <a:schemeClr val="tx2"/>
                </a:solidFill>
              </a:rPr>
              <a:t>Look For:</a:t>
            </a:r>
          </a:p>
          <a:p>
            <a:r>
              <a:rPr lang="en-US" sz="3800">
                <a:solidFill>
                  <a:schemeClr val="tx1"/>
                </a:solidFill>
              </a:rPr>
              <a:t>What knowledge must students have in order to read and understand these texts independently?</a:t>
            </a:r>
            <a:endParaRPr lang="en-US" sz="3800" dirty="0">
              <a:solidFill>
                <a:schemeClr val="tx1"/>
              </a:solidFill>
            </a:endParaRPr>
          </a:p>
        </p:txBody>
      </p:sp>
    </p:spTree>
    <p:extLst>
      <p:ext uri="{BB962C8B-B14F-4D97-AF65-F5344CB8AC3E}">
        <p14:creationId xmlns:p14="http://schemas.microsoft.com/office/powerpoint/2010/main" val="82055962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65</a:t>
            </a:fld>
            <a:endParaRPr lang="en-US" dirty="0"/>
          </a:p>
        </p:txBody>
      </p:sp>
      <p:sp>
        <p:nvSpPr>
          <p:cNvPr id="8" name="Text Placeholder 7">
            <a:extLst>
              <a:ext uri="{FF2B5EF4-FFF2-40B4-BE49-F238E27FC236}">
                <a16:creationId xmlns:a16="http://schemas.microsoft.com/office/drawing/2014/main" id="{C1231137-04A5-994D-9B47-78EBE2E0B244}"/>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Let’s Discuss!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463" y="896467"/>
            <a:ext cx="3360737" cy="3669861"/>
          </a:xfrm>
          <a:prstGeom prst="rect">
            <a:avLst/>
          </a:prstGeom>
          <a:ln w="12700">
            <a:solidFill>
              <a:schemeClr val="tx1"/>
            </a:solidFill>
          </a:ln>
        </p:spPr>
      </p:pic>
      <p:sp>
        <p:nvSpPr>
          <p:cNvPr id="6" name="TextBox 5"/>
          <p:cNvSpPr txBox="1"/>
          <p:nvPr/>
        </p:nvSpPr>
        <p:spPr>
          <a:xfrm>
            <a:off x="5719156" y="1096650"/>
            <a:ext cx="6137260" cy="4339650"/>
          </a:xfrm>
          <a:prstGeom prst="rect">
            <a:avLst/>
          </a:prstGeom>
          <a:noFill/>
        </p:spPr>
        <p:txBody>
          <a:bodyPr wrap="square" rtlCol="0">
            <a:spAutoFit/>
          </a:bodyPr>
          <a:lstStyle/>
          <a:p>
            <a:pPr algn="ctr"/>
            <a:endParaRPr lang="en-US" sz="1000" dirty="0">
              <a:latin typeface="Calibri" charset="0"/>
              <a:ea typeface="Calibri" charset="0"/>
              <a:cs typeface="Calibri" charset="0"/>
            </a:endParaRPr>
          </a:p>
          <a:p>
            <a:pPr algn="ctr"/>
            <a:r>
              <a:rPr lang="en-US" sz="3800" dirty="0">
                <a:latin typeface="Calibri" charset="0"/>
                <a:ea typeface="Calibri" charset="0"/>
                <a:cs typeface="Calibri" charset="0"/>
              </a:rPr>
              <a:t>What are the </a:t>
            </a:r>
            <a:r>
              <a:rPr lang="en-US" sz="3800" b="1" dirty="0">
                <a:solidFill>
                  <a:schemeClr val="tx2"/>
                </a:solidFill>
                <a:latin typeface="Calibri" charset="0"/>
                <a:ea typeface="Calibri" charset="0"/>
                <a:cs typeface="Calibri" charset="0"/>
              </a:rPr>
              <a:t>knowledge demands </a:t>
            </a:r>
            <a:r>
              <a:rPr lang="en-US" sz="3800" dirty="0">
                <a:latin typeface="Calibri" charset="0"/>
                <a:ea typeface="Calibri" charset="0"/>
                <a:cs typeface="Calibri" charset="0"/>
              </a:rPr>
              <a:t>of these two texts?</a:t>
            </a:r>
          </a:p>
          <a:p>
            <a:pPr algn="ctr"/>
            <a:endParaRPr lang="en-US" sz="1000" dirty="0">
              <a:latin typeface="Calibri" charset="0"/>
              <a:ea typeface="Calibri" charset="0"/>
              <a:cs typeface="Calibri" charset="0"/>
            </a:endParaRPr>
          </a:p>
          <a:p>
            <a:pPr algn="ctr"/>
            <a:r>
              <a:rPr lang="en-US" sz="3600" b="1" i="1" dirty="0">
                <a:latin typeface="Calibri" charset="0"/>
                <a:ea typeface="Calibri" charset="0"/>
                <a:cs typeface="Calibri" charset="0"/>
              </a:rPr>
              <a:t> In other words:</a:t>
            </a:r>
          </a:p>
          <a:p>
            <a:pPr algn="ctr"/>
            <a:r>
              <a:rPr lang="en-US" sz="3600" dirty="0">
                <a:latin typeface="Calibri" charset="0"/>
                <a:ea typeface="Calibri" charset="0"/>
                <a:cs typeface="Calibri" charset="0"/>
              </a:rPr>
              <a:t>What knowledge must students have in order to read and understand these texts independently?</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0863" y="1905494"/>
            <a:ext cx="3360737" cy="3870502"/>
          </a:xfrm>
          <a:prstGeom prst="rect">
            <a:avLst/>
          </a:prstGeom>
          <a:ln w="47625">
            <a:solidFill>
              <a:schemeClr val="tx1"/>
            </a:solidFill>
          </a:ln>
        </p:spPr>
      </p:pic>
    </p:spTree>
    <p:extLst>
      <p:ext uri="{BB962C8B-B14F-4D97-AF65-F5344CB8AC3E}">
        <p14:creationId xmlns:p14="http://schemas.microsoft.com/office/powerpoint/2010/main" val="87140159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66</a:t>
            </a:fld>
            <a:endParaRPr lang="en-US" dirty="0"/>
          </a:p>
        </p:txBody>
      </p:sp>
      <p:sp>
        <p:nvSpPr>
          <p:cNvPr id="5" name="Text Placeholder 4">
            <a:extLst>
              <a:ext uri="{FF2B5EF4-FFF2-40B4-BE49-F238E27FC236}">
                <a16:creationId xmlns:a16="http://schemas.microsoft.com/office/drawing/2014/main" id="{104A09F3-DA80-E24F-BF1A-ADCE8DD06CEC}"/>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Let’s Prepare!</a:t>
            </a:r>
          </a:p>
        </p:txBody>
      </p:sp>
      <p:sp>
        <p:nvSpPr>
          <p:cNvPr id="6" name="Content Placeholder 2"/>
          <p:cNvSpPr txBox="1">
            <a:spLocks/>
          </p:cNvSpPr>
          <p:nvPr/>
        </p:nvSpPr>
        <p:spPr>
          <a:xfrm>
            <a:off x="1051684" y="2235200"/>
            <a:ext cx="10077519" cy="2641600"/>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5000" dirty="0">
                <a:latin typeface="Calibri" charset="0"/>
                <a:ea typeface="Calibri" charset="0"/>
                <a:cs typeface="Calibri" charset="0"/>
              </a:rPr>
              <a:t>What skills and knowledge do students need to be successful on this task?</a:t>
            </a:r>
          </a:p>
        </p:txBody>
      </p:sp>
      <p:sp>
        <p:nvSpPr>
          <p:cNvPr id="3" name="Rectangle 2"/>
          <p:cNvSpPr/>
          <p:nvPr/>
        </p:nvSpPr>
        <p:spPr>
          <a:xfrm>
            <a:off x="3708400" y="2235200"/>
            <a:ext cx="1397000" cy="711200"/>
          </a:xfrm>
          <a:prstGeom prst="rect">
            <a:avLst/>
          </a:prstGeom>
          <a:noFill/>
          <a:ln w="603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3461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67</a:t>
            </a:fld>
            <a:endParaRPr lang="en-US" dirty="0"/>
          </a:p>
        </p:txBody>
      </p:sp>
      <p:sp>
        <p:nvSpPr>
          <p:cNvPr id="4" name="Title 3"/>
          <p:cNvSpPr>
            <a:spLocks noGrp="1"/>
          </p:cNvSpPr>
          <p:nvPr>
            <p:ph type="title"/>
          </p:nvPr>
        </p:nvSpPr>
        <p:spPr/>
        <p:txBody>
          <a:bodyPr/>
          <a:lstStyle/>
          <a:p>
            <a:r>
              <a:rPr lang="en-US" dirty="0"/>
              <a:t>Unpack Question #1</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623" y="1151070"/>
            <a:ext cx="9689641" cy="2905541"/>
          </a:xfrm>
          <a:prstGeom prst="rect">
            <a:avLst/>
          </a:prstGeom>
          <a:ln w="25400">
            <a:solidFill>
              <a:schemeClr val="accent1"/>
            </a:solidFill>
          </a:ln>
        </p:spPr>
      </p:pic>
      <p:sp>
        <p:nvSpPr>
          <p:cNvPr id="8" name="Text Placeholder 7">
            <a:extLst>
              <a:ext uri="{FF2B5EF4-FFF2-40B4-BE49-F238E27FC236}">
                <a16:creationId xmlns:a16="http://schemas.microsoft.com/office/drawing/2014/main" id="{460C3E08-38A2-254E-81B3-0047B629FBB2}"/>
              </a:ext>
            </a:extLst>
          </p:cNvPr>
          <p:cNvSpPr>
            <a:spLocks noGrp="1"/>
          </p:cNvSpPr>
          <p:nvPr>
            <p:ph type="body" sz="quarter" idx="10"/>
          </p:nvPr>
        </p:nvSpPr>
        <p:spPr/>
        <p:txBody>
          <a:bodyPr/>
          <a:lstStyle/>
          <a:p>
            <a:endParaRPr lang="en-US"/>
          </a:p>
        </p:txBody>
      </p:sp>
      <p:sp>
        <p:nvSpPr>
          <p:cNvPr id="9" name="Text Placeholder 4">
            <a:extLst>
              <a:ext uri="{FF2B5EF4-FFF2-40B4-BE49-F238E27FC236}">
                <a16:creationId xmlns:a16="http://schemas.microsoft.com/office/drawing/2014/main" id="{D5AC7472-545E-3B42-B2D3-4A73A38AC36B}"/>
              </a:ext>
            </a:extLst>
          </p:cNvPr>
          <p:cNvSpPr txBox="1">
            <a:spLocks/>
          </p:cNvSpPr>
          <p:nvPr/>
        </p:nvSpPr>
        <p:spPr>
          <a:xfrm>
            <a:off x="398463" y="4216778"/>
            <a:ext cx="11383962" cy="167284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3800" b="1">
                <a:solidFill>
                  <a:schemeClr val="tx2"/>
                </a:solidFill>
              </a:rPr>
              <a:t>Unpack the Skill(s):</a:t>
            </a:r>
          </a:p>
          <a:p>
            <a:r>
              <a:rPr lang="en-US" sz="3800">
                <a:solidFill>
                  <a:schemeClr val="tx1"/>
                </a:solidFill>
              </a:rPr>
              <a:t>What must students be able to do in order to answer this question?</a:t>
            </a:r>
            <a:endParaRPr lang="en-US" sz="3800" dirty="0">
              <a:solidFill>
                <a:schemeClr val="tx1"/>
              </a:solidFill>
            </a:endParaRPr>
          </a:p>
        </p:txBody>
      </p:sp>
    </p:spTree>
    <p:extLst>
      <p:ext uri="{BB962C8B-B14F-4D97-AF65-F5344CB8AC3E}">
        <p14:creationId xmlns:p14="http://schemas.microsoft.com/office/powerpoint/2010/main" val="18919428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68</a:t>
            </a:fld>
            <a:endParaRPr lang="uk-UA" dirty="0"/>
          </a:p>
        </p:txBody>
      </p:sp>
      <p:sp>
        <p:nvSpPr>
          <p:cNvPr id="3" name="Text Placeholder 2"/>
          <p:cNvSpPr>
            <a:spLocks noGrp="1"/>
          </p:cNvSpPr>
          <p:nvPr>
            <p:ph type="body" sz="quarter" idx="10"/>
          </p:nvPr>
        </p:nvSpPr>
        <p:spPr/>
        <p:txBody>
          <a:bodyPr/>
          <a:lstStyle/>
          <a:p>
            <a:pPr marL="0" indent="0" algn="ctr">
              <a:buNone/>
            </a:pPr>
            <a:r>
              <a:rPr lang="en-US" sz="4000" b="1" dirty="0">
                <a:solidFill>
                  <a:schemeClr val="tx2"/>
                </a:solidFill>
              </a:rPr>
              <a:t>Work with a Partner: </a:t>
            </a:r>
          </a:p>
          <a:p>
            <a:pPr marL="0" indent="0" algn="ctr">
              <a:buNone/>
            </a:pPr>
            <a:r>
              <a:rPr lang="en-US" sz="4000" b="1" dirty="0">
                <a:solidFill>
                  <a:schemeClr val="tx2"/>
                </a:solidFill>
              </a:rPr>
              <a:t>Unpack and Annotate the Task</a:t>
            </a:r>
          </a:p>
          <a:p>
            <a:pPr marL="0" indent="0" algn="ctr">
              <a:buNone/>
            </a:pPr>
            <a:endParaRPr lang="en-US" sz="1500" b="1" dirty="0">
              <a:solidFill>
                <a:schemeClr val="tx2"/>
              </a:solidFill>
            </a:endParaRPr>
          </a:p>
          <a:p>
            <a:r>
              <a:rPr lang="en-US" sz="4000" b="1" dirty="0">
                <a:solidFill>
                  <a:schemeClr val="tx2"/>
                </a:solidFill>
              </a:rPr>
              <a:t>Read</a:t>
            </a:r>
            <a:r>
              <a:rPr lang="en-US" sz="4000" dirty="0">
                <a:solidFill>
                  <a:schemeClr val="tx1"/>
                </a:solidFill>
              </a:rPr>
              <a:t> each question</a:t>
            </a:r>
          </a:p>
          <a:p>
            <a:endParaRPr lang="en-US" sz="500" dirty="0">
              <a:solidFill>
                <a:schemeClr val="tx1"/>
              </a:solidFill>
            </a:endParaRPr>
          </a:p>
          <a:p>
            <a:r>
              <a:rPr lang="en-US" sz="4000" b="1" dirty="0">
                <a:solidFill>
                  <a:schemeClr val="tx2"/>
                </a:solidFill>
              </a:rPr>
              <a:t>Determine </a:t>
            </a:r>
            <a:r>
              <a:rPr lang="en-US" sz="4000" dirty="0">
                <a:solidFill>
                  <a:schemeClr val="tx1"/>
                </a:solidFill>
              </a:rPr>
              <a:t>which skill(s) students need in order to answer this question</a:t>
            </a:r>
          </a:p>
          <a:p>
            <a:endParaRPr lang="en-US" sz="500" dirty="0">
              <a:solidFill>
                <a:schemeClr val="tx1"/>
              </a:solidFill>
            </a:endParaRPr>
          </a:p>
          <a:p>
            <a:r>
              <a:rPr lang="en-US" sz="4000" b="1" dirty="0">
                <a:solidFill>
                  <a:schemeClr val="tx2"/>
                </a:solidFill>
              </a:rPr>
              <a:t>Write</a:t>
            </a:r>
            <a:r>
              <a:rPr lang="en-US" sz="4000" dirty="0">
                <a:solidFill>
                  <a:schemeClr val="tx1"/>
                </a:solidFill>
              </a:rPr>
              <a:t> the skill(s) you identified next to each question</a:t>
            </a:r>
          </a:p>
        </p:txBody>
      </p:sp>
      <p:sp>
        <p:nvSpPr>
          <p:cNvPr id="4" name="Title 3"/>
          <p:cNvSpPr>
            <a:spLocks noGrp="1"/>
          </p:cNvSpPr>
          <p:nvPr>
            <p:ph type="title"/>
          </p:nvPr>
        </p:nvSpPr>
        <p:spPr/>
        <p:txBody>
          <a:bodyPr/>
          <a:lstStyle/>
          <a:p>
            <a:r>
              <a:rPr lang="en-US" dirty="0"/>
              <a:t>Let’s Practice!</a:t>
            </a:r>
          </a:p>
        </p:txBody>
      </p:sp>
    </p:spTree>
    <p:extLst>
      <p:ext uri="{BB962C8B-B14F-4D97-AF65-F5344CB8AC3E}">
        <p14:creationId xmlns:p14="http://schemas.microsoft.com/office/powerpoint/2010/main" val="69813304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69</a:t>
            </a:fld>
            <a:endParaRPr lang="en-US" dirty="0"/>
          </a:p>
        </p:txBody>
      </p:sp>
      <p:sp>
        <p:nvSpPr>
          <p:cNvPr id="4" name="Title 3"/>
          <p:cNvSpPr>
            <a:spLocks noGrp="1"/>
          </p:cNvSpPr>
          <p:nvPr>
            <p:ph type="title"/>
          </p:nvPr>
        </p:nvSpPr>
        <p:spPr/>
        <p:txBody>
          <a:bodyPr>
            <a:normAutofit/>
          </a:bodyPr>
          <a:lstStyle/>
          <a:p>
            <a:r>
              <a:rPr lang="en-US" dirty="0"/>
              <a:t>Let’s Prepare!</a:t>
            </a:r>
          </a:p>
        </p:txBody>
      </p:sp>
      <p:pic>
        <p:nvPicPr>
          <p:cNvPr id="6" name="Content Placeholder 3"/>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0" y="896938"/>
            <a:ext cx="4383088" cy="3767137"/>
          </a:xfrm>
        </p:spPr>
      </p:pic>
      <p:pic>
        <p:nvPicPr>
          <p:cNvPr id="7" name="Picture 6"/>
          <p:cNvPicPr>
            <a:picLocks noChangeAspect="1"/>
          </p:cNvPicPr>
          <p:nvPr/>
        </p:nvPicPr>
        <p:blipFill>
          <a:blip r:embed="rId4"/>
          <a:stretch>
            <a:fillRect/>
          </a:stretch>
        </p:blipFill>
        <p:spPr>
          <a:xfrm>
            <a:off x="1122437" y="4740332"/>
            <a:ext cx="10104698" cy="1327886"/>
          </a:xfrm>
          <a:prstGeom prst="rect">
            <a:avLst/>
          </a:prstGeom>
        </p:spPr>
      </p:pic>
      <p:sp>
        <p:nvSpPr>
          <p:cNvPr id="5" name="Text Placeholder 4">
            <a:extLst>
              <a:ext uri="{FF2B5EF4-FFF2-40B4-BE49-F238E27FC236}">
                <a16:creationId xmlns:a16="http://schemas.microsoft.com/office/drawing/2014/main" id="{52F23B5D-CA0B-014E-8A5C-C7B7ABA06B2D}"/>
              </a:ext>
            </a:extLst>
          </p:cNvPr>
          <p:cNvSpPr>
            <a:spLocks noGrp="1"/>
          </p:cNvSpPr>
          <p:nvPr>
            <p:ph type="body" sz="quarter" idx="10"/>
          </p:nvPr>
        </p:nvSpPr>
        <p:spPr/>
        <p:txBody>
          <a:bodyPr/>
          <a:lstStyle/>
          <a:p>
            <a:endParaRPr lang="en-US"/>
          </a:p>
        </p:txBody>
      </p:sp>
      <p:sp>
        <p:nvSpPr>
          <p:cNvPr id="9" name="Text Placeholder 2">
            <a:extLst>
              <a:ext uri="{FF2B5EF4-FFF2-40B4-BE49-F238E27FC236}">
                <a16:creationId xmlns:a16="http://schemas.microsoft.com/office/drawing/2014/main" id="{0B4FBA3C-2E38-B642-A000-58D44E0EBF42}"/>
              </a:ext>
            </a:extLst>
          </p:cNvPr>
          <p:cNvSpPr txBox="1">
            <a:spLocks/>
          </p:cNvSpPr>
          <p:nvPr/>
        </p:nvSpPr>
        <p:spPr>
          <a:xfrm>
            <a:off x="482805" y="1078895"/>
            <a:ext cx="11383962"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4000" b="1">
                <a:solidFill>
                  <a:schemeClr val="tx2"/>
                </a:solidFill>
                <a:latin typeface="Calibri" charset="0"/>
                <a:ea typeface="Calibri" charset="0"/>
                <a:cs typeface="Calibri" charset="0"/>
              </a:rPr>
              <a:t>How do the Guidebooks prepare students to be successful on the unit assessments?</a:t>
            </a:r>
          </a:p>
          <a:p>
            <a:r>
              <a:rPr lang="en-US" sz="4000">
                <a:solidFill>
                  <a:schemeClr val="tx1"/>
                </a:solidFill>
                <a:latin typeface="Calibri" charset="0"/>
                <a:ea typeface="Calibri" charset="0"/>
                <a:cs typeface="Calibri" charset="0"/>
              </a:rPr>
              <a:t>What </a:t>
            </a:r>
            <a:r>
              <a:rPr lang="en-US" sz="4000" b="1">
                <a:solidFill>
                  <a:schemeClr val="tx1"/>
                </a:solidFill>
                <a:latin typeface="Calibri" charset="0"/>
                <a:ea typeface="Calibri" charset="0"/>
                <a:cs typeface="Calibri" charset="0"/>
              </a:rPr>
              <a:t>evidence</a:t>
            </a:r>
            <a:r>
              <a:rPr lang="en-US" sz="4000">
                <a:solidFill>
                  <a:schemeClr val="tx1"/>
                </a:solidFill>
                <a:latin typeface="Calibri" charset="0"/>
                <a:ea typeface="Calibri" charset="0"/>
                <a:cs typeface="Calibri" charset="0"/>
              </a:rPr>
              <a:t> do you see of </a:t>
            </a:r>
            <a:r>
              <a:rPr lang="en-US" sz="4000" b="1">
                <a:solidFill>
                  <a:schemeClr val="tx1"/>
                </a:solidFill>
                <a:latin typeface="Calibri" charset="0"/>
                <a:ea typeface="Calibri" charset="0"/>
                <a:cs typeface="Calibri" charset="0"/>
              </a:rPr>
              <a:t>building the knowledge </a:t>
            </a:r>
            <a:r>
              <a:rPr lang="en-US" sz="4000">
                <a:solidFill>
                  <a:schemeClr val="tx1"/>
                </a:solidFill>
                <a:latin typeface="Calibri" charset="0"/>
                <a:ea typeface="Calibri" charset="0"/>
                <a:cs typeface="Calibri" charset="0"/>
              </a:rPr>
              <a:t>needed for this text?</a:t>
            </a:r>
          </a:p>
          <a:p>
            <a:r>
              <a:rPr lang="en-US" sz="4000">
                <a:solidFill>
                  <a:schemeClr val="tx1"/>
                </a:solidFill>
                <a:latin typeface="Calibri" charset="0"/>
                <a:ea typeface="Calibri" charset="0"/>
                <a:cs typeface="Calibri" charset="0"/>
              </a:rPr>
              <a:t>What </a:t>
            </a:r>
            <a:r>
              <a:rPr lang="en-US" sz="4000" b="1">
                <a:solidFill>
                  <a:schemeClr val="tx1"/>
                </a:solidFill>
                <a:latin typeface="Calibri" charset="0"/>
                <a:ea typeface="Calibri" charset="0"/>
                <a:cs typeface="Calibri" charset="0"/>
              </a:rPr>
              <a:t>evidence</a:t>
            </a:r>
            <a:r>
              <a:rPr lang="en-US" sz="4000">
                <a:solidFill>
                  <a:schemeClr val="tx1"/>
                </a:solidFill>
                <a:latin typeface="Calibri" charset="0"/>
                <a:ea typeface="Calibri" charset="0"/>
                <a:cs typeface="Calibri" charset="0"/>
              </a:rPr>
              <a:t> do you see of the </a:t>
            </a:r>
            <a:r>
              <a:rPr lang="en-US" sz="4000" b="1">
                <a:solidFill>
                  <a:schemeClr val="tx1"/>
                </a:solidFill>
                <a:latin typeface="Calibri" charset="0"/>
                <a:ea typeface="Calibri" charset="0"/>
                <a:cs typeface="Calibri" charset="0"/>
              </a:rPr>
              <a:t>skills</a:t>
            </a:r>
            <a:r>
              <a:rPr lang="en-US" sz="4000">
                <a:solidFill>
                  <a:schemeClr val="tx1"/>
                </a:solidFill>
                <a:latin typeface="Calibri" charset="0"/>
                <a:ea typeface="Calibri" charset="0"/>
                <a:cs typeface="Calibri" charset="0"/>
              </a:rPr>
              <a:t> we unpacked?</a:t>
            </a:r>
            <a:endParaRPr lang="en-US" sz="4000" dirty="0">
              <a:solidFill>
                <a:schemeClr val="tx1"/>
              </a:solidFill>
              <a:latin typeface="Calibri" charset="0"/>
              <a:ea typeface="Calibri" charset="0"/>
              <a:cs typeface="Calibri" charset="0"/>
            </a:endParaRPr>
          </a:p>
        </p:txBody>
      </p:sp>
    </p:spTree>
    <p:extLst>
      <p:ext uri="{BB962C8B-B14F-4D97-AF65-F5344CB8AC3E}">
        <p14:creationId xmlns:p14="http://schemas.microsoft.com/office/powerpoint/2010/main" val="16451774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959883"/>
            <a:ext cx="11383962" cy="4822825"/>
          </a:xfrm>
        </p:spPr>
        <p:txBody>
          <a:bodyPr/>
          <a:lstStyle/>
          <a:p>
            <a:pPr marL="0" indent="0" algn="ctr">
              <a:buNone/>
            </a:pPr>
            <a:r>
              <a:rPr lang="en-US" sz="4000" b="1" dirty="0">
                <a:solidFill>
                  <a:schemeClr val="tx2"/>
                </a:solidFill>
              </a:rPr>
              <a:t>Write – Pair – Share</a:t>
            </a:r>
          </a:p>
          <a:p>
            <a:pPr marL="0" indent="0" algn="ctr">
              <a:buNone/>
            </a:pPr>
            <a:endParaRPr lang="en-US" sz="1000" b="1" dirty="0">
              <a:solidFill>
                <a:schemeClr val="tx2"/>
              </a:solidFill>
            </a:endParaRPr>
          </a:p>
          <a:p>
            <a:pPr>
              <a:buFont typeface="Arial" charset="0"/>
              <a:buChar char="•"/>
            </a:pPr>
            <a:r>
              <a:rPr lang="en-US" sz="3700" dirty="0">
                <a:solidFill>
                  <a:schemeClr val="tx1"/>
                </a:solidFill>
              </a:rPr>
              <a:t>What must/should a literate person in the 21</a:t>
            </a:r>
            <a:r>
              <a:rPr lang="en-US" sz="3700" baseline="30000" dirty="0">
                <a:solidFill>
                  <a:schemeClr val="tx1"/>
                </a:solidFill>
              </a:rPr>
              <a:t>st</a:t>
            </a:r>
            <a:r>
              <a:rPr lang="en-US" sz="3700" dirty="0">
                <a:solidFill>
                  <a:schemeClr val="tx1"/>
                </a:solidFill>
              </a:rPr>
              <a:t> century know and be able to do?</a:t>
            </a:r>
          </a:p>
          <a:p>
            <a:pPr>
              <a:buFont typeface="Arial" charset="0"/>
              <a:buChar char="•"/>
            </a:pPr>
            <a:r>
              <a:rPr lang="en-US" sz="3700" dirty="0">
                <a:solidFill>
                  <a:schemeClr val="tx1"/>
                </a:solidFill>
              </a:rPr>
              <a:t>Why are these skills necessary?</a:t>
            </a:r>
          </a:p>
        </p:txBody>
      </p:sp>
      <p:sp>
        <p:nvSpPr>
          <p:cNvPr id="4" name="Title 3"/>
          <p:cNvSpPr>
            <a:spLocks noGrp="1"/>
          </p:cNvSpPr>
          <p:nvPr>
            <p:ph type="title"/>
          </p:nvPr>
        </p:nvSpPr>
        <p:spPr/>
        <p:txBody>
          <a:bodyPr/>
          <a:lstStyle/>
          <a:p>
            <a:r>
              <a:rPr lang="en-US" dirty="0"/>
              <a:t>Do Now</a:t>
            </a:r>
          </a:p>
        </p:txBody>
      </p:sp>
      <p:sp>
        <p:nvSpPr>
          <p:cNvPr id="6" name="Slide Number Placeholder 5"/>
          <p:cNvSpPr>
            <a:spLocks noGrp="1"/>
          </p:cNvSpPr>
          <p:nvPr>
            <p:ph type="sldNum" sz="quarter" idx="4"/>
          </p:nvPr>
        </p:nvSpPr>
        <p:spPr/>
        <p:txBody>
          <a:bodyPr/>
          <a:lstStyle/>
          <a:p>
            <a:fld id="{4080289E-A2FF-0941-931A-EE1328331F47}" type="slidenum">
              <a:rPr lang="en-US" smtClean="0"/>
              <a:pPr/>
              <a:t>7</a:t>
            </a:fld>
            <a:endParaRPr lang="en-US" dirty="0"/>
          </a:p>
        </p:txBody>
      </p:sp>
      <p:sp>
        <p:nvSpPr>
          <p:cNvPr id="8" name="TextBox 7"/>
          <p:cNvSpPr txBox="1"/>
          <p:nvPr/>
        </p:nvSpPr>
        <p:spPr>
          <a:xfrm>
            <a:off x="1524858" y="3835888"/>
            <a:ext cx="9077816" cy="2169825"/>
          </a:xfrm>
          <a:prstGeom prst="rect">
            <a:avLst/>
          </a:prstGeom>
          <a:noFill/>
          <a:ln w="34925">
            <a:solidFill>
              <a:schemeClr val="tx2"/>
            </a:solidFill>
          </a:ln>
        </p:spPr>
        <p:txBody>
          <a:bodyPr wrap="square" rtlCol="0">
            <a:spAutoFit/>
          </a:bodyPr>
          <a:lstStyle/>
          <a:p>
            <a:pPr algn="ctr"/>
            <a:r>
              <a:rPr lang="en-US" sz="2700" dirty="0">
                <a:latin typeface="Calibri" charset="0"/>
                <a:ea typeface="Calibri" charset="0"/>
                <a:cs typeface="Calibri" charset="0"/>
              </a:rPr>
              <a:t>“Students should be able to pick up any text, such as a picture book, newspaper article, or painting, understand what the text means, and be able to speak or write about the ideas they learned or challenge from the text and why.”</a:t>
            </a:r>
          </a:p>
          <a:p>
            <a:pPr algn="ctr"/>
            <a:r>
              <a:rPr lang="en-US" sz="2700" i="1" dirty="0">
                <a:latin typeface="Calibri" charset="0"/>
                <a:ea typeface="Calibri" charset="0"/>
                <a:cs typeface="Calibri" charset="0"/>
              </a:rPr>
              <a:t>-Louisiana Student Standards</a:t>
            </a:r>
          </a:p>
        </p:txBody>
      </p:sp>
    </p:spTree>
    <p:extLst>
      <p:ext uri="{BB962C8B-B14F-4D97-AF65-F5344CB8AC3E}">
        <p14:creationId xmlns:p14="http://schemas.microsoft.com/office/powerpoint/2010/main" val="388864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70</a:t>
            </a:fld>
            <a:endParaRPr lang="en-US" dirty="0"/>
          </a:p>
        </p:txBody>
      </p:sp>
      <p:sp>
        <p:nvSpPr>
          <p:cNvPr id="2" name="Text Placeholder 1">
            <a:extLst>
              <a:ext uri="{FF2B5EF4-FFF2-40B4-BE49-F238E27FC236}">
                <a16:creationId xmlns:a16="http://schemas.microsoft.com/office/drawing/2014/main" id="{2E521A24-EE47-E343-B471-10138DE78B68}"/>
              </a:ext>
            </a:extLst>
          </p:cNvPr>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lstStyle/>
          <a:p>
            <a:r>
              <a:rPr lang="en-US" dirty="0"/>
              <a:t>Access the Unit</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158" y="1333204"/>
            <a:ext cx="10827404" cy="4344581"/>
          </a:xfrm>
          <a:prstGeom prst="rect">
            <a:avLst/>
          </a:prstGeom>
        </p:spPr>
      </p:pic>
      <p:sp>
        <p:nvSpPr>
          <p:cNvPr id="4" name="Rectangle 3"/>
          <p:cNvSpPr/>
          <p:nvPr/>
        </p:nvSpPr>
        <p:spPr>
          <a:xfrm>
            <a:off x="9936459" y="5688094"/>
            <a:ext cx="1592103" cy="307777"/>
          </a:xfrm>
          <a:prstGeom prst="rect">
            <a:avLst/>
          </a:prstGeom>
        </p:spPr>
        <p:txBody>
          <a:bodyPr wrap="none">
            <a:spAutoFit/>
          </a:bodyPr>
          <a:lstStyle/>
          <a:p>
            <a:r>
              <a:rPr lang="en-US" sz="1400" dirty="0">
                <a:latin typeface="Calibri" charset="0"/>
              </a:rPr>
              <a:t>(</a:t>
            </a:r>
            <a:r>
              <a:rPr lang="en-US" sz="1400" dirty="0" err="1">
                <a:latin typeface="Calibri" charset="0"/>
              </a:rPr>
              <a:t>LearnZillion</a:t>
            </a:r>
            <a:r>
              <a:rPr lang="en-US" sz="1400" dirty="0">
                <a:latin typeface="Calibri" charset="0"/>
              </a:rPr>
              <a:t>, 2017)</a:t>
            </a:r>
            <a:endParaRPr lang="en-US" sz="1400" dirty="0"/>
          </a:p>
        </p:txBody>
      </p:sp>
    </p:spTree>
    <p:extLst>
      <p:ext uri="{BB962C8B-B14F-4D97-AF65-F5344CB8AC3E}">
        <p14:creationId xmlns:p14="http://schemas.microsoft.com/office/powerpoint/2010/main" val="88329442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71</a:t>
            </a:fld>
            <a:endParaRPr lang="en-US" dirty="0"/>
          </a:p>
        </p:txBody>
      </p:sp>
      <p:sp>
        <p:nvSpPr>
          <p:cNvPr id="4" name="Title 3"/>
          <p:cNvSpPr>
            <a:spLocks noGrp="1"/>
          </p:cNvSpPr>
          <p:nvPr>
            <p:ph type="title"/>
          </p:nvPr>
        </p:nvSpPr>
        <p:spPr/>
        <p:txBody>
          <a:bodyPr>
            <a:normAutofit/>
          </a:bodyPr>
          <a:lstStyle/>
          <a:p>
            <a:r>
              <a:rPr lang="en-US" dirty="0"/>
              <a:t>Work with a Partner</a:t>
            </a:r>
          </a:p>
        </p:txBody>
      </p:sp>
      <p:pic>
        <p:nvPicPr>
          <p:cNvPr id="6" name="Content Placeholder 3"/>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0" y="896938"/>
            <a:ext cx="4383088" cy="3767137"/>
          </a:xfrm>
        </p:spPr>
      </p:pic>
      <p:pic>
        <p:nvPicPr>
          <p:cNvPr id="7" name="Picture 6"/>
          <p:cNvPicPr>
            <a:picLocks noChangeAspect="1"/>
          </p:cNvPicPr>
          <p:nvPr/>
        </p:nvPicPr>
        <p:blipFill>
          <a:blip r:embed="rId4"/>
          <a:stretch>
            <a:fillRect/>
          </a:stretch>
        </p:blipFill>
        <p:spPr>
          <a:xfrm>
            <a:off x="1122437" y="4740332"/>
            <a:ext cx="10104698" cy="1327886"/>
          </a:xfrm>
          <a:prstGeom prst="rect">
            <a:avLst/>
          </a:prstGeom>
        </p:spPr>
      </p:pic>
      <p:sp>
        <p:nvSpPr>
          <p:cNvPr id="5" name="Text Placeholder 4">
            <a:extLst>
              <a:ext uri="{FF2B5EF4-FFF2-40B4-BE49-F238E27FC236}">
                <a16:creationId xmlns:a16="http://schemas.microsoft.com/office/drawing/2014/main" id="{69ECF1EA-93B1-2144-9721-41E5D4D047F5}"/>
              </a:ext>
            </a:extLst>
          </p:cNvPr>
          <p:cNvSpPr>
            <a:spLocks noGrp="1"/>
          </p:cNvSpPr>
          <p:nvPr>
            <p:ph type="body" sz="quarter" idx="10"/>
          </p:nvPr>
        </p:nvSpPr>
        <p:spPr/>
        <p:txBody>
          <a:bodyPr/>
          <a:lstStyle/>
          <a:p>
            <a:endParaRPr lang="en-US"/>
          </a:p>
        </p:txBody>
      </p:sp>
      <p:sp>
        <p:nvSpPr>
          <p:cNvPr id="9" name="Text Placeholder 2">
            <a:extLst>
              <a:ext uri="{FF2B5EF4-FFF2-40B4-BE49-F238E27FC236}">
                <a16:creationId xmlns:a16="http://schemas.microsoft.com/office/drawing/2014/main" id="{5239B354-794A-F146-9F4E-20D8BD2A80A3}"/>
              </a:ext>
            </a:extLst>
          </p:cNvPr>
          <p:cNvSpPr txBox="1">
            <a:spLocks/>
          </p:cNvSpPr>
          <p:nvPr/>
        </p:nvSpPr>
        <p:spPr>
          <a:xfrm>
            <a:off x="482805" y="1028095"/>
            <a:ext cx="11383962"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4000" b="1">
                <a:solidFill>
                  <a:schemeClr val="tx2"/>
                </a:solidFill>
                <a:latin typeface="Calibri" charset="0"/>
                <a:ea typeface="Calibri" charset="0"/>
                <a:cs typeface="Calibri" charset="0"/>
              </a:rPr>
              <a:t>Review the Lesson Sequence</a:t>
            </a:r>
          </a:p>
          <a:p>
            <a:pPr marL="0" indent="0" algn="ctr">
              <a:buFont typeface="Arial"/>
              <a:buNone/>
            </a:pPr>
            <a:endParaRPr lang="en-US" sz="1500" b="1">
              <a:solidFill>
                <a:schemeClr val="tx2"/>
              </a:solidFill>
              <a:latin typeface="Calibri" charset="0"/>
              <a:ea typeface="Calibri" charset="0"/>
              <a:cs typeface="Calibri" charset="0"/>
            </a:endParaRPr>
          </a:p>
          <a:p>
            <a:r>
              <a:rPr lang="en-US" sz="4000">
                <a:solidFill>
                  <a:schemeClr val="tx1"/>
                </a:solidFill>
                <a:latin typeface="Calibri" charset="0"/>
                <a:ea typeface="Calibri" charset="0"/>
                <a:cs typeface="Calibri" charset="0"/>
              </a:rPr>
              <a:t>What </a:t>
            </a:r>
            <a:r>
              <a:rPr lang="en-US" sz="4000" b="1">
                <a:solidFill>
                  <a:schemeClr val="tx1"/>
                </a:solidFill>
                <a:latin typeface="Calibri" charset="0"/>
                <a:ea typeface="Calibri" charset="0"/>
                <a:cs typeface="Calibri" charset="0"/>
              </a:rPr>
              <a:t>evidence</a:t>
            </a:r>
            <a:r>
              <a:rPr lang="en-US" sz="4000">
                <a:solidFill>
                  <a:schemeClr val="tx1"/>
                </a:solidFill>
                <a:latin typeface="Calibri" charset="0"/>
                <a:ea typeface="Calibri" charset="0"/>
                <a:cs typeface="Calibri" charset="0"/>
              </a:rPr>
              <a:t> do you see of </a:t>
            </a:r>
            <a:r>
              <a:rPr lang="en-US" sz="4000" b="1">
                <a:solidFill>
                  <a:schemeClr val="tx1"/>
                </a:solidFill>
                <a:latin typeface="Calibri" charset="0"/>
                <a:ea typeface="Calibri" charset="0"/>
                <a:cs typeface="Calibri" charset="0"/>
              </a:rPr>
              <a:t>building the knowledge</a:t>
            </a:r>
            <a:r>
              <a:rPr lang="en-US" sz="4000">
                <a:solidFill>
                  <a:schemeClr val="tx1"/>
                </a:solidFill>
                <a:latin typeface="Calibri" charset="0"/>
                <a:ea typeface="Calibri" charset="0"/>
                <a:cs typeface="Calibri" charset="0"/>
              </a:rPr>
              <a:t> needed for this text?</a:t>
            </a:r>
          </a:p>
          <a:p>
            <a:r>
              <a:rPr lang="en-US" sz="4000">
                <a:solidFill>
                  <a:schemeClr val="tx1"/>
                </a:solidFill>
                <a:latin typeface="Calibri" charset="0"/>
                <a:ea typeface="Calibri" charset="0"/>
                <a:cs typeface="Calibri" charset="0"/>
              </a:rPr>
              <a:t>What </a:t>
            </a:r>
            <a:r>
              <a:rPr lang="en-US" sz="4000" b="1">
                <a:solidFill>
                  <a:schemeClr val="tx1"/>
                </a:solidFill>
                <a:latin typeface="Calibri" charset="0"/>
                <a:ea typeface="Calibri" charset="0"/>
                <a:cs typeface="Calibri" charset="0"/>
              </a:rPr>
              <a:t>evidence</a:t>
            </a:r>
            <a:r>
              <a:rPr lang="en-US" sz="4000">
                <a:solidFill>
                  <a:schemeClr val="tx1"/>
                </a:solidFill>
                <a:latin typeface="Calibri" charset="0"/>
                <a:ea typeface="Calibri" charset="0"/>
                <a:cs typeface="Calibri" charset="0"/>
              </a:rPr>
              <a:t> do you see of the </a:t>
            </a:r>
            <a:r>
              <a:rPr lang="en-US" sz="4000" b="1">
                <a:solidFill>
                  <a:schemeClr val="tx1"/>
                </a:solidFill>
                <a:latin typeface="Calibri" charset="0"/>
                <a:ea typeface="Calibri" charset="0"/>
                <a:cs typeface="Calibri" charset="0"/>
              </a:rPr>
              <a:t>skills</a:t>
            </a:r>
            <a:r>
              <a:rPr lang="en-US" sz="4000">
                <a:solidFill>
                  <a:schemeClr val="tx1"/>
                </a:solidFill>
                <a:latin typeface="Calibri" charset="0"/>
                <a:ea typeface="Calibri" charset="0"/>
                <a:cs typeface="Calibri" charset="0"/>
              </a:rPr>
              <a:t> we unpacked?</a:t>
            </a:r>
            <a:endParaRPr lang="en-US" sz="4000" dirty="0">
              <a:solidFill>
                <a:schemeClr val="tx1"/>
              </a:solidFill>
              <a:latin typeface="Calibri" charset="0"/>
              <a:ea typeface="Calibri" charset="0"/>
              <a:cs typeface="Calibri" charset="0"/>
            </a:endParaRPr>
          </a:p>
        </p:txBody>
      </p:sp>
    </p:spTree>
    <p:extLst>
      <p:ext uri="{BB962C8B-B14F-4D97-AF65-F5344CB8AC3E}">
        <p14:creationId xmlns:p14="http://schemas.microsoft.com/office/powerpoint/2010/main" val="70520280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72</a:t>
            </a:fld>
            <a:endParaRPr lang="en-US" dirty="0"/>
          </a:p>
        </p:txBody>
      </p:sp>
      <p:sp>
        <p:nvSpPr>
          <p:cNvPr id="3" name="Text Placeholder 2">
            <a:extLst>
              <a:ext uri="{FF2B5EF4-FFF2-40B4-BE49-F238E27FC236}">
                <a16:creationId xmlns:a16="http://schemas.microsoft.com/office/drawing/2014/main" id="{025F284D-05EE-AB4D-B714-19ECE4FC06FD}"/>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Zoom in: Lesson 8</a:t>
            </a:r>
          </a:p>
        </p:txBody>
      </p:sp>
      <p:sp>
        <p:nvSpPr>
          <p:cNvPr id="6" name="TextBox 5"/>
          <p:cNvSpPr txBox="1"/>
          <p:nvPr/>
        </p:nvSpPr>
        <p:spPr>
          <a:xfrm>
            <a:off x="1001282" y="4105331"/>
            <a:ext cx="10540493" cy="1800493"/>
          </a:xfrm>
          <a:prstGeom prst="rect">
            <a:avLst/>
          </a:prstGeom>
          <a:noFill/>
        </p:spPr>
        <p:txBody>
          <a:bodyPr wrap="square" rtlCol="0">
            <a:spAutoFit/>
          </a:bodyPr>
          <a:lstStyle/>
          <a:p>
            <a:pPr algn="ctr"/>
            <a:r>
              <a:rPr lang="en-US" sz="3700" dirty="0">
                <a:latin typeface="Calibri" charset="0"/>
                <a:ea typeface="Calibri" charset="0"/>
                <a:cs typeface="Calibri" charset="0"/>
              </a:rPr>
              <a:t>How does this lesson support students in building specific skills and/or knowledge required on the Cold Read Task?</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3356" y="1084810"/>
            <a:ext cx="9716193" cy="2692666"/>
          </a:xfrm>
          <a:prstGeom prst="rect">
            <a:avLst/>
          </a:prstGeom>
          <a:ln w="25400">
            <a:solidFill>
              <a:schemeClr val="accent1"/>
            </a:solidFill>
          </a:ln>
        </p:spPr>
      </p:pic>
      <p:sp>
        <p:nvSpPr>
          <p:cNvPr id="8" name="Rectangle 7"/>
          <p:cNvSpPr/>
          <p:nvPr/>
        </p:nvSpPr>
        <p:spPr>
          <a:xfrm>
            <a:off x="10599897" y="5795959"/>
            <a:ext cx="1592103" cy="307777"/>
          </a:xfrm>
          <a:prstGeom prst="rect">
            <a:avLst/>
          </a:prstGeom>
        </p:spPr>
        <p:txBody>
          <a:bodyPr wrap="none">
            <a:spAutoFit/>
          </a:bodyPr>
          <a:lstStyle/>
          <a:p>
            <a:r>
              <a:rPr lang="en-US" sz="1400" dirty="0">
                <a:latin typeface="Calibri" charset="0"/>
              </a:rPr>
              <a:t>(</a:t>
            </a:r>
            <a:r>
              <a:rPr lang="en-US" sz="1400" dirty="0" err="1">
                <a:latin typeface="Calibri" charset="0"/>
              </a:rPr>
              <a:t>LearnZillion</a:t>
            </a:r>
            <a:r>
              <a:rPr lang="en-US" sz="1400" dirty="0">
                <a:latin typeface="Calibri" charset="0"/>
              </a:rPr>
              <a:t>, 2017)</a:t>
            </a:r>
            <a:endParaRPr lang="en-US" sz="1400" dirty="0"/>
          </a:p>
        </p:txBody>
      </p:sp>
    </p:spTree>
    <p:extLst>
      <p:ext uri="{BB962C8B-B14F-4D97-AF65-F5344CB8AC3E}">
        <p14:creationId xmlns:p14="http://schemas.microsoft.com/office/powerpoint/2010/main" val="126179647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73</a:t>
            </a:fld>
            <a:endParaRPr lang="uk-UA" dirty="0"/>
          </a:p>
        </p:txBody>
      </p:sp>
      <p:sp>
        <p:nvSpPr>
          <p:cNvPr id="4" name="Title 3"/>
          <p:cNvSpPr>
            <a:spLocks noGrp="1"/>
          </p:cNvSpPr>
          <p:nvPr>
            <p:ph type="title"/>
          </p:nvPr>
        </p:nvSpPr>
        <p:spPr/>
        <p:txBody>
          <a:bodyPr/>
          <a:lstStyle/>
          <a:p>
            <a:r>
              <a:rPr lang="en-US" dirty="0"/>
              <a:t>What does this mean?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730" y="788416"/>
            <a:ext cx="5871470" cy="5228209"/>
          </a:xfrm>
          <a:prstGeom prst="rect">
            <a:avLst/>
          </a:prstGeom>
        </p:spPr>
      </p:pic>
      <p:sp>
        <p:nvSpPr>
          <p:cNvPr id="7" name="Text Placeholder 6">
            <a:extLst>
              <a:ext uri="{FF2B5EF4-FFF2-40B4-BE49-F238E27FC236}">
                <a16:creationId xmlns:a16="http://schemas.microsoft.com/office/drawing/2014/main" id="{620E9041-2AC6-CB4E-B79E-D736C92C2B13}"/>
              </a:ext>
            </a:extLst>
          </p:cNvPr>
          <p:cNvSpPr>
            <a:spLocks noGrp="1"/>
          </p:cNvSpPr>
          <p:nvPr>
            <p:ph type="body" sz="quarter" idx="10"/>
          </p:nvPr>
        </p:nvSpPr>
        <p:spPr/>
        <p:txBody>
          <a:bodyPr/>
          <a:lstStyle/>
          <a:p>
            <a:endParaRPr lang="en-US"/>
          </a:p>
        </p:txBody>
      </p:sp>
      <p:sp>
        <p:nvSpPr>
          <p:cNvPr id="8" name="Text Placeholder 2">
            <a:extLst>
              <a:ext uri="{FF2B5EF4-FFF2-40B4-BE49-F238E27FC236}">
                <a16:creationId xmlns:a16="http://schemas.microsoft.com/office/drawing/2014/main" id="{F06F03FF-FE72-E44D-AA29-19087DE89C7B}"/>
              </a:ext>
            </a:extLst>
          </p:cNvPr>
          <p:cNvSpPr txBox="1">
            <a:spLocks/>
          </p:cNvSpPr>
          <p:nvPr/>
        </p:nvSpPr>
        <p:spPr>
          <a:xfrm>
            <a:off x="6299201" y="1905000"/>
            <a:ext cx="5483224" cy="41116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4500" b="1">
                <a:solidFill>
                  <a:schemeClr val="tx2"/>
                </a:solidFill>
              </a:rPr>
              <a:t>Backwards Design Principle</a:t>
            </a:r>
          </a:p>
          <a:p>
            <a:pPr marL="0" indent="0" algn="ctr">
              <a:buFont typeface="Arial"/>
              <a:buNone/>
            </a:pPr>
            <a:endParaRPr lang="en-US" sz="2500" b="1">
              <a:solidFill>
                <a:schemeClr val="tx2"/>
              </a:solidFill>
            </a:endParaRPr>
          </a:p>
          <a:p>
            <a:pPr marL="0" indent="0" algn="ctr">
              <a:buFont typeface="Arial"/>
              <a:buNone/>
            </a:pPr>
            <a:r>
              <a:rPr lang="en-US" sz="4500" i="1">
                <a:solidFill>
                  <a:schemeClr val="tx1"/>
                </a:solidFill>
              </a:rPr>
              <a:t>Each unit is designed with the end in mind!</a:t>
            </a:r>
            <a:endParaRPr lang="en-US" sz="4500" i="1" dirty="0">
              <a:solidFill>
                <a:schemeClr val="tx1"/>
              </a:solidFill>
            </a:endParaRPr>
          </a:p>
        </p:txBody>
      </p:sp>
    </p:spTree>
    <p:extLst>
      <p:ext uri="{BB962C8B-B14F-4D97-AF65-F5344CB8AC3E}">
        <p14:creationId xmlns:p14="http://schemas.microsoft.com/office/powerpoint/2010/main" val="820816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74</a:t>
            </a:fld>
            <a:endParaRPr lang="en-US" dirty="0"/>
          </a:p>
        </p:txBody>
      </p:sp>
      <p:sp>
        <p:nvSpPr>
          <p:cNvPr id="3" name="Text Placeholder 2">
            <a:extLst>
              <a:ext uri="{FF2B5EF4-FFF2-40B4-BE49-F238E27FC236}">
                <a16:creationId xmlns:a16="http://schemas.microsoft.com/office/drawing/2014/main" id="{57E4432C-2AF3-4E47-B999-F2EC103579CE}"/>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Why is this important?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0530" y="756954"/>
            <a:ext cx="5871470" cy="5228209"/>
          </a:xfrm>
          <a:prstGeom prst="rect">
            <a:avLst/>
          </a:prstGeom>
        </p:spPr>
      </p:pic>
      <p:sp>
        <p:nvSpPr>
          <p:cNvPr id="10" name="TextBox 9"/>
          <p:cNvSpPr txBox="1"/>
          <p:nvPr/>
        </p:nvSpPr>
        <p:spPr>
          <a:xfrm>
            <a:off x="482139" y="1363287"/>
            <a:ext cx="5436524" cy="4524315"/>
          </a:xfrm>
          <a:prstGeom prst="rect">
            <a:avLst/>
          </a:prstGeom>
          <a:noFill/>
        </p:spPr>
        <p:txBody>
          <a:bodyPr wrap="square" rtlCol="0">
            <a:spAutoFit/>
          </a:bodyPr>
          <a:lstStyle/>
          <a:p>
            <a:pPr algn="ctr"/>
            <a:r>
              <a:rPr lang="en-US" sz="4500" b="1" dirty="0">
                <a:solidFill>
                  <a:schemeClr val="tx2"/>
                </a:solidFill>
                <a:latin typeface="Calibri" charset="0"/>
                <a:ea typeface="Calibri" charset="0"/>
                <a:cs typeface="Calibri" charset="0"/>
              </a:rPr>
              <a:t>What would happen if you</a:t>
            </a:r>
            <a:r>
              <a:rPr lang="is-IS" sz="4500" b="1" dirty="0">
                <a:solidFill>
                  <a:schemeClr val="tx2"/>
                </a:solidFill>
                <a:latin typeface="Calibri" charset="0"/>
                <a:ea typeface="Calibri" charset="0"/>
                <a:cs typeface="Calibri" charset="0"/>
              </a:rPr>
              <a:t>…</a:t>
            </a:r>
          </a:p>
          <a:p>
            <a:pPr marL="457200" indent="-457200">
              <a:buFont typeface="Arial" charset="0"/>
              <a:buChar char="•"/>
            </a:pPr>
            <a:r>
              <a:rPr lang="en-US" sz="4500" dirty="0">
                <a:latin typeface="Calibri" charset="0"/>
                <a:ea typeface="Calibri" charset="0"/>
                <a:cs typeface="Calibri" charset="0"/>
              </a:rPr>
              <a:t>S</a:t>
            </a:r>
            <a:r>
              <a:rPr lang="is-IS" sz="4500" dirty="0">
                <a:latin typeface="Calibri" charset="0"/>
                <a:ea typeface="Calibri" charset="0"/>
                <a:cs typeface="Calibri" charset="0"/>
              </a:rPr>
              <a:t>kipped a text?</a:t>
            </a:r>
          </a:p>
          <a:p>
            <a:pPr marL="457200" indent="-457200">
              <a:buFont typeface="Arial" charset="0"/>
              <a:buChar char="•"/>
            </a:pPr>
            <a:r>
              <a:rPr lang="en-US" sz="4500" dirty="0">
                <a:latin typeface="Calibri" charset="0"/>
                <a:ea typeface="Calibri" charset="0"/>
                <a:cs typeface="Calibri" charset="0"/>
              </a:rPr>
              <a:t>S</a:t>
            </a:r>
            <a:r>
              <a:rPr lang="is-IS" sz="4500" dirty="0">
                <a:latin typeface="Calibri" charset="0"/>
                <a:ea typeface="Calibri" charset="0"/>
                <a:cs typeface="Calibri" charset="0"/>
              </a:rPr>
              <a:t>kipped a lesson?</a:t>
            </a:r>
          </a:p>
          <a:p>
            <a:pPr marL="457200" indent="-457200">
              <a:buFont typeface="Arial" charset="0"/>
              <a:buChar char="•"/>
            </a:pPr>
            <a:r>
              <a:rPr lang="en-US" sz="4500" dirty="0">
                <a:latin typeface="Calibri" charset="0"/>
                <a:ea typeface="Calibri" charset="0"/>
                <a:cs typeface="Calibri" charset="0"/>
              </a:rPr>
              <a:t>S</a:t>
            </a:r>
            <a:r>
              <a:rPr lang="is-IS" sz="4500" dirty="0">
                <a:latin typeface="Calibri" charset="0"/>
                <a:ea typeface="Calibri" charset="0"/>
                <a:cs typeface="Calibri" charset="0"/>
              </a:rPr>
              <a:t>kipped several lessons?</a:t>
            </a:r>
            <a:endParaRPr lang="en-US" sz="4500" dirty="0">
              <a:latin typeface="Calibri" charset="0"/>
              <a:ea typeface="Calibri" charset="0"/>
              <a:cs typeface="Calibri" charset="0"/>
            </a:endParaRPr>
          </a:p>
          <a:p>
            <a:pPr marL="800100" lvl="1" indent="-342900">
              <a:buFont typeface="+mj-lt"/>
              <a:buAutoNum type="arabicParenR"/>
            </a:pPr>
            <a:endParaRPr lang="en-US" dirty="0"/>
          </a:p>
        </p:txBody>
      </p:sp>
      <p:sp>
        <p:nvSpPr>
          <p:cNvPr id="7" name="Rectangle 6"/>
          <p:cNvSpPr/>
          <p:nvPr/>
        </p:nvSpPr>
        <p:spPr>
          <a:xfrm>
            <a:off x="10599897" y="5795959"/>
            <a:ext cx="1592103" cy="307777"/>
          </a:xfrm>
          <a:prstGeom prst="rect">
            <a:avLst/>
          </a:prstGeom>
        </p:spPr>
        <p:txBody>
          <a:bodyPr wrap="none">
            <a:spAutoFit/>
          </a:bodyPr>
          <a:lstStyle/>
          <a:p>
            <a:r>
              <a:rPr lang="en-US" sz="1400" dirty="0">
                <a:latin typeface="Calibri" charset="0"/>
              </a:rPr>
              <a:t>(</a:t>
            </a:r>
            <a:r>
              <a:rPr lang="en-US" sz="1400" dirty="0" err="1">
                <a:latin typeface="Calibri" charset="0"/>
              </a:rPr>
              <a:t>LearnZillion</a:t>
            </a:r>
            <a:r>
              <a:rPr lang="en-US" sz="1400" dirty="0">
                <a:latin typeface="Calibri" charset="0"/>
              </a:rPr>
              <a:t>, 2017)</a:t>
            </a:r>
            <a:endParaRPr lang="en-US" sz="1400" dirty="0"/>
          </a:p>
        </p:txBody>
      </p:sp>
    </p:spTree>
    <p:extLst>
      <p:ext uri="{BB962C8B-B14F-4D97-AF65-F5344CB8AC3E}">
        <p14:creationId xmlns:p14="http://schemas.microsoft.com/office/powerpoint/2010/main" val="29486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75</a:t>
            </a:fld>
            <a:endParaRPr lang="en-US" dirty="0"/>
          </a:p>
        </p:txBody>
      </p:sp>
      <p:sp>
        <p:nvSpPr>
          <p:cNvPr id="4" name="Text Placeholder 3"/>
          <p:cNvSpPr>
            <a:spLocks noGrp="1"/>
          </p:cNvSpPr>
          <p:nvPr>
            <p:ph type="body" sz="quarter" idx="10"/>
          </p:nvPr>
        </p:nvSpPr>
        <p:spPr/>
        <p:txBody>
          <a:bodyPr/>
          <a:lstStyle/>
          <a:p>
            <a:r>
              <a:rPr lang="en-US" sz="4800" dirty="0">
                <a:solidFill>
                  <a:schemeClr val="tx1"/>
                </a:solidFill>
              </a:rPr>
              <a:t>What resonated most with you in this session? Why?</a:t>
            </a:r>
          </a:p>
          <a:p>
            <a:endParaRPr lang="en-US" sz="4800" dirty="0">
              <a:solidFill>
                <a:schemeClr val="tx1"/>
              </a:solidFill>
            </a:endParaRPr>
          </a:p>
          <a:p>
            <a:r>
              <a:rPr lang="en-US" sz="4800" dirty="0">
                <a:solidFill>
                  <a:schemeClr val="tx1"/>
                </a:solidFill>
              </a:rPr>
              <a:t>What impact does this learning have on your planning practices?</a:t>
            </a:r>
          </a:p>
          <a:p>
            <a:endParaRPr lang="en-US" sz="4800" dirty="0">
              <a:solidFill>
                <a:schemeClr val="tx1"/>
              </a:solidFill>
            </a:endParaRPr>
          </a:p>
        </p:txBody>
      </p:sp>
      <p:sp>
        <p:nvSpPr>
          <p:cNvPr id="2" name="Title 1"/>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205880115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500" b="1" dirty="0"/>
              <a:t>Enjoy your lunch!</a:t>
            </a:r>
          </a:p>
        </p:txBody>
      </p:sp>
    </p:spTree>
    <p:extLst>
      <p:ext uri="{BB962C8B-B14F-4D97-AF65-F5344CB8AC3E}">
        <p14:creationId xmlns:p14="http://schemas.microsoft.com/office/powerpoint/2010/main" val="76251955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254290-E0AE-DE46-83B3-5F4E35A1B885}"/>
              </a:ext>
            </a:extLst>
          </p:cNvPr>
          <p:cNvSpPr>
            <a:spLocks noGrp="1"/>
          </p:cNvSpPr>
          <p:nvPr>
            <p:ph type="sldNum" sz="quarter" idx="4"/>
          </p:nvPr>
        </p:nvSpPr>
        <p:spPr/>
        <p:txBody>
          <a:bodyPr/>
          <a:lstStyle/>
          <a:p>
            <a:fld id="{4080289E-A2FF-0941-931A-EE1328331F47}" type="slidenum">
              <a:rPr lang="uk-UA" smtClean="0"/>
              <a:pPr/>
              <a:t>77</a:t>
            </a:fld>
            <a:endParaRPr lang="uk-UA" dirty="0"/>
          </a:p>
        </p:txBody>
      </p:sp>
      <p:sp>
        <p:nvSpPr>
          <p:cNvPr id="3" name="Text Placeholder 2">
            <a:extLst>
              <a:ext uri="{FF2B5EF4-FFF2-40B4-BE49-F238E27FC236}">
                <a16:creationId xmlns:a16="http://schemas.microsoft.com/office/drawing/2014/main" id="{C566C317-FC94-3F49-8B18-AD56BC533845}"/>
              </a:ext>
            </a:extLst>
          </p:cNvPr>
          <p:cNvSpPr>
            <a:spLocks noGrp="1"/>
          </p:cNvSpPr>
          <p:nvPr>
            <p:ph type="body" sz="quarter" idx="10"/>
          </p:nvPr>
        </p:nvSpPr>
        <p:spPr>
          <a:xfrm>
            <a:off x="404019" y="1124044"/>
            <a:ext cx="11383962" cy="4822825"/>
          </a:xfrm>
        </p:spPr>
        <p:txBody>
          <a:bodyPr/>
          <a:lstStyle/>
          <a:p>
            <a:pPr marL="0" indent="0" algn="ctr">
              <a:buNone/>
            </a:pPr>
            <a:r>
              <a:rPr lang="en-US" sz="5400" b="1" dirty="0">
                <a:solidFill>
                  <a:schemeClr val="tx2"/>
                </a:solidFill>
              </a:rPr>
              <a:t>Mix &amp; Mingle </a:t>
            </a:r>
          </a:p>
          <a:p>
            <a:pPr marL="0" indent="0" algn="ctr">
              <a:buNone/>
            </a:pPr>
            <a:r>
              <a:rPr lang="en-US" sz="2400" dirty="0"/>
              <a:t>When you hear the signal, find another partner (who does not work at your school) and look to the screen for a new discussion prompt!</a:t>
            </a:r>
          </a:p>
          <a:p>
            <a:pPr marL="0" indent="0" algn="ctr">
              <a:buNone/>
            </a:pPr>
            <a:r>
              <a:rPr lang="en-US" sz="1200" dirty="0"/>
              <a:t>  </a:t>
            </a:r>
          </a:p>
          <a:p>
            <a:pPr marL="514350" indent="-514350">
              <a:buFont typeface="+mj-lt"/>
              <a:buAutoNum type="arabicPeriod"/>
            </a:pPr>
            <a:r>
              <a:rPr lang="en-US" sz="3600" dirty="0"/>
              <a:t>What was the best moment of your last school year? </a:t>
            </a:r>
          </a:p>
          <a:p>
            <a:pPr marL="514350" indent="-514350">
              <a:buFont typeface="+mj-lt"/>
              <a:buAutoNum type="arabicPeriod"/>
            </a:pPr>
            <a:r>
              <a:rPr lang="en-US" sz="3600" dirty="0"/>
              <a:t>What do you love about teaching? </a:t>
            </a:r>
          </a:p>
          <a:p>
            <a:pPr marL="514350" indent="-514350">
              <a:buFont typeface="+mj-lt"/>
              <a:buAutoNum type="arabicPeriod"/>
            </a:pPr>
            <a:r>
              <a:rPr lang="en-US" sz="3600" dirty="0"/>
              <a:t>What are you most excited about this summer?</a:t>
            </a:r>
          </a:p>
          <a:p>
            <a:pPr marL="514350" indent="-514350">
              <a:buFont typeface="+mj-lt"/>
              <a:buAutoNum type="arabicPeriod"/>
            </a:pPr>
            <a:r>
              <a:rPr lang="en-US" sz="3600" dirty="0"/>
              <a:t>What is your favorite book or topic to teach, and why?</a:t>
            </a:r>
            <a:endParaRPr lang="en-US" sz="4000" dirty="0"/>
          </a:p>
        </p:txBody>
      </p:sp>
      <p:sp>
        <p:nvSpPr>
          <p:cNvPr id="4" name="Title 3">
            <a:extLst>
              <a:ext uri="{FF2B5EF4-FFF2-40B4-BE49-F238E27FC236}">
                <a16:creationId xmlns:a16="http://schemas.microsoft.com/office/drawing/2014/main" id="{8A26F015-9051-DA4C-B1A8-81037F897298}"/>
              </a:ext>
            </a:extLst>
          </p:cNvPr>
          <p:cNvSpPr>
            <a:spLocks noGrp="1"/>
          </p:cNvSpPr>
          <p:nvPr>
            <p:ph type="title"/>
          </p:nvPr>
        </p:nvSpPr>
        <p:spPr/>
        <p:txBody>
          <a:bodyPr/>
          <a:lstStyle/>
          <a:p>
            <a:r>
              <a:rPr lang="en-US" dirty="0"/>
              <a:t>Post-Lunch Energizer!</a:t>
            </a:r>
          </a:p>
        </p:txBody>
      </p:sp>
    </p:spTree>
    <p:extLst>
      <p:ext uri="{BB962C8B-B14F-4D97-AF65-F5344CB8AC3E}">
        <p14:creationId xmlns:p14="http://schemas.microsoft.com/office/powerpoint/2010/main" val="156682586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000" b="1" dirty="0"/>
              <a:t>Module 1</a:t>
            </a:r>
            <a:r>
              <a:rPr lang="en-US" sz="5000" dirty="0"/>
              <a:t>: Unpacking the ELA Guidebooks</a:t>
            </a:r>
            <a:br>
              <a:rPr lang="en-US" sz="5000" dirty="0"/>
            </a:br>
            <a:r>
              <a:rPr lang="en-US" sz="5000" b="1" dirty="0"/>
              <a:t>Session 4</a:t>
            </a:r>
            <a:r>
              <a:rPr lang="en-US" sz="5000" dirty="0"/>
              <a:t>: Fluency as a Foundation</a:t>
            </a:r>
            <a:br>
              <a:rPr lang="en-US" sz="5000" dirty="0"/>
            </a:br>
            <a:r>
              <a:rPr lang="en-US" sz="5000" dirty="0"/>
              <a:t>Grades 6 </a:t>
            </a:r>
            <a:r>
              <a:rPr lang="mr-IN" sz="5000" dirty="0"/>
              <a:t>–</a:t>
            </a:r>
            <a:r>
              <a:rPr lang="en-US" sz="5000" dirty="0"/>
              <a:t> 8</a:t>
            </a:r>
          </a:p>
        </p:txBody>
      </p:sp>
    </p:spTree>
    <p:extLst>
      <p:ext uri="{BB962C8B-B14F-4D97-AF65-F5344CB8AC3E}">
        <p14:creationId xmlns:p14="http://schemas.microsoft.com/office/powerpoint/2010/main" val="23362758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79</a:t>
            </a:fld>
            <a:endParaRPr lang="en-US" dirty="0"/>
          </a:p>
        </p:txBody>
      </p:sp>
      <p:sp>
        <p:nvSpPr>
          <p:cNvPr id="2" name="Text Placeholder 1">
            <a:extLst>
              <a:ext uri="{FF2B5EF4-FFF2-40B4-BE49-F238E27FC236}">
                <a16:creationId xmlns:a16="http://schemas.microsoft.com/office/drawing/2014/main" id="{B7F6F540-0DF3-F347-A5C7-6A730D9446CF}"/>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Do Now</a:t>
            </a:r>
          </a:p>
        </p:txBody>
      </p:sp>
      <p:sp>
        <p:nvSpPr>
          <p:cNvPr id="8" name="Shape 191"/>
          <p:cNvSpPr txBox="1"/>
          <p:nvPr/>
        </p:nvSpPr>
        <p:spPr>
          <a:xfrm>
            <a:off x="696783" y="1566214"/>
            <a:ext cx="3830612" cy="3938484"/>
          </a:xfrm>
          <a:prstGeom prst="rect">
            <a:avLst/>
          </a:prstGeom>
          <a:solidFill>
            <a:schemeClr val="tx1">
              <a:lumMod val="20000"/>
              <a:lumOff val="80000"/>
            </a:schemeClr>
          </a:solidFill>
          <a:ln w="28575">
            <a:solidFill>
              <a:schemeClr val="tx1">
                <a:lumMod val="50000"/>
              </a:schemeClr>
            </a:solidFill>
          </a:ln>
        </p:spPr>
        <p:txBody>
          <a:bodyPr lIns="68569" tIns="34275" rIns="68569" bIns="34275" anchor="t" anchorCtr="0">
            <a:noAutofit/>
          </a:bodyPr>
          <a:lstStyle/>
          <a:p>
            <a:pPr algn="ctr">
              <a:buSzPct val="25000"/>
            </a:pPr>
            <a:r>
              <a:rPr lang="en-US" sz="3500" b="1" dirty="0">
                <a:solidFill>
                  <a:schemeClr val="tx2"/>
                </a:solidFill>
                <a:latin typeface="Calibri" charset="0"/>
                <a:ea typeface="Calibri" charset="0"/>
                <a:cs typeface="Calibri" charset="0"/>
                <a:sym typeface="Avenir"/>
              </a:rPr>
              <a:t>Think of a student in your classroom who is a:</a:t>
            </a:r>
          </a:p>
          <a:p>
            <a:pPr algn="ctr">
              <a:buSzPct val="25000"/>
            </a:pPr>
            <a:endParaRPr lang="en-US" sz="1500" b="1" dirty="0">
              <a:solidFill>
                <a:schemeClr val="tx2"/>
              </a:solidFill>
              <a:latin typeface="Calibri" charset="0"/>
              <a:ea typeface="Calibri" charset="0"/>
              <a:cs typeface="Calibri" charset="0"/>
              <a:sym typeface="Avenir"/>
            </a:endParaRPr>
          </a:p>
          <a:p>
            <a:pPr marL="342900" indent="-342900">
              <a:buClr>
                <a:schemeClr val="tx1"/>
              </a:buClr>
              <a:buSzPct val="100000"/>
              <a:buFont typeface="Arial"/>
              <a:buChar char="•"/>
            </a:pPr>
            <a:r>
              <a:rPr lang="en-US" sz="3500" dirty="0">
                <a:latin typeface="Calibri" charset="0"/>
                <a:ea typeface="Calibri" charset="0"/>
                <a:cs typeface="Calibri" charset="0"/>
                <a:sym typeface="Avenir"/>
              </a:rPr>
              <a:t>Fluent reader</a:t>
            </a:r>
          </a:p>
          <a:p>
            <a:pPr marL="342900" indent="-342900">
              <a:buClr>
                <a:schemeClr val="tx1"/>
              </a:buClr>
              <a:buSzPct val="100000"/>
              <a:buFont typeface="Arial"/>
              <a:buChar char="•"/>
            </a:pPr>
            <a:endParaRPr lang="en-US" sz="1000" dirty="0">
              <a:latin typeface="Calibri" charset="0"/>
              <a:ea typeface="Calibri" charset="0"/>
              <a:cs typeface="Calibri" charset="0"/>
              <a:sym typeface="Avenir"/>
            </a:endParaRPr>
          </a:p>
          <a:p>
            <a:pPr marL="342900" indent="-342900">
              <a:buClr>
                <a:schemeClr val="tx1"/>
              </a:buClr>
              <a:buSzPct val="100000"/>
              <a:buFont typeface="Arial"/>
              <a:buChar char="•"/>
            </a:pPr>
            <a:r>
              <a:rPr lang="en-US" sz="3500" dirty="0">
                <a:latin typeface="Calibri" charset="0"/>
                <a:ea typeface="Calibri" charset="0"/>
                <a:cs typeface="Calibri" charset="0"/>
                <a:sym typeface="Avenir"/>
              </a:rPr>
              <a:t>Dysfluent reader</a:t>
            </a:r>
          </a:p>
        </p:txBody>
      </p:sp>
      <p:sp>
        <p:nvSpPr>
          <p:cNvPr id="9" name="Shape 188"/>
          <p:cNvSpPr txBox="1">
            <a:spLocks/>
          </p:cNvSpPr>
          <p:nvPr/>
        </p:nvSpPr>
        <p:spPr>
          <a:xfrm>
            <a:off x="5084957" y="1249456"/>
            <a:ext cx="6445404" cy="4572000"/>
          </a:xfrm>
          <a:prstGeom prst="rect">
            <a:avLst/>
          </a:prstGeom>
          <a:noFill/>
          <a:ln>
            <a:noFill/>
          </a:ln>
        </p:spPr>
        <p:txBody>
          <a:bodyPr vert="horz" lIns="68569" tIns="34275" rIns="68569" bIns="34275" anchor="t" anchorCtr="0">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0"/>
              </a:spcBef>
              <a:buClr>
                <a:srgbClr val="0B509F"/>
              </a:buClr>
              <a:buSzPct val="100000"/>
            </a:pPr>
            <a:r>
              <a:rPr lang="en-US" sz="3700" dirty="0">
                <a:latin typeface="Calibri" charset="0"/>
                <a:ea typeface="Calibri" charset="0"/>
                <a:cs typeface="Calibri" charset="0"/>
                <a:sym typeface="Avenir"/>
              </a:rPr>
              <a:t>How would you describe each student’s reading? What does it sound like?</a:t>
            </a:r>
          </a:p>
          <a:p>
            <a:pPr marL="342900" indent="-342900">
              <a:spcBef>
                <a:spcPts val="0"/>
              </a:spcBef>
              <a:buClr>
                <a:srgbClr val="0B509F"/>
              </a:buClr>
              <a:buSzPct val="100000"/>
            </a:pPr>
            <a:endParaRPr lang="en-US" sz="2000" dirty="0">
              <a:latin typeface="Calibri" charset="0"/>
              <a:ea typeface="Calibri" charset="0"/>
              <a:cs typeface="Calibri" charset="0"/>
              <a:sym typeface="Avenir"/>
            </a:endParaRPr>
          </a:p>
          <a:p>
            <a:pPr marL="342900" indent="-342900">
              <a:spcBef>
                <a:spcPts val="0"/>
              </a:spcBef>
              <a:buClr>
                <a:srgbClr val="0B509F"/>
              </a:buClr>
              <a:buSzPct val="100000"/>
            </a:pPr>
            <a:r>
              <a:rPr lang="en-US" sz="3700" dirty="0">
                <a:latin typeface="Calibri" charset="0"/>
                <a:ea typeface="Calibri" charset="0"/>
                <a:cs typeface="Calibri" charset="0"/>
                <a:sym typeface="Avenir"/>
              </a:rPr>
              <a:t>What impact does their fluency or lack thereof have on their:</a:t>
            </a:r>
          </a:p>
          <a:p>
            <a:pPr marL="1143000" lvl="3" indent="-171450">
              <a:spcBef>
                <a:spcPts val="0"/>
              </a:spcBef>
            </a:pPr>
            <a:r>
              <a:rPr lang="en-US" sz="3700" dirty="0">
                <a:latin typeface="Calibri" charset="0"/>
                <a:ea typeface="Calibri" charset="0"/>
                <a:cs typeface="Calibri" charset="0"/>
                <a:sym typeface="Avenir"/>
              </a:rPr>
              <a:t>overall reading ability? </a:t>
            </a:r>
          </a:p>
          <a:p>
            <a:pPr marL="1143000" lvl="3" indent="-171450">
              <a:spcBef>
                <a:spcPts val="0"/>
              </a:spcBef>
            </a:pPr>
            <a:r>
              <a:rPr lang="en-US" sz="3700" dirty="0">
                <a:latin typeface="Calibri" charset="0"/>
                <a:ea typeface="Calibri" charset="0"/>
                <a:cs typeface="Calibri" charset="0"/>
                <a:sym typeface="Avenir"/>
              </a:rPr>
              <a:t>attitude towards reading?</a:t>
            </a:r>
          </a:p>
          <a:p>
            <a:pPr marL="342900" indent="-342900">
              <a:spcBef>
                <a:spcPts val="0"/>
              </a:spcBef>
              <a:buClr>
                <a:srgbClr val="0B509F"/>
              </a:buClr>
              <a:buSzPct val="100000"/>
              <a:buFont typeface="Arial"/>
              <a:buNone/>
            </a:pPr>
            <a:endParaRPr lang="en-US" sz="3200" dirty="0">
              <a:solidFill>
                <a:schemeClr val="dk1"/>
              </a:solidFill>
              <a:latin typeface="Calibri" charset="0"/>
              <a:ea typeface="Calibri" charset="0"/>
              <a:cs typeface="Calibri" charset="0"/>
              <a:sym typeface="Avenir"/>
            </a:endParaRPr>
          </a:p>
        </p:txBody>
      </p:sp>
    </p:spTree>
    <p:extLst>
      <p:ext uri="{BB962C8B-B14F-4D97-AF65-F5344CB8AC3E}">
        <p14:creationId xmlns:p14="http://schemas.microsoft.com/office/powerpoint/2010/main" val="10572795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a:t>
            </a:fld>
            <a:endParaRPr lang="en-US" dirty="0"/>
          </a:p>
        </p:txBody>
      </p:sp>
      <p:sp>
        <p:nvSpPr>
          <p:cNvPr id="3" name="Text Placeholder 2"/>
          <p:cNvSpPr>
            <a:spLocks noGrp="1"/>
          </p:cNvSpPr>
          <p:nvPr>
            <p:ph type="body" sz="quarter" idx="10"/>
          </p:nvPr>
        </p:nvSpPr>
        <p:spPr/>
        <p:txBody>
          <a:bodyPr/>
          <a:lstStyle/>
          <a:p>
            <a:pPr marL="0" indent="0">
              <a:buNone/>
              <a:defRPr/>
            </a:pPr>
            <a:r>
              <a:rPr lang="en-US" sz="4400" dirty="0">
                <a:solidFill>
                  <a:schemeClr val="tx2">
                    <a:lumMod val="75000"/>
                  </a:schemeClr>
                </a:solidFill>
                <a:latin typeface="Calibri" charset="0"/>
                <a:ea typeface="Calibri" charset="0"/>
                <a:cs typeface="Calibri" charset="0"/>
              </a:rPr>
              <a:t>By 2020, 65% of all jobs will require postsecondary education or training. </a:t>
            </a:r>
          </a:p>
          <a:p>
            <a:pPr marL="285750" indent="-285750">
              <a:lnSpc>
                <a:spcPct val="100000"/>
              </a:lnSpc>
              <a:spcBef>
                <a:spcPts val="0"/>
              </a:spcBef>
              <a:buFontTx/>
              <a:buChar char="-"/>
              <a:defRPr/>
            </a:pPr>
            <a:r>
              <a:rPr lang="en-US" sz="1800" i="1" dirty="0">
                <a:latin typeface="Calibri" charset="0"/>
                <a:ea typeface="Calibri" charset="0"/>
                <a:cs typeface="Calibri" charset="0"/>
              </a:rPr>
              <a:t>“Recovery Report: Job Growth and Education Requirements through 2020”  </a:t>
            </a:r>
          </a:p>
          <a:p>
            <a:pPr marL="0" indent="0">
              <a:lnSpc>
                <a:spcPct val="100000"/>
              </a:lnSpc>
              <a:spcBef>
                <a:spcPts val="0"/>
              </a:spcBef>
              <a:buNone/>
              <a:defRPr/>
            </a:pPr>
            <a:r>
              <a:rPr lang="en-US" sz="1800" i="1" dirty="0">
                <a:latin typeface="Calibri" charset="0"/>
                <a:ea typeface="Calibri" charset="0"/>
                <a:cs typeface="Calibri" charset="0"/>
              </a:rPr>
              <a:t>        Georgetown University Public Policy Institute, Center on Education and the Workforce</a:t>
            </a:r>
          </a:p>
        </p:txBody>
      </p:sp>
      <p:sp>
        <p:nvSpPr>
          <p:cNvPr id="4" name="Title 3"/>
          <p:cNvSpPr>
            <a:spLocks noGrp="1"/>
          </p:cNvSpPr>
          <p:nvPr>
            <p:ph type="title"/>
          </p:nvPr>
        </p:nvSpPr>
        <p:spPr/>
        <p:txBody>
          <a:bodyPr/>
          <a:lstStyle/>
          <a:p>
            <a:r>
              <a:rPr lang="en-US" dirty="0"/>
              <a:t>Call to Action</a:t>
            </a:r>
          </a:p>
        </p:txBody>
      </p:sp>
      <p:sp>
        <p:nvSpPr>
          <p:cNvPr id="5" name="Content Placeholder 1"/>
          <p:cNvSpPr txBox="1">
            <a:spLocks/>
          </p:cNvSpPr>
          <p:nvPr/>
        </p:nvSpPr>
        <p:spPr>
          <a:xfrm>
            <a:off x="398463" y="3605212"/>
            <a:ext cx="8153400" cy="2667001"/>
          </a:xfrm>
          <a:prstGeom prst="rect">
            <a:avLst/>
          </a:prstGeom>
        </p:spPr>
        <p:txBody>
          <a:bodyPr>
            <a:normAutofit fontScale="85000" lnSpcReduction="1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spcBef>
                <a:spcPts val="0"/>
              </a:spcBef>
              <a:spcAft>
                <a:spcPts val="1200"/>
              </a:spcAft>
              <a:buFont typeface="Arial" panose="020B0604020202020204" pitchFamily="34" charset="0"/>
              <a:buNone/>
              <a:defRPr/>
            </a:pPr>
            <a:r>
              <a:rPr lang="en-US" sz="4500" dirty="0">
                <a:latin typeface="Calibri" charset="0"/>
                <a:ea typeface="Calibri" charset="0"/>
                <a:cs typeface="Calibri" charset="0"/>
              </a:rPr>
              <a:t>We must prepare all students to access postsecondary opportunities. How?</a:t>
            </a:r>
          </a:p>
          <a:p>
            <a:pPr marL="0" indent="0">
              <a:spcBef>
                <a:spcPts val="0"/>
              </a:spcBef>
              <a:spcAft>
                <a:spcPts val="1200"/>
              </a:spcAft>
              <a:buFont typeface="Arial" panose="020B0604020202020204" pitchFamily="34" charset="0"/>
              <a:buNone/>
              <a:defRPr/>
            </a:pPr>
            <a:endParaRPr lang="en-US" sz="4500" dirty="0">
              <a:latin typeface="Calibri" charset="0"/>
              <a:ea typeface="Calibri" charset="0"/>
              <a:cs typeface="Calibri" charset="0"/>
            </a:endParaRPr>
          </a:p>
          <a:p>
            <a:pPr marL="0" indent="0">
              <a:spcBef>
                <a:spcPts val="0"/>
              </a:spcBef>
              <a:spcAft>
                <a:spcPts val="1200"/>
              </a:spcAft>
              <a:buFont typeface="Arial" panose="020B0604020202020204" pitchFamily="34" charset="0"/>
              <a:buNone/>
              <a:defRPr/>
            </a:pPr>
            <a:r>
              <a:rPr lang="en-US" sz="4500" b="1" dirty="0">
                <a:solidFill>
                  <a:schemeClr val="accent5"/>
                </a:solidFill>
                <a:latin typeface="Calibri" charset="0"/>
                <a:ea typeface="Calibri" charset="0"/>
                <a:cs typeface="Calibri" charset="0"/>
              </a:rPr>
              <a:t>Raise the bar.</a:t>
            </a:r>
          </a:p>
          <a:p>
            <a:pPr marL="0" indent="0">
              <a:spcBef>
                <a:spcPts val="0"/>
              </a:spcBef>
              <a:spcAft>
                <a:spcPts val="1200"/>
              </a:spcAft>
              <a:buFont typeface="Arial" panose="020B0604020202020204" pitchFamily="34" charset="0"/>
              <a:buNone/>
              <a:defRPr/>
            </a:pPr>
            <a:endParaRPr lang="en-US" dirty="0">
              <a:latin typeface="Calibri" charset="0"/>
              <a:ea typeface="Calibri" charset="0"/>
              <a:cs typeface="Calibri"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0085" y="3537885"/>
            <a:ext cx="3281916" cy="2209394"/>
          </a:xfrm>
          <a:prstGeom prst="rect">
            <a:avLst/>
          </a:prstGeom>
        </p:spPr>
      </p:pic>
    </p:spTree>
    <p:extLst>
      <p:ext uri="{BB962C8B-B14F-4D97-AF65-F5344CB8AC3E}">
        <p14:creationId xmlns:p14="http://schemas.microsoft.com/office/powerpoint/2010/main" val="449325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80</a:t>
            </a:fld>
            <a:endParaRPr lang="en-US" dirty="0"/>
          </a:p>
        </p:txBody>
      </p:sp>
      <p:sp>
        <p:nvSpPr>
          <p:cNvPr id="3" name="Text Placeholder 2"/>
          <p:cNvSpPr>
            <a:spLocks noGrp="1"/>
          </p:cNvSpPr>
          <p:nvPr>
            <p:ph type="body" sz="quarter" idx="10"/>
          </p:nvPr>
        </p:nvSpPr>
        <p:spPr/>
        <p:txBody>
          <a:bodyPr/>
          <a:lstStyle/>
          <a:p>
            <a:pPr lvl="0"/>
            <a:r>
              <a:rPr lang="en-US" sz="3800" dirty="0">
                <a:solidFill>
                  <a:schemeClr val="tx1"/>
                </a:solidFill>
              </a:rPr>
              <a:t>Understand what fluency is and why it is important</a:t>
            </a:r>
          </a:p>
          <a:p>
            <a:pPr lvl="0"/>
            <a:endParaRPr lang="en-US" sz="500" dirty="0">
              <a:solidFill>
                <a:schemeClr val="tx1"/>
              </a:solidFill>
            </a:endParaRPr>
          </a:p>
          <a:p>
            <a:pPr lvl="0"/>
            <a:r>
              <a:rPr lang="en-US" sz="3800" dirty="0">
                <a:solidFill>
                  <a:schemeClr val="tx1"/>
                </a:solidFill>
              </a:rPr>
              <a:t>Understand the core components to support students in becoming more fluent: </a:t>
            </a:r>
            <a:r>
              <a:rPr lang="en-US" sz="3800" b="1" dirty="0">
                <a:solidFill>
                  <a:schemeClr val="tx1"/>
                </a:solidFill>
              </a:rPr>
              <a:t>repeated readings </a:t>
            </a:r>
            <a:r>
              <a:rPr lang="en-US" sz="3800" dirty="0">
                <a:solidFill>
                  <a:schemeClr val="tx1"/>
                </a:solidFill>
              </a:rPr>
              <a:t>and</a:t>
            </a:r>
            <a:r>
              <a:rPr lang="en-US" sz="3800" b="1" dirty="0">
                <a:solidFill>
                  <a:schemeClr val="tx1"/>
                </a:solidFill>
              </a:rPr>
              <a:t> feedback</a:t>
            </a:r>
          </a:p>
          <a:p>
            <a:pPr lvl="0"/>
            <a:endParaRPr lang="en-US" sz="500" b="1" dirty="0">
              <a:solidFill>
                <a:schemeClr val="tx1"/>
              </a:solidFill>
            </a:endParaRPr>
          </a:p>
          <a:p>
            <a:pPr lvl="0"/>
            <a:r>
              <a:rPr lang="en-US" sz="3800" dirty="0">
                <a:solidFill>
                  <a:schemeClr val="tx1"/>
                </a:solidFill>
              </a:rPr>
              <a:t>Explore how fluency lives in the Guidebooks </a:t>
            </a:r>
          </a:p>
          <a:p>
            <a:pPr lvl="0"/>
            <a:endParaRPr lang="en-US" sz="500" dirty="0">
              <a:solidFill>
                <a:schemeClr val="tx1"/>
              </a:solidFill>
            </a:endParaRPr>
          </a:p>
          <a:p>
            <a:pPr lvl="0"/>
            <a:r>
              <a:rPr lang="en-US" sz="3800" dirty="0">
                <a:solidFill>
                  <a:schemeClr val="tx1"/>
                </a:solidFill>
              </a:rPr>
              <a:t>Experience how “Let’s Read!” can be an opportunity to support student fluency </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131957094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81</a:t>
            </a:fld>
            <a:endParaRPr lang="en-US" dirty="0"/>
          </a:p>
        </p:txBody>
      </p:sp>
      <p:sp>
        <p:nvSpPr>
          <p:cNvPr id="3" name="Text Placeholder 2">
            <a:extLst>
              <a:ext uri="{FF2B5EF4-FFF2-40B4-BE49-F238E27FC236}">
                <a16:creationId xmlns:a16="http://schemas.microsoft.com/office/drawing/2014/main" id="{0D60BDCA-8294-534C-859E-55FB8306EBBA}"/>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ext uri="{D42A27DB-BD31-4B8C-83A1-F6EECF244321}">
                <p14:modId xmlns:p14="http://schemas.microsoft.com/office/powerpoint/2010/main" val="1255797174"/>
              </p:ext>
            </p:extLst>
          </p:nvPr>
        </p:nvGraphicFramePr>
        <p:xfrm>
          <a:off x="1525810" y="1151327"/>
          <a:ext cx="9545208" cy="4389120"/>
        </p:xfrm>
        <a:graphic>
          <a:graphicData uri="http://schemas.openxmlformats.org/drawingml/2006/table">
            <a:tbl>
              <a:tblPr firstRow="1" bandRow="1">
                <a:tableStyleId>{7DF18680-E054-41AD-8BC1-D1AEF772440D}</a:tableStyleId>
              </a:tblPr>
              <a:tblGrid>
                <a:gridCol w="1964296">
                  <a:extLst>
                    <a:ext uri="{9D8B030D-6E8A-4147-A177-3AD203B41FA5}">
                      <a16:colId xmlns:a16="http://schemas.microsoft.com/office/drawing/2014/main" val="20000"/>
                    </a:ext>
                  </a:extLst>
                </a:gridCol>
                <a:gridCol w="7580912">
                  <a:extLst>
                    <a:ext uri="{9D8B030D-6E8A-4147-A177-3AD203B41FA5}">
                      <a16:colId xmlns:a16="http://schemas.microsoft.com/office/drawing/2014/main" val="20001"/>
                    </a:ext>
                  </a:extLst>
                </a:gridCol>
              </a:tblGrid>
              <a:tr h="370840">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6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600" dirty="0">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What is Fluency and why is it important?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36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Strategies to Support Fluency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pPr algn="ctr"/>
                      <a:r>
                        <a:rPr lang="en-US" sz="3600" dirty="0">
                          <a:latin typeface="Calibri" charset="0"/>
                          <a:ea typeface="Calibri" charset="0"/>
                          <a:cs typeface="Calibri" charset="0"/>
                        </a:rPr>
                        <a:t>20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Fluency in the Guidebooks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70840">
                <a:tc>
                  <a:txBody>
                    <a:bodyPr/>
                    <a:lstStyle/>
                    <a:p>
                      <a:pPr algn="ctr"/>
                      <a:r>
                        <a:rPr lang="en-US" sz="36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Role Play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9217722"/>
                  </a:ext>
                </a:extLst>
              </a:tr>
            </a:tbl>
          </a:graphicData>
        </a:graphic>
      </p:graphicFrame>
    </p:spTree>
    <p:extLst>
      <p:ext uri="{BB962C8B-B14F-4D97-AF65-F5344CB8AC3E}">
        <p14:creationId xmlns:p14="http://schemas.microsoft.com/office/powerpoint/2010/main" val="143100418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82</a:t>
            </a:fld>
            <a:endParaRPr lang="en-US" dirty="0"/>
          </a:p>
        </p:txBody>
      </p:sp>
      <p:sp>
        <p:nvSpPr>
          <p:cNvPr id="4" name="Title 3"/>
          <p:cNvSpPr>
            <a:spLocks noGrp="1"/>
          </p:cNvSpPr>
          <p:nvPr>
            <p:ph type="title"/>
          </p:nvPr>
        </p:nvSpPr>
        <p:spPr/>
        <p:txBody>
          <a:bodyPr/>
          <a:lstStyle/>
          <a:p>
            <a:r>
              <a:rPr lang="en-US" dirty="0"/>
              <a:t>What is fluency?</a:t>
            </a:r>
          </a:p>
        </p:txBody>
      </p:sp>
      <p:grpSp>
        <p:nvGrpSpPr>
          <p:cNvPr id="10" name="Group 9"/>
          <p:cNvGrpSpPr/>
          <p:nvPr/>
        </p:nvGrpSpPr>
        <p:grpSpPr>
          <a:xfrm>
            <a:off x="778178" y="2953486"/>
            <a:ext cx="10724852" cy="3263220"/>
            <a:chOff x="45881" y="1268325"/>
            <a:chExt cx="12115123" cy="3916005"/>
          </a:xfrm>
        </p:grpSpPr>
        <p:grpSp>
          <p:nvGrpSpPr>
            <p:cNvPr id="11" name="Group 10"/>
            <p:cNvGrpSpPr/>
            <p:nvPr/>
          </p:nvGrpSpPr>
          <p:grpSpPr>
            <a:xfrm>
              <a:off x="45881" y="1268325"/>
              <a:ext cx="12115123" cy="3916005"/>
              <a:chOff x="-30148" y="1886256"/>
              <a:chExt cx="9465834" cy="3059668"/>
            </a:xfrm>
          </p:grpSpPr>
          <p:grpSp>
            <p:nvGrpSpPr>
              <p:cNvPr id="20" name="Group 19"/>
              <p:cNvGrpSpPr/>
              <p:nvPr/>
            </p:nvGrpSpPr>
            <p:grpSpPr>
              <a:xfrm>
                <a:off x="-30148" y="1886256"/>
                <a:ext cx="7335182" cy="3059668"/>
                <a:chOff x="-122182" y="1375378"/>
                <a:chExt cx="11929865" cy="4976213"/>
              </a:xfrm>
            </p:grpSpPr>
            <p:pic>
              <p:nvPicPr>
                <p:cNvPr id="23" name="Picture 22"/>
                <p:cNvPicPr>
                  <a:picLocks noChangeAspect="1"/>
                </p:cNvPicPr>
                <p:nvPr/>
              </p:nvPicPr>
              <p:blipFill>
                <a:blip r:embed="rId3"/>
                <a:stretch>
                  <a:fillRect/>
                </a:stretch>
              </p:blipFill>
              <p:spPr>
                <a:xfrm rot="18404654">
                  <a:off x="1731425" y="1539583"/>
                  <a:ext cx="3140261" cy="3143533"/>
                </a:xfrm>
                <a:prstGeom prst="rect">
                  <a:avLst/>
                </a:prstGeom>
              </p:spPr>
            </p:pic>
            <p:pic>
              <p:nvPicPr>
                <p:cNvPr id="24" name="Picture 23"/>
                <p:cNvPicPr>
                  <a:picLocks noChangeAspect="1"/>
                </p:cNvPicPr>
                <p:nvPr/>
              </p:nvPicPr>
              <p:blipFill>
                <a:blip r:embed="rId3"/>
                <a:stretch>
                  <a:fillRect/>
                </a:stretch>
              </p:blipFill>
              <p:spPr>
                <a:xfrm rot="21396958">
                  <a:off x="5083380" y="1534411"/>
                  <a:ext cx="3279910" cy="3283328"/>
                </a:xfrm>
                <a:prstGeom prst="rect">
                  <a:avLst/>
                </a:prstGeom>
              </p:spPr>
            </p:pic>
            <p:pic>
              <p:nvPicPr>
                <p:cNvPr id="25" name="Picture 24"/>
                <p:cNvPicPr>
                  <a:picLocks noChangeAspect="1"/>
                </p:cNvPicPr>
                <p:nvPr/>
              </p:nvPicPr>
              <p:blipFill>
                <a:blip r:embed="rId3"/>
                <a:stretch>
                  <a:fillRect/>
                </a:stretch>
              </p:blipFill>
              <p:spPr>
                <a:xfrm rot="11690717">
                  <a:off x="7069671" y="3096113"/>
                  <a:ext cx="3140261" cy="3143533"/>
                </a:xfrm>
                <a:prstGeom prst="rect">
                  <a:avLst/>
                </a:prstGeom>
              </p:spPr>
            </p:pic>
            <p:pic>
              <p:nvPicPr>
                <p:cNvPr id="26" name="Picture 25"/>
                <p:cNvPicPr>
                  <a:picLocks noChangeAspect="1"/>
                </p:cNvPicPr>
                <p:nvPr/>
              </p:nvPicPr>
              <p:blipFill>
                <a:blip r:embed="rId3"/>
                <a:stretch>
                  <a:fillRect/>
                </a:stretch>
              </p:blipFill>
              <p:spPr>
                <a:xfrm rot="18879082">
                  <a:off x="-120546" y="2967604"/>
                  <a:ext cx="3140261" cy="3143533"/>
                </a:xfrm>
                <a:prstGeom prst="rect">
                  <a:avLst/>
                </a:prstGeom>
              </p:spPr>
            </p:pic>
            <p:pic>
              <p:nvPicPr>
                <p:cNvPr id="27" name="Picture 26"/>
                <p:cNvPicPr>
                  <a:picLocks noChangeAspect="1"/>
                </p:cNvPicPr>
                <p:nvPr/>
              </p:nvPicPr>
              <p:blipFill>
                <a:blip r:embed="rId3"/>
                <a:stretch>
                  <a:fillRect/>
                </a:stretch>
              </p:blipFill>
              <p:spPr>
                <a:xfrm rot="18879082">
                  <a:off x="8665786" y="1373742"/>
                  <a:ext cx="3140261" cy="3143533"/>
                </a:xfrm>
                <a:prstGeom prst="rect">
                  <a:avLst/>
                </a:prstGeom>
              </p:spPr>
            </p:pic>
            <p:pic>
              <p:nvPicPr>
                <p:cNvPr id="28" name="Picture 27"/>
                <p:cNvPicPr>
                  <a:picLocks noChangeAspect="1"/>
                </p:cNvPicPr>
                <p:nvPr/>
              </p:nvPicPr>
              <p:blipFill>
                <a:blip r:embed="rId3"/>
                <a:stretch>
                  <a:fillRect/>
                </a:stretch>
              </p:blipFill>
              <p:spPr>
                <a:xfrm rot="18136924">
                  <a:off x="3354961" y="3209694"/>
                  <a:ext cx="3140261" cy="3143533"/>
                </a:xfrm>
                <a:prstGeom prst="rect">
                  <a:avLst/>
                </a:prstGeom>
              </p:spPr>
            </p:pic>
          </p:grpSp>
          <p:pic>
            <p:nvPicPr>
              <p:cNvPr id="21" name="Picture 20"/>
              <p:cNvPicPr>
                <a:picLocks noChangeAspect="1"/>
              </p:cNvPicPr>
              <p:nvPr/>
            </p:nvPicPr>
            <p:blipFill>
              <a:blip r:embed="rId3"/>
              <a:stretch>
                <a:fillRect/>
              </a:stretch>
            </p:blipFill>
            <p:spPr>
              <a:xfrm rot="21067178">
                <a:off x="6265562" y="3013924"/>
                <a:ext cx="1923572" cy="1925576"/>
              </a:xfrm>
              <a:prstGeom prst="rect">
                <a:avLst/>
              </a:prstGeom>
            </p:spPr>
          </p:pic>
          <p:pic>
            <p:nvPicPr>
              <p:cNvPr id="22" name="Picture 21"/>
              <p:cNvPicPr>
                <a:picLocks noChangeAspect="1"/>
              </p:cNvPicPr>
              <p:nvPr/>
            </p:nvPicPr>
            <p:blipFill>
              <a:blip r:embed="rId3"/>
              <a:stretch>
                <a:fillRect/>
              </a:stretch>
            </p:blipFill>
            <p:spPr>
              <a:xfrm rot="19766146">
                <a:off x="7504869" y="2282919"/>
                <a:ext cx="1930817" cy="1932829"/>
              </a:xfrm>
              <a:prstGeom prst="rect">
                <a:avLst/>
              </a:prstGeom>
            </p:spPr>
          </p:pic>
        </p:grpSp>
        <p:sp>
          <p:nvSpPr>
            <p:cNvPr id="12" name="TextBox 11"/>
            <p:cNvSpPr txBox="1"/>
            <p:nvPr/>
          </p:nvSpPr>
          <p:spPr>
            <a:xfrm>
              <a:off x="825807" y="3451194"/>
              <a:ext cx="906334" cy="692497"/>
            </a:xfrm>
            <a:prstGeom prst="rect">
              <a:avLst/>
            </a:prstGeom>
            <a:noFill/>
          </p:spPr>
          <p:txBody>
            <a:bodyPr wrap="square" rtlCol="0">
              <a:spAutoFit/>
            </a:bodyPr>
            <a:lstStyle/>
            <a:p>
              <a:pPr algn="ctr"/>
              <a:r>
                <a:rPr lang="en-US" sz="1300" b="1" dirty="0" err="1">
                  <a:latin typeface="Calibri"/>
                  <a:ea typeface="Calibri" charset="0"/>
                  <a:cs typeface="Calibri"/>
                </a:rPr>
                <a:t>Foundat-ional</a:t>
              </a:r>
              <a:r>
                <a:rPr lang="en-US" sz="1300" b="1" dirty="0">
                  <a:latin typeface="Calibri"/>
                  <a:ea typeface="Calibri" charset="0"/>
                  <a:cs typeface="Calibri"/>
                </a:rPr>
                <a:t> Skills</a:t>
              </a:r>
            </a:p>
          </p:txBody>
        </p:sp>
        <p:sp>
          <p:nvSpPr>
            <p:cNvPr id="13" name="TextBox 12"/>
            <p:cNvSpPr txBox="1"/>
            <p:nvPr/>
          </p:nvSpPr>
          <p:spPr>
            <a:xfrm>
              <a:off x="2261243" y="2280275"/>
              <a:ext cx="942975" cy="812559"/>
            </a:xfrm>
            <a:prstGeom prst="rect">
              <a:avLst/>
            </a:prstGeom>
            <a:noFill/>
          </p:spPr>
          <p:txBody>
            <a:bodyPr wrap="square" rtlCol="0">
              <a:spAutoFit/>
            </a:bodyPr>
            <a:lstStyle/>
            <a:p>
              <a:pPr algn="ctr"/>
              <a:r>
                <a:rPr lang="en-US" sz="1200" b="1" dirty="0">
                  <a:latin typeface="Calibri"/>
                  <a:cs typeface="Calibri"/>
                </a:rPr>
                <a:t>Academic Language</a:t>
              </a:r>
              <a:r>
                <a:rPr lang="en-US" sz="1300" b="1" dirty="0">
                  <a:latin typeface="Calibri"/>
                  <a:cs typeface="Calibri"/>
                </a:rPr>
                <a:t>: SL</a:t>
              </a:r>
            </a:p>
          </p:txBody>
        </p:sp>
        <p:sp>
          <p:nvSpPr>
            <p:cNvPr id="14" name="TextBox 13"/>
            <p:cNvSpPr txBox="1"/>
            <p:nvPr/>
          </p:nvSpPr>
          <p:spPr>
            <a:xfrm>
              <a:off x="3499134" y="3669193"/>
              <a:ext cx="1055605" cy="554018"/>
            </a:xfrm>
            <a:prstGeom prst="rect">
              <a:avLst/>
            </a:prstGeom>
            <a:noFill/>
          </p:spPr>
          <p:txBody>
            <a:bodyPr wrap="square" rtlCol="0">
              <a:spAutoFit/>
            </a:bodyPr>
            <a:lstStyle/>
            <a:p>
              <a:pPr algn="ctr"/>
              <a:r>
                <a:rPr lang="en-US" sz="1200" b="1" dirty="0">
                  <a:latin typeface="Calibri"/>
                  <a:cs typeface="Calibri"/>
                </a:rPr>
                <a:t>Academic Vocabulary</a:t>
              </a:r>
            </a:p>
          </p:txBody>
        </p:sp>
        <p:sp>
          <p:nvSpPr>
            <p:cNvPr id="15" name="TextBox 14"/>
            <p:cNvSpPr txBox="1"/>
            <p:nvPr/>
          </p:nvSpPr>
          <p:spPr>
            <a:xfrm>
              <a:off x="4979774" y="2505351"/>
              <a:ext cx="942975" cy="300082"/>
            </a:xfrm>
            <a:prstGeom prst="rect">
              <a:avLst/>
            </a:prstGeom>
            <a:noFill/>
          </p:spPr>
          <p:txBody>
            <a:bodyPr wrap="square" rtlCol="0">
              <a:spAutoFit/>
            </a:bodyPr>
            <a:lstStyle/>
            <a:p>
              <a:pPr algn="ctr"/>
              <a:r>
                <a:rPr lang="en-US" sz="1300" b="1" dirty="0">
                  <a:latin typeface="Calibri"/>
                  <a:cs typeface="Calibri"/>
                </a:rPr>
                <a:t>Fluency</a:t>
              </a:r>
            </a:p>
          </p:txBody>
        </p:sp>
        <p:sp>
          <p:nvSpPr>
            <p:cNvPr id="16" name="TextBox 15"/>
            <p:cNvSpPr txBox="1"/>
            <p:nvPr/>
          </p:nvSpPr>
          <p:spPr>
            <a:xfrm>
              <a:off x="6462148" y="3612879"/>
              <a:ext cx="942975" cy="507831"/>
            </a:xfrm>
            <a:prstGeom prst="rect">
              <a:avLst/>
            </a:prstGeom>
            <a:noFill/>
          </p:spPr>
          <p:txBody>
            <a:bodyPr wrap="square" rtlCol="0">
              <a:spAutoFit/>
            </a:bodyPr>
            <a:lstStyle/>
            <a:p>
              <a:pPr algn="ctr"/>
              <a:r>
                <a:rPr lang="en-US" sz="1350" b="1" dirty="0">
                  <a:latin typeface="Calibri"/>
                  <a:cs typeface="Calibri"/>
                </a:rPr>
                <a:t>Complex Text</a:t>
              </a:r>
            </a:p>
          </p:txBody>
        </p:sp>
        <p:sp>
          <p:nvSpPr>
            <p:cNvPr id="17" name="TextBox 16"/>
            <p:cNvSpPr txBox="1"/>
            <p:nvPr/>
          </p:nvSpPr>
          <p:spPr>
            <a:xfrm>
              <a:off x="7707011" y="2208166"/>
              <a:ext cx="1001384" cy="590953"/>
            </a:xfrm>
            <a:prstGeom prst="rect">
              <a:avLst/>
            </a:prstGeom>
            <a:noFill/>
          </p:spPr>
          <p:txBody>
            <a:bodyPr wrap="square" rtlCol="0">
              <a:spAutoFit/>
            </a:bodyPr>
            <a:lstStyle/>
            <a:p>
              <a:pPr algn="ctr"/>
              <a:r>
                <a:rPr lang="en-US" sz="1300" b="1" dirty="0">
                  <a:latin typeface="Calibri"/>
                  <a:cs typeface="Calibri"/>
                </a:rPr>
                <a:t>Close Reading</a:t>
              </a:r>
            </a:p>
          </p:txBody>
        </p:sp>
        <p:sp>
          <p:nvSpPr>
            <p:cNvPr id="18" name="TextBox 17"/>
            <p:cNvSpPr txBox="1"/>
            <p:nvPr/>
          </p:nvSpPr>
          <p:spPr>
            <a:xfrm>
              <a:off x="8919185" y="3549451"/>
              <a:ext cx="814199" cy="692497"/>
            </a:xfrm>
            <a:prstGeom prst="rect">
              <a:avLst/>
            </a:prstGeom>
            <a:noFill/>
          </p:spPr>
          <p:txBody>
            <a:bodyPr wrap="square" rtlCol="0">
              <a:spAutoFit/>
            </a:bodyPr>
            <a:lstStyle/>
            <a:p>
              <a:pPr algn="ctr"/>
              <a:r>
                <a:rPr lang="en-US" sz="1300" b="1" dirty="0">
                  <a:latin typeface="Calibri"/>
                  <a:cs typeface="Calibri"/>
                </a:rPr>
                <a:t>Volume of Reading</a:t>
              </a:r>
            </a:p>
          </p:txBody>
        </p:sp>
        <p:sp>
          <p:nvSpPr>
            <p:cNvPr id="19" name="TextBox 18"/>
            <p:cNvSpPr txBox="1"/>
            <p:nvPr/>
          </p:nvSpPr>
          <p:spPr>
            <a:xfrm>
              <a:off x="10431285" y="2626228"/>
              <a:ext cx="1033474" cy="831026"/>
            </a:xfrm>
            <a:prstGeom prst="rect">
              <a:avLst/>
            </a:prstGeom>
            <a:noFill/>
          </p:spPr>
          <p:txBody>
            <a:bodyPr wrap="square" rtlCol="0">
              <a:spAutoFit/>
            </a:bodyPr>
            <a:lstStyle/>
            <a:p>
              <a:pPr algn="ctr"/>
              <a:r>
                <a:rPr lang="en-US" sz="1300" b="1" dirty="0">
                  <a:latin typeface="Calibri"/>
                  <a:cs typeface="Calibri"/>
                </a:rPr>
                <a:t>Evidence Based Writing</a:t>
              </a:r>
            </a:p>
          </p:txBody>
        </p:sp>
      </p:grpSp>
      <p:sp>
        <p:nvSpPr>
          <p:cNvPr id="5" name="Rectangle 4"/>
          <p:cNvSpPr/>
          <p:nvPr/>
        </p:nvSpPr>
        <p:spPr>
          <a:xfrm>
            <a:off x="4656662" y="3211551"/>
            <a:ext cx="1834807" cy="1742586"/>
          </a:xfrm>
          <a:prstGeom prst="rect">
            <a:avLst/>
          </a:prstGeom>
          <a:noFill/>
          <a:ln w="857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D30DBEAB-CEB1-104B-B35F-AD24F7926792}"/>
              </a:ext>
            </a:extLst>
          </p:cNvPr>
          <p:cNvSpPr>
            <a:spLocks noGrp="1"/>
          </p:cNvSpPr>
          <p:nvPr>
            <p:ph type="body" sz="quarter" idx="10"/>
          </p:nvPr>
        </p:nvSpPr>
        <p:spPr/>
        <p:txBody>
          <a:bodyPr/>
          <a:lstStyle/>
          <a:p>
            <a:endParaRPr lang="en-US"/>
          </a:p>
        </p:txBody>
      </p:sp>
      <p:sp>
        <p:nvSpPr>
          <p:cNvPr id="29" name="Text Placeholder 2">
            <a:extLst>
              <a:ext uri="{FF2B5EF4-FFF2-40B4-BE49-F238E27FC236}">
                <a16:creationId xmlns:a16="http://schemas.microsoft.com/office/drawing/2014/main" id="{104EB4A5-8619-1E4B-B459-3D59C6ADC3F8}"/>
              </a:ext>
            </a:extLst>
          </p:cNvPr>
          <p:cNvSpPr txBox="1">
            <a:spLocks/>
          </p:cNvSpPr>
          <p:nvPr/>
        </p:nvSpPr>
        <p:spPr>
          <a:xfrm>
            <a:off x="822533" y="658285"/>
            <a:ext cx="10412488" cy="2820639"/>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spcBef>
                <a:spcPts val="0"/>
              </a:spcBef>
              <a:buClr>
                <a:srgbClr val="0B509F"/>
              </a:buClr>
              <a:buSzPct val="25000"/>
              <a:buFont typeface="Arial"/>
              <a:buNone/>
            </a:pPr>
            <a:endParaRPr lang="en-US" sz="3200">
              <a:latin typeface="Avenir Next Medium" charset="0"/>
              <a:ea typeface="Avenir Next Medium" charset="0"/>
              <a:cs typeface="Avenir Next Medium" charset="0"/>
              <a:sym typeface="Avenir"/>
            </a:endParaRPr>
          </a:p>
          <a:p>
            <a:pPr marL="0" indent="0" algn="ctr">
              <a:spcBef>
                <a:spcPts val="525"/>
              </a:spcBef>
              <a:buClr>
                <a:srgbClr val="0B509F"/>
              </a:buClr>
              <a:buSzPct val="25000"/>
              <a:buFont typeface="Arial"/>
              <a:buNone/>
            </a:pPr>
            <a:r>
              <a:rPr lang="en-US" sz="3400" b="1">
                <a:solidFill>
                  <a:schemeClr val="tx2"/>
                </a:solidFill>
                <a:sym typeface="Avenir"/>
              </a:rPr>
              <a:t>Fluency is</a:t>
            </a:r>
            <a:r>
              <a:rPr lang="is-IS" sz="3400" b="1">
                <a:solidFill>
                  <a:schemeClr val="tx2"/>
                </a:solidFill>
                <a:sym typeface="Avenir"/>
              </a:rPr>
              <a:t>…</a:t>
            </a:r>
            <a:endParaRPr lang="en-US" sz="3400" b="1">
              <a:solidFill>
                <a:schemeClr val="tx2"/>
              </a:solidFill>
              <a:sym typeface="Avenir"/>
            </a:endParaRPr>
          </a:p>
          <a:p>
            <a:pPr marL="0" indent="0" algn="ctr">
              <a:spcBef>
                <a:spcPts val="525"/>
              </a:spcBef>
              <a:buClr>
                <a:srgbClr val="0B509F"/>
              </a:buClr>
              <a:buSzPct val="25000"/>
              <a:buFont typeface="Arial"/>
              <a:buNone/>
            </a:pPr>
            <a:r>
              <a:rPr lang="en-US" sz="3400" b="1">
                <a:solidFill>
                  <a:schemeClr val="accent5"/>
                </a:solidFill>
                <a:sym typeface="Avenir"/>
              </a:rPr>
              <a:t>Accurate</a:t>
            </a:r>
            <a:r>
              <a:rPr lang="en-US" sz="3400">
                <a:solidFill>
                  <a:schemeClr val="accent5"/>
                </a:solidFill>
                <a:sym typeface="Avenir"/>
              </a:rPr>
              <a:t> </a:t>
            </a:r>
            <a:r>
              <a:rPr lang="en-US" sz="3400">
                <a:solidFill>
                  <a:schemeClr val="dk1"/>
                </a:solidFill>
                <a:sym typeface="Avenir"/>
              </a:rPr>
              <a:t>reading of a text at an appropriate </a:t>
            </a:r>
            <a:r>
              <a:rPr lang="en-US" sz="3400" b="1">
                <a:solidFill>
                  <a:schemeClr val="accent5"/>
                </a:solidFill>
                <a:sym typeface="Avenir"/>
              </a:rPr>
              <a:t>rate</a:t>
            </a:r>
            <a:r>
              <a:rPr lang="en-US" sz="3400">
                <a:solidFill>
                  <a:schemeClr val="accent5"/>
                </a:solidFill>
                <a:sym typeface="Avenir"/>
              </a:rPr>
              <a:t> </a:t>
            </a:r>
            <a:r>
              <a:rPr lang="en-US" sz="3400">
                <a:solidFill>
                  <a:schemeClr val="dk1"/>
                </a:solidFill>
                <a:sym typeface="Avenir"/>
              </a:rPr>
              <a:t>with appropriate</a:t>
            </a:r>
            <a:r>
              <a:rPr lang="en-US" sz="3400">
                <a:solidFill>
                  <a:srgbClr val="498DF1"/>
                </a:solidFill>
                <a:sym typeface="Avenir"/>
              </a:rPr>
              <a:t> </a:t>
            </a:r>
            <a:r>
              <a:rPr lang="en-US" sz="3400" b="1">
                <a:solidFill>
                  <a:schemeClr val="accent5"/>
                </a:solidFill>
                <a:sym typeface="Avenir"/>
              </a:rPr>
              <a:t>expression</a:t>
            </a:r>
            <a:r>
              <a:rPr lang="en-US" sz="3400">
                <a:solidFill>
                  <a:schemeClr val="dk1"/>
                </a:solidFill>
                <a:sym typeface="Avenir"/>
              </a:rPr>
              <a:t>.</a:t>
            </a:r>
          </a:p>
          <a:p>
            <a:pPr marL="0" indent="0" algn="ctr">
              <a:spcBef>
                <a:spcPts val="525"/>
              </a:spcBef>
              <a:buClr>
                <a:srgbClr val="0B509F"/>
              </a:buClr>
              <a:buSzPct val="25000"/>
              <a:buFont typeface="Arial"/>
              <a:buNone/>
            </a:pPr>
            <a:endParaRPr lang="en-US" sz="3200" i="1">
              <a:solidFill>
                <a:schemeClr val="dk1"/>
              </a:solidFill>
              <a:sym typeface="Avenir"/>
            </a:endParaRPr>
          </a:p>
          <a:p>
            <a:pPr marL="0" indent="0">
              <a:lnSpc>
                <a:spcPct val="100000"/>
              </a:lnSpc>
              <a:spcBef>
                <a:spcPts val="0"/>
              </a:spcBef>
              <a:buFontTx/>
              <a:buNone/>
              <a:defRPr/>
            </a:pPr>
            <a:endParaRPr lang="en-US" sz="3200" dirty="0"/>
          </a:p>
        </p:txBody>
      </p:sp>
    </p:spTree>
    <p:extLst>
      <p:ext uri="{BB962C8B-B14F-4D97-AF65-F5344CB8AC3E}">
        <p14:creationId xmlns:p14="http://schemas.microsoft.com/office/powerpoint/2010/main" val="1841054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83</a:t>
            </a:fld>
            <a:endParaRPr lang="en-US" dirty="0"/>
          </a:p>
        </p:txBody>
      </p:sp>
      <p:sp>
        <p:nvSpPr>
          <p:cNvPr id="4" name="Title 3"/>
          <p:cNvSpPr>
            <a:spLocks noGrp="1"/>
          </p:cNvSpPr>
          <p:nvPr>
            <p:ph type="title"/>
          </p:nvPr>
        </p:nvSpPr>
        <p:spPr/>
        <p:txBody>
          <a:bodyPr/>
          <a:lstStyle/>
          <a:p>
            <a:r>
              <a:rPr lang="en-US" dirty="0"/>
              <a:t>Great Readers A.R.E. Fluent</a:t>
            </a:r>
          </a:p>
        </p:txBody>
      </p:sp>
      <p:sp>
        <p:nvSpPr>
          <p:cNvPr id="5" name="TextBox 4"/>
          <p:cNvSpPr txBox="1"/>
          <p:nvPr/>
        </p:nvSpPr>
        <p:spPr>
          <a:xfrm>
            <a:off x="405156" y="872404"/>
            <a:ext cx="2504299" cy="1585049"/>
          </a:xfrm>
          <a:prstGeom prst="rect">
            <a:avLst/>
          </a:prstGeom>
          <a:solidFill>
            <a:schemeClr val="tx1">
              <a:lumMod val="20000"/>
              <a:lumOff val="80000"/>
            </a:schemeClr>
          </a:solidFill>
          <a:ln w="31750">
            <a:solidFill>
              <a:schemeClr val="accent5"/>
            </a:solidFill>
          </a:ln>
        </p:spPr>
        <p:txBody>
          <a:bodyPr wrap="square" rtlCol="0">
            <a:spAutoFit/>
          </a:bodyPr>
          <a:lstStyle/>
          <a:p>
            <a:endParaRPr lang="en-US" sz="1000" dirty="0"/>
          </a:p>
          <a:p>
            <a:pPr algn="ctr"/>
            <a:r>
              <a:rPr lang="en-US" sz="2900" b="1" dirty="0">
                <a:solidFill>
                  <a:schemeClr val="accent5"/>
                </a:solidFill>
                <a:latin typeface="Calibri" charset="0"/>
                <a:ea typeface="Calibri" charset="0"/>
                <a:cs typeface="Calibri" charset="0"/>
              </a:rPr>
              <a:t>Accuracy</a:t>
            </a:r>
          </a:p>
          <a:p>
            <a:pPr algn="ctr"/>
            <a:r>
              <a:rPr lang="en-US" sz="2400" dirty="0">
                <a:latin typeface="Calibri" charset="0"/>
                <a:ea typeface="Calibri" charset="0"/>
                <a:cs typeface="Calibri" charset="0"/>
              </a:rPr>
              <a:t>Read words accurately </a:t>
            </a:r>
          </a:p>
          <a:p>
            <a:endParaRPr lang="en-US" sz="1000" dirty="0"/>
          </a:p>
        </p:txBody>
      </p:sp>
      <p:sp>
        <p:nvSpPr>
          <p:cNvPr id="6" name="TextBox 5"/>
          <p:cNvSpPr txBox="1"/>
          <p:nvPr/>
        </p:nvSpPr>
        <p:spPr>
          <a:xfrm>
            <a:off x="405155" y="2621835"/>
            <a:ext cx="2504299" cy="1600438"/>
          </a:xfrm>
          <a:prstGeom prst="rect">
            <a:avLst/>
          </a:prstGeom>
          <a:solidFill>
            <a:schemeClr val="tx1">
              <a:lumMod val="20000"/>
              <a:lumOff val="80000"/>
            </a:schemeClr>
          </a:solidFill>
          <a:ln w="31750">
            <a:solidFill>
              <a:schemeClr val="accent5"/>
            </a:solidFill>
          </a:ln>
        </p:spPr>
        <p:txBody>
          <a:bodyPr wrap="square" rtlCol="0">
            <a:spAutoFit/>
          </a:bodyPr>
          <a:lstStyle/>
          <a:p>
            <a:endParaRPr lang="en-US" sz="100" dirty="0"/>
          </a:p>
          <a:p>
            <a:pPr algn="ctr"/>
            <a:endParaRPr lang="en-US" sz="1000" b="1" dirty="0">
              <a:solidFill>
                <a:schemeClr val="accent5"/>
              </a:solidFill>
              <a:latin typeface="Calibri" charset="0"/>
              <a:ea typeface="Calibri" charset="0"/>
              <a:cs typeface="Calibri" charset="0"/>
            </a:endParaRPr>
          </a:p>
          <a:p>
            <a:pPr algn="ctr"/>
            <a:r>
              <a:rPr lang="en-US" sz="2900" b="1" dirty="0">
                <a:solidFill>
                  <a:schemeClr val="accent5"/>
                </a:solidFill>
                <a:latin typeface="Calibri" charset="0"/>
                <a:ea typeface="Calibri" charset="0"/>
                <a:cs typeface="Calibri" charset="0"/>
              </a:rPr>
              <a:t>Rate</a:t>
            </a:r>
          </a:p>
          <a:p>
            <a:pPr algn="ctr"/>
            <a:r>
              <a:rPr lang="en-US" sz="2400" dirty="0">
                <a:latin typeface="Calibri" charset="0"/>
                <a:ea typeface="Calibri" charset="0"/>
                <a:cs typeface="Calibri" charset="0"/>
              </a:rPr>
              <a:t>Not too fast, not too slow</a:t>
            </a:r>
          </a:p>
          <a:p>
            <a:endParaRPr lang="en-US" sz="1000" dirty="0"/>
          </a:p>
        </p:txBody>
      </p:sp>
      <p:sp>
        <p:nvSpPr>
          <p:cNvPr id="7" name="TextBox 6"/>
          <p:cNvSpPr txBox="1"/>
          <p:nvPr/>
        </p:nvSpPr>
        <p:spPr>
          <a:xfrm>
            <a:off x="414449" y="4394637"/>
            <a:ext cx="2495005" cy="1585049"/>
          </a:xfrm>
          <a:prstGeom prst="rect">
            <a:avLst/>
          </a:prstGeom>
          <a:solidFill>
            <a:schemeClr val="tx1">
              <a:lumMod val="20000"/>
              <a:lumOff val="80000"/>
            </a:schemeClr>
          </a:solidFill>
          <a:ln w="31750">
            <a:solidFill>
              <a:schemeClr val="accent5"/>
            </a:solidFill>
          </a:ln>
        </p:spPr>
        <p:txBody>
          <a:bodyPr wrap="square" rtlCol="0">
            <a:spAutoFit/>
          </a:bodyPr>
          <a:lstStyle/>
          <a:p>
            <a:endParaRPr lang="en-US" sz="1000" dirty="0"/>
          </a:p>
          <a:p>
            <a:pPr algn="ctr"/>
            <a:r>
              <a:rPr lang="en-US" sz="2900" b="1" dirty="0">
                <a:solidFill>
                  <a:schemeClr val="accent5"/>
                </a:solidFill>
                <a:latin typeface="Calibri" charset="0"/>
                <a:ea typeface="Calibri" charset="0"/>
                <a:cs typeface="Calibri" charset="0"/>
              </a:rPr>
              <a:t>Expression</a:t>
            </a:r>
          </a:p>
          <a:p>
            <a:pPr algn="ctr"/>
            <a:r>
              <a:rPr lang="en-US" sz="2400" dirty="0">
                <a:latin typeface="Calibri" charset="0"/>
                <a:ea typeface="Calibri" charset="0"/>
                <a:cs typeface="Calibri" charset="0"/>
              </a:rPr>
              <a:t>Not reading like a robot!</a:t>
            </a:r>
            <a:endParaRPr lang="en-US" sz="1500" dirty="0">
              <a:latin typeface="Calibri" charset="0"/>
              <a:ea typeface="Calibri" charset="0"/>
              <a:cs typeface="Calibri" charset="0"/>
            </a:endParaRPr>
          </a:p>
          <a:p>
            <a:pPr algn="ctr"/>
            <a:endParaRPr lang="en-US" sz="1000" dirty="0">
              <a:latin typeface="Calibri" charset="0"/>
              <a:ea typeface="Calibri" charset="0"/>
              <a:cs typeface="Calibri" charset="0"/>
            </a:endParaRPr>
          </a:p>
        </p:txBody>
      </p:sp>
      <p:sp>
        <p:nvSpPr>
          <p:cNvPr id="8" name="Text Placeholder 7">
            <a:extLst>
              <a:ext uri="{FF2B5EF4-FFF2-40B4-BE49-F238E27FC236}">
                <a16:creationId xmlns:a16="http://schemas.microsoft.com/office/drawing/2014/main" id="{8DAF051A-FD38-304E-8565-44F88744CBFF}"/>
              </a:ext>
            </a:extLst>
          </p:cNvPr>
          <p:cNvSpPr>
            <a:spLocks noGrp="1"/>
          </p:cNvSpPr>
          <p:nvPr>
            <p:ph type="body" sz="quarter" idx="10"/>
          </p:nvPr>
        </p:nvSpPr>
        <p:spPr/>
        <p:txBody>
          <a:bodyPr/>
          <a:lstStyle/>
          <a:p>
            <a:endParaRPr lang="en-US"/>
          </a:p>
        </p:txBody>
      </p:sp>
      <p:sp>
        <p:nvSpPr>
          <p:cNvPr id="11" name="Text Placeholder 9">
            <a:extLst>
              <a:ext uri="{FF2B5EF4-FFF2-40B4-BE49-F238E27FC236}">
                <a16:creationId xmlns:a16="http://schemas.microsoft.com/office/drawing/2014/main" id="{36E70840-7EF3-4A4A-A2C0-7F79133CC1AB}"/>
              </a:ext>
            </a:extLst>
          </p:cNvPr>
          <p:cNvSpPr txBox="1">
            <a:spLocks/>
          </p:cNvSpPr>
          <p:nvPr/>
        </p:nvSpPr>
        <p:spPr>
          <a:xfrm>
            <a:off x="3963339" y="1408469"/>
            <a:ext cx="7578436" cy="425397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50000"/>
              </a:lnSpc>
              <a:buFont typeface="Arial"/>
              <a:buNone/>
            </a:pPr>
            <a:r>
              <a:rPr lang="en-US" sz="3600">
                <a:solidFill>
                  <a:schemeClr val="tx1"/>
                </a:solidFill>
              </a:rPr>
              <a:t>Twas the night before Christmas, </a:t>
            </a:r>
          </a:p>
          <a:p>
            <a:pPr marL="0" indent="0">
              <a:lnSpc>
                <a:spcPct val="150000"/>
              </a:lnSpc>
              <a:buFont typeface="Arial"/>
              <a:buNone/>
            </a:pPr>
            <a:r>
              <a:rPr lang="en-US" sz="3600">
                <a:solidFill>
                  <a:schemeClr val="tx1"/>
                </a:solidFill>
              </a:rPr>
              <a:t>and all through the house</a:t>
            </a:r>
          </a:p>
          <a:p>
            <a:pPr marL="0" indent="0">
              <a:lnSpc>
                <a:spcPct val="150000"/>
              </a:lnSpc>
              <a:buFont typeface="Arial"/>
              <a:buNone/>
            </a:pPr>
            <a:r>
              <a:rPr lang="en-US" sz="3600">
                <a:solidFill>
                  <a:schemeClr val="tx1"/>
                </a:solidFill>
              </a:rPr>
              <a:t>Not a creature was stirring, </a:t>
            </a:r>
          </a:p>
          <a:p>
            <a:pPr marL="0" indent="0">
              <a:lnSpc>
                <a:spcPct val="150000"/>
              </a:lnSpc>
              <a:buFont typeface="Arial"/>
              <a:buNone/>
            </a:pPr>
            <a:r>
              <a:rPr lang="en-US" sz="3600">
                <a:solidFill>
                  <a:schemeClr val="tx1"/>
                </a:solidFill>
              </a:rPr>
              <a:t>not even a mouse.</a:t>
            </a:r>
          </a:p>
          <a:p>
            <a:endParaRPr lang="en-US" dirty="0"/>
          </a:p>
        </p:txBody>
      </p:sp>
    </p:spTree>
    <p:extLst>
      <p:ext uri="{BB962C8B-B14F-4D97-AF65-F5344CB8AC3E}">
        <p14:creationId xmlns:p14="http://schemas.microsoft.com/office/powerpoint/2010/main" val="69323888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84</a:t>
            </a:fld>
            <a:endParaRPr lang="en-US" dirty="0"/>
          </a:p>
        </p:txBody>
      </p:sp>
      <p:sp>
        <p:nvSpPr>
          <p:cNvPr id="3" name="Text Placeholder 2">
            <a:extLst>
              <a:ext uri="{FF2B5EF4-FFF2-40B4-BE49-F238E27FC236}">
                <a16:creationId xmlns:a16="http://schemas.microsoft.com/office/drawing/2014/main" id="{E089DD20-4178-DF4B-B523-843658D467B0}"/>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How important is fluency?</a:t>
            </a:r>
          </a:p>
        </p:txBody>
      </p:sp>
      <p:sp>
        <p:nvSpPr>
          <p:cNvPr id="6" name="Content Placeholder 1"/>
          <p:cNvSpPr txBox="1">
            <a:spLocks/>
          </p:cNvSpPr>
          <p:nvPr/>
        </p:nvSpPr>
        <p:spPr>
          <a:xfrm>
            <a:off x="4344366" y="1287556"/>
            <a:ext cx="7512050" cy="449580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4000" b="1" dirty="0">
                <a:solidFill>
                  <a:schemeClr val="tx2"/>
                </a:solidFill>
                <a:latin typeface="Calibri" charset="0"/>
                <a:ea typeface="Calibri" charset="0"/>
                <a:cs typeface="Calibri" charset="0"/>
              </a:rPr>
              <a:t>Carefully read</a:t>
            </a:r>
            <a:r>
              <a:rPr lang="en-US" sz="4000" dirty="0">
                <a:solidFill>
                  <a:schemeClr val="tx2"/>
                </a:solidFill>
                <a:latin typeface="Calibri" charset="0"/>
                <a:ea typeface="Calibri" charset="0"/>
                <a:cs typeface="Calibri" charset="0"/>
              </a:rPr>
              <a:t> </a:t>
            </a:r>
            <a:r>
              <a:rPr lang="en-US" sz="4000" dirty="0">
                <a:latin typeface="Calibri" charset="0"/>
                <a:ea typeface="Calibri" charset="0"/>
                <a:cs typeface="Calibri" charset="0"/>
              </a:rPr>
              <a:t>each research tweet</a:t>
            </a:r>
          </a:p>
          <a:p>
            <a:r>
              <a:rPr lang="is-IS" sz="4000" b="1" dirty="0">
                <a:solidFill>
                  <a:schemeClr val="tx2"/>
                </a:solidFill>
                <a:latin typeface="Calibri" charset="0"/>
                <a:ea typeface="Calibri" charset="0"/>
                <a:cs typeface="Calibri" charset="0"/>
              </a:rPr>
              <a:t>Highlight/star</a:t>
            </a:r>
            <a:r>
              <a:rPr lang="is-IS" sz="4000" dirty="0">
                <a:solidFill>
                  <a:srgbClr val="823C68"/>
                </a:solidFill>
                <a:latin typeface="Calibri" charset="0"/>
                <a:ea typeface="Calibri" charset="0"/>
                <a:cs typeface="Calibri" charset="0"/>
              </a:rPr>
              <a:t> </a:t>
            </a:r>
            <a:r>
              <a:rPr lang="is-IS" sz="4000" dirty="0">
                <a:latin typeface="Calibri" charset="0"/>
                <a:ea typeface="Calibri" charset="0"/>
                <a:cs typeface="Calibri" charset="0"/>
              </a:rPr>
              <a:t>the research you want to retweet</a:t>
            </a:r>
          </a:p>
          <a:p>
            <a:r>
              <a:rPr lang="en-US" sz="4000" b="1" dirty="0">
                <a:solidFill>
                  <a:schemeClr val="tx2"/>
                </a:solidFill>
                <a:latin typeface="Calibri" charset="0"/>
                <a:ea typeface="Calibri" charset="0"/>
                <a:cs typeface="Calibri" charset="0"/>
              </a:rPr>
              <a:t>Discuss with a partner:</a:t>
            </a:r>
          </a:p>
          <a:p>
            <a:pPr lvl="1"/>
            <a:r>
              <a:rPr lang="en-US" sz="4000" dirty="0">
                <a:latin typeface="Calibri" charset="0"/>
                <a:ea typeface="Calibri" charset="0"/>
                <a:cs typeface="Calibri" charset="0"/>
              </a:rPr>
              <a:t>Which research did you choose to retweet? Why?</a:t>
            </a:r>
            <a:endParaRPr lang="en-US" sz="4000" dirty="0">
              <a:solidFill>
                <a:schemeClr val="dk1"/>
              </a:solidFill>
              <a:latin typeface="Calibri" charset="0"/>
              <a:ea typeface="Calibri" charset="0"/>
              <a:cs typeface="Calibri" charset="0"/>
              <a:sym typeface="Avenir"/>
            </a:endParaRPr>
          </a:p>
          <a:p>
            <a:endParaRPr lang="en-US" sz="3200" dirty="0">
              <a:latin typeface="Calibri" charset="0"/>
              <a:ea typeface="Calibri" charset="0"/>
              <a:cs typeface="Calibri" charset="0"/>
            </a:endParaRPr>
          </a:p>
        </p:txBody>
      </p:sp>
      <p:pic>
        <p:nvPicPr>
          <p:cNvPr id="5" name="Picture 4" descr="580b57fcd9996e24bc43c53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067" y="1435811"/>
            <a:ext cx="4501433" cy="4501433"/>
          </a:xfrm>
          <a:prstGeom prst="rect">
            <a:avLst/>
          </a:prstGeom>
        </p:spPr>
      </p:pic>
      <p:sp>
        <p:nvSpPr>
          <p:cNvPr id="7" name="Rectangle 6"/>
          <p:cNvSpPr/>
          <p:nvPr/>
        </p:nvSpPr>
        <p:spPr>
          <a:xfrm>
            <a:off x="10831371" y="5783356"/>
            <a:ext cx="1249381" cy="307777"/>
          </a:xfrm>
          <a:prstGeom prst="rect">
            <a:avLst/>
          </a:prstGeom>
        </p:spPr>
        <p:txBody>
          <a:bodyPr wrap="none">
            <a:spAutoFit/>
          </a:bodyPr>
          <a:lstStyle/>
          <a:p>
            <a:r>
              <a:rPr lang="en-US" sz="1400">
                <a:latin typeface="Calibri" charset="0"/>
              </a:rPr>
              <a:t>(Twitter, 2017)</a:t>
            </a:r>
            <a:endParaRPr lang="en-US" sz="1400" dirty="0"/>
          </a:p>
        </p:txBody>
      </p:sp>
    </p:spTree>
    <p:extLst>
      <p:ext uri="{BB962C8B-B14F-4D97-AF65-F5344CB8AC3E}">
        <p14:creationId xmlns:p14="http://schemas.microsoft.com/office/powerpoint/2010/main" val="1827101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85</a:t>
            </a:fld>
            <a:endParaRPr lang="en-US" dirty="0"/>
          </a:p>
        </p:txBody>
      </p:sp>
      <p:sp>
        <p:nvSpPr>
          <p:cNvPr id="3" name="Text Placeholder 2"/>
          <p:cNvSpPr>
            <a:spLocks noGrp="1"/>
          </p:cNvSpPr>
          <p:nvPr>
            <p:ph type="body" sz="quarter" idx="10"/>
          </p:nvPr>
        </p:nvSpPr>
        <p:spPr>
          <a:xfrm>
            <a:off x="404019" y="1017587"/>
            <a:ext cx="11383962" cy="4822825"/>
          </a:xfrm>
        </p:spPr>
        <p:txBody>
          <a:bodyPr/>
          <a:lstStyle/>
          <a:p>
            <a:pPr marL="0" indent="0">
              <a:buNone/>
            </a:pPr>
            <a:r>
              <a:rPr lang="en-US" sz="2600" b="1" dirty="0">
                <a:latin typeface="Calibri" charset="0"/>
                <a:ea typeface="Calibri" charset="0"/>
                <a:cs typeface="Calibri" charset="0"/>
              </a:rPr>
              <a:t>@Shanahan</a:t>
            </a:r>
          </a:p>
          <a:p>
            <a:pPr marL="0" indent="0">
              <a:buNone/>
            </a:pPr>
            <a:r>
              <a:rPr lang="en-US" sz="1000" dirty="0">
                <a:latin typeface="Calibri" charset="0"/>
                <a:ea typeface="Calibri" charset="0"/>
                <a:cs typeface="Calibri" charset="0"/>
              </a:rPr>
              <a:t>  </a:t>
            </a:r>
          </a:p>
          <a:p>
            <a:pPr marL="0" indent="0">
              <a:buNone/>
            </a:pPr>
            <a:r>
              <a:rPr lang="en-US" sz="2600" dirty="0">
                <a:latin typeface="Calibri" charset="0"/>
                <a:ea typeface="Calibri" charset="0"/>
                <a:cs typeface="Calibri" charset="0"/>
              </a:rPr>
              <a:t>The National Reading Panel examined 51 studies of oral-reading fluency instruction and found a substantial pattern of evidence supporting the idea that teaching oral fluency improves reading achievement (NICHD, 2000). Fluency instruction improved reading no matter how it was measured. Of course, fluency instruction improved oral reading fluency itself, but it also had a positive impact on children’s decoding, word recognition, silent-reading comprehension, and overall reading achievement as measured by group-administered standardized tests. </a:t>
            </a:r>
          </a:p>
          <a:p>
            <a:pPr marL="0" indent="0">
              <a:buNone/>
            </a:pPr>
            <a:r>
              <a:rPr lang="en-US" sz="2600" dirty="0">
                <a:latin typeface="Calibri" charset="0"/>
                <a:ea typeface="Calibri" charset="0"/>
                <a:cs typeface="Calibri" charset="0"/>
              </a:rPr>
              <a:t>–</a:t>
            </a:r>
            <a:r>
              <a:rPr lang="en-US" sz="2600" i="1" dirty="0">
                <a:latin typeface="Calibri" charset="0"/>
                <a:ea typeface="Calibri" charset="0"/>
                <a:cs typeface="Calibri" charset="0"/>
              </a:rPr>
              <a:t> Shanahan, 2005</a:t>
            </a:r>
          </a:p>
          <a:p>
            <a:pPr marL="0" indent="0">
              <a:buNone/>
            </a:pPr>
            <a:r>
              <a:rPr lang="en-US" sz="2000" i="1" dirty="0">
                <a:latin typeface="Calibri" charset="0"/>
                <a:ea typeface="Calibri" charset="0"/>
                <a:cs typeface="Calibri" charset="0"/>
              </a:rPr>
              <a:t>  </a:t>
            </a:r>
            <a:endParaRPr lang="en-US" sz="2000" dirty="0">
              <a:latin typeface="Calibri" charset="0"/>
              <a:ea typeface="Calibri" charset="0"/>
              <a:cs typeface="Calibri" charset="0"/>
            </a:endParaRPr>
          </a:p>
          <a:p>
            <a:pPr marL="0" indent="0">
              <a:buNone/>
            </a:pPr>
            <a:r>
              <a:rPr lang="en-US" sz="2600" dirty="0">
                <a:latin typeface="Calibri" charset="0"/>
                <a:ea typeface="Calibri" charset="0"/>
                <a:cs typeface="Calibri" charset="0"/>
              </a:rPr>
              <a:t>50% of the variance in reading comprehension was accounted for by fluency measures. (Paige 2011)</a:t>
            </a:r>
          </a:p>
          <a:p>
            <a:pPr marL="0" indent="0">
              <a:lnSpc>
                <a:spcPct val="100000"/>
              </a:lnSpc>
              <a:spcBef>
                <a:spcPts val="0"/>
              </a:spcBef>
              <a:buNone/>
            </a:pPr>
            <a:endParaRPr lang="en-US" sz="26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Research Tweet #1</a:t>
            </a:r>
          </a:p>
        </p:txBody>
      </p:sp>
    </p:spTree>
    <p:extLst>
      <p:ext uri="{BB962C8B-B14F-4D97-AF65-F5344CB8AC3E}">
        <p14:creationId xmlns:p14="http://schemas.microsoft.com/office/powerpoint/2010/main" val="209812406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86</a:t>
            </a:fld>
            <a:endParaRPr lang="en-US" dirty="0"/>
          </a:p>
        </p:txBody>
      </p:sp>
      <p:sp>
        <p:nvSpPr>
          <p:cNvPr id="3" name="Text Placeholder 2"/>
          <p:cNvSpPr>
            <a:spLocks noGrp="1"/>
          </p:cNvSpPr>
          <p:nvPr>
            <p:ph type="body" sz="quarter" idx="10"/>
          </p:nvPr>
        </p:nvSpPr>
        <p:spPr/>
        <p:txBody>
          <a:bodyPr/>
          <a:lstStyle/>
          <a:p>
            <a:pPr marL="0" indent="0">
              <a:buNone/>
            </a:pPr>
            <a:r>
              <a:rPr lang="en-US" b="1" dirty="0"/>
              <a:t>@</a:t>
            </a:r>
            <a:r>
              <a:rPr lang="en-US" b="1" dirty="0" err="1"/>
              <a:t>Colorin_Colorado</a:t>
            </a:r>
            <a:r>
              <a:rPr lang="en-US" b="1" dirty="0"/>
              <a:t>:</a:t>
            </a:r>
          </a:p>
          <a:p>
            <a:pPr marL="0" indent="0">
              <a:buNone/>
            </a:pPr>
            <a:endParaRPr lang="en-US" sz="1000" dirty="0"/>
          </a:p>
          <a:p>
            <a:pPr marL="0" indent="0">
              <a:buNone/>
            </a:pPr>
            <a:r>
              <a:rPr lang="en-US" dirty="0"/>
              <a:t>Because fluent readers do not have to slow down in order to concentrate on decoding the individual words in a text, they can focus their attention on the text’s meaning. In this way, </a:t>
            </a:r>
            <a:r>
              <a:rPr lang="en-US" b="1" dirty="0"/>
              <a:t>fluency acts as a bridge between word recognition and comprehension, and this relationship is reciprocal</a:t>
            </a:r>
            <a:r>
              <a:rPr lang="en-US" dirty="0"/>
              <a:t>. That is, when a student understands the meaning of the text he/she is reading, it is much easier to read that text with expression. </a:t>
            </a:r>
          </a:p>
          <a:p>
            <a:pPr marL="0" indent="0">
              <a:buNone/>
            </a:pPr>
            <a:r>
              <a:rPr lang="en-US" dirty="0"/>
              <a:t>– </a:t>
            </a:r>
            <a:r>
              <a:rPr lang="en-US" i="1" dirty="0"/>
              <a:t>Ford, 2015</a:t>
            </a:r>
            <a:r>
              <a:rPr lang="en-US" dirty="0"/>
              <a:t> </a:t>
            </a:r>
          </a:p>
        </p:txBody>
      </p:sp>
      <p:sp>
        <p:nvSpPr>
          <p:cNvPr id="4" name="Title 3"/>
          <p:cNvSpPr>
            <a:spLocks noGrp="1"/>
          </p:cNvSpPr>
          <p:nvPr>
            <p:ph type="title"/>
          </p:nvPr>
        </p:nvSpPr>
        <p:spPr/>
        <p:txBody>
          <a:bodyPr/>
          <a:lstStyle/>
          <a:p>
            <a:r>
              <a:rPr lang="en-US" dirty="0"/>
              <a:t>Research Tweet #2</a:t>
            </a:r>
          </a:p>
        </p:txBody>
      </p:sp>
    </p:spTree>
    <p:extLst>
      <p:ext uri="{BB962C8B-B14F-4D97-AF65-F5344CB8AC3E}">
        <p14:creationId xmlns:p14="http://schemas.microsoft.com/office/powerpoint/2010/main" val="134971703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87</a:t>
            </a:fld>
            <a:endParaRPr lang="en-US" dirty="0"/>
          </a:p>
        </p:txBody>
      </p:sp>
      <p:sp>
        <p:nvSpPr>
          <p:cNvPr id="3" name="Text Placeholder 2"/>
          <p:cNvSpPr>
            <a:spLocks noGrp="1"/>
          </p:cNvSpPr>
          <p:nvPr>
            <p:ph type="body" sz="quarter" idx="10"/>
          </p:nvPr>
        </p:nvSpPr>
        <p:spPr/>
        <p:txBody>
          <a:bodyPr/>
          <a:lstStyle/>
          <a:p>
            <a:pPr marL="0" indent="0">
              <a:buNone/>
            </a:pPr>
            <a:r>
              <a:rPr lang="en-US" b="1" dirty="0"/>
              <a:t>@Ford_15:</a:t>
            </a:r>
            <a:endParaRPr lang="en-US" dirty="0"/>
          </a:p>
          <a:p>
            <a:pPr marL="0" indent="0">
              <a:buNone/>
            </a:pPr>
            <a:endParaRPr lang="en-US" sz="1000" dirty="0"/>
          </a:p>
          <a:p>
            <a:pPr marL="0" indent="0">
              <a:buNone/>
            </a:pPr>
            <a:r>
              <a:rPr lang="en-US" dirty="0"/>
              <a:t>Fluency activities support ELLs because as students practice reading English texts fluently, they are “gaining valuable information about the sounds and cadences of spoken English, and they are also developing vocabulary skills.” </a:t>
            </a:r>
          </a:p>
          <a:p>
            <a:pPr marL="0" indent="0">
              <a:buNone/>
            </a:pPr>
            <a:r>
              <a:rPr lang="en-US" dirty="0"/>
              <a:t>– </a:t>
            </a:r>
            <a:r>
              <a:rPr lang="en-US" i="1" dirty="0"/>
              <a:t>Ford, 2015</a:t>
            </a:r>
            <a:r>
              <a:rPr lang="en-US" dirty="0"/>
              <a:t> </a:t>
            </a:r>
          </a:p>
        </p:txBody>
      </p:sp>
      <p:sp>
        <p:nvSpPr>
          <p:cNvPr id="4" name="Title 3"/>
          <p:cNvSpPr>
            <a:spLocks noGrp="1"/>
          </p:cNvSpPr>
          <p:nvPr>
            <p:ph type="title"/>
          </p:nvPr>
        </p:nvSpPr>
        <p:spPr/>
        <p:txBody>
          <a:bodyPr/>
          <a:lstStyle/>
          <a:p>
            <a:r>
              <a:rPr lang="en-US" dirty="0"/>
              <a:t>Research Tweet #3</a:t>
            </a:r>
          </a:p>
        </p:txBody>
      </p:sp>
    </p:spTree>
    <p:extLst>
      <p:ext uri="{BB962C8B-B14F-4D97-AF65-F5344CB8AC3E}">
        <p14:creationId xmlns:p14="http://schemas.microsoft.com/office/powerpoint/2010/main" val="160065604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88</a:t>
            </a:fld>
            <a:endParaRPr lang="en-US" dirty="0"/>
          </a:p>
        </p:txBody>
      </p:sp>
      <p:sp>
        <p:nvSpPr>
          <p:cNvPr id="3" name="Text Placeholder 2"/>
          <p:cNvSpPr>
            <a:spLocks noGrp="1"/>
          </p:cNvSpPr>
          <p:nvPr>
            <p:ph type="body" sz="quarter" idx="10"/>
          </p:nvPr>
        </p:nvSpPr>
        <p:spPr/>
        <p:txBody>
          <a:bodyPr/>
          <a:lstStyle/>
          <a:p>
            <a:pPr marL="0" indent="0">
              <a:buNone/>
            </a:pPr>
            <a:r>
              <a:rPr lang="en-US" b="1" dirty="0"/>
              <a:t>@The4Researchers</a:t>
            </a:r>
            <a:endParaRPr lang="en-US" dirty="0"/>
          </a:p>
          <a:p>
            <a:pPr marL="0" indent="0">
              <a:buNone/>
            </a:pPr>
            <a:endParaRPr lang="en-US" sz="1000" dirty="0"/>
          </a:p>
          <a:p>
            <a:pPr marL="0" indent="0">
              <a:buNone/>
            </a:pPr>
            <a:r>
              <a:rPr lang="en-US" dirty="0"/>
              <a:t>The most compelling reason to focus instructional efforts on students becoming fluent readers is </a:t>
            </a:r>
            <a:r>
              <a:rPr lang="en-US" b="1" dirty="0"/>
              <a:t>the strong correlation between reading fluency and reading comprehension</a:t>
            </a:r>
            <a:r>
              <a:rPr lang="en-US" dirty="0"/>
              <a:t>.</a:t>
            </a:r>
          </a:p>
          <a:p>
            <a:pPr marL="0" indent="0">
              <a:buNone/>
            </a:pPr>
            <a:r>
              <a:rPr lang="en-US" dirty="0"/>
              <a:t>– </a:t>
            </a:r>
            <a:r>
              <a:rPr lang="en-US" i="1" dirty="0" err="1"/>
              <a:t>Allington</a:t>
            </a:r>
            <a:r>
              <a:rPr lang="en-US" i="1" dirty="0"/>
              <a:t>, 1983; Johns, 1993; Samuels, 1988, Schreiber, 1980</a:t>
            </a:r>
            <a:r>
              <a:rPr lang="en-US" dirty="0"/>
              <a:t> </a:t>
            </a:r>
          </a:p>
        </p:txBody>
      </p:sp>
      <p:sp>
        <p:nvSpPr>
          <p:cNvPr id="4" name="Title 3"/>
          <p:cNvSpPr>
            <a:spLocks noGrp="1"/>
          </p:cNvSpPr>
          <p:nvPr>
            <p:ph type="title"/>
          </p:nvPr>
        </p:nvSpPr>
        <p:spPr/>
        <p:txBody>
          <a:bodyPr/>
          <a:lstStyle/>
          <a:p>
            <a:r>
              <a:rPr lang="en-US" dirty="0"/>
              <a:t>Research Tweet #4</a:t>
            </a:r>
          </a:p>
        </p:txBody>
      </p:sp>
    </p:spTree>
    <p:extLst>
      <p:ext uri="{BB962C8B-B14F-4D97-AF65-F5344CB8AC3E}">
        <p14:creationId xmlns:p14="http://schemas.microsoft.com/office/powerpoint/2010/main" val="186578996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89</a:t>
            </a:fld>
            <a:endParaRPr lang="en-US" dirty="0"/>
          </a:p>
        </p:txBody>
      </p:sp>
      <p:sp>
        <p:nvSpPr>
          <p:cNvPr id="3" name="Text Placeholder 2">
            <a:extLst>
              <a:ext uri="{FF2B5EF4-FFF2-40B4-BE49-F238E27FC236}">
                <a16:creationId xmlns:a16="http://schemas.microsoft.com/office/drawing/2014/main" id="{C5D842B5-B717-6C42-A8F8-91D9EE7F1E60}"/>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Cognitive Process of Reading</a:t>
            </a:r>
          </a:p>
        </p:txBody>
      </p:sp>
      <p:sp>
        <p:nvSpPr>
          <p:cNvPr id="5" name="Content Placeholder 1"/>
          <p:cNvSpPr txBox="1">
            <a:spLocks/>
          </p:cNvSpPr>
          <p:nvPr/>
        </p:nvSpPr>
        <p:spPr>
          <a:xfrm>
            <a:off x="2013744" y="1192639"/>
            <a:ext cx="8153400" cy="1466850"/>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4000" dirty="0">
                <a:latin typeface="Calibri" charset="0"/>
                <a:ea typeface="Calibri" charset="0"/>
                <a:cs typeface="Calibri" charset="0"/>
              </a:rPr>
              <a:t>Reading with understanding </a:t>
            </a:r>
          </a:p>
          <a:p>
            <a:pPr marL="0" indent="0" algn="ctr">
              <a:buFont typeface="Arial"/>
              <a:buNone/>
            </a:pPr>
            <a:r>
              <a:rPr lang="en-US" sz="4000" dirty="0">
                <a:latin typeface="Calibri" charset="0"/>
                <a:ea typeface="Calibri" charset="0"/>
                <a:cs typeface="Calibri" charset="0"/>
              </a:rPr>
              <a:t>requires that students:</a:t>
            </a:r>
          </a:p>
        </p:txBody>
      </p:sp>
      <p:cxnSp>
        <p:nvCxnSpPr>
          <p:cNvPr id="6" name="Straight Arrow Connector 5"/>
          <p:cNvCxnSpPr/>
          <p:nvPr/>
        </p:nvCxnSpPr>
        <p:spPr>
          <a:xfrm flipH="1">
            <a:off x="4680744" y="2658327"/>
            <a:ext cx="1409700" cy="1409700"/>
          </a:xfrm>
          <a:prstGeom prst="straightConnector1">
            <a:avLst/>
          </a:prstGeom>
          <a:ln w="63500">
            <a:solidFill>
              <a:schemeClr val="tx2"/>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nvCxnSpPr>
        <p:spPr>
          <a:xfrm>
            <a:off x="6090444" y="2658327"/>
            <a:ext cx="1504950" cy="1409700"/>
          </a:xfrm>
          <a:prstGeom prst="straightConnector1">
            <a:avLst/>
          </a:prstGeom>
          <a:ln w="63500">
            <a:solidFill>
              <a:schemeClr val="tx2"/>
            </a:solidFill>
            <a:tailEnd type="triangle"/>
          </a:ln>
          <a:effectLst/>
        </p:spPr>
        <p:style>
          <a:lnRef idx="2">
            <a:schemeClr val="accent1"/>
          </a:lnRef>
          <a:fillRef idx="0">
            <a:schemeClr val="accent1"/>
          </a:fillRef>
          <a:effectRef idx="1">
            <a:schemeClr val="accent1"/>
          </a:effectRef>
          <a:fontRef idx="minor">
            <a:schemeClr val="tx1"/>
          </a:fontRef>
        </p:style>
      </p:cxnSp>
      <p:sp>
        <p:nvSpPr>
          <p:cNvPr id="9" name="Content Placeholder 1"/>
          <p:cNvSpPr txBox="1">
            <a:spLocks/>
          </p:cNvSpPr>
          <p:nvPr/>
        </p:nvSpPr>
        <p:spPr>
          <a:xfrm>
            <a:off x="2497668" y="4124016"/>
            <a:ext cx="3216402" cy="1466850"/>
          </a:xfrm>
          <a:prstGeom prst="rect">
            <a:avLst/>
          </a:prstGeom>
        </p:spPr>
        <p:txBody>
          <a:bodyPr vert="horz">
            <a:noAutofit/>
          </a:bodyPr>
          <a:lstStyle>
            <a:lvl1pPr marL="320032" indent="-320032" algn="l" rtl="0" eaLnBrk="1" latinLnBrk="0" hangingPunct="1">
              <a:spcBef>
                <a:spcPts val="700"/>
              </a:spcBef>
              <a:buClr>
                <a:schemeClr val="accent2"/>
              </a:buClr>
              <a:buSzPct val="60000"/>
              <a:buFont typeface="Wingdings"/>
              <a:buChar char=""/>
              <a:defRPr kumimoji="0" sz="2900" kern="1200">
                <a:solidFill>
                  <a:schemeClr val="tx1"/>
                </a:solidFill>
                <a:latin typeface="Calibri" charset="0"/>
                <a:ea typeface="Calibri" charset="0"/>
                <a:cs typeface="Calibri" charset="0"/>
              </a:defRPr>
            </a:lvl1pPr>
            <a:lvl2pPr marL="640064" indent="-274313" algn="l" rtl="0" eaLnBrk="1" latinLnBrk="0" hangingPunct="1">
              <a:spcBef>
                <a:spcPts val="551"/>
              </a:spcBef>
              <a:buClr>
                <a:schemeClr val="accent1"/>
              </a:buClr>
              <a:buSzPct val="70000"/>
              <a:buFont typeface="Wingdings 2"/>
              <a:buChar char=""/>
              <a:defRPr kumimoji="0" sz="2600" kern="1200">
                <a:solidFill>
                  <a:schemeClr val="tx1"/>
                </a:solidFill>
                <a:latin typeface="Calibri" charset="0"/>
                <a:ea typeface="Calibri" charset="0"/>
                <a:cs typeface="Calibri" charset="0"/>
              </a:defRPr>
            </a:lvl2pPr>
            <a:lvl3pPr marL="914377" indent="-228594" algn="l" rtl="0" eaLnBrk="1" latinLnBrk="0" hangingPunct="1">
              <a:spcBef>
                <a:spcPts val="500"/>
              </a:spcBef>
              <a:buClr>
                <a:schemeClr val="accent2"/>
              </a:buClr>
              <a:buSzPct val="75000"/>
              <a:buFont typeface="Wingdings"/>
              <a:buChar char=""/>
              <a:defRPr kumimoji="0" sz="2300" kern="1200">
                <a:solidFill>
                  <a:schemeClr val="tx1"/>
                </a:solidFill>
                <a:latin typeface="Calibri" charset="0"/>
                <a:ea typeface="Calibri" charset="0"/>
                <a:cs typeface="Calibri" charset="0"/>
              </a:defRPr>
            </a:lvl3pPr>
            <a:lvl4pPr marL="1371566" indent="-228594" algn="l" rtl="0" eaLnBrk="1" latinLnBrk="0" hangingPunct="1">
              <a:spcBef>
                <a:spcPts val="400"/>
              </a:spcBef>
              <a:buClr>
                <a:schemeClr val="accent3"/>
              </a:buClr>
              <a:buSzPct val="75000"/>
              <a:buFont typeface="Wingdings"/>
              <a:buChar char=""/>
              <a:defRPr kumimoji="0" sz="2000" kern="1200">
                <a:solidFill>
                  <a:schemeClr val="tx1"/>
                </a:solidFill>
                <a:latin typeface="Calibri" charset="0"/>
                <a:ea typeface="Calibri" charset="0"/>
                <a:cs typeface="Calibri" charset="0"/>
              </a:defRPr>
            </a:lvl4pPr>
            <a:lvl5pPr marL="1828754" indent="-228594" algn="l" rtl="0" eaLnBrk="1" latinLnBrk="0" hangingPunct="1">
              <a:spcBef>
                <a:spcPts val="400"/>
              </a:spcBef>
              <a:buClr>
                <a:schemeClr val="accent4"/>
              </a:buClr>
              <a:buSzPct val="65000"/>
              <a:buFont typeface="Wingdings"/>
              <a:buChar char=""/>
              <a:defRPr kumimoji="0" sz="2000" kern="1200">
                <a:solidFill>
                  <a:schemeClr val="tx1"/>
                </a:solidFill>
                <a:latin typeface="Calibri" charset="0"/>
                <a:ea typeface="Calibri" charset="0"/>
                <a:cs typeface="Calibri" charset="0"/>
              </a:defRPr>
            </a:lvl5pPr>
            <a:lvl6pPr marL="2103067" indent="-228594"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381" indent="-228594"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694" indent="-228594"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07" indent="-228594"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defTabSz="914400">
              <a:buFont typeface="Wingdings"/>
              <a:buNone/>
            </a:pPr>
            <a:r>
              <a:rPr lang="en-US" sz="4000" dirty="0"/>
              <a:t>1) Unlock the words from print</a:t>
            </a:r>
          </a:p>
        </p:txBody>
      </p:sp>
      <p:sp>
        <p:nvSpPr>
          <p:cNvPr id="11" name="Content Placeholder 1"/>
          <p:cNvSpPr txBox="1">
            <a:spLocks/>
          </p:cNvSpPr>
          <p:nvPr/>
        </p:nvSpPr>
        <p:spPr>
          <a:xfrm>
            <a:off x="6224608" y="4161575"/>
            <a:ext cx="3942536" cy="1466850"/>
          </a:xfrm>
          <a:prstGeom prst="rect">
            <a:avLst/>
          </a:prstGeom>
        </p:spPr>
        <p:txBody>
          <a:bodyPr vert="horz">
            <a:noAutofit/>
          </a:bodyPr>
          <a:lstStyle>
            <a:lvl1pPr marL="320032" indent="-320032" algn="l" rtl="0" eaLnBrk="1" latinLnBrk="0" hangingPunct="1">
              <a:spcBef>
                <a:spcPts val="700"/>
              </a:spcBef>
              <a:buClr>
                <a:schemeClr val="accent2"/>
              </a:buClr>
              <a:buSzPct val="60000"/>
              <a:buFont typeface="Wingdings"/>
              <a:buChar char=""/>
              <a:defRPr kumimoji="0" sz="2900" kern="1200">
                <a:solidFill>
                  <a:schemeClr val="tx1"/>
                </a:solidFill>
                <a:latin typeface="Calibri" charset="0"/>
                <a:ea typeface="Calibri" charset="0"/>
                <a:cs typeface="Calibri" charset="0"/>
              </a:defRPr>
            </a:lvl1pPr>
            <a:lvl2pPr marL="640064" indent="-274313" algn="l" rtl="0" eaLnBrk="1" latinLnBrk="0" hangingPunct="1">
              <a:spcBef>
                <a:spcPts val="551"/>
              </a:spcBef>
              <a:buClr>
                <a:schemeClr val="accent1"/>
              </a:buClr>
              <a:buSzPct val="70000"/>
              <a:buFont typeface="Wingdings 2"/>
              <a:buChar char=""/>
              <a:defRPr kumimoji="0" sz="2600" kern="1200">
                <a:solidFill>
                  <a:schemeClr val="tx1"/>
                </a:solidFill>
                <a:latin typeface="Calibri" charset="0"/>
                <a:ea typeface="Calibri" charset="0"/>
                <a:cs typeface="Calibri" charset="0"/>
              </a:defRPr>
            </a:lvl2pPr>
            <a:lvl3pPr marL="914377" indent="-228594" algn="l" rtl="0" eaLnBrk="1" latinLnBrk="0" hangingPunct="1">
              <a:spcBef>
                <a:spcPts val="500"/>
              </a:spcBef>
              <a:buClr>
                <a:schemeClr val="accent2"/>
              </a:buClr>
              <a:buSzPct val="75000"/>
              <a:buFont typeface="Wingdings"/>
              <a:buChar char=""/>
              <a:defRPr kumimoji="0" sz="2300" kern="1200">
                <a:solidFill>
                  <a:schemeClr val="tx1"/>
                </a:solidFill>
                <a:latin typeface="Calibri" charset="0"/>
                <a:ea typeface="Calibri" charset="0"/>
                <a:cs typeface="Calibri" charset="0"/>
              </a:defRPr>
            </a:lvl3pPr>
            <a:lvl4pPr marL="1371566" indent="-228594" algn="l" rtl="0" eaLnBrk="1" latinLnBrk="0" hangingPunct="1">
              <a:spcBef>
                <a:spcPts val="400"/>
              </a:spcBef>
              <a:buClr>
                <a:schemeClr val="accent3"/>
              </a:buClr>
              <a:buSzPct val="75000"/>
              <a:buFont typeface="Wingdings"/>
              <a:buChar char=""/>
              <a:defRPr kumimoji="0" sz="2000" kern="1200">
                <a:solidFill>
                  <a:schemeClr val="tx1"/>
                </a:solidFill>
                <a:latin typeface="Calibri" charset="0"/>
                <a:ea typeface="Calibri" charset="0"/>
                <a:cs typeface="Calibri" charset="0"/>
              </a:defRPr>
            </a:lvl4pPr>
            <a:lvl5pPr marL="1828754" indent="-228594" algn="l" rtl="0" eaLnBrk="1" latinLnBrk="0" hangingPunct="1">
              <a:spcBef>
                <a:spcPts val="400"/>
              </a:spcBef>
              <a:buClr>
                <a:schemeClr val="accent4"/>
              </a:buClr>
              <a:buSzPct val="65000"/>
              <a:buFont typeface="Wingdings"/>
              <a:buChar char=""/>
              <a:defRPr kumimoji="0" sz="2000" kern="1200">
                <a:solidFill>
                  <a:schemeClr val="tx1"/>
                </a:solidFill>
                <a:latin typeface="Calibri" charset="0"/>
                <a:ea typeface="Calibri" charset="0"/>
                <a:cs typeface="Calibri" charset="0"/>
              </a:defRPr>
            </a:lvl5pPr>
            <a:lvl6pPr marL="2103067" indent="-228594"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381" indent="-228594"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694" indent="-228594"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07" indent="-228594"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defTabSz="914400">
              <a:buFont typeface="Wingdings"/>
              <a:buNone/>
            </a:pPr>
            <a:r>
              <a:rPr lang="en-US" sz="4000" dirty="0"/>
              <a:t>2) Make meaning from what’s being read</a:t>
            </a:r>
          </a:p>
        </p:txBody>
      </p:sp>
    </p:spTree>
    <p:extLst>
      <p:ext uri="{BB962C8B-B14F-4D97-AF65-F5344CB8AC3E}">
        <p14:creationId xmlns:p14="http://schemas.microsoft.com/office/powerpoint/2010/main" val="1421562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9</a:t>
            </a:fld>
            <a:endParaRPr lang="en-US" dirty="0"/>
          </a:p>
        </p:txBody>
      </p:sp>
      <p:sp>
        <p:nvSpPr>
          <p:cNvPr id="3" name="Text Placeholder 2"/>
          <p:cNvSpPr>
            <a:spLocks noGrp="1"/>
          </p:cNvSpPr>
          <p:nvPr>
            <p:ph type="body" sz="quarter" idx="10"/>
          </p:nvPr>
        </p:nvSpPr>
        <p:spPr/>
        <p:txBody>
          <a:bodyPr/>
          <a:lstStyle/>
          <a:p>
            <a:pPr>
              <a:buSzPct val="100000"/>
              <a:buFont typeface="Arial" charset="0"/>
              <a:buChar char="•"/>
            </a:pPr>
            <a:r>
              <a:rPr lang="en-US" sz="3600" dirty="0">
                <a:solidFill>
                  <a:schemeClr val="tx1"/>
                </a:solidFill>
              </a:rPr>
              <a:t>Deepen understanding of Louisiana’s ELA goal and explain why it is important.</a:t>
            </a:r>
          </a:p>
          <a:p>
            <a:pPr>
              <a:buSzPct val="100000"/>
              <a:buFont typeface="Arial" charset="0"/>
              <a:buChar char="•"/>
            </a:pPr>
            <a:endParaRPr lang="en-US" sz="1000" dirty="0">
              <a:solidFill>
                <a:schemeClr val="tx1"/>
              </a:solidFill>
            </a:endParaRPr>
          </a:p>
          <a:p>
            <a:pPr>
              <a:buSzPct val="100000"/>
              <a:buFont typeface="Arial" charset="0"/>
              <a:buChar char="•"/>
            </a:pPr>
            <a:r>
              <a:rPr lang="en-US" sz="3600" dirty="0">
                <a:solidFill>
                  <a:schemeClr val="tx1"/>
                </a:solidFill>
              </a:rPr>
              <a:t>Explain how the ELA goal connects to the three Instructional Shifts in literacy.  </a:t>
            </a:r>
          </a:p>
          <a:p>
            <a:pPr>
              <a:buSzPct val="100000"/>
              <a:buFont typeface="Arial" charset="0"/>
              <a:buChar char="•"/>
            </a:pPr>
            <a:endParaRPr lang="en-US" sz="1000" dirty="0">
              <a:solidFill>
                <a:schemeClr val="tx1"/>
              </a:solidFill>
            </a:endParaRPr>
          </a:p>
          <a:p>
            <a:pPr>
              <a:buSzPct val="100000"/>
              <a:buFont typeface="Arial" charset="0"/>
              <a:buChar char="•"/>
            </a:pPr>
            <a:r>
              <a:rPr lang="en-US" sz="3600" dirty="0">
                <a:solidFill>
                  <a:schemeClr val="tx1"/>
                </a:solidFill>
              </a:rPr>
              <a:t>Explain how the guidebooks reflect the Instructional Shifts and  are designed to support students in achieving the ELA goal.</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206295432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90</a:t>
            </a:fld>
            <a:endParaRPr lang="en-US" dirty="0"/>
          </a:p>
        </p:txBody>
      </p:sp>
      <p:sp>
        <p:nvSpPr>
          <p:cNvPr id="3" name="Text Placeholder 2"/>
          <p:cNvSpPr>
            <a:spLocks noGrp="1"/>
          </p:cNvSpPr>
          <p:nvPr>
            <p:ph type="body" sz="quarter" idx="10"/>
          </p:nvPr>
        </p:nvSpPr>
        <p:spPr/>
        <p:txBody>
          <a:bodyPr/>
          <a:lstStyle/>
          <a:p>
            <a:pPr marL="0" indent="0" algn="ctr">
              <a:buNone/>
            </a:pPr>
            <a:r>
              <a:rPr lang="en-US" sz="4500" dirty="0">
                <a:solidFill>
                  <a:schemeClr val="tx1"/>
                </a:solidFill>
              </a:rPr>
              <a:t>Fluency does not guarantee comprehension</a:t>
            </a:r>
            <a:r>
              <a:rPr lang="mr-IN" sz="4500" dirty="0">
                <a:solidFill>
                  <a:schemeClr val="tx1"/>
                </a:solidFill>
              </a:rPr>
              <a:t>…</a:t>
            </a:r>
            <a:endParaRPr lang="en-US" sz="4500" dirty="0">
              <a:solidFill>
                <a:schemeClr val="tx1"/>
              </a:solidFill>
            </a:endParaRPr>
          </a:p>
          <a:p>
            <a:pPr marL="0" indent="0" algn="ctr">
              <a:buNone/>
            </a:pPr>
            <a:endParaRPr lang="en-US" sz="3000" dirty="0">
              <a:solidFill>
                <a:schemeClr val="tx1"/>
              </a:solidFill>
            </a:endParaRPr>
          </a:p>
          <a:p>
            <a:pPr marL="0" indent="0" algn="ctr">
              <a:buNone/>
            </a:pPr>
            <a:r>
              <a:rPr lang="en-US" sz="4500" dirty="0">
                <a:solidFill>
                  <a:schemeClr val="tx1"/>
                </a:solidFill>
              </a:rPr>
              <a:t>...but lack of fluency guarantees lack of comprehension.</a:t>
            </a:r>
          </a:p>
        </p:txBody>
      </p:sp>
      <p:sp>
        <p:nvSpPr>
          <p:cNvPr id="4" name="Title 3"/>
          <p:cNvSpPr>
            <a:spLocks noGrp="1"/>
          </p:cNvSpPr>
          <p:nvPr>
            <p:ph type="title"/>
          </p:nvPr>
        </p:nvSpPr>
        <p:spPr/>
        <p:txBody>
          <a:bodyPr/>
          <a:lstStyle/>
          <a:p>
            <a:r>
              <a:rPr lang="en-US" dirty="0"/>
              <a:t>An Important Distinction</a:t>
            </a:r>
          </a:p>
        </p:txBody>
      </p:sp>
      <p:sp>
        <p:nvSpPr>
          <p:cNvPr id="5" name="TextBox 4"/>
          <p:cNvSpPr txBox="1"/>
          <p:nvPr/>
        </p:nvSpPr>
        <p:spPr>
          <a:xfrm>
            <a:off x="1583473" y="4594306"/>
            <a:ext cx="9411629" cy="1323439"/>
          </a:xfrm>
          <a:prstGeom prst="rect">
            <a:avLst/>
          </a:prstGeom>
          <a:noFill/>
          <a:ln w="50800">
            <a:solidFill>
              <a:schemeClr val="tx2"/>
            </a:solidFill>
          </a:ln>
        </p:spPr>
        <p:txBody>
          <a:bodyPr wrap="square" rtlCol="0">
            <a:spAutoFit/>
          </a:bodyPr>
          <a:lstStyle/>
          <a:p>
            <a:pPr algn="ctr"/>
            <a:r>
              <a:rPr lang="en-US" sz="4000" b="1" dirty="0">
                <a:solidFill>
                  <a:schemeClr val="tx2"/>
                </a:solidFill>
                <a:latin typeface="Calibri" charset="0"/>
                <a:ea typeface="Calibri" charset="0"/>
                <a:cs typeface="Calibri" charset="0"/>
              </a:rPr>
              <a:t>With a Partner:</a:t>
            </a:r>
          </a:p>
          <a:p>
            <a:pPr algn="ctr"/>
            <a:r>
              <a:rPr lang="en-US" sz="4000" b="1" dirty="0">
                <a:solidFill>
                  <a:schemeClr val="tx2"/>
                </a:solidFill>
                <a:latin typeface="Calibri" charset="0"/>
                <a:ea typeface="Calibri" charset="0"/>
                <a:cs typeface="Calibri" charset="0"/>
              </a:rPr>
              <a:t>Re-state this in your own words</a:t>
            </a:r>
          </a:p>
        </p:txBody>
      </p:sp>
    </p:spTree>
    <p:extLst>
      <p:ext uri="{BB962C8B-B14F-4D97-AF65-F5344CB8AC3E}">
        <p14:creationId xmlns:p14="http://schemas.microsoft.com/office/powerpoint/2010/main" val="909026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91</a:t>
            </a:fld>
            <a:endParaRPr lang="en-US" dirty="0"/>
          </a:p>
        </p:txBody>
      </p:sp>
      <p:sp>
        <p:nvSpPr>
          <p:cNvPr id="3" name="Text Placeholder 2"/>
          <p:cNvSpPr>
            <a:spLocks noGrp="1"/>
          </p:cNvSpPr>
          <p:nvPr>
            <p:ph type="body" sz="quarter" idx="10"/>
          </p:nvPr>
        </p:nvSpPr>
        <p:spPr/>
        <p:txBody>
          <a:bodyPr/>
          <a:lstStyle/>
          <a:p>
            <a:pPr marL="0" indent="0" algn="ctr">
              <a:lnSpc>
                <a:spcPct val="100000"/>
              </a:lnSpc>
              <a:spcBef>
                <a:spcPts val="0"/>
              </a:spcBef>
              <a:buNone/>
            </a:pPr>
            <a:r>
              <a:rPr lang="en-US" sz="3400" b="1" dirty="0">
                <a:solidFill>
                  <a:schemeClr val="tx2"/>
                </a:solidFill>
                <a:latin typeface="Calibri" charset="0"/>
                <a:ea typeface="Calibri" charset="0"/>
                <a:cs typeface="Calibri" charset="0"/>
              </a:rPr>
              <a:t>Reading Foundational Standards</a:t>
            </a:r>
          </a:p>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
        <p:nvSpPr>
          <p:cNvPr id="4" name="Title 3"/>
          <p:cNvSpPr>
            <a:spLocks noGrp="1"/>
          </p:cNvSpPr>
          <p:nvPr>
            <p:ph type="title"/>
          </p:nvPr>
        </p:nvSpPr>
        <p:spPr/>
        <p:txBody>
          <a:bodyPr/>
          <a:lstStyle/>
          <a:p>
            <a:r>
              <a:rPr lang="en-US" dirty="0"/>
              <a:t>Where does fluency live in the standards?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7256" y="1767510"/>
            <a:ext cx="7826375" cy="2000250"/>
          </a:xfrm>
          <a:prstGeom prst="rect">
            <a:avLst/>
          </a:prstGeom>
        </p:spPr>
      </p:pic>
      <p:cxnSp>
        <p:nvCxnSpPr>
          <p:cNvPr id="6" name="Straight Arrow Connector 5"/>
          <p:cNvCxnSpPr/>
          <p:nvPr/>
        </p:nvCxnSpPr>
        <p:spPr>
          <a:xfrm flipH="1">
            <a:off x="6601523" y="3141970"/>
            <a:ext cx="1738660" cy="786973"/>
          </a:xfrm>
          <a:prstGeom prst="straightConnector1">
            <a:avLst/>
          </a:prstGeom>
          <a:ln w="38100">
            <a:solidFill>
              <a:schemeClr val="tx2"/>
            </a:solidFill>
            <a:tailEnd type="triangle"/>
          </a:ln>
          <a:effectLst/>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1165979" y="3876530"/>
            <a:ext cx="9848927" cy="2215991"/>
          </a:xfrm>
          <a:prstGeom prst="rect">
            <a:avLst/>
          </a:prstGeom>
          <a:noFill/>
        </p:spPr>
        <p:txBody>
          <a:bodyPr wrap="square" rtlCol="0">
            <a:spAutoFit/>
          </a:bodyPr>
          <a:lstStyle/>
          <a:p>
            <a:r>
              <a:rPr lang="en-US" sz="2300" b="1" cap="all" dirty="0">
                <a:solidFill>
                  <a:schemeClr val="tx2"/>
                </a:solidFill>
                <a:latin typeface="Calibri" charset="0"/>
                <a:ea typeface="Calibri" charset="0"/>
                <a:cs typeface="Calibri" charset="0"/>
              </a:rPr>
              <a:t>RF.3-5.4:</a:t>
            </a:r>
            <a:r>
              <a:rPr lang="en-US" sz="2300" b="1" dirty="0">
                <a:solidFill>
                  <a:schemeClr val="tx2"/>
                </a:solidFill>
                <a:latin typeface="Calibri" charset="0"/>
                <a:ea typeface="Calibri" charset="0"/>
                <a:cs typeface="Calibri" charset="0"/>
              </a:rPr>
              <a:t> </a:t>
            </a:r>
            <a:r>
              <a:rPr lang="en-US" sz="2300" dirty="0">
                <a:latin typeface="Calibri" charset="0"/>
                <a:ea typeface="Calibri" charset="0"/>
                <a:cs typeface="Calibri" charset="0"/>
              </a:rPr>
              <a:t>Read with sufficient accuracy and fluency to support comprehension.</a:t>
            </a:r>
            <a:br>
              <a:rPr lang="en-US" sz="2300" dirty="0">
                <a:latin typeface="Calibri" charset="0"/>
                <a:ea typeface="Calibri" charset="0"/>
                <a:cs typeface="Calibri" charset="0"/>
              </a:rPr>
            </a:br>
            <a:r>
              <a:rPr lang="en-US" sz="2300" dirty="0">
                <a:latin typeface="Calibri" charset="0"/>
                <a:ea typeface="Calibri" charset="0"/>
                <a:cs typeface="Calibri" charset="0"/>
              </a:rPr>
              <a:t>a. Read grade-level text with purpose and understanding.</a:t>
            </a:r>
          </a:p>
          <a:p>
            <a:r>
              <a:rPr lang="en-US" sz="2300" dirty="0">
                <a:latin typeface="Calibri" charset="0"/>
                <a:ea typeface="Calibri" charset="0"/>
                <a:cs typeface="Calibri" charset="0"/>
              </a:rPr>
              <a:t>b. Read grade-level prose and poetry orally with accuracy, appropriate rate, and expression on successive readings.</a:t>
            </a:r>
          </a:p>
          <a:p>
            <a:r>
              <a:rPr lang="en-US" sz="2300" dirty="0">
                <a:latin typeface="Calibri" charset="0"/>
                <a:ea typeface="Calibri" charset="0"/>
                <a:cs typeface="Calibri" charset="0"/>
              </a:rPr>
              <a:t>c. Use context to confirm or self-correct word recognition and understanding, rereading as necessary.</a:t>
            </a:r>
          </a:p>
        </p:txBody>
      </p:sp>
    </p:spTree>
    <p:extLst>
      <p:ext uri="{BB962C8B-B14F-4D97-AF65-F5344CB8AC3E}">
        <p14:creationId xmlns:p14="http://schemas.microsoft.com/office/powerpoint/2010/main" val="101222267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92</a:t>
            </a:fld>
            <a:endParaRPr lang="en-US" dirty="0"/>
          </a:p>
        </p:txBody>
      </p:sp>
      <p:sp>
        <p:nvSpPr>
          <p:cNvPr id="3" name="Text Placeholder 2"/>
          <p:cNvSpPr>
            <a:spLocks noGrp="1"/>
          </p:cNvSpPr>
          <p:nvPr>
            <p:ph type="body" sz="quarter" idx="10"/>
          </p:nvPr>
        </p:nvSpPr>
        <p:spPr/>
        <p:txBody>
          <a:bodyPr/>
          <a:lstStyle/>
          <a:p>
            <a:r>
              <a:rPr lang="en-US" sz="4000" dirty="0">
                <a:solidFill>
                  <a:schemeClr val="tx1"/>
                </a:solidFill>
              </a:rPr>
              <a:t>6 - 12 standards assume mastery of earlier standards</a:t>
            </a:r>
          </a:p>
          <a:p>
            <a:r>
              <a:rPr lang="en-US" sz="4000" dirty="0">
                <a:solidFill>
                  <a:schemeClr val="tx1"/>
                </a:solidFill>
              </a:rPr>
              <a:t>“Reading fluency is a significant variable in secondary students’ reading and overall academic development” (</a:t>
            </a:r>
            <a:r>
              <a:rPr lang="en-US" sz="4000" dirty="0" err="1">
                <a:solidFill>
                  <a:schemeClr val="tx1"/>
                </a:solidFill>
              </a:rPr>
              <a:t>Rasinski</a:t>
            </a:r>
            <a:r>
              <a:rPr lang="en-US" sz="4000" dirty="0">
                <a:solidFill>
                  <a:schemeClr val="tx1"/>
                </a:solidFill>
              </a:rPr>
              <a:t>, 2005) </a:t>
            </a:r>
            <a:endParaRPr lang="en-US" sz="3400" dirty="0">
              <a:solidFill>
                <a:schemeClr val="tx1"/>
              </a:solidFill>
            </a:endParaRPr>
          </a:p>
          <a:p>
            <a:endParaRPr lang="en-US" sz="3400" dirty="0">
              <a:solidFill>
                <a:schemeClr val="tx1"/>
              </a:solidFill>
            </a:endParaRPr>
          </a:p>
          <a:p>
            <a:endParaRPr lang="en-US" sz="1000" dirty="0">
              <a:solidFill>
                <a:schemeClr val="tx1"/>
              </a:solidFill>
            </a:endParaRPr>
          </a:p>
          <a:p>
            <a:pPr marL="0" indent="0" algn="ctr">
              <a:lnSpc>
                <a:spcPct val="100000"/>
              </a:lnSpc>
              <a:spcBef>
                <a:spcPts val="0"/>
              </a:spcBef>
              <a:buNone/>
              <a:defRPr/>
            </a:pPr>
            <a:r>
              <a:rPr lang="en-US" sz="4000" b="1" dirty="0">
                <a:solidFill>
                  <a:schemeClr val="tx2"/>
                </a:solidFill>
                <a:latin typeface="Calibri" charset="0"/>
                <a:cs typeface="Calibri" charset="0"/>
              </a:rPr>
              <a:t>Dysfluent readers will need intervention to support their fluency development across grades K-12.</a:t>
            </a:r>
          </a:p>
          <a:p>
            <a:endParaRPr lang="en-US" dirty="0"/>
          </a:p>
        </p:txBody>
      </p:sp>
      <p:sp>
        <p:nvSpPr>
          <p:cNvPr id="4" name="Title 3"/>
          <p:cNvSpPr>
            <a:spLocks noGrp="1"/>
          </p:cNvSpPr>
          <p:nvPr>
            <p:ph type="title"/>
          </p:nvPr>
        </p:nvSpPr>
        <p:spPr/>
        <p:txBody>
          <a:bodyPr/>
          <a:lstStyle/>
          <a:p>
            <a:r>
              <a:rPr lang="en-US" dirty="0"/>
              <a:t>What does this mean for middle and high school grades?</a:t>
            </a:r>
          </a:p>
        </p:txBody>
      </p:sp>
      <p:sp>
        <p:nvSpPr>
          <p:cNvPr id="5" name="Rectangle 4"/>
          <p:cNvSpPr/>
          <p:nvPr/>
        </p:nvSpPr>
        <p:spPr>
          <a:xfrm>
            <a:off x="8322197" y="5779194"/>
            <a:ext cx="3877620" cy="307777"/>
          </a:xfrm>
          <a:prstGeom prst="rect">
            <a:avLst/>
          </a:prstGeom>
        </p:spPr>
        <p:txBody>
          <a:bodyPr wrap="square">
            <a:spAutoFit/>
          </a:bodyPr>
          <a:lstStyle/>
          <a:p>
            <a:r>
              <a:rPr lang="en-US" sz="1400" dirty="0">
                <a:latin typeface="Calibri" charset="0"/>
              </a:rPr>
              <a:t>(Journal of Adolescent and Adult Literacy, 2005)</a:t>
            </a:r>
            <a:endParaRPr lang="en-US" sz="1400" dirty="0"/>
          </a:p>
        </p:txBody>
      </p:sp>
    </p:spTree>
    <p:extLst>
      <p:ext uri="{BB962C8B-B14F-4D97-AF65-F5344CB8AC3E}">
        <p14:creationId xmlns:p14="http://schemas.microsoft.com/office/powerpoint/2010/main" val="2608513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93</a:t>
            </a:fld>
            <a:endParaRPr lang="en-US" dirty="0"/>
          </a:p>
        </p:txBody>
      </p:sp>
      <p:sp>
        <p:nvSpPr>
          <p:cNvPr id="6" name="Content Placeholder 1"/>
          <p:cNvSpPr>
            <a:spLocks noGrp="1"/>
          </p:cNvSpPr>
          <p:nvPr>
            <p:ph type="body" sz="quarter" idx="10"/>
          </p:nvPr>
        </p:nvSpPr>
        <p:spPr/>
        <p:txBody>
          <a:bodyPr>
            <a:normAutofit/>
          </a:bodyPr>
          <a:lstStyle/>
          <a:p>
            <a:pPr marL="0" indent="0">
              <a:buNone/>
            </a:pPr>
            <a:endParaRPr lang="en-US" sz="3200" dirty="0"/>
          </a:p>
          <a:p>
            <a:pPr marL="514350" indent="-514350">
              <a:buFont typeface="+mj-lt"/>
              <a:buAutoNum type="arabicPeriod"/>
            </a:pPr>
            <a:endParaRPr lang="en-US" sz="3200" dirty="0"/>
          </a:p>
        </p:txBody>
      </p:sp>
      <p:sp>
        <p:nvSpPr>
          <p:cNvPr id="4" name="Title 3"/>
          <p:cNvSpPr>
            <a:spLocks noGrp="1"/>
          </p:cNvSpPr>
          <p:nvPr>
            <p:ph type="title"/>
          </p:nvPr>
        </p:nvSpPr>
        <p:spPr/>
        <p:txBody>
          <a:bodyPr/>
          <a:lstStyle/>
          <a:p>
            <a:r>
              <a:rPr lang="en-US" dirty="0"/>
              <a:t>What about the “how”?</a:t>
            </a:r>
          </a:p>
        </p:txBody>
      </p:sp>
      <p:sp>
        <p:nvSpPr>
          <p:cNvPr id="5" name="Content Placeholder 1"/>
          <p:cNvSpPr txBox="1">
            <a:spLocks/>
          </p:cNvSpPr>
          <p:nvPr/>
        </p:nvSpPr>
        <p:spPr>
          <a:xfrm>
            <a:off x="618893" y="1520825"/>
            <a:ext cx="4422648" cy="4495800"/>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endParaRPr lang="en-US" dirty="0"/>
          </a:p>
        </p:txBody>
      </p:sp>
      <p:pic>
        <p:nvPicPr>
          <p:cNvPr id="8" name="Picture 7"/>
          <p:cNvPicPr>
            <a:picLocks noChangeAspect="1"/>
          </p:cNvPicPr>
          <p:nvPr/>
        </p:nvPicPr>
        <p:blipFill>
          <a:blip r:embed="rId3"/>
          <a:stretch>
            <a:fillRect/>
          </a:stretch>
        </p:blipFill>
        <p:spPr>
          <a:xfrm>
            <a:off x="1122437" y="4664132"/>
            <a:ext cx="10104698" cy="1327886"/>
          </a:xfrm>
          <a:prstGeom prst="rect">
            <a:avLst/>
          </a:prstGeom>
        </p:spPr>
      </p:pic>
      <p:sp>
        <p:nvSpPr>
          <p:cNvPr id="3" name="TextBox 2"/>
          <p:cNvSpPr txBox="1"/>
          <p:nvPr/>
        </p:nvSpPr>
        <p:spPr>
          <a:xfrm>
            <a:off x="398462" y="1078895"/>
            <a:ext cx="11457954" cy="3385542"/>
          </a:xfrm>
          <a:prstGeom prst="rect">
            <a:avLst/>
          </a:prstGeom>
          <a:noFill/>
        </p:spPr>
        <p:txBody>
          <a:bodyPr wrap="square" rtlCol="0">
            <a:spAutoFit/>
          </a:bodyPr>
          <a:lstStyle/>
          <a:p>
            <a:pPr marL="514350" indent="-514350">
              <a:buFont typeface="+mj-lt"/>
              <a:buAutoNum type="arabicPeriod"/>
            </a:pPr>
            <a:r>
              <a:rPr lang="en-US" sz="3500" dirty="0">
                <a:latin typeface="Calibri" charset="0"/>
                <a:ea typeface="Calibri" charset="0"/>
                <a:cs typeface="Calibri" charset="0"/>
              </a:rPr>
              <a:t>Students must have sufficient practice with a variety of texts</a:t>
            </a:r>
          </a:p>
          <a:p>
            <a:pPr marL="514350" indent="-514350">
              <a:buFont typeface="+mj-lt"/>
              <a:buAutoNum type="arabicPeriod"/>
            </a:pPr>
            <a:r>
              <a:rPr lang="en-US" sz="3500" dirty="0">
                <a:latin typeface="Calibri" charset="0"/>
                <a:ea typeface="Calibri" charset="0"/>
                <a:cs typeface="Calibri" charset="0"/>
              </a:rPr>
              <a:t>Students need to hear fluent reading modeled</a:t>
            </a:r>
          </a:p>
          <a:p>
            <a:pPr marL="514350" indent="-514350">
              <a:buFont typeface="+mj-lt"/>
              <a:buAutoNum type="arabicPeriod"/>
            </a:pPr>
            <a:r>
              <a:rPr lang="en-US" sz="3500" dirty="0">
                <a:latin typeface="Calibri" charset="0"/>
                <a:ea typeface="Calibri" charset="0"/>
                <a:cs typeface="Calibri" charset="0"/>
              </a:rPr>
              <a:t>Students need repeated practice reading a text</a:t>
            </a:r>
          </a:p>
          <a:p>
            <a:pPr marL="514350" indent="-514350">
              <a:buFont typeface="+mj-lt"/>
              <a:buAutoNum type="arabicPeriod"/>
            </a:pPr>
            <a:r>
              <a:rPr lang="en-US" sz="3500" dirty="0">
                <a:latin typeface="Calibri" charset="0"/>
                <a:ea typeface="Calibri" charset="0"/>
                <a:cs typeface="Calibri" charset="0"/>
              </a:rPr>
              <a:t>Students need feedback on their reading </a:t>
            </a:r>
          </a:p>
          <a:p>
            <a:pPr marL="342900" indent="-342900">
              <a:buFont typeface="+mj-lt"/>
              <a:buAutoNum type="arabicPeriod"/>
            </a:pPr>
            <a:endParaRPr lang="en-US" sz="1500" dirty="0">
              <a:latin typeface="Calibri" charset="0"/>
              <a:ea typeface="Calibri" charset="0"/>
              <a:cs typeface="Calibri" charset="0"/>
            </a:endParaRPr>
          </a:p>
          <a:p>
            <a:r>
              <a:rPr lang="en-US" sz="2400" i="1" dirty="0">
                <a:latin typeface="Calibri" charset="0"/>
                <a:ea typeface="Calibri" charset="0"/>
                <a:cs typeface="Calibri" charset="0"/>
              </a:rPr>
              <a:t>-"Building Reading Fluency,” </a:t>
            </a:r>
            <a:r>
              <a:rPr lang="en-US" sz="2400" i="1" dirty="0" err="1">
                <a:latin typeface="Calibri" charset="0"/>
                <a:ea typeface="Calibri" charset="0"/>
                <a:cs typeface="Calibri" charset="0"/>
              </a:rPr>
              <a:t>Liben</a:t>
            </a:r>
            <a:r>
              <a:rPr lang="en-US" sz="2400" i="1" dirty="0">
                <a:latin typeface="Calibri" charset="0"/>
                <a:ea typeface="Calibri" charset="0"/>
                <a:cs typeface="Calibri" charset="0"/>
              </a:rPr>
              <a:t>, 2016</a:t>
            </a:r>
          </a:p>
        </p:txBody>
      </p:sp>
    </p:spTree>
    <p:extLst>
      <p:ext uri="{BB962C8B-B14F-4D97-AF65-F5344CB8AC3E}">
        <p14:creationId xmlns:p14="http://schemas.microsoft.com/office/powerpoint/2010/main" val="73434705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94</a:t>
            </a:fld>
            <a:endParaRPr lang="en-US" dirty="0"/>
          </a:p>
        </p:txBody>
      </p:sp>
      <p:sp>
        <p:nvSpPr>
          <p:cNvPr id="4" name="Title 3"/>
          <p:cNvSpPr>
            <a:spLocks noGrp="1"/>
          </p:cNvSpPr>
          <p:nvPr>
            <p:ph type="title"/>
          </p:nvPr>
        </p:nvSpPr>
        <p:spPr/>
        <p:txBody>
          <a:bodyPr/>
          <a:lstStyle/>
          <a:p>
            <a:r>
              <a:rPr lang="en-US" dirty="0"/>
              <a:t>Let’s Prepare!</a:t>
            </a:r>
          </a:p>
        </p:txBody>
      </p:sp>
      <p:sp>
        <p:nvSpPr>
          <p:cNvPr id="5" name="Content Placeholder 1"/>
          <p:cNvSpPr txBox="1">
            <a:spLocks/>
          </p:cNvSpPr>
          <p:nvPr/>
        </p:nvSpPr>
        <p:spPr>
          <a:xfrm>
            <a:off x="7736538" y="1193800"/>
            <a:ext cx="3805237" cy="4314903"/>
          </a:xfrm>
          <a:prstGeom prst="rect">
            <a:avLst/>
          </a:prstGeom>
          <a:noFill/>
          <a:ln w="34925">
            <a:solidFill>
              <a:schemeClr val="tx2"/>
            </a:solidFill>
          </a:ln>
        </p:spPr>
        <p:txBody>
          <a:bodyPr vert="horz">
            <a:noAutofit/>
          </a:bodyPr>
          <a:lstStyle>
            <a:lvl1pPr marL="320032" indent="-320032" algn="l" rtl="0" eaLnBrk="1" latinLnBrk="0" hangingPunct="1">
              <a:spcBef>
                <a:spcPts val="700"/>
              </a:spcBef>
              <a:buClr>
                <a:schemeClr val="accent2"/>
              </a:buClr>
              <a:buSzPct val="60000"/>
              <a:buFont typeface="Wingdings"/>
              <a:buChar char=""/>
              <a:defRPr kumimoji="0" sz="2900" kern="1200">
                <a:solidFill>
                  <a:schemeClr val="tx1"/>
                </a:solidFill>
                <a:latin typeface="Calibri" charset="0"/>
                <a:ea typeface="Calibri" charset="0"/>
                <a:cs typeface="Calibri" charset="0"/>
              </a:defRPr>
            </a:lvl1pPr>
            <a:lvl2pPr marL="640064" indent="-274313" algn="l" rtl="0" eaLnBrk="1" latinLnBrk="0" hangingPunct="1">
              <a:spcBef>
                <a:spcPts val="551"/>
              </a:spcBef>
              <a:buClr>
                <a:schemeClr val="accent1"/>
              </a:buClr>
              <a:buSzPct val="70000"/>
              <a:buFont typeface="Wingdings 2"/>
              <a:buChar char=""/>
              <a:defRPr kumimoji="0" sz="2600" kern="1200">
                <a:solidFill>
                  <a:schemeClr val="tx1"/>
                </a:solidFill>
                <a:latin typeface="Calibri" charset="0"/>
                <a:ea typeface="Calibri" charset="0"/>
                <a:cs typeface="Calibri" charset="0"/>
              </a:defRPr>
            </a:lvl2pPr>
            <a:lvl3pPr marL="914377" indent="-228594" algn="l" rtl="0" eaLnBrk="1" latinLnBrk="0" hangingPunct="1">
              <a:spcBef>
                <a:spcPts val="500"/>
              </a:spcBef>
              <a:buClr>
                <a:schemeClr val="accent2"/>
              </a:buClr>
              <a:buSzPct val="75000"/>
              <a:buFont typeface="Wingdings"/>
              <a:buChar char=""/>
              <a:defRPr kumimoji="0" sz="2300" kern="1200">
                <a:solidFill>
                  <a:schemeClr val="tx1"/>
                </a:solidFill>
                <a:latin typeface="Calibri" charset="0"/>
                <a:ea typeface="Calibri" charset="0"/>
                <a:cs typeface="Calibri" charset="0"/>
              </a:defRPr>
            </a:lvl3pPr>
            <a:lvl4pPr marL="1371566" indent="-228594" algn="l" rtl="0" eaLnBrk="1" latinLnBrk="0" hangingPunct="1">
              <a:spcBef>
                <a:spcPts val="400"/>
              </a:spcBef>
              <a:buClr>
                <a:schemeClr val="accent3"/>
              </a:buClr>
              <a:buSzPct val="75000"/>
              <a:buFont typeface="Wingdings"/>
              <a:buChar char=""/>
              <a:defRPr kumimoji="0" sz="2000" kern="1200">
                <a:solidFill>
                  <a:schemeClr val="tx1"/>
                </a:solidFill>
                <a:latin typeface="Calibri" charset="0"/>
                <a:ea typeface="Calibri" charset="0"/>
                <a:cs typeface="Calibri" charset="0"/>
              </a:defRPr>
            </a:lvl4pPr>
            <a:lvl5pPr marL="1828754" indent="-228594" algn="l" rtl="0" eaLnBrk="1" latinLnBrk="0" hangingPunct="1">
              <a:spcBef>
                <a:spcPts val="400"/>
              </a:spcBef>
              <a:buClr>
                <a:schemeClr val="accent4"/>
              </a:buClr>
              <a:buSzPct val="65000"/>
              <a:buFont typeface="Wingdings"/>
              <a:buChar char=""/>
              <a:defRPr kumimoji="0" sz="2000" kern="1200">
                <a:solidFill>
                  <a:schemeClr val="tx1"/>
                </a:solidFill>
                <a:latin typeface="Calibri" charset="0"/>
                <a:ea typeface="Calibri" charset="0"/>
                <a:cs typeface="Calibri" charset="0"/>
              </a:defRPr>
            </a:lvl5pPr>
            <a:lvl6pPr marL="2103067" indent="-228594"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381" indent="-228594"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694" indent="-228594"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07" indent="-228594"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514350" indent="-514350">
              <a:buClr>
                <a:schemeClr val="tx1"/>
              </a:buClr>
              <a:buSzPct val="100000"/>
              <a:buFont typeface="+mj-lt"/>
              <a:buAutoNum type="arabicPeriod"/>
            </a:pPr>
            <a:r>
              <a:rPr lang="en-US" sz="3000" dirty="0"/>
              <a:t>Choral Reading</a:t>
            </a:r>
          </a:p>
          <a:p>
            <a:pPr marL="514350" indent="-514350">
              <a:buClr>
                <a:schemeClr val="tx1"/>
              </a:buClr>
              <a:buSzPct val="100000"/>
              <a:buFont typeface="+mj-lt"/>
              <a:buAutoNum type="arabicPeriod"/>
            </a:pPr>
            <a:r>
              <a:rPr lang="en-US" sz="3000" dirty="0"/>
              <a:t>Paired/Partner Reading </a:t>
            </a:r>
          </a:p>
          <a:p>
            <a:pPr marL="514350" indent="-514350">
              <a:buClr>
                <a:schemeClr val="tx1"/>
              </a:buClr>
              <a:buSzPct val="100000"/>
              <a:buFont typeface="+mj-lt"/>
              <a:buAutoNum type="arabicPeriod"/>
            </a:pPr>
            <a:r>
              <a:rPr lang="en-US" sz="3000" dirty="0"/>
              <a:t>Repeated Reading</a:t>
            </a:r>
          </a:p>
          <a:p>
            <a:pPr marL="514350" indent="-514350">
              <a:buClr>
                <a:schemeClr val="tx1"/>
              </a:buClr>
              <a:buSzPct val="100000"/>
              <a:buFont typeface="+mj-lt"/>
              <a:buAutoNum type="arabicPeriod"/>
            </a:pPr>
            <a:r>
              <a:rPr lang="en-US" sz="3000" dirty="0"/>
              <a:t>Fluency Development Lesson</a:t>
            </a:r>
          </a:p>
          <a:p>
            <a:pPr marL="514350" indent="-514350">
              <a:buClr>
                <a:schemeClr val="tx1"/>
              </a:buClr>
              <a:buSzPct val="100000"/>
              <a:buFont typeface="+mj-lt"/>
              <a:buAutoNum type="arabicPeriod"/>
            </a:pPr>
            <a:r>
              <a:rPr lang="en-US" sz="3000" dirty="0"/>
              <a:t>Echo Reading</a:t>
            </a:r>
          </a:p>
        </p:txBody>
      </p:sp>
      <p:sp>
        <p:nvSpPr>
          <p:cNvPr id="7" name="Text Placeholder 6">
            <a:extLst>
              <a:ext uri="{FF2B5EF4-FFF2-40B4-BE49-F238E27FC236}">
                <a16:creationId xmlns:a16="http://schemas.microsoft.com/office/drawing/2014/main" id="{B58C570C-606D-684B-A798-F499FD70CB15}"/>
              </a:ext>
            </a:extLst>
          </p:cNvPr>
          <p:cNvSpPr>
            <a:spLocks noGrp="1"/>
          </p:cNvSpPr>
          <p:nvPr>
            <p:ph type="body" sz="quarter" idx="10"/>
          </p:nvPr>
        </p:nvSpPr>
        <p:spPr/>
        <p:txBody>
          <a:bodyPr/>
          <a:lstStyle/>
          <a:p>
            <a:endParaRPr lang="en-US"/>
          </a:p>
        </p:txBody>
      </p:sp>
      <p:sp>
        <p:nvSpPr>
          <p:cNvPr id="8" name="Text Placeholder 2">
            <a:extLst>
              <a:ext uri="{FF2B5EF4-FFF2-40B4-BE49-F238E27FC236}">
                <a16:creationId xmlns:a16="http://schemas.microsoft.com/office/drawing/2014/main" id="{59B65738-110B-E743-A791-95F46B8BC8D3}"/>
              </a:ext>
            </a:extLst>
          </p:cNvPr>
          <p:cNvSpPr txBox="1">
            <a:spLocks/>
          </p:cNvSpPr>
          <p:nvPr/>
        </p:nvSpPr>
        <p:spPr>
          <a:xfrm>
            <a:off x="398463" y="1778000"/>
            <a:ext cx="6760620" cy="4168869"/>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514350" indent="-514350">
              <a:buFont typeface="+mj-lt"/>
              <a:buAutoNum type="arabicPeriod"/>
            </a:pPr>
            <a:r>
              <a:rPr lang="en-US" sz="4500" b="1">
                <a:solidFill>
                  <a:schemeClr val="tx2"/>
                </a:solidFill>
              </a:rPr>
              <a:t>Form </a:t>
            </a:r>
            <a:r>
              <a:rPr lang="en-US" sz="4500">
                <a:solidFill>
                  <a:schemeClr val="tx1"/>
                </a:solidFill>
              </a:rPr>
              <a:t>a group of 5</a:t>
            </a:r>
          </a:p>
          <a:p>
            <a:pPr marL="514350" indent="-514350">
              <a:buFont typeface="+mj-lt"/>
              <a:buAutoNum type="arabicPeriod"/>
            </a:pPr>
            <a:endParaRPr lang="en-US" sz="4500">
              <a:solidFill>
                <a:schemeClr val="tx1"/>
              </a:solidFill>
            </a:endParaRPr>
          </a:p>
          <a:p>
            <a:pPr marL="514350" indent="-514350">
              <a:buFont typeface="+mj-lt"/>
              <a:buAutoNum type="arabicPeriod"/>
            </a:pPr>
            <a:r>
              <a:rPr lang="en-US" sz="4500" b="1">
                <a:solidFill>
                  <a:schemeClr val="tx2"/>
                </a:solidFill>
              </a:rPr>
              <a:t>Count off </a:t>
            </a:r>
            <a:r>
              <a:rPr lang="en-US" sz="4500">
                <a:solidFill>
                  <a:schemeClr val="tx1"/>
                </a:solidFill>
              </a:rPr>
              <a:t>1-5 to assign yourself a fluency strategy</a:t>
            </a:r>
            <a:endParaRPr lang="en-US" sz="4500" dirty="0">
              <a:solidFill>
                <a:schemeClr val="tx1"/>
              </a:solidFill>
            </a:endParaRPr>
          </a:p>
        </p:txBody>
      </p:sp>
    </p:spTree>
    <p:extLst>
      <p:ext uri="{BB962C8B-B14F-4D97-AF65-F5344CB8AC3E}">
        <p14:creationId xmlns:p14="http://schemas.microsoft.com/office/powerpoint/2010/main" val="210100522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95</a:t>
            </a:fld>
            <a:endParaRPr lang="en-US" dirty="0"/>
          </a:p>
        </p:txBody>
      </p:sp>
      <p:sp>
        <p:nvSpPr>
          <p:cNvPr id="4" name="Title 3"/>
          <p:cNvSpPr>
            <a:spLocks noGrp="1"/>
          </p:cNvSpPr>
          <p:nvPr>
            <p:ph type="title"/>
          </p:nvPr>
        </p:nvSpPr>
        <p:spPr/>
        <p:txBody>
          <a:bodyPr/>
          <a:lstStyle/>
          <a:p>
            <a:r>
              <a:rPr lang="en-US" dirty="0"/>
              <a:t>Jigsaw: Explore Instructional Activities to Support Fluency</a:t>
            </a:r>
          </a:p>
        </p:txBody>
      </p:sp>
      <p:sp>
        <p:nvSpPr>
          <p:cNvPr id="5" name="Content Placeholder 1"/>
          <p:cNvSpPr txBox="1">
            <a:spLocks/>
          </p:cNvSpPr>
          <p:nvPr/>
        </p:nvSpPr>
        <p:spPr>
          <a:xfrm>
            <a:off x="7736538" y="1193800"/>
            <a:ext cx="3805237" cy="4314903"/>
          </a:xfrm>
          <a:prstGeom prst="rect">
            <a:avLst/>
          </a:prstGeom>
          <a:noFill/>
          <a:ln w="34925">
            <a:solidFill>
              <a:schemeClr val="tx2"/>
            </a:solidFill>
          </a:ln>
        </p:spPr>
        <p:txBody>
          <a:bodyPr vert="horz">
            <a:noAutofit/>
          </a:bodyPr>
          <a:lstStyle>
            <a:lvl1pPr marL="320032" indent="-320032" algn="l" rtl="0" eaLnBrk="1" latinLnBrk="0" hangingPunct="1">
              <a:spcBef>
                <a:spcPts val="700"/>
              </a:spcBef>
              <a:buClr>
                <a:schemeClr val="accent2"/>
              </a:buClr>
              <a:buSzPct val="60000"/>
              <a:buFont typeface="Wingdings"/>
              <a:buChar char=""/>
              <a:defRPr kumimoji="0" sz="2900" kern="1200">
                <a:solidFill>
                  <a:schemeClr val="tx1"/>
                </a:solidFill>
                <a:latin typeface="Calibri" charset="0"/>
                <a:ea typeface="Calibri" charset="0"/>
                <a:cs typeface="Calibri" charset="0"/>
              </a:defRPr>
            </a:lvl1pPr>
            <a:lvl2pPr marL="640064" indent="-274313" algn="l" rtl="0" eaLnBrk="1" latinLnBrk="0" hangingPunct="1">
              <a:spcBef>
                <a:spcPts val="551"/>
              </a:spcBef>
              <a:buClr>
                <a:schemeClr val="accent1"/>
              </a:buClr>
              <a:buSzPct val="70000"/>
              <a:buFont typeface="Wingdings 2"/>
              <a:buChar char=""/>
              <a:defRPr kumimoji="0" sz="2600" kern="1200">
                <a:solidFill>
                  <a:schemeClr val="tx1"/>
                </a:solidFill>
                <a:latin typeface="Calibri" charset="0"/>
                <a:ea typeface="Calibri" charset="0"/>
                <a:cs typeface="Calibri" charset="0"/>
              </a:defRPr>
            </a:lvl2pPr>
            <a:lvl3pPr marL="914377" indent="-228594" algn="l" rtl="0" eaLnBrk="1" latinLnBrk="0" hangingPunct="1">
              <a:spcBef>
                <a:spcPts val="500"/>
              </a:spcBef>
              <a:buClr>
                <a:schemeClr val="accent2"/>
              </a:buClr>
              <a:buSzPct val="75000"/>
              <a:buFont typeface="Wingdings"/>
              <a:buChar char=""/>
              <a:defRPr kumimoji="0" sz="2300" kern="1200">
                <a:solidFill>
                  <a:schemeClr val="tx1"/>
                </a:solidFill>
                <a:latin typeface="Calibri" charset="0"/>
                <a:ea typeface="Calibri" charset="0"/>
                <a:cs typeface="Calibri" charset="0"/>
              </a:defRPr>
            </a:lvl3pPr>
            <a:lvl4pPr marL="1371566" indent="-228594" algn="l" rtl="0" eaLnBrk="1" latinLnBrk="0" hangingPunct="1">
              <a:spcBef>
                <a:spcPts val="400"/>
              </a:spcBef>
              <a:buClr>
                <a:schemeClr val="accent3"/>
              </a:buClr>
              <a:buSzPct val="75000"/>
              <a:buFont typeface="Wingdings"/>
              <a:buChar char=""/>
              <a:defRPr kumimoji="0" sz="2000" kern="1200">
                <a:solidFill>
                  <a:schemeClr val="tx1"/>
                </a:solidFill>
                <a:latin typeface="Calibri" charset="0"/>
                <a:ea typeface="Calibri" charset="0"/>
                <a:cs typeface="Calibri" charset="0"/>
              </a:defRPr>
            </a:lvl4pPr>
            <a:lvl5pPr marL="1828754" indent="-228594" algn="l" rtl="0" eaLnBrk="1" latinLnBrk="0" hangingPunct="1">
              <a:spcBef>
                <a:spcPts val="400"/>
              </a:spcBef>
              <a:buClr>
                <a:schemeClr val="accent4"/>
              </a:buClr>
              <a:buSzPct val="65000"/>
              <a:buFont typeface="Wingdings"/>
              <a:buChar char=""/>
              <a:defRPr kumimoji="0" sz="2000" kern="1200">
                <a:solidFill>
                  <a:schemeClr val="tx1"/>
                </a:solidFill>
                <a:latin typeface="Calibri" charset="0"/>
                <a:ea typeface="Calibri" charset="0"/>
                <a:cs typeface="Calibri" charset="0"/>
              </a:defRPr>
            </a:lvl5pPr>
            <a:lvl6pPr marL="2103067" indent="-228594"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381" indent="-228594"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694" indent="-228594"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07" indent="-228594"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514350" indent="-514350">
              <a:buClr>
                <a:schemeClr val="tx1"/>
              </a:buClr>
              <a:buSzPct val="100000"/>
              <a:buFont typeface="+mj-lt"/>
              <a:buAutoNum type="arabicPeriod"/>
            </a:pPr>
            <a:r>
              <a:rPr lang="en-US" sz="3000" dirty="0"/>
              <a:t>Choral Reading</a:t>
            </a:r>
          </a:p>
          <a:p>
            <a:pPr marL="514350" indent="-514350">
              <a:buClr>
                <a:schemeClr val="tx1"/>
              </a:buClr>
              <a:buSzPct val="100000"/>
              <a:buFont typeface="+mj-lt"/>
              <a:buAutoNum type="arabicPeriod"/>
            </a:pPr>
            <a:r>
              <a:rPr lang="en-US" sz="3000" dirty="0"/>
              <a:t>Paired/Partner Reading </a:t>
            </a:r>
          </a:p>
          <a:p>
            <a:pPr marL="514350" indent="-514350">
              <a:buClr>
                <a:schemeClr val="tx1"/>
              </a:buClr>
              <a:buSzPct val="100000"/>
              <a:buFont typeface="+mj-lt"/>
              <a:buAutoNum type="arabicPeriod"/>
            </a:pPr>
            <a:r>
              <a:rPr lang="en-US" sz="3000" dirty="0"/>
              <a:t>Repeated Reading</a:t>
            </a:r>
          </a:p>
          <a:p>
            <a:pPr marL="514350" indent="-514350">
              <a:buClr>
                <a:schemeClr val="tx1"/>
              </a:buClr>
              <a:buSzPct val="100000"/>
              <a:buFont typeface="+mj-lt"/>
              <a:buAutoNum type="arabicPeriod"/>
            </a:pPr>
            <a:r>
              <a:rPr lang="en-US" sz="3000" dirty="0"/>
              <a:t>Fluency Development Lesson</a:t>
            </a:r>
          </a:p>
          <a:p>
            <a:pPr marL="514350" indent="-514350">
              <a:buClr>
                <a:schemeClr val="tx1"/>
              </a:buClr>
              <a:buSzPct val="100000"/>
              <a:buFont typeface="+mj-lt"/>
              <a:buAutoNum type="arabicPeriod"/>
            </a:pPr>
            <a:r>
              <a:rPr lang="en-US" sz="3000" dirty="0"/>
              <a:t>Echo Reading</a:t>
            </a:r>
          </a:p>
        </p:txBody>
      </p:sp>
      <p:sp>
        <p:nvSpPr>
          <p:cNvPr id="7" name="Text Placeholder 6">
            <a:extLst>
              <a:ext uri="{FF2B5EF4-FFF2-40B4-BE49-F238E27FC236}">
                <a16:creationId xmlns:a16="http://schemas.microsoft.com/office/drawing/2014/main" id="{28220CE7-081F-D54D-A204-905E610B3A79}"/>
              </a:ext>
            </a:extLst>
          </p:cNvPr>
          <p:cNvSpPr>
            <a:spLocks noGrp="1"/>
          </p:cNvSpPr>
          <p:nvPr>
            <p:ph type="body" sz="quarter" idx="10"/>
          </p:nvPr>
        </p:nvSpPr>
        <p:spPr/>
        <p:txBody>
          <a:bodyPr/>
          <a:lstStyle/>
          <a:p>
            <a:endParaRPr lang="en-US"/>
          </a:p>
        </p:txBody>
      </p:sp>
      <p:sp>
        <p:nvSpPr>
          <p:cNvPr id="8" name="Text Placeholder 2">
            <a:extLst>
              <a:ext uri="{FF2B5EF4-FFF2-40B4-BE49-F238E27FC236}">
                <a16:creationId xmlns:a16="http://schemas.microsoft.com/office/drawing/2014/main" id="{E371C244-5A85-0444-8228-3A6967FA16DE}"/>
              </a:ext>
            </a:extLst>
          </p:cNvPr>
          <p:cNvSpPr txBox="1">
            <a:spLocks/>
          </p:cNvSpPr>
          <p:nvPr/>
        </p:nvSpPr>
        <p:spPr>
          <a:xfrm>
            <a:off x="398463" y="1124044"/>
            <a:ext cx="6760620"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514350" indent="-514350">
              <a:buFont typeface="+mj-lt"/>
              <a:buAutoNum type="arabicPeriod"/>
            </a:pPr>
            <a:r>
              <a:rPr lang="en-US" sz="4000" b="1">
                <a:solidFill>
                  <a:schemeClr val="tx2"/>
                </a:solidFill>
              </a:rPr>
              <a:t>Study</a:t>
            </a:r>
            <a:r>
              <a:rPr lang="en-US" sz="4000">
                <a:solidFill>
                  <a:srgbClr val="823C68"/>
                </a:solidFill>
              </a:rPr>
              <a:t> </a:t>
            </a:r>
            <a:r>
              <a:rPr lang="en-US" sz="4000">
                <a:solidFill>
                  <a:schemeClr val="tx1"/>
                </a:solidFill>
              </a:rPr>
              <a:t>your activity</a:t>
            </a:r>
          </a:p>
          <a:p>
            <a:pPr marL="514350" indent="-514350">
              <a:buFont typeface="+mj-lt"/>
              <a:buAutoNum type="arabicPeriod"/>
            </a:pPr>
            <a:r>
              <a:rPr lang="en-US" sz="4000" b="1">
                <a:solidFill>
                  <a:schemeClr val="tx2"/>
                </a:solidFill>
              </a:rPr>
              <a:t>Summarize</a:t>
            </a:r>
            <a:r>
              <a:rPr lang="en-US" sz="4000">
                <a:solidFill>
                  <a:srgbClr val="823C68"/>
                </a:solidFill>
              </a:rPr>
              <a:t> </a:t>
            </a:r>
            <a:r>
              <a:rPr lang="en-US" sz="4000">
                <a:solidFill>
                  <a:schemeClr val="tx1"/>
                </a:solidFill>
              </a:rPr>
              <a:t>the teacher and student actions involved when implementing this activity</a:t>
            </a:r>
          </a:p>
          <a:p>
            <a:pPr marL="514350" indent="-514350">
              <a:buFont typeface="+mj-lt"/>
              <a:buAutoNum type="arabicPeriod"/>
            </a:pPr>
            <a:r>
              <a:rPr lang="en-US" sz="4000" b="1">
                <a:solidFill>
                  <a:schemeClr val="tx2"/>
                </a:solidFill>
              </a:rPr>
              <a:t>Be ready to explain</a:t>
            </a:r>
            <a:r>
              <a:rPr lang="en-US" sz="4000">
                <a:solidFill>
                  <a:schemeClr val="tx2"/>
                </a:solidFill>
              </a:rPr>
              <a:t> </a:t>
            </a:r>
            <a:r>
              <a:rPr lang="en-US" sz="4000">
                <a:solidFill>
                  <a:schemeClr val="tx1"/>
                </a:solidFill>
              </a:rPr>
              <a:t>how this activity supports fluency development</a:t>
            </a:r>
          </a:p>
          <a:p>
            <a:endParaRPr lang="en-US" sz="3200" dirty="0"/>
          </a:p>
        </p:txBody>
      </p:sp>
    </p:spTree>
    <p:extLst>
      <p:ext uri="{BB962C8B-B14F-4D97-AF65-F5344CB8AC3E}">
        <p14:creationId xmlns:p14="http://schemas.microsoft.com/office/powerpoint/2010/main" val="158647805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96</a:t>
            </a:fld>
            <a:endParaRPr lang="en-US" dirty="0"/>
          </a:p>
        </p:txBody>
      </p:sp>
      <p:sp>
        <p:nvSpPr>
          <p:cNvPr id="3" name="Text Placeholder 2"/>
          <p:cNvSpPr>
            <a:spLocks noGrp="1"/>
          </p:cNvSpPr>
          <p:nvPr>
            <p:ph type="body" sz="quarter" idx="10"/>
          </p:nvPr>
        </p:nvSpPr>
        <p:spPr/>
        <p:txBody>
          <a:bodyPr/>
          <a:lstStyle/>
          <a:p>
            <a:pPr marL="0" indent="0" algn="ctr">
              <a:buNone/>
            </a:pPr>
            <a:r>
              <a:rPr lang="en-US" sz="4000" b="1" dirty="0">
                <a:solidFill>
                  <a:schemeClr val="tx2"/>
                </a:solidFill>
              </a:rPr>
              <a:t>Take turns sharing an overview of each activity, including:</a:t>
            </a:r>
          </a:p>
          <a:p>
            <a:pPr marL="0" indent="0" algn="ctr">
              <a:buNone/>
            </a:pPr>
            <a:endParaRPr lang="en-US" sz="2000" b="1" dirty="0">
              <a:solidFill>
                <a:schemeClr val="tx2"/>
              </a:solidFill>
            </a:endParaRPr>
          </a:p>
          <a:p>
            <a:r>
              <a:rPr lang="en-US" sz="4000" dirty="0">
                <a:solidFill>
                  <a:schemeClr val="tx1"/>
                </a:solidFill>
              </a:rPr>
              <a:t>What is the teacher doing?</a:t>
            </a:r>
          </a:p>
          <a:p>
            <a:r>
              <a:rPr lang="en-US" sz="4000" dirty="0">
                <a:solidFill>
                  <a:schemeClr val="tx1"/>
                </a:solidFill>
              </a:rPr>
              <a:t>What are the students doing?</a:t>
            </a:r>
          </a:p>
          <a:p>
            <a:r>
              <a:rPr lang="en-US" sz="4000" dirty="0">
                <a:solidFill>
                  <a:schemeClr val="tx1"/>
                </a:solidFill>
              </a:rPr>
              <a:t>How does this strategy address the core principles of improving fluency?</a:t>
            </a:r>
          </a:p>
        </p:txBody>
      </p:sp>
      <p:sp>
        <p:nvSpPr>
          <p:cNvPr id="4" name="Title 3"/>
          <p:cNvSpPr>
            <a:spLocks noGrp="1"/>
          </p:cNvSpPr>
          <p:nvPr>
            <p:ph type="title"/>
          </p:nvPr>
        </p:nvSpPr>
        <p:spPr/>
        <p:txBody>
          <a:bodyPr/>
          <a:lstStyle/>
          <a:p>
            <a:r>
              <a:rPr lang="en-US" dirty="0"/>
              <a:t>Share Your Expertise</a:t>
            </a:r>
          </a:p>
        </p:txBody>
      </p:sp>
    </p:spTree>
    <p:extLst>
      <p:ext uri="{BB962C8B-B14F-4D97-AF65-F5344CB8AC3E}">
        <p14:creationId xmlns:p14="http://schemas.microsoft.com/office/powerpoint/2010/main" val="6291453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97</a:t>
            </a:fld>
            <a:endParaRPr lang="en-US" dirty="0"/>
          </a:p>
        </p:txBody>
      </p:sp>
      <p:sp>
        <p:nvSpPr>
          <p:cNvPr id="7" name="Text Placeholder 6"/>
          <p:cNvSpPr>
            <a:spLocks noGrp="1"/>
          </p:cNvSpPr>
          <p:nvPr>
            <p:ph type="body" sz="quarter" idx="10"/>
          </p:nvPr>
        </p:nvSpPr>
        <p:spPr/>
        <p:txBody>
          <a:bodyPr/>
          <a:lstStyle/>
          <a:p>
            <a:pPr marL="0" indent="0" algn="ctr">
              <a:buNone/>
            </a:pPr>
            <a:r>
              <a:rPr lang="en-US" sz="3400" dirty="0">
                <a:solidFill>
                  <a:schemeClr val="tx1"/>
                </a:solidFill>
              </a:rPr>
              <a:t>Determine the most appropriate fluency strategy based on your students and the level of complexity of the text(s):</a:t>
            </a:r>
          </a:p>
          <a:p>
            <a:endParaRPr lang="en-US" dirty="0"/>
          </a:p>
        </p:txBody>
      </p:sp>
      <p:sp>
        <p:nvSpPr>
          <p:cNvPr id="6" name="Title 5"/>
          <p:cNvSpPr>
            <a:spLocks noGrp="1"/>
          </p:cNvSpPr>
          <p:nvPr>
            <p:ph type="title"/>
          </p:nvPr>
        </p:nvSpPr>
        <p:spPr/>
        <p:txBody>
          <a:bodyPr/>
          <a:lstStyle/>
          <a:p>
            <a:r>
              <a:rPr lang="en-US" dirty="0"/>
              <a:t>A Note on Text Complexity</a:t>
            </a:r>
          </a:p>
        </p:txBody>
      </p:sp>
      <p:sp>
        <p:nvSpPr>
          <p:cNvPr id="10" name="TextBox 9"/>
          <p:cNvSpPr txBox="1"/>
          <p:nvPr/>
        </p:nvSpPr>
        <p:spPr>
          <a:xfrm>
            <a:off x="437895" y="2951018"/>
            <a:ext cx="10612104" cy="830997"/>
          </a:xfrm>
          <a:prstGeom prst="rect">
            <a:avLst/>
          </a:prstGeom>
          <a:noFill/>
        </p:spPr>
        <p:txBody>
          <a:bodyPr wrap="square" rtlCol="0">
            <a:spAutoFit/>
          </a:bodyPr>
          <a:lstStyle/>
          <a:p>
            <a:pPr algn="ctr"/>
            <a:r>
              <a:rPr lang="en-US" sz="2400" b="1" dirty="0">
                <a:latin typeface="Calibri" charset="0"/>
                <a:ea typeface="Calibri" charset="0"/>
                <a:cs typeface="Calibri" charset="0"/>
              </a:rPr>
              <a:t>Paired                                          Echo                                  Choral </a:t>
            </a:r>
          </a:p>
          <a:p>
            <a:pPr algn="ctr"/>
            <a:r>
              <a:rPr lang="en-US" sz="2400" b="1" dirty="0">
                <a:latin typeface="Calibri" charset="0"/>
                <a:ea typeface="Calibri" charset="0"/>
                <a:cs typeface="Calibri" charset="0"/>
              </a:rPr>
              <a:t>Reading                                     Reading                            Reading</a:t>
            </a:r>
          </a:p>
        </p:txBody>
      </p:sp>
      <p:cxnSp>
        <p:nvCxnSpPr>
          <p:cNvPr id="12" name="Straight Arrow Connector 11"/>
          <p:cNvCxnSpPr/>
          <p:nvPr/>
        </p:nvCxnSpPr>
        <p:spPr>
          <a:xfrm flipV="1">
            <a:off x="696921" y="4026560"/>
            <a:ext cx="10353078" cy="18040"/>
          </a:xfrm>
          <a:prstGeom prst="straightConnector1">
            <a:avLst/>
          </a:prstGeom>
          <a:ln w="44450">
            <a:solidFill>
              <a:schemeClr val="tx2">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330036" y="4289145"/>
            <a:ext cx="10828071" cy="830997"/>
          </a:xfrm>
          <a:prstGeom prst="rect">
            <a:avLst/>
          </a:prstGeom>
          <a:noFill/>
        </p:spPr>
        <p:txBody>
          <a:bodyPr wrap="square" rtlCol="0">
            <a:spAutoFit/>
          </a:bodyPr>
          <a:lstStyle/>
          <a:p>
            <a:r>
              <a:rPr lang="en-US" sz="2400" i="1" dirty="0">
                <a:latin typeface="Calibri" charset="0"/>
                <a:ea typeface="Calibri" charset="0"/>
                <a:cs typeface="Calibri" charset="0"/>
              </a:rPr>
              <a:t>Less Complex                                                                         More Complex</a:t>
            </a:r>
          </a:p>
          <a:p>
            <a:r>
              <a:rPr lang="en-US" sz="2400" i="1" dirty="0">
                <a:latin typeface="Calibri" charset="0"/>
                <a:ea typeface="Calibri" charset="0"/>
                <a:cs typeface="Calibri" charset="0"/>
              </a:rPr>
              <a:t>        Text                                                                                           Text</a:t>
            </a:r>
          </a:p>
        </p:txBody>
      </p:sp>
    </p:spTree>
    <p:extLst>
      <p:ext uri="{BB962C8B-B14F-4D97-AF65-F5344CB8AC3E}">
        <p14:creationId xmlns:p14="http://schemas.microsoft.com/office/powerpoint/2010/main" val="203545768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9"/>
          <p:cNvPicPr>
            <a:picLocks noChangeAspect="1"/>
          </p:cNvPicPr>
          <p:nvPr/>
        </p:nvPicPr>
        <p:blipFill>
          <a:blip r:embed="rId3">
            <a:extLst>
              <a:ext uri="{28A0092B-C50C-407E-A947-70E740481C1C}">
                <a14:useLocalDpi xmlns:a14="http://schemas.microsoft.com/office/drawing/2010/main" val="0"/>
              </a:ext>
            </a:extLst>
          </a:blip>
          <a:srcRect l="17556" r="17556"/>
          <a:stretch>
            <a:fillRect/>
          </a:stretch>
        </p:blipFill>
        <p:spPr>
          <a:xfrm>
            <a:off x="10468065" y="4428729"/>
            <a:ext cx="1518140" cy="1518140"/>
          </a:xfrm>
          <a:prstGeom prst="ellipse">
            <a:avLst/>
          </a:prstGeom>
        </p:spPr>
      </p:pic>
      <p:sp>
        <p:nvSpPr>
          <p:cNvPr id="3" name="Slide Number Placeholder 2"/>
          <p:cNvSpPr>
            <a:spLocks noGrp="1"/>
          </p:cNvSpPr>
          <p:nvPr>
            <p:ph type="sldNum" sz="quarter" idx="4"/>
          </p:nvPr>
        </p:nvSpPr>
        <p:spPr/>
        <p:txBody>
          <a:bodyPr/>
          <a:lstStyle/>
          <a:p>
            <a:fld id="{4080289E-A2FF-0941-931A-EE1328331F47}" type="slidenum">
              <a:rPr lang="en-US" smtClean="0"/>
              <a:pPr/>
              <a:t>98</a:t>
            </a:fld>
            <a:endParaRPr lang="en-US" dirty="0"/>
          </a:p>
        </p:txBody>
      </p:sp>
      <p:sp>
        <p:nvSpPr>
          <p:cNvPr id="6" name="Title 5"/>
          <p:cNvSpPr>
            <a:spLocks noGrp="1"/>
          </p:cNvSpPr>
          <p:nvPr>
            <p:ph type="title"/>
          </p:nvPr>
        </p:nvSpPr>
        <p:spPr/>
        <p:txBody>
          <a:bodyPr/>
          <a:lstStyle/>
          <a:p>
            <a:r>
              <a:rPr lang="en-US" dirty="0"/>
              <a:t>Let’s Prepare: Partner Reading</a:t>
            </a:r>
          </a:p>
        </p:txBody>
      </p:sp>
      <p:sp>
        <p:nvSpPr>
          <p:cNvPr id="7" name="Text Placeholder 6">
            <a:extLst>
              <a:ext uri="{FF2B5EF4-FFF2-40B4-BE49-F238E27FC236}">
                <a16:creationId xmlns:a16="http://schemas.microsoft.com/office/drawing/2014/main" id="{A5770EC5-A144-EC40-9F98-34CE372430AD}"/>
              </a:ext>
            </a:extLst>
          </p:cNvPr>
          <p:cNvSpPr>
            <a:spLocks noGrp="1"/>
          </p:cNvSpPr>
          <p:nvPr>
            <p:ph type="body" sz="quarter" idx="10"/>
          </p:nvPr>
        </p:nvSpPr>
        <p:spPr/>
        <p:txBody>
          <a:bodyPr/>
          <a:lstStyle/>
          <a:p>
            <a:endParaRPr lang="en-US"/>
          </a:p>
        </p:txBody>
      </p:sp>
      <p:sp>
        <p:nvSpPr>
          <p:cNvPr id="8" name="Text Placeholder 3">
            <a:extLst>
              <a:ext uri="{FF2B5EF4-FFF2-40B4-BE49-F238E27FC236}">
                <a16:creationId xmlns:a16="http://schemas.microsoft.com/office/drawing/2014/main" id="{66CA903D-38CB-AE40-9BFF-1BD012F9B397}"/>
              </a:ext>
            </a:extLst>
          </p:cNvPr>
          <p:cNvSpPr txBox="1">
            <a:spLocks/>
          </p:cNvSpPr>
          <p:nvPr/>
        </p:nvSpPr>
        <p:spPr>
          <a:xfrm>
            <a:off x="404019" y="1124044"/>
            <a:ext cx="11383962"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en-US" sz="4500" b="1">
                <a:solidFill>
                  <a:schemeClr val="tx2"/>
                </a:solidFill>
              </a:rPr>
              <a:t>Partner A: </a:t>
            </a:r>
            <a:r>
              <a:rPr lang="en-US" sz="4500">
                <a:solidFill>
                  <a:schemeClr val="tx1"/>
                </a:solidFill>
              </a:rPr>
              <a:t>Read the excerpt aloud</a:t>
            </a:r>
            <a:endParaRPr lang="en-US" sz="1000">
              <a:solidFill>
                <a:schemeClr val="tx1"/>
              </a:solidFill>
            </a:endParaRPr>
          </a:p>
          <a:p>
            <a:pPr marL="0" indent="0">
              <a:buFont typeface="Arial"/>
              <a:buNone/>
            </a:pPr>
            <a:r>
              <a:rPr lang="en-US" sz="4500" b="1">
                <a:solidFill>
                  <a:schemeClr val="tx2"/>
                </a:solidFill>
              </a:rPr>
              <a:t>Partner B: </a:t>
            </a:r>
            <a:r>
              <a:rPr lang="en-US" sz="4500">
                <a:solidFill>
                  <a:schemeClr val="tx1"/>
                </a:solidFill>
              </a:rPr>
              <a:t>Listen carefully and follow along in the text</a:t>
            </a:r>
            <a:endParaRPr lang="en-US" sz="1000">
              <a:solidFill>
                <a:schemeClr val="tx1"/>
              </a:solidFill>
            </a:endParaRPr>
          </a:p>
          <a:p>
            <a:pPr marL="0" indent="0">
              <a:buFont typeface="Arial"/>
              <a:buNone/>
            </a:pPr>
            <a:r>
              <a:rPr lang="en-US" sz="4500" b="1">
                <a:solidFill>
                  <a:schemeClr val="tx2"/>
                </a:solidFill>
              </a:rPr>
              <a:t>Partner B: </a:t>
            </a:r>
            <a:r>
              <a:rPr lang="en-US" sz="4500">
                <a:solidFill>
                  <a:schemeClr val="tx1"/>
                </a:solidFill>
              </a:rPr>
              <a:t>Provide feedback</a:t>
            </a:r>
            <a:endParaRPr lang="en-US" sz="1000">
              <a:solidFill>
                <a:schemeClr val="tx1"/>
              </a:solidFill>
            </a:endParaRPr>
          </a:p>
          <a:p>
            <a:pPr marL="0" indent="0">
              <a:buFont typeface="Arial"/>
              <a:buNone/>
            </a:pPr>
            <a:r>
              <a:rPr lang="en-US" sz="4500" b="1">
                <a:solidFill>
                  <a:schemeClr val="tx2"/>
                </a:solidFill>
              </a:rPr>
              <a:t>Partner A: </a:t>
            </a:r>
            <a:r>
              <a:rPr lang="en-US" sz="4500">
                <a:solidFill>
                  <a:schemeClr val="tx1"/>
                </a:solidFill>
              </a:rPr>
              <a:t>Re-read a sentence to try that feedback</a:t>
            </a:r>
          </a:p>
          <a:p>
            <a:pPr marL="0" indent="0" algn="ctr">
              <a:buFont typeface="Arial"/>
              <a:buNone/>
            </a:pPr>
            <a:r>
              <a:rPr lang="en-US" sz="4500" b="1">
                <a:solidFill>
                  <a:schemeClr val="tx2"/>
                </a:solidFill>
              </a:rPr>
              <a:t>Switch and Repeat!</a:t>
            </a:r>
          </a:p>
          <a:p>
            <a:endParaRPr lang="en-US" dirty="0"/>
          </a:p>
        </p:txBody>
      </p:sp>
    </p:spTree>
    <p:extLst>
      <p:ext uri="{BB962C8B-B14F-4D97-AF65-F5344CB8AC3E}">
        <p14:creationId xmlns:p14="http://schemas.microsoft.com/office/powerpoint/2010/main" val="64876977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99</a:t>
            </a:fld>
            <a:endParaRPr lang="en-US" dirty="0"/>
          </a:p>
        </p:txBody>
      </p:sp>
      <p:sp>
        <p:nvSpPr>
          <p:cNvPr id="6" name="Title 5"/>
          <p:cNvSpPr>
            <a:spLocks noGrp="1"/>
          </p:cNvSpPr>
          <p:nvPr>
            <p:ph type="title"/>
          </p:nvPr>
        </p:nvSpPr>
        <p:spPr/>
        <p:txBody>
          <a:bodyPr/>
          <a:lstStyle/>
          <a:p>
            <a:r>
              <a:rPr lang="en-US" dirty="0"/>
              <a:t>Prepare to Provide Feedback</a:t>
            </a:r>
          </a:p>
        </p:txBody>
      </p:sp>
      <p:sp>
        <p:nvSpPr>
          <p:cNvPr id="5" name="Text Placeholder 6"/>
          <p:cNvSpPr txBox="1">
            <a:spLocks/>
          </p:cNvSpPr>
          <p:nvPr/>
        </p:nvSpPr>
        <p:spPr>
          <a:xfrm>
            <a:off x="6153018" y="1124044"/>
            <a:ext cx="5388757" cy="4822825"/>
          </a:xfrm>
          <a:prstGeom prst="rect">
            <a:avLst/>
          </a:prstGeom>
          <a:solidFill>
            <a:schemeClr val="bg1"/>
          </a:solidFill>
          <a:ln w="38100">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4000" b="1" dirty="0">
                <a:solidFill>
                  <a:schemeClr val="tx2"/>
                </a:solidFill>
              </a:rPr>
              <a:t>Actionable Feedback:</a:t>
            </a:r>
          </a:p>
          <a:p>
            <a:pPr marL="0" indent="0" algn="ctr">
              <a:buFont typeface="Arial"/>
              <a:buNone/>
            </a:pPr>
            <a:endParaRPr lang="en-US" sz="2000" b="1" dirty="0">
              <a:solidFill>
                <a:schemeClr val="tx2"/>
              </a:solidFill>
            </a:endParaRPr>
          </a:p>
          <a:p>
            <a:pPr marL="457200" lvl="1" indent="0" algn="ctr">
              <a:buFont typeface="Arial"/>
              <a:buNone/>
            </a:pPr>
            <a:r>
              <a:rPr lang="en-US" sz="4000" dirty="0">
                <a:solidFill>
                  <a:schemeClr val="tx1"/>
                </a:solidFill>
              </a:rPr>
              <a:t>Next time read the first sentence with more expression to convey the meaning, by emphasizing the word “just”</a:t>
            </a:r>
          </a:p>
          <a:p>
            <a:pPr lvl="1"/>
            <a:endParaRPr lang="en-US" dirty="0"/>
          </a:p>
        </p:txBody>
      </p:sp>
      <p:sp>
        <p:nvSpPr>
          <p:cNvPr id="4" name="Text Placeholder 3">
            <a:extLst>
              <a:ext uri="{FF2B5EF4-FFF2-40B4-BE49-F238E27FC236}">
                <a16:creationId xmlns:a16="http://schemas.microsoft.com/office/drawing/2014/main" id="{7DA109B3-172D-E14C-9251-CA1B67BA8812}"/>
              </a:ext>
            </a:extLst>
          </p:cNvPr>
          <p:cNvSpPr>
            <a:spLocks noGrp="1"/>
          </p:cNvSpPr>
          <p:nvPr>
            <p:ph type="body" sz="quarter" idx="10"/>
          </p:nvPr>
        </p:nvSpPr>
        <p:spPr/>
        <p:txBody>
          <a:bodyPr/>
          <a:lstStyle/>
          <a:p>
            <a:endParaRPr lang="en-US"/>
          </a:p>
        </p:txBody>
      </p:sp>
      <p:sp>
        <p:nvSpPr>
          <p:cNvPr id="8" name="Text Placeholder 6">
            <a:extLst>
              <a:ext uri="{FF2B5EF4-FFF2-40B4-BE49-F238E27FC236}">
                <a16:creationId xmlns:a16="http://schemas.microsoft.com/office/drawing/2014/main" id="{47F01106-0C82-8740-B82B-68E1C9BD0169}"/>
              </a:ext>
            </a:extLst>
          </p:cNvPr>
          <p:cNvSpPr txBox="1">
            <a:spLocks/>
          </p:cNvSpPr>
          <p:nvPr/>
        </p:nvSpPr>
        <p:spPr>
          <a:xfrm>
            <a:off x="398463" y="1124044"/>
            <a:ext cx="5400171" cy="4822825"/>
          </a:xfrm>
          <a:prstGeom prst="rect">
            <a:avLst/>
          </a:prstGeom>
          <a:solidFill>
            <a:schemeClr val="bg1"/>
          </a:solidFill>
          <a:ln w="38100">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4000" b="1">
                <a:solidFill>
                  <a:schemeClr val="tx2"/>
                </a:solidFill>
              </a:rPr>
              <a:t>Specific Praise:</a:t>
            </a:r>
          </a:p>
          <a:p>
            <a:pPr marL="0" indent="0" algn="ctr">
              <a:buFont typeface="Arial"/>
              <a:buNone/>
            </a:pPr>
            <a:endParaRPr lang="en-US" sz="2000" b="1">
              <a:solidFill>
                <a:schemeClr val="tx2">
                  <a:lumMod val="75000"/>
                </a:schemeClr>
              </a:solidFill>
            </a:endParaRPr>
          </a:p>
          <a:p>
            <a:pPr marL="457200" lvl="1" indent="0" algn="ctr">
              <a:buFont typeface="Arial"/>
              <a:buNone/>
            </a:pPr>
            <a:r>
              <a:rPr lang="en-US" sz="4000">
                <a:solidFill>
                  <a:schemeClr val="tx1"/>
                </a:solidFill>
              </a:rPr>
              <a:t>You read at an appropriate rate – not too fast and not so slow, so I was able to follow along with you and understand you. </a:t>
            </a:r>
          </a:p>
          <a:p>
            <a:pPr lvl="1"/>
            <a:endParaRPr lang="en-US" dirty="0"/>
          </a:p>
        </p:txBody>
      </p:sp>
    </p:spTree>
    <p:extLst>
      <p:ext uri="{BB962C8B-B14F-4D97-AF65-F5344CB8AC3E}">
        <p14:creationId xmlns:p14="http://schemas.microsoft.com/office/powerpoint/2010/main" val="1314803295"/>
      </p:ext>
    </p:extLst>
  </p:cSld>
  <p:clrMapOvr>
    <a:masterClrMapping/>
  </p:clrMapOvr>
</p:sld>
</file>

<file path=ppt/theme/theme1.xml><?xml version="1.0" encoding="utf-8"?>
<a:theme xmlns:a="http://schemas.openxmlformats.org/drawingml/2006/main" name="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ntor Text Option 1">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icture with Side Text">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Section">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D2A- CL Presentation Template.Updated 10.1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Section">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15716</TotalTime>
  <Words>32997</Words>
  <Application>Microsoft Macintosh PowerPoint</Application>
  <PresentationFormat>Widescreen</PresentationFormat>
  <Paragraphs>3002</Paragraphs>
  <Slides>160</Slides>
  <Notes>160</Notes>
  <HiddenSlides>17</HiddenSlides>
  <MMClips>1</MMClips>
  <ScaleCrop>false</ScaleCrop>
  <HeadingPairs>
    <vt:vector size="6" baseType="variant">
      <vt:variant>
        <vt:lpstr>Fonts Used</vt:lpstr>
      </vt:variant>
      <vt:variant>
        <vt:i4>13</vt:i4>
      </vt:variant>
      <vt:variant>
        <vt:lpstr>Theme</vt:lpstr>
      </vt:variant>
      <vt:variant>
        <vt:i4>8</vt:i4>
      </vt:variant>
      <vt:variant>
        <vt:lpstr>Slide Titles</vt:lpstr>
      </vt:variant>
      <vt:variant>
        <vt:i4>160</vt:i4>
      </vt:variant>
    </vt:vector>
  </HeadingPairs>
  <TitlesOfParts>
    <vt:vector size="181" baseType="lpstr">
      <vt:lpstr>MS PGothic</vt:lpstr>
      <vt:lpstr>MS PGothic</vt:lpstr>
      <vt:lpstr>Allerta</vt:lpstr>
      <vt:lpstr>Arial</vt:lpstr>
      <vt:lpstr>Arial Narrow</vt:lpstr>
      <vt:lpstr>Avenir</vt:lpstr>
      <vt:lpstr>Avenir Next Medium</vt:lpstr>
      <vt:lpstr>Calibri</vt:lpstr>
      <vt:lpstr>Century</vt:lpstr>
      <vt:lpstr>Century Schoolbook</vt:lpstr>
      <vt:lpstr>Mangal</vt:lpstr>
      <vt:lpstr>Palatino Linotype</vt:lpstr>
      <vt:lpstr>Wingdings</vt:lpstr>
      <vt:lpstr>Cover</vt:lpstr>
      <vt:lpstr>Mentor Text Option 1</vt:lpstr>
      <vt:lpstr>Mentor Text 2</vt:lpstr>
      <vt:lpstr>Picture with Side Text</vt:lpstr>
      <vt:lpstr>Section</vt:lpstr>
      <vt:lpstr>D2A- CL Presentation Template.Updated 10.12</vt:lpstr>
      <vt:lpstr>1_Mentor Text 2</vt:lpstr>
      <vt:lpstr>1_Section</vt:lpstr>
      <vt:lpstr>Agenda</vt:lpstr>
      <vt:lpstr>Team Challenge</vt:lpstr>
      <vt:lpstr>Content Module 1: Introduction to the ELA Guidebooks  Content Leader Module 2</vt:lpstr>
      <vt:lpstr>Today’s Objectives</vt:lpstr>
      <vt:lpstr>Norms</vt:lpstr>
      <vt:lpstr>Module 1: Unpacking the ELA Guidebooks Session 1: Introduction to the Guidebooks Grades 6 – 8</vt:lpstr>
      <vt:lpstr>Do Now</vt:lpstr>
      <vt:lpstr>Call to Action</vt:lpstr>
      <vt:lpstr>Session Objectives</vt:lpstr>
      <vt:lpstr>Agenda</vt:lpstr>
      <vt:lpstr>ELA Goal</vt:lpstr>
      <vt:lpstr>Why is text complexity so important?</vt:lpstr>
      <vt:lpstr>Why is our goal centered around complex texts?</vt:lpstr>
      <vt:lpstr>PowerPoint Presentation</vt:lpstr>
      <vt:lpstr>Let’s Discuss!</vt:lpstr>
      <vt:lpstr>What is “complex text”?</vt:lpstr>
      <vt:lpstr>Previous Lexile Ranges</vt:lpstr>
      <vt:lpstr>Staircase of Complexity – Quantitative</vt:lpstr>
      <vt:lpstr>Back to Our Question…</vt:lpstr>
      <vt:lpstr>How does text complexity live in the Guidebooks?</vt:lpstr>
      <vt:lpstr>The Million Dollar Question</vt:lpstr>
      <vt:lpstr>We Must Shift our Practice</vt:lpstr>
      <vt:lpstr>A Strong Curriculum is a Good Start</vt:lpstr>
      <vt:lpstr>ELA Guidebooks 2.0</vt:lpstr>
      <vt:lpstr>For our purposes…</vt:lpstr>
      <vt:lpstr>Analyze Curriculum Samples</vt:lpstr>
      <vt:lpstr>Example 1</vt:lpstr>
      <vt:lpstr>Example 2</vt:lpstr>
      <vt:lpstr>Example 3</vt:lpstr>
      <vt:lpstr>Example 4</vt:lpstr>
      <vt:lpstr>Example 5</vt:lpstr>
      <vt:lpstr>Let’s Discuss!</vt:lpstr>
      <vt:lpstr>Capture Your Learning</vt:lpstr>
      <vt:lpstr>Module 1: Unpacking the ELA Guidebooks Session 2: The BIG Picture Grades 6 – 8</vt:lpstr>
      <vt:lpstr>Do Now</vt:lpstr>
      <vt:lpstr>Session Objectives</vt:lpstr>
      <vt:lpstr>Agenda</vt:lpstr>
      <vt:lpstr>Components of Literacy Instruction</vt:lpstr>
      <vt:lpstr>The Components of Literacy</vt:lpstr>
      <vt:lpstr>How are these components addressed in the Guidebooks?</vt:lpstr>
      <vt:lpstr>Close Reading vs. Volume of Reading</vt:lpstr>
      <vt:lpstr>Close Reading vs. Volume of Reading</vt:lpstr>
      <vt:lpstr>Two Ends of the Spectrum</vt:lpstr>
      <vt:lpstr>Guidebooks 2.0</vt:lpstr>
      <vt:lpstr>Gallery Walk</vt:lpstr>
      <vt:lpstr>Example 1</vt:lpstr>
      <vt:lpstr>Example 2</vt:lpstr>
      <vt:lpstr>Example 3</vt:lpstr>
      <vt:lpstr>Example 4</vt:lpstr>
      <vt:lpstr>Example 5</vt:lpstr>
      <vt:lpstr>Example 6</vt:lpstr>
      <vt:lpstr>Let’s Discuss!</vt:lpstr>
      <vt:lpstr>When will we go deeper?</vt:lpstr>
      <vt:lpstr>Meanwhile… Some Helpful Resources</vt:lpstr>
      <vt:lpstr>Synthesize Your Learning</vt:lpstr>
      <vt:lpstr>Take a Break!</vt:lpstr>
      <vt:lpstr>Module 1: Unpacking the ELA Guidebooks Session 3: Unpacking the Cold-Read Task Grades 6 – 8</vt:lpstr>
      <vt:lpstr>Do Now</vt:lpstr>
      <vt:lpstr>Session Objectives</vt:lpstr>
      <vt:lpstr>Agenda</vt:lpstr>
      <vt:lpstr>Three Assessment Types</vt:lpstr>
      <vt:lpstr>Grade 8 Sample Cold-Read Task</vt:lpstr>
      <vt:lpstr>Let’s Prepare!</vt:lpstr>
      <vt:lpstr>Let’s Read!</vt:lpstr>
      <vt:lpstr>Let’s Discuss!</vt:lpstr>
      <vt:lpstr>Let’s Prepare!</vt:lpstr>
      <vt:lpstr>Unpack Question #1</vt:lpstr>
      <vt:lpstr>Let’s Practice!</vt:lpstr>
      <vt:lpstr>Let’s Prepare!</vt:lpstr>
      <vt:lpstr>Access the Unit</vt:lpstr>
      <vt:lpstr>Work with a Partner</vt:lpstr>
      <vt:lpstr>Zoom in: Lesson 8</vt:lpstr>
      <vt:lpstr>What does this mean?</vt:lpstr>
      <vt:lpstr>Why is this important?</vt:lpstr>
      <vt:lpstr>Capture Your Learning</vt:lpstr>
      <vt:lpstr>Enjoy your lunch!</vt:lpstr>
      <vt:lpstr>Post-Lunch Energizer!</vt:lpstr>
      <vt:lpstr>Module 1: Unpacking the ELA Guidebooks Session 4: Fluency as a Foundation Grades 6 – 8</vt:lpstr>
      <vt:lpstr>Do Now</vt:lpstr>
      <vt:lpstr>Session Objectives</vt:lpstr>
      <vt:lpstr>Agenda</vt:lpstr>
      <vt:lpstr>What is fluency?</vt:lpstr>
      <vt:lpstr>Great Readers A.R.E. Fluent</vt:lpstr>
      <vt:lpstr>How important is fluency?</vt:lpstr>
      <vt:lpstr>Research Tweet #1</vt:lpstr>
      <vt:lpstr>Research Tweet #2</vt:lpstr>
      <vt:lpstr>Research Tweet #3</vt:lpstr>
      <vt:lpstr>Research Tweet #4</vt:lpstr>
      <vt:lpstr>Cognitive Process of Reading</vt:lpstr>
      <vt:lpstr>An Important Distinction</vt:lpstr>
      <vt:lpstr>Where does fluency live in the standards?</vt:lpstr>
      <vt:lpstr>What does this mean for middle and high school grades?</vt:lpstr>
      <vt:lpstr>What about the “how”?</vt:lpstr>
      <vt:lpstr>Let’s Prepare!</vt:lpstr>
      <vt:lpstr>Jigsaw: Explore Instructional Activities to Support Fluency</vt:lpstr>
      <vt:lpstr>Share Your Expertise</vt:lpstr>
      <vt:lpstr>A Note on Text Complexity</vt:lpstr>
      <vt:lpstr>Let’s Prepare: Partner Reading</vt:lpstr>
      <vt:lpstr>Prepare to Provide Feedback</vt:lpstr>
      <vt:lpstr>Let’s Practice: Partner Reading</vt:lpstr>
      <vt:lpstr>Let’s Try Partner Reading</vt:lpstr>
      <vt:lpstr>Important Considerations</vt:lpstr>
      <vt:lpstr>How do the Guidebooks support fluency development?</vt:lpstr>
      <vt:lpstr>Access the Flowers for Algernon Unit</vt:lpstr>
      <vt:lpstr>Zoom In: Section 3</vt:lpstr>
      <vt:lpstr>Let’s Prepare!</vt:lpstr>
      <vt:lpstr>Role Play</vt:lpstr>
      <vt:lpstr>Module 1: Unpacking the ELA Guidebooks Session 5: Text-Based Experiential: Reader’s Circles in Action Grades 6 – 8</vt:lpstr>
      <vt:lpstr>Welcome!</vt:lpstr>
      <vt:lpstr>But first…</vt:lpstr>
      <vt:lpstr>Our Purpose</vt:lpstr>
      <vt:lpstr>1st Read</vt:lpstr>
      <vt:lpstr>2nd Read</vt:lpstr>
      <vt:lpstr>Let’s Discuss!</vt:lpstr>
      <vt:lpstr>Think – Pair – Share</vt:lpstr>
      <vt:lpstr>Let’s Discuss!</vt:lpstr>
      <vt:lpstr>3rd Read</vt:lpstr>
      <vt:lpstr>With Your Partner: Zoom in on Stanza 4</vt:lpstr>
      <vt:lpstr>With Your Partner: Zoom in on Verb Tense</vt:lpstr>
      <vt:lpstr>Let’s Discuss!</vt:lpstr>
      <vt:lpstr>4th Read</vt:lpstr>
      <vt:lpstr>With Your Partner: Zoom in on Stanza 4</vt:lpstr>
      <vt:lpstr>Let’s Discuss!</vt:lpstr>
      <vt:lpstr>Let’s Reflect!</vt:lpstr>
      <vt:lpstr>What we just experienced was…</vt:lpstr>
      <vt:lpstr>What are “Reader’s Circles”?</vt:lpstr>
      <vt:lpstr>Reader’s Circles: Literary Texts</vt:lpstr>
      <vt:lpstr>From Literal and Concrete to Abstract</vt:lpstr>
      <vt:lpstr>Three Reader’s Circles Frameworks</vt:lpstr>
      <vt:lpstr>Capture Your Learning</vt:lpstr>
      <vt:lpstr>Take a Break!</vt:lpstr>
      <vt:lpstr>Module 1: Unpacking the ELA Guidebooks Session 6: Text-Based vs. Strategies-Based Instruction Grades 6 – 8</vt:lpstr>
      <vt:lpstr>Do Now</vt:lpstr>
      <vt:lpstr>Session Objectives</vt:lpstr>
      <vt:lpstr>Agenda</vt:lpstr>
      <vt:lpstr>The Instructional Shifts in Literacy</vt:lpstr>
      <vt:lpstr>The Research Question</vt:lpstr>
      <vt:lpstr>Let’s Read!</vt:lpstr>
      <vt:lpstr>Classroom Conversations Role Play</vt:lpstr>
      <vt:lpstr>Let’s Discuss!</vt:lpstr>
      <vt:lpstr>Classroom Conversations Role Play</vt:lpstr>
      <vt:lpstr>Let’s Discuss!</vt:lpstr>
      <vt:lpstr>Strategies vs. Text-based</vt:lpstr>
      <vt:lpstr>The researchers found…</vt:lpstr>
      <vt:lpstr>Did strategies instruction help?</vt:lpstr>
      <vt:lpstr>Does that mean… no more strategies... ever?</vt:lpstr>
      <vt:lpstr>What might this look like?</vt:lpstr>
      <vt:lpstr>Summarizing a text-based approach:</vt:lpstr>
      <vt:lpstr>What are text-dependent questions and tasks?</vt:lpstr>
      <vt:lpstr>Pause Point: Let’s Reflect!</vt:lpstr>
      <vt:lpstr>What about the Standards?</vt:lpstr>
      <vt:lpstr>The Standards Are Our Guide</vt:lpstr>
      <vt:lpstr>For Example</vt:lpstr>
      <vt:lpstr>For Example</vt:lpstr>
      <vt:lpstr>Moving from…</vt:lpstr>
      <vt:lpstr>To…</vt:lpstr>
      <vt:lpstr>Capture Your Learning</vt:lpstr>
      <vt:lpstr>Reflecting on Module 1</vt:lpstr>
      <vt:lpstr>Represent Your Learning</vt:lpstr>
      <vt:lpstr>Please take our survey!</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Jason Shinkunas</cp:lastModifiedBy>
  <cp:revision>836</cp:revision>
  <cp:lastPrinted>2018-06-22T06:45:52Z</cp:lastPrinted>
  <dcterms:created xsi:type="dcterms:W3CDTF">2017-08-15T16:44:18Z</dcterms:created>
  <dcterms:modified xsi:type="dcterms:W3CDTF">2019-05-15T17:08:35Z</dcterms:modified>
</cp:coreProperties>
</file>