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7.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8.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9.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0.xml" ContentType="application/vnd.openxmlformats-officedocument.theme+xml"/>
  <Override PartName="/ppt/slideLayouts/slideLayout42.xml" ContentType="application/vnd.openxmlformats-officedocument.presentationml.slideLayout+xml"/>
  <Override PartName="/ppt/theme/theme11.xml" ContentType="application/vnd.openxmlformats-officedocument.theme+xml"/>
  <Override PartName="/ppt/slideLayouts/slideLayout43.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1.xml" ContentType="application/vnd.openxmlformats-officedocument.drawingml.chart+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7" r:id="rId2"/>
    <p:sldMasterId id="2147483672" r:id="rId3"/>
    <p:sldMasterId id="2147483650" r:id="rId4"/>
    <p:sldMasterId id="2147483652" r:id="rId5"/>
    <p:sldMasterId id="2147483683" r:id="rId6"/>
    <p:sldMasterId id="2147483689" r:id="rId7"/>
    <p:sldMasterId id="2147483695" r:id="rId8"/>
    <p:sldMasterId id="2147483701" r:id="rId9"/>
    <p:sldMasterId id="2147483707" r:id="rId10"/>
    <p:sldMasterId id="2147483654" r:id="rId11"/>
    <p:sldMasterId id="2147483656" r:id="rId12"/>
  </p:sldMasterIdLst>
  <p:notesMasterIdLst>
    <p:notesMasterId r:id="rId177"/>
  </p:notesMasterIdLst>
  <p:handoutMasterIdLst>
    <p:handoutMasterId r:id="rId178"/>
  </p:handoutMasterIdLst>
  <p:sldIdLst>
    <p:sldId id="673" r:id="rId13"/>
    <p:sldId id="674" r:id="rId14"/>
    <p:sldId id="680" r:id="rId15"/>
    <p:sldId id="671" r:id="rId16"/>
    <p:sldId id="995" r:id="rId17"/>
    <p:sldId id="789" r:id="rId18"/>
    <p:sldId id="1018" r:id="rId19"/>
    <p:sldId id="1024" r:id="rId20"/>
    <p:sldId id="1019" r:id="rId21"/>
    <p:sldId id="263" r:id="rId22"/>
    <p:sldId id="1372" r:id="rId23"/>
    <p:sldId id="1023" r:id="rId24"/>
    <p:sldId id="1020" r:id="rId25"/>
    <p:sldId id="1021" r:id="rId26"/>
    <p:sldId id="1022" r:id="rId27"/>
    <p:sldId id="256" r:id="rId28"/>
    <p:sldId id="272" r:id="rId29"/>
    <p:sldId id="260" r:id="rId30"/>
    <p:sldId id="396" r:id="rId31"/>
    <p:sldId id="262" r:id="rId32"/>
    <p:sldId id="636" r:id="rId33"/>
    <p:sldId id="264" r:id="rId34"/>
    <p:sldId id="637" r:id="rId35"/>
    <p:sldId id="668" r:id="rId36"/>
    <p:sldId id="271" r:id="rId37"/>
    <p:sldId id="638" r:id="rId38"/>
    <p:sldId id="639" r:id="rId39"/>
    <p:sldId id="641" r:id="rId40"/>
    <p:sldId id="640" r:id="rId41"/>
    <p:sldId id="643" r:id="rId42"/>
    <p:sldId id="269" r:id="rId43"/>
    <p:sldId id="273" r:id="rId44"/>
    <p:sldId id="274" r:id="rId45"/>
    <p:sldId id="275" r:id="rId46"/>
    <p:sldId id="278" r:id="rId47"/>
    <p:sldId id="279" r:id="rId48"/>
    <p:sldId id="280" r:id="rId49"/>
    <p:sldId id="281" r:id="rId50"/>
    <p:sldId id="282" r:id="rId51"/>
    <p:sldId id="283" r:id="rId52"/>
    <p:sldId id="284" r:id="rId53"/>
    <p:sldId id="285" r:id="rId54"/>
    <p:sldId id="286" r:id="rId55"/>
    <p:sldId id="287" r:id="rId56"/>
    <p:sldId id="288" r:id="rId57"/>
    <p:sldId id="289" r:id="rId58"/>
    <p:sldId id="290" r:id="rId59"/>
    <p:sldId id="291" r:id="rId60"/>
    <p:sldId id="292" r:id="rId61"/>
    <p:sldId id="293" r:id="rId62"/>
    <p:sldId id="294" r:id="rId63"/>
    <p:sldId id="295" r:id="rId64"/>
    <p:sldId id="296" r:id="rId65"/>
    <p:sldId id="297" r:id="rId66"/>
    <p:sldId id="298" r:id="rId67"/>
    <p:sldId id="299" r:id="rId68"/>
    <p:sldId id="300" r:id="rId69"/>
    <p:sldId id="301" r:id="rId70"/>
    <p:sldId id="403" r:id="rId71"/>
    <p:sldId id="302" r:id="rId72"/>
    <p:sldId id="303" r:id="rId73"/>
    <p:sldId id="304" r:id="rId74"/>
    <p:sldId id="307" r:id="rId75"/>
    <p:sldId id="308" r:id="rId76"/>
    <p:sldId id="309" r:id="rId77"/>
    <p:sldId id="310" r:id="rId78"/>
    <p:sldId id="311" r:id="rId79"/>
    <p:sldId id="312" r:id="rId80"/>
    <p:sldId id="313" r:id="rId81"/>
    <p:sldId id="314" r:id="rId82"/>
    <p:sldId id="315" r:id="rId83"/>
    <p:sldId id="316" r:id="rId84"/>
    <p:sldId id="317" r:id="rId85"/>
    <p:sldId id="318" r:id="rId86"/>
    <p:sldId id="319" r:id="rId87"/>
    <p:sldId id="320" r:id="rId88"/>
    <p:sldId id="404" r:id="rId89"/>
    <p:sldId id="406" r:id="rId90"/>
    <p:sldId id="1374" r:id="rId91"/>
    <p:sldId id="405" r:id="rId92"/>
    <p:sldId id="409" r:id="rId93"/>
    <p:sldId id="407" r:id="rId94"/>
    <p:sldId id="410" r:id="rId95"/>
    <p:sldId id="408" r:id="rId96"/>
    <p:sldId id="411" r:id="rId97"/>
    <p:sldId id="321" r:id="rId98"/>
    <p:sldId id="322" r:id="rId99"/>
    <p:sldId id="323" r:id="rId100"/>
    <p:sldId id="326" r:id="rId101"/>
    <p:sldId id="327" r:id="rId102"/>
    <p:sldId id="328" r:id="rId103"/>
    <p:sldId id="329" r:id="rId104"/>
    <p:sldId id="330" r:id="rId105"/>
    <p:sldId id="331" r:id="rId106"/>
    <p:sldId id="332" r:id="rId107"/>
    <p:sldId id="333" r:id="rId108"/>
    <p:sldId id="334" r:id="rId109"/>
    <p:sldId id="335" r:id="rId110"/>
    <p:sldId id="336" r:id="rId111"/>
    <p:sldId id="337" r:id="rId112"/>
    <p:sldId id="339" r:id="rId113"/>
    <p:sldId id="340" r:id="rId114"/>
    <p:sldId id="341" r:id="rId115"/>
    <p:sldId id="342" r:id="rId116"/>
    <p:sldId id="343" r:id="rId117"/>
    <p:sldId id="344" r:id="rId118"/>
    <p:sldId id="345" r:id="rId119"/>
    <p:sldId id="348" r:id="rId120"/>
    <p:sldId id="996" r:id="rId121"/>
    <p:sldId id="350" r:id="rId122"/>
    <p:sldId id="351" r:id="rId123"/>
    <p:sldId id="352" r:id="rId124"/>
    <p:sldId id="353" r:id="rId125"/>
    <p:sldId id="354" r:id="rId126"/>
    <p:sldId id="355" r:id="rId127"/>
    <p:sldId id="356" r:id="rId128"/>
    <p:sldId id="357" r:id="rId129"/>
    <p:sldId id="358" r:id="rId130"/>
    <p:sldId id="359" r:id="rId131"/>
    <p:sldId id="360" r:id="rId132"/>
    <p:sldId id="361" r:id="rId133"/>
    <p:sldId id="362" r:id="rId134"/>
    <p:sldId id="363" r:id="rId135"/>
    <p:sldId id="364" r:id="rId136"/>
    <p:sldId id="365" r:id="rId137"/>
    <p:sldId id="366" r:id="rId138"/>
    <p:sldId id="367" r:id="rId139"/>
    <p:sldId id="368" r:id="rId140"/>
    <p:sldId id="369" r:id="rId141"/>
    <p:sldId id="370" r:id="rId142"/>
    <p:sldId id="371" r:id="rId143"/>
    <p:sldId id="372" r:id="rId144"/>
    <p:sldId id="373" r:id="rId145"/>
    <p:sldId id="374" r:id="rId146"/>
    <p:sldId id="402" r:id="rId147"/>
    <p:sldId id="375" r:id="rId148"/>
    <p:sldId id="376" r:id="rId149"/>
    <p:sldId id="377" r:id="rId150"/>
    <p:sldId id="644" r:id="rId151"/>
    <p:sldId id="645" r:id="rId152"/>
    <p:sldId id="380" r:id="rId153"/>
    <p:sldId id="646" r:id="rId154"/>
    <p:sldId id="381" r:id="rId155"/>
    <p:sldId id="648" r:id="rId156"/>
    <p:sldId id="669" r:id="rId157"/>
    <p:sldId id="651" r:id="rId158"/>
    <p:sldId id="659" r:id="rId159"/>
    <p:sldId id="382" r:id="rId160"/>
    <p:sldId id="667" r:id="rId161"/>
    <p:sldId id="653" r:id="rId162"/>
    <p:sldId id="649" r:id="rId163"/>
    <p:sldId id="666" r:id="rId164"/>
    <p:sldId id="665" r:id="rId165"/>
    <p:sldId id="661" r:id="rId166"/>
    <p:sldId id="383" r:id="rId167"/>
    <p:sldId id="384" r:id="rId168"/>
    <p:sldId id="656" r:id="rId169"/>
    <p:sldId id="386" r:id="rId170"/>
    <p:sldId id="389" r:id="rId171"/>
    <p:sldId id="391" r:id="rId172"/>
    <p:sldId id="392" r:id="rId173"/>
    <p:sldId id="1373" r:id="rId174"/>
    <p:sldId id="393" r:id="rId175"/>
    <p:sldId id="413" r:id="rId1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6ED44B5-0DC7-0941-9BB9-00674FA8E705}">
          <p14:sldIdLst>
            <p14:sldId id="673"/>
            <p14:sldId id="674"/>
            <p14:sldId id="680"/>
            <p14:sldId id="671"/>
            <p14:sldId id="995"/>
            <p14:sldId id="789"/>
            <p14:sldId id="1018"/>
            <p14:sldId id="1024"/>
            <p14:sldId id="1019"/>
            <p14:sldId id="263"/>
            <p14:sldId id="1372"/>
            <p14:sldId id="1023"/>
            <p14:sldId id="1020"/>
            <p14:sldId id="1021"/>
            <p14:sldId id="1022"/>
            <p14:sldId id="256"/>
            <p14:sldId id="272"/>
            <p14:sldId id="260"/>
            <p14:sldId id="396"/>
            <p14:sldId id="262"/>
            <p14:sldId id="636"/>
            <p14:sldId id="264"/>
            <p14:sldId id="637"/>
            <p14:sldId id="668"/>
            <p14:sldId id="271"/>
            <p14:sldId id="638"/>
            <p14:sldId id="639"/>
            <p14:sldId id="641"/>
            <p14:sldId id="640"/>
            <p14:sldId id="643"/>
            <p14:sldId id="269"/>
          </p14:sldIdLst>
        </p14:section>
        <p14:section name="Session 2" id="{36486EE3-71E6-1A4C-8487-2BA6C7580C89}">
          <p14:sldIdLst>
            <p14:sldId id="273"/>
            <p14:sldId id="274"/>
            <p14:sldId id="275"/>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403"/>
          </p14:sldIdLst>
        </p14:section>
        <p14:section name="Session 3" id="{763FB66C-E9C8-EA4C-813D-B1216581BA69}">
          <p14:sldIdLst>
            <p14:sldId id="302"/>
            <p14:sldId id="303"/>
            <p14:sldId id="304"/>
            <p14:sldId id="307"/>
            <p14:sldId id="308"/>
            <p14:sldId id="309"/>
            <p14:sldId id="310"/>
            <p14:sldId id="311"/>
            <p14:sldId id="312"/>
            <p14:sldId id="313"/>
            <p14:sldId id="314"/>
            <p14:sldId id="315"/>
            <p14:sldId id="316"/>
            <p14:sldId id="317"/>
            <p14:sldId id="318"/>
            <p14:sldId id="319"/>
            <p14:sldId id="320"/>
            <p14:sldId id="404"/>
            <p14:sldId id="406"/>
            <p14:sldId id="1374"/>
            <p14:sldId id="405"/>
            <p14:sldId id="409"/>
            <p14:sldId id="407"/>
            <p14:sldId id="410"/>
            <p14:sldId id="408"/>
            <p14:sldId id="411"/>
          </p14:sldIdLst>
        </p14:section>
        <p14:section name="Session 4" id="{D9C2C3A0-AA3C-5141-B44A-BD49C3C593FB}">
          <p14:sldIdLst>
            <p14:sldId id="321"/>
            <p14:sldId id="322"/>
            <p14:sldId id="323"/>
            <p14:sldId id="326"/>
            <p14:sldId id="327"/>
            <p14:sldId id="328"/>
            <p14:sldId id="329"/>
            <p14:sldId id="330"/>
            <p14:sldId id="331"/>
            <p14:sldId id="332"/>
            <p14:sldId id="333"/>
            <p14:sldId id="334"/>
            <p14:sldId id="335"/>
            <p14:sldId id="336"/>
            <p14:sldId id="337"/>
          </p14:sldIdLst>
        </p14:section>
        <p14:section name="Session 5" id="{D8CF49B9-8354-5D44-AB96-40B0E029FAF7}">
          <p14:sldIdLst>
            <p14:sldId id="339"/>
            <p14:sldId id="340"/>
            <p14:sldId id="341"/>
            <p14:sldId id="342"/>
            <p14:sldId id="343"/>
            <p14:sldId id="344"/>
            <p14:sldId id="345"/>
            <p14:sldId id="348"/>
            <p14:sldId id="996"/>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402"/>
          </p14:sldIdLst>
        </p14:section>
        <p14:section name="Session 6" id="{A25D994E-64E0-5D4B-A832-A601F32D192C}">
          <p14:sldIdLst>
            <p14:sldId id="375"/>
            <p14:sldId id="376"/>
            <p14:sldId id="377"/>
            <p14:sldId id="644"/>
            <p14:sldId id="645"/>
            <p14:sldId id="380"/>
            <p14:sldId id="646"/>
            <p14:sldId id="381"/>
            <p14:sldId id="648"/>
            <p14:sldId id="669"/>
            <p14:sldId id="651"/>
            <p14:sldId id="659"/>
            <p14:sldId id="382"/>
            <p14:sldId id="667"/>
            <p14:sldId id="653"/>
            <p14:sldId id="649"/>
            <p14:sldId id="666"/>
            <p14:sldId id="665"/>
            <p14:sldId id="661"/>
            <p14:sldId id="383"/>
            <p14:sldId id="384"/>
            <p14:sldId id="656"/>
            <p14:sldId id="386"/>
            <p14:sldId id="389"/>
            <p14:sldId id="391"/>
            <p14:sldId id="392"/>
            <p14:sldId id="1373"/>
            <p14:sldId id="393"/>
            <p14:sldId id="413"/>
          </p14:sldIdLst>
        </p14:section>
      </p14:sectionLst>
    </p:ext>
    <p:ext uri="{EFAFB233-063F-42B5-8137-9DF3F51BA10A}">
      <p15:sldGuideLst xmlns:p15="http://schemas.microsoft.com/office/powerpoint/2012/main">
        <p15:guide id="1" orient="horz" pos="2184"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son Shinkunas" initials="JS" lastIdx="18" clrIdx="0">
    <p:extLst/>
  </p:cmAuthor>
  <p:cmAuthor id="2" name="Jason Shinkunas" initials="JS [2]" lastIdx="1" clrIdx="1">
    <p:extLst/>
  </p:cmAuthor>
  <p:cmAuthor id="3" name="Jason Shinkunas" initials="JS [3]" lastIdx="1" clrIdx="2">
    <p:extLst/>
  </p:cmAuthor>
  <p:cmAuthor id="4" name="Jason Shinkunas" initials="JS [4]" lastIdx="1" clrIdx="3">
    <p:extLst/>
  </p:cmAuthor>
  <p:cmAuthor id="5" name="Jason Shinkunas" initials="JS [5]" lastIdx="1" clrIdx="4">
    <p:extLst/>
  </p:cmAuthor>
  <p:cmAuthor id="6" name="Jason Shinkunas" initials="JS [6]" lastIdx="1" clrIdx="5">
    <p:extLst/>
  </p:cmAuthor>
  <p:cmAuthor id="7" name="Jason Shinkunas" initials="JS [7]" lastIdx="1" clrIdx="6">
    <p:extLst/>
  </p:cmAuthor>
  <p:cmAuthor id="8" name="Jason Shinkunas" initials="JS [8]" lastIdx="1" clrIdx="7">
    <p:extLst/>
  </p:cmAuthor>
  <p:cmAuthor id="9" name="Jason Shinkunas" initials="JS [9]" lastIdx="1" clrIdx="8">
    <p:extLst/>
  </p:cmAuthor>
  <p:cmAuthor id="10" name="Jason Shinkunas" initials="JS [10]" lastIdx="1" clrIdx="9">
    <p:extLst/>
  </p:cmAuthor>
  <p:cmAuthor id="11" name="Jason Shinkunas" initials="JS [11]" lastIdx="1" clrIdx="10">
    <p:extLst/>
  </p:cmAuthor>
  <p:cmAuthor id="12" name="Jason Shinkunas" initials="JS [12]" lastIdx="1" clrIdx="11">
    <p:extLst/>
  </p:cmAuthor>
  <p:cmAuthor id="13" name="Jason Shinkunas" initials="JS [13]" lastIdx="1" clrIdx="12">
    <p:extLst/>
  </p:cmAuthor>
  <p:cmAuthor id="14" name="Jason Shinkunas" initials="JS [14]" lastIdx="1" clrIdx="13">
    <p:extLst/>
  </p:cmAuthor>
  <p:cmAuthor id="15" name="Jason Shinkunas" initials="JS [15]" lastIdx="1" clrIdx="14">
    <p:extLst/>
  </p:cmAuthor>
  <p:cmAuthor id="16" name="Jason Shinkunas" initials="JS [16]" lastIdx="1" clrIdx="1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55"/>
    <p:restoredTop sz="51389" autoAdjust="0"/>
  </p:normalViewPr>
  <p:slideViewPr>
    <p:cSldViewPr snapToGrid="0" snapToObjects="1">
      <p:cViewPr varScale="1">
        <p:scale>
          <a:sx n="49" d="100"/>
          <a:sy n="49" d="100"/>
        </p:scale>
        <p:origin x="1288" y="184"/>
      </p:cViewPr>
      <p:guideLst>
        <p:guide orient="horz" pos="2184"/>
        <p:guide pos="3840"/>
      </p:guideLst>
    </p:cSldViewPr>
  </p:slideViewPr>
  <p:notesTextViewPr>
    <p:cViewPr>
      <p:scale>
        <a:sx n="1" d="1"/>
        <a:sy n="1" d="1"/>
      </p:scale>
      <p:origin x="0" y="0"/>
    </p:cViewPr>
  </p:notesTextViewPr>
  <p:notesViewPr>
    <p:cSldViewPr snapToGrid="0" snapToObjects="1">
      <p:cViewPr varScale="1">
        <p:scale>
          <a:sx n="95" d="100"/>
          <a:sy n="95" d="100"/>
        </p:scale>
        <p:origin x="3720" y="19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5.xml"/><Relationship Id="rId21" Type="http://schemas.openxmlformats.org/officeDocument/2006/relationships/slide" Target="slides/slide9.xml"/><Relationship Id="rId42" Type="http://schemas.openxmlformats.org/officeDocument/2006/relationships/slide" Target="slides/slide30.xml"/><Relationship Id="rId63" Type="http://schemas.openxmlformats.org/officeDocument/2006/relationships/slide" Target="slides/slide51.xml"/><Relationship Id="rId84" Type="http://schemas.openxmlformats.org/officeDocument/2006/relationships/slide" Target="slides/slide72.xml"/><Relationship Id="rId138" Type="http://schemas.openxmlformats.org/officeDocument/2006/relationships/slide" Target="slides/slide126.xml"/><Relationship Id="rId159" Type="http://schemas.openxmlformats.org/officeDocument/2006/relationships/slide" Target="slides/slide147.xml"/><Relationship Id="rId170" Type="http://schemas.openxmlformats.org/officeDocument/2006/relationships/slide" Target="slides/slide158.xml"/><Relationship Id="rId107" Type="http://schemas.openxmlformats.org/officeDocument/2006/relationships/slide" Target="slides/slide95.xml"/><Relationship Id="rId11" Type="http://schemas.openxmlformats.org/officeDocument/2006/relationships/slideMaster" Target="slideMasters/slideMaster11.xml"/><Relationship Id="rId32" Type="http://schemas.openxmlformats.org/officeDocument/2006/relationships/slide" Target="slides/slide20.xml"/><Relationship Id="rId53" Type="http://schemas.openxmlformats.org/officeDocument/2006/relationships/slide" Target="slides/slide41.xml"/><Relationship Id="rId74" Type="http://schemas.openxmlformats.org/officeDocument/2006/relationships/slide" Target="slides/slide62.xml"/><Relationship Id="rId128" Type="http://schemas.openxmlformats.org/officeDocument/2006/relationships/slide" Target="slides/slide116.xml"/><Relationship Id="rId149" Type="http://schemas.openxmlformats.org/officeDocument/2006/relationships/slide" Target="slides/slide137.xml"/><Relationship Id="rId5" Type="http://schemas.openxmlformats.org/officeDocument/2006/relationships/slideMaster" Target="slideMasters/slideMaster5.xml"/><Relationship Id="rId95" Type="http://schemas.openxmlformats.org/officeDocument/2006/relationships/slide" Target="slides/slide83.xml"/><Relationship Id="rId160" Type="http://schemas.openxmlformats.org/officeDocument/2006/relationships/slide" Target="slides/slide148.xml"/><Relationship Id="rId181" Type="http://schemas.openxmlformats.org/officeDocument/2006/relationships/viewProps" Target="viewProps.xml"/><Relationship Id="rId22" Type="http://schemas.openxmlformats.org/officeDocument/2006/relationships/slide" Target="slides/slide10.xml"/><Relationship Id="rId43" Type="http://schemas.openxmlformats.org/officeDocument/2006/relationships/slide" Target="slides/slide31.xml"/><Relationship Id="rId64" Type="http://schemas.openxmlformats.org/officeDocument/2006/relationships/slide" Target="slides/slide52.xml"/><Relationship Id="rId118" Type="http://schemas.openxmlformats.org/officeDocument/2006/relationships/slide" Target="slides/slide106.xml"/><Relationship Id="rId139" Type="http://schemas.openxmlformats.org/officeDocument/2006/relationships/slide" Target="slides/slide127.xml"/><Relationship Id="rId85" Type="http://schemas.openxmlformats.org/officeDocument/2006/relationships/slide" Target="slides/slide73.xml"/><Relationship Id="rId150" Type="http://schemas.openxmlformats.org/officeDocument/2006/relationships/slide" Target="slides/slide138.xml"/><Relationship Id="rId171" Type="http://schemas.openxmlformats.org/officeDocument/2006/relationships/slide" Target="slides/slide159.xml"/><Relationship Id="rId12" Type="http://schemas.openxmlformats.org/officeDocument/2006/relationships/slideMaster" Target="slideMasters/slideMaster12.xml"/><Relationship Id="rId33" Type="http://schemas.openxmlformats.org/officeDocument/2006/relationships/slide" Target="slides/slide21.xml"/><Relationship Id="rId108" Type="http://schemas.openxmlformats.org/officeDocument/2006/relationships/slide" Target="slides/slide96.xml"/><Relationship Id="rId129" Type="http://schemas.openxmlformats.org/officeDocument/2006/relationships/slide" Target="slides/slide117.xml"/><Relationship Id="rId54" Type="http://schemas.openxmlformats.org/officeDocument/2006/relationships/slide" Target="slides/slide42.xml"/><Relationship Id="rId75" Type="http://schemas.openxmlformats.org/officeDocument/2006/relationships/slide" Target="slides/slide63.xml"/><Relationship Id="rId96" Type="http://schemas.openxmlformats.org/officeDocument/2006/relationships/slide" Target="slides/slide84.xml"/><Relationship Id="rId140" Type="http://schemas.openxmlformats.org/officeDocument/2006/relationships/slide" Target="slides/slide128.xml"/><Relationship Id="rId161" Type="http://schemas.openxmlformats.org/officeDocument/2006/relationships/slide" Target="slides/slide149.xml"/><Relationship Id="rId182" Type="http://schemas.openxmlformats.org/officeDocument/2006/relationships/theme" Target="theme/theme1.xml"/><Relationship Id="rId6" Type="http://schemas.openxmlformats.org/officeDocument/2006/relationships/slideMaster" Target="slideMasters/slideMaster6.xml"/><Relationship Id="rId23" Type="http://schemas.openxmlformats.org/officeDocument/2006/relationships/slide" Target="slides/slide11.xml"/><Relationship Id="rId119" Type="http://schemas.openxmlformats.org/officeDocument/2006/relationships/slide" Target="slides/slide107.xml"/><Relationship Id="rId44" Type="http://schemas.openxmlformats.org/officeDocument/2006/relationships/slide" Target="slides/slide32.xml"/><Relationship Id="rId60" Type="http://schemas.openxmlformats.org/officeDocument/2006/relationships/slide" Target="slides/slide48.xml"/><Relationship Id="rId65" Type="http://schemas.openxmlformats.org/officeDocument/2006/relationships/slide" Target="slides/slide53.xml"/><Relationship Id="rId81" Type="http://schemas.openxmlformats.org/officeDocument/2006/relationships/slide" Target="slides/slide69.xml"/><Relationship Id="rId86" Type="http://schemas.openxmlformats.org/officeDocument/2006/relationships/slide" Target="slides/slide74.xml"/><Relationship Id="rId130" Type="http://schemas.openxmlformats.org/officeDocument/2006/relationships/slide" Target="slides/slide118.xml"/><Relationship Id="rId135" Type="http://schemas.openxmlformats.org/officeDocument/2006/relationships/slide" Target="slides/slide123.xml"/><Relationship Id="rId151" Type="http://schemas.openxmlformats.org/officeDocument/2006/relationships/slide" Target="slides/slide139.xml"/><Relationship Id="rId156" Type="http://schemas.openxmlformats.org/officeDocument/2006/relationships/slide" Target="slides/slide144.xml"/><Relationship Id="rId177" Type="http://schemas.openxmlformats.org/officeDocument/2006/relationships/notesMaster" Target="notesMasters/notesMaster1.xml"/><Relationship Id="rId172" Type="http://schemas.openxmlformats.org/officeDocument/2006/relationships/slide" Target="slides/slide160.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slide" Target="slides/slide9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120" Type="http://schemas.openxmlformats.org/officeDocument/2006/relationships/slide" Target="slides/slide108.xml"/><Relationship Id="rId125" Type="http://schemas.openxmlformats.org/officeDocument/2006/relationships/slide" Target="slides/slide113.xml"/><Relationship Id="rId141" Type="http://schemas.openxmlformats.org/officeDocument/2006/relationships/slide" Target="slides/slide129.xml"/><Relationship Id="rId146" Type="http://schemas.openxmlformats.org/officeDocument/2006/relationships/slide" Target="slides/slide134.xml"/><Relationship Id="rId167" Type="http://schemas.openxmlformats.org/officeDocument/2006/relationships/slide" Target="slides/slide155.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162" Type="http://schemas.openxmlformats.org/officeDocument/2006/relationships/slide" Target="slides/slide150.xml"/><Relationship Id="rId183"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slide" Target="slides/slide98.xml"/><Relationship Id="rId115" Type="http://schemas.openxmlformats.org/officeDocument/2006/relationships/slide" Target="slides/slide103.xml"/><Relationship Id="rId131" Type="http://schemas.openxmlformats.org/officeDocument/2006/relationships/slide" Target="slides/slide119.xml"/><Relationship Id="rId136" Type="http://schemas.openxmlformats.org/officeDocument/2006/relationships/slide" Target="slides/slide124.xml"/><Relationship Id="rId157" Type="http://schemas.openxmlformats.org/officeDocument/2006/relationships/slide" Target="slides/slide145.xml"/><Relationship Id="rId178" Type="http://schemas.openxmlformats.org/officeDocument/2006/relationships/handoutMaster" Target="handoutMasters/handoutMaster1.xml"/><Relationship Id="rId61" Type="http://schemas.openxmlformats.org/officeDocument/2006/relationships/slide" Target="slides/slide49.xml"/><Relationship Id="rId82" Type="http://schemas.openxmlformats.org/officeDocument/2006/relationships/slide" Target="slides/slide70.xml"/><Relationship Id="rId152" Type="http://schemas.openxmlformats.org/officeDocument/2006/relationships/slide" Target="slides/slide140.xml"/><Relationship Id="rId173" Type="http://schemas.openxmlformats.org/officeDocument/2006/relationships/slide" Target="slides/slide161.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126" Type="http://schemas.openxmlformats.org/officeDocument/2006/relationships/slide" Target="slides/slide114.xml"/><Relationship Id="rId147" Type="http://schemas.openxmlformats.org/officeDocument/2006/relationships/slide" Target="slides/slide135.xml"/><Relationship Id="rId168" Type="http://schemas.openxmlformats.org/officeDocument/2006/relationships/slide" Target="slides/slide156.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121" Type="http://schemas.openxmlformats.org/officeDocument/2006/relationships/slide" Target="slides/slide109.xml"/><Relationship Id="rId142" Type="http://schemas.openxmlformats.org/officeDocument/2006/relationships/slide" Target="slides/slide130.xml"/><Relationship Id="rId163" Type="http://schemas.openxmlformats.org/officeDocument/2006/relationships/slide" Target="slides/slide151.xml"/><Relationship Id="rId3" Type="http://schemas.openxmlformats.org/officeDocument/2006/relationships/slideMaster" Target="slideMasters/slideMaster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116" Type="http://schemas.openxmlformats.org/officeDocument/2006/relationships/slide" Target="slides/slide104.xml"/><Relationship Id="rId137" Type="http://schemas.openxmlformats.org/officeDocument/2006/relationships/slide" Target="slides/slide125.xml"/><Relationship Id="rId158" Type="http://schemas.openxmlformats.org/officeDocument/2006/relationships/slide" Target="slides/slide146.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 Id="rId111" Type="http://schemas.openxmlformats.org/officeDocument/2006/relationships/slide" Target="slides/slide99.xml"/><Relationship Id="rId132" Type="http://schemas.openxmlformats.org/officeDocument/2006/relationships/slide" Target="slides/slide120.xml"/><Relationship Id="rId153" Type="http://schemas.openxmlformats.org/officeDocument/2006/relationships/slide" Target="slides/slide141.xml"/><Relationship Id="rId174" Type="http://schemas.openxmlformats.org/officeDocument/2006/relationships/slide" Target="slides/slide162.xml"/><Relationship Id="rId179" Type="http://schemas.openxmlformats.org/officeDocument/2006/relationships/commentAuthors" Target="commentAuthors.xml"/><Relationship Id="rId15" Type="http://schemas.openxmlformats.org/officeDocument/2006/relationships/slide" Target="slides/slide3.xml"/><Relationship Id="rId36" Type="http://schemas.openxmlformats.org/officeDocument/2006/relationships/slide" Target="slides/slide24.xml"/><Relationship Id="rId57" Type="http://schemas.openxmlformats.org/officeDocument/2006/relationships/slide" Target="slides/slide45.xml"/><Relationship Id="rId106" Type="http://schemas.openxmlformats.org/officeDocument/2006/relationships/slide" Target="slides/slide94.xml"/><Relationship Id="rId127" Type="http://schemas.openxmlformats.org/officeDocument/2006/relationships/slide" Target="slides/slide115.xml"/><Relationship Id="rId10" Type="http://schemas.openxmlformats.org/officeDocument/2006/relationships/slideMaster" Target="slideMasters/slideMaster10.xml"/><Relationship Id="rId31" Type="http://schemas.openxmlformats.org/officeDocument/2006/relationships/slide" Target="slides/slide19.xml"/><Relationship Id="rId52" Type="http://schemas.openxmlformats.org/officeDocument/2006/relationships/slide" Target="slides/slide40.xml"/><Relationship Id="rId73" Type="http://schemas.openxmlformats.org/officeDocument/2006/relationships/slide" Target="slides/slide61.xml"/><Relationship Id="rId78" Type="http://schemas.openxmlformats.org/officeDocument/2006/relationships/slide" Target="slides/slide66.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122" Type="http://schemas.openxmlformats.org/officeDocument/2006/relationships/slide" Target="slides/slide110.xml"/><Relationship Id="rId143" Type="http://schemas.openxmlformats.org/officeDocument/2006/relationships/slide" Target="slides/slide131.xml"/><Relationship Id="rId148" Type="http://schemas.openxmlformats.org/officeDocument/2006/relationships/slide" Target="slides/slide136.xml"/><Relationship Id="rId164" Type="http://schemas.openxmlformats.org/officeDocument/2006/relationships/slide" Target="slides/slide152.xml"/><Relationship Id="rId169" Type="http://schemas.openxmlformats.org/officeDocument/2006/relationships/slide" Target="slides/slide157.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presProps" Target="presProps.xml"/><Relationship Id="rId26" Type="http://schemas.openxmlformats.org/officeDocument/2006/relationships/slide" Target="slides/slide14.xml"/><Relationship Id="rId47" Type="http://schemas.openxmlformats.org/officeDocument/2006/relationships/slide" Target="slides/slide35.xml"/><Relationship Id="rId68" Type="http://schemas.openxmlformats.org/officeDocument/2006/relationships/slide" Target="slides/slide56.xml"/><Relationship Id="rId89" Type="http://schemas.openxmlformats.org/officeDocument/2006/relationships/slide" Target="slides/slide77.xml"/><Relationship Id="rId112" Type="http://schemas.openxmlformats.org/officeDocument/2006/relationships/slide" Target="slides/slide100.xml"/><Relationship Id="rId133" Type="http://schemas.openxmlformats.org/officeDocument/2006/relationships/slide" Target="slides/slide121.xml"/><Relationship Id="rId154" Type="http://schemas.openxmlformats.org/officeDocument/2006/relationships/slide" Target="slides/slide142.xml"/><Relationship Id="rId175" Type="http://schemas.openxmlformats.org/officeDocument/2006/relationships/slide" Target="slides/slide163.xml"/><Relationship Id="rId16" Type="http://schemas.openxmlformats.org/officeDocument/2006/relationships/slide" Target="slides/slide4.xml"/><Relationship Id="rId37" Type="http://schemas.openxmlformats.org/officeDocument/2006/relationships/slide" Target="slides/slide25.xml"/><Relationship Id="rId58" Type="http://schemas.openxmlformats.org/officeDocument/2006/relationships/slide" Target="slides/slide46.xml"/><Relationship Id="rId79" Type="http://schemas.openxmlformats.org/officeDocument/2006/relationships/slide" Target="slides/slide67.xml"/><Relationship Id="rId102" Type="http://schemas.openxmlformats.org/officeDocument/2006/relationships/slide" Target="slides/slide90.xml"/><Relationship Id="rId123" Type="http://schemas.openxmlformats.org/officeDocument/2006/relationships/slide" Target="slides/slide111.xml"/><Relationship Id="rId144" Type="http://schemas.openxmlformats.org/officeDocument/2006/relationships/slide" Target="slides/slide132.xml"/><Relationship Id="rId90" Type="http://schemas.openxmlformats.org/officeDocument/2006/relationships/slide" Target="slides/slide78.xml"/><Relationship Id="rId165" Type="http://schemas.openxmlformats.org/officeDocument/2006/relationships/slide" Target="slides/slide153.xml"/><Relationship Id="rId27" Type="http://schemas.openxmlformats.org/officeDocument/2006/relationships/slide" Target="slides/slide15.xml"/><Relationship Id="rId48" Type="http://schemas.openxmlformats.org/officeDocument/2006/relationships/slide" Target="slides/slide36.xml"/><Relationship Id="rId69" Type="http://schemas.openxmlformats.org/officeDocument/2006/relationships/slide" Target="slides/slide57.xml"/><Relationship Id="rId113" Type="http://schemas.openxmlformats.org/officeDocument/2006/relationships/slide" Target="slides/slide101.xml"/><Relationship Id="rId134" Type="http://schemas.openxmlformats.org/officeDocument/2006/relationships/slide" Target="slides/slide122.xml"/><Relationship Id="rId80" Type="http://schemas.openxmlformats.org/officeDocument/2006/relationships/slide" Target="slides/slide68.xml"/><Relationship Id="rId155" Type="http://schemas.openxmlformats.org/officeDocument/2006/relationships/slide" Target="slides/slide143.xml"/><Relationship Id="rId176" Type="http://schemas.openxmlformats.org/officeDocument/2006/relationships/slide" Target="slides/slide164.xml"/><Relationship Id="rId17" Type="http://schemas.openxmlformats.org/officeDocument/2006/relationships/slide" Target="slides/slide5.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24" Type="http://schemas.openxmlformats.org/officeDocument/2006/relationships/slide" Target="slides/slide112.xml"/><Relationship Id="rId70" Type="http://schemas.openxmlformats.org/officeDocument/2006/relationships/slide" Target="slides/slide58.xml"/><Relationship Id="rId91" Type="http://schemas.openxmlformats.org/officeDocument/2006/relationships/slide" Target="slides/slide79.xml"/><Relationship Id="rId145" Type="http://schemas.openxmlformats.org/officeDocument/2006/relationships/slide" Target="slides/slide133.xml"/><Relationship Id="rId166" Type="http://schemas.openxmlformats.org/officeDocument/2006/relationships/slide" Target="slides/slide154.xml"/><Relationship Id="rId1" Type="http://schemas.openxmlformats.org/officeDocument/2006/relationships/slideMaster" Target="slideMasters/slideMaster1.xml"/><Relationship Id="rId28" Type="http://schemas.openxmlformats.org/officeDocument/2006/relationships/slide" Target="slides/slide16.xml"/><Relationship Id="rId49" Type="http://schemas.openxmlformats.org/officeDocument/2006/relationships/slide" Target="slides/slide37.xml"/><Relationship Id="rId114" Type="http://schemas.openxmlformats.org/officeDocument/2006/relationships/slide" Target="slides/slide10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en-US"/>
              <a:t>Measure of Comprehension</a:t>
            </a:r>
          </a:p>
        </c:rich>
      </c:tx>
      <c:overlay val="0"/>
      <c:spPr>
        <a:noFill/>
        <a:ln>
          <a:noFill/>
        </a:ln>
        <a:effectLst/>
      </c:spPr>
    </c:title>
    <c:autoTitleDeleted val="0"/>
    <c:plotArea>
      <c:layout>
        <c:manualLayout>
          <c:layoutTarget val="inner"/>
          <c:xMode val="edge"/>
          <c:yMode val="edge"/>
          <c:x val="9.0796529884554E-2"/>
          <c:y val="0.13658461783342199"/>
          <c:w val="0.90216651713603302"/>
          <c:h val="0.73685983339952099"/>
        </c:manualLayout>
      </c:layout>
      <c:barChart>
        <c:barDir val="col"/>
        <c:grouping val="clustered"/>
        <c:varyColors val="0"/>
        <c:ser>
          <c:idx val="0"/>
          <c:order val="0"/>
          <c:tx>
            <c:strRef>
              <c:f>Sheet1!$B$1</c:f>
              <c:strCache>
                <c:ptCount val="1"/>
                <c:pt idx="0">
                  <c:v>Qualitative Measure of Comprehension</c:v>
                </c:pt>
              </c:strCache>
            </c:strRef>
          </c:tx>
          <c:spPr>
            <a:solidFill>
              <a:schemeClr val="accent1"/>
            </a:solidFill>
            <a:ln>
              <a:noFill/>
            </a:ln>
            <a:effectLst/>
          </c:spPr>
          <c:invertIfNegative val="0"/>
          <c:dPt>
            <c:idx val="0"/>
            <c:invertIfNegative val="0"/>
            <c:bubble3D val="0"/>
            <c:spPr>
              <a:solidFill>
                <a:schemeClr val="bg1">
                  <a:lumMod val="50000"/>
                </a:schemeClr>
              </a:solidFill>
              <a:ln>
                <a:noFill/>
              </a:ln>
              <a:effectLst/>
            </c:spPr>
            <c:extLst>
              <c:ext xmlns:c16="http://schemas.microsoft.com/office/drawing/2014/chart" uri="{C3380CC4-5D6E-409C-BE32-E72D297353CC}">
                <c16:uniqueId val="{00000001-7096-0A4F-B977-52679C2D7897}"/>
              </c:ext>
            </c:extLst>
          </c:dPt>
          <c:dPt>
            <c:idx val="1"/>
            <c:invertIfNegative val="0"/>
            <c:bubble3D val="0"/>
            <c:spPr>
              <a:solidFill>
                <a:schemeClr val="tx2"/>
              </a:solidFill>
              <a:ln>
                <a:noFill/>
              </a:ln>
              <a:effectLst/>
            </c:spPr>
            <c:extLst>
              <c:ext xmlns:c16="http://schemas.microsoft.com/office/drawing/2014/chart" uri="{C3380CC4-5D6E-409C-BE32-E72D297353CC}">
                <c16:uniqueId val="{00000003-7096-0A4F-B977-52679C2D7897}"/>
              </c:ext>
            </c:extLst>
          </c:dPt>
          <c:dPt>
            <c:idx val="2"/>
            <c:invertIfNegative val="0"/>
            <c:bubble3D val="0"/>
            <c:spPr>
              <a:solidFill>
                <a:srgbClr val="6D9BFE"/>
              </a:solidFill>
              <a:ln>
                <a:noFill/>
              </a:ln>
              <a:effectLst/>
            </c:spPr>
            <c:extLst>
              <c:ext xmlns:c16="http://schemas.microsoft.com/office/drawing/2014/chart" uri="{C3380CC4-5D6E-409C-BE32-E72D297353CC}">
                <c16:uniqueId val="{00000005-7096-0A4F-B977-52679C2D7897}"/>
              </c:ext>
            </c:extLst>
          </c:dPt>
          <c:dPt>
            <c:idx val="3"/>
            <c:invertIfNegative val="0"/>
            <c:bubble3D val="0"/>
            <c:spPr>
              <a:solidFill>
                <a:srgbClr val="03D891"/>
              </a:solidFill>
              <a:ln>
                <a:noFill/>
              </a:ln>
              <a:effectLst/>
            </c:spPr>
            <c:extLst>
              <c:ext xmlns:c16="http://schemas.microsoft.com/office/drawing/2014/chart" uri="{C3380CC4-5D6E-409C-BE32-E72D297353CC}">
                <c16:uniqueId val="{00000007-7096-0A4F-B977-52679C2D7897}"/>
              </c:ext>
            </c:extLst>
          </c:dPt>
          <c:cat>
            <c:strRef>
              <c:f>Sheet1!$A$2:$A$5</c:f>
              <c:strCache>
                <c:ptCount val="4"/>
                <c:pt idx="0">
                  <c:v>high reading ability &amp; high knowledge </c:v>
                </c:pt>
                <c:pt idx="1">
                  <c:v>low reading ability &amp; high knowledge</c:v>
                </c:pt>
                <c:pt idx="2">
                  <c:v>high reading ability &amp; low knowledge</c:v>
                </c:pt>
                <c:pt idx="3">
                  <c:v>low reading ability &amp;  low knowledge </c:v>
                </c:pt>
              </c:strCache>
            </c:strRef>
          </c:cat>
          <c:val>
            <c:numRef>
              <c:f>Sheet1!$B$2:$B$5</c:f>
              <c:numCache>
                <c:formatCode>0%</c:formatCode>
                <c:ptCount val="4"/>
                <c:pt idx="0">
                  <c:v>0.86250000000000004</c:v>
                </c:pt>
                <c:pt idx="1">
                  <c:v>0.80833333333333302</c:v>
                </c:pt>
                <c:pt idx="2">
                  <c:v>0.52916666666666701</c:v>
                </c:pt>
                <c:pt idx="3">
                  <c:v>0.42916666666666697</c:v>
                </c:pt>
              </c:numCache>
            </c:numRef>
          </c:val>
          <c:extLst>
            <c:ext xmlns:c16="http://schemas.microsoft.com/office/drawing/2014/chart" uri="{C3380CC4-5D6E-409C-BE32-E72D297353CC}">
              <c16:uniqueId val="{00000008-7096-0A4F-B977-52679C2D7897}"/>
            </c:ext>
          </c:extLst>
        </c:ser>
        <c:dLbls>
          <c:showLegendKey val="0"/>
          <c:showVal val="0"/>
          <c:showCatName val="0"/>
          <c:showSerName val="0"/>
          <c:showPercent val="0"/>
          <c:showBubbleSize val="0"/>
        </c:dLbls>
        <c:gapWidth val="219"/>
        <c:overlap val="-27"/>
        <c:axId val="-1562696832"/>
        <c:axId val="-1562791808"/>
      </c:barChart>
      <c:catAx>
        <c:axId val="-1562696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en-US"/>
          </a:p>
        </c:txPr>
        <c:crossAx val="-1562791808"/>
        <c:crosses val="autoZero"/>
        <c:auto val="1"/>
        <c:lblAlgn val="ctr"/>
        <c:lblOffset val="100"/>
        <c:noMultiLvlLbl val="0"/>
      </c:catAx>
      <c:valAx>
        <c:axId val="-15627918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vert="horz"/>
          <a:lstStyle/>
          <a:p>
            <a:pPr>
              <a:defRPr/>
            </a:pPr>
            <a:endParaRPr lang="en-US"/>
          </a:p>
        </c:txPr>
        <c:crossAx val="-1562696832"/>
        <c:crosses val="autoZero"/>
        <c:crossBetween val="between"/>
      </c:valAx>
      <c:spPr>
        <a:noFill/>
        <a:ln>
          <a:noFill/>
        </a:ln>
        <a:effectLst/>
      </c:spPr>
    </c:plotArea>
    <c:plotVisOnly val="1"/>
    <c:dispBlanksAs val="gap"/>
    <c:showDLblsOverMax val="0"/>
  </c:chart>
  <c:spPr>
    <a:noFill/>
    <a:ln>
      <a:noFill/>
    </a:ln>
    <a:effectLst/>
  </c:spPr>
  <c:txPr>
    <a:bodyPr/>
    <a:lstStyle/>
    <a:p>
      <a:pPr algn="ctr">
        <a:defRPr sz="1400">
          <a:latin typeface="Avenir Medium next"/>
          <a:cs typeface="Avenir Medium next"/>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100" kern="1200">
        <a:solidFill>
          <a:schemeClr val="tx1"/>
        </a:solidFill>
        <a:latin typeface="Calibri"/>
        <a:ea typeface="+mn-ea"/>
        <a:cs typeface="Calibri"/>
      </a:defRPr>
    </a:lvl1pPr>
    <a:lvl2pPr marL="457200" algn="l" defTabSz="914400" rtl="0" eaLnBrk="1" latinLnBrk="0" hangingPunct="1">
      <a:defRPr sz="1100" kern="1200">
        <a:solidFill>
          <a:schemeClr val="tx1"/>
        </a:solidFill>
        <a:latin typeface="Calibri"/>
        <a:ea typeface="+mn-ea"/>
        <a:cs typeface="Calibri"/>
      </a:defRPr>
    </a:lvl2pPr>
    <a:lvl3pPr marL="914400" algn="l" defTabSz="914400" rtl="0" eaLnBrk="1" latinLnBrk="0" hangingPunct="1">
      <a:defRPr sz="1100" kern="1200">
        <a:solidFill>
          <a:schemeClr val="tx1"/>
        </a:solidFill>
        <a:latin typeface="Calibri"/>
        <a:ea typeface="+mn-ea"/>
        <a:cs typeface="Calibri"/>
      </a:defRPr>
    </a:lvl3pPr>
    <a:lvl4pPr marL="1371600" algn="l" defTabSz="914400" rtl="0" eaLnBrk="1" latinLnBrk="0" hangingPunct="1">
      <a:defRPr sz="1100" kern="1200">
        <a:solidFill>
          <a:schemeClr val="tx1"/>
        </a:solidFill>
        <a:latin typeface="Calibri"/>
        <a:ea typeface="+mn-ea"/>
        <a:cs typeface="Calibri"/>
      </a:defRPr>
    </a:lvl4pPr>
    <a:lvl5pPr marL="1828800" algn="l" defTabSz="914400" rtl="0" eaLnBrk="1" latinLnBrk="0" hangingPunct="1">
      <a:defRPr sz="1100" kern="1200">
        <a:solidFill>
          <a:schemeClr val="tx1"/>
        </a:solidFill>
        <a:latin typeface="Calibri"/>
        <a:ea typeface="+mn-ea"/>
        <a:cs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3" Type="http://schemas.openxmlformats.org/officeDocument/2006/relationships/hyperlink" Target="https://achievethecore.org/page/687/both-and-literacy-instruction" TargetMode="External"/><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3" Type="http://schemas.openxmlformats.org/officeDocument/2006/relationships/hyperlink" Target="https://achievethecore.org/page/687/both-and-literacy-instruction" TargetMode="External"/><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3" Type="http://schemas.openxmlformats.org/officeDocument/2006/relationships/hyperlink" Target="http://www.worldwildlife.org/threats/bycatch" TargetMode="External"/><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www.aft.org/periodical/american-educator/spring-2006/how-knowledge-helps"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3" Type="http://schemas.openxmlformats.org/officeDocument/2006/relationships/hyperlink" Target="https://www.aft.org/periodical/american-educator/spring-2006/how-knowledge-helps"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1" u="none" strike="noStrike" cap="none" dirty="0">
                <a:solidFill>
                  <a:schemeClr val="dk1"/>
                </a:solidFill>
                <a:latin typeface="Calibri"/>
                <a:ea typeface="Calibri"/>
                <a:cs typeface="Calibri"/>
                <a:sym typeface="Calibri"/>
              </a:rPr>
              <a:t>Hidden for facilitator reference only.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3981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44c223881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 name="Google Shape;494;g44c223881c_0_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30 sec</a:t>
            </a:r>
          </a:p>
          <a:p>
            <a:pPr marL="0" lvl="0" indent="0" algn="l" rtl="0">
              <a:spcBef>
                <a:spcPts val="0"/>
              </a:spcBef>
              <a:spcAft>
                <a:spcPts val="0"/>
              </a:spcAft>
              <a:buNone/>
            </a:pPr>
            <a:endParaRPr lang="en-US" dirty="0"/>
          </a:p>
          <a:p>
            <a:pPr marL="0" lvl="0" indent="0" algn="l" rtl="0">
              <a:spcBef>
                <a:spcPts val="0"/>
              </a:spcBef>
              <a:spcAft>
                <a:spcPts val="0"/>
              </a:spcAft>
              <a:buNone/>
            </a:pPr>
            <a:r>
              <a:rPr lang="en-US" b="1" dirty="0"/>
              <a:t>Say: </a:t>
            </a:r>
            <a:r>
              <a:rPr lang="en-US" b="0" dirty="0"/>
              <a:t> You should have already received information from </a:t>
            </a:r>
            <a:r>
              <a:rPr lang="en-US" b="0" dirty="0" err="1"/>
              <a:t>BloomBoard</a:t>
            </a:r>
            <a:r>
              <a:rPr lang="en-US" b="0" dirty="0"/>
              <a:t>.  If you have not or have questions, I’ll share some information related to who you can reach out to after we go through this content and watch a short video.  </a:t>
            </a:r>
            <a:r>
              <a:rPr lang="en-US" b="0" i="1" dirty="0"/>
              <a:t>Walk through information on slide. </a:t>
            </a:r>
            <a:endParaRPr b="1" dirty="0"/>
          </a:p>
        </p:txBody>
      </p:sp>
      <p:sp>
        <p:nvSpPr>
          <p:cNvPr id="495" name="Google Shape;495;g44c223881c_0_2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extLst>
      <p:ext uri="{BB962C8B-B14F-4D97-AF65-F5344CB8AC3E}">
        <p14:creationId xmlns:p14="http://schemas.microsoft.com/office/powerpoint/2010/main" val="196562908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a:t>
            </a:r>
            <a:r>
              <a:rPr lang="en-US"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dirty="0"/>
              <a:t>Have participants share their takeaways</a:t>
            </a:r>
            <a:r>
              <a:rPr lang="en-US" baseline="0" dirty="0"/>
              <a:t> with a partner.  If time allows, invite participants to share out what excites them most about this unit with the whole group.</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a:p>
        </p:txBody>
      </p:sp>
    </p:spTree>
    <p:extLst>
      <p:ext uri="{BB962C8B-B14F-4D97-AF65-F5344CB8AC3E}">
        <p14:creationId xmlns:p14="http://schemas.microsoft.com/office/powerpoint/2010/main" val="205728312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a:p>
        </p:txBody>
      </p:sp>
    </p:spTree>
    <p:extLst>
      <p:ext uri="{BB962C8B-B14F-4D97-AF65-F5344CB8AC3E}">
        <p14:creationId xmlns:p14="http://schemas.microsoft.com/office/powerpoint/2010/main" val="177902639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a:t>
            </a:r>
            <a:r>
              <a:rPr lang="en-US"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dirty="0"/>
              <a:t>Direct participants to the redacted LEAP passage in their note catcher</a:t>
            </a:r>
            <a:r>
              <a:rPr lang="en-US" b="1" dirty="0"/>
              <a:t>.</a:t>
            </a:r>
            <a:r>
              <a:rPr lang="en-US" baseline="0" dirty="0"/>
              <a:t> </a:t>
            </a:r>
            <a:r>
              <a:rPr lang="en-US" dirty="0"/>
              <a:t>After about 1 minute</a:t>
            </a:r>
            <a:r>
              <a:rPr lang="en-US" baseline="0" dirty="0"/>
              <a:t> of independent reading time/struggle time, then click and ask ”ready to give up?”</a:t>
            </a:r>
          </a:p>
          <a:p>
            <a:pPr marL="171450" indent="-171450">
              <a:buFont typeface="Arial" charset="0"/>
              <a:buChar char="•"/>
            </a:pPr>
            <a:endParaRPr lang="en-US" baseline="0" dirty="0"/>
          </a:p>
          <a:p>
            <a:pPr marL="0" indent="0">
              <a:buFontTx/>
              <a:buNone/>
            </a:pPr>
            <a:r>
              <a:rPr lang="en-US" b="1" baseline="0" dirty="0"/>
              <a:t>Facilitator says: </a:t>
            </a:r>
            <a:r>
              <a:rPr lang="en-US" baseline="0" dirty="0"/>
              <a:t>Why was this difficult? If you were actually a student on test day, how would you feel right now? </a:t>
            </a:r>
          </a:p>
          <a:p>
            <a:pPr marL="0" indent="0">
              <a:buFontTx/>
              <a:buNone/>
            </a:pPr>
            <a:endParaRPr lang="en-US" baseline="0" dirty="0"/>
          </a:p>
          <a:p>
            <a:pPr marL="0" indent="0">
              <a:buFontTx/>
              <a:buNone/>
            </a:pPr>
            <a:r>
              <a:rPr lang="en-US" b="1" baseline="0" dirty="0"/>
              <a:t>Facilitator does</a:t>
            </a:r>
            <a:r>
              <a:rPr lang="en-US" baseline="0" dirty="0"/>
              <a:t>: Invite a few participants to share out their reflections with the whole group.</a:t>
            </a:r>
          </a:p>
          <a:p>
            <a:pPr marL="0" indent="0">
              <a:buFontTx/>
              <a:buNone/>
            </a:pPr>
            <a:endParaRPr lang="en-US" baseline="0" dirty="0"/>
          </a:p>
          <a:p>
            <a:pPr marL="0" indent="0">
              <a:buFontTx/>
              <a:buNone/>
            </a:pPr>
            <a:r>
              <a:rPr lang="en-US" b="1" baseline="0" dirty="0"/>
              <a:t>Look for:</a:t>
            </a:r>
          </a:p>
          <a:p>
            <a:pPr marL="171450" indent="-171450">
              <a:buFont typeface="Arial" charset="0"/>
              <a:buChar char="•"/>
            </a:pPr>
            <a:r>
              <a:rPr lang="en-US" baseline="0" dirty="0"/>
              <a:t>Difficult because we didn’t know half the words and have no idea what this text is really about (connect this to vocabulary and knowledge deficits)</a:t>
            </a:r>
          </a:p>
          <a:p>
            <a:pPr marL="171450" indent="-171450">
              <a:buFont typeface="Arial" charset="0"/>
              <a:buChar char="•"/>
            </a:pPr>
            <a:r>
              <a:rPr lang="en-US" baseline="0" dirty="0"/>
              <a:t>Likely to feel frustrated, defeated, confused</a:t>
            </a:r>
          </a:p>
          <a:p>
            <a:pPr marL="171450" indent="-171450">
              <a:buFont typeface="Arial" charset="0"/>
              <a:buChar char="•"/>
            </a:pPr>
            <a:endParaRPr lang="en-US" baseline="0" dirty="0"/>
          </a:p>
          <a:p>
            <a:pPr marL="171450" indent="-171450">
              <a:buFont typeface="Arial" charset="0"/>
              <a:buChar char="•"/>
            </a:pPr>
            <a:endParaRPr lang="en-US" baseline="0" dirty="0"/>
          </a:p>
          <a:p>
            <a:pPr marL="171450" indent="-171450">
              <a:buFont typeface="Arial" charset="0"/>
              <a:buChar char="•"/>
            </a:pPr>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a:p>
        </p:txBody>
      </p:sp>
    </p:spTree>
    <p:extLst>
      <p:ext uri="{BB962C8B-B14F-4D97-AF65-F5344CB8AC3E}">
        <p14:creationId xmlns:p14="http://schemas.microsoft.com/office/powerpoint/2010/main" val="66504639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a:t>
            </a:r>
            <a:r>
              <a:rPr lang="en-US"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a:t>
            </a:r>
            <a:r>
              <a:rPr lang="en-US" baseline="0" dirty="0"/>
              <a:t>: Click and read each question (these first two questions are rhetorical and don’t require discussion):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Do we need more practice with main idea?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Should we practice and apply a strategy? Perhaps it would help if we made self to text connections?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Click to reveal</a:t>
            </a:r>
            <a:r>
              <a:rPr lang="en-US" b="0" baseline="0" dirty="0"/>
              <a:t> grey box and pose questions for participants to discuss.  Invite participants to share their thinking with the whole group. </a:t>
            </a:r>
            <a:endParaRPr lang="en-US" b="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Look for</a:t>
            </a:r>
            <a:r>
              <a:rPr lang="en-US" dirty="0"/>
              <a:t>: A</a:t>
            </a:r>
            <a:r>
              <a:rPr lang="en-US" baseline="0" dirty="0"/>
              <a:t> </a:t>
            </a:r>
            <a:r>
              <a:rPr lang="en-US" dirty="0"/>
              <a:t>lack of skill/strategy is not the challenge;</a:t>
            </a:r>
            <a:r>
              <a:rPr lang="en-US" baseline="0" dirty="0"/>
              <a:t> it’s a lack of knowledge and vocabulary that’s preventing us from reading and understanding this text.</a:t>
            </a:r>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a:p>
        </p:txBody>
      </p:sp>
    </p:spTree>
    <p:extLst>
      <p:ext uri="{BB962C8B-B14F-4D97-AF65-F5344CB8AC3E}">
        <p14:creationId xmlns:p14="http://schemas.microsoft.com/office/powerpoint/2010/main" val="145889014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baseline="0" dirty="0"/>
              <a:t>30</a:t>
            </a:r>
            <a:r>
              <a:rPr lang="en-US" i="0"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baseline="0" dirty="0"/>
              <a:t>Facilitator does: </a:t>
            </a:r>
            <a:r>
              <a:rPr lang="en-US" i="0" baseline="0" dirty="0"/>
              <a:t>Read slide.</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 </a:t>
            </a:r>
            <a:endParaRPr lang="en-US" dirty="0"/>
          </a:p>
          <a:p>
            <a:pPr marL="0" indent="0">
              <a:buFont typeface="+mj-lt"/>
              <a:buNone/>
            </a:pP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a:p>
        </p:txBody>
      </p:sp>
    </p:spTree>
    <p:extLst>
      <p:ext uri="{BB962C8B-B14F-4D97-AF65-F5344CB8AC3E}">
        <p14:creationId xmlns:p14="http://schemas.microsoft.com/office/powerpoint/2010/main" val="73726170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baseline="0" dirty="0"/>
              <a:t>30</a:t>
            </a:r>
            <a:r>
              <a:rPr lang="en-US" i="0"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baseline="0" dirty="0"/>
              <a:t>Facilitator says: </a:t>
            </a:r>
            <a:r>
              <a:rPr lang="en-US" b="0" i="0" baseline="0" dirty="0"/>
              <a:t>This passage was actually about the Inuit </a:t>
            </a:r>
            <a:r>
              <a:rPr lang="mr-IN" b="0" i="0" baseline="0" dirty="0"/>
              <a:t>–</a:t>
            </a:r>
            <a:r>
              <a:rPr lang="en-US" b="0" i="0" baseline="0" dirty="0"/>
              <a:t> and here are a few of the key vocabulary words that were missing for us.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baseline="0" dirty="0"/>
              <a:t>Facilitator does: </a:t>
            </a:r>
            <a:r>
              <a:rPr lang="en-US" i="0" baseline="0" dirty="0"/>
              <a:t>Reveal what this passage was about and summarize some of the key vocabulary that was missing for us when we read the redacted version.</a:t>
            </a:r>
            <a:endParaRPr lang="en-US" sz="120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a:p>
        </p:txBody>
      </p:sp>
    </p:spTree>
    <p:extLst>
      <p:ext uri="{BB962C8B-B14F-4D97-AF65-F5344CB8AC3E}">
        <p14:creationId xmlns:p14="http://schemas.microsoft.com/office/powerpoint/2010/main" val="64568516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 min</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Let’s now</a:t>
            </a:r>
            <a:r>
              <a:rPr lang="en-US" b="0" baseline="0" dirty="0"/>
              <a:t> take a look at the passage with the vocabulary included.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dirty="0"/>
              <a:t>Have a volunteer read the passage aloud</a:t>
            </a:r>
            <a:r>
              <a:rPr lang="en-US" baseline="0" dirty="0"/>
              <a:t> or have participants read it independently.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a:p>
        </p:txBody>
      </p:sp>
    </p:spTree>
    <p:extLst>
      <p:ext uri="{BB962C8B-B14F-4D97-AF65-F5344CB8AC3E}">
        <p14:creationId xmlns:p14="http://schemas.microsoft.com/office/powerpoint/2010/main" val="207684537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30</a:t>
            </a:r>
            <a:r>
              <a:rPr lang="en-US"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0" baseline="0" dirty="0"/>
              <a:t>Our experience in the do now begins to highlight the importance of vocabulary in reading comprehension. Today we’re going to spend our time digging into this concept. We’ll describe the differences between direct and indirect vocabulary instruction and make connections to the ELA Guidebooks in terms of supporting students to grow vocabulary indirectly.</a:t>
            </a:r>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a:p>
        </p:txBody>
      </p:sp>
    </p:spTree>
    <p:extLst>
      <p:ext uri="{BB962C8B-B14F-4D97-AF65-F5344CB8AC3E}">
        <p14:creationId xmlns:p14="http://schemas.microsoft.com/office/powerpoint/2010/main" val="202478641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cap="none" dirty="0">
                <a:solidFill>
                  <a:schemeClr val="dk1"/>
                </a:solidFill>
                <a:latin typeface="+mn-lt"/>
                <a:ea typeface="Calibri"/>
                <a:cs typeface="Calibri"/>
                <a:sym typeface="Calibri"/>
              </a:rPr>
              <a:t>Time: </a:t>
            </a:r>
          </a:p>
          <a:p>
            <a:pPr marL="0" marR="0" lvl="0" indent="0" algn="l" rtl="0">
              <a:spcBef>
                <a:spcPts val="0"/>
              </a:spcBef>
              <a:buSzPct val="25000"/>
              <a:buFontTx/>
              <a:buNone/>
            </a:pPr>
            <a:r>
              <a:rPr lang="en-US" sz="1200" b="1" i="0" u="none" strike="noStrike" cap="none" dirty="0">
                <a:solidFill>
                  <a:schemeClr val="dk1"/>
                </a:solidFill>
                <a:latin typeface="+mn-lt"/>
                <a:ea typeface="Calibri"/>
                <a:cs typeface="Calibri"/>
                <a:sym typeface="Calibri"/>
              </a:rPr>
              <a:t>Duration</a:t>
            </a:r>
            <a:r>
              <a:rPr lang="en-US" sz="1200" b="0" i="0" u="none" strike="noStrike" cap="none" dirty="0">
                <a:solidFill>
                  <a:schemeClr val="dk1"/>
                </a:solidFill>
                <a:latin typeface="+mn-lt"/>
                <a:ea typeface="Calibri"/>
                <a:cs typeface="Calibri"/>
                <a:sym typeface="Calibri"/>
              </a:rPr>
              <a:t>: 30 seconds</a:t>
            </a:r>
          </a:p>
          <a:p>
            <a:pPr marL="0" marR="0" lvl="0" indent="0" algn="l" rtl="0">
              <a:spcBef>
                <a:spcPts val="0"/>
              </a:spcBef>
              <a:buSzPct val="25000"/>
              <a:buFontTx/>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Research supports the crucial role that vocabulary plays in reading comprehension. </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Briefly review</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the findings on this slide.</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Research Sources: </a:t>
            </a:r>
          </a:p>
          <a:p>
            <a:pPr marL="171450" marR="0" lvl="0" indent="-171450" algn="l" rtl="0">
              <a:spcBef>
                <a:spcPts val="0"/>
              </a:spcBef>
              <a:buSzPct val="25000"/>
              <a:buFont typeface="Arial" charset="0"/>
              <a:buChar char="•"/>
            </a:pPr>
            <a:r>
              <a:rPr lang="en-US" sz="1200" b="0" i="0" kern="1200" dirty="0">
                <a:solidFill>
                  <a:schemeClr val="tx1"/>
                </a:solidFill>
                <a:effectLst/>
                <a:cs typeface="Calibri"/>
              </a:rPr>
              <a:t>Whipple, G.M. (1925). </a:t>
            </a:r>
            <a:r>
              <a:rPr lang="en-US" sz="1200" b="0" i="1" kern="1200" dirty="0">
                <a:solidFill>
                  <a:schemeClr val="tx1"/>
                </a:solidFill>
                <a:effectLst/>
                <a:cs typeface="Calibri"/>
              </a:rPr>
              <a:t>Report of the National Committee on Reading</a:t>
            </a:r>
            <a:r>
              <a:rPr lang="en-US" sz="1200" b="0" i="0" kern="1200" dirty="0">
                <a:solidFill>
                  <a:schemeClr val="tx1"/>
                </a:solidFill>
                <a:effectLst/>
                <a:cs typeface="Calibri"/>
              </a:rPr>
              <a:t>, IL: Public School Publishing.</a:t>
            </a:r>
          </a:p>
          <a:p>
            <a:pPr marL="171450" marR="0" lvl="0" indent="-171450" algn="l" rtl="0">
              <a:spcBef>
                <a:spcPts val="0"/>
              </a:spcBef>
              <a:buSzPct val="25000"/>
              <a:buFont typeface="Arial" charset="0"/>
              <a:buChar char="•"/>
            </a:pPr>
            <a:r>
              <a:rPr lang="en-US" sz="1200" b="0" i="0" kern="1200" dirty="0">
                <a:solidFill>
                  <a:schemeClr val="tx1"/>
                </a:solidFill>
                <a:effectLst/>
                <a:cs typeface="Calibri"/>
              </a:rPr>
              <a:t>National Center for Education Statistics (2013). The Nations Report Card: Vocabulary results from the 2009 and 2011 NAEP reading assessments. </a:t>
            </a:r>
            <a:r>
              <a:rPr lang="en-US" sz="1200" b="0" i="1" kern="1200" dirty="0">
                <a:solidFill>
                  <a:schemeClr val="tx1"/>
                </a:solidFill>
                <a:effectLst/>
                <a:cs typeface="Calibri"/>
              </a:rPr>
              <a:t>Institute of Education Sciences, U.S. Department of Education, Washington, D.C.</a:t>
            </a:r>
          </a:p>
          <a:p>
            <a:pPr marL="171450" marR="0" lvl="0" indent="-171450" algn="l" rtl="0">
              <a:spcBef>
                <a:spcPts val="0"/>
              </a:spcBef>
              <a:buSzPct val="25000"/>
              <a:buFont typeface="Arial" charset="0"/>
              <a:buChar char="•"/>
            </a:pPr>
            <a:r>
              <a:rPr lang="en-US" sz="1200" b="0" i="0" kern="1200" dirty="0">
                <a:solidFill>
                  <a:schemeClr val="tx1"/>
                </a:solidFill>
                <a:effectLst/>
                <a:cs typeface="Calibri"/>
              </a:rPr>
              <a:t>Nelson, J., </a:t>
            </a:r>
            <a:r>
              <a:rPr lang="en-US" sz="1200" b="0" i="0" kern="1200" dirty="0" err="1">
                <a:solidFill>
                  <a:schemeClr val="tx1"/>
                </a:solidFill>
                <a:effectLst/>
                <a:cs typeface="Calibri"/>
              </a:rPr>
              <a:t>Perfetti</a:t>
            </a:r>
            <a:r>
              <a:rPr lang="en-US" sz="1200" b="0" i="0" kern="1200" dirty="0">
                <a:solidFill>
                  <a:schemeClr val="tx1"/>
                </a:solidFill>
                <a:effectLst/>
                <a:cs typeface="Calibri"/>
              </a:rPr>
              <a:t>, C., </a:t>
            </a:r>
            <a:r>
              <a:rPr lang="en-US" sz="1200" b="0" i="0" kern="1200" dirty="0" err="1">
                <a:solidFill>
                  <a:schemeClr val="tx1"/>
                </a:solidFill>
                <a:effectLst/>
                <a:cs typeface="Calibri"/>
              </a:rPr>
              <a:t>Liben</a:t>
            </a:r>
            <a:r>
              <a:rPr lang="en-US" sz="1200" b="0" i="0" kern="1200" dirty="0">
                <a:solidFill>
                  <a:schemeClr val="tx1"/>
                </a:solidFill>
                <a:effectLst/>
                <a:cs typeface="Calibri"/>
              </a:rPr>
              <a:t>, D., &amp; </a:t>
            </a:r>
            <a:r>
              <a:rPr lang="en-US" sz="1200" b="0" i="0" kern="1200" dirty="0" err="1">
                <a:solidFill>
                  <a:schemeClr val="tx1"/>
                </a:solidFill>
                <a:effectLst/>
                <a:cs typeface="Calibri"/>
              </a:rPr>
              <a:t>Liben</a:t>
            </a:r>
            <a:r>
              <a:rPr lang="en-US" sz="1200" b="0" i="0" kern="1200" dirty="0">
                <a:solidFill>
                  <a:schemeClr val="tx1"/>
                </a:solidFill>
                <a:effectLst/>
                <a:cs typeface="Calibri"/>
              </a:rPr>
              <a:t>, M. (2012). Measures of text difficulty: Testing their predictive value for grade levels and student performance. </a:t>
            </a:r>
            <a:r>
              <a:rPr lang="en-US" sz="1200" b="0" i="1" kern="1200" dirty="0">
                <a:solidFill>
                  <a:schemeClr val="tx1"/>
                </a:solidFill>
                <a:effectLst/>
                <a:cs typeface="Calibri"/>
              </a:rPr>
              <a:t>Council of Chief State School Officers, Washington, DC.</a:t>
            </a:r>
          </a:p>
          <a:p>
            <a:pPr marL="171450" marR="0" lvl="0" indent="-171450" algn="l" rtl="0">
              <a:spcBef>
                <a:spcPts val="0"/>
              </a:spcBef>
              <a:buSzPct val="25000"/>
              <a:buFont typeface="Arial" charset="0"/>
              <a:buChar char="•"/>
            </a:pPr>
            <a:endParaRPr lang="en-US" sz="1100" b="0" i="1" kern="1200" dirty="0">
              <a:solidFill>
                <a:schemeClr val="tx1"/>
              </a:solidFill>
              <a:effectLst/>
              <a:latin typeface="Calibri"/>
              <a:ea typeface="+mn-ea"/>
              <a:cs typeface="Calibri"/>
            </a:endParaRPr>
          </a:p>
          <a:p>
            <a:pPr marL="0" marR="0" lvl="0" indent="0" algn="l" rtl="0">
              <a:spcBef>
                <a:spcPts val="0"/>
              </a:spcBef>
              <a:buSzPct val="25000"/>
              <a:buNone/>
            </a:pPr>
            <a:endParaRPr lang="en-US" sz="1200" b="1"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a:p>
        </p:txBody>
      </p:sp>
    </p:spTree>
    <p:extLst>
      <p:ext uri="{BB962C8B-B14F-4D97-AF65-F5344CB8AC3E}">
        <p14:creationId xmlns:p14="http://schemas.microsoft.com/office/powerpoint/2010/main" val="102789884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rgbClr val="797878"/>
              </a:buClr>
              <a:buSzPts val="275"/>
              <a:buFont typeface="Calibri"/>
              <a:buNone/>
            </a:pPr>
            <a:r>
              <a:rPr lang="en-US" dirty="0">
                <a:solidFill>
                  <a:srgbClr val="000000"/>
                </a:solidFill>
              </a:rPr>
              <a:t>4 minutes</a:t>
            </a:r>
          </a:p>
          <a:p>
            <a:pPr marL="0" lvl="0" indent="0" algn="l" rtl="0">
              <a:spcBef>
                <a:spcPts val="0"/>
              </a:spcBef>
              <a:spcAft>
                <a:spcPts val="0"/>
              </a:spcAft>
              <a:buClr>
                <a:srgbClr val="797878"/>
              </a:buClr>
              <a:buSzPts val="275"/>
              <a:buFont typeface="Calibri"/>
              <a:buNone/>
            </a:pPr>
            <a:endParaRPr lang="en-US" dirty="0">
              <a:solidFill>
                <a:srgbClr val="000000"/>
              </a:solidFill>
            </a:endParaRPr>
          </a:p>
          <a:p>
            <a:pPr marL="0" lvl="0" indent="0" algn="l" rtl="0">
              <a:spcBef>
                <a:spcPts val="0"/>
              </a:spcBef>
              <a:spcAft>
                <a:spcPts val="0"/>
              </a:spcAft>
              <a:buClr>
                <a:srgbClr val="797878"/>
              </a:buClr>
              <a:buSzPts val="1100"/>
              <a:buFont typeface="Calibri"/>
              <a:buNone/>
            </a:pPr>
            <a:r>
              <a:rPr lang="en-US" b="1" dirty="0">
                <a:solidFill>
                  <a:srgbClr val="000000"/>
                </a:solidFill>
              </a:rPr>
              <a:t>Facilitator says: </a:t>
            </a:r>
            <a:r>
              <a:rPr lang="en-US" dirty="0">
                <a:solidFill>
                  <a:srgbClr val="000000"/>
                </a:solidFill>
              </a:rPr>
              <a:t>How children develop vocabulary and language has been a hot topic for study. A number of research studies have taken place to examine the nature of language experience in young children and how that relates to the vocabulary and language that young children develop. These studies examined the many varying factors that might affect language and vocabulary development in children.</a:t>
            </a:r>
          </a:p>
          <a:p>
            <a:pPr marL="0" lvl="0" indent="0" algn="l" rtl="0">
              <a:spcBef>
                <a:spcPts val="0"/>
              </a:spcBef>
              <a:spcAft>
                <a:spcPts val="0"/>
              </a:spcAft>
              <a:buClr>
                <a:srgbClr val="797878"/>
              </a:buClr>
              <a:buSzPts val="1100"/>
              <a:buFont typeface="Calibri"/>
              <a:buNone/>
            </a:pPr>
            <a:endParaRPr lang="en-US" dirty="0">
              <a:solidFill>
                <a:srgbClr val="000000"/>
              </a:solidFill>
            </a:endParaRPr>
          </a:p>
          <a:p>
            <a:pPr marL="0" lvl="0" indent="0" algn="l" rtl="0">
              <a:spcBef>
                <a:spcPts val="0"/>
              </a:spcBef>
              <a:spcAft>
                <a:spcPts val="0"/>
              </a:spcAft>
              <a:buClr>
                <a:srgbClr val="797878"/>
              </a:buClr>
              <a:buSzPts val="1100"/>
              <a:buFont typeface="Calibri"/>
              <a:buNone/>
            </a:pPr>
            <a:r>
              <a:rPr lang="en-US" b="1" dirty="0">
                <a:solidFill>
                  <a:srgbClr val="000000"/>
                </a:solidFill>
              </a:rPr>
              <a:t>Facilitator does: </a:t>
            </a:r>
            <a:r>
              <a:rPr lang="en-US" dirty="0">
                <a:solidFill>
                  <a:srgbClr val="000000"/>
                </a:solidFill>
              </a:rPr>
              <a:t>Click to reveal bullets and voice over each as you do.</a:t>
            </a:r>
          </a:p>
          <a:p>
            <a:pPr marL="0" lvl="0" indent="0" algn="l" rtl="0">
              <a:spcBef>
                <a:spcPts val="0"/>
              </a:spcBef>
              <a:spcAft>
                <a:spcPts val="0"/>
              </a:spcAft>
              <a:buClr>
                <a:srgbClr val="797878"/>
              </a:buClr>
              <a:buSzPts val="1100"/>
              <a:buFont typeface="Calibri"/>
              <a:buNone/>
            </a:pPr>
            <a:endParaRPr lang="en-US" dirty="0">
              <a:solidFill>
                <a:srgbClr val="000000"/>
              </a:solidFill>
            </a:endParaRPr>
          </a:p>
          <a:p>
            <a:pPr marL="0" lvl="0" indent="0" algn="l" rtl="0">
              <a:spcBef>
                <a:spcPts val="0"/>
              </a:spcBef>
              <a:spcAft>
                <a:spcPts val="0"/>
              </a:spcAft>
              <a:buClr>
                <a:srgbClr val="797878"/>
              </a:buClr>
              <a:buSzPts val="1100"/>
              <a:buFont typeface="Calibri"/>
              <a:buNone/>
            </a:pPr>
            <a:r>
              <a:rPr lang="en-US" b="1" dirty="0">
                <a:solidFill>
                  <a:srgbClr val="000000"/>
                </a:solidFill>
              </a:rPr>
              <a:t>Facilitator says: </a:t>
            </a:r>
            <a:r>
              <a:rPr lang="en-US" dirty="0">
                <a:solidFill>
                  <a:srgbClr val="000000"/>
                </a:solidFill>
              </a:rPr>
              <a:t>Some of the factors examined included the number of words adults spoke, the number of times a child made a vocalization, the interactions between adults and children, and the ambient language in the environment - which refers to all of the language a child might hear, even indirectly, including through media and conversations between others.</a:t>
            </a:r>
          </a:p>
          <a:p>
            <a:pPr marL="0" lvl="0" indent="0" algn="l" rtl="0">
              <a:spcBef>
                <a:spcPts val="0"/>
              </a:spcBef>
              <a:spcAft>
                <a:spcPts val="0"/>
              </a:spcAft>
              <a:buNone/>
            </a:pPr>
            <a:endParaRPr lang="en-US" dirty="0">
              <a:solidFill>
                <a:srgbClr val="000000"/>
              </a:solidFill>
            </a:endParaRPr>
          </a:p>
          <a:p>
            <a:pPr marL="0" lvl="0" indent="0" algn="l" rtl="0">
              <a:spcBef>
                <a:spcPts val="0"/>
              </a:spcBef>
              <a:spcAft>
                <a:spcPts val="0"/>
              </a:spcAft>
              <a:buNone/>
            </a:pPr>
            <a:r>
              <a:rPr lang="en-US" dirty="0">
                <a:solidFill>
                  <a:srgbClr val="000000"/>
                </a:solidFill>
              </a:rPr>
              <a:t>While most of the studies sought to compare children across various demographic markers, an important point to note is that variance occurred within and across groups. That means that even though in a study such as the recent one conducted by </a:t>
            </a:r>
            <a:r>
              <a:rPr lang="en-US" dirty="0" err="1">
                <a:solidFill>
                  <a:srgbClr val="000000"/>
                </a:solidFill>
              </a:rPr>
              <a:t>Gilkerson</a:t>
            </a:r>
            <a:r>
              <a:rPr lang="en-US" dirty="0">
                <a:solidFill>
                  <a:srgbClr val="000000"/>
                </a:solidFill>
              </a:rPr>
              <a:t>, et al, where they found that children from lower SES backgrounds produced fewer vocalizations and heard fewer daily adult words than children from higher SES backgrounds, even within a demographic group variance existed.</a:t>
            </a:r>
          </a:p>
          <a:p>
            <a:pPr marL="0" lvl="0" indent="0" algn="l" rtl="0">
              <a:spcBef>
                <a:spcPts val="0"/>
              </a:spcBef>
              <a:spcAft>
                <a:spcPts val="0"/>
              </a:spcAft>
              <a:buNone/>
            </a:pPr>
            <a:endParaRPr lang="en-US" dirty="0">
              <a:solidFill>
                <a:srgbClr val="000000"/>
              </a:solidFill>
            </a:endParaRPr>
          </a:p>
          <a:p>
            <a:pPr marL="0" lvl="0" indent="0" algn="l" rtl="0">
              <a:spcBef>
                <a:spcPts val="0"/>
              </a:spcBef>
              <a:spcAft>
                <a:spcPts val="0"/>
              </a:spcAft>
              <a:buNone/>
            </a:pPr>
            <a:r>
              <a:rPr lang="en-US" dirty="0">
                <a:solidFill>
                  <a:srgbClr val="000000"/>
                </a:solidFill>
              </a:rPr>
              <a:t>What does this mean for us as educators? </a:t>
            </a:r>
          </a:p>
          <a:p>
            <a:pPr marL="0" lvl="0" indent="0" algn="l" rtl="0">
              <a:spcBef>
                <a:spcPts val="0"/>
              </a:spcBef>
              <a:spcAft>
                <a:spcPts val="0"/>
              </a:spcAft>
              <a:buNone/>
            </a:pPr>
            <a:endParaRPr lang="en-US" dirty="0">
              <a:solidFill>
                <a:srgbClr val="000000"/>
              </a:solidFill>
            </a:endParaRPr>
          </a:p>
          <a:p>
            <a:pPr marL="0" lvl="0" indent="0" algn="l" rtl="0">
              <a:spcBef>
                <a:spcPts val="0"/>
              </a:spcBef>
              <a:spcAft>
                <a:spcPts val="0"/>
              </a:spcAft>
              <a:buNone/>
            </a:pPr>
            <a:r>
              <a:rPr lang="en-US" b="1" dirty="0">
                <a:solidFill>
                  <a:srgbClr val="000000"/>
                </a:solidFill>
              </a:rPr>
              <a:t>Facilitator does</a:t>
            </a:r>
            <a:r>
              <a:rPr lang="en-US" dirty="0">
                <a:solidFill>
                  <a:srgbClr val="000000"/>
                </a:solidFill>
              </a:rPr>
              <a:t>: Click to next slide.</a:t>
            </a:r>
          </a:p>
          <a:p>
            <a:pPr marL="0" lvl="0" indent="0" algn="l" rtl="0">
              <a:spcBef>
                <a:spcPts val="0"/>
              </a:spcBef>
              <a:spcAft>
                <a:spcPts val="0"/>
              </a:spcAft>
              <a:buNone/>
            </a:pPr>
            <a:endParaRPr lang="en-US" dirty="0">
              <a:solidFill>
                <a:srgbClr val="000000"/>
              </a:solidFill>
            </a:endParaRPr>
          </a:p>
          <a:p>
            <a:pPr marL="0" lvl="0" indent="0" algn="l" rtl="0">
              <a:spcBef>
                <a:spcPts val="0"/>
              </a:spcBef>
              <a:spcAft>
                <a:spcPts val="0"/>
              </a:spcAft>
              <a:buClr>
                <a:srgbClr val="797878"/>
              </a:buClr>
              <a:buSzPts val="1100"/>
              <a:buFont typeface="Calibri"/>
              <a:buNone/>
            </a:pPr>
            <a:r>
              <a:rPr lang="en-US" b="1" dirty="0">
                <a:solidFill>
                  <a:srgbClr val="000000"/>
                </a:solidFill>
              </a:rPr>
              <a:t>Additional Context for Facilitators: specific study referenced above</a:t>
            </a:r>
            <a:endParaRPr lang="en-US" dirty="0">
              <a:solidFill>
                <a:srgbClr val="000000"/>
              </a:solidFill>
            </a:endParaRPr>
          </a:p>
          <a:p>
            <a:pPr marL="0" lvl="0" indent="0" algn="l" rtl="0">
              <a:spcBef>
                <a:spcPts val="0"/>
              </a:spcBef>
              <a:spcAft>
                <a:spcPts val="0"/>
              </a:spcAft>
              <a:buNone/>
            </a:pPr>
            <a:r>
              <a:rPr lang="en-US" dirty="0" err="1">
                <a:solidFill>
                  <a:srgbClr val="000000"/>
                </a:solidFill>
              </a:rPr>
              <a:t>Gilkerson</a:t>
            </a:r>
            <a:r>
              <a:rPr lang="en-US" dirty="0">
                <a:solidFill>
                  <a:srgbClr val="000000"/>
                </a:solidFill>
              </a:rPr>
              <a:t>, J., Richards, J. A., Warren, S. F., Montgomery, J. K., Greenwood, C. R., Kimbrough </a:t>
            </a:r>
            <a:r>
              <a:rPr lang="en-US" dirty="0" err="1">
                <a:solidFill>
                  <a:srgbClr val="000000"/>
                </a:solidFill>
              </a:rPr>
              <a:t>Oller</a:t>
            </a:r>
            <a:r>
              <a:rPr lang="en-US" dirty="0">
                <a:solidFill>
                  <a:srgbClr val="000000"/>
                </a:solidFill>
              </a:rPr>
              <a:t>, D., Hansen, J. H. L., &amp; Paul, T. D. (2017). Mapping the Early Language Environment Using All-Day Recordings and Automated Analysis. American Journal of Speech Language Pathology, 2, 248-265.</a:t>
            </a:r>
          </a:p>
          <a:p>
            <a:pPr marL="457200" lvl="0" indent="-317500" algn="l" rtl="0">
              <a:spcBef>
                <a:spcPts val="0"/>
              </a:spcBef>
              <a:spcAft>
                <a:spcPts val="0"/>
              </a:spcAft>
              <a:buClr>
                <a:srgbClr val="000000"/>
              </a:buClr>
              <a:buSzPts val="1400"/>
              <a:buChar char="-"/>
            </a:pPr>
            <a:r>
              <a:rPr lang="en-US" dirty="0">
                <a:solidFill>
                  <a:srgbClr val="000000"/>
                </a:solidFill>
              </a:rPr>
              <a:t>Typically developing children between 2 to 48 months of age completed monthly, daylong recordings in their natural language environments over a span of approximately 6–38 months. </a:t>
            </a:r>
          </a:p>
          <a:p>
            <a:pPr marL="457200" lvl="0" indent="-317500" algn="l" rtl="0">
              <a:spcBef>
                <a:spcPts val="0"/>
              </a:spcBef>
              <a:spcAft>
                <a:spcPts val="0"/>
              </a:spcAft>
              <a:buClr>
                <a:srgbClr val="000000"/>
              </a:buClr>
              <a:buSzPts val="1400"/>
              <a:buChar char="-"/>
            </a:pPr>
            <a:r>
              <a:rPr lang="en-US" dirty="0">
                <a:solidFill>
                  <a:srgbClr val="000000"/>
                </a:solidFill>
              </a:rPr>
              <a:t>Language Environment Analysis (LENA) System to generate estimates of (a) the number of adult words in the child's environment, (b) the amount of caregiver–child interaction, and (c) the frequency of child vocal output.</a:t>
            </a:r>
          </a:p>
          <a:p>
            <a:pPr marL="457200" lvl="0" indent="-317500" algn="l" rtl="0">
              <a:spcBef>
                <a:spcPts val="0"/>
              </a:spcBef>
              <a:spcAft>
                <a:spcPts val="0"/>
              </a:spcAft>
              <a:buClr>
                <a:srgbClr val="000000"/>
              </a:buClr>
              <a:buSzPts val="1400"/>
              <a:buChar char="-"/>
            </a:pPr>
            <a:r>
              <a:rPr lang="en-US" dirty="0">
                <a:solidFill>
                  <a:srgbClr val="000000"/>
                </a:solidFill>
              </a:rPr>
              <a:t>Lower socioeconomic status (SES) children produced fewer vocalizations, engaged in fewer adult–child interactions, and were exposed to fewer daily adult words compared with their higher socioeconomic status peers, </a:t>
            </a:r>
            <a:r>
              <a:rPr lang="en-US" b="1" u="sng" dirty="0">
                <a:solidFill>
                  <a:srgbClr val="000000"/>
                </a:solidFill>
              </a:rPr>
              <a:t>but within-group variability was high.</a:t>
            </a:r>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109</a:t>
            </a:fld>
            <a:endParaRPr lang="en-US"/>
          </a:p>
        </p:txBody>
      </p:sp>
    </p:spTree>
    <p:extLst>
      <p:ext uri="{BB962C8B-B14F-4D97-AF65-F5344CB8AC3E}">
        <p14:creationId xmlns:p14="http://schemas.microsoft.com/office/powerpoint/2010/main" val="10465125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 </a:t>
            </a:r>
          </a:p>
        </p:txBody>
      </p:sp>
      <p:sp>
        <p:nvSpPr>
          <p:cNvPr id="4" name="Slide Number Placeholder 3"/>
          <p:cNvSpPr>
            <a:spLocks noGrp="1"/>
          </p:cNvSpPr>
          <p:nvPr>
            <p:ph type="sldNum" sz="quarter" idx="5"/>
          </p:nvPr>
        </p:nvSpPr>
        <p:spPr/>
        <p:txBody>
          <a:bodyPr/>
          <a:lstStyle/>
          <a:p>
            <a:fld id="{86425DA3-A274-D349-A373-1D0D30C163E5}" type="slidenum">
              <a:rPr lang="en-US" smtClean="0"/>
              <a:t>11</a:t>
            </a:fld>
            <a:endParaRPr lang="en-US"/>
          </a:p>
        </p:txBody>
      </p:sp>
    </p:spTree>
    <p:extLst>
      <p:ext uri="{BB962C8B-B14F-4D97-AF65-F5344CB8AC3E}">
        <p14:creationId xmlns:p14="http://schemas.microsoft.com/office/powerpoint/2010/main" val="115839875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Duration: </a:t>
            </a:r>
            <a:r>
              <a:rPr lang="en-US" dirty="0"/>
              <a:t>30 seconds</a:t>
            </a:r>
          </a:p>
          <a:p>
            <a:pPr marL="0" lvl="0" indent="0" algn="l" rtl="0">
              <a:spcBef>
                <a:spcPts val="0"/>
              </a:spcBef>
              <a:spcAft>
                <a:spcPts val="0"/>
              </a:spcAft>
              <a:buClr>
                <a:srgbClr val="797878"/>
              </a:buClr>
              <a:buSzPts val="275"/>
              <a:buFont typeface="Calibri"/>
              <a:buNone/>
            </a:pPr>
            <a:endParaRPr lang="en-US" sz="1100" dirty="0">
              <a:solidFill>
                <a:srgbClr val="000000"/>
              </a:solidFill>
            </a:endParaRPr>
          </a:p>
          <a:p>
            <a:pPr marL="0" lvl="0" indent="0" algn="l" rtl="0">
              <a:spcBef>
                <a:spcPts val="0"/>
              </a:spcBef>
              <a:spcAft>
                <a:spcPts val="0"/>
              </a:spcAft>
              <a:buClr>
                <a:srgbClr val="797878"/>
              </a:buClr>
              <a:buSzPts val="1100"/>
              <a:buFont typeface="Calibri"/>
              <a:buNone/>
            </a:pPr>
            <a:r>
              <a:rPr lang="en-US" sz="1100" b="1" dirty="0">
                <a:solidFill>
                  <a:srgbClr val="000000"/>
                </a:solidFill>
              </a:rPr>
              <a:t>Facilitator says: </a:t>
            </a:r>
            <a:r>
              <a:rPr lang="en-US" sz="1100" dirty="0">
                <a:solidFill>
                  <a:srgbClr val="000000"/>
                </a:solidFill>
              </a:rPr>
              <a:t>While there may be studies that highlight that early language differences have an effect on later reading performance, it doesn’t mean we, as educators, cannot change the outcome for students!</a:t>
            </a:r>
          </a:p>
          <a:p>
            <a:pPr marL="0" lvl="0" indent="0" algn="l" rtl="0">
              <a:spcBef>
                <a:spcPts val="0"/>
              </a:spcBef>
              <a:spcAft>
                <a:spcPts val="0"/>
              </a:spcAft>
              <a:buClr>
                <a:srgbClr val="797878"/>
              </a:buClr>
              <a:buSzPts val="1100"/>
              <a:buFont typeface="Calibri"/>
              <a:buNone/>
            </a:pPr>
            <a:endParaRPr lang="en-US" sz="1100" dirty="0">
              <a:solidFill>
                <a:srgbClr val="000000"/>
              </a:solidFill>
            </a:endParaRPr>
          </a:p>
          <a:p>
            <a:pPr marL="0" lvl="0" indent="0" algn="l" rtl="0">
              <a:spcBef>
                <a:spcPts val="0"/>
              </a:spcBef>
              <a:spcAft>
                <a:spcPts val="0"/>
              </a:spcAft>
              <a:buClr>
                <a:srgbClr val="797878"/>
              </a:buClr>
              <a:buSzPts val="1100"/>
              <a:buFont typeface="Calibri"/>
              <a:buNone/>
            </a:pPr>
            <a:r>
              <a:rPr lang="en-US" sz="1100" b="1" dirty="0"/>
              <a:t>Facilitator does: </a:t>
            </a:r>
            <a:r>
              <a:rPr lang="en-US" sz="1100" dirty="0"/>
              <a:t>Click; then read box 1.</a:t>
            </a:r>
          </a:p>
          <a:p>
            <a:pPr marL="0" lvl="0" indent="0" algn="l" rtl="0">
              <a:spcBef>
                <a:spcPts val="0"/>
              </a:spcBef>
              <a:spcAft>
                <a:spcPts val="0"/>
              </a:spcAft>
              <a:buClr>
                <a:srgbClr val="797878"/>
              </a:buClr>
              <a:buSzPts val="1100"/>
              <a:buFont typeface="Calibri"/>
              <a:buNone/>
            </a:pPr>
            <a:endParaRPr lang="en-US" sz="1100" dirty="0">
              <a:solidFill>
                <a:srgbClr val="000000"/>
              </a:solidFill>
            </a:endParaRPr>
          </a:p>
          <a:p>
            <a:pPr marL="0" lvl="0" indent="0" algn="l" rtl="0">
              <a:spcBef>
                <a:spcPts val="0"/>
              </a:spcBef>
              <a:spcAft>
                <a:spcPts val="0"/>
              </a:spcAft>
              <a:buClr>
                <a:srgbClr val="797878"/>
              </a:buClr>
              <a:buSzPts val="1100"/>
              <a:buFont typeface="Calibri"/>
              <a:buNone/>
            </a:pPr>
            <a:r>
              <a:rPr lang="en-US" sz="1100" b="1" dirty="0">
                <a:solidFill>
                  <a:srgbClr val="000000"/>
                </a:solidFill>
              </a:rPr>
              <a:t>Facilitator says</a:t>
            </a:r>
            <a:r>
              <a:rPr lang="en-US" sz="1100" dirty="0">
                <a:solidFill>
                  <a:srgbClr val="000000"/>
                </a:solidFill>
              </a:rPr>
              <a:t>: </a:t>
            </a:r>
            <a:r>
              <a:rPr lang="en-US" sz="1100" dirty="0">
                <a:solidFill>
                  <a:srgbClr val="333333"/>
                </a:solidFill>
                <a:highlight>
                  <a:srgbClr val="FFFFFF"/>
                </a:highlight>
              </a:rPr>
              <a:t>Sofia </a:t>
            </a:r>
            <a:r>
              <a:rPr lang="en-US" sz="1100" dirty="0" err="1">
                <a:solidFill>
                  <a:srgbClr val="333333"/>
                </a:solidFill>
                <a:highlight>
                  <a:srgbClr val="FFFFFF"/>
                </a:highlight>
              </a:rPr>
              <a:t>Bahena</a:t>
            </a:r>
            <a:r>
              <a:rPr lang="en-US" sz="1100" dirty="0">
                <a:solidFill>
                  <a:srgbClr val="333333"/>
                </a:solidFill>
                <a:highlight>
                  <a:srgbClr val="FFFFFF"/>
                </a:highlight>
              </a:rPr>
              <a:t>, an education professor at the University of Texas, San Antonio, recently commented, during an NPR interview, on the approach often taken when thinking about vocabulary development and shifting our mindset to be about embracing students where they are and with what they bring. She said,  "We can shift the question from 'how can we fix these students?' to 'how can we best serve them?' It doesn't mean we don't speak hard truths. But it does mean we try to ask more critical questions to have a deeper understanding of the issues.”</a:t>
            </a:r>
          </a:p>
          <a:p>
            <a:pPr marL="0" lvl="0" indent="0" algn="l" rtl="0">
              <a:spcBef>
                <a:spcPts val="0"/>
              </a:spcBef>
              <a:spcAft>
                <a:spcPts val="0"/>
              </a:spcAft>
              <a:buClr>
                <a:srgbClr val="797878"/>
              </a:buClr>
              <a:buSzPts val="1100"/>
              <a:buFont typeface="Calibri"/>
              <a:buNone/>
            </a:pPr>
            <a:endParaRPr lang="en-US" sz="1100" dirty="0">
              <a:solidFill>
                <a:srgbClr val="333333"/>
              </a:solidFill>
              <a:highlight>
                <a:srgbClr val="FFFFFF"/>
              </a:highlight>
            </a:endParaRPr>
          </a:p>
          <a:p>
            <a:pPr marL="0" lvl="0" indent="0" algn="l" rtl="0">
              <a:spcBef>
                <a:spcPts val="0"/>
              </a:spcBef>
              <a:spcAft>
                <a:spcPts val="0"/>
              </a:spcAft>
              <a:buClr>
                <a:srgbClr val="797878"/>
              </a:buClr>
              <a:buSzPts val="1100"/>
              <a:buFont typeface="Calibri"/>
              <a:buNone/>
            </a:pPr>
            <a:r>
              <a:rPr lang="en-US" sz="1100" dirty="0">
                <a:solidFill>
                  <a:srgbClr val="333333"/>
                </a:solidFill>
                <a:highlight>
                  <a:srgbClr val="FFFFFF"/>
                </a:highlight>
              </a:rPr>
              <a:t>SOURCE: NPR, 2018, Anya Kamenetz, “Let's Stop Talking About The '30 Million Word Gap'”</a:t>
            </a:r>
          </a:p>
          <a:p>
            <a:pPr marL="0" lvl="0" indent="0" algn="l" rtl="0">
              <a:spcBef>
                <a:spcPts val="0"/>
              </a:spcBef>
              <a:spcAft>
                <a:spcPts val="0"/>
              </a:spcAft>
              <a:buClr>
                <a:srgbClr val="797878"/>
              </a:buClr>
              <a:buSzPts val="1100"/>
              <a:buFont typeface="Calibri"/>
              <a:buNone/>
            </a:pPr>
            <a:endParaRPr lang="en-US" sz="1100" b="1" dirty="0">
              <a:solidFill>
                <a:srgbClr val="000000"/>
              </a:solidFill>
            </a:endParaRPr>
          </a:p>
          <a:p>
            <a:pPr marL="0" lvl="0" indent="0" algn="l" rtl="0">
              <a:spcBef>
                <a:spcPts val="0"/>
              </a:spcBef>
              <a:spcAft>
                <a:spcPts val="0"/>
              </a:spcAft>
              <a:buClr>
                <a:srgbClr val="797878"/>
              </a:buClr>
              <a:buSzPts val="1100"/>
              <a:buFont typeface="Calibri"/>
              <a:buNone/>
            </a:pPr>
            <a:r>
              <a:rPr lang="en-US" sz="1100" b="1" dirty="0">
                <a:solidFill>
                  <a:srgbClr val="000000"/>
                </a:solidFill>
              </a:rPr>
              <a:t>Facilitator does: </a:t>
            </a:r>
            <a:r>
              <a:rPr lang="en-US" sz="1100" dirty="0">
                <a:solidFill>
                  <a:srgbClr val="000000"/>
                </a:solidFill>
              </a:rPr>
              <a:t>Click; then read box 2.</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a:p>
        </p:txBody>
      </p:sp>
    </p:spTree>
    <p:extLst>
      <p:ext uri="{BB962C8B-B14F-4D97-AF65-F5344CB8AC3E}">
        <p14:creationId xmlns:p14="http://schemas.microsoft.com/office/powerpoint/2010/main" val="6144084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cap="none" dirty="0">
                <a:latin typeface="+mn-lt"/>
                <a:ea typeface="Calibri"/>
                <a:cs typeface="Calibri"/>
                <a:sym typeface="Calibri"/>
              </a:rPr>
              <a:t>30 seconds</a:t>
            </a:r>
          </a:p>
          <a:p>
            <a:pPr marL="0" marR="0" lvl="0" indent="0" algn="l" rtl="0">
              <a:spcBef>
                <a:spcPts val="0"/>
              </a:spcBef>
              <a:buSzPct val="25000"/>
              <a:buFontTx/>
              <a:buNone/>
            </a:pPr>
            <a:endParaRPr lang="en-US" sz="1200" b="0" i="0" u="none" strike="noStrike" cap="none" baseline="0" dirty="0">
              <a:latin typeface="+mn-lt"/>
              <a:ea typeface="Calibri"/>
              <a:cs typeface="Calibri"/>
              <a:sym typeface="Calibri"/>
            </a:endParaRPr>
          </a:p>
          <a:p>
            <a:pPr marL="0" marR="0" lvl="0" indent="0" algn="l" rtl="0">
              <a:spcBef>
                <a:spcPts val="0"/>
              </a:spcBef>
              <a:buSzPct val="25000"/>
              <a:buFontTx/>
              <a:buNone/>
            </a:pPr>
            <a:r>
              <a:rPr lang="en-US" sz="1200" b="1" i="0" u="none" strike="noStrike" cap="none" baseline="0" dirty="0">
                <a:latin typeface="+mn-lt"/>
                <a:ea typeface="Calibri"/>
                <a:cs typeface="Calibri"/>
                <a:sym typeface="Calibri"/>
              </a:rPr>
              <a:t>Facilitator says: </a:t>
            </a:r>
            <a:r>
              <a:rPr lang="en-US" sz="1200" b="0" i="0" u="none" strike="noStrike" cap="none" baseline="0" dirty="0">
                <a:latin typeface="+mn-lt"/>
                <a:ea typeface="Calibri"/>
                <a:cs typeface="Calibri"/>
                <a:sym typeface="Calibri"/>
              </a:rPr>
              <a:t>So what is that magic number? If our ultimate goal is to prepare all students for College and Career, how many words do most college educated adults know? A good estimate is between 20,000 – 35,000 words.</a:t>
            </a:r>
            <a:endParaRPr lang="en-US" sz="1200" b="0" i="0" u="none" strike="noStrike" cap="none" dirty="0">
              <a:latin typeface="+mn-lt"/>
              <a:ea typeface="Calibri"/>
              <a:cs typeface="Calibri"/>
              <a:sym typeface="Calibri"/>
            </a:endParaRPr>
          </a:p>
          <a:p>
            <a:pPr marL="0" marR="0" lvl="0" indent="0" algn="l" rtl="0">
              <a:spcBef>
                <a:spcPts val="0"/>
              </a:spcBef>
              <a:buSzPct val="25000"/>
              <a:buNone/>
            </a:pPr>
            <a:endParaRPr lang="en-US" sz="1200" b="0" i="0" u="none" strike="noStrike" cap="none" dirty="0">
              <a:latin typeface="+mn-lt"/>
              <a:ea typeface="Calibri"/>
              <a:cs typeface="Calibri"/>
              <a:sym typeface="Calibri"/>
            </a:endParaRPr>
          </a:p>
          <a:p>
            <a:pPr marL="0" marR="0" lvl="0" indent="0" algn="l" rtl="0">
              <a:spcBef>
                <a:spcPts val="0"/>
              </a:spcBef>
              <a:buSzPct val="25000"/>
              <a:buNone/>
            </a:pPr>
            <a:r>
              <a:rPr lang="en-US" sz="1200" b="1" i="0" u="none" strike="noStrike" cap="none" dirty="0">
                <a:latin typeface="+mn-lt"/>
                <a:ea typeface="Calibri"/>
                <a:cs typeface="Calibri"/>
                <a:sym typeface="Calibri"/>
              </a:rPr>
              <a:t>Source: </a:t>
            </a:r>
            <a:r>
              <a:rPr lang="en-US" sz="1200" b="0" i="0" u="none" strike="noStrike" cap="none" dirty="0">
                <a:latin typeface="+mn-lt"/>
                <a:ea typeface="Calibri"/>
                <a:cs typeface="Calibri"/>
                <a:sym typeface="Calibri"/>
              </a:rPr>
              <a:t>The Economist.</a:t>
            </a:r>
            <a:r>
              <a:rPr lang="en-US" sz="1200" b="0" i="0" u="none" strike="noStrike" cap="none" baseline="0" dirty="0">
                <a:latin typeface="+mn-lt"/>
                <a:ea typeface="Calibri"/>
                <a:cs typeface="Calibri"/>
                <a:sym typeface="Calibri"/>
              </a:rPr>
              <a:t> (2013). Vocabulary Size: Lexical Facts [Blog Post]. Retrieved from</a:t>
            </a:r>
            <a:r>
              <a:rPr lang="en-US" sz="1200" b="1" i="0" u="none" strike="noStrike" cap="none" baseline="0" dirty="0">
                <a:latin typeface="+mn-lt"/>
                <a:ea typeface="Calibri"/>
                <a:cs typeface="Calibri"/>
                <a:sym typeface="Calibri"/>
              </a:rPr>
              <a:t> </a:t>
            </a:r>
            <a:r>
              <a:rPr lang="en-US" sz="1200" b="0" i="0" u="none" strike="noStrike" cap="none" dirty="0">
                <a:latin typeface="+mn-lt"/>
                <a:ea typeface="Calibri"/>
                <a:cs typeface="Calibri"/>
                <a:sym typeface="Calibri"/>
              </a:rPr>
              <a:t>https://</a:t>
            </a:r>
            <a:r>
              <a:rPr lang="en-US" sz="1200" b="0" i="0" u="none" strike="noStrike" cap="none" dirty="0" err="1">
                <a:latin typeface="+mn-lt"/>
                <a:ea typeface="Calibri"/>
                <a:cs typeface="Calibri"/>
                <a:sym typeface="Calibri"/>
              </a:rPr>
              <a:t>www.economist.com</a:t>
            </a:r>
            <a:r>
              <a:rPr lang="en-US" sz="1200" b="0" i="0" u="none" strike="noStrike" cap="none" dirty="0">
                <a:latin typeface="+mn-lt"/>
                <a:ea typeface="Calibri"/>
                <a:cs typeface="Calibri"/>
                <a:sym typeface="Calibri"/>
              </a:rPr>
              <a:t>/blogs/</a:t>
            </a:r>
            <a:r>
              <a:rPr lang="en-US" sz="1200" b="0" i="0" u="none" strike="noStrike" cap="none" dirty="0" err="1">
                <a:latin typeface="+mn-lt"/>
                <a:ea typeface="Calibri"/>
                <a:cs typeface="Calibri"/>
                <a:sym typeface="Calibri"/>
              </a:rPr>
              <a:t>johnson</a:t>
            </a:r>
            <a:r>
              <a:rPr lang="en-US" sz="1200" b="0" i="0" u="none" strike="noStrike" cap="none" dirty="0">
                <a:latin typeface="+mn-lt"/>
                <a:ea typeface="Calibri"/>
                <a:cs typeface="Calibri"/>
                <a:sym typeface="Calibri"/>
              </a:rPr>
              <a:t>/2013/05/vocabulary-size</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a:p>
        </p:txBody>
      </p:sp>
    </p:spTree>
    <p:extLst>
      <p:ext uri="{BB962C8B-B14F-4D97-AF65-F5344CB8AC3E}">
        <p14:creationId xmlns:p14="http://schemas.microsoft.com/office/powerpoint/2010/main" val="183168998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kern="1200" cap="none" dirty="0">
                <a:solidFill>
                  <a:srgbClr val="000000"/>
                </a:solidFill>
                <a:latin typeface="Calibri" charset="0"/>
                <a:ea typeface="Calibri"/>
                <a:cs typeface="Calibri" charset="0"/>
                <a:sym typeface="Impact"/>
              </a:rPr>
              <a:t>30</a:t>
            </a:r>
            <a:r>
              <a:rPr lang="en-US" sz="1200" dirty="0">
                <a:solidFill>
                  <a:srgbClr val="000000"/>
                </a:solidFill>
                <a:latin typeface="Calibri" charset="0"/>
                <a:ea typeface="Calibri" charset="0"/>
                <a:cs typeface="Calibri" charset="0"/>
                <a:sym typeface="Impact"/>
              </a:rPr>
              <a:t> seconds</a:t>
            </a:r>
          </a:p>
          <a:p>
            <a:pPr marL="0" marR="0" lvl="0" indent="0" algn="l" rtl="0">
              <a:spcBef>
                <a:spcPts val="0"/>
              </a:spcBef>
              <a:buSzPct val="25000"/>
              <a:buNone/>
            </a:pPr>
            <a:endParaRPr lang="en-US" sz="1200" dirty="0">
              <a:solidFill>
                <a:srgbClr val="000000"/>
              </a:solidFill>
              <a:latin typeface="Calibri" charset="0"/>
              <a:ea typeface="Calibri" charset="0"/>
              <a:cs typeface="Calibri" charset="0"/>
              <a:sym typeface="Impact"/>
            </a:endParaRPr>
          </a:p>
          <a:p>
            <a:pPr marL="0" marR="0" lvl="0" indent="0" algn="l" rtl="0">
              <a:spcBef>
                <a:spcPts val="0"/>
              </a:spcBef>
              <a:buSzPct val="25000"/>
              <a:buNone/>
            </a:pPr>
            <a:r>
              <a:rPr lang="en-US" sz="1200" b="1" dirty="0">
                <a:solidFill>
                  <a:srgbClr val="000000"/>
                </a:solidFill>
                <a:latin typeface="Calibri" charset="0"/>
                <a:ea typeface="Calibri" charset="0"/>
                <a:cs typeface="Calibri" charset="0"/>
                <a:sym typeface="Impact"/>
              </a:rPr>
              <a:t>Facilitator says:</a:t>
            </a:r>
            <a:r>
              <a:rPr lang="en-US" sz="1200" b="1" baseline="0" dirty="0">
                <a:solidFill>
                  <a:srgbClr val="000000"/>
                </a:solidFill>
                <a:latin typeface="Calibri" charset="0"/>
                <a:ea typeface="Calibri" charset="0"/>
                <a:cs typeface="Calibri" charset="0"/>
                <a:sym typeface="Impact"/>
              </a:rPr>
              <a:t> </a:t>
            </a:r>
            <a:r>
              <a:rPr lang="en-US" sz="1200" dirty="0">
                <a:solidFill>
                  <a:srgbClr val="000000"/>
                </a:solidFill>
                <a:latin typeface="Calibri" charset="0"/>
                <a:ea typeface="Calibri" charset="0"/>
                <a:cs typeface="Calibri" charset="0"/>
                <a:sym typeface="Impact"/>
              </a:rPr>
              <a:t>That means... students</a:t>
            </a:r>
            <a:r>
              <a:rPr lang="en-US" sz="1200" baseline="0" dirty="0">
                <a:solidFill>
                  <a:srgbClr val="000000"/>
                </a:solidFill>
                <a:latin typeface="Calibri" charset="0"/>
                <a:ea typeface="Calibri" charset="0"/>
                <a:cs typeface="Calibri" charset="0"/>
                <a:sym typeface="Impact"/>
              </a:rPr>
              <a:t> need to learn 2300-3000 words PER YEAR between Kindergarten – Grade 12 to be prepared for college or career.</a:t>
            </a:r>
          </a:p>
          <a:p>
            <a:pPr marL="0" marR="0" lvl="0" indent="0" algn="l" rtl="0">
              <a:spcBef>
                <a:spcPts val="0"/>
              </a:spcBef>
              <a:buSzPct val="25000"/>
              <a:buNone/>
            </a:pPr>
            <a:endParaRPr lang="en-US" dirty="0">
              <a:solidFill>
                <a:srgbClr val="000000"/>
              </a:solidFill>
              <a:latin typeface="Calibri" charset="0"/>
              <a:ea typeface="Calibri" charset="0"/>
              <a:cs typeface="Calibri" charset="0"/>
              <a:sym typeface="Impact"/>
            </a:endParaRPr>
          </a:p>
          <a:p>
            <a:pPr marL="0" lvl="0" indent="0">
              <a:buFont typeface="Arial" charset="0"/>
              <a:buNone/>
            </a:pPr>
            <a:r>
              <a:rPr lang="en-US" b="1" baseline="0" dirty="0"/>
              <a:t>Source: </a:t>
            </a:r>
            <a:r>
              <a:rPr lang="en-US" sz="1100" b="0" i="0" kern="1200" dirty="0">
                <a:solidFill>
                  <a:schemeClr val="tx1"/>
                </a:solidFill>
                <a:effectLst/>
                <a:latin typeface="Calibri"/>
                <a:ea typeface="+mn-ea"/>
                <a:cs typeface="Calibri"/>
              </a:rPr>
              <a:t>Hart, B., &amp; Risley, T. R. (2003). The early catastrophe: The 30 million word gap by age 3. </a:t>
            </a:r>
            <a:r>
              <a:rPr lang="en-US" sz="1100" b="0" i="1" kern="1200" dirty="0">
                <a:solidFill>
                  <a:schemeClr val="tx1"/>
                </a:solidFill>
                <a:effectLst/>
                <a:latin typeface="Calibri"/>
                <a:ea typeface="+mn-ea"/>
                <a:cs typeface="Calibri"/>
              </a:rPr>
              <a:t>American Educator, 27(1), 4-9.</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112</a:t>
            </a:fld>
            <a:endParaRPr lang="en-US" dirty="0"/>
          </a:p>
        </p:txBody>
      </p:sp>
    </p:spTree>
    <p:extLst>
      <p:ext uri="{BB962C8B-B14F-4D97-AF65-F5344CB8AC3E}">
        <p14:creationId xmlns:p14="http://schemas.microsoft.com/office/powerpoint/2010/main" val="142751441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a:t>
            </a:r>
            <a:r>
              <a:rPr lang="en-US" sz="1200" b="1" i="0" u="none" strike="noStrike" kern="1200" cap="none" baseline="0" dirty="0">
                <a:solidFill>
                  <a:schemeClr val="dk1"/>
                </a:solidFill>
                <a:latin typeface="Calibri"/>
                <a:ea typeface="Calibri"/>
                <a:cs typeface="Calibri"/>
                <a:sym typeface="Calibri"/>
              </a:rPr>
              <a:t> </a:t>
            </a:r>
            <a:r>
              <a:rPr lang="en-US" sz="1200" b="0" i="0" u="none" strike="noStrike" kern="1200" cap="none" baseline="0" dirty="0">
                <a:solidFill>
                  <a:srgbClr val="000000"/>
                </a:solidFill>
                <a:latin typeface="+mn-lt"/>
                <a:ea typeface="Calibri"/>
                <a:cs typeface="Calibri"/>
                <a:sym typeface="Calibri"/>
              </a:rPr>
              <a:t>2</a:t>
            </a:r>
            <a:r>
              <a:rPr lang="en-US" sz="1200" b="0" i="0" u="none" strike="noStrike" cap="none" dirty="0">
                <a:solidFill>
                  <a:srgbClr val="000000"/>
                </a:solidFill>
                <a:latin typeface="+mn-lt"/>
                <a:ea typeface="Calibri"/>
                <a:cs typeface="Calibri"/>
                <a:sym typeface="Calibri"/>
              </a:rPr>
              <a:t> minutes</a:t>
            </a:r>
          </a:p>
          <a:p>
            <a:pPr marL="0" marR="0" lvl="0" indent="0" algn="l" rtl="0">
              <a:spcBef>
                <a:spcPts val="0"/>
              </a:spcBef>
              <a:buSzPct val="25000"/>
              <a:buFontTx/>
              <a:buNone/>
            </a:pPr>
            <a:endParaRPr lang="en-US" sz="1200" b="0" i="0" u="none" strike="noStrike" cap="none" dirty="0">
              <a:solidFill>
                <a:srgbClr val="000000"/>
              </a:solidFill>
              <a:latin typeface="+mn-lt"/>
              <a:ea typeface="Calibri"/>
              <a:cs typeface="Calibri"/>
              <a:sym typeface="Calibri"/>
            </a:endParaRPr>
          </a:p>
          <a:p>
            <a:pPr marL="0" marR="0" lvl="0" indent="0" algn="l" rtl="0">
              <a:spcBef>
                <a:spcPts val="0"/>
              </a:spcBef>
              <a:buSzPct val="25000"/>
              <a:buFontTx/>
              <a:buNone/>
            </a:pPr>
            <a:r>
              <a:rPr lang="en-US" sz="1200" b="1" i="0" u="none" strike="noStrike" cap="none" baseline="0" dirty="0">
                <a:solidFill>
                  <a:srgbClr val="000000"/>
                </a:solidFill>
                <a:latin typeface="+mn-lt"/>
                <a:ea typeface="Calibri"/>
                <a:cs typeface="Calibri"/>
                <a:sym typeface="Calibri"/>
              </a:rPr>
              <a:t>Facilitator says: </a:t>
            </a:r>
            <a:r>
              <a:rPr lang="en-US" sz="1200" b="0" i="0" u="none" strike="noStrike" cap="none" baseline="0" dirty="0">
                <a:solidFill>
                  <a:srgbClr val="000000"/>
                </a:solidFill>
                <a:latin typeface="+mn-lt"/>
                <a:ea typeface="Calibri"/>
                <a:cs typeface="Calibri"/>
                <a:sym typeface="Calibri"/>
              </a:rPr>
              <a:t>Let’s do the math on this. </a:t>
            </a:r>
          </a:p>
          <a:p>
            <a:pPr marL="0" marR="0" lvl="0" indent="0" algn="l" rtl="0">
              <a:spcBef>
                <a:spcPts val="0"/>
              </a:spcBef>
              <a:buSzPct val="25000"/>
              <a:buFontTx/>
              <a:buNone/>
            </a:pPr>
            <a:endParaRPr lang="en-US" sz="1200" b="0" i="0" u="none" strike="noStrike" cap="none" baseline="0" dirty="0">
              <a:solidFill>
                <a:srgbClr val="000000"/>
              </a:solidFill>
              <a:latin typeface="+mn-lt"/>
              <a:ea typeface="Calibri"/>
              <a:cs typeface="Calibri"/>
              <a:sym typeface="Calibri"/>
            </a:endParaRPr>
          </a:p>
          <a:p>
            <a:pPr marL="0" marR="0" lvl="0" indent="0" algn="l" rtl="0">
              <a:spcBef>
                <a:spcPts val="0"/>
              </a:spcBef>
              <a:buSzPct val="25000"/>
              <a:buFontTx/>
              <a:buNone/>
            </a:pPr>
            <a:r>
              <a:rPr lang="en-US" sz="1200" b="1" i="0" u="none" strike="noStrike" cap="none" baseline="0" dirty="0">
                <a:solidFill>
                  <a:srgbClr val="000000"/>
                </a:solidFill>
                <a:latin typeface="+mn-lt"/>
                <a:ea typeface="Calibri"/>
                <a:cs typeface="Calibri"/>
                <a:sym typeface="Calibri"/>
              </a:rPr>
              <a:t>Facilitator does: </a:t>
            </a:r>
            <a:r>
              <a:rPr lang="en-US" sz="1200" b="0" i="0" u="none" strike="noStrike" cap="none" baseline="0" dirty="0">
                <a:solidFill>
                  <a:srgbClr val="000000"/>
                </a:solidFill>
                <a:latin typeface="+mn-lt"/>
                <a:ea typeface="Calibri"/>
                <a:cs typeface="Calibri"/>
                <a:sym typeface="Calibri"/>
              </a:rPr>
              <a:t>Read the question and have participants do the math and share out. </a:t>
            </a:r>
          </a:p>
          <a:p>
            <a:pPr marL="628650" marR="0" lvl="1" indent="-171450" algn="l" rtl="0">
              <a:spcBef>
                <a:spcPts val="0"/>
              </a:spcBef>
              <a:buSzPct val="25000"/>
              <a:buFont typeface="Arial" charset="0"/>
              <a:buChar char="•"/>
            </a:pPr>
            <a:r>
              <a:rPr lang="en-US" sz="1200" b="0" i="0" u="none" strike="noStrike" cap="none" baseline="0" dirty="0">
                <a:solidFill>
                  <a:srgbClr val="000000"/>
                </a:solidFill>
                <a:latin typeface="+mn-lt"/>
                <a:ea typeface="Calibri"/>
                <a:cs typeface="Calibri"/>
                <a:sym typeface="Calibri"/>
              </a:rPr>
              <a:t>Answer: 6</a:t>
            </a:r>
            <a:r>
              <a:rPr lang="en-US" sz="1200" b="0" i="0" u="none" strike="noStrike" cap="none" dirty="0">
                <a:solidFill>
                  <a:srgbClr val="000000"/>
                </a:solidFill>
                <a:latin typeface="+mn-lt"/>
                <a:ea typeface="Calibri"/>
                <a:cs typeface="Calibri"/>
                <a:sym typeface="Calibri"/>
              </a:rPr>
              <a:t>0 words per week.  </a:t>
            </a:r>
          </a:p>
          <a:p>
            <a:endParaRPr lang="en-US" dirty="0">
              <a:solidFill>
                <a:srgbClr val="000000"/>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a:p>
        </p:txBody>
      </p:sp>
    </p:spTree>
    <p:extLst>
      <p:ext uri="{BB962C8B-B14F-4D97-AF65-F5344CB8AC3E}">
        <p14:creationId xmlns:p14="http://schemas.microsoft.com/office/powerpoint/2010/main" val="92021890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Read slide. Gauge participant reactions here (i.e. “who is thinking</a:t>
            </a:r>
            <a:r>
              <a:rPr lang="en-US" sz="1200" b="0" i="0" u="none" strike="noStrike" cap="none" baseline="0" dirty="0">
                <a:solidFill>
                  <a:schemeClr val="dk1"/>
                </a:solidFill>
                <a:latin typeface="+mn-lt"/>
                <a:ea typeface="Calibri"/>
                <a:cs typeface="Calibri"/>
                <a:sym typeface="Calibri"/>
              </a:rPr>
              <a:t> this exact same thing right now? Who is feeling a little stressed or anxious about this? Why?)</a:t>
            </a: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endParaRPr lang="en-US" sz="1200" b="1" i="0" u="none" strike="noStrike" cap="none" dirty="0">
              <a:solidFill>
                <a:schemeClr val="dk1"/>
              </a:solidFill>
              <a:latin typeface="+mn-lt"/>
              <a:ea typeface="Calibri"/>
              <a:cs typeface="Calibri"/>
              <a:sym typeface="Calibri"/>
            </a:endParaRPr>
          </a:p>
          <a:p>
            <a:pPr marL="171450" marR="0" lvl="0" indent="-171450" algn="l" rtl="0">
              <a:spcBef>
                <a:spcPts val="0"/>
              </a:spcBef>
              <a:buSzPct val="25000"/>
              <a:buFont typeface="Arial" charset="0"/>
              <a:buChar char="•"/>
            </a:pPr>
            <a:r>
              <a:rPr lang="en-US" sz="1200" b="0" i="0" u="none" strike="noStrike" cap="none" dirty="0">
                <a:solidFill>
                  <a:schemeClr val="dk1"/>
                </a:solidFill>
                <a:latin typeface="+mn-lt"/>
                <a:ea typeface="Calibri"/>
                <a:cs typeface="Calibri"/>
                <a:sym typeface="Calibri"/>
              </a:rPr>
              <a:t>https://</a:t>
            </a:r>
            <a:r>
              <a:rPr lang="en-US" sz="1200" b="0" i="0" u="none" strike="noStrike" cap="none" dirty="0" err="1">
                <a:solidFill>
                  <a:schemeClr val="dk1"/>
                </a:solidFill>
                <a:latin typeface="+mn-lt"/>
                <a:ea typeface="Calibri"/>
                <a:cs typeface="Calibri"/>
                <a:sym typeface="Calibri"/>
              </a:rPr>
              <a:t>pixabay.com</a:t>
            </a:r>
            <a:r>
              <a:rPr lang="en-US" sz="1200" b="0" i="0" u="none" strike="noStrike" cap="none" dirty="0">
                <a:solidFill>
                  <a:schemeClr val="dk1"/>
                </a:solidFill>
                <a:latin typeface="+mn-lt"/>
                <a:ea typeface="Calibri"/>
                <a:cs typeface="Calibri"/>
                <a:sym typeface="Calibri"/>
              </a:rPr>
              <a:t>/</a:t>
            </a:r>
            <a:r>
              <a:rPr lang="en-US" sz="1200" b="0" i="0" u="none" strike="noStrike" cap="none" dirty="0" err="1">
                <a:solidFill>
                  <a:schemeClr val="dk1"/>
                </a:solidFill>
                <a:latin typeface="+mn-lt"/>
                <a:ea typeface="Calibri"/>
                <a:cs typeface="Calibri"/>
                <a:sym typeface="Calibri"/>
              </a:rPr>
              <a:t>en</a:t>
            </a:r>
            <a:r>
              <a:rPr lang="en-US" sz="1200" b="0" i="0" u="none" strike="noStrike" cap="none" dirty="0">
                <a:solidFill>
                  <a:schemeClr val="dk1"/>
                </a:solidFill>
                <a:latin typeface="+mn-lt"/>
                <a:ea typeface="Calibri"/>
                <a:cs typeface="Calibri"/>
                <a:sym typeface="Calibri"/>
              </a:rPr>
              <a:t>/upset-overwhelmed-stress-tired-2681502/</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114</a:t>
            </a:fld>
            <a:endParaRPr lang="en-US"/>
          </a:p>
        </p:txBody>
      </p:sp>
    </p:spTree>
    <p:extLst>
      <p:ext uri="{BB962C8B-B14F-4D97-AF65-F5344CB8AC3E}">
        <p14:creationId xmlns:p14="http://schemas.microsoft.com/office/powerpoint/2010/main" val="181478532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28763" y="765175"/>
            <a:ext cx="3633787" cy="2043113"/>
          </a:xfrm>
        </p:spPr>
      </p:sp>
      <p:sp>
        <p:nvSpPr>
          <p:cNvPr id="3" name="Notes Placeholder 2"/>
          <p:cNvSpPr>
            <a:spLocks noGrp="1"/>
          </p:cNvSpPr>
          <p:nvPr>
            <p:ph type="body" idx="1"/>
          </p:nvPr>
        </p:nvSpPr>
        <p:spPr>
          <a:xfrm>
            <a:off x="729155" y="2999882"/>
            <a:ext cx="5486400" cy="3600450"/>
          </a:xfrm>
        </p:spPr>
        <p:txBody>
          <a:bodyPr/>
          <a:lstStyle/>
          <a:p>
            <a:pPr marL="0" marR="0" lvl="0" indent="0" algn="l" rtl="0">
              <a:spcBef>
                <a:spcPts val="0"/>
              </a:spcBef>
              <a:buSzPct val="25000"/>
              <a:buFontTx/>
              <a:buNone/>
            </a:pPr>
            <a:r>
              <a:rPr lang="en-US" sz="1000" b="1" i="0" u="none" strike="noStrike" kern="1200" cap="none" dirty="0">
                <a:solidFill>
                  <a:schemeClr val="dk1"/>
                </a:solidFill>
                <a:ea typeface="Calibri"/>
                <a:sym typeface="Calibri"/>
              </a:rPr>
              <a:t>Time: </a:t>
            </a:r>
          </a:p>
          <a:p>
            <a:pPr marL="0" marR="0" lvl="0" indent="0" algn="l" rtl="0">
              <a:spcBef>
                <a:spcPts val="0"/>
              </a:spcBef>
              <a:buSzPct val="25000"/>
              <a:buFontTx/>
              <a:buNone/>
            </a:pPr>
            <a:r>
              <a:rPr lang="en-US" sz="1000" b="1" i="0" u="none" strike="noStrike" kern="1200" cap="none" dirty="0">
                <a:solidFill>
                  <a:schemeClr val="dk1"/>
                </a:solidFill>
                <a:ea typeface="Calibri"/>
                <a:sym typeface="Calibri"/>
              </a:rPr>
              <a:t>Duration: </a:t>
            </a:r>
            <a:r>
              <a:rPr lang="en-US" sz="1000" b="0" i="0" u="none" strike="noStrike" kern="1200" cap="none" dirty="0">
                <a:solidFill>
                  <a:schemeClr val="tx1"/>
                </a:solidFill>
                <a:ea typeface="+mn-ea"/>
                <a:sym typeface="Calibri"/>
              </a:rPr>
              <a:t>5</a:t>
            </a:r>
            <a:r>
              <a:rPr lang="en-US" sz="10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says: </a:t>
            </a:r>
            <a:r>
              <a:rPr lang="en-US" sz="1000" dirty="0"/>
              <a:t>Of course not! Luckily, there’s a quicker</a:t>
            </a:r>
            <a:r>
              <a:rPr lang="en-US" sz="1000" baseline="0" dirty="0"/>
              <a:t>, easier and more effective way for students to learn vocabulary then by memorizing word lists. Take a moment independently to review these research snapshots in your note catcher.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does: </a:t>
            </a:r>
            <a:r>
              <a:rPr lang="en-US" sz="1000" baseline="0" dirty="0"/>
              <a:t>Provide a moment for independent review.  Then click to reveal discussion questions for participants to discuss with a partner or at their tables. Afterwards, invite participants to share out with the whole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Look For:</a:t>
            </a:r>
            <a:r>
              <a:rPr lang="en-US" sz="1000" b="1" dirty="0"/>
              <a:t> </a:t>
            </a:r>
            <a:r>
              <a:rPr lang="en-US" sz="1000" baseline="0" dirty="0"/>
              <a:t>Students acquire vocabulary by reading a volume of texts on a topic.</a:t>
            </a:r>
          </a:p>
          <a:p>
            <a:pPr marR="0" algn="l" defTabSz="914400" rtl="0" eaLnBrk="1" fontAlgn="auto" latinLnBrk="0" hangingPunct="1">
              <a:lnSpc>
                <a:spcPct val="100000"/>
              </a:lnSpc>
              <a:spcBef>
                <a:spcPts val="0"/>
              </a:spcBef>
              <a:spcAft>
                <a:spcPts val="0"/>
              </a:spcAft>
              <a:buClrTx/>
              <a:buSzTx/>
              <a:tabLst/>
              <a:defRPr/>
            </a:pPr>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says</a:t>
            </a:r>
            <a:r>
              <a:rPr lang="en-US" sz="1000" b="1" baseline="0" dirty="0"/>
              <a:t> (e</a:t>
            </a:r>
            <a:r>
              <a:rPr lang="en-US" sz="1000" b="1" dirty="0"/>
              <a:t>mphasize):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dirty="0"/>
              <a:t>Contrast</a:t>
            </a:r>
            <a:r>
              <a:rPr lang="en-US" sz="1000" baseline="0" dirty="0"/>
              <a:t> using the text sets in the Guidebooks to the typical way we teach reading - where we skip around from topic to topic, plants today, tree mammals tomorrow, the colonies the day after. Instead we need to spend time reading several texts </a:t>
            </a:r>
            <a:r>
              <a:rPr lang="en-US" sz="1000" b="1" baseline="0" dirty="0"/>
              <a:t>within the same topic</a:t>
            </a:r>
            <a:r>
              <a:rPr lang="en-US" sz="1000" b="0" baseline="0" dirty="0"/>
              <a:t> in order to build knowledge </a:t>
            </a:r>
            <a:r>
              <a:rPr lang="en-US" sz="1000" b="0" u="sng" baseline="0" dirty="0"/>
              <a:t>and vocabulary </a:t>
            </a:r>
            <a:r>
              <a:rPr lang="en-US" sz="1000" b="0" baseline="0" dirty="0"/>
              <a:t>faster.  With the huge volume of words and huge bodies of knowledge that students need to learn, we </a:t>
            </a:r>
            <a:r>
              <a:rPr lang="en-US" sz="1000" b="1" baseline="0" dirty="0"/>
              <a:t>can’t afford</a:t>
            </a:r>
            <a:r>
              <a:rPr lang="en-US" sz="1000" b="0" baseline="0" dirty="0"/>
              <a:t> to not use the most effective, fastest way to gain this knowledge.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baseline="0" dirty="0"/>
              <a:t>The research referenced here is what led to the creation of the idea of text sets: a thoughtfully sequenced series of texts designed to build knowledge and vocabulary.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More Information for presenters:</a:t>
            </a:r>
          </a:p>
          <a:p>
            <a:pPr marL="171450" lvl="0" indent="-171450">
              <a:buFont typeface="Arial" charset="0"/>
              <a:buChar char="•"/>
            </a:pPr>
            <a:r>
              <a:rPr lang="en-US" sz="1000" kern="1200" dirty="0" err="1">
                <a:solidFill>
                  <a:schemeClr val="tx1"/>
                </a:solidFill>
                <a:effectLst/>
              </a:rPr>
              <a:t>Cervetti</a:t>
            </a:r>
            <a:r>
              <a:rPr lang="en-US" sz="1000" kern="1200" dirty="0">
                <a:solidFill>
                  <a:schemeClr val="tx1"/>
                </a:solidFill>
                <a:effectLst/>
              </a:rPr>
              <a:t>, Wright and Hwang study: They created a text set including about 5 texts on birds and </a:t>
            </a:r>
            <a:r>
              <a:rPr lang="en-US" sz="1000" kern="1200" baseline="0" dirty="0">
                <a:solidFill>
                  <a:schemeClr val="tx1"/>
                </a:solidFill>
                <a:effectLst/>
              </a:rPr>
              <a:t> </a:t>
            </a:r>
            <a:r>
              <a:rPr lang="en-US" sz="1000" kern="1200" dirty="0">
                <a:solidFill>
                  <a:schemeClr val="tx1"/>
                </a:solidFill>
                <a:effectLst/>
              </a:rPr>
              <a:t>another one with 5 texts on different topics. They then embedded about 10 of the same words in each set and measured how many of the  10 common words were learned in each condition. Students reading the bird set learned much more of the 10 words. </a:t>
            </a:r>
          </a:p>
          <a:p>
            <a:endParaRPr lang="en-US" sz="1000" kern="1200" dirty="0">
              <a:solidFill>
                <a:schemeClr val="tx1"/>
              </a:solidFill>
              <a:effectLst/>
            </a:endParaRPr>
          </a:p>
          <a:p>
            <a:r>
              <a:rPr lang="en-US" sz="1000" b="1" kern="1200" dirty="0">
                <a:solidFill>
                  <a:schemeClr val="tx1"/>
                </a:solidFill>
                <a:effectLst/>
              </a:rPr>
              <a:t>Sources: </a:t>
            </a:r>
          </a:p>
          <a:p>
            <a:pPr marL="171450" indent="-171450">
              <a:buFont typeface="Arial" charset="0"/>
              <a:buChar char="•"/>
            </a:pPr>
            <a:r>
              <a:rPr lang="en-US" sz="1000" b="0" i="0" kern="1200" dirty="0" err="1">
                <a:solidFill>
                  <a:schemeClr val="tx1"/>
                </a:solidFill>
                <a:effectLst/>
              </a:rPr>
              <a:t>Landauer</a:t>
            </a:r>
            <a:r>
              <a:rPr lang="en-US" sz="1000" b="0" i="0" kern="1200" dirty="0">
                <a:solidFill>
                  <a:schemeClr val="tx1"/>
                </a:solidFill>
                <a:effectLst/>
              </a:rPr>
              <a:t>, T. K., &amp; </a:t>
            </a:r>
            <a:r>
              <a:rPr lang="en-US" sz="1000" b="0" i="0" kern="1200" dirty="0" err="1">
                <a:solidFill>
                  <a:schemeClr val="tx1"/>
                </a:solidFill>
                <a:effectLst/>
              </a:rPr>
              <a:t>Dumais</a:t>
            </a:r>
            <a:r>
              <a:rPr lang="en-US" sz="1000" b="0" i="0" kern="1200" dirty="0">
                <a:solidFill>
                  <a:schemeClr val="tx1"/>
                </a:solidFill>
                <a:effectLst/>
              </a:rPr>
              <a:t>, S. T. (1997). A solution to Plato’s problem: The latent semantic analysis theory of acquisition, induction, and representation of knowledge. </a:t>
            </a:r>
            <a:r>
              <a:rPr lang="en-US" sz="1000" b="0" i="1" kern="1200" dirty="0">
                <a:solidFill>
                  <a:schemeClr val="tx1"/>
                </a:solidFill>
                <a:effectLst/>
              </a:rPr>
              <a:t>Psychological Review,</a:t>
            </a:r>
            <a:r>
              <a:rPr lang="en-US" sz="1000" b="0" i="0" kern="1200" dirty="0">
                <a:solidFill>
                  <a:schemeClr val="tx1"/>
                </a:solidFill>
                <a:effectLst/>
              </a:rPr>
              <a:t> </a:t>
            </a:r>
            <a:r>
              <a:rPr lang="en-US" sz="1000" b="0" i="1" kern="1200" dirty="0">
                <a:solidFill>
                  <a:schemeClr val="tx1"/>
                </a:solidFill>
                <a:effectLst/>
              </a:rPr>
              <a:t>104</a:t>
            </a:r>
            <a:r>
              <a:rPr lang="en-US" sz="1000" b="0" i="0" kern="1200" dirty="0">
                <a:solidFill>
                  <a:schemeClr val="tx1"/>
                </a:solidFill>
                <a:effectLst/>
              </a:rPr>
              <a:t>(2), 211-240. </a:t>
            </a:r>
          </a:p>
          <a:p>
            <a:pPr marL="171450" indent="-171450">
              <a:buFont typeface="Arial" charset="0"/>
              <a:buChar char="•"/>
            </a:pPr>
            <a:r>
              <a:rPr lang="en-US" sz="1000" b="0" i="0" kern="1200" dirty="0" err="1">
                <a:solidFill>
                  <a:schemeClr val="tx1"/>
                </a:solidFill>
                <a:effectLst/>
              </a:rPr>
              <a:t>Cervetti</a:t>
            </a:r>
            <a:r>
              <a:rPr lang="en-US" sz="1000" b="0" i="0" kern="1200" dirty="0">
                <a:solidFill>
                  <a:schemeClr val="tx1"/>
                </a:solidFill>
                <a:effectLst/>
              </a:rPr>
              <a:t>, G. N., Wright, T. S., &amp; Hwang, H. (2016). Conceptual coherence, comprehension, and vocabulary acquisition: A knowledge effect? </a:t>
            </a:r>
            <a:r>
              <a:rPr lang="en-US" sz="1000" b="0" i="1" kern="1200" dirty="0">
                <a:solidFill>
                  <a:schemeClr val="tx1"/>
                </a:solidFill>
                <a:effectLst/>
              </a:rPr>
              <a:t>Reading and Writing,</a:t>
            </a:r>
            <a:r>
              <a:rPr lang="en-US" sz="1000" b="0" i="0" kern="1200" dirty="0">
                <a:solidFill>
                  <a:schemeClr val="tx1"/>
                </a:solidFill>
                <a:effectLst/>
              </a:rPr>
              <a:t> </a:t>
            </a:r>
            <a:r>
              <a:rPr lang="en-US" sz="1000" b="0" i="1" kern="1200" dirty="0">
                <a:solidFill>
                  <a:schemeClr val="tx1"/>
                </a:solidFill>
                <a:effectLst/>
              </a:rPr>
              <a:t>29</a:t>
            </a:r>
            <a:r>
              <a:rPr lang="en-US" sz="1000" b="0" i="0" kern="1200" dirty="0">
                <a:solidFill>
                  <a:schemeClr val="tx1"/>
                </a:solidFill>
                <a:effectLst/>
              </a:rPr>
              <a:t>(4), 761-779.</a:t>
            </a:r>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a:p>
        </p:txBody>
      </p:sp>
    </p:spTree>
    <p:extLst>
      <p:ext uri="{BB962C8B-B14F-4D97-AF65-F5344CB8AC3E}">
        <p14:creationId xmlns:p14="http://schemas.microsoft.com/office/powerpoint/2010/main" val="73465741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kern="1200" dirty="0">
                <a:solidFill>
                  <a:schemeClr val="tx1"/>
                </a:solidFill>
                <a:effectLst/>
              </a:rPr>
              <a:t>Note: </a:t>
            </a:r>
            <a:r>
              <a:rPr lang="en-US" sz="1000" b="0" kern="1200" dirty="0">
                <a:solidFill>
                  <a:schemeClr val="tx1"/>
                </a:solidFill>
                <a:effectLst/>
              </a:rPr>
              <a:t>This slide is hidden in the presentation</a:t>
            </a:r>
            <a:r>
              <a:rPr lang="en-US" sz="1000" b="0" kern="1200" baseline="0" dirty="0">
                <a:solidFill>
                  <a:schemeClr val="tx1"/>
                </a:solidFill>
                <a:effectLst/>
              </a:rPr>
              <a:t> but is here for facilitator reference. These r</a:t>
            </a:r>
            <a:r>
              <a:rPr lang="en-US" sz="1000" kern="1200" dirty="0">
                <a:solidFill>
                  <a:schemeClr val="tx1"/>
                </a:solidFill>
                <a:effectLst/>
              </a:rPr>
              <a:t>esearch</a:t>
            </a:r>
            <a:r>
              <a:rPr lang="en-US" sz="1000" kern="1200" baseline="0" dirty="0">
                <a:solidFill>
                  <a:schemeClr val="tx1"/>
                </a:solidFill>
                <a:effectLst/>
              </a:rPr>
              <a:t> snapshots are found in participant note-catchers. </a:t>
            </a:r>
          </a:p>
          <a:p>
            <a:endParaRPr lang="en-US" sz="1000" kern="1200" dirty="0">
              <a:solidFill>
                <a:schemeClr val="tx1"/>
              </a:solidFill>
              <a:effectLst/>
            </a:endParaRPr>
          </a:p>
          <a:p>
            <a:r>
              <a:rPr lang="en-US" sz="1000" b="1" kern="1200" dirty="0">
                <a:solidFill>
                  <a:schemeClr val="tx1"/>
                </a:solidFill>
                <a:effectLst/>
              </a:rPr>
              <a:t>Sources: </a:t>
            </a:r>
          </a:p>
          <a:p>
            <a:pPr marL="171450" indent="-171450">
              <a:buFont typeface="Arial" charset="0"/>
              <a:buChar char="•"/>
            </a:pPr>
            <a:r>
              <a:rPr lang="en-US" sz="1100" b="0" i="0" kern="1200" dirty="0" err="1">
                <a:solidFill>
                  <a:schemeClr val="tx1"/>
                </a:solidFill>
                <a:effectLst/>
                <a:latin typeface="Calibri"/>
                <a:ea typeface="+mn-ea"/>
                <a:cs typeface="Calibri"/>
              </a:rPr>
              <a:t>Landauer</a:t>
            </a:r>
            <a:r>
              <a:rPr lang="en-US" sz="1100" b="0" i="0" kern="1200" dirty="0">
                <a:solidFill>
                  <a:schemeClr val="tx1"/>
                </a:solidFill>
                <a:effectLst/>
                <a:latin typeface="Calibri"/>
                <a:ea typeface="+mn-ea"/>
                <a:cs typeface="Calibri"/>
              </a:rPr>
              <a:t>, T. K., &amp; </a:t>
            </a:r>
            <a:r>
              <a:rPr lang="en-US" sz="1100" b="0" i="0" kern="1200" dirty="0" err="1">
                <a:solidFill>
                  <a:schemeClr val="tx1"/>
                </a:solidFill>
                <a:effectLst/>
                <a:latin typeface="Calibri"/>
                <a:ea typeface="+mn-ea"/>
                <a:cs typeface="Calibri"/>
              </a:rPr>
              <a:t>Dumais</a:t>
            </a:r>
            <a:r>
              <a:rPr lang="en-US" sz="1100" b="0" i="0" kern="1200" dirty="0">
                <a:solidFill>
                  <a:schemeClr val="tx1"/>
                </a:solidFill>
                <a:effectLst/>
                <a:latin typeface="Calibri"/>
                <a:ea typeface="+mn-ea"/>
                <a:cs typeface="Calibri"/>
              </a:rPr>
              <a:t>, S. T. (1997). A solution to Plato’s problem: The latent semantic analysis theory of acquisition, induction, and representation of knowledge. </a:t>
            </a:r>
            <a:r>
              <a:rPr lang="en-US" sz="1100" b="0" i="1" kern="1200" dirty="0">
                <a:solidFill>
                  <a:schemeClr val="tx1"/>
                </a:solidFill>
                <a:effectLst/>
                <a:latin typeface="Calibri"/>
                <a:ea typeface="+mn-ea"/>
                <a:cs typeface="Calibri"/>
              </a:rPr>
              <a:t>Psychological Review,</a:t>
            </a:r>
            <a:r>
              <a:rPr lang="en-US" sz="1100" b="0" i="0" kern="1200" dirty="0">
                <a:solidFill>
                  <a:schemeClr val="tx1"/>
                </a:solidFill>
                <a:effectLst/>
                <a:latin typeface="Calibri"/>
                <a:ea typeface="+mn-ea"/>
                <a:cs typeface="Calibri"/>
              </a:rPr>
              <a:t> </a:t>
            </a:r>
            <a:r>
              <a:rPr lang="en-US" sz="1100" b="0" i="1" kern="1200" dirty="0">
                <a:solidFill>
                  <a:schemeClr val="tx1"/>
                </a:solidFill>
                <a:effectLst/>
                <a:latin typeface="Calibri"/>
                <a:ea typeface="+mn-ea"/>
                <a:cs typeface="Calibri"/>
              </a:rPr>
              <a:t>104</a:t>
            </a:r>
            <a:r>
              <a:rPr lang="en-US" sz="1100" b="0" i="0" kern="1200" dirty="0">
                <a:solidFill>
                  <a:schemeClr val="tx1"/>
                </a:solidFill>
                <a:effectLst/>
                <a:latin typeface="Calibri"/>
                <a:ea typeface="+mn-ea"/>
                <a:cs typeface="Calibri"/>
              </a:rPr>
              <a:t>(2), 211-240. </a:t>
            </a:r>
          </a:p>
          <a:p>
            <a:pPr marL="171450" indent="-171450">
              <a:buFont typeface="Arial" charset="0"/>
              <a:buChar char="•"/>
            </a:pPr>
            <a:r>
              <a:rPr lang="en-US" sz="1100" b="0" i="0" kern="1200" dirty="0" err="1">
                <a:solidFill>
                  <a:schemeClr val="tx1"/>
                </a:solidFill>
                <a:effectLst/>
                <a:latin typeface="Calibri"/>
                <a:ea typeface="+mn-ea"/>
                <a:cs typeface="Calibri"/>
              </a:rPr>
              <a:t>Cervetti</a:t>
            </a:r>
            <a:r>
              <a:rPr lang="en-US" sz="1100" b="0" i="0" kern="1200" dirty="0">
                <a:solidFill>
                  <a:schemeClr val="tx1"/>
                </a:solidFill>
                <a:effectLst/>
                <a:latin typeface="Calibri"/>
                <a:ea typeface="+mn-ea"/>
                <a:cs typeface="Calibri"/>
              </a:rPr>
              <a:t>, G. N., Wright, T. S., &amp; Hwang, H. (2016). Conceptual coherence, comprehension, and vocabulary acquisition: A knowledge effect? </a:t>
            </a:r>
            <a:r>
              <a:rPr lang="en-US" sz="1100" b="0" i="1" kern="1200" dirty="0">
                <a:solidFill>
                  <a:schemeClr val="tx1"/>
                </a:solidFill>
                <a:effectLst/>
                <a:latin typeface="Calibri"/>
                <a:ea typeface="+mn-ea"/>
                <a:cs typeface="Calibri"/>
              </a:rPr>
              <a:t>Reading and Writing,</a:t>
            </a:r>
            <a:r>
              <a:rPr lang="en-US" sz="1100" b="0" i="0" kern="1200" dirty="0">
                <a:solidFill>
                  <a:schemeClr val="tx1"/>
                </a:solidFill>
                <a:effectLst/>
                <a:latin typeface="Calibri"/>
                <a:ea typeface="+mn-ea"/>
                <a:cs typeface="Calibri"/>
              </a:rPr>
              <a:t> </a:t>
            </a:r>
            <a:r>
              <a:rPr lang="en-US" sz="1100" b="0" i="1" kern="1200" dirty="0">
                <a:solidFill>
                  <a:schemeClr val="tx1"/>
                </a:solidFill>
                <a:effectLst/>
                <a:latin typeface="Calibri"/>
                <a:ea typeface="+mn-ea"/>
                <a:cs typeface="Calibri"/>
              </a:rPr>
              <a:t>29</a:t>
            </a:r>
            <a:r>
              <a:rPr lang="en-US" sz="1100" b="0" i="0" kern="1200" dirty="0">
                <a:solidFill>
                  <a:schemeClr val="tx1"/>
                </a:solidFill>
                <a:effectLst/>
                <a:latin typeface="Calibri"/>
                <a:ea typeface="+mn-ea"/>
                <a:cs typeface="Calibri"/>
              </a:rPr>
              <a:t>(4), 761-779.</a:t>
            </a:r>
          </a:p>
          <a:p>
            <a:pPr marL="171450" indent="-171450">
              <a:buFont typeface="Arial" charset="0"/>
              <a:buChar char="•"/>
            </a:pPr>
            <a:endParaRPr lang="en-US" sz="1100" b="0" i="0" kern="1200" dirty="0">
              <a:solidFill>
                <a:schemeClr val="tx1"/>
              </a:solidFill>
              <a:effectLst/>
              <a:latin typeface="Calibri"/>
              <a:ea typeface="+mn-ea"/>
              <a:cs typeface="Calibri"/>
            </a:endParaRPr>
          </a:p>
          <a:p>
            <a:endParaRPr lang="en-US" sz="1100" b="0" i="0" kern="1200" dirty="0">
              <a:solidFill>
                <a:schemeClr val="tx1"/>
              </a:solidFill>
              <a:effectLst/>
              <a:latin typeface="Calibri"/>
              <a:ea typeface="+mn-ea"/>
              <a:cs typeface="Calibri"/>
            </a:endParaRPr>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a:p>
        </p:txBody>
      </p:sp>
    </p:spTree>
    <p:extLst>
      <p:ext uri="{BB962C8B-B14F-4D97-AF65-F5344CB8AC3E}">
        <p14:creationId xmlns:p14="http://schemas.microsoft.com/office/powerpoint/2010/main" val="173235256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Duration: </a:t>
            </a:r>
            <a:r>
              <a:rPr lang="en-US" sz="1100" b="0" i="0" u="none" strike="noStrike" kern="1200" cap="none" dirty="0">
                <a:solidFill>
                  <a:schemeClr val="tx1"/>
                </a:solidFill>
                <a:latin typeface="Calibri"/>
                <a:ea typeface="+mn-ea"/>
                <a:cs typeface="Calibri"/>
                <a:sym typeface="Calibri"/>
              </a:rPr>
              <a:t>30</a:t>
            </a:r>
            <a:r>
              <a:rPr lang="en-US" dirty="0"/>
              <a:t> seconds</a:t>
            </a:r>
          </a:p>
          <a:p>
            <a:pPr marL="0" marR="0" lvl="0" indent="0" algn="l" rtl="0">
              <a:spcBef>
                <a:spcPts val="0"/>
              </a:spcBef>
              <a:buSzPct val="25000"/>
              <a:buFontTx/>
              <a:buNone/>
            </a:pPr>
            <a:endParaRPr lang="en-US" dirty="0"/>
          </a:p>
          <a:p>
            <a:pPr marL="0" marR="0" lvl="0" indent="0" algn="l" rtl="0">
              <a:spcBef>
                <a:spcPts val="0"/>
              </a:spcBef>
              <a:buSzPct val="25000"/>
              <a:buFontTx/>
              <a:buNone/>
            </a:pPr>
            <a:r>
              <a:rPr lang="en-US" b="1" dirty="0"/>
              <a:t>Facilitator does</a:t>
            </a:r>
            <a:r>
              <a:rPr lang="en-US" dirty="0"/>
              <a:t>: Read slide. Emphasize key point below.</a:t>
            </a:r>
          </a:p>
          <a:p>
            <a:pPr marL="0" marR="0" lvl="0" indent="0" algn="l" rtl="0">
              <a:spcBef>
                <a:spcPts val="0"/>
              </a:spcBef>
              <a:buSzPct val="25000"/>
              <a:buFontTx/>
              <a:buNone/>
            </a:pPr>
            <a:endParaRPr lang="en-US" dirty="0"/>
          </a:p>
          <a:p>
            <a:pPr marL="0" marR="0" lvl="0" indent="0" algn="l" rtl="0">
              <a:spcBef>
                <a:spcPts val="0"/>
              </a:spcBef>
              <a:buSzPct val="25000"/>
              <a:buFontTx/>
              <a:buNone/>
            </a:pPr>
            <a:r>
              <a:rPr lang="en-US" b="1" dirty="0"/>
              <a:t>Key Point:</a:t>
            </a:r>
            <a:r>
              <a:rPr lang="en-US" b="1" baseline="0" dirty="0"/>
              <a:t> </a:t>
            </a:r>
            <a:r>
              <a:rPr lang="en-US" baseline="0" dirty="0"/>
              <a:t>When we say “same topic” we mean a focused topic, or a conceptually related topic.  Reading about a topic that is too broad (i.e. “birds”) doesn’t have the same vocabulary-building benefits as reading about a more focused topic (i.e. biological differences in birds that migrate vs. birds that do not).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a:p>
        </p:txBody>
      </p:sp>
    </p:spTree>
    <p:extLst>
      <p:ext uri="{BB962C8B-B14F-4D97-AF65-F5344CB8AC3E}">
        <p14:creationId xmlns:p14="http://schemas.microsoft.com/office/powerpoint/2010/main" val="146939555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cap="none" dirty="0">
                <a:solidFill>
                  <a:schemeClr val="dk1"/>
                </a:solidFill>
                <a:latin typeface="+mn-lt"/>
                <a:ea typeface="Calibri"/>
                <a:cs typeface="Calibri"/>
                <a:sym typeface="Calibri"/>
              </a:rPr>
              <a:t>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mn-lt"/>
                <a:ea typeface="Calibri"/>
                <a:cs typeface="Calibri"/>
                <a:sym typeface="Calibri"/>
              </a:rPr>
              <a:t>Facilitator does</a:t>
            </a:r>
            <a:r>
              <a:rPr lang="en-US" sz="1200" b="0" i="0" u="none" strike="noStrike" cap="none" dirty="0">
                <a:solidFill>
                  <a:schemeClr val="dk1"/>
                </a:solidFill>
                <a:latin typeface="+mn-lt"/>
                <a:ea typeface="Calibri"/>
                <a:cs typeface="Calibri"/>
                <a:sym typeface="Calibri"/>
              </a:rPr>
              <a:t>: Pose question and invite participants to share their</a:t>
            </a:r>
            <a:r>
              <a:rPr lang="en-US" sz="1200" b="0" i="0" u="none" strike="noStrike" cap="none" baseline="0" dirty="0">
                <a:solidFill>
                  <a:schemeClr val="dk1"/>
                </a:solidFill>
                <a:latin typeface="+mn-lt"/>
                <a:ea typeface="Calibri"/>
                <a:cs typeface="Calibri"/>
                <a:sym typeface="Calibri"/>
              </a:rPr>
              <a:t> thinking with the whole group. </a:t>
            </a: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mn-lt"/>
                <a:ea typeface="Calibri"/>
                <a:cs typeface="Calibri"/>
                <a:sym typeface="Calibri"/>
              </a:rPr>
              <a:t>Important note:</a:t>
            </a:r>
            <a:r>
              <a:rPr lang="en-US" sz="1200" b="1"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The idea here is to surface what people think is the main reason.</a:t>
            </a:r>
            <a:r>
              <a:rPr lang="en-US" sz="1200" b="0" i="0" u="none" strike="noStrike" cap="none" baseline="0" dirty="0">
                <a:solidFill>
                  <a:schemeClr val="dk1"/>
                </a:solidFill>
                <a:latin typeface="+mn-lt"/>
                <a:ea typeface="Calibri"/>
                <a:cs typeface="Calibri"/>
                <a:sym typeface="Calibri"/>
              </a:rPr>
              <a:t> T</a:t>
            </a:r>
            <a:r>
              <a:rPr lang="en-US" sz="1200" b="0" i="0" u="none" strike="noStrike" cap="none" dirty="0">
                <a:solidFill>
                  <a:schemeClr val="dk1"/>
                </a:solidFill>
                <a:latin typeface="+mn-lt"/>
                <a:ea typeface="Calibri"/>
                <a:cs typeface="Calibri"/>
                <a:sym typeface="Calibri"/>
              </a:rPr>
              <a:t>hey are likely to say repeated exposure to the same word,</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which is true but only PART of the answer. You</a:t>
            </a:r>
            <a:r>
              <a:rPr lang="en-US" sz="1200" b="0" i="0" u="none" strike="noStrike" cap="none" baseline="0" dirty="0">
                <a:solidFill>
                  <a:schemeClr val="dk1"/>
                </a:solidFill>
                <a:latin typeface="+mn-lt"/>
                <a:ea typeface="Calibri"/>
                <a:cs typeface="Calibri"/>
                <a:sym typeface="Calibri"/>
              </a:rPr>
              <a:t> will explain the other part of the answer on the next slide. </a:t>
            </a: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a:p>
        </p:txBody>
      </p:sp>
    </p:spTree>
    <p:extLst>
      <p:ext uri="{BB962C8B-B14F-4D97-AF65-F5344CB8AC3E}">
        <p14:creationId xmlns:p14="http://schemas.microsoft.com/office/powerpoint/2010/main" val="102043216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749300"/>
            <a:ext cx="5486400" cy="3086100"/>
          </a:xfrm>
        </p:spPr>
      </p:sp>
      <p:sp>
        <p:nvSpPr>
          <p:cNvPr id="3" name="Notes Placeholder 2"/>
          <p:cNvSpPr>
            <a:spLocks noGrp="1"/>
          </p:cNvSpPr>
          <p:nvPr>
            <p:ph type="body" idx="1"/>
          </p:nvPr>
        </p:nvSpPr>
        <p:spPr>
          <a:xfrm>
            <a:off x="685800" y="4085240"/>
            <a:ext cx="5486400" cy="3600450"/>
          </a:xfrm>
        </p:spPr>
        <p:txBody>
          <a:bodyPr/>
          <a:lstStyle/>
          <a:p>
            <a:pPr marL="0" marR="0" lvl="0" indent="0" algn="l" rtl="0">
              <a:spcBef>
                <a:spcPts val="0"/>
              </a:spcBef>
              <a:buSzPct val="25000"/>
              <a:buFontTx/>
              <a:buNone/>
            </a:pPr>
            <a:r>
              <a:rPr lang="en-US" sz="1000" b="1" i="0" u="none" strike="noStrike" kern="1200" cap="none" dirty="0">
                <a:solidFill>
                  <a:schemeClr val="dk1"/>
                </a:solidFill>
                <a:ea typeface="Calibri"/>
                <a:sym typeface="Calibri"/>
              </a:rPr>
              <a:t>Time: </a:t>
            </a:r>
          </a:p>
          <a:p>
            <a:pPr marL="0" marR="0" lvl="0" indent="0" algn="l" rtl="0">
              <a:spcBef>
                <a:spcPts val="0"/>
              </a:spcBef>
              <a:buSzPct val="25000"/>
              <a:buFontTx/>
              <a:buNone/>
            </a:pPr>
            <a:r>
              <a:rPr lang="en-US" sz="1000" b="1" i="0" u="none" strike="noStrike" kern="1200" cap="none" dirty="0">
                <a:solidFill>
                  <a:schemeClr val="dk1"/>
                </a:solidFill>
                <a:ea typeface="Calibri"/>
                <a:sym typeface="Calibri"/>
              </a:rPr>
              <a:t>Duration: </a:t>
            </a:r>
            <a:r>
              <a:rPr lang="en-US" sz="1000" b="0" i="0" u="none" strike="noStrike" cap="none" dirty="0">
                <a:solidFill>
                  <a:schemeClr val="dk1"/>
                </a:solidFill>
                <a:latin typeface="+mn-lt"/>
                <a:ea typeface="Calibri"/>
                <a:sym typeface="Calibri"/>
              </a:rPr>
              <a:t>1 minute</a:t>
            </a:r>
          </a:p>
          <a:p>
            <a:pPr marL="0" marR="0" lvl="0" indent="0" algn="l" rtl="0">
              <a:spcBef>
                <a:spcPts val="0"/>
              </a:spcBef>
              <a:buSzPct val="25000"/>
              <a:buFontTx/>
              <a:buNone/>
            </a:pPr>
            <a:endParaRPr lang="en-US" sz="1000" b="0" i="0" u="none" strike="noStrike" cap="none"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u="none" strike="noStrike" cap="none" dirty="0">
                <a:solidFill>
                  <a:schemeClr val="dk1"/>
                </a:solidFill>
                <a:latin typeface="+mn-lt"/>
                <a:ea typeface="Calibri"/>
                <a:sym typeface="Calibri"/>
              </a:rPr>
              <a:t>Facilitator says</a:t>
            </a:r>
            <a:r>
              <a:rPr lang="en-US" sz="1000" b="0" i="0" u="none" strike="noStrike" cap="none" dirty="0">
                <a:solidFill>
                  <a:schemeClr val="dk1"/>
                </a:solidFill>
                <a:latin typeface="+mn-lt"/>
                <a:ea typeface="Calibri"/>
                <a:sym typeface="Calibri"/>
              </a:rPr>
              <a:t>: Repetition of words is</a:t>
            </a:r>
            <a:r>
              <a:rPr lang="en-US" sz="1000" b="0" i="0" u="none" strike="noStrike" cap="none" baseline="0" dirty="0">
                <a:solidFill>
                  <a:schemeClr val="dk1"/>
                </a:solidFill>
                <a:latin typeface="+mn-lt"/>
                <a:ea typeface="Calibri"/>
                <a:sym typeface="Calibri"/>
              </a:rPr>
              <a:t> PART of the reason</a:t>
            </a:r>
            <a:r>
              <a:rPr lang="is-IS" sz="1000" b="0" i="0" u="none" strike="noStrike" cap="none" baseline="0" dirty="0">
                <a:solidFill>
                  <a:schemeClr val="dk1"/>
                </a:solidFill>
                <a:latin typeface="+mn-lt"/>
                <a:ea typeface="Calibri"/>
                <a:sym typeface="Calibri"/>
              </a:rPr>
              <a:t>… but I want to point out that students can grow their vocabulary through reading a series of texts on the same topic even when they do not encounter the same word in multiple texts. The second (and most important) aspect of text sets that leads to vocabulary acquisition brings us back to the concept we talked about in our previous session...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000" b="0" i="0" u="none" strike="noStrike" cap="none" baseline="0"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000" b="1" i="0" u="none" strike="noStrike" cap="none" baseline="0" dirty="0">
                <a:solidFill>
                  <a:schemeClr val="dk1"/>
                </a:solidFill>
                <a:latin typeface="+mn-lt"/>
                <a:ea typeface="Calibri"/>
                <a:sym typeface="Calibri"/>
              </a:rPr>
              <a:t>Facilitator does: </a:t>
            </a:r>
            <a:r>
              <a:rPr lang="is-IS" sz="1000" b="0" i="0" u="none" strike="noStrike" cap="none" baseline="0" dirty="0">
                <a:solidFill>
                  <a:schemeClr val="dk1"/>
                </a:solidFill>
                <a:latin typeface="+mn-lt"/>
                <a:ea typeface="Calibri"/>
                <a:sym typeface="Calibri"/>
              </a:rPr>
              <a:t>Click to reveal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000" b="0" i="0" u="none" strike="noStrike" cap="none" baseline="0"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000" b="1" i="0" u="none" strike="noStrike" cap="none" baseline="0" dirty="0">
                <a:solidFill>
                  <a:schemeClr val="dk1"/>
                </a:solidFill>
                <a:latin typeface="+mn-lt"/>
                <a:ea typeface="Calibri"/>
                <a:sym typeface="Calibri"/>
              </a:rPr>
              <a:t>Facilitator says: </a:t>
            </a:r>
            <a:r>
              <a:rPr lang="is-IS" sz="1000" b="0" i="0" u="none" strike="noStrike" cap="none" baseline="0" dirty="0">
                <a:solidFill>
                  <a:schemeClr val="dk1"/>
                </a:solidFill>
                <a:latin typeface="+mn-lt"/>
                <a:ea typeface="Calibri"/>
                <a:sym typeface="Calibri"/>
              </a:rPr>
              <a:t>Once students have a schema, they now have something to attach their new learning to.  Knowledge builds more knowledge....this makes it easier for students to make connections between new words and their prior knowledge.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sz="1000" b="0" i="0" u="none" strike="noStrike" cap="none" baseline="0"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u="none" strike="noStrike" cap="none" dirty="0">
                <a:solidFill>
                  <a:schemeClr val="dk1"/>
                </a:solidFill>
                <a:latin typeface="+mn-lt"/>
                <a:ea typeface="Calibri"/>
                <a:sym typeface="Calibri"/>
              </a:rPr>
              <a:t>Key Point:</a:t>
            </a:r>
            <a:r>
              <a:rPr lang="en-US" sz="1000" b="1" i="0" u="none" strike="noStrike" cap="none" baseline="0" dirty="0">
                <a:solidFill>
                  <a:schemeClr val="dk1"/>
                </a:solidFill>
                <a:latin typeface="+mn-lt"/>
                <a:ea typeface="Calibri"/>
                <a:sym typeface="Calibri"/>
              </a:rPr>
              <a:t> </a:t>
            </a:r>
            <a:r>
              <a:rPr lang="en-US" sz="1000" b="1" i="0" u="none" strike="noStrike" cap="none" dirty="0">
                <a:solidFill>
                  <a:schemeClr val="dk1"/>
                </a:solidFill>
                <a:latin typeface="+mn-lt"/>
                <a:ea typeface="Calibri"/>
                <a:sym typeface="Calibri"/>
              </a:rPr>
              <a:t>Most people miss point to so we want to emphasize it strongly here.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i="0" u="none" strike="noStrike" cap="none" dirty="0">
                <a:solidFill>
                  <a:schemeClr val="dk1"/>
                </a:solidFill>
                <a:latin typeface="+mn-lt"/>
                <a:ea typeface="Calibri"/>
                <a:sym typeface="Calibri"/>
              </a:rPr>
              <a:t>Text sets build knowledge even WITHOUT repetition of the same word, through the power of schemas, aka “mental Velcro.” For more on this element see Marilyn </a:t>
            </a:r>
            <a:r>
              <a:rPr lang="en-US" sz="1000" b="0" i="0" u="none" strike="noStrike" cap="none" dirty="0" err="1">
                <a:solidFill>
                  <a:schemeClr val="dk1"/>
                </a:solidFill>
                <a:latin typeface="+mn-lt"/>
                <a:ea typeface="Calibri"/>
                <a:sym typeface="Calibri"/>
              </a:rPr>
              <a:t>Jager</a:t>
            </a:r>
            <a:r>
              <a:rPr lang="en-US" sz="1000" b="0" i="0" u="none" strike="noStrike" cap="none" dirty="0">
                <a:solidFill>
                  <a:schemeClr val="dk1"/>
                </a:solidFill>
                <a:latin typeface="+mn-lt"/>
                <a:ea typeface="Calibri"/>
                <a:sym typeface="Calibri"/>
              </a:rPr>
              <a:t> Adams and </a:t>
            </a:r>
            <a:r>
              <a:rPr lang="en-US" sz="1000" b="0" i="0" u="none" strike="noStrike" cap="none" dirty="0" err="1">
                <a:solidFill>
                  <a:schemeClr val="dk1"/>
                </a:solidFill>
                <a:latin typeface="+mn-lt"/>
                <a:ea typeface="Calibri"/>
                <a:sym typeface="Calibri"/>
              </a:rPr>
              <a:t>Landauer</a:t>
            </a:r>
            <a:r>
              <a:rPr lang="en-US" sz="1000" b="0" i="0" u="none" strike="noStrike" cap="none" dirty="0">
                <a:solidFill>
                  <a:schemeClr val="dk1"/>
                </a:solidFill>
                <a:latin typeface="+mn-lt"/>
                <a:ea typeface="Calibri"/>
                <a:sym typeface="Calibri"/>
              </a:rPr>
              <a:t> and </a:t>
            </a:r>
            <a:r>
              <a:rPr lang="en-US" sz="1000" b="0" i="0" u="none" strike="noStrike" cap="none" dirty="0" err="1">
                <a:solidFill>
                  <a:schemeClr val="dk1"/>
                </a:solidFill>
                <a:latin typeface="+mn-lt"/>
                <a:ea typeface="Calibri"/>
                <a:sym typeface="Calibri"/>
              </a:rPr>
              <a:t>Dumais</a:t>
            </a:r>
            <a:r>
              <a:rPr lang="en-US" sz="1000" b="0" i="0" u="none" strike="noStrike" cap="none" dirty="0">
                <a:solidFill>
                  <a:schemeClr val="dk1"/>
                </a:solidFill>
                <a:latin typeface="+mn-lt"/>
                <a:ea typeface="Calibri"/>
                <a:sym typeface="Calibri"/>
              </a:rPr>
              <a:t>.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i="0" u="none" strike="noStrike" cap="none"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i="0" u="none" strike="noStrike" cap="none" dirty="0">
                <a:solidFill>
                  <a:schemeClr val="dk1"/>
                </a:solidFill>
                <a:latin typeface="+mn-lt"/>
                <a:ea typeface="Calibri"/>
                <a:sym typeface="Calibri"/>
              </a:rPr>
              <a:t>Research Sources: </a:t>
            </a:r>
          </a:p>
          <a:p>
            <a:pPr marL="171450" indent="-171450">
              <a:buFont typeface="Arial" charset="0"/>
              <a:buChar char="•"/>
            </a:pPr>
            <a:r>
              <a:rPr lang="en-US" sz="1000" kern="1200" dirty="0">
                <a:solidFill>
                  <a:schemeClr val="tx1"/>
                </a:solidFill>
                <a:effectLst/>
              </a:rPr>
              <a:t>Adams, M. J. (2009). The Challenge of Advanced Texts: The interdependence of reading and learning. In E. H. </a:t>
            </a:r>
            <a:r>
              <a:rPr lang="en-US" sz="1000" kern="1200" dirty="0" err="1">
                <a:solidFill>
                  <a:schemeClr val="tx1"/>
                </a:solidFill>
                <a:effectLst/>
              </a:rPr>
              <a:t>Hiebert</a:t>
            </a:r>
            <a:r>
              <a:rPr lang="en-US" sz="1000" kern="1200" baseline="0" dirty="0">
                <a:solidFill>
                  <a:schemeClr val="tx1"/>
                </a:solidFill>
                <a:effectLst/>
              </a:rPr>
              <a:t> </a:t>
            </a:r>
            <a:r>
              <a:rPr lang="en-US" sz="1000" kern="1200" dirty="0">
                <a:solidFill>
                  <a:schemeClr val="tx1"/>
                </a:solidFill>
                <a:effectLst/>
              </a:rPr>
              <a:t>(Ed.), Reading More, Reading Better: Are American students reading enough of the right stuff?  Retrieved from http://</a:t>
            </a:r>
            <a:r>
              <a:rPr lang="en-US" sz="1000" kern="1200" dirty="0" err="1">
                <a:solidFill>
                  <a:schemeClr val="tx1"/>
                </a:solidFill>
                <a:effectLst/>
              </a:rPr>
              <a:t>www.childrenofthecode.org</a:t>
            </a:r>
            <a:r>
              <a:rPr lang="en-US" sz="1000" kern="1200" dirty="0">
                <a:solidFill>
                  <a:schemeClr val="tx1"/>
                </a:solidFill>
                <a:effectLst/>
              </a:rPr>
              <a:t>/library/MJA-</a:t>
            </a:r>
            <a:r>
              <a:rPr lang="en-US" sz="1000" kern="1200" dirty="0" err="1">
                <a:solidFill>
                  <a:schemeClr val="tx1"/>
                </a:solidFill>
                <a:effectLst/>
              </a:rPr>
              <a:t>ChallengeofAdvancedTexts.pdf</a:t>
            </a:r>
            <a:r>
              <a:rPr lang="en-US" sz="1000" kern="1200" dirty="0">
                <a:solidFill>
                  <a:schemeClr val="tx1"/>
                </a:solidFill>
                <a:effectLst/>
              </a:rPr>
              <a:t>  </a:t>
            </a:r>
          </a:p>
          <a:p>
            <a:pPr marL="171450" indent="-171450">
              <a:buFont typeface="Arial" charset="0"/>
              <a:buChar char="•"/>
            </a:pPr>
            <a:r>
              <a:rPr lang="en-US" sz="1000" kern="1200" dirty="0" err="1">
                <a:solidFill>
                  <a:schemeClr val="tx1"/>
                </a:solidFill>
                <a:effectLst/>
              </a:rPr>
              <a:t>Landauer</a:t>
            </a:r>
            <a:r>
              <a:rPr lang="en-US" sz="1000" kern="1200" dirty="0">
                <a:solidFill>
                  <a:schemeClr val="tx1"/>
                </a:solidFill>
                <a:effectLst/>
              </a:rPr>
              <a:t>, T. K., &amp; </a:t>
            </a:r>
            <a:r>
              <a:rPr lang="en-US" sz="1000" kern="1200" dirty="0" err="1">
                <a:solidFill>
                  <a:schemeClr val="tx1"/>
                </a:solidFill>
                <a:effectLst/>
              </a:rPr>
              <a:t>Dumais</a:t>
            </a:r>
            <a:r>
              <a:rPr lang="en-US" sz="1000" kern="1200" dirty="0">
                <a:solidFill>
                  <a:schemeClr val="tx1"/>
                </a:solidFill>
                <a:effectLst/>
              </a:rPr>
              <a:t>, S. T. (1997). A Solution</a:t>
            </a:r>
            <a:r>
              <a:rPr lang="en-US" sz="1000" kern="1200" baseline="0" dirty="0">
                <a:solidFill>
                  <a:schemeClr val="tx1"/>
                </a:solidFill>
                <a:effectLst/>
              </a:rPr>
              <a:t> </a:t>
            </a:r>
            <a:r>
              <a:rPr lang="en-US" sz="1000" kern="1200" dirty="0">
                <a:solidFill>
                  <a:schemeClr val="tx1"/>
                </a:solidFill>
                <a:effectLst/>
              </a:rPr>
              <a:t>to Plato’s Problem: The latent semantic analysis theory of acquisition, induction, and representation of knowledge. Retrieved</a:t>
            </a:r>
            <a:r>
              <a:rPr lang="en-US" sz="1000" kern="1200" baseline="0" dirty="0">
                <a:solidFill>
                  <a:schemeClr val="tx1"/>
                </a:solidFill>
                <a:effectLst/>
              </a:rPr>
              <a:t> </a:t>
            </a:r>
            <a:r>
              <a:rPr lang="en-US" sz="1000" kern="1200" dirty="0">
                <a:solidFill>
                  <a:schemeClr val="tx1"/>
                </a:solidFill>
                <a:effectLst/>
              </a:rPr>
              <a:t>July 19, 2016, from http://</a:t>
            </a:r>
            <a:r>
              <a:rPr lang="en-US" sz="1000" kern="1200" dirty="0" err="1">
                <a:solidFill>
                  <a:schemeClr val="tx1"/>
                </a:solidFill>
                <a:effectLst/>
              </a:rPr>
              <a:t>lsa.colorado.edu</a:t>
            </a:r>
            <a:r>
              <a:rPr lang="en-US" sz="1000" kern="1200" dirty="0">
                <a:solidFill>
                  <a:schemeClr val="tx1"/>
                </a:solidFill>
                <a:effectLst/>
              </a:rPr>
              <a:t>/papers/</a:t>
            </a:r>
            <a:r>
              <a:rPr lang="en-US" sz="1000" kern="1200" dirty="0" err="1">
                <a:solidFill>
                  <a:schemeClr val="tx1"/>
                </a:solidFill>
                <a:effectLst/>
              </a:rPr>
              <a:t>plato</a:t>
            </a:r>
            <a:r>
              <a:rPr lang="en-US" sz="1000" kern="1200" dirty="0">
                <a:solidFill>
                  <a:schemeClr val="tx1"/>
                </a:solidFill>
                <a:effectLst/>
              </a:rPr>
              <a:t>/</a:t>
            </a:r>
            <a:r>
              <a:rPr lang="en-US" sz="1000" kern="1200" dirty="0" err="1">
                <a:solidFill>
                  <a:schemeClr val="tx1"/>
                </a:solidFill>
                <a:effectLst/>
              </a:rPr>
              <a:t>plato.annote.html</a:t>
            </a:r>
            <a:r>
              <a:rPr lang="en-US" sz="1000" kern="1200" dirty="0">
                <a:solidFill>
                  <a:schemeClr val="tx1"/>
                </a:solidFill>
                <a:effectLst/>
              </a:rPr>
              <a:t> </a:t>
            </a:r>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a:p>
        </p:txBody>
      </p:sp>
    </p:spTree>
    <p:extLst>
      <p:ext uri="{BB962C8B-B14F-4D97-AF65-F5344CB8AC3E}">
        <p14:creationId xmlns:p14="http://schemas.microsoft.com/office/powerpoint/2010/main" val="141262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10 min</a:t>
            </a:r>
          </a:p>
          <a:p>
            <a:endParaRPr lang="en-US" b="1" dirty="0"/>
          </a:p>
          <a:p>
            <a:r>
              <a:rPr lang="en-US" b="0" dirty="0"/>
              <a:t>Facilitator says: please take the next 10 minutes to </a:t>
            </a:r>
            <a:r>
              <a:rPr lang="en-US" b="0" u="sng" dirty="0"/>
              <a:t>independently</a:t>
            </a:r>
            <a:r>
              <a:rPr lang="en-US" b="0" dirty="0"/>
              <a:t> read and review these two assessments.  Take notes in your </a:t>
            </a:r>
            <a:r>
              <a:rPr lang="en-US" b="0" dirty="0" err="1"/>
              <a:t>notecatcher</a:t>
            </a:r>
            <a:r>
              <a:rPr lang="en-US" b="0" dirty="0"/>
              <a:t> on these questions.  </a:t>
            </a:r>
          </a:p>
          <a:p>
            <a:endParaRPr lang="en-US" b="0" dirty="0"/>
          </a:p>
          <a:p>
            <a:r>
              <a:rPr lang="en-US" b="0" dirty="0"/>
              <a:t>Note for Facilitators: There is a separate packet for this intro “Distinction Assessment” session that you will need to distribute. </a:t>
            </a:r>
          </a:p>
        </p:txBody>
      </p:sp>
      <p:sp>
        <p:nvSpPr>
          <p:cNvPr id="4" name="Slide Number Placeholder 3"/>
          <p:cNvSpPr>
            <a:spLocks noGrp="1"/>
          </p:cNvSpPr>
          <p:nvPr>
            <p:ph type="sldNum" sz="quarter" idx="5"/>
          </p:nvPr>
        </p:nvSpPr>
        <p:spPr/>
        <p:txBody>
          <a:bodyPr/>
          <a:lstStyle/>
          <a:p>
            <a:fld id="{86425DA3-A274-D349-A373-1D0D30C163E5}" type="slidenum">
              <a:rPr lang="en-US" smtClean="0"/>
              <a:t>12</a:t>
            </a:fld>
            <a:endParaRPr lang="en-US"/>
          </a:p>
        </p:txBody>
      </p:sp>
    </p:spTree>
    <p:extLst>
      <p:ext uri="{BB962C8B-B14F-4D97-AF65-F5344CB8AC3E}">
        <p14:creationId xmlns:p14="http://schemas.microsoft.com/office/powerpoint/2010/main" val="145973469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Duration: </a:t>
            </a:r>
            <a:r>
              <a:rPr lang="en-US" dirty="0"/>
              <a:t>1 minute</a:t>
            </a:r>
          </a:p>
          <a:p>
            <a:pPr marL="0" marR="0" lvl="0" indent="0" algn="l" rtl="0">
              <a:spcBef>
                <a:spcPts val="0"/>
              </a:spcBef>
              <a:buSzPct val="25000"/>
              <a:buFontTx/>
              <a:buNone/>
            </a:pPr>
            <a:endParaRPr lang="en-US" dirty="0"/>
          </a:p>
          <a:p>
            <a:pPr lvl="0">
              <a:spcBef>
                <a:spcPts val="0"/>
              </a:spcBef>
              <a:buNone/>
            </a:pPr>
            <a:r>
              <a:rPr lang="en-US" b="1" dirty="0"/>
              <a:t>Facilitator</a:t>
            </a:r>
            <a:r>
              <a:rPr lang="en-US" b="1" baseline="0" dirty="0"/>
              <a:t> s</a:t>
            </a:r>
            <a:r>
              <a:rPr lang="en-US" b="1" dirty="0"/>
              <a:t>ays: </a:t>
            </a:r>
            <a:r>
              <a:rPr lang="en-US" dirty="0"/>
              <a:t>So</a:t>
            </a:r>
            <a:r>
              <a:rPr lang="en-US" baseline="0" dirty="0"/>
              <a:t> how does this work? Let’s imagine a scenario.  Students</a:t>
            </a:r>
            <a:r>
              <a:rPr lang="en-US" dirty="0"/>
              <a:t> have been reading a text set on sea mammals.  They may have seen words like “mammal” and “habitat” repeatedly.  But then they are reading a new text and come across a word they have NEVER SEEN before.  But the students have gained a lot of KNOWLEDGE about sea mammals.  For example they know that sea mammals lives are defined by breathing above water and then living and eating below water and that they are constantly going up to get air then down to get food.  </a:t>
            </a:r>
          </a:p>
          <a:p>
            <a:pPr lvl="0">
              <a:spcBef>
                <a:spcPts val="0"/>
              </a:spcBef>
              <a:buNone/>
            </a:pPr>
            <a:endParaRPr lang="en-US" dirty="0"/>
          </a:p>
          <a:p>
            <a:pPr lvl="0">
              <a:spcBef>
                <a:spcPts val="0"/>
              </a:spcBef>
              <a:buNone/>
            </a:pPr>
            <a:r>
              <a:rPr lang="en-US" b="1" dirty="0"/>
              <a:t>Facilitator does: </a:t>
            </a:r>
            <a:r>
              <a:rPr lang="en-US" dirty="0"/>
              <a:t>Click to reveal image.</a:t>
            </a:r>
          </a:p>
          <a:p>
            <a:pPr lvl="0">
              <a:spcBef>
                <a:spcPts val="0"/>
              </a:spcBef>
              <a:buNone/>
            </a:pPr>
            <a:endParaRPr lang="en-US" dirty="0"/>
          </a:p>
          <a:p>
            <a:pPr lvl="0">
              <a:spcBef>
                <a:spcPts val="0"/>
              </a:spcBef>
              <a:buNone/>
            </a:pPr>
            <a:r>
              <a:rPr lang="en-US" b="1" dirty="0"/>
              <a:t>Facilitator says:</a:t>
            </a:r>
            <a:r>
              <a:rPr lang="en-US" b="1" baseline="0" dirty="0"/>
              <a:t> </a:t>
            </a:r>
            <a:r>
              <a:rPr lang="en-US" dirty="0"/>
              <a:t>Imagine</a:t>
            </a:r>
            <a:r>
              <a:rPr lang="en-US" baseline="0" dirty="0"/>
              <a:t> students have this picture, or this “schema” in their mind when they read about sea mammals. </a:t>
            </a:r>
            <a:r>
              <a:rPr lang="en-US" dirty="0"/>
              <a:t>How likely is it that students can then infer the meaning of an unfamiliar word they’ve never seen before?  </a:t>
            </a:r>
          </a:p>
          <a:p>
            <a:pPr lvl="0">
              <a:spcBef>
                <a:spcPts val="0"/>
              </a:spcBef>
              <a:buNone/>
            </a:pPr>
            <a:endParaRPr lang="en-US" dirty="0"/>
          </a:p>
          <a:p>
            <a:pPr lvl="0">
              <a:spcBef>
                <a:spcPts val="0"/>
              </a:spcBef>
              <a:buNone/>
            </a:pPr>
            <a:r>
              <a:rPr lang="en-US" b="1" dirty="0"/>
              <a:t>Image source: </a:t>
            </a:r>
            <a:r>
              <a:rPr lang="en-US" b="0" dirty="0"/>
              <a:t>Public Domain </a:t>
            </a:r>
          </a:p>
          <a:p>
            <a:pPr marL="171450" lvl="0" indent="-171450">
              <a:spcBef>
                <a:spcPts val="0"/>
              </a:spcBef>
              <a:buFont typeface="Arial" charset="0"/>
              <a:buChar char="•"/>
            </a:pPr>
            <a:r>
              <a:rPr lang="en-US" dirty="0"/>
              <a:t>https://</a:t>
            </a:r>
            <a:r>
              <a:rPr lang="en-US" dirty="0" err="1"/>
              <a:t>pixabay.com</a:t>
            </a:r>
            <a:r>
              <a:rPr lang="en-US" dirty="0"/>
              <a:t>/</a:t>
            </a:r>
            <a:r>
              <a:rPr lang="en-US" dirty="0" err="1"/>
              <a:t>en</a:t>
            </a:r>
            <a:r>
              <a:rPr lang="en-US" dirty="0"/>
              <a:t>/dolphin-sea-marine-mammals-animals-2709809/</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a:p>
        </p:txBody>
      </p:sp>
    </p:spTree>
    <p:extLst>
      <p:ext uri="{BB962C8B-B14F-4D97-AF65-F5344CB8AC3E}">
        <p14:creationId xmlns:p14="http://schemas.microsoft.com/office/powerpoint/2010/main" val="119149071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Time: </a:t>
            </a:r>
          </a:p>
          <a:p>
            <a:pPr marL="0" marR="0" lvl="0" indent="0" algn="l" rtl="0">
              <a:spcBef>
                <a:spcPts val="0"/>
              </a:spcBef>
              <a:buSzPct val="25000"/>
              <a:buFontTx/>
              <a:buNone/>
            </a:pPr>
            <a:r>
              <a:rPr lang="en-US" sz="1100" b="1" i="0" u="none" strike="noStrike" kern="1200" cap="none" dirty="0">
                <a:solidFill>
                  <a:schemeClr val="dk1"/>
                </a:solidFill>
                <a:latin typeface="Calibri"/>
                <a:ea typeface="Calibri"/>
                <a:cs typeface="Calibri"/>
                <a:sym typeface="Calibri"/>
              </a:rPr>
              <a:t>Duration: </a:t>
            </a:r>
            <a:r>
              <a:rPr lang="en-US" dirty="0"/>
              <a:t>45 seconds</a:t>
            </a:r>
          </a:p>
          <a:p>
            <a:pPr marL="0" marR="0" lvl="0" indent="0" algn="l" rtl="0">
              <a:spcBef>
                <a:spcPts val="0"/>
              </a:spcBef>
              <a:buSzPct val="25000"/>
              <a:buFontTx/>
              <a:buNone/>
            </a:pPr>
            <a:endParaRPr lang="en-US" dirty="0"/>
          </a:p>
          <a:p>
            <a:pPr marL="0" lvl="0" indent="0">
              <a:spcBef>
                <a:spcPts val="0"/>
              </a:spcBef>
              <a:buFontTx/>
              <a:buNone/>
            </a:pPr>
            <a:r>
              <a:rPr lang="en-US" b="1" dirty="0"/>
              <a:t>Facilitator says: </a:t>
            </a:r>
            <a:r>
              <a:rPr lang="en-US" dirty="0"/>
              <a:t>In this example, the unfamiliar word is represented by the blank.  Without knowing the actual word can you infer the meaning of the word that goes in the blank?  </a:t>
            </a:r>
          </a:p>
          <a:p>
            <a:pPr marL="0" lvl="0" indent="0">
              <a:spcBef>
                <a:spcPts val="0"/>
              </a:spcBef>
              <a:buFontTx/>
              <a:buNone/>
            </a:pPr>
            <a:endParaRPr lang="en-US" dirty="0"/>
          </a:p>
          <a:p>
            <a:pPr marL="0" lvl="0" indent="0">
              <a:spcBef>
                <a:spcPts val="0"/>
              </a:spcBef>
              <a:buFontTx/>
              <a:buNone/>
            </a:pPr>
            <a:r>
              <a:rPr lang="en-US" b="1" dirty="0"/>
              <a:t>Facilitator</a:t>
            </a:r>
            <a:r>
              <a:rPr lang="en-US" b="1" baseline="0" dirty="0"/>
              <a:t> does: </a:t>
            </a:r>
            <a:r>
              <a:rPr lang="en-US" dirty="0"/>
              <a:t>Allow for participants to share their guesses with the group </a:t>
            </a:r>
            <a:r>
              <a:rPr lang="en-US" baseline="0" dirty="0"/>
              <a:t>(likely to say “rises”)</a:t>
            </a:r>
          </a:p>
          <a:p>
            <a:pPr marL="0" lvl="0" indent="0">
              <a:spcBef>
                <a:spcPts val="0"/>
              </a:spcBef>
              <a:buFontTx/>
              <a:buNone/>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a:p>
        </p:txBody>
      </p:sp>
    </p:spTree>
    <p:extLst>
      <p:ext uri="{BB962C8B-B14F-4D97-AF65-F5344CB8AC3E}">
        <p14:creationId xmlns:p14="http://schemas.microsoft.com/office/powerpoint/2010/main" val="165435874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Duration</a:t>
            </a:r>
            <a:r>
              <a:rPr lang="en-US" b="0" dirty="0"/>
              <a:t>: 45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If students had this schema in mind they would likely acquire the word “ascend” quickly and effortlessly, often on the FIRST or maybe second exposure. If they didn’t have this knowledge already in which case it might take them 5 or 6 exposures in context (or more) before they were able to figure it out. </a:t>
            </a:r>
            <a:r>
              <a:rPr lang="en-US" i="0" dirty="0"/>
              <a:t>It’s important to point out that this</a:t>
            </a:r>
            <a:r>
              <a:rPr lang="en-US" i="0" baseline="0" dirty="0"/>
              <a:t> schema doesn’t just help students figure out the new word – it really helps to make this new word “stick” because they have something to connect it to.  </a:t>
            </a:r>
            <a:r>
              <a:rPr lang="en-US" dirty="0"/>
              <a:t>Knowledge helps acquire new knowledge and vocab </a:t>
            </a:r>
            <a:r>
              <a:rPr lang="en-US" i="1" dirty="0"/>
              <a:t>faster </a:t>
            </a:r>
            <a:r>
              <a:rPr lang="en-US" i="0" dirty="0"/>
              <a:t>and </a:t>
            </a:r>
            <a:r>
              <a:rPr lang="en-US" i="1" dirty="0"/>
              <a:t>easier, </a:t>
            </a:r>
            <a:r>
              <a:rPr lang="en-US" i="0" dirty="0"/>
              <a:t>by acting like mental Velcro, so new information “sticks.” With just a little more instruction, students could also easily learn the words, “descend” and “surface” as well.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t>Photo</a:t>
            </a:r>
            <a:r>
              <a:rPr lang="en-US" b="1" i="0" baseline="0" dirty="0"/>
              <a:t> Source: </a:t>
            </a:r>
            <a:r>
              <a:rPr lang="en-US" b="0" i="0" baseline="0" dirty="0"/>
              <a:t>Public Domain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i="0" baseline="0" dirty="0"/>
              <a:t>https://</a:t>
            </a:r>
            <a:r>
              <a:rPr lang="en-US" i="0" baseline="0" dirty="0" err="1"/>
              <a:t>pixabay.com</a:t>
            </a:r>
            <a:r>
              <a:rPr lang="en-US" i="0" baseline="0" dirty="0"/>
              <a:t>/</a:t>
            </a:r>
            <a:r>
              <a:rPr lang="en-US" i="0" baseline="0" dirty="0" err="1"/>
              <a:t>en</a:t>
            </a:r>
            <a:r>
              <a:rPr lang="en-US" i="0" baseline="0" dirty="0"/>
              <a:t>/dolphin-tale-fish-wildlife-ocean-1547070/</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122</a:t>
            </a:fld>
            <a:endParaRPr lang="en-US"/>
          </a:p>
        </p:txBody>
      </p:sp>
    </p:spTree>
    <p:extLst>
      <p:ext uri="{BB962C8B-B14F-4D97-AF65-F5344CB8AC3E}">
        <p14:creationId xmlns:p14="http://schemas.microsoft.com/office/powerpoint/2010/main" val="97692347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Time:</a:t>
            </a:r>
          </a:p>
          <a:p>
            <a:r>
              <a:rPr lang="en-US" sz="1200" b="1" dirty="0"/>
              <a:t>Duration:</a:t>
            </a:r>
            <a:r>
              <a:rPr lang="en-US" sz="1200" b="1" baseline="0" dirty="0"/>
              <a:t> </a:t>
            </a:r>
            <a:r>
              <a:rPr lang="en-US" sz="1200" dirty="0">
                <a:latin typeface="Calibri" charset="0"/>
                <a:ea typeface="Calibri" charset="0"/>
                <a:cs typeface="Calibri" charset="0"/>
                <a:sym typeface="Allerta"/>
              </a:rPr>
              <a:t>30 seconds</a:t>
            </a:r>
          </a:p>
          <a:p>
            <a:endParaRPr lang="en-US" sz="1200" dirty="0">
              <a:latin typeface="Calibri" charset="0"/>
              <a:ea typeface="Calibri" charset="0"/>
              <a:cs typeface="Calibri" charset="0"/>
              <a:sym typeface="Allerta"/>
            </a:endParaRPr>
          </a:p>
          <a:p>
            <a:pPr marL="0" lvl="0" indent="0">
              <a:lnSpc>
                <a:spcPct val="80000"/>
              </a:lnSpc>
              <a:spcBef>
                <a:spcPts val="0"/>
              </a:spcBef>
              <a:buClr>
                <a:srgbClr val="3F3F39"/>
              </a:buClr>
              <a:buSzPct val="100000"/>
              <a:buFontTx/>
              <a:buNone/>
            </a:pPr>
            <a:r>
              <a:rPr lang="en-US" sz="1200" b="1" dirty="0">
                <a:latin typeface="Calibri" charset="0"/>
                <a:ea typeface="Calibri" charset="0"/>
                <a:cs typeface="Calibri" charset="0"/>
                <a:sym typeface="Allerta"/>
              </a:rPr>
              <a:t>Facilitator</a:t>
            </a:r>
            <a:r>
              <a:rPr lang="en-US" sz="1200" b="1" baseline="0" dirty="0">
                <a:latin typeface="Calibri" charset="0"/>
                <a:ea typeface="Calibri" charset="0"/>
                <a:cs typeface="Calibri" charset="0"/>
                <a:sym typeface="Allerta"/>
              </a:rPr>
              <a:t> s</a:t>
            </a:r>
            <a:r>
              <a:rPr lang="en-US" sz="1200" b="1" dirty="0">
                <a:latin typeface="Calibri" charset="0"/>
                <a:ea typeface="Calibri" charset="0"/>
                <a:cs typeface="Calibri" charset="0"/>
                <a:sym typeface="Allerta"/>
              </a:rPr>
              <a:t>ays: </a:t>
            </a:r>
            <a:r>
              <a:rPr lang="en-US" sz="1200" dirty="0">
                <a:latin typeface="Calibri" charset="0"/>
                <a:ea typeface="Calibri" charset="0"/>
                <a:cs typeface="Calibri" charset="0"/>
                <a:sym typeface="Allerta"/>
              </a:rPr>
              <a:t>Words can be learned both</a:t>
            </a:r>
            <a:r>
              <a:rPr lang="is-IS" sz="1200" dirty="0">
                <a:latin typeface="Calibri" charset="0"/>
                <a:ea typeface="Calibri" charset="0"/>
                <a:cs typeface="Calibri" charset="0"/>
                <a:sym typeface="Allerta"/>
              </a:rPr>
              <a:t>…</a:t>
            </a:r>
          </a:p>
          <a:p>
            <a:pPr marL="0" lvl="0" indent="0">
              <a:lnSpc>
                <a:spcPct val="80000"/>
              </a:lnSpc>
              <a:spcBef>
                <a:spcPts val="0"/>
              </a:spcBef>
              <a:buClr>
                <a:srgbClr val="3F3F39"/>
              </a:buClr>
              <a:buSzPct val="100000"/>
              <a:buFontTx/>
              <a:buNone/>
            </a:pPr>
            <a:endParaRPr lang="is-IS" sz="1200" dirty="0">
              <a:latin typeface="Calibri" charset="0"/>
              <a:ea typeface="Calibri" charset="0"/>
              <a:cs typeface="Calibri" charset="0"/>
              <a:sym typeface="Allerta"/>
            </a:endParaRPr>
          </a:p>
          <a:p>
            <a:pPr marL="0" lvl="0" indent="0">
              <a:lnSpc>
                <a:spcPct val="80000"/>
              </a:lnSpc>
              <a:spcBef>
                <a:spcPts val="0"/>
              </a:spcBef>
              <a:buClr>
                <a:srgbClr val="3F3F39"/>
              </a:buClr>
              <a:buSzPct val="100000"/>
              <a:buFontTx/>
              <a:buNone/>
            </a:pPr>
            <a:r>
              <a:rPr lang="is-IS" sz="1200" b="1" dirty="0">
                <a:latin typeface="Calibri" charset="0"/>
                <a:ea typeface="Calibri" charset="0"/>
                <a:cs typeface="Calibri" charset="0"/>
                <a:sym typeface="Allerta"/>
              </a:rPr>
              <a:t>Facilitator</a:t>
            </a:r>
            <a:r>
              <a:rPr lang="is-IS" sz="1200" b="1" baseline="0" dirty="0">
                <a:latin typeface="Calibri" charset="0"/>
                <a:ea typeface="Calibri" charset="0"/>
                <a:cs typeface="Calibri" charset="0"/>
                <a:sym typeface="Allerta"/>
              </a:rPr>
              <a:t> does: </a:t>
            </a:r>
            <a:r>
              <a:rPr lang="is-IS" sz="1200" baseline="0" dirty="0">
                <a:latin typeface="Calibri" charset="0"/>
                <a:ea typeface="Calibri" charset="0"/>
                <a:cs typeface="Calibri" charset="0"/>
                <a:sym typeface="Allerta"/>
              </a:rPr>
              <a:t>Click and say ”directly. And...”</a:t>
            </a:r>
          </a:p>
          <a:p>
            <a:pPr marL="0" lvl="0" indent="0">
              <a:lnSpc>
                <a:spcPct val="80000"/>
              </a:lnSpc>
              <a:spcBef>
                <a:spcPts val="0"/>
              </a:spcBef>
              <a:buClr>
                <a:srgbClr val="3F3F39"/>
              </a:buClr>
              <a:buSzPct val="100000"/>
              <a:buFontTx/>
              <a:buNone/>
            </a:pPr>
            <a:endParaRPr lang="is-IS" sz="1200" baseline="0" dirty="0">
              <a:latin typeface="Calibri" charset="0"/>
              <a:ea typeface="Calibri" charset="0"/>
              <a:cs typeface="Calibri" charset="0"/>
              <a:sym typeface="Allerta"/>
            </a:endParaRPr>
          </a:p>
          <a:p>
            <a:pPr marL="0" lvl="0" indent="0">
              <a:lnSpc>
                <a:spcPct val="80000"/>
              </a:lnSpc>
              <a:spcBef>
                <a:spcPts val="0"/>
              </a:spcBef>
              <a:buClr>
                <a:srgbClr val="3F3F39"/>
              </a:buClr>
              <a:buSzPct val="100000"/>
              <a:buFontTx/>
              <a:buNone/>
            </a:pPr>
            <a:r>
              <a:rPr lang="is-IS" sz="1200" b="1" baseline="0" dirty="0">
                <a:latin typeface="Calibri" charset="0"/>
                <a:ea typeface="Calibri" charset="0"/>
                <a:cs typeface="Calibri" charset="0"/>
                <a:sym typeface="Allerta"/>
              </a:rPr>
              <a:t>Facilitator does: </a:t>
            </a:r>
            <a:r>
              <a:rPr lang="is-IS" sz="1200" baseline="0" dirty="0">
                <a:latin typeface="Calibri" charset="0"/>
                <a:ea typeface="Calibri" charset="0"/>
                <a:cs typeface="Calibri" charset="0"/>
                <a:sym typeface="Allerta"/>
              </a:rPr>
              <a:t>Click and say “indirectly”</a:t>
            </a:r>
            <a:endParaRPr lang="en-US" sz="1200" b="0" i="0" u="none" strike="noStrike" cap="none" dirty="0">
              <a:latin typeface="+mn-lt"/>
              <a:ea typeface="Calibri"/>
              <a:sym typeface="Calibri"/>
            </a:endParaRPr>
          </a:p>
          <a:p>
            <a:pPr marL="342900" lvl="0" indent="-342900">
              <a:lnSpc>
                <a:spcPct val="80000"/>
              </a:lnSpc>
              <a:spcBef>
                <a:spcPts val="1700"/>
              </a:spcBef>
              <a:buClr>
                <a:srgbClr val="3F3F39"/>
              </a:buClr>
              <a:buSzPct val="100000"/>
            </a:pPr>
            <a:endParaRPr lang="en-US" sz="1200" dirty="0">
              <a:solidFill>
                <a:srgbClr val="3F3F39"/>
              </a:solidFill>
              <a:latin typeface="Calibri" charset="0"/>
              <a:ea typeface="Calibri" charset="0"/>
              <a:cs typeface="Calibri" charset="0"/>
              <a:sym typeface="Allerta"/>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123</a:t>
            </a:fld>
            <a:endParaRPr lang="en-US"/>
          </a:p>
        </p:txBody>
      </p:sp>
    </p:spTree>
    <p:extLst>
      <p:ext uri="{BB962C8B-B14F-4D97-AF65-F5344CB8AC3E}">
        <p14:creationId xmlns:p14="http://schemas.microsoft.com/office/powerpoint/2010/main" val="75099938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a:t>
            </a:r>
            <a:r>
              <a:rPr lang="en-US" b="1" baseline="0" dirty="0"/>
              <a:t> </a:t>
            </a:r>
            <a:r>
              <a:rPr lang="en-US" dirty="0"/>
              <a:t>1</a:t>
            </a:r>
            <a:r>
              <a:rPr lang="en-US" baseline="0" dirty="0"/>
              <a:t> minute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Have participants review the two descriptions in their note-catchers. Then have them summarize with a partner what is meant by indirect and direct vocabulary.  Afterwards, invite a participant to share out with the whole group.  Clarify as 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Emphasize that direct instruction does not mean arbitrary vocab lists each week – direct instruction is most effective when it is done with words in context (i.e. vocab words from the text).  Also remind participants of the limitation of direct vocabulary (we can’t directly teach the sheer volume of words students need to acquire each year). </a:t>
            </a:r>
          </a:p>
          <a:p>
            <a:pPr marL="628650" lvl="1" indent="-171450">
              <a:buFont typeface="Arial" charset="0"/>
              <a:buChar char="•"/>
            </a:pPr>
            <a:endParaRPr lang="en-US" b="0" i="0" u="none" strike="noStrike" kern="1200" cap="none" baseline="0" dirty="0">
              <a:solidFill>
                <a:schemeClr val="dk1"/>
              </a:solidFill>
              <a:ea typeface="Arial"/>
              <a:sym typeface="Arial"/>
            </a:endParaRPr>
          </a:p>
          <a:p>
            <a:pPr marL="0" lvl="0" indent="0">
              <a:buFont typeface="Arial" charset="0"/>
              <a:buNone/>
            </a:pPr>
            <a:r>
              <a:rPr lang="en-US" b="1" i="0" u="none" strike="noStrike" kern="1200" cap="none" baseline="0" dirty="0">
                <a:solidFill>
                  <a:schemeClr val="dk1"/>
                </a:solidFill>
                <a:ea typeface="Arial"/>
                <a:sym typeface="Arial"/>
              </a:rPr>
              <a:t>Research Source: </a:t>
            </a:r>
            <a:r>
              <a:rPr lang="en-US" sz="1100" b="0" i="0" kern="1200" dirty="0" err="1">
                <a:solidFill>
                  <a:schemeClr val="tx1"/>
                </a:solidFill>
                <a:effectLst/>
                <a:latin typeface="Calibri"/>
                <a:ea typeface="+mn-ea"/>
                <a:cs typeface="Calibri"/>
              </a:rPr>
              <a:t>Langenberg</a:t>
            </a:r>
            <a:r>
              <a:rPr lang="en-US" sz="1100" b="0" i="0" kern="1200" dirty="0">
                <a:solidFill>
                  <a:schemeClr val="tx1"/>
                </a:solidFill>
                <a:effectLst/>
                <a:latin typeface="Calibri"/>
                <a:ea typeface="+mn-ea"/>
                <a:cs typeface="Calibri"/>
              </a:rPr>
              <a:t>, D. et al. (2000) Teaching Children to Read: An Evidence-Based Assessment of the Scientific Research Literature on Reading and Its Implications for Reading Instruction. </a:t>
            </a:r>
            <a:r>
              <a:rPr lang="en-US" sz="1100" b="0" i="1" kern="1200" dirty="0">
                <a:solidFill>
                  <a:schemeClr val="tx1"/>
                </a:solidFill>
                <a:effectLst/>
                <a:latin typeface="Calibri"/>
                <a:ea typeface="+mn-ea"/>
                <a:cs typeface="Calibri"/>
              </a:rPr>
              <a:t>National Reading Panel.</a:t>
            </a:r>
            <a:r>
              <a:rPr lang="en-US" sz="1100" b="0" i="1" kern="1200" baseline="0" dirty="0">
                <a:solidFill>
                  <a:schemeClr val="tx1"/>
                </a:solidFill>
                <a:effectLst/>
                <a:latin typeface="Calibri"/>
                <a:ea typeface="+mn-ea"/>
                <a:cs typeface="Calibri"/>
              </a:rPr>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124</a:t>
            </a:fld>
            <a:endParaRPr lang="en-US"/>
          </a:p>
        </p:txBody>
      </p:sp>
    </p:spTree>
    <p:extLst>
      <p:ext uri="{BB962C8B-B14F-4D97-AF65-F5344CB8AC3E}">
        <p14:creationId xmlns:p14="http://schemas.microsoft.com/office/powerpoint/2010/main" val="129958145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a:t>
            </a:r>
            <a:r>
              <a:rPr lang="en-US" b="1" baseline="0" dirty="0"/>
              <a:t> </a:t>
            </a:r>
            <a:r>
              <a:rPr lang="en-US" b="0" baseline="0" dirty="0"/>
              <a:t>5</a:t>
            </a:r>
            <a:r>
              <a:rPr lang="en-US" baseline="0" dirty="0"/>
              <a:t> minutes</a:t>
            </a:r>
          </a:p>
          <a:p>
            <a:endParaRPr lang="en-US" baseline="0" dirty="0"/>
          </a:p>
          <a:p>
            <a:r>
              <a:rPr lang="en-US" b="1" baseline="0" dirty="0"/>
              <a:t>Facilitator does: </a:t>
            </a:r>
            <a:r>
              <a:rPr lang="en-US" dirty="0"/>
              <a:t>Review directions and point participants to the excerpt from</a:t>
            </a:r>
            <a:r>
              <a:rPr lang="en-US" baseline="0" dirty="0"/>
              <a:t> the </a:t>
            </a:r>
            <a:r>
              <a:rPr lang="en-US" dirty="0"/>
              <a:t>vocabulary guide in their note catcher. Provide</a:t>
            </a:r>
            <a:r>
              <a:rPr lang="en-US" baseline="0" dirty="0"/>
              <a:t> time for participants to label each example. </a:t>
            </a:r>
          </a:p>
          <a:p>
            <a:endParaRPr lang="en-US" baseline="0" dirty="0"/>
          </a:p>
          <a:p>
            <a:r>
              <a:rPr lang="en-US" b="1" baseline="0" dirty="0"/>
              <a:t>Facilitator does: </a:t>
            </a:r>
            <a:r>
              <a:rPr lang="en-US" baseline="0" dirty="0"/>
              <a:t>Debrief after independent work time (answer key below).</a:t>
            </a:r>
          </a:p>
          <a:p>
            <a:pPr marL="0" indent="0">
              <a:buFontTx/>
              <a:buNone/>
            </a:pPr>
            <a:endParaRPr lang="en-US" baseline="0" dirty="0"/>
          </a:p>
          <a:p>
            <a:pPr marL="0" indent="0">
              <a:buFontTx/>
              <a:buNone/>
            </a:pPr>
            <a:r>
              <a:rPr lang="en-US" b="1" baseline="0" dirty="0"/>
              <a:t>Answer key:</a:t>
            </a:r>
            <a:r>
              <a:rPr lang="en-US" b="1" dirty="0"/>
              <a:t>	</a:t>
            </a:r>
          </a:p>
          <a:p>
            <a:pPr marL="171450" lvl="0" indent="-171450">
              <a:buFont typeface="Arial"/>
              <a:buChar char="•"/>
            </a:pPr>
            <a:r>
              <a:rPr lang="en-US" dirty="0"/>
              <a:t>Read aloud texts that are written at a level above what students can read independently. (I)</a:t>
            </a:r>
          </a:p>
          <a:p>
            <a:pPr marL="171450" lvl="0" indent="-171450">
              <a:buFont typeface="Arial"/>
              <a:buChar char="•"/>
            </a:pPr>
            <a:r>
              <a:rPr lang="en-US" dirty="0"/>
              <a:t>Engage students in studying the language of complex texts through work with mentor sentences. (D)</a:t>
            </a:r>
          </a:p>
          <a:p>
            <a:pPr marL="171450" lvl="0" indent="-171450">
              <a:buFont typeface="Arial"/>
              <a:buChar char="•"/>
            </a:pPr>
            <a:r>
              <a:rPr lang="en-US" dirty="0"/>
              <a:t>Ensure students have an opportunity to read a large volume of texts for interest and pleasure. (I)</a:t>
            </a:r>
          </a:p>
          <a:p>
            <a:pPr marL="171450" lvl="0" indent="-171450">
              <a:buFont typeface="Arial"/>
              <a:buChar char="•"/>
            </a:pPr>
            <a:r>
              <a:rPr lang="en-US" dirty="0"/>
              <a:t>Prompt students to read a series a texts on the same topic. (I)</a:t>
            </a:r>
          </a:p>
          <a:p>
            <a:pPr marL="171450" lvl="0" indent="-171450">
              <a:buFont typeface="Arial"/>
              <a:buChar char="•"/>
            </a:pPr>
            <a:r>
              <a:rPr lang="en-US" dirty="0"/>
              <a:t>Teach words and phrases that demand more teaching time. (D)</a:t>
            </a:r>
          </a:p>
          <a:p>
            <a:pPr marL="171450" lvl="0" indent="-171450">
              <a:buFont typeface="Arial"/>
              <a:buChar char="•"/>
            </a:pPr>
            <a:endParaRPr lang="en-US" dirty="0"/>
          </a:p>
          <a:p>
            <a:pPr marL="0" lvl="0" indent="0">
              <a:buFont typeface="Arial"/>
              <a:buNone/>
            </a:pPr>
            <a:r>
              <a:rPr lang="en-US" b="1" dirty="0"/>
              <a:t>Important Note: </a:t>
            </a:r>
            <a:r>
              <a:rPr lang="en-US" b="0" dirty="0"/>
              <a:t>Some participants may not know what “mentor sentences” are. If there is confusion around this strategy, give this brief explanation: </a:t>
            </a:r>
            <a:r>
              <a:rPr lang="en-US" b="0" i="1" dirty="0"/>
              <a:t>“Mentor Sentences refers to a protocol that helps students break down sophisticated language and syntax to better understand key sentences in complex, grade-level text. It is a teacher-directed strategy that helps students improve their language skills, including understanding and using grade-level vocabulary and syntax.” </a:t>
            </a:r>
          </a:p>
          <a:p>
            <a:pPr marL="0" lvl="0" indent="0">
              <a:buFont typeface="Arial"/>
              <a:buNone/>
            </a:pPr>
            <a:endParaRPr lang="en-US" b="0" i="1" dirty="0"/>
          </a:p>
          <a:p>
            <a:pPr marL="0" lvl="0" indent="0">
              <a:buFont typeface="Arial"/>
              <a:buNone/>
            </a:pPr>
            <a:r>
              <a:rPr lang="en-US" b="1" i="0" dirty="0"/>
              <a:t>Note: </a:t>
            </a:r>
            <a:r>
              <a:rPr lang="en-US" b="0" i="0" dirty="0"/>
              <a:t>We’ve only included an excerpt from the Vocabulary Guide. The full guide is accessible on any unit’s “Getting Started” tab on </a:t>
            </a:r>
            <a:r>
              <a:rPr lang="en-US" b="0" i="0" dirty="0" err="1"/>
              <a:t>Learnzillion</a:t>
            </a:r>
            <a:r>
              <a:rPr lang="en-US" b="0" i="0" dirty="0"/>
              <a:t>. </a:t>
            </a:r>
            <a:endParaRPr lang="en-US"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125</a:t>
            </a:fld>
            <a:endParaRPr lang="en-US"/>
          </a:p>
        </p:txBody>
      </p:sp>
    </p:spTree>
    <p:extLst>
      <p:ext uri="{BB962C8B-B14F-4D97-AF65-F5344CB8AC3E}">
        <p14:creationId xmlns:p14="http://schemas.microsoft.com/office/powerpoint/2010/main" val="135018500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r>
              <a:rPr lang="en-US" b="1" baseline="0" dirty="0"/>
              <a:t> </a:t>
            </a:r>
            <a:endParaRPr lang="en-US" b="1" dirty="0"/>
          </a:p>
          <a:p>
            <a:r>
              <a:rPr lang="en-US" b="1" dirty="0"/>
              <a:t>Duration:</a:t>
            </a:r>
            <a:r>
              <a:rPr lang="en-US" b="1" baseline="0" dirty="0"/>
              <a:t> </a:t>
            </a:r>
            <a:r>
              <a:rPr lang="en-US" dirty="0"/>
              <a:t>30 seconds</a:t>
            </a:r>
          </a:p>
          <a:p>
            <a:endParaRPr lang="en-US" dirty="0"/>
          </a:p>
          <a:p>
            <a:r>
              <a:rPr lang="en-US" b="1" dirty="0"/>
              <a:t>Facilitator</a:t>
            </a:r>
            <a:r>
              <a:rPr lang="en-US" b="1" baseline="0" dirty="0"/>
              <a:t> s</a:t>
            </a:r>
            <a:r>
              <a:rPr lang="en-US" b="1" dirty="0"/>
              <a:t>ays: </a:t>
            </a:r>
            <a:r>
              <a:rPr lang="en-US" dirty="0"/>
              <a:t>For our purposes today we are going to focus on</a:t>
            </a:r>
            <a:r>
              <a:rPr lang="en-US" baseline="0" dirty="0"/>
              <a:t> indirect vocabulary instruction.  We will be exploring direct vocabulary instruction in Module 3.</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126</a:t>
            </a:fld>
            <a:endParaRPr lang="en-US"/>
          </a:p>
        </p:txBody>
      </p:sp>
    </p:spTree>
    <p:extLst>
      <p:ext uri="{BB962C8B-B14F-4D97-AF65-F5344CB8AC3E}">
        <p14:creationId xmlns:p14="http://schemas.microsoft.com/office/powerpoint/2010/main" val="132203109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1" baseline="0" dirty="0"/>
              <a:t> </a:t>
            </a:r>
            <a:r>
              <a:rPr lang="en-US" b="0" baseline="0" dirty="0"/>
              <a:t>30</a:t>
            </a:r>
            <a:r>
              <a:rPr lang="en-US" dirty="0"/>
              <a:t> seconds</a:t>
            </a:r>
          </a:p>
          <a:p>
            <a:endParaRPr lang="en-US" dirty="0"/>
          </a:p>
          <a:p>
            <a:pPr marL="0" indent="0">
              <a:buFontTx/>
              <a:buNone/>
            </a:pPr>
            <a:r>
              <a:rPr lang="en-US" b="1" dirty="0"/>
              <a:t>Facilitator says: </a:t>
            </a:r>
            <a:r>
              <a:rPr lang="en-US" b="0" baseline="0" dirty="0"/>
              <a:t>T</a:t>
            </a:r>
            <a:r>
              <a:rPr lang="en-US" baseline="0" dirty="0"/>
              <a:t>hese are three primary methods for increasing vocabulary acquisition indirectly that you just identified from the vocabulary guide. While this third strategy (a volume of independent reading for interest and pleasure) is something that will take place outside of whole group instruction (and something we will explicitly address in our next session), these other two strategies are built into the Guidebooks.  You’ll notice there are frequent opportunities for reading aloud complex texts, and there are also a few times when the Guidebooks present students to read a series of texts on the same topic.  It’s important to note that this second bullet can and should happen additionally outside of the Guidebooks – this is something you can do to supplement the knowledge-building that is already happening in the Guidebooks. </a:t>
            </a:r>
          </a:p>
          <a:p>
            <a:pPr marL="0" indent="0">
              <a:buFontTx/>
              <a:buNone/>
            </a:pPr>
            <a:endParaRPr lang="en-US" baseline="0" dirty="0"/>
          </a:p>
          <a:p>
            <a:pPr marL="0" indent="0">
              <a:buFontTx/>
              <a:buNone/>
            </a:pPr>
            <a:r>
              <a:rPr lang="en-US" b="1" baseline="0" dirty="0"/>
              <a:t>Facilitator does: </a:t>
            </a:r>
            <a:r>
              <a:rPr lang="en-US" baseline="0" dirty="0"/>
              <a:t>Click to reveal red box.</a:t>
            </a:r>
          </a:p>
          <a:p>
            <a:pPr marL="0" indent="0">
              <a:buFontTx/>
              <a:buNone/>
            </a:pPr>
            <a:endParaRPr lang="en-US" baseline="0" dirty="0"/>
          </a:p>
          <a:p>
            <a:pPr marL="0" indent="0">
              <a:buFontTx/>
              <a:buNone/>
            </a:pPr>
            <a:r>
              <a:rPr lang="en-US" b="1" baseline="0" dirty="0"/>
              <a:t>Facilitator says: </a:t>
            </a:r>
            <a:r>
              <a:rPr lang="en-US" dirty="0"/>
              <a:t>Now</a:t>
            </a:r>
            <a:r>
              <a:rPr lang="en-US" baseline="0" dirty="0"/>
              <a:t> let’s take a closer look at how the Guidebooks leverage these first two strategies for speeding up vocabulary growth indirectly... </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127</a:t>
            </a:fld>
            <a:endParaRPr lang="en-US"/>
          </a:p>
        </p:txBody>
      </p:sp>
    </p:spTree>
    <p:extLst>
      <p:ext uri="{BB962C8B-B14F-4D97-AF65-F5344CB8AC3E}">
        <p14:creationId xmlns:p14="http://schemas.microsoft.com/office/powerpoint/2010/main" val="178179404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1" baseline="0" dirty="0"/>
              <a:t> </a:t>
            </a:r>
            <a:r>
              <a:rPr lang="en-US" dirty="0"/>
              <a:t>15 minutes</a:t>
            </a:r>
          </a:p>
          <a:p>
            <a:endParaRPr lang="en-US" dirty="0"/>
          </a:p>
          <a:p>
            <a:pPr marL="0" indent="0">
              <a:buFontTx/>
              <a:buNone/>
            </a:pPr>
            <a:r>
              <a:rPr lang="en-US" b="1" dirty="0"/>
              <a:t>Facilitator does: </a:t>
            </a:r>
            <a:r>
              <a:rPr lang="en-US" dirty="0"/>
              <a:t>Review the directions.</a:t>
            </a:r>
            <a:r>
              <a:rPr lang="en-US" baseline="0" dirty="0"/>
              <a:t> </a:t>
            </a:r>
            <a:r>
              <a:rPr lang="en-US" dirty="0"/>
              <a:t>Point participants to the materials in their handouts</a:t>
            </a:r>
            <a:r>
              <a:rPr lang="en-US" baseline="0" dirty="0"/>
              <a:t> and have them work with a partner. </a:t>
            </a:r>
            <a:r>
              <a:rPr lang="en-US" dirty="0"/>
              <a:t>Circulate during work</a:t>
            </a:r>
            <a:r>
              <a:rPr lang="en-US" baseline="0" dirty="0"/>
              <a:t> time.</a:t>
            </a:r>
          </a:p>
          <a:p>
            <a:pPr marL="0" indent="0">
              <a:buFontTx/>
              <a:buNone/>
            </a:pPr>
            <a:endParaRPr lang="en-US" baseline="0" dirty="0"/>
          </a:p>
          <a:p>
            <a:pPr marL="0" indent="0">
              <a:buFontTx/>
              <a:buNone/>
            </a:pPr>
            <a:r>
              <a:rPr lang="en-US" b="1" baseline="0" dirty="0"/>
              <a:t>Important note: </a:t>
            </a:r>
            <a:r>
              <a:rPr lang="en-US" b="0" baseline="0" dirty="0"/>
              <a:t>The curriculum samples from the ELA Guidebooks are in a separate packet called “</a:t>
            </a:r>
            <a:r>
              <a:rPr lang="en-US" b="0" baseline="0" dirty="0">
                <a:solidFill>
                  <a:srgbClr val="0070C0"/>
                </a:solidFill>
              </a:rPr>
              <a:t>Indirect Vocabulary Curriculum Samples</a:t>
            </a:r>
            <a:r>
              <a:rPr lang="en-US" b="0" baseline="0" dirty="0"/>
              <a:t>.” There is a graphic organizer where participants should record their thinking about each sample in the note catcher.</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128</a:t>
            </a:fld>
            <a:endParaRPr lang="en-US"/>
          </a:p>
        </p:txBody>
      </p:sp>
    </p:spTree>
    <p:extLst>
      <p:ext uri="{BB962C8B-B14F-4D97-AF65-F5344CB8AC3E}">
        <p14:creationId xmlns:p14="http://schemas.microsoft.com/office/powerpoint/2010/main" val="45387464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Curriculum</a:t>
            </a:r>
            <a:r>
              <a:rPr lang="en-US" baseline="0" dirty="0"/>
              <a:t> Sample #1: Excerpt from </a:t>
            </a:r>
            <a:r>
              <a:rPr lang="en-US" dirty="0"/>
              <a:t>Lesson 11</a:t>
            </a:r>
          </a:p>
          <a:p>
            <a:endParaRPr lang="en-US" dirty="0"/>
          </a:p>
          <a:p>
            <a:pPr marL="0" indent="0">
              <a:buFontTx/>
              <a:buNone/>
            </a:pPr>
            <a:r>
              <a:rPr lang="en-US" b="1" dirty="0"/>
              <a:t>Look for:</a:t>
            </a:r>
          </a:p>
          <a:p>
            <a:pPr marL="171450" lvl="0" indent="-171450">
              <a:buFont typeface="Arial" charset="0"/>
              <a:buChar char="•"/>
            </a:pPr>
            <a:r>
              <a:rPr lang="en-US" dirty="0"/>
              <a:t>Approach: Complex</a:t>
            </a:r>
            <a:r>
              <a:rPr lang="en-US" baseline="0" dirty="0"/>
              <a:t> text being read aloud</a:t>
            </a:r>
          </a:p>
          <a:p>
            <a:pPr marL="171450" lvl="0" indent="-171450">
              <a:buFont typeface="Arial" charset="0"/>
              <a:buChar char="•"/>
            </a:pPr>
            <a:r>
              <a:rPr lang="en-US" baseline="0" dirty="0"/>
              <a:t>Builds vocabulary: students are hearing new vocabulary words read accurately by a fluent reader; able to attach these words to their schema on intelligence that’s being built in this unit; learning specific definitions of specific types of Intelligence (which is building their knowledge for the extension task, as well)</a:t>
            </a:r>
          </a:p>
          <a:p>
            <a:pPr marL="628650" lvl="1" indent="-171450">
              <a:buFont typeface="Arial"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Important</a:t>
            </a:r>
            <a:r>
              <a:rPr lang="en-US" b="1" baseline="0" dirty="0"/>
              <a:t> note: </a:t>
            </a:r>
            <a:r>
              <a:rPr lang="en-US" b="0" baseline="0" dirty="0"/>
              <a:t>This slide is hidden in the presentation but here for facilitator reference. The full curriculum sample with teaching notes is found in the separate handout, “Indirect Vocabulary Curriculum Samples.”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129</a:t>
            </a:fld>
            <a:endParaRPr lang="en-US"/>
          </a:p>
        </p:txBody>
      </p:sp>
    </p:spTree>
    <p:extLst>
      <p:ext uri="{BB962C8B-B14F-4D97-AF65-F5344CB8AC3E}">
        <p14:creationId xmlns:p14="http://schemas.microsoft.com/office/powerpoint/2010/main" val="9099230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5 min</a:t>
            </a:r>
          </a:p>
          <a:p>
            <a:endParaRPr lang="en-US" b="1" dirty="0"/>
          </a:p>
          <a:p>
            <a:r>
              <a:rPr lang="en-US" b="1" dirty="0"/>
              <a:t>Facilitator says:</a:t>
            </a:r>
            <a:r>
              <a:rPr lang="en-US" b="0" dirty="0"/>
              <a:t> With a partner, discuss your answers to these questions.  </a:t>
            </a:r>
          </a:p>
          <a:p>
            <a:endParaRPr lang="en-US" b="0" dirty="0"/>
          </a:p>
          <a:p>
            <a:r>
              <a:rPr lang="en-US" b="0" i="1" dirty="0"/>
              <a:t>Select 2 – 3 people to share out their answers whole group. </a:t>
            </a:r>
            <a:endParaRPr lang="en-US" b="1" i="1" dirty="0"/>
          </a:p>
        </p:txBody>
      </p:sp>
      <p:sp>
        <p:nvSpPr>
          <p:cNvPr id="4" name="Slide Number Placeholder 3"/>
          <p:cNvSpPr>
            <a:spLocks noGrp="1"/>
          </p:cNvSpPr>
          <p:nvPr>
            <p:ph type="sldNum" sz="quarter" idx="5"/>
          </p:nvPr>
        </p:nvSpPr>
        <p:spPr/>
        <p:txBody>
          <a:bodyPr/>
          <a:lstStyle/>
          <a:p>
            <a:fld id="{86425DA3-A274-D349-A373-1D0D30C163E5}" type="slidenum">
              <a:rPr lang="en-US" smtClean="0"/>
              <a:t>13</a:t>
            </a:fld>
            <a:endParaRPr lang="en-US"/>
          </a:p>
        </p:txBody>
      </p:sp>
    </p:spTree>
    <p:extLst>
      <p:ext uri="{BB962C8B-B14F-4D97-AF65-F5344CB8AC3E}">
        <p14:creationId xmlns:p14="http://schemas.microsoft.com/office/powerpoint/2010/main" val="102904559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Curriculum Sample #2: Excerpt from Lesson 35</a:t>
            </a:r>
          </a:p>
          <a:p>
            <a:endParaRPr lang="en-US" dirty="0"/>
          </a:p>
          <a:p>
            <a:r>
              <a:rPr lang="en-US" b="1" dirty="0"/>
              <a:t>Look for: </a:t>
            </a:r>
          </a:p>
          <a:p>
            <a:pPr marL="171450" indent="-171450">
              <a:buFont typeface="Arial" charset="0"/>
              <a:buChar char="•"/>
            </a:pPr>
            <a:r>
              <a:rPr lang="en-US" dirty="0"/>
              <a:t>Example of: reading a series of text on the same topic</a:t>
            </a:r>
          </a:p>
          <a:p>
            <a:pPr marL="171450" indent="-171450">
              <a:buFont typeface="Arial" charset="0"/>
              <a:buChar char="•"/>
            </a:pPr>
            <a:r>
              <a:rPr lang="en-US" dirty="0"/>
              <a:t>How does it support vocabulary growth: all of these texts are related</a:t>
            </a:r>
            <a:r>
              <a:rPr lang="en-US" baseline="0" dirty="0"/>
              <a:t> to intelligence; building students schema of intelligence that will help them attach meaning to new words and make connections between new words and existing knowledge</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Important</a:t>
            </a:r>
            <a:r>
              <a:rPr lang="en-US" b="1" baseline="0" dirty="0"/>
              <a:t> note: </a:t>
            </a:r>
            <a:r>
              <a:rPr lang="en-US" b="0" baseline="0" dirty="0"/>
              <a:t>This slide is hidden in the presentation but here for facilitator reference. The full curriculum sample with teaching notes is found in the separate handout, “Indirect Vocabulary Curriculum Samples.”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130</a:t>
            </a:fld>
            <a:endParaRPr lang="en-US"/>
          </a:p>
        </p:txBody>
      </p:sp>
    </p:spTree>
    <p:extLst>
      <p:ext uri="{BB962C8B-B14F-4D97-AF65-F5344CB8AC3E}">
        <p14:creationId xmlns:p14="http://schemas.microsoft.com/office/powerpoint/2010/main" val="137559049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Curriculum</a:t>
            </a:r>
            <a:r>
              <a:rPr lang="en-US" b="0" baseline="0" dirty="0"/>
              <a:t> Sample #3: Excerpts from Lesson 5 and Lesson 8 </a:t>
            </a:r>
          </a:p>
          <a:p>
            <a:endParaRPr lang="en-US" b="0" dirty="0"/>
          </a:p>
          <a:p>
            <a:r>
              <a:rPr lang="en-US" b="1" dirty="0"/>
              <a:t>Look</a:t>
            </a:r>
            <a:r>
              <a:rPr lang="en-US" b="1" baseline="0" dirty="0"/>
              <a:t> for:</a:t>
            </a:r>
          </a:p>
          <a:p>
            <a:pPr marL="171450" indent="-171450">
              <a:buFont typeface="Arial" charset="0"/>
              <a:buChar char="•"/>
            </a:pPr>
            <a:r>
              <a:rPr lang="en-US" baseline="0" dirty="0"/>
              <a:t>This is an example of both!  </a:t>
            </a:r>
          </a:p>
          <a:p>
            <a:pPr marL="628650" lvl="1" indent="-171450">
              <a:buFont typeface="Arial" charset="0"/>
              <a:buChar char="•"/>
            </a:pPr>
            <a:r>
              <a:rPr lang="en-US" baseline="0" dirty="0"/>
              <a:t>Students heard complex text read aloud in “What’s an Inkblot” (they also read this text multiple times (lessons 5-7) and also evidence of students engaging in a text set on a topic</a:t>
            </a:r>
          </a:p>
          <a:p>
            <a:pPr marL="628650" lvl="1" indent="-171450">
              <a:buFont typeface="Arial" charset="0"/>
              <a:buChar char="•"/>
            </a:pPr>
            <a:r>
              <a:rPr lang="en-US" baseline="0" dirty="0"/>
              <a:t>Students re-read and focused on quotes from the text that specifically built knowledge and vocabulary they would need to complete the culminating discussion question in lesson 8: “How useful are projective tests in determining Charlie’s suitability for the experiment:</a:t>
            </a:r>
          </a:p>
          <a:p>
            <a:pPr marL="628650" lvl="1" indent="-171450">
              <a:buFont typeface="Arial" charset="0"/>
              <a:buChar char="•"/>
            </a:pPr>
            <a:r>
              <a:rPr lang="en-US" baseline="0" dirty="0"/>
              <a:t>Important to point out: some evidence of direct vocabulary instruction pointed out in the teaching notes of lesson 5 (“as needed, define these words in context”)</a:t>
            </a:r>
          </a:p>
          <a:p>
            <a:pPr marL="457200" lvl="1" indent="0">
              <a:buFont typeface="Arial" charset="0"/>
              <a:buNone/>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Important</a:t>
            </a:r>
            <a:r>
              <a:rPr lang="en-US" b="1" baseline="0" dirty="0"/>
              <a:t> note: </a:t>
            </a:r>
            <a:r>
              <a:rPr lang="en-US" b="0" baseline="0" dirty="0"/>
              <a:t>This slide is hidden in the presentation but here for facilitator reference. The full curriculum sample with teaching notes is found in the separate handout, “Indirect Vocabulary Curriculum Samples.”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131</a:t>
            </a:fld>
            <a:endParaRPr lang="en-US"/>
          </a:p>
        </p:txBody>
      </p:sp>
    </p:spTree>
    <p:extLst>
      <p:ext uri="{BB962C8B-B14F-4D97-AF65-F5344CB8AC3E}">
        <p14:creationId xmlns:p14="http://schemas.microsoft.com/office/powerpoint/2010/main" val="180385964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701675"/>
            <a:ext cx="4705350" cy="2646363"/>
          </a:xfrm>
        </p:spPr>
      </p:sp>
      <p:sp>
        <p:nvSpPr>
          <p:cNvPr id="3" name="Notes Placeholder 2"/>
          <p:cNvSpPr>
            <a:spLocks noGrp="1"/>
          </p:cNvSpPr>
          <p:nvPr>
            <p:ph type="body" idx="1"/>
          </p:nvPr>
        </p:nvSpPr>
        <p:spPr>
          <a:xfrm>
            <a:off x="760686" y="3522115"/>
            <a:ext cx="5486400" cy="3600450"/>
          </a:xfrm>
        </p:spPr>
        <p:txBody>
          <a:bodyPr/>
          <a:lstStyle/>
          <a:p>
            <a:r>
              <a:rPr lang="en-US" sz="1000" b="1" dirty="0"/>
              <a:t>Time: </a:t>
            </a:r>
          </a:p>
          <a:p>
            <a:r>
              <a:rPr lang="en-US" sz="1000" b="1" dirty="0"/>
              <a:t>Duration: </a:t>
            </a:r>
            <a:r>
              <a:rPr lang="en-US" sz="1000" b="0" dirty="0"/>
              <a:t>6</a:t>
            </a:r>
            <a:r>
              <a:rPr lang="en-US" sz="1000" dirty="0"/>
              <a:t> minutes</a:t>
            </a:r>
          </a:p>
          <a:p>
            <a:endParaRPr lang="en-US" sz="1000" dirty="0"/>
          </a:p>
          <a:p>
            <a:r>
              <a:rPr lang="en-US" sz="1000" b="1" dirty="0"/>
              <a:t>Facilitator does: </a:t>
            </a:r>
            <a:r>
              <a:rPr lang="en-US" sz="1000" b="0" dirty="0"/>
              <a:t>Divide the room into thirds.  Assign each section of the room an example to share out about.  For instance, the</a:t>
            </a:r>
            <a:r>
              <a:rPr lang="en-US" sz="1000" b="0" baseline="0" dirty="0"/>
              <a:t> tables in the right side of the room share out about example 1, the tables in the center of the room share out about example 2, the left side of the room share out about example 3. </a:t>
            </a:r>
            <a:r>
              <a:rPr lang="en-US" sz="1000" b="0" dirty="0"/>
              <a:t>Facilitate debrief around these questions for each example</a:t>
            </a:r>
            <a:r>
              <a:rPr lang="en-US" sz="1000" b="0" baseline="0" dirty="0"/>
              <a:t> (2 minutes per example).</a:t>
            </a:r>
            <a:endParaRPr lang="en-US" sz="1000" b="0" dirty="0"/>
          </a:p>
          <a:p>
            <a:endParaRPr lang="en-US" sz="1000" dirty="0"/>
          </a:p>
          <a:p>
            <a:r>
              <a:rPr lang="en-US" sz="1000" b="1" dirty="0"/>
              <a:t>Look for/Emphasize:</a:t>
            </a:r>
          </a:p>
          <a:p>
            <a:r>
              <a:rPr lang="en-US" sz="1000" b="1" dirty="0"/>
              <a:t>Example 1:</a:t>
            </a:r>
          </a:p>
          <a:p>
            <a:pPr marL="171450" lvl="0" indent="-171450">
              <a:buFont typeface="Arial" charset="0"/>
              <a:buChar char="•"/>
            </a:pPr>
            <a:r>
              <a:rPr lang="en-US" sz="1000" dirty="0"/>
              <a:t>Approach: Complex</a:t>
            </a:r>
            <a:r>
              <a:rPr lang="en-US" sz="1000" baseline="0" dirty="0"/>
              <a:t> text being read aloud</a:t>
            </a:r>
          </a:p>
          <a:p>
            <a:pPr marL="171450" lvl="0" indent="-171450">
              <a:buFont typeface="Arial" charset="0"/>
              <a:buChar char="•"/>
            </a:pPr>
            <a:r>
              <a:rPr lang="en-US" sz="1000" baseline="0" dirty="0"/>
              <a:t>Builds vocabulary: students are hearing new vocabulary words read accurately by a fluent reader; able to attach these words to their schema on intelligence that’s being built in this unit; learning specific definitions of specific types of Intelligence (which is building their knowledge for the extension task, as well)</a:t>
            </a:r>
          </a:p>
          <a:p>
            <a:pPr marL="0" lvl="0" indent="0">
              <a:buFontTx/>
              <a:buNone/>
            </a:pPr>
            <a:endParaRPr lang="en-US" sz="1000" baseline="0" dirty="0"/>
          </a:p>
          <a:p>
            <a:pPr marL="0" lvl="0" indent="0">
              <a:buFontTx/>
              <a:buNone/>
            </a:pPr>
            <a:r>
              <a:rPr lang="en-US" sz="1000" b="1" baseline="0" dirty="0"/>
              <a:t>Example 2: </a:t>
            </a:r>
          </a:p>
          <a:p>
            <a:pPr marL="171450" indent="-171450">
              <a:buFont typeface="Arial" charset="0"/>
              <a:buChar char="•"/>
            </a:pPr>
            <a:r>
              <a:rPr lang="en-US" sz="1000" dirty="0"/>
              <a:t>Example of: reading a series of text on the same topic</a:t>
            </a:r>
          </a:p>
          <a:p>
            <a:pPr marL="171450" indent="-171450">
              <a:buFont typeface="Arial" charset="0"/>
              <a:buChar char="•"/>
            </a:pPr>
            <a:r>
              <a:rPr lang="en-US" sz="1000" dirty="0"/>
              <a:t>How does it support vocabulary growth: all of these texts are related</a:t>
            </a:r>
            <a:r>
              <a:rPr lang="en-US" sz="1000" baseline="0" dirty="0"/>
              <a:t> to intelligence; building students schema of intelligence that will help them attach meaning to new words and make connections between new words and existing knowledge</a:t>
            </a:r>
          </a:p>
          <a:p>
            <a:pPr marL="171450" indent="-171450">
              <a:buFont typeface="Arial" charset="0"/>
              <a:buChar char="•"/>
            </a:pPr>
            <a:endParaRPr lang="en-US" sz="1000" baseline="0" dirty="0"/>
          </a:p>
          <a:p>
            <a:pPr marL="0" indent="0">
              <a:buFontTx/>
              <a:buNone/>
            </a:pPr>
            <a:r>
              <a:rPr lang="en-US" sz="1000" b="1" baseline="0" dirty="0"/>
              <a:t>Example 3: </a:t>
            </a:r>
          </a:p>
          <a:p>
            <a:pPr marL="171450" indent="-171450">
              <a:buFont typeface="Arial" charset="0"/>
              <a:buChar char="•"/>
            </a:pPr>
            <a:r>
              <a:rPr lang="en-US" sz="1000" baseline="0" dirty="0"/>
              <a:t>This is an example of both!  </a:t>
            </a:r>
          </a:p>
          <a:p>
            <a:pPr marL="628650" lvl="1" indent="-171450">
              <a:buFont typeface="Arial" charset="0"/>
              <a:buChar char="•"/>
            </a:pPr>
            <a:r>
              <a:rPr lang="en-US" sz="1000" baseline="0" dirty="0"/>
              <a:t>Students heard complex text read aloud in “What’s an Inkblot” (they also read this text multiple times (lessons 5-7) and also evidence of students engaging in a text set on a topic</a:t>
            </a:r>
          </a:p>
          <a:p>
            <a:pPr marL="628650" lvl="1" indent="-171450">
              <a:buFont typeface="Arial" charset="0"/>
              <a:buChar char="•"/>
            </a:pPr>
            <a:r>
              <a:rPr lang="en-US" sz="1000" baseline="0" dirty="0"/>
              <a:t>Students re-read and focused on quotes from the text that specifically built knowledge and vocabulary they would need to complete the culminating discussion question in lesson 8: “How useful are projective tests in determining Charlie’s suitability for the experiment:</a:t>
            </a:r>
          </a:p>
          <a:p>
            <a:pPr marL="628650" lvl="1" indent="-171450">
              <a:buFont typeface="Arial" charset="0"/>
              <a:buChar char="•"/>
            </a:pPr>
            <a:r>
              <a:rPr lang="en-US" sz="1000" baseline="0" dirty="0"/>
              <a:t>Important to point out: some evidence of direct vocabulary instruction pointed out in the teaching notes of lesson 5 (“as needed, define these words in context”)</a:t>
            </a:r>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132</a:t>
            </a:fld>
            <a:endParaRPr lang="en-US"/>
          </a:p>
        </p:txBody>
      </p:sp>
    </p:spTree>
    <p:extLst>
      <p:ext uri="{BB962C8B-B14F-4D97-AF65-F5344CB8AC3E}">
        <p14:creationId xmlns:p14="http://schemas.microsoft.com/office/powerpoint/2010/main" val="18703002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i="0" kern="1200" dirty="0">
                <a:solidFill>
                  <a:schemeClr val="tx1"/>
                </a:solidFill>
                <a:effectLst/>
                <a:latin typeface="+mn-lt"/>
                <a:cs typeface="+mn-cs"/>
              </a:rPr>
              <a:t>Time: </a:t>
            </a:r>
          </a:p>
          <a:p>
            <a:r>
              <a:rPr lang="en-US" sz="1000" b="1" i="0" kern="1200" dirty="0">
                <a:solidFill>
                  <a:schemeClr val="tx1"/>
                </a:solidFill>
                <a:effectLst/>
                <a:latin typeface="+mn-lt"/>
                <a:cs typeface="+mn-cs"/>
              </a:rPr>
              <a:t>Duration: </a:t>
            </a:r>
            <a:r>
              <a:rPr lang="en-US" sz="1000" i="0" kern="1200" dirty="0">
                <a:solidFill>
                  <a:schemeClr val="tx1"/>
                </a:solidFill>
                <a:effectLst/>
                <a:latin typeface="+mn-lt"/>
                <a:cs typeface="+mn-cs"/>
              </a:rPr>
              <a:t>1 minute</a:t>
            </a:r>
          </a:p>
          <a:p>
            <a:endParaRPr lang="en-US" sz="1000" i="0" kern="1200" dirty="0">
              <a:solidFill>
                <a:schemeClr val="tx1"/>
              </a:solidFill>
              <a:effectLst/>
              <a:latin typeface="+mn-lt"/>
              <a:cs typeface="+mn-cs"/>
            </a:endParaRPr>
          </a:p>
          <a:p>
            <a:r>
              <a:rPr lang="en-US" sz="1000" b="1" i="0" kern="1200" dirty="0">
                <a:solidFill>
                  <a:schemeClr val="tx1"/>
                </a:solidFill>
                <a:effectLst/>
                <a:latin typeface="+mn-lt"/>
                <a:cs typeface="+mn-cs"/>
              </a:rPr>
              <a:t>Facilitator says: </a:t>
            </a:r>
            <a:r>
              <a:rPr lang="en-US" sz="1000" i="0" kern="1200" dirty="0">
                <a:solidFill>
                  <a:schemeClr val="tx1"/>
                </a:solidFill>
                <a:effectLst/>
                <a:latin typeface="+mn-lt"/>
                <a:cs typeface="+mn-cs"/>
              </a:rPr>
              <a:t>To</a:t>
            </a:r>
            <a:r>
              <a:rPr lang="en-US" sz="1000" i="0" kern="1200" baseline="0" dirty="0">
                <a:solidFill>
                  <a:schemeClr val="tx1"/>
                </a:solidFill>
                <a:effectLst/>
                <a:latin typeface="+mn-lt"/>
                <a:cs typeface="+mn-cs"/>
              </a:rPr>
              <a:t> summarize...why is indirect vocabulary instruction so powerful?</a:t>
            </a:r>
          </a:p>
          <a:p>
            <a:endParaRPr lang="en-US" sz="1000" i="0" kern="1200" baseline="0" dirty="0">
              <a:solidFill>
                <a:schemeClr val="tx1"/>
              </a:solidFill>
              <a:effectLst/>
              <a:latin typeface="+mn-lt"/>
              <a:cs typeface="+mn-cs"/>
            </a:endParaRPr>
          </a:p>
          <a:p>
            <a:r>
              <a:rPr lang="en-US" sz="1000" b="1" i="0" kern="1200" baseline="0" dirty="0">
                <a:solidFill>
                  <a:schemeClr val="tx1"/>
                </a:solidFill>
                <a:effectLst/>
                <a:latin typeface="+mn-lt"/>
                <a:cs typeface="+mn-cs"/>
              </a:rPr>
              <a:t>Facilitator does: </a:t>
            </a:r>
            <a:r>
              <a:rPr lang="en-US" sz="1000" i="0" kern="1200" dirty="0">
                <a:solidFill>
                  <a:schemeClr val="tx1"/>
                </a:solidFill>
                <a:effectLst/>
                <a:latin typeface="+mn-lt"/>
                <a:cs typeface="+mn-cs"/>
              </a:rPr>
              <a:t>Read</a:t>
            </a:r>
            <a:r>
              <a:rPr lang="en-US" sz="1000" i="0" kern="1200" baseline="0" dirty="0">
                <a:solidFill>
                  <a:schemeClr val="tx1"/>
                </a:solidFill>
                <a:effectLst/>
                <a:latin typeface="+mn-lt"/>
                <a:cs typeface="+mn-cs"/>
              </a:rPr>
              <a:t> bullet 1, then give example:</a:t>
            </a:r>
          </a:p>
          <a:p>
            <a:pPr marL="628650" lvl="1" indent="-171450">
              <a:buFont typeface="Arial" charset="0"/>
              <a:buChar char="•"/>
            </a:pPr>
            <a:r>
              <a:rPr lang="en-US" sz="1000" i="0" kern="1200" dirty="0">
                <a:solidFill>
                  <a:schemeClr val="tx1"/>
                </a:solidFill>
                <a:effectLst/>
                <a:latin typeface="+mn-lt"/>
                <a:cs typeface="+mn-cs"/>
              </a:rPr>
              <a:t>When we read the word “joyful,” we tag it mentally to “joy” and “happy”; we may also</a:t>
            </a:r>
            <a:r>
              <a:rPr lang="en-US" sz="1000" i="0" kern="1200" baseline="0" dirty="0">
                <a:solidFill>
                  <a:schemeClr val="tx1"/>
                </a:solidFill>
                <a:effectLst/>
                <a:latin typeface="+mn-lt"/>
                <a:cs typeface="+mn-cs"/>
              </a:rPr>
              <a:t> mentally</a:t>
            </a:r>
            <a:r>
              <a:rPr lang="en-US" sz="1000" i="0" kern="1200" dirty="0">
                <a:solidFill>
                  <a:schemeClr val="tx1"/>
                </a:solidFill>
                <a:effectLst/>
                <a:latin typeface="+mn-lt"/>
                <a:cs typeface="+mn-cs"/>
              </a:rPr>
              <a:t> tag it to “upset” and “sad.” Knowing that “joyful” is the opposite of “sad,” or that “joyful” and “joy” mean similar things but are in different forms, helps us to know more about the meaning of those words. </a:t>
            </a:r>
          </a:p>
          <a:p>
            <a:pPr marL="628650" lvl="1" indent="-171450">
              <a:buFont typeface="Arial" charset="0"/>
              <a:buChar char="•"/>
            </a:pPr>
            <a:endParaRPr lang="en-US" sz="1000" i="0" kern="1200" dirty="0">
              <a:solidFill>
                <a:schemeClr val="tx1"/>
              </a:solidFill>
              <a:effectLst/>
              <a:latin typeface="+mn-lt"/>
              <a:cs typeface="+mn-cs"/>
            </a:endParaRPr>
          </a:p>
          <a:p>
            <a:pPr marL="0" lvl="0" indent="0">
              <a:buFontTx/>
              <a:buNone/>
            </a:pPr>
            <a:r>
              <a:rPr lang="en-US" sz="1000" b="1" i="0" kern="1200" dirty="0">
                <a:solidFill>
                  <a:schemeClr val="tx1"/>
                </a:solidFill>
                <a:effectLst/>
                <a:latin typeface="+mn-lt"/>
                <a:cs typeface="+mn-cs"/>
              </a:rPr>
              <a:t>Facilitator</a:t>
            </a:r>
            <a:r>
              <a:rPr lang="en-US" sz="1000" b="1" i="0" kern="1200" baseline="0" dirty="0">
                <a:solidFill>
                  <a:schemeClr val="tx1"/>
                </a:solidFill>
                <a:effectLst/>
                <a:latin typeface="+mn-lt"/>
                <a:cs typeface="+mn-cs"/>
              </a:rPr>
              <a:t> does</a:t>
            </a:r>
            <a:r>
              <a:rPr lang="en-US" sz="1000" i="0" kern="1200" baseline="0" dirty="0">
                <a:solidFill>
                  <a:schemeClr val="tx1"/>
                </a:solidFill>
                <a:effectLst/>
                <a:latin typeface="+mn-lt"/>
                <a:cs typeface="+mn-cs"/>
              </a:rPr>
              <a:t>: </a:t>
            </a:r>
            <a:r>
              <a:rPr lang="en-US" sz="1000" i="0" kern="1200" dirty="0">
                <a:solidFill>
                  <a:schemeClr val="tx1"/>
                </a:solidFill>
                <a:effectLst/>
                <a:latin typeface="+mn-lt"/>
                <a:cs typeface="+mn-cs"/>
              </a:rPr>
              <a:t>Click to reveal bullet 2.</a:t>
            </a:r>
          </a:p>
          <a:p>
            <a:pPr marL="0" lvl="0" indent="0">
              <a:buFont typeface="Arial" charset="0"/>
              <a:buNone/>
            </a:pPr>
            <a:endParaRPr lang="en-US" sz="1000" i="0" kern="1200" dirty="0">
              <a:solidFill>
                <a:schemeClr val="tx1"/>
              </a:solidFill>
              <a:effectLst/>
              <a:latin typeface="+mn-lt"/>
              <a:cs typeface="+mn-cs"/>
            </a:endParaRPr>
          </a:p>
          <a:p>
            <a:pPr marL="0" lvl="0" indent="0">
              <a:buFont typeface="Arial" charset="0"/>
              <a:buNone/>
            </a:pPr>
            <a:r>
              <a:rPr lang="en-US" sz="1000" b="1" i="0" kern="1200" dirty="0">
                <a:solidFill>
                  <a:schemeClr val="tx1"/>
                </a:solidFill>
                <a:effectLst/>
                <a:latin typeface="+mn-lt"/>
                <a:cs typeface="+mn-cs"/>
              </a:rPr>
              <a:t>Facilitator</a:t>
            </a:r>
            <a:r>
              <a:rPr lang="en-US" sz="1000" b="1" i="0" kern="1200" baseline="0" dirty="0">
                <a:solidFill>
                  <a:schemeClr val="tx1"/>
                </a:solidFill>
                <a:effectLst/>
                <a:latin typeface="+mn-lt"/>
                <a:cs typeface="+mn-cs"/>
              </a:rPr>
              <a:t> says: </a:t>
            </a:r>
            <a:r>
              <a:rPr lang="en-US" sz="1000" i="0" kern="1200" dirty="0">
                <a:solidFill>
                  <a:schemeClr val="tx1"/>
                </a:solidFill>
                <a:effectLst/>
                <a:latin typeface="+mn-lt"/>
                <a:cs typeface="+mn-cs"/>
              </a:rPr>
              <a:t>As we read more words in different contexts, our nexus of words grows in size and the connections among words grows stronger, allowing us to know the meaning of more words from reading than we can be taught directly (Adams 2009).</a:t>
            </a:r>
            <a:r>
              <a:rPr lang="en-US" sz="1000" i="1" kern="1200" dirty="0">
                <a:solidFill>
                  <a:schemeClr val="tx1"/>
                </a:solidFill>
                <a:effectLst/>
                <a:latin typeface="+mn-lt"/>
                <a:cs typeface="+mn-cs"/>
              </a:rPr>
              <a:t> </a:t>
            </a:r>
          </a:p>
          <a:p>
            <a:pPr marL="628650" lvl="1" indent="-171450">
              <a:buFont typeface="Arial" charset="0"/>
              <a:buChar char="•"/>
            </a:pPr>
            <a:endParaRPr lang="en-US" sz="1000" i="1" kern="1200" dirty="0">
              <a:solidFill>
                <a:schemeClr val="tx1"/>
              </a:solidFill>
              <a:effectLst/>
              <a:latin typeface="+mn-lt"/>
              <a:cs typeface="+mn-cs"/>
            </a:endParaRPr>
          </a:p>
          <a:p>
            <a:pPr marL="0" lvl="0" indent="0">
              <a:buFontTx/>
              <a:buNone/>
            </a:pPr>
            <a:r>
              <a:rPr lang="en-US" sz="1000" b="1" i="0" kern="1200" dirty="0">
                <a:solidFill>
                  <a:schemeClr val="tx1"/>
                </a:solidFill>
                <a:effectLst/>
                <a:latin typeface="+mn-lt"/>
                <a:cs typeface="+mn-cs"/>
              </a:rPr>
              <a:t>Image Source: </a:t>
            </a:r>
            <a:r>
              <a:rPr lang="en-US" sz="1000" i="1" kern="1200" dirty="0">
                <a:solidFill>
                  <a:schemeClr val="tx1"/>
                </a:solidFill>
                <a:effectLst/>
                <a:latin typeface="+mn-lt"/>
                <a:cs typeface="+mn-cs"/>
              </a:rPr>
              <a:t>Louisiana</a:t>
            </a:r>
            <a:r>
              <a:rPr lang="en-US" sz="1000" i="1" kern="1200" baseline="0" dirty="0">
                <a:solidFill>
                  <a:schemeClr val="tx1"/>
                </a:solidFill>
                <a:effectLst/>
                <a:latin typeface="+mn-lt"/>
                <a:cs typeface="+mn-cs"/>
              </a:rPr>
              <a:t> ELA Guidebooks 2.0 </a:t>
            </a:r>
            <a:r>
              <a:rPr lang="en-US" sz="1000" i="1" kern="1200" dirty="0">
                <a:solidFill>
                  <a:schemeClr val="tx1"/>
                </a:solidFill>
                <a:effectLst/>
                <a:latin typeface="+mn-lt"/>
                <a:cs typeface="+mn-cs"/>
              </a:rPr>
              <a:t>Vocabulary Guide</a:t>
            </a:r>
          </a:p>
          <a:p>
            <a:pPr marL="0" lvl="0" indent="0">
              <a:buFontTx/>
              <a:buNone/>
            </a:pPr>
            <a:endParaRPr lang="en-US" sz="1000" i="1" kern="1200" dirty="0">
              <a:solidFill>
                <a:schemeClr val="tx1"/>
              </a:solidFill>
              <a:effectLst/>
              <a:latin typeface="+mn-lt"/>
              <a:cs typeface="+mn-cs"/>
            </a:endParaRPr>
          </a:p>
          <a:p>
            <a:pPr marL="0" lvl="0" indent="0">
              <a:buFontTx/>
              <a:buNone/>
            </a:pPr>
            <a:r>
              <a:rPr lang="en-US" sz="1000" b="1" i="0" kern="1200" dirty="0">
                <a:solidFill>
                  <a:schemeClr val="tx1"/>
                </a:solidFill>
                <a:effectLst/>
                <a:latin typeface="+mn-lt"/>
                <a:cs typeface="+mn-cs"/>
              </a:rPr>
              <a:t>Research</a:t>
            </a:r>
            <a:r>
              <a:rPr lang="en-US" sz="1000" b="1" i="0" kern="1200" baseline="0" dirty="0">
                <a:solidFill>
                  <a:schemeClr val="tx1"/>
                </a:solidFill>
                <a:effectLst/>
                <a:latin typeface="+mn-lt"/>
                <a:cs typeface="+mn-cs"/>
              </a:rPr>
              <a:t> Sources (as cited in the Vocabulary Guide): </a:t>
            </a:r>
            <a:endParaRPr lang="en-US" sz="1000" b="1" i="0" kern="1200" dirty="0">
              <a:solidFill>
                <a:schemeClr val="tx1"/>
              </a:solidFill>
              <a:effectLst/>
              <a:latin typeface="+mn-lt"/>
              <a:cs typeface="+mn-cs"/>
            </a:endParaRPr>
          </a:p>
          <a:p>
            <a:pPr marL="171450" indent="-171450">
              <a:buFont typeface="Arial" charset="0"/>
              <a:buChar char="•"/>
            </a:pPr>
            <a:r>
              <a:rPr lang="en-US" sz="1000" kern="1200" dirty="0">
                <a:solidFill>
                  <a:schemeClr val="tx1"/>
                </a:solidFill>
                <a:effectLst/>
              </a:rPr>
              <a:t>Adams, M. J. (2009). The Challenge of Advanced Texts: The interdependence of reading and learning. In E. H. </a:t>
            </a:r>
            <a:r>
              <a:rPr lang="en-US" sz="1000" kern="1200" dirty="0" err="1">
                <a:solidFill>
                  <a:schemeClr val="tx1"/>
                </a:solidFill>
                <a:effectLst/>
              </a:rPr>
              <a:t>Hiebert</a:t>
            </a:r>
            <a:r>
              <a:rPr lang="en-US" sz="1000" kern="1200" baseline="0" dirty="0">
                <a:solidFill>
                  <a:schemeClr val="tx1"/>
                </a:solidFill>
                <a:effectLst/>
              </a:rPr>
              <a:t> </a:t>
            </a:r>
            <a:r>
              <a:rPr lang="en-US" sz="1000" kern="1200" dirty="0">
                <a:solidFill>
                  <a:schemeClr val="tx1"/>
                </a:solidFill>
                <a:effectLst/>
              </a:rPr>
              <a:t>(Ed.), Reading More, Reading Better: Are American students reading enough of the right stuff?  Retrieved from http://</a:t>
            </a:r>
            <a:r>
              <a:rPr lang="en-US" sz="1000" kern="1200" dirty="0" err="1">
                <a:solidFill>
                  <a:schemeClr val="tx1"/>
                </a:solidFill>
                <a:effectLst/>
              </a:rPr>
              <a:t>www.childrenofthecode.org</a:t>
            </a:r>
            <a:r>
              <a:rPr lang="en-US" sz="1000" kern="1200" dirty="0">
                <a:solidFill>
                  <a:schemeClr val="tx1"/>
                </a:solidFill>
                <a:effectLst/>
              </a:rPr>
              <a:t>/library/MJA-</a:t>
            </a:r>
            <a:r>
              <a:rPr lang="en-US" sz="1000" kern="1200" dirty="0" err="1">
                <a:solidFill>
                  <a:schemeClr val="tx1"/>
                </a:solidFill>
                <a:effectLst/>
              </a:rPr>
              <a:t>ChallengeofAdvancedTexts.pdf</a:t>
            </a:r>
            <a:r>
              <a:rPr lang="en-US" sz="1000" kern="1200" dirty="0">
                <a:solidFill>
                  <a:schemeClr val="tx1"/>
                </a:solidFill>
                <a:effectLst/>
              </a:rPr>
              <a:t>  </a:t>
            </a:r>
          </a:p>
          <a:p>
            <a:pPr marL="171450" indent="-171450">
              <a:buFont typeface="Arial" charset="0"/>
              <a:buChar char="•"/>
            </a:pPr>
            <a:r>
              <a:rPr lang="en-US" sz="1000" kern="1200" dirty="0" err="1">
                <a:solidFill>
                  <a:schemeClr val="tx1"/>
                </a:solidFill>
                <a:effectLst/>
              </a:rPr>
              <a:t>Landauer</a:t>
            </a:r>
            <a:r>
              <a:rPr lang="en-US" sz="1000" kern="1200" dirty="0">
                <a:solidFill>
                  <a:schemeClr val="tx1"/>
                </a:solidFill>
                <a:effectLst/>
              </a:rPr>
              <a:t>, T. K., &amp; </a:t>
            </a:r>
            <a:r>
              <a:rPr lang="en-US" sz="1000" kern="1200" dirty="0" err="1">
                <a:solidFill>
                  <a:schemeClr val="tx1"/>
                </a:solidFill>
                <a:effectLst/>
              </a:rPr>
              <a:t>Dumais</a:t>
            </a:r>
            <a:r>
              <a:rPr lang="en-US" sz="1000" kern="1200" dirty="0">
                <a:solidFill>
                  <a:schemeClr val="tx1"/>
                </a:solidFill>
                <a:effectLst/>
              </a:rPr>
              <a:t>, S. T. (1997). A Solution</a:t>
            </a:r>
            <a:r>
              <a:rPr lang="en-US" sz="1000" kern="1200" baseline="0" dirty="0">
                <a:solidFill>
                  <a:schemeClr val="tx1"/>
                </a:solidFill>
                <a:effectLst/>
              </a:rPr>
              <a:t> </a:t>
            </a:r>
            <a:r>
              <a:rPr lang="en-US" sz="1000" kern="1200" dirty="0">
                <a:solidFill>
                  <a:schemeClr val="tx1"/>
                </a:solidFill>
                <a:effectLst/>
              </a:rPr>
              <a:t>to Plato’s Problem: The latent semantic analysis theory of acquisition, induction, and representation of knowledge. Retrieved</a:t>
            </a:r>
            <a:r>
              <a:rPr lang="en-US" sz="1000" kern="1200" baseline="0" dirty="0">
                <a:solidFill>
                  <a:schemeClr val="tx1"/>
                </a:solidFill>
                <a:effectLst/>
              </a:rPr>
              <a:t> </a:t>
            </a:r>
            <a:r>
              <a:rPr lang="en-US" sz="1000" kern="1200" dirty="0">
                <a:solidFill>
                  <a:schemeClr val="tx1"/>
                </a:solidFill>
                <a:effectLst/>
              </a:rPr>
              <a:t>July 19, 2016, from http://</a:t>
            </a:r>
            <a:r>
              <a:rPr lang="en-US" sz="1000" kern="1200" dirty="0" err="1">
                <a:solidFill>
                  <a:schemeClr val="tx1"/>
                </a:solidFill>
                <a:effectLst/>
              </a:rPr>
              <a:t>lsa.colorado.edu</a:t>
            </a:r>
            <a:r>
              <a:rPr lang="en-US" sz="1000" kern="1200" dirty="0">
                <a:solidFill>
                  <a:schemeClr val="tx1"/>
                </a:solidFill>
                <a:effectLst/>
              </a:rPr>
              <a:t>/papers/</a:t>
            </a:r>
            <a:r>
              <a:rPr lang="en-US" sz="1000" kern="1200" dirty="0" err="1">
                <a:solidFill>
                  <a:schemeClr val="tx1"/>
                </a:solidFill>
                <a:effectLst/>
              </a:rPr>
              <a:t>plato</a:t>
            </a:r>
            <a:r>
              <a:rPr lang="en-US" sz="1000" kern="1200" dirty="0">
                <a:solidFill>
                  <a:schemeClr val="tx1"/>
                </a:solidFill>
                <a:effectLst/>
              </a:rPr>
              <a:t>/</a:t>
            </a:r>
            <a:r>
              <a:rPr lang="en-US" sz="1000" kern="1200" dirty="0" err="1">
                <a:solidFill>
                  <a:schemeClr val="tx1"/>
                </a:solidFill>
                <a:effectLst/>
              </a:rPr>
              <a:t>plato.annote.html</a:t>
            </a:r>
            <a:r>
              <a:rPr lang="en-US" sz="1000" kern="1200" dirty="0">
                <a:solidFill>
                  <a:schemeClr val="tx1"/>
                </a:solidFill>
                <a:effectLst/>
              </a:rPr>
              <a:t> </a:t>
            </a:r>
          </a:p>
          <a:p>
            <a:pPr marL="0" lvl="0" indent="0">
              <a:buFontTx/>
              <a:buNone/>
            </a:pPr>
            <a:endParaRPr lang="en-US" sz="1000" kern="1200" dirty="0">
              <a:solidFill>
                <a:schemeClr val="tx1"/>
              </a:solidFill>
              <a:effectLst/>
              <a:latin typeface="+mn-lt"/>
              <a:cs typeface="+mn-cs"/>
            </a:endParaRPr>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133</a:t>
            </a:fld>
            <a:endParaRPr lang="en-US"/>
          </a:p>
        </p:txBody>
      </p:sp>
    </p:spTree>
    <p:extLst>
      <p:ext uri="{BB962C8B-B14F-4D97-AF65-F5344CB8AC3E}">
        <p14:creationId xmlns:p14="http://schemas.microsoft.com/office/powerpoint/2010/main" val="14589287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909638"/>
            <a:ext cx="4989513" cy="2806700"/>
          </a:xfrm>
        </p:spPr>
      </p:sp>
      <p:sp>
        <p:nvSpPr>
          <p:cNvPr id="3" name="Notes Placeholder 2"/>
          <p:cNvSpPr>
            <a:spLocks noGrp="1"/>
          </p:cNvSpPr>
          <p:nvPr>
            <p:ph type="body" idx="1"/>
          </p:nvPr>
        </p:nvSpPr>
        <p:spPr>
          <a:xfrm>
            <a:off x="760686" y="3974881"/>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ea typeface="Calibri"/>
                <a:sym typeface="Calibri"/>
              </a:rPr>
              <a:t>5</a:t>
            </a:r>
            <a:r>
              <a:rPr lang="en-US" b="0" i="0" u="none" strike="noStrike" cap="none" dirty="0">
                <a:solidFill>
                  <a:schemeClr val="dk1"/>
                </a:solidFill>
                <a:ea typeface="Calibri"/>
                <a:sym typeface="Calibri"/>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these two questions and record your responses in the space provided in your note-catcher.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Key Points: </a:t>
            </a:r>
            <a:r>
              <a:rPr lang="en-US" b="0" baseline="0" dirty="0"/>
              <a:t>Guidebooks support students in growing their vocabulary indirectly through:</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Read aloud texts that are written at a level above what students can read independently.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Students have multiple at bats with these texts (multiple reads)</a:t>
            </a:r>
            <a:r>
              <a:rPr lang="en-US" sz="1200" baseline="0" dirty="0"/>
              <a:t>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Hearing new vocabulary being</a:t>
            </a:r>
            <a:r>
              <a:rPr lang="en-US" sz="1200" baseline="0" dirty="0"/>
              <a:t> read by a fluent reader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Engaging in discussions about the text (hearing the new vocabulary used by their peers and having opportunities to use them in their own text-based responses)</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Prompt students to read a series a texts on the same topic.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Evidence of text sets,</a:t>
            </a:r>
            <a:r>
              <a:rPr lang="en-US" sz="1200" baseline="0" dirty="0"/>
              <a:t> building knowledge in the guidebooks that provide a schema for students to attach new learning and acquire words more quickly</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Engage in a volume of reading (this can and should happen outside of whole group instruction)</a:t>
            </a:r>
            <a:endParaRPr lang="en-US" sz="1200" dirty="0"/>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134</a:t>
            </a:fld>
            <a:endParaRPr lang="en-US"/>
          </a:p>
        </p:txBody>
      </p:sp>
    </p:spTree>
    <p:extLst>
      <p:ext uri="{BB962C8B-B14F-4D97-AF65-F5344CB8AC3E}">
        <p14:creationId xmlns:p14="http://schemas.microsoft.com/office/powerpoint/2010/main" val="119656990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135</a:t>
            </a:fld>
            <a:endParaRPr lang="en-US"/>
          </a:p>
        </p:txBody>
      </p:sp>
    </p:spTree>
    <p:extLst>
      <p:ext uri="{BB962C8B-B14F-4D97-AF65-F5344CB8AC3E}">
        <p14:creationId xmlns:p14="http://schemas.microsoft.com/office/powerpoint/2010/main" val="37620669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136</a:t>
            </a:fld>
            <a:endParaRPr lang="en-US"/>
          </a:p>
        </p:txBody>
      </p:sp>
    </p:spTree>
    <p:extLst>
      <p:ext uri="{BB962C8B-B14F-4D97-AF65-F5344CB8AC3E}">
        <p14:creationId xmlns:p14="http://schemas.microsoft.com/office/powerpoint/2010/main" val="812445568"/>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9750"/>
            <a:ext cx="5486400" cy="3600450"/>
          </a:xfrm>
        </p:spPr>
        <p:txBody>
          <a:bodyPr/>
          <a:lstStyle/>
          <a:p>
            <a:r>
              <a:rPr lang="en-US" sz="1000" b="1" dirty="0"/>
              <a:t>Time: </a:t>
            </a:r>
          </a:p>
          <a:p>
            <a:r>
              <a:rPr lang="en-US" sz="1000" b="1" dirty="0"/>
              <a:t>Duration: </a:t>
            </a:r>
            <a:r>
              <a:rPr lang="en-US" sz="1000" b="0" dirty="0"/>
              <a:t>6</a:t>
            </a:r>
            <a:r>
              <a:rPr lang="en-US" sz="1000" dirty="0"/>
              <a:t> minutes</a:t>
            </a:r>
          </a:p>
          <a:p>
            <a:endParaRPr lang="en-US" sz="1000" dirty="0"/>
          </a:p>
          <a:p>
            <a:r>
              <a:rPr lang="en-US" sz="1000" b="1" dirty="0"/>
              <a:t>Facilitator does: </a:t>
            </a:r>
            <a:r>
              <a:rPr lang="en-US" sz="1000" dirty="0"/>
              <a:t>Provide 3 minutes of independent work time, 2 minutes to discuss with a partner and 1 minute to for 1-2 participants</a:t>
            </a:r>
            <a:r>
              <a:rPr lang="en-US" sz="1000" baseline="0" dirty="0"/>
              <a:t> to share out with the whole group. </a:t>
            </a:r>
            <a:r>
              <a:rPr lang="en-US" sz="1000" dirty="0"/>
              <a:t>The letter and space to record thinking is in the note catcher.</a:t>
            </a:r>
          </a:p>
          <a:p>
            <a:endParaRPr lang="en-US" sz="1000" dirty="0"/>
          </a:p>
          <a:p>
            <a:r>
              <a:rPr lang="en-US" sz="1000" b="1" dirty="0"/>
              <a:t>Important note: </a:t>
            </a:r>
            <a:r>
              <a:rPr lang="en-US" sz="1000" dirty="0"/>
              <a:t>Below is the excerpt from the </a:t>
            </a:r>
            <a:r>
              <a:rPr lang="en-US" sz="1000" b="1" dirty="0"/>
              <a:t>“</a:t>
            </a:r>
            <a:r>
              <a:rPr lang="en-US" sz="1000" dirty="0"/>
              <a:t>Letter from a Principal” found on participant handouts: </a:t>
            </a:r>
            <a:endParaRPr lang="en-US" sz="1000" b="1"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i="0" u="none" strike="noStrike" cap="none" dirty="0">
                <a:ea typeface="Cabin"/>
                <a:sym typeface="Cabin"/>
              </a:rPr>
              <a:t>“We continue to struggle with the gaps in vocabulary development and background knowledge when students engage in close reading of a complex passage. To address this challenge, we should continue to model and assist students in navigating through complex informational and fictional text, and hope that the efforts will help them carry skills to the next piece of text they encounter.”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u="none" strike="noStrike" cap="none" dirty="0">
              <a:ea typeface="Cabin"/>
              <a:sym typeface="Cabi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ea typeface="Cabin"/>
                <a:sym typeface="Cabin"/>
              </a:rPr>
              <a:t>During the debrief, look for: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dirty="0">
                <a:ea typeface="Cabin"/>
                <a:sym typeface="Cabin"/>
              </a:rPr>
              <a:t>The misconception is that the principal does not understand how students build vocabulary and knowledge. He believes they can gain access to more complex texts through modeling, but in reality students need to be reading a set of related texts on a topic (text sets) in order to build the vocabulary and background knowledge necessary for accessing more complex texts.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dirty="0">
                <a:ea typeface="Cabin"/>
                <a:sym typeface="Cabin"/>
              </a:rPr>
              <a:t>Answers will vary about what they might say to the principal to support them in thinking differently, but all answers should encourage him to approach the challenge by increasing the volume of student reading and facilitating intentional engagement with text sets. </a:t>
            </a:r>
            <a:endParaRPr lang="en-US" sz="1000" i="0" u="none" strike="noStrike" cap="none" dirty="0">
              <a:ea typeface="Cabin"/>
              <a:sym typeface="Cabi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137</a:t>
            </a:fld>
            <a:endParaRPr lang="en-US"/>
          </a:p>
        </p:txBody>
      </p:sp>
    </p:spTree>
    <p:extLst>
      <p:ext uri="{BB962C8B-B14F-4D97-AF65-F5344CB8AC3E}">
        <p14:creationId xmlns:p14="http://schemas.microsoft.com/office/powerpoint/2010/main" val="308886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Take a moment</a:t>
            </a:r>
            <a:r>
              <a:rPr lang="en-US" baseline="0" dirty="0"/>
              <a:t> to review our objectives for today’s session.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Provide wait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indent="0">
              <a:buFontTx/>
              <a:buNone/>
            </a:pPr>
            <a:r>
              <a:rPr lang="en-US" b="1" baseline="0" dirty="0"/>
              <a:t>Facilitator says: </a:t>
            </a:r>
            <a:r>
              <a:rPr lang="en-US" baseline="0" dirty="0"/>
              <a:t>As you can see, our focus today is to round our learning in Module 2 by focusing on Volume of Reading. We will take a closer look at what volume of reading is and why it’s important.  We will also explore some tools and strategies you can use to increase accountable student reading in your classroom.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138</a:t>
            </a:fld>
            <a:endParaRPr lang="en-US"/>
          </a:p>
        </p:txBody>
      </p:sp>
    </p:spTree>
    <p:extLst>
      <p:ext uri="{BB962C8B-B14F-4D97-AF65-F5344CB8AC3E}">
        <p14:creationId xmlns:p14="http://schemas.microsoft.com/office/powerpoint/2010/main" val="202684164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5 minutes</a:t>
            </a:r>
            <a:endParaRPr lang="en-US" b="1" dirty="0"/>
          </a:p>
          <a:p>
            <a:endParaRPr lang="en-US" b="1" dirty="0"/>
          </a:p>
          <a:p>
            <a:r>
              <a:rPr lang="en-US" b="1" dirty="0"/>
              <a:t>Facilitator says: </a:t>
            </a:r>
            <a:r>
              <a:rPr lang="en-US" dirty="0"/>
              <a:t>We’re going to begin by jumping in to an article by David and Meredith </a:t>
            </a:r>
            <a:r>
              <a:rPr lang="en-US" dirty="0" err="1"/>
              <a:t>Liben</a:t>
            </a:r>
            <a:r>
              <a:rPr lang="en-US" dirty="0"/>
              <a:t> called “Providing a Volume of Reading.” This is a short excerpt from their larger piece, “Both And Literacy Instruction.” As you read, consider the following look </a:t>
            </a:r>
            <a:r>
              <a:rPr lang="en-US" dirty="0" err="1"/>
              <a:t>fors</a:t>
            </a:r>
            <a:r>
              <a:rPr lang="en-US" dirty="0"/>
              <a:t>, and jot down your thinking/evidence in the space provided in your note catcher. </a:t>
            </a:r>
          </a:p>
          <a:p>
            <a:endParaRPr lang="en-US" dirty="0"/>
          </a:p>
          <a:p>
            <a:r>
              <a:rPr lang="en-US" b="1" dirty="0"/>
              <a:t>Facilitator does: </a:t>
            </a:r>
            <a:r>
              <a:rPr lang="en-US" b="0" dirty="0"/>
              <a:t>Have a volunteer read the two look for questions. Provide independent reading time, then move on to the next slide (discussion and debrief on next slide). </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latin typeface="Calibri"/>
              <a:ea typeface="+mn-ea"/>
              <a:cs typeface="Calibri"/>
            </a:endParaRPr>
          </a:p>
          <a:p>
            <a:pPr>
              <a:defRPr/>
            </a:pPr>
            <a:r>
              <a:rPr lang="en-US" b="1" dirty="0"/>
              <a:t>Article Citation: </a:t>
            </a:r>
            <a:r>
              <a:rPr lang="en-US" dirty="0" err="1"/>
              <a:t>Liben</a:t>
            </a:r>
            <a:r>
              <a:rPr lang="en-US" dirty="0"/>
              <a:t>, D. and </a:t>
            </a:r>
            <a:r>
              <a:rPr lang="en-US" dirty="0" err="1"/>
              <a:t>Liben</a:t>
            </a:r>
            <a:r>
              <a:rPr lang="en-US" dirty="0"/>
              <a:t>, M. ‘Both and’ Literacy Instruction K-5: A Proposed Paradigm Shift for the Common Core State Standards ELA Classroom. Retrieved from </a:t>
            </a:r>
            <a:r>
              <a:rPr lang="en-US" u="sng" dirty="0">
                <a:hlinkClick r:id="rId3"/>
              </a:rPr>
              <a:t>https://achievethecore.org/page/687/both-and-literacy-instruction</a:t>
            </a:r>
            <a:r>
              <a:rPr lang="en-US" dirty="0"/>
              <a:t>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139</a:t>
            </a:fld>
            <a:endParaRPr lang="en-US"/>
          </a:p>
        </p:txBody>
      </p:sp>
    </p:spTree>
    <p:extLst>
      <p:ext uri="{BB962C8B-B14F-4D97-AF65-F5344CB8AC3E}">
        <p14:creationId xmlns:p14="http://schemas.microsoft.com/office/powerpoint/2010/main" val="3925388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5 min</a:t>
            </a:r>
          </a:p>
          <a:p>
            <a:endParaRPr lang="en-US" b="1" dirty="0"/>
          </a:p>
          <a:p>
            <a:r>
              <a:rPr lang="en-US" b="1" dirty="0"/>
              <a:t>Facilitator says: </a:t>
            </a:r>
            <a:r>
              <a:rPr lang="en-US" b="0" dirty="0"/>
              <a:t>Thank you for sharing your thoughts on these questions!  These assessments will take some time, but they are a recognition of your hard work and learning.  Through </a:t>
            </a:r>
            <a:r>
              <a:rPr lang="en-US" b="0" dirty="0" err="1"/>
              <a:t>BloomBoard</a:t>
            </a:r>
            <a:r>
              <a:rPr lang="en-US" b="0" dirty="0"/>
              <a:t>, you will have access to an online community in which you’ll complete the assessments, but we also want to create an opportunity for you to identify a real-life buddy you can partner with to hold each other accountable.  We’ve got critter partners, but we’re also going to identify an Assessment Accountability Buddy!  Your AAB will be someone who you can partner with to make a plan, check in about your progress on the assessments, and problem-solve any challenges.  We’re a team in this room, so please spend the next 5 minutes identifying 1 – 2 other people in this room who’ll be your assessment accountability buddies and exchanging contact information.  </a:t>
            </a:r>
          </a:p>
          <a:p>
            <a:endParaRPr lang="en-US" b="0" dirty="0"/>
          </a:p>
          <a:p>
            <a:r>
              <a:rPr lang="en-US" b="0" i="1" dirty="0"/>
              <a:t>Give people time to do this. There is a sheet where they can record contact info in their packet for this session. </a:t>
            </a:r>
          </a:p>
        </p:txBody>
      </p:sp>
      <p:sp>
        <p:nvSpPr>
          <p:cNvPr id="4" name="Slide Number Placeholder 3"/>
          <p:cNvSpPr>
            <a:spLocks noGrp="1"/>
          </p:cNvSpPr>
          <p:nvPr>
            <p:ph type="sldNum" sz="quarter" idx="5"/>
          </p:nvPr>
        </p:nvSpPr>
        <p:spPr/>
        <p:txBody>
          <a:bodyPr/>
          <a:lstStyle/>
          <a:p>
            <a:fld id="{86425DA3-A274-D349-A373-1D0D30C163E5}" type="slidenum">
              <a:rPr lang="en-US" smtClean="0"/>
              <a:t>14</a:t>
            </a:fld>
            <a:endParaRPr lang="en-US"/>
          </a:p>
        </p:txBody>
      </p:sp>
    </p:spTree>
    <p:extLst>
      <p:ext uri="{BB962C8B-B14F-4D97-AF65-F5344CB8AC3E}">
        <p14:creationId xmlns:p14="http://schemas.microsoft.com/office/powerpoint/2010/main" val="247647348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5 minutes </a:t>
            </a:r>
            <a:endParaRPr lang="en-US" b="1" dirty="0"/>
          </a:p>
          <a:p>
            <a:endParaRPr lang="en-US" b="1" dirty="0"/>
          </a:p>
          <a:p>
            <a:r>
              <a:rPr lang="en-US" b="1" dirty="0"/>
              <a:t>Facilitator does: </a:t>
            </a:r>
            <a:r>
              <a:rPr lang="en-US" b="0" dirty="0"/>
              <a:t>Prompt participants to discuss with a partner, then lead a whole group share out. Emphasize the look </a:t>
            </a:r>
            <a:r>
              <a:rPr lang="en-US" b="0" dirty="0" err="1"/>
              <a:t>fors</a:t>
            </a:r>
            <a:r>
              <a:rPr lang="en-US" b="0" dirty="0"/>
              <a:t> below if they are not mentioned. </a:t>
            </a:r>
            <a:endParaRPr lang="en-US" b="1" dirty="0"/>
          </a:p>
          <a:p>
            <a:endParaRPr lang="en-US" dirty="0"/>
          </a:p>
          <a:p>
            <a:r>
              <a:rPr lang="en-US" dirty="0"/>
              <a:t>Look </a:t>
            </a:r>
            <a:r>
              <a:rPr lang="en-US" dirty="0" err="1"/>
              <a:t>fors</a:t>
            </a:r>
            <a:r>
              <a:rPr lang="en-US" dirty="0"/>
              <a:t>: </a:t>
            </a:r>
          </a:p>
          <a:p>
            <a:pPr marL="171450" indent="-171450">
              <a:buFont typeface="Arial" panose="020B0604020202020204" pitchFamily="34" charset="0"/>
              <a:buChar char="•"/>
            </a:pPr>
            <a:r>
              <a:rPr lang="en-US" dirty="0"/>
              <a:t>Participants may define “volume of reading” in a variety of ways. One example is: “Volume of reading involves reading many different texts, selected by themselves or by a teacher, in order to learn more about the world and to develop love and motivation for reading.”</a:t>
            </a:r>
          </a:p>
          <a:p>
            <a:pPr marL="171450" indent="-171450">
              <a:buFont typeface="Arial" panose="020B0604020202020204" pitchFamily="34" charset="0"/>
              <a:buChar char="•"/>
            </a:pPr>
            <a:r>
              <a:rPr lang="en-US" dirty="0"/>
              <a:t>Volume of reading impacts students in numerous positive ways, including but not limited to: </a:t>
            </a:r>
          </a:p>
          <a:p>
            <a:pPr marL="628650" lvl="1" indent="-171450">
              <a:buFont typeface="Arial" panose="020B0604020202020204" pitchFamily="34" charset="0"/>
              <a:buChar char="•"/>
            </a:pPr>
            <a:r>
              <a:rPr lang="en-US" dirty="0"/>
              <a:t>Develop “stamina, efficacy, and persistence” </a:t>
            </a:r>
          </a:p>
          <a:p>
            <a:pPr marL="628650" lvl="1" indent="-171450">
              <a:buFont typeface="Arial" panose="020B0604020202020204" pitchFamily="34" charset="0"/>
              <a:buChar char="•"/>
            </a:pPr>
            <a:r>
              <a:rPr lang="en-US" dirty="0"/>
              <a:t>“rapidly expand” students’ vocabularies and knowledge </a:t>
            </a:r>
          </a:p>
          <a:p>
            <a:pPr marL="628650" lvl="1" indent="-171450">
              <a:buFont typeface="Arial" panose="020B0604020202020204" pitchFamily="34" charset="0"/>
              <a:buChar char="•"/>
            </a:pPr>
            <a:r>
              <a:rPr lang="en-US" dirty="0"/>
              <a:t>”learn the sheer pleasure of becoming lost in the printed world of ideas” </a:t>
            </a:r>
          </a:p>
          <a:p>
            <a:pPr marL="628650" lvl="1" indent="-171450">
              <a:buFont typeface="Arial" panose="020B0604020202020204" pitchFamily="34" charset="0"/>
              <a:buChar char="•"/>
            </a:pPr>
            <a:r>
              <a:rPr lang="en-US" dirty="0"/>
              <a:t>Provides the necessary practice students need “to thrive as independent and capable readers” </a:t>
            </a:r>
          </a:p>
          <a:p>
            <a:pPr marL="628650" lvl="1" indent="-171450">
              <a:buFont typeface="Arial" panose="020B0604020202020204" pitchFamily="34" charset="0"/>
              <a:buChar char="•"/>
            </a:pPr>
            <a:r>
              <a:rPr lang="en-US" dirty="0"/>
              <a:t>Provides the opportunity for students to choose and read texts on topics that interest them (or are teacher-selected to build additional knowledge around a topic) </a:t>
            </a:r>
          </a:p>
          <a:p>
            <a:pPr marL="628650" lvl="1" indent="-171450">
              <a:buFont typeface="Arial" panose="020B0604020202020204" pitchFamily="34" charset="0"/>
              <a:buChar char="•"/>
            </a:pPr>
            <a:r>
              <a:rPr lang="en-US" dirty="0"/>
              <a:t>Learning and gaining knowledge through reading motivates students to read/learn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tx1"/>
              </a:solidFill>
              <a:latin typeface="Calibri"/>
              <a:ea typeface="+mn-ea"/>
              <a:cs typeface="Calibri"/>
            </a:endParaRPr>
          </a:p>
          <a:p>
            <a:pPr>
              <a:defRPr/>
            </a:pPr>
            <a:r>
              <a:rPr lang="en-US" b="1" dirty="0"/>
              <a:t>Article Citation: </a:t>
            </a:r>
            <a:r>
              <a:rPr lang="en-US" dirty="0" err="1"/>
              <a:t>Liben</a:t>
            </a:r>
            <a:r>
              <a:rPr lang="en-US" dirty="0"/>
              <a:t>, D. and </a:t>
            </a:r>
            <a:r>
              <a:rPr lang="en-US" dirty="0" err="1"/>
              <a:t>Liben</a:t>
            </a:r>
            <a:r>
              <a:rPr lang="en-US" dirty="0"/>
              <a:t>, M. ‘Both and’ Literacy Instruction K-5: A Proposed Paradigm Shift for the Common Core State Standards ELA Classroom. Retrieved from </a:t>
            </a:r>
            <a:r>
              <a:rPr lang="en-US" u="sng" dirty="0">
                <a:hlinkClick r:id="rId3"/>
              </a:rPr>
              <a:t>https://achievethecore.org/page/687/both-and-literacy-instruction</a:t>
            </a:r>
            <a:r>
              <a:rPr lang="en-US" dirty="0"/>
              <a:t>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140</a:t>
            </a:fld>
            <a:endParaRPr lang="en-US"/>
          </a:p>
        </p:txBody>
      </p:sp>
    </p:spTree>
    <p:extLst>
      <p:ext uri="{BB962C8B-B14F-4D97-AF65-F5344CB8AC3E}">
        <p14:creationId xmlns:p14="http://schemas.microsoft.com/office/powerpoint/2010/main" val="143200062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1" dirty="0"/>
              <a:t>Time: </a:t>
            </a:r>
          </a:p>
          <a:p>
            <a:r>
              <a:rPr lang="en-US" sz="1000" b="1" dirty="0"/>
              <a:t>Duration: </a:t>
            </a:r>
            <a:r>
              <a:rPr lang="en-US" sz="1000" dirty="0"/>
              <a:t>1 minute</a:t>
            </a:r>
          </a:p>
          <a:p>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says:</a:t>
            </a:r>
            <a:r>
              <a:rPr lang="en-US" sz="1000" b="1" baseline="0" dirty="0"/>
              <a:t> </a:t>
            </a:r>
            <a:r>
              <a:rPr lang="en-US" sz="1000" b="0" baseline="0" dirty="0"/>
              <a:t>So, let’s norm on a shared definition of “volume of reading.” We can define volume of reading in this way: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does: </a:t>
            </a:r>
            <a:r>
              <a:rPr lang="en-US" sz="1000" b="0" baseline="0" dirty="0"/>
              <a:t>Ask a participant to read the definition aloud at the top of the slide. </a:t>
            </a:r>
            <a:endParaRPr lang="en-US" sz="10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does:</a:t>
            </a:r>
            <a:r>
              <a:rPr lang="en-US" sz="1000" b="1" baseline="0" dirty="0"/>
              <a:t> </a:t>
            </a:r>
            <a:r>
              <a:rPr lang="en-US" sz="1000" dirty="0"/>
              <a:t>Briefly review the</a:t>
            </a:r>
            <a:r>
              <a:rPr lang="en-US" sz="1000" baseline="0" dirty="0"/>
              <a:t> key distinguishing features between volume of reading and close reading.  Reiterate the definition of volume of reading: designed to support students in building knowledge of the world and a love for reading through a variety of texts at different levels and in different formats.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Key Points: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dirty="0"/>
              <a:t>Close Reading and Volume of Reading aren’t</a:t>
            </a:r>
            <a:r>
              <a:rPr lang="en-US" sz="1000" baseline="0" dirty="0"/>
              <a:t> the only two forms of reading or reading instruction, remember these are two ends of a spectrum (with one end requiring heavy support and one end requiring very light support). In between these two ends of the spectrum you’ll find reading instruction with medium support (shared reading, read-</a:t>
            </a:r>
            <a:r>
              <a:rPr lang="en-US" sz="1000" baseline="0" dirty="0" err="1"/>
              <a:t>alouds</a:t>
            </a:r>
            <a:r>
              <a:rPr lang="en-US" sz="1000" baseline="0" dirty="0"/>
              <a:t>, etc.)</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Close reading is designed solely for whole group instructional purposes, to provide students access to rich content through complex texts and to teach students to attend carefully to the text. Students spend more time reading less text so they can closely read the text.</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aseline="0" dirty="0"/>
              <a:t>Volume of reading is designed to build students knowledge of the world through providing them a variety of texts at various levels to rapidly build their knowledge and vocabulary. Students read more texts and therefore engage in a VOLUME of reading. </a:t>
            </a:r>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141</a:t>
            </a:fld>
            <a:endParaRPr lang="en-US"/>
          </a:p>
        </p:txBody>
      </p:sp>
    </p:spTree>
    <p:extLst>
      <p:ext uri="{BB962C8B-B14F-4D97-AF65-F5344CB8AC3E}">
        <p14:creationId xmlns:p14="http://schemas.microsoft.com/office/powerpoint/2010/main" val="160677001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endParaRPr lang="en-US" b="1" dirty="0"/>
          </a:p>
          <a:p>
            <a:endParaRPr lang="en-US" dirty="0"/>
          </a:p>
          <a:p>
            <a:r>
              <a:rPr lang="en-US" b="1" dirty="0"/>
              <a:t>Facilitator says: </a:t>
            </a:r>
            <a:r>
              <a:rPr lang="en-US" b="0" dirty="0"/>
              <a:t>Now that we’ve defined what volume of reading is, let’s discuss its benefits in more depth. </a:t>
            </a:r>
            <a:r>
              <a:rPr lang="en-US" dirty="0"/>
              <a:t>Here you’ll see the three main reasons volume of reading is so impactful. We’ll explore each in turn; let’s start by exploring how volume of reading builds knowledge (click to animate circle). </a:t>
            </a:r>
          </a:p>
        </p:txBody>
      </p:sp>
      <p:sp>
        <p:nvSpPr>
          <p:cNvPr id="4" name="Slide Number Placeholder 3"/>
          <p:cNvSpPr>
            <a:spLocks noGrp="1"/>
          </p:cNvSpPr>
          <p:nvPr>
            <p:ph type="sldNum" sz="quarter" idx="10"/>
          </p:nvPr>
        </p:nvSpPr>
        <p:spPr/>
        <p:txBody>
          <a:bodyPr/>
          <a:lstStyle/>
          <a:p>
            <a:fld id="{86425DA3-A274-D349-A373-1D0D30C163E5}" type="slidenum">
              <a:rPr lang="en-US" smtClean="0"/>
              <a:t>142</a:t>
            </a:fld>
            <a:endParaRPr lang="en-US"/>
          </a:p>
        </p:txBody>
      </p:sp>
    </p:spTree>
    <p:extLst>
      <p:ext uri="{BB962C8B-B14F-4D97-AF65-F5344CB8AC3E}">
        <p14:creationId xmlns:p14="http://schemas.microsoft.com/office/powerpoint/2010/main" val="237310691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a:t>
            </a:r>
          </a:p>
          <a:p>
            <a:endParaRPr lang="en-US" b="0" dirty="0"/>
          </a:p>
          <a:p>
            <a:r>
              <a:rPr lang="en-US" b="1" dirty="0"/>
              <a:t>Facilitator says: </a:t>
            </a:r>
            <a:r>
              <a:rPr lang="en-US" b="0" dirty="0"/>
              <a:t>We know based on the research we’ve examined and experienced first hand in this module that knowledge matters – it is key to reading comprehension.  Knowledge can be built by both experience (for instance travelling to</a:t>
            </a:r>
            <a:r>
              <a:rPr lang="en-US" b="0" baseline="0" dirty="0"/>
              <a:t> another country) and text (for instance, reading about that country, watching video clips about that country, etc.).  Volume of reading is important because it directly supports students in building their knowledge – by reading more texts about different topics, they are broadening and deepening their knowledge of the world. </a:t>
            </a:r>
          </a:p>
          <a:p>
            <a:endParaRPr lang="en-US" b="0" baseline="0" dirty="0"/>
          </a:p>
          <a:p>
            <a:r>
              <a:rPr lang="en-US" b="1" baseline="0" dirty="0"/>
              <a:t>Facilitator says: </a:t>
            </a:r>
            <a:r>
              <a:rPr lang="en-US" b="0" baseline="0" dirty="0"/>
              <a:t>Volume of reading also provides an opportunity for students to CHOOSE what they learn more about through reading – here, a student who may be very interested in sea animals has the opportunity to expand her knowledge (on her own) about dolphins. </a:t>
            </a:r>
            <a:endParaRPr lang="en-US" b="1" baseline="0" dirty="0"/>
          </a:p>
          <a:p>
            <a:endParaRPr lang="en-US" b="0" baseline="0" dirty="0"/>
          </a:p>
          <a:p>
            <a:r>
              <a:rPr lang="en-US" b="1" baseline="0" dirty="0"/>
              <a:t>Source: </a:t>
            </a:r>
            <a:r>
              <a:rPr lang="en-US" i="1" baseline="0" dirty="0"/>
              <a:t>ELA Guidebooks 2.0 Reading Guide</a:t>
            </a:r>
          </a:p>
          <a:p>
            <a:endParaRPr lang="en-US" b="0" baseline="0" dirty="0"/>
          </a:p>
          <a:p>
            <a:r>
              <a:rPr lang="en-US" b="1" baseline="0" dirty="0"/>
              <a:t>Image Sources: </a:t>
            </a:r>
            <a:r>
              <a:rPr lang="en-US" dirty="0"/>
              <a:t>Public Domain </a:t>
            </a:r>
            <a:endParaRPr lang="en-US" b="0" baseline="0" dirty="0"/>
          </a:p>
          <a:p>
            <a:pPr marL="171450" indent="-171450">
              <a:buFont typeface="Arial" charset="0"/>
              <a:buChar char="•"/>
            </a:pPr>
            <a:r>
              <a:rPr lang="en-US" b="0" baseline="0" dirty="0"/>
              <a:t>https://</a:t>
            </a:r>
            <a:r>
              <a:rPr lang="en-US" b="0" baseline="0" dirty="0" err="1"/>
              <a:t>pixabay.com</a:t>
            </a:r>
            <a:r>
              <a:rPr lang="en-US" b="0" baseline="0" dirty="0"/>
              <a:t>/</a:t>
            </a:r>
            <a:r>
              <a:rPr lang="en-US" b="0" baseline="0" dirty="0" err="1"/>
              <a:t>en</a:t>
            </a:r>
            <a:r>
              <a:rPr lang="en-US" b="0" baseline="0" dirty="0"/>
              <a:t>/book-desk-indoors-person-reading-1836380/</a:t>
            </a:r>
          </a:p>
          <a:p>
            <a:pPr marL="171450" indent="-171450">
              <a:buFont typeface="Arial" charset="0"/>
              <a:buChar char="•"/>
            </a:pPr>
            <a:r>
              <a:rPr lang="en-US" b="0" dirty="0"/>
              <a:t>https://</a:t>
            </a:r>
            <a:r>
              <a:rPr lang="en-US" b="0" dirty="0" err="1"/>
              <a:t>pixabay.com</a:t>
            </a:r>
            <a:r>
              <a:rPr lang="en-US" b="0" dirty="0"/>
              <a:t>/</a:t>
            </a:r>
            <a:r>
              <a:rPr lang="en-US" b="0" dirty="0" err="1"/>
              <a:t>en</a:t>
            </a:r>
            <a:r>
              <a:rPr lang="en-US" b="0" dirty="0"/>
              <a:t>/group-think-big-idea-yellow-bulb-2486248/</a:t>
            </a:r>
          </a:p>
        </p:txBody>
      </p:sp>
      <p:sp>
        <p:nvSpPr>
          <p:cNvPr id="4" name="Slide Number Placeholder 3"/>
          <p:cNvSpPr>
            <a:spLocks noGrp="1"/>
          </p:cNvSpPr>
          <p:nvPr>
            <p:ph type="sldNum" sz="quarter" idx="10"/>
          </p:nvPr>
        </p:nvSpPr>
        <p:spPr/>
        <p:txBody>
          <a:bodyPr/>
          <a:lstStyle/>
          <a:p>
            <a:fld id="{86425DA3-A274-D349-A373-1D0D30C163E5}" type="slidenum">
              <a:rPr lang="en-US" smtClean="0"/>
              <a:t>143</a:t>
            </a:fld>
            <a:endParaRPr lang="en-US"/>
          </a:p>
        </p:txBody>
      </p:sp>
    </p:spTree>
    <p:extLst>
      <p:ext uri="{BB962C8B-B14F-4D97-AF65-F5344CB8AC3E}">
        <p14:creationId xmlns:p14="http://schemas.microsoft.com/office/powerpoint/2010/main" val="93039445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endParaRPr lang="en-US" b="0" dirty="0"/>
          </a:p>
          <a:p>
            <a:r>
              <a:rPr lang="en-US" b="1" dirty="0"/>
              <a:t>Duration: </a:t>
            </a:r>
            <a:r>
              <a:rPr lang="en-US" b="0" dirty="0"/>
              <a:t>1.5 minutes </a:t>
            </a:r>
            <a:endParaRPr lang="en-US" b="1" dirty="0"/>
          </a:p>
          <a:p>
            <a:endParaRPr lang="en-US" b="1" dirty="0"/>
          </a:p>
          <a:p>
            <a:r>
              <a:rPr lang="en-US" b="1" dirty="0"/>
              <a:t>Facilitator says: </a:t>
            </a:r>
            <a:r>
              <a:rPr lang="en-US" dirty="0"/>
              <a:t>While the previous slide represents the power of student choice (selecting books that interest them and therefore build their knowledge about the world), teachers also play an important role in promoting knowledge building through volume of reading. Here are just two strategies that achieve this. </a:t>
            </a:r>
          </a:p>
          <a:p>
            <a:endParaRPr lang="en-US" dirty="0"/>
          </a:p>
          <a:p>
            <a:r>
              <a:rPr lang="en-US" b="1" dirty="0"/>
              <a:t>Facilitator does: </a:t>
            </a:r>
            <a:r>
              <a:rPr lang="en-US" b="0" dirty="0"/>
              <a:t>Ask a participant to read the two bullets aloud, and elaborate as needed. </a:t>
            </a:r>
            <a:endParaRPr lang="en-US" b="1" dirty="0"/>
          </a:p>
          <a:p>
            <a:endParaRPr lang="en-US" dirty="0"/>
          </a:p>
          <a:p>
            <a:r>
              <a:rPr lang="en-US" b="1" dirty="0"/>
              <a:t>Facilitator says: </a:t>
            </a:r>
            <a:r>
              <a:rPr lang="en-US" b="0" dirty="0"/>
              <a:t>Let me share an example with you to illustrate how this might work in the Guidebooks.</a:t>
            </a:r>
            <a:r>
              <a:rPr lang="en-US" dirty="0"/>
              <a:t> Imagine (click) that during the 4</a:t>
            </a:r>
            <a:r>
              <a:rPr lang="en-US" baseline="30000" dirty="0"/>
              <a:t>th</a:t>
            </a:r>
            <a:r>
              <a:rPr lang="en-US" dirty="0"/>
              <a:t> grade study of </a:t>
            </a:r>
            <a:r>
              <a:rPr lang="en-US" i="1" dirty="0"/>
              <a:t>The Lightning Thief </a:t>
            </a:r>
            <a:r>
              <a:rPr lang="en-US" dirty="0"/>
              <a:t>by Rick Riordan, students not only read a series of related texts that build their knowledge about Greek myths and Greek gods (click) during the unit, but they also independently read a teacher-selected book on related topic (a novel inspired by Chinese folklore/mythology) (click), and they ALSO have a variety of texts on mythology and Greek/Chinese culture available to them in their classroom library. Their knowledge base would expand rapidly. Finally, imagine this student when they arrive in 8</a:t>
            </a:r>
            <a:r>
              <a:rPr lang="en-US" baseline="30000" dirty="0"/>
              <a:t>th</a:t>
            </a:r>
            <a:r>
              <a:rPr lang="en-US" dirty="0"/>
              <a:t> grade and begin reading “The Story of Prometheus” (click) – this student would not only access that text more successfully, but they’d also acquire new knowledge about Greek mythology faster because of the base they’d already built through reading. </a:t>
            </a:r>
          </a:p>
        </p:txBody>
      </p:sp>
      <p:sp>
        <p:nvSpPr>
          <p:cNvPr id="4" name="Slide Number Placeholder 3"/>
          <p:cNvSpPr>
            <a:spLocks noGrp="1"/>
          </p:cNvSpPr>
          <p:nvPr>
            <p:ph type="sldNum" sz="quarter" idx="10"/>
          </p:nvPr>
        </p:nvSpPr>
        <p:spPr/>
        <p:txBody>
          <a:bodyPr/>
          <a:lstStyle/>
          <a:p>
            <a:fld id="{86425DA3-A274-D349-A373-1D0D30C163E5}" type="slidenum">
              <a:rPr lang="en-US" smtClean="0"/>
              <a:t>144</a:t>
            </a:fld>
            <a:endParaRPr lang="en-US"/>
          </a:p>
        </p:txBody>
      </p:sp>
    </p:spTree>
    <p:extLst>
      <p:ext uri="{BB962C8B-B14F-4D97-AF65-F5344CB8AC3E}">
        <p14:creationId xmlns:p14="http://schemas.microsoft.com/office/powerpoint/2010/main" val="1253298101"/>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 minutes </a:t>
            </a:r>
          </a:p>
          <a:p>
            <a:endParaRPr lang="en-US" b="1" dirty="0"/>
          </a:p>
          <a:p>
            <a:r>
              <a:rPr lang="en-US" b="1" dirty="0"/>
              <a:t>Facilitator says: </a:t>
            </a:r>
            <a:r>
              <a:rPr lang="en-US" b="0" dirty="0"/>
              <a:t>I’m sure that many of you already are taking advantage of (or creating) opportunities for students to build knowledge through reading. Let’s take a minute to share these ideas with each other, and also to brainstorm how we can increase the amount of reading our students do on self-selected and teacher-selected topics.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145</a:t>
            </a:fld>
            <a:endParaRPr lang="en-US"/>
          </a:p>
        </p:txBody>
      </p:sp>
    </p:spTree>
    <p:extLst>
      <p:ext uri="{BB962C8B-B14F-4D97-AF65-F5344CB8AC3E}">
        <p14:creationId xmlns:p14="http://schemas.microsoft.com/office/powerpoint/2010/main" val="399097194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15 seconds</a:t>
            </a:r>
            <a:endParaRPr lang="en-US" b="1" dirty="0"/>
          </a:p>
          <a:p>
            <a:endParaRPr lang="en-US" b="1" dirty="0"/>
          </a:p>
          <a:p>
            <a:r>
              <a:rPr lang="en-US" b="1" dirty="0"/>
              <a:t>Facilitator says: </a:t>
            </a:r>
            <a:r>
              <a:rPr lang="en-US" dirty="0"/>
              <a:t>Let’s now explore how volume of reading increases vocabulary. </a:t>
            </a:r>
          </a:p>
        </p:txBody>
      </p:sp>
      <p:sp>
        <p:nvSpPr>
          <p:cNvPr id="4" name="Slide Number Placeholder 3"/>
          <p:cNvSpPr>
            <a:spLocks noGrp="1"/>
          </p:cNvSpPr>
          <p:nvPr>
            <p:ph type="sldNum" sz="quarter" idx="10"/>
          </p:nvPr>
        </p:nvSpPr>
        <p:spPr/>
        <p:txBody>
          <a:bodyPr/>
          <a:lstStyle/>
          <a:p>
            <a:fld id="{86425DA3-A274-D349-A373-1D0D30C163E5}" type="slidenum">
              <a:rPr lang="en-US" smtClean="0"/>
              <a:t>146</a:t>
            </a:fld>
            <a:endParaRPr lang="en-US"/>
          </a:p>
        </p:txBody>
      </p:sp>
    </p:spTree>
    <p:extLst>
      <p:ext uri="{BB962C8B-B14F-4D97-AF65-F5344CB8AC3E}">
        <p14:creationId xmlns:p14="http://schemas.microsoft.com/office/powerpoint/2010/main" val="54857726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a:t>
            </a:r>
            <a:r>
              <a:rPr lang="en-US" b="1" baseline="0" dirty="0"/>
              <a:t> </a:t>
            </a:r>
            <a:r>
              <a:rPr lang="en-US" dirty="0"/>
              <a:t>30 seconds</a:t>
            </a:r>
            <a:endParaRPr lang="en-US" baseline="0" dirty="0"/>
          </a:p>
          <a:p>
            <a:endParaRPr lang="en-US" b="0" i="0" u="none" strike="noStrike" kern="1200" cap="none" baseline="0" dirty="0">
              <a:solidFill>
                <a:schemeClr val="dk1"/>
              </a:solidFill>
              <a:ea typeface="Arial"/>
              <a:sym typeface="Arial"/>
            </a:endParaRPr>
          </a:p>
          <a:p>
            <a:r>
              <a:rPr lang="en-US" b="1" i="0" u="none" strike="noStrike" kern="1200" cap="none" baseline="0" dirty="0">
                <a:solidFill>
                  <a:schemeClr val="dk1"/>
                </a:solidFill>
                <a:ea typeface="Arial"/>
                <a:sym typeface="Arial"/>
              </a:rPr>
              <a:t>Facilitator says: </a:t>
            </a:r>
            <a:r>
              <a:rPr lang="en-US" b="0" i="0" u="none" strike="noStrike" kern="1200" cap="none" baseline="0" dirty="0">
                <a:solidFill>
                  <a:schemeClr val="dk1"/>
                </a:solidFill>
                <a:ea typeface="Arial"/>
                <a:sym typeface="Arial"/>
              </a:rPr>
              <a:t>You’ll remember from last session that there are two instructional approaches for teaching students new vocabulary. Volume of reading goes hand in hand with indirect vocabulary instruction – it is the primary tool through which students (click) “see words used in many different contexts” and therefore acquire new vocabulary at a much faster rate than we could teach words directly. </a:t>
            </a:r>
          </a:p>
          <a:p>
            <a:endParaRPr lang="en-US" b="0" i="0" u="none" strike="noStrike" kern="1200" cap="none" baseline="0" dirty="0">
              <a:solidFill>
                <a:schemeClr val="dk1"/>
              </a:solidFill>
              <a:ea typeface="Arial"/>
              <a:sym typeface="Arial"/>
            </a:endParaRPr>
          </a:p>
          <a:p>
            <a:pPr marL="0" lvl="0" indent="0">
              <a:buFont typeface="Arial" charset="0"/>
              <a:buNone/>
            </a:pPr>
            <a:r>
              <a:rPr lang="en-US" b="1" i="0" u="none" strike="noStrike" kern="1200" cap="none" baseline="0" dirty="0">
                <a:solidFill>
                  <a:schemeClr val="dk1"/>
                </a:solidFill>
                <a:ea typeface="Arial"/>
                <a:sym typeface="Arial"/>
              </a:rPr>
              <a:t>Research Source: </a:t>
            </a:r>
            <a:r>
              <a:rPr lang="en-US" sz="1100" b="0" i="0" kern="1200" dirty="0" err="1">
                <a:solidFill>
                  <a:schemeClr val="tx1"/>
                </a:solidFill>
                <a:effectLst/>
                <a:latin typeface="Calibri"/>
                <a:ea typeface="+mn-ea"/>
                <a:cs typeface="Calibri"/>
              </a:rPr>
              <a:t>Langenberg</a:t>
            </a:r>
            <a:r>
              <a:rPr lang="en-US" sz="1100" b="0" i="0" kern="1200" dirty="0">
                <a:solidFill>
                  <a:schemeClr val="tx1"/>
                </a:solidFill>
                <a:effectLst/>
                <a:latin typeface="Calibri"/>
                <a:ea typeface="+mn-ea"/>
                <a:cs typeface="Calibri"/>
              </a:rPr>
              <a:t>, D. et al. (2000) Teaching Children to Read: An Evidence-Based Assessment of the Scientific Research Literature on Reading and Its Implications for Reading Instruction. </a:t>
            </a:r>
            <a:r>
              <a:rPr lang="en-US" sz="1100" b="0" i="1" kern="1200" dirty="0">
                <a:solidFill>
                  <a:schemeClr val="tx1"/>
                </a:solidFill>
                <a:effectLst/>
                <a:latin typeface="Calibri"/>
                <a:ea typeface="+mn-ea"/>
                <a:cs typeface="Calibri"/>
              </a:rPr>
              <a:t>National Reading Panel.</a:t>
            </a:r>
            <a:r>
              <a:rPr lang="en-US" sz="1100" b="0" i="1" kern="1200" baseline="0" dirty="0">
                <a:solidFill>
                  <a:schemeClr val="tx1"/>
                </a:solidFill>
                <a:effectLst/>
                <a:latin typeface="Calibri"/>
                <a:ea typeface="+mn-ea"/>
                <a:cs typeface="Calibri"/>
              </a:rPr>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147</a:t>
            </a:fld>
            <a:endParaRPr lang="en-US"/>
          </a:p>
        </p:txBody>
      </p:sp>
    </p:spTree>
    <p:extLst>
      <p:ext uri="{BB962C8B-B14F-4D97-AF65-F5344CB8AC3E}">
        <p14:creationId xmlns:p14="http://schemas.microsoft.com/office/powerpoint/2010/main" val="183836226"/>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dirty="0"/>
              <a:t>1.5 minutes</a:t>
            </a:r>
          </a:p>
          <a:p>
            <a:endParaRPr lang="en-US" dirty="0"/>
          </a:p>
          <a:p>
            <a:r>
              <a:rPr lang="en-US" b="1" dirty="0"/>
              <a:t>Facilitator says: </a:t>
            </a:r>
            <a:r>
              <a:rPr lang="en-US" b="0" dirty="0"/>
              <a:t>Let’s use this quote to explore why building vocabulary indirectly through volume of reading is so important, and its impact on students. </a:t>
            </a:r>
          </a:p>
          <a:p>
            <a:endParaRPr lang="en-US" b="1" dirty="0"/>
          </a:p>
          <a:p>
            <a:pPr marL="0" indent="0">
              <a:buFontTx/>
              <a:buNone/>
            </a:pPr>
            <a:r>
              <a:rPr lang="en-US" b="1" dirty="0"/>
              <a:t>Facilitator does: </a:t>
            </a:r>
            <a:r>
              <a:rPr lang="en-US" b="0" dirty="0"/>
              <a:t>Have</a:t>
            </a:r>
            <a:r>
              <a:rPr lang="en-US" b="0" baseline="0" dirty="0"/>
              <a:t> a volunteer read the quote aloud for the group.  </a:t>
            </a:r>
          </a:p>
          <a:p>
            <a:pPr marL="0" indent="0">
              <a:buFontTx/>
              <a:buNone/>
            </a:pPr>
            <a:endParaRPr lang="en-US" dirty="0"/>
          </a:p>
          <a:p>
            <a:pPr marL="0" indent="0">
              <a:buFontTx/>
              <a:buNone/>
            </a:pPr>
            <a:r>
              <a:rPr lang="en-US" b="1" baseline="0" dirty="0"/>
              <a:t>Facilitator</a:t>
            </a:r>
            <a:r>
              <a:rPr lang="en-US" b="1" dirty="0"/>
              <a:t> says: </a:t>
            </a:r>
            <a:r>
              <a:rPr lang="en-US" dirty="0"/>
              <a:t>W</a:t>
            </a:r>
            <a:r>
              <a:rPr lang="en-US" b="0" baseline="0" dirty="0"/>
              <a:t>hat is this quote telling us about the importance of volume of reading?</a:t>
            </a:r>
          </a:p>
          <a:p>
            <a:pPr marL="0" indent="0">
              <a:buFontTx/>
              <a:buNone/>
            </a:pPr>
            <a:endParaRPr lang="en-US" b="0" baseline="0" dirty="0"/>
          </a:p>
          <a:p>
            <a:pPr marL="0" indent="0">
              <a:buFontTx/>
              <a:buNone/>
            </a:pPr>
            <a:r>
              <a:rPr lang="en-US" b="1" baseline="0" dirty="0"/>
              <a:t>Facilitator does: </a:t>
            </a:r>
            <a:r>
              <a:rPr lang="en-US" b="0" baseline="0" dirty="0"/>
              <a:t>Give participants a minute to discuss at tables, then ask a few people to share out. </a:t>
            </a:r>
            <a:endParaRPr lang="en-US" b="1" baseline="0" dirty="0"/>
          </a:p>
          <a:p>
            <a:pPr marL="0" indent="0">
              <a:buFontTx/>
              <a:buNone/>
            </a:pPr>
            <a:endParaRPr lang="en-US" b="0" baseline="0" dirty="0"/>
          </a:p>
          <a:p>
            <a:pPr marL="0" indent="0">
              <a:buFontTx/>
              <a:buNone/>
            </a:pPr>
            <a:r>
              <a:rPr lang="en-US" b="1" baseline="0" dirty="0"/>
              <a:t>Look for/emphasize:</a:t>
            </a:r>
          </a:p>
          <a:p>
            <a:pPr marL="171450" indent="-171450">
              <a:buFont typeface="Arial" charset="0"/>
              <a:buChar char="•"/>
            </a:pPr>
            <a:r>
              <a:rPr lang="en-US" b="0" baseline="0" dirty="0"/>
              <a:t>Students learn more words by reading (indirect vocabulary acquisition)</a:t>
            </a:r>
          </a:p>
          <a:p>
            <a:pPr marL="171450" indent="-171450">
              <a:buFont typeface="Arial" charset="0"/>
              <a:buChar char="•"/>
            </a:pPr>
            <a:r>
              <a:rPr lang="en-US" b="0" baseline="0" dirty="0"/>
              <a:t>Students who read more learn more words and become better readers</a:t>
            </a:r>
          </a:p>
          <a:p>
            <a:pPr marL="171450" indent="-171450">
              <a:buFont typeface="Arial" charset="0"/>
              <a:buChar char="•"/>
            </a:pPr>
            <a:r>
              <a:rPr lang="en-US" b="0" baseline="0" dirty="0"/>
              <a:t>Vocabulary and knowledge go hand in hand – both can be built through volume of reading and both are critical for students to engage successfully with more complex texts</a:t>
            </a:r>
          </a:p>
          <a:p>
            <a:pPr marL="171450" indent="-171450">
              <a:buFont typeface="Arial" charset="0"/>
              <a:buChar char="•"/>
            </a:pPr>
            <a:endParaRPr lang="en-US" b="0" baseline="0" dirty="0"/>
          </a:p>
          <a:p>
            <a:pPr marL="0" indent="0">
              <a:buFont typeface="Arial" charset="0"/>
              <a:buNone/>
            </a:pPr>
            <a:r>
              <a:rPr lang="en-US" b="1" baseline="0" dirty="0"/>
              <a:t>Quote Source: </a:t>
            </a:r>
            <a:r>
              <a:rPr lang="en-US" b="0" i="1" baseline="0" dirty="0"/>
              <a:t>ELA Guidebooks 2.0 Reading Guide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148</a:t>
            </a:fld>
            <a:endParaRPr lang="en-US"/>
          </a:p>
        </p:txBody>
      </p:sp>
    </p:spTree>
    <p:extLst>
      <p:ext uri="{BB962C8B-B14F-4D97-AF65-F5344CB8AC3E}">
        <p14:creationId xmlns:p14="http://schemas.microsoft.com/office/powerpoint/2010/main" val="209259867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Time: </a:t>
            </a:r>
          </a:p>
          <a:p>
            <a:pPr marL="0" indent="0">
              <a:buFont typeface="Arial" panose="020B0604020202020204" pitchFamily="34" charset="0"/>
              <a:buNone/>
            </a:pPr>
            <a:r>
              <a:rPr lang="en-US" b="1" dirty="0"/>
              <a:t>Duration: </a:t>
            </a:r>
            <a:r>
              <a:rPr lang="en-US" b="0" dirty="0"/>
              <a:t>5 minutes</a:t>
            </a:r>
            <a:endParaRPr lang="en-US" b="1" dirty="0"/>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Facilitator says: </a:t>
            </a:r>
            <a:r>
              <a:rPr lang="en-US" b="0" dirty="0"/>
              <a:t>Let’s connect what we’ve learned about volume of reading and knowledge by making a connection to our experience in Session 1 reading the Pacific Cod text set. We actually experienced this morning the power of volume of reading! </a:t>
            </a:r>
          </a:p>
          <a:p>
            <a:pPr marL="0" indent="0">
              <a:buFont typeface="Arial" panose="020B0604020202020204" pitchFamily="34" charset="0"/>
              <a:buNone/>
            </a:pPr>
            <a:endParaRPr lang="en-US" b="0" dirty="0"/>
          </a:p>
          <a:p>
            <a:pPr marL="0" indent="0">
              <a:buFont typeface="Arial" panose="020B0604020202020204" pitchFamily="34" charset="0"/>
              <a:buNone/>
            </a:pPr>
            <a:r>
              <a:rPr lang="en-US" b="1" dirty="0"/>
              <a:t>Facilitator does: </a:t>
            </a:r>
            <a:r>
              <a:rPr lang="en-US" b="0" dirty="0"/>
              <a:t>Explain the directions on the slide, provide discussion time, then do a whole group debrief if time permits. </a:t>
            </a:r>
          </a:p>
          <a:p>
            <a:pPr marL="0" indent="0">
              <a:buFont typeface="Arial" panose="020B0604020202020204" pitchFamily="34" charset="0"/>
              <a:buNone/>
            </a:pPr>
            <a:endParaRPr lang="en-US" b="0" dirty="0"/>
          </a:p>
          <a:p>
            <a:pPr marL="0" indent="0">
              <a:buFont typeface="Arial" panose="020B0604020202020204" pitchFamily="34" charset="0"/>
              <a:buNone/>
            </a:pPr>
            <a:r>
              <a:rPr lang="en-US" b="1" dirty="0"/>
              <a:t>Look for: </a:t>
            </a:r>
          </a:p>
          <a:p>
            <a:pPr marL="171450" indent="-171450">
              <a:buFont typeface="Arial" panose="020B0604020202020204" pitchFamily="34" charset="0"/>
              <a:buChar char="•"/>
            </a:pPr>
            <a:r>
              <a:rPr lang="en-US" b="0" dirty="0"/>
              <a:t>Answers will vary. Participants may say that they didn’t know what bycatch was, or they didn’t have knowledge about the fishing gear and practices (or even the animals) referenced in the report. Reading more texts about the topic enabled them to understand these things they didn’t before (push participants to cite specific examples from the texts). </a:t>
            </a:r>
          </a:p>
          <a:p>
            <a:pPr marL="171450" indent="-171450">
              <a:buFont typeface="Arial" panose="020B0604020202020204" pitchFamily="34" charset="0"/>
              <a:buChar cha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u="none" strike="noStrike" kern="1200" dirty="0">
                <a:solidFill>
                  <a:schemeClr val="tx1"/>
                </a:solidFill>
                <a:effectLst/>
                <a:latin typeface="Calibri"/>
                <a:ea typeface="+mn-ea"/>
                <a:cs typeface="Calibri"/>
              </a:rPr>
              <a:t>Source: </a:t>
            </a:r>
            <a:r>
              <a:rPr lang="en-US" sz="1100" u="none" strike="noStrike" kern="1200" dirty="0">
                <a:solidFill>
                  <a:schemeClr val="tx1"/>
                </a:solidFill>
                <a:effectLst/>
                <a:latin typeface="Calibri"/>
                <a:ea typeface="+mn-ea"/>
                <a:cs typeface="Calibri"/>
              </a:rPr>
              <a:t>“Bycatch.” </a:t>
            </a:r>
            <a:r>
              <a:rPr lang="en-US" sz="1100" i="1" u="none" strike="noStrike" kern="1200" dirty="0">
                <a:solidFill>
                  <a:schemeClr val="tx1"/>
                </a:solidFill>
                <a:effectLst/>
                <a:latin typeface="Calibri"/>
                <a:ea typeface="+mn-ea"/>
                <a:cs typeface="Calibri"/>
              </a:rPr>
              <a:t>WWF</a:t>
            </a:r>
            <a:r>
              <a:rPr lang="en-US" sz="1100" u="none" strike="noStrike" kern="1200" dirty="0">
                <a:solidFill>
                  <a:schemeClr val="tx1"/>
                </a:solidFill>
                <a:effectLst/>
                <a:latin typeface="Calibri"/>
                <a:ea typeface="+mn-ea"/>
                <a:cs typeface="Calibri"/>
              </a:rPr>
              <a:t>, World Wildlife Fund. Retrieved from </a:t>
            </a:r>
            <a:r>
              <a:rPr lang="en-US" sz="1100" u="sng" strike="noStrike" kern="1200" dirty="0">
                <a:solidFill>
                  <a:schemeClr val="tx1"/>
                </a:solidFill>
                <a:effectLst/>
                <a:latin typeface="Calibri"/>
                <a:ea typeface="+mn-ea"/>
                <a:cs typeface="Calibri"/>
                <a:hlinkClick r:id="rId3"/>
              </a:rPr>
              <a:t>www.worldwildlife.org/threats/bycatch</a:t>
            </a:r>
            <a:r>
              <a:rPr lang="en-US" sz="1100" u="none" strike="noStrike" kern="1200" dirty="0">
                <a:solidFill>
                  <a:schemeClr val="tx1"/>
                </a:solidFill>
                <a:effectLst/>
                <a:latin typeface="Calibri"/>
                <a:ea typeface="+mn-ea"/>
                <a:cs typeface="Calibri"/>
              </a:rPr>
              <a:t>.</a:t>
            </a:r>
            <a:endParaRPr lang="en-US" u="none" strike="noStrike" dirty="0">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149</a:t>
            </a:fld>
            <a:endParaRPr lang="en-US"/>
          </a:p>
        </p:txBody>
      </p:sp>
    </p:spTree>
    <p:extLst>
      <p:ext uri="{BB962C8B-B14F-4D97-AF65-F5344CB8AC3E}">
        <p14:creationId xmlns:p14="http://schemas.microsoft.com/office/powerpoint/2010/main" val="1108028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b="1" dirty="0"/>
              <a:t>Facilitator Says: </a:t>
            </a:r>
            <a:r>
              <a:rPr lang="en-US" b="0" dirty="0"/>
              <a:t>Now that you’ve got your buddies, take your buddy sign-up sheet and put it in the back of your binders so you know who your buddies are.  During the next two days, we’ll do check-ins with your AABs several times. With your buddies you should… </a:t>
            </a:r>
            <a:r>
              <a:rPr lang="en-US" b="0" i="1" dirty="0"/>
              <a:t>Explain what’s on the slide.  </a:t>
            </a:r>
            <a:r>
              <a:rPr lang="en-US" b="0" i="0" dirty="0"/>
              <a:t>After today’s trainings, create a plan to check in with your buddies about completing these two assessments.  </a:t>
            </a:r>
            <a:endParaRPr lang="en-US" b="1" dirty="0"/>
          </a:p>
        </p:txBody>
      </p:sp>
      <p:sp>
        <p:nvSpPr>
          <p:cNvPr id="4" name="Slide Number Placeholder 3"/>
          <p:cNvSpPr>
            <a:spLocks noGrp="1"/>
          </p:cNvSpPr>
          <p:nvPr>
            <p:ph type="sldNum" sz="quarter" idx="5"/>
          </p:nvPr>
        </p:nvSpPr>
        <p:spPr/>
        <p:txBody>
          <a:bodyPr/>
          <a:lstStyle/>
          <a:p>
            <a:fld id="{86425DA3-A274-D349-A373-1D0D30C163E5}" type="slidenum">
              <a:rPr lang="en-US" smtClean="0"/>
              <a:t>15</a:t>
            </a:fld>
            <a:endParaRPr lang="en-US"/>
          </a:p>
        </p:txBody>
      </p:sp>
    </p:spTree>
    <p:extLst>
      <p:ext uri="{BB962C8B-B14F-4D97-AF65-F5344CB8AC3E}">
        <p14:creationId xmlns:p14="http://schemas.microsoft.com/office/powerpoint/2010/main" val="281873289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15 seconds</a:t>
            </a:r>
            <a:endParaRPr lang="en-US" b="1" dirty="0"/>
          </a:p>
          <a:p>
            <a:endParaRPr lang="en-US" b="1" dirty="0"/>
          </a:p>
          <a:p>
            <a:r>
              <a:rPr lang="en-US" b="1" dirty="0"/>
              <a:t>Facilitator says: </a:t>
            </a:r>
            <a:r>
              <a:rPr lang="en-US" dirty="0"/>
              <a:t>Last but not least, volume of reading fosters a love of reading. As teachers, we deeply care about our students and so we want them to be able to enjoy a life full of the joy and love of reading. Let’s see how volume of reading can make that happen!</a:t>
            </a:r>
          </a:p>
        </p:txBody>
      </p:sp>
      <p:sp>
        <p:nvSpPr>
          <p:cNvPr id="4" name="Slide Number Placeholder 3"/>
          <p:cNvSpPr>
            <a:spLocks noGrp="1"/>
          </p:cNvSpPr>
          <p:nvPr>
            <p:ph type="sldNum" sz="quarter" idx="10"/>
          </p:nvPr>
        </p:nvSpPr>
        <p:spPr/>
        <p:txBody>
          <a:bodyPr/>
          <a:lstStyle/>
          <a:p>
            <a:fld id="{86425DA3-A274-D349-A373-1D0D30C163E5}" type="slidenum">
              <a:rPr lang="en-US" smtClean="0"/>
              <a:t>150</a:t>
            </a:fld>
            <a:endParaRPr lang="en-US"/>
          </a:p>
        </p:txBody>
      </p:sp>
    </p:spTree>
    <p:extLst>
      <p:ext uri="{BB962C8B-B14F-4D97-AF65-F5344CB8AC3E}">
        <p14:creationId xmlns:p14="http://schemas.microsoft.com/office/powerpoint/2010/main" val="10086838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2 minutes</a:t>
            </a:r>
            <a:endParaRPr lang="en-US" b="1" dirty="0"/>
          </a:p>
          <a:p>
            <a:endParaRPr lang="en-US" b="1" dirty="0"/>
          </a:p>
          <a:p>
            <a:r>
              <a:rPr lang="en-US" b="1" dirty="0"/>
              <a:t>Facilitator does: </a:t>
            </a:r>
            <a:r>
              <a:rPr lang="en-US" b="0" dirty="0"/>
              <a:t>Ask a participant to read this quote aloud. </a:t>
            </a:r>
          </a:p>
          <a:p>
            <a:endParaRPr lang="en-US" b="1" dirty="0"/>
          </a:p>
          <a:p>
            <a:r>
              <a:rPr lang="en-US" b="1" dirty="0"/>
              <a:t>Facilitator says: </a:t>
            </a:r>
            <a:r>
              <a:rPr lang="en-US" dirty="0"/>
              <a:t>Take a moment at your tables to discuss what this quote means, and how it connects to volume of reading. </a:t>
            </a:r>
          </a:p>
          <a:p>
            <a:endParaRPr lang="en-US" dirty="0"/>
          </a:p>
          <a:p>
            <a:r>
              <a:rPr lang="en-US" b="1" dirty="0"/>
              <a:t>Facilitator does: </a:t>
            </a:r>
            <a:r>
              <a:rPr lang="en-US" dirty="0"/>
              <a:t>After a minute of table talk, ask some participants to share out. </a:t>
            </a:r>
          </a:p>
          <a:p>
            <a:endParaRPr lang="en-US" dirty="0"/>
          </a:p>
          <a:p>
            <a:r>
              <a:rPr lang="en-US" b="1" dirty="0"/>
              <a:t>Look for: </a:t>
            </a:r>
          </a:p>
          <a:p>
            <a:pPr marL="171450" indent="-171450">
              <a:buFont typeface="Arial" panose="020B0604020202020204" pitchFamily="34" charset="0"/>
              <a:buChar char="•"/>
            </a:pPr>
            <a:r>
              <a:rPr lang="en-US" b="0" dirty="0"/>
              <a:t>We can’t expect students to love reading if we never give them the time, space, and freedom to enjoy it and become exposed to all that books have to offer. Reading and learning go hand in hand – as you learn more,  you become even more curious and you’re more motivated to keep reading. </a:t>
            </a:r>
          </a:p>
          <a:p>
            <a:endParaRPr lang="en-US" dirty="0"/>
          </a:p>
          <a:p>
            <a:r>
              <a:rPr lang="en-US" b="1" dirty="0"/>
              <a:t>Image Source: </a:t>
            </a:r>
            <a:r>
              <a:rPr lang="en-US" dirty="0"/>
              <a:t>https://</a:t>
            </a:r>
            <a:r>
              <a:rPr lang="en-US" dirty="0" err="1"/>
              <a:t>pixabay.com</a:t>
            </a:r>
            <a:r>
              <a:rPr lang="en-US" dirty="0"/>
              <a:t>/</a:t>
            </a:r>
            <a:r>
              <a:rPr lang="en-US" dirty="0" err="1"/>
              <a:t>en</a:t>
            </a:r>
            <a:r>
              <a:rPr lang="en-US" dirty="0"/>
              <a:t>/paper-romance-symbol-valentine-1100254/ </a:t>
            </a:r>
          </a:p>
          <a:p>
            <a:endParaRPr lang="en-US" dirty="0"/>
          </a:p>
          <a:p>
            <a:r>
              <a:rPr lang="en-US" b="1" dirty="0"/>
              <a:t>Quote Source: </a:t>
            </a:r>
            <a:r>
              <a:rPr lang="en-US" dirty="0" err="1"/>
              <a:t>Cervetti</a:t>
            </a:r>
            <a:r>
              <a:rPr lang="en-US" dirty="0"/>
              <a:t>, G., Jaynes, C., &amp; Hiebert, E. (2009). Increasing opportunities to acquire knowledge through reading. In Reading more, reading better (pp. 79-100). The Guilford Press.</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151</a:t>
            </a:fld>
            <a:endParaRPr lang="en-US"/>
          </a:p>
        </p:txBody>
      </p:sp>
    </p:spTree>
    <p:extLst>
      <p:ext uri="{BB962C8B-B14F-4D97-AF65-F5344CB8AC3E}">
        <p14:creationId xmlns:p14="http://schemas.microsoft.com/office/powerpoint/2010/main" val="413352696"/>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 minutes</a:t>
            </a:r>
            <a:endParaRPr lang="en-US" b="1" dirty="0"/>
          </a:p>
          <a:p>
            <a:endParaRPr lang="en-US" b="1" dirty="0"/>
          </a:p>
          <a:p>
            <a:r>
              <a:rPr lang="en-US" b="1" dirty="0"/>
              <a:t>Facilitator says: </a:t>
            </a:r>
            <a:r>
              <a:rPr lang="en-US" b="0" dirty="0"/>
              <a:t>Since you all love reading, I’m sure there are some great ideas in the room about how to support students in building a love of reading. So let’s pause here for a quick table discussion. </a:t>
            </a:r>
          </a:p>
          <a:p>
            <a:endParaRPr lang="en-US" b="0" dirty="0"/>
          </a:p>
          <a:p>
            <a:r>
              <a:rPr lang="en-US" b="1" dirty="0"/>
              <a:t>Facilitator does: </a:t>
            </a:r>
            <a:r>
              <a:rPr lang="en-US" b="0" dirty="0"/>
              <a:t>Have a volunteer read the questions, then give participants a few minutes to talk. After table talk, facilitator a whole group debrief around the questions, encouraging participants to share ideas. </a:t>
            </a:r>
            <a:endParaRPr lang="en-US" b="1" dirty="0"/>
          </a:p>
          <a:p>
            <a:endParaRPr lang="en-US" b="1" dirty="0"/>
          </a:p>
          <a:p>
            <a:r>
              <a:rPr lang="en-US" b="1" dirty="0"/>
              <a:t>Image Source: </a:t>
            </a:r>
            <a:r>
              <a:rPr lang="en-US" dirty="0"/>
              <a:t>https://</a:t>
            </a:r>
            <a:r>
              <a:rPr lang="en-US" dirty="0" err="1"/>
              <a:t>pixabay.com</a:t>
            </a:r>
            <a:r>
              <a:rPr lang="en-US" dirty="0"/>
              <a:t>/</a:t>
            </a:r>
            <a:r>
              <a:rPr lang="en-US" dirty="0" err="1"/>
              <a:t>en</a:t>
            </a:r>
            <a:r>
              <a:rPr lang="en-US" dirty="0"/>
              <a:t>/heart-love-gift-book-leaves-pages-3257237/</a:t>
            </a:r>
          </a:p>
        </p:txBody>
      </p:sp>
      <p:sp>
        <p:nvSpPr>
          <p:cNvPr id="4" name="Slide Number Placeholder 3"/>
          <p:cNvSpPr>
            <a:spLocks noGrp="1"/>
          </p:cNvSpPr>
          <p:nvPr>
            <p:ph type="sldNum" sz="quarter" idx="10"/>
          </p:nvPr>
        </p:nvSpPr>
        <p:spPr/>
        <p:txBody>
          <a:bodyPr/>
          <a:lstStyle/>
          <a:p>
            <a:fld id="{86425DA3-A274-D349-A373-1D0D30C163E5}" type="slidenum">
              <a:rPr lang="en-US" smtClean="0"/>
              <a:t>152</a:t>
            </a:fld>
            <a:endParaRPr lang="en-US"/>
          </a:p>
        </p:txBody>
      </p:sp>
    </p:spTree>
    <p:extLst>
      <p:ext uri="{BB962C8B-B14F-4D97-AF65-F5344CB8AC3E}">
        <p14:creationId xmlns:p14="http://schemas.microsoft.com/office/powerpoint/2010/main" val="4096744710"/>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a:t>
            </a:r>
            <a:endParaRPr lang="en-US" b="1" dirty="0"/>
          </a:p>
          <a:p>
            <a:endParaRPr lang="en-US" b="1" dirty="0"/>
          </a:p>
          <a:p>
            <a:r>
              <a:rPr lang="en-US" b="1" dirty="0"/>
              <a:t>Facilitator says: </a:t>
            </a:r>
            <a:r>
              <a:rPr lang="en-US" b="0" dirty="0"/>
              <a:t>All of the ideas you shared about fostering a love of reading are wonderful – and here are just a few more very small ways that you as teachers can use volume of reading time to support that. </a:t>
            </a:r>
          </a:p>
          <a:p>
            <a:endParaRPr lang="en-US" b="0" dirty="0"/>
          </a:p>
          <a:p>
            <a:r>
              <a:rPr lang="en-US" b="1" dirty="0"/>
              <a:t>Image Source: </a:t>
            </a:r>
            <a:r>
              <a:rPr lang="en-US" b="0" dirty="0"/>
              <a:t>https://</a:t>
            </a:r>
            <a:r>
              <a:rPr lang="en-US" b="0" dirty="0" err="1"/>
              <a:t>pixabay.com</a:t>
            </a:r>
            <a:r>
              <a:rPr lang="en-US" b="0" dirty="0"/>
              <a:t>/</a:t>
            </a:r>
            <a:r>
              <a:rPr lang="en-US" b="0" dirty="0" err="1"/>
              <a:t>en</a:t>
            </a:r>
            <a:r>
              <a:rPr lang="en-US" b="0" dirty="0"/>
              <a:t>/kids-reading-book-child-1550017/ </a:t>
            </a:r>
          </a:p>
        </p:txBody>
      </p:sp>
      <p:sp>
        <p:nvSpPr>
          <p:cNvPr id="4" name="Slide Number Placeholder 3"/>
          <p:cNvSpPr>
            <a:spLocks noGrp="1"/>
          </p:cNvSpPr>
          <p:nvPr>
            <p:ph type="sldNum" sz="quarter" idx="10"/>
          </p:nvPr>
        </p:nvSpPr>
        <p:spPr/>
        <p:txBody>
          <a:bodyPr/>
          <a:lstStyle/>
          <a:p>
            <a:fld id="{86425DA3-A274-D349-A373-1D0D30C163E5}" type="slidenum">
              <a:rPr lang="en-US" smtClean="0"/>
              <a:t>153</a:t>
            </a:fld>
            <a:endParaRPr lang="en-US"/>
          </a:p>
        </p:txBody>
      </p:sp>
    </p:spTree>
    <p:extLst>
      <p:ext uri="{BB962C8B-B14F-4D97-AF65-F5344CB8AC3E}">
        <p14:creationId xmlns:p14="http://schemas.microsoft.com/office/powerpoint/2010/main" val="403454204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endParaRPr lang="en-US" b="0" dirty="0"/>
          </a:p>
          <a:p>
            <a:r>
              <a:rPr lang="en-US" b="1" dirty="0"/>
              <a:t>Duration: </a:t>
            </a:r>
            <a:r>
              <a:rPr lang="en-US" b="0" dirty="0"/>
              <a:t>15 seconds </a:t>
            </a:r>
          </a:p>
          <a:p>
            <a:endParaRPr lang="en-US" b="1" dirty="0"/>
          </a:p>
          <a:p>
            <a:r>
              <a:rPr lang="en-US" b="1" dirty="0"/>
              <a:t>Facilitator says: </a:t>
            </a:r>
            <a:r>
              <a:rPr lang="en-US" dirty="0"/>
              <a:t>Some of you may now be wondering how to get the ball rolling on volume of reading. We definitely acknowledge that there are many context-specific challenges to address when beginning to implement volume of reading in your classroom/school, so today we’re going to focus on just a few key points that can help you get started. We’re going to think about how to make incremental changes today that will support you in beginning to build in volume of reading. </a:t>
            </a:r>
          </a:p>
        </p:txBody>
      </p:sp>
      <p:sp>
        <p:nvSpPr>
          <p:cNvPr id="4" name="Slide Number Placeholder 3"/>
          <p:cNvSpPr>
            <a:spLocks noGrp="1"/>
          </p:cNvSpPr>
          <p:nvPr>
            <p:ph type="sldNum" sz="quarter" idx="10"/>
          </p:nvPr>
        </p:nvSpPr>
        <p:spPr/>
        <p:txBody>
          <a:bodyPr/>
          <a:lstStyle/>
          <a:p>
            <a:fld id="{86425DA3-A274-D349-A373-1D0D30C163E5}" type="slidenum">
              <a:rPr lang="en-US" smtClean="0"/>
              <a:t>154</a:t>
            </a:fld>
            <a:endParaRPr lang="en-US"/>
          </a:p>
        </p:txBody>
      </p:sp>
    </p:spTree>
    <p:extLst>
      <p:ext uri="{BB962C8B-B14F-4D97-AF65-F5344CB8AC3E}">
        <p14:creationId xmlns:p14="http://schemas.microsoft.com/office/powerpoint/2010/main" val="48976571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45 seconds</a:t>
            </a:r>
          </a:p>
          <a:p>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t>
            </a:r>
            <a:r>
              <a:rPr lang="en-US" b="1" dirty="0"/>
              <a:t>ays: </a:t>
            </a:r>
            <a:r>
              <a:rPr lang="en-US" b="0" dirty="0"/>
              <a:t>Let’s begin by discussing when volume of reading should happen, and how it fits into the Guidebooks model for reading instruction. </a:t>
            </a:r>
            <a:r>
              <a:rPr lang="en-US" dirty="0"/>
              <a:t>This framework shows how the two approaches we discussed (volume</a:t>
            </a:r>
            <a:r>
              <a:rPr lang="en-US" baseline="0" dirty="0"/>
              <a:t> of reading and close reading) are addressed over the course of a nine week unit. Close reading, of course, occurs in a whole group setting because it’s critical for all students to have access to a complex, grade level text and also because it will require significant support and scaffolding.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Click to reveal red circle.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Volume of reading, on the other hand, happens during independent reading – this is a time for students and/or teachers to make selections about books.  The goal here really is volume – reading more pages; with texts at various levels this can happen independently because it will require very light (if any) support from the teacher.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One important note here is a third component of the literacy structure that we are not addressing right now – and that is small group reading instruction.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Image Source: </a:t>
            </a:r>
            <a:r>
              <a:rPr lang="en-US" b="0" i="1" baseline="0" dirty="0"/>
              <a:t>ELA Guidebooks 2.0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155</a:t>
            </a:fld>
            <a:endParaRPr lang="en-US"/>
          </a:p>
        </p:txBody>
      </p:sp>
    </p:spTree>
    <p:extLst>
      <p:ext uri="{BB962C8B-B14F-4D97-AF65-F5344CB8AC3E}">
        <p14:creationId xmlns:p14="http://schemas.microsoft.com/office/powerpoint/2010/main" val="95325932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p>
          <a:p>
            <a:endParaRPr lang="en-US" b="0" dirty="0"/>
          </a:p>
          <a:p>
            <a:r>
              <a:rPr lang="en-US" b="1" dirty="0"/>
              <a:t>Facilitator</a:t>
            </a:r>
            <a:r>
              <a:rPr lang="en-US" b="1" baseline="0" dirty="0"/>
              <a:t> s</a:t>
            </a:r>
            <a:r>
              <a:rPr lang="en-US" b="1" dirty="0"/>
              <a:t>ays: </a:t>
            </a:r>
            <a:r>
              <a:rPr lang="en-US" dirty="0"/>
              <a:t>We have a pretty clear understanding of “why” volume of reading is so important – but what about the “how”?  What steps can we take to support students in engaging in a volume of reading in our classrooms?</a:t>
            </a:r>
            <a:r>
              <a:rPr lang="en-US" baseline="0" dirty="0"/>
              <a:t> </a:t>
            </a:r>
            <a:r>
              <a:rPr lang="en-US" dirty="0"/>
              <a:t>Is the answer just “more books” and “ more time?”  Partly!</a:t>
            </a:r>
          </a:p>
          <a:p>
            <a:endParaRPr lang="en-US" dirty="0"/>
          </a:p>
          <a:p>
            <a:r>
              <a:rPr lang="en-US" dirty="0"/>
              <a:t>There are</a:t>
            </a:r>
            <a:r>
              <a:rPr lang="en-US" baseline="0" dirty="0"/>
              <a:t> quite a few strategies outlined in the reading guide if you’re looking for more practical ways of bringing volume of reading to life in your classroom.  For instance, setting up books clubs, or a dedicated independent reading block.</a:t>
            </a:r>
            <a:endParaRPr lang="en-US" dirty="0"/>
          </a:p>
          <a:p>
            <a:endParaRPr lang="en-US" dirty="0"/>
          </a:p>
          <a:p>
            <a:r>
              <a:rPr lang="en-US" dirty="0"/>
              <a:t>But however you go about setting up volume</a:t>
            </a:r>
            <a:r>
              <a:rPr lang="en-US" baseline="0" dirty="0"/>
              <a:t> of reading,</a:t>
            </a:r>
            <a:r>
              <a:rPr lang="en-US" dirty="0"/>
              <a:t> there’s a really important consideration</a:t>
            </a:r>
            <a:r>
              <a:rPr lang="en-US" baseline="0" dirty="0"/>
              <a:t> </a:t>
            </a:r>
            <a:r>
              <a:rPr lang="is-IS" baseline="0" dirty="0"/>
              <a:t>… </a:t>
            </a:r>
          </a:p>
          <a:p>
            <a:endParaRPr lang="is-IS" dirty="0"/>
          </a:p>
          <a:p>
            <a:r>
              <a:rPr lang="is-IS" b="1" baseline="0" dirty="0"/>
              <a:t>Facilitator does: </a:t>
            </a:r>
            <a:r>
              <a:rPr lang="is-IS" baseline="0" dirty="0"/>
              <a:t>Click to the next slide. </a:t>
            </a:r>
            <a:endParaRPr lang="is-IS" b="1" baseline="0" dirty="0"/>
          </a:p>
          <a:p>
            <a:endParaRPr lang="is-IS" baseline="0" dirty="0"/>
          </a:p>
          <a:p>
            <a:r>
              <a:rPr lang="is-IS" b="1" i="0" baseline="0" dirty="0"/>
              <a:t>Image Source: </a:t>
            </a:r>
            <a:r>
              <a:rPr lang="is-IS" b="0" i="0" baseline="0" dirty="0"/>
              <a:t>Public Domain </a:t>
            </a:r>
            <a:endParaRPr lang="en-US"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156</a:t>
            </a:fld>
            <a:endParaRPr lang="en-US"/>
          </a:p>
        </p:txBody>
      </p:sp>
    </p:spTree>
    <p:extLst>
      <p:ext uri="{BB962C8B-B14F-4D97-AF65-F5344CB8AC3E}">
        <p14:creationId xmlns:p14="http://schemas.microsoft.com/office/powerpoint/2010/main" val="577427093"/>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 minute </a:t>
            </a:r>
          </a:p>
          <a:p>
            <a:endParaRPr lang="en-US" b="1" dirty="0"/>
          </a:p>
          <a:p>
            <a:r>
              <a:rPr lang="en-US" b="1" dirty="0"/>
              <a:t>Facilitator says: </a:t>
            </a:r>
            <a:r>
              <a:rPr lang="en-US" b="0" dirty="0"/>
              <a:t>It’s important to remember this point made by David and Meredith </a:t>
            </a:r>
            <a:r>
              <a:rPr lang="en-US" b="0" dirty="0" err="1"/>
              <a:t>Liben</a:t>
            </a:r>
            <a:r>
              <a:rPr lang="en-US" b="0" dirty="0"/>
              <a:t> in the article we read in the beginning of the session. How do we ensure students are held </a:t>
            </a:r>
            <a:r>
              <a:rPr lang="en-US" dirty="0"/>
              <a:t>accountable for really reading, while making sure not to rob them of the joy of reading? (click) </a:t>
            </a:r>
          </a:p>
          <a:p>
            <a:endParaRPr lang="en-US" dirty="0"/>
          </a:p>
          <a:p>
            <a:pPr marL="0" indent="0">
              <a:buFontTx/>
              <a:buNone/>
            </a:pPr>
            <a:r>
              <a:rPr lang="en-US" b="1" dirty="0"/>
              <a:t>Facilitator</a:t>
            </a:r>
            <a:r>
              <a:rPr lang="en-US" b="1" baseline="0" dirty="0"/>
              <a:t> says: </a:t>
            </a:r>
            <a:r>
              <a:rPr lang="en-US" dirty="0"/>
              <a:t>The key is</a:t>
            </a:r>
            <a:r>
              <a:rPr lang="is-IS" dirty="0"/>
              <a:t>…balance!  We must balance holding students accountable for their reading with providing them the time and space necessary to enjoy their reading. </a:t>
            </a:r>
            <a:r>
              <a:rPr lang="is-IS" baseline="0" dirty="0"/>
              <a:t>By holding students accountable for their reading, you are setting up systems and structures to ensure that they are actually engaging in a volume of a reading. But...the accountability shouldn’t be too overwhleming or tedious for students; it should not detract from the amount of time they can actually spend reading and perhaps most importantly, it can not detract from one of the goals of volume of reading...which is for students to build a love for reading – they should be able to enjoy this time!</a:t>
            </a:r>
          </a:p>
          <a:p>
            <a:pPr marL="0" indent="0">
              <a:buFontTx/>
              <a:buNone/>
            </a:pPr>
            <a:endParaRPr lang="is-IS" baseline="0" dirty="0"/>
          </a:p>
          <a:p>
            <a:pPr marL="0" indent="0">
              <a:buFontTx/>
              <a:buNone/>
            </a:pPr>
            <a:r>
              <a:rPr lang="is-IS" b="1" baseline="0" dirty="0"/>
              <a:t>Facilitaror says: </a:t>
            </a:r>
            <a:r>
              <a:rPr lang="is-IS" baseline="0" dirty="0"/>
              <a:t>Think about this scale analogy. If your system for accoutability was so cumbersome and time consuming for students, it would tip the scale heavy on the accoutnability side and students would enjoy their reading time less. The goal is to hold students accountable in a way that does not detract from their time or their enjoyment.</a:t>
            </a:r>
          </a:p>
          <a:p>
            <a:pPr marL="228600" indent="-228600">
              <a:buFont typeface="+mj-lt"/>
              <a:buAutoNum type="arabicPeriod"/>
            </a:pPr>
            <a:endParaRPr lang="en-US" dirty="0"/>
          </a:p>
          <a:p>
            <a:r>
              <a:rPr lang="en-US" b="1" dirty="0"/>
              <a:t>Image Source: </a:t>
            </a:r>
            <a:r>
              <a:rPr lang="en-US" b="0" dirty="0"/>
              <a:t>Public Domain</a:t>
            </a:r>
            <a:endParaRPr lang="en-US" b="1" dirty="0"/>
          </a:p>
          <a:p>
            <a:pPr marL="171450" indent="-171450">
              <a:buFont typeface="Arial" charset="0"/>
              <a:buChar char="•"/>
            </a:pPr>
            <a:r>
              <a:rPr lang="en-US" dirty="0"/>
              <a:t>https://</a:t>
            </a:r>
            <a:r>
              <a:rPr lang="en-US" dirty="0" err="1"/>
              <a:t>pixabay.com</a:t>
            </a:r>
            <a:r>
              <a:rPr lang="en-US" dirty="0"/>
              <a:t>/</a:t>
            </a:r>
            <a:r>
              <a:rPr lang="en-US" dirty="0" err="1"/>
              <a:t>en</a:t>
            </a:r>
            <a:r>
              <a:rPr lang="en-US" dirty="0"/>
              <a:t>/scales-balance-symbol-justice-36417/</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157</a:t>
            </a:fld>
            <a:endParaRPr lang="en-US"/>
          </a:p>
        </p:txBody>
      </p:sp>
    </p:spTree>
    <p:extLst>
      <p:ext uri="{BB962C8B-B14F-4D97-AF65-F5344CB8AC3E}">
        <p14:creationId xmlns:p14="http://schemas.microsoft.com/office/powerpoint/2010/main" val="2996680426"/>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dirty="0"/>
              <a:t>5.5 minutes</a:t>
            </a:r>
          </a:p>
          <a:p>
            <a:endParaRPr lang="en-US" dirty="0"/>
          </a:p>
          <a:p>
            <a:r>
              <a:rPr lang="en-US" b="1" dirty="0"/>
              <a:t>Facilitator</a:t>
            </a:r>
            <a:r>
              <a:rPr lang="en-US" b="1" baseline="0" dirty="0"/>
              <a:t> says: </a:t>
            </a:r>
            <a:r>
              <a:rPr lang="en-US" baseline="0" dirty="0"/>
              <a:t>Let’s look at one example of a tool you can use in your classroom to hold students accountable for their independent reading.  Take a moment to review the Independent Reading Log in your </a:t>
            </a:r>
            <a:r>
              <a:rPr lang="en-US" dirty="0"/>
              <a:t>note catcher (note: there are two pages).</a:t>
            </a:r>
          </a:p>
          <a:p>
            <a:endParaRPr lang="en-US" b="1" baseline="0" dirty="0"/>
          </a:p>
          <a:p>
            <a:pPr marL="171450" indent="-171450">
              <a:buFont typeface="Arial" charset="0"/>
              <a:buChar char="•"/>
            </a:pPr>
            <a:r>
              <a:rPr lang="en-US" i="1" dirty="0"/>
              <a:t>Note:</a:t>
            </a:r>
            <a:r>
              <a:rPr lang="en-US" dirty="0"/>
              <a:t> This</a:t>
            </a:r>
            <a:r>
              <a:rPr lang="en-US" baseline="0" dirty="0"/>
              <a:t> example came directly from the Reading Guide but is from an 8</a:t>
            </a:r>
            <a:r>
              <a:rPr lang="en-US" baseline="30000" dirty="0"/>
              <a:t>th</a:t>
            </a:r>
            <a:r>
              <a:rPr lang="en-US" baseline="0" dirty="0"/>
              <a:t> grade unit.</a:t>
            </a:r>
          </a:p>
          <a:p>
            <a:endParaRPr lang="en-US" baseline="0" dirty="0"/>
          </a:p>
          <a:p>
            <a:r>
              <a:rPr lang="en-US" b="1" baseline="0" dirty="0"/>
              <a:t>Facilitator does: </a:t>
            </a:r>
            <a:r>
              <a:rPr lang="en-US" baseline="0" dirty="0"/>
              <a:t>Provide framing for what participants should be thinking about as they review this tool (i.e. based on the questions on the screen). There is a graphic organizer</a:t>
            </a:r>
            <a:r>
              <a:rPr lang="en-US" dirty="0"/>
              <a:t> where they can record their thinking in the note catcher.</a:t>
            </a:r>
            <a:r>
              <a:rPr lang="en-US" baseline="0" dirty="0"/>
              <a:t> After a few moments of independent review time, have participants discuss with a partner or at their tables. </a:t>
            </a:r>
          </a:p>
          <a:p>
            <a:endParaRPr lang="en-US" baseline="0" dirty="0"/>
          </a:p>
          <a:p>
            <a:r>
              <a:rPr lang="en-US" b="1" baseline="0" dirty="0"/>
              <a:t>Image Source: </a:t>
            </a:r>
            <a:r>
              <a:rPr lang="en-US" b="0" i="1" baseline="0" dirty="0"/>
              <a:t>ELA Guidebooks 2.0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158</a:t>
            </a:fld>
            <a:endParaRPr lang="en-US"/>
          </a:p>
        </p:txBody>
      </p:sp>
    </p:spTree>
    <p:extLst>
      <p:ext uri="{BB962C8B-B14F-4D97-AF65-F5344CB8AC3E}">
        <p14:creationId xmlns:p14="http://schemas.microsoft.com/office/powerpoint/2010/main" val="817383430"/>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dirty="0"/>
              <a:t>5 min</a:t>
            </a:r>
          </a:p>
          <a:p>
            <a:endParaRPr lang="en-US" dirty="0"/>
          </a:p>
          <a:p>
            <a:r>
              <a:rPr lang="en-US" b="1" dirty="0"/>
              <a:t>Facilitator says: </a:t>
            </a:r>
            <a:r>
              <a:rPr lang="en-US" dirty="0"/>
              <a:t>To wrap up, let’s take a few minutes to reflect on the key points from the session. With your group, discuss these questions. </a:t>
            </a:r>
          </a:p>
          <a:p>
            <a:endParaRPr lang="en-US" dirty="0"/>
          </a:p>
          <a:p>
            <a:r>
              <a:rPr lang="en-US" b="1" dirty="0"/>
              <a:t>Facilitator does: </a:t>
            </a:r>
            <a:r>
              <a:rPr lang="en-US" b="0" dirty="0"/>
              <a:t>During the debrief, connect volume of reading to the key points from the day’s learning: knowledge is the key! Volume of reading is one effective way students build the knowledge (and vocabulary) they need to be able to read, understand, and express understanding of complex texts.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159</a:t>
            </a:fld>
            <a:endParaRPr lang="en-US"/>
          </a:p>
        </p:txBody>
      </p:sp>
    </p:spTree>
    <p:extLst>
      <p:ext uri="{BB962C8B-B14F-4D97-AF65-F5344CB8AC3E}">
        <p14:creationId xmlns:p14="http://schemas.microsoft.com/office/powerpoint/2010/main" val="1612467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it’s time to jump into today’s content! </a:t>
            </a:r>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a:p>
        </p:txBody>
      </p:sp>
    </p:spTree>
    <p:extLst>
      <p:ext uri="{BB962C8B-B14F-4D97-AF65-F5344CB8AC3E}">
        <p14:creationId xmlns:p14="http://schemas.microsoft.com/office/powerpoint/2010/main" val="216901860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4</a:t>
            </a:r>
            <a:r>
              <a:rPr lang="en-US" dirty="0"/>
              <a:t> minutes</a:t>
            </a:r>
          </a:p>
          <a:p>
            <a:endParaRPr lang="en-US" dirty="0"/>
          </a:p>
          <a:p>
            <a:r>
              <a:rPr lang="en-US" b="1" dirty="0"/>
              <a:t>Facilitator says: </a:t>
            </a:r>
            <a:r>
              <a:rPr lang="en-US" dirty="0"/>
              <a:t>We have learned a lot about the importance of knowledge in this module, as well as practical ways to build knowledge in your classrooms.</a:t>
            </a:r>
            <a:r>
              <a:rPr lang="en-US" baseline="0" dirty="0"/>
              <a:t>  Let’s take a few moments to distill everything we’ve learned down into one powerful sentence about knowledge.  Take the next 2 minutes to craft one sentence that essentially summarizes what we mean by “building knowledge” and why it’s so critical to achieving our ELA goal.</a:t>
            </a:r>
          </a:p>
          <a:p>
            <a:endParaRPr lang="en-US" baseline="0" dirty="0"/>
          </a:p>
          <a:p>
            <a:r>
              <a:rPr lang="en-US" b="1" baseline="0" dirty="0"/>
              <a:t>Facilitator does: </a:t>
            </a:r>
            <a:r>
              <a:rPr lang="en-US" dirty="0"/>
              <a:t>P</a:t>
            </a:r>
            <a:r>
              <a:rPr lang="en-US" baseline="0" dirty="0"/>
              <a:t>oint participants to the space in their note-catcher to record their sentence and provide 4 minutes of independent work time. </a:t>
            </a:r>
          </a:p>
          <a:p>
            <a:endParaRPr lang="en-US" baseline="0" dirty="0"/>
          </a:p>
          <a:p>
            <a:r>
              <a:rPr lang="en-US" b="1" baseline="0" dirty="0"/>
              <a:t>NOTE TO FACILITATORS: If you are running short on time at the end of the day, cut this activity and move on to the accountability buddies discussion. </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160</a:t>
            </a:fld>
            <a:endParaRPr lang="en-US"/>
          </a:p>
        </p:txBody>
      </p:sp>
    </p:spTree>
    <p:extLst>
      <p:ext uri="{BB962C8B-B14F-4D97-AF65-F5344CB8AC3E}">
        <p14:creationId xmlns:p14="http://schemas.microsoft.com/office/powerpoint/2010/main" val="60289907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10</a:t>
            </a:r>
            <a:r>
              <a:rPr lang="en-US" dirty="0"/>
              <a:t> minutes</a:t>
            </a:r>
          </a:p>
          <a:p>
            <a:pPr marL="171450" indent="-171450">
              <a:buFont typeface="Arial" charset="0"/>
              <a:buChar char="•"/>
            </a:pPr>
            <a:endParaRPr lang="en-US" dirty="0"/>
          </a:p>
          <a:p>
            <a:pPr marL="0" indent="0">
              <a:buFontTx/>
              <a:buNone/>
            </a:pPr>
            <a:r>
              <a:rPr lang="en-US" b="1" dirty="0"/>
              <a:t>Facilitator does: </a:t>
            </a:r>
            <a:r>
              <a:rPr lang="en-US" dirty="0"/>
              <a:t>Have participants form groups</a:t>
            </a:r>
            <a:r>
              <a:rPr lang="en-US" baseline="0" dirty="0"/>
              <a:t> of 3.  Review directions and provide participants with 5 minutes of work time.  </a:t>
            </a:r>
            <a:r>
              <a:rPr lang="en-US" dirty="0"/>
              <a:t>Afterwards, have participants present their statements to the group.</a:t>
            </a:r>
          </a:p>
          <a:p>
            <a:pPr marL="0" indent="0">
              <a:buFontTx/>
              <a:buNone/>
            </a:pPr>
            <a:endParaRPr lang="en-US" dirty="0"/>
          </a:p>
          <a:p>
            <a:pPr marL="0" indent="0">
              <a:buFontTx/>
              <a:buNone/>
            </a:pPr>
            <a:r>
              <a:rPr lang="en-US" b="1" dirty="0"/>
              <a:t>Note: </a:t>
            </a:r>
            <a:r>
              <a:rPr lang="en-US" dirty="0"/>
              <a:t>If time,</a:t>
            </a:r>
            <a:r>
              <a:rPr lang="en-US" baseline="0" dirty="0"/>
              <a:t> space, and materials allow it could be powerful to have participants record their group statements on anchor charts.  </a:t>
            </a:r>
          </a:p>
          <a:p>
            <a:pPr marL="0" indent="0">
              <a:buFontTx/>
              <a:buNone/>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NOTE TO FACILITATORS: If you are running short on time at the end of the day, cut this activity and move on to the accountability buddies discussion. </a:t>
            </a:r>
            <a:endParaRPr lang="en-US" b="1" dirty="0"/>
          </a:p>
          <a:p>
            <a:pPr marL="0" indent="0">
              <a:buFontTx/>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161</a:t>
            </a:fld>
            <a:endParaRPr lang="en-US"/>
          </a:p>
        </p:txBody>
      </p:sp>
    </p:spTree>
    <p:extLst>
      <p:ext uri="{BB962C8B-B14F-4D97-AF65-F5344CB8AC3E}">
        <p14:creationId xmlns:p14="http://schemas.microsoft.com/office/powerpoint/2010/main" val="1715970205"/>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5 min</a:t>
            </a:r>
          </a:p>
          <a:p>
            <a:endParaRPr lang="en-US" b="0" dirty="0"/>
          </a:p>
          <a:p>
            <a:r>
              <a:rPr lang="en-US" b="1" dirty="0"/>
              <a:t>Facilitator says: </a:t>
            </a:r>
            <a:r>
              <a:rPr lang="en-US" b="0" dirty="0"/>
              <a:t>Before we close out today, let’s pair back up with our AAB to discuss the connections we noticed between the assessment and the  learning we did today. </a:t>
            </a:r>
          </a:p>
          <a:p>
            <a:endParaRPr lang="en-US" b="1" dirty="0"/>
          </a:p>
          <a:p>
            <a:r>
              <a:rPr lang="en-US" b="1" i="0" dirty="0"/>
              <a:t>Facilitator does: </a:t>
            </a:r>
            <a:r>
              <a:rPr lang="en-US" b="0" i="0" dirty="0"/>
              <a:t>Give people 5 minutes to discuss these questions.  Emphasize that today isn’t the whole picture for both of these assessments and that folks will learn more tomorrow. </a:t>
            </a:r>
            <a:endParaRPr lang="en-US" b="1" i="0" dirty="0"/>
          </a:p>
        </p:txBody>
      </p:sp>
      <p:sp>
        <p:nvSpPr>
          <p:cNvPr id="4" name="Slide Number Placeholder 3"/>
          <p:cNvSpPr>
            <a:spLocks noGrp="1"/>
          </p:cNvSpPr>
          <p:nvPr>
            <p:ph type="sldNum" sz="quarter" idx="5"/>
          </p:nvPr>
        </p:nvSpPr>
        <p:spPr/>
        <p:txBody>
          <a:bodyPr/>
          <a:lstStyle/>
          <a:p>
            <a:fld id="{86425DA3-A274-D349-A373-1D0D30C163E5}" type="slidenum">
              <a:rPr lang="en-US" smtClean="0"/>
              <a:t>162</a:t>
            </a:fld>
            <a:endParaRPr lang="en-US"/>
          </a:p>
        </p:txBody>
      </p:sp>
    </p:spTree>
    <p:extLst>
      <p:ext uri="{BB962C8B-B14F-4D97-AF65-F5344CB8AC3E}">
        <p14:creationId xmlns:p14="http://schemas.microsoft.com/office/powerpoint/2010/main" val="3428671855"/>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a:t>
            </a:r>
          </a:p>
          <a:p>
            <a:r>
              <a:rPr lang="en-US" b="1" dirty="0"/>
              <a:t>Duration: </a:t>
            </a:r>
            <a:r>
              <a:rPr lang="en-US" b="0" dirty="0"/>
              <a:t>30 seconds</a:t>
            </a:r>
          </a:p>
          <a:p>
            <a:endParaRPr lang="en-US" b="1" dirty="0"/>
          </a:p>
          <a:p>
            <a:r>
              <a:rPr lang="en-US" b="1" dirty="0"/>
              <a:t>Facilitator says:</a:t>
            </a:r>
            <a:r>
              <a:rPr lang="en-US" b="1" baseline="0" dirty="0"/>
              <a:t> </a:t>
            </a:r>
            <a:r>
              <a:rPr lang="en-US" dirty="0"/>
              <a:t>In Module 3, we are heading to the opposite end of the spectrum</a:t>
            </a:r>
            <a:r>
              <a:rPr lang="en-US" baseline="0" dirty="0"/>
              <a:t> with a focus on close reading in the Guidebooks.</a:t>
            </a:r>
          </a:p>
          <a:p>
            <a:endParaRPr lang="en-US" baseline="0" dirty="0"/>
          </a:p>
          <a:p>
            <a:r>
              <a:rPr lang="en-US" b="1" baseline="0" dirty="0"/>
              <a:t>Image Source</a:t>
            </a:r>
            <a:r>
              <a:rPr lang="en-US" baseline="0" dirty="0"/>
              <a:t>: </a:t>
            </a:r>
            <a:r>
              <a:rPr lang="en-US" i="1" baseline="0" dirty="0"/>
              <a:t>ELA Guidebooks 2.0</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163</a:t>
            </a:fld>
            <a:endParaRPr lang="en-US"/>
          </a:p>
        </p:txBody>
      </p:sp>
    </p:spTree>
    <p:extLst>
      <p:ext uri="{BB962C8B-B14F-4D97-AF65-F5344CB8AC3E}">
        <p14:creationId xmlns:p14="http://schemas.microsoft.com/office/powerpoint/2010/main" val="612624570"/>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164</a:t>
            </a:fld>
            <a:endParaRPr lang="en-US"/>
          </a:p>
        </p:txBody>
      </p:sp>
    </p:spTree>
    <p:extLst>
      <p:ext uri="{BB962C8B-B14F-4D97-AF65-F5344CB8AC3E}">
        <p14:creationId xmlns:p14="http://schemas.microsoft.com/office/powerpoint/2010/main" val="18188342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b="1" i="0" u="none" strike="noStrike" cap="none" baseline="0" dirty="0">
                <a:solidFill>
                  <a:srgbClr val="000000"/>
                </a:solidFill>
                <a:latin typeface="Calibri"/>
                <a:ea typeface="+mn-ea"/>
                <a:cs typeface="Calibri"/>
                <a:sym typeface="Calibri"/>
              </a:rPr>
              <a:t>Time: </a:t>
            </a:r>
          </a:p>
          <a:p>
            <a:pPr marL="0" marR="0" lvl="0" indent="0" algn="l" rtl="0">
              <a:spcBef>
                <a:spcPts val="0"/>
              </a:spcBef>
              <a:spcAft>
                <a:spcPts val="0"/>
              </a:spcAft>
              <a:buSzPct val="25000"/>
              <a:buNone/>
            </a:pPr>
            <a:r>
              <a:rPr lang="en-US" b="1" i="0" u="none" strike="noStrike" cap="none" baseline="0" dirty="0">
                <a:solidFill>
                  <a:srgbClr val="000000"/>
                </a:solidFill>
                <a:latin typeface="Calibri"/>
                <a:ea typeface="+mn-ea"/>
                <a:cs typeface="Calibri"/>
                <a:sym typeface="Calibri"/>
              </a:rPr>
              <a:t>Duration: </a:t>
            </a:r>
            <a:r>
              <a:rPr lang="en-US" b="0" i="0" u="none" strike="noStrike" cap="none" baseline="0" dirty="0">
                <a:solidFill>
                  <a:srgbClr val="000000"/>
                </a:solidFill>
                <a:latin typeface="Calibri"/>
                <a:ea typeface="+mn-ea"/>
                <a:cs typeface="Calibri"/>
                <a:sym typeface="Calibri"/>
              </a:rPr>
              <a:t>5 minutes</a:t>
            </a:r>
          </a:p>
          <a:p>
            <a:pPr marL="0" marR="0" lvl="0" indent="0" algn="l" rtl="0">
              <a:spcBef>
                <a:spcPts val="0"/>
              </a:spcBef>
              <a:spcAft>
                <a:spcPts val="0"/>
              </a:spcAft>
              <a:buSzPct val="25000"/>
              <a:buNone/>
            </a:pPr>
            <a:endParaRPr lang="en-US" b="0" i="0" u="none" strike="noStrike" cap="none" baseline="0" dirty="0">
              <a:solidFill>
                <a:srgbClr val="000000"/>
              </a:solidFill>
              <a:latin typeface="Calibri"/>
              <a:ea typeface="Calibri"/>
              <a:cs typeface="Calibri"/>
              <a:sym typeface="Calibri"/>
            </a:endParaRPr>
          </a:p>
          <a:p>
            <a:pPr marL="0" marR="0" lvl="0" indent="0" algn="l" rtl="0">
              <a:spcBef>
                <a:spcPts val="0"/>
              </a:spcBef>
              <a:spcAft>
                <a:spcPts val="0"/>
              </a:spcAft>
              <a:buSzPct val="25000"/>
              <a:buNone/>
            </a:pPr>
            <a:r>
              <a:rPr lang="en-US" b="1" i="0" u="none" strike="noStrike" cap="none" baseline="0" dirty="0">
                <a:solidFill>
                  <a:srgbClr val="000000"/>
                </a:solidFill>
                <a:latin typeface="Calibri"/>
                <a:ea typeface="Calibri"/>
                <a:cs typeface="Calibri"/>
                <a:sym typeface="Calibri"/>
              </a:rPr>
              <a:t>Facilitator does: </a:t>
            </a:r>
            <a:r>
              <a:rPr lang="en-US" b="0" i="0" u="none" strike="noStrike" cap="none" baseline="0" dirty="0">
                <a:solidFill>
                  <a:srgbClr val="000000"/>
                </a:solidFill>
                <a:latin typeface="Calibri"/>
                <a:ea typeface="Calibri"/>
                <a:cs typeface="Calibri"/>
                <a:sym typeface="Calibri"/>
              </a:rPr>
              <a:t>Provide 1 minute of independent think time, then have participants discuss with a partner. Ask a couple of people to share out. </a:t>
            </a:r>
          </a:p>
          <a:p>
            <a:pPr marL="0" marR="0" lvl="0" indent="0" algn="l" rtl="0">
              <a:spcBef>
                <a:spcPts val="0"/>
              </a:spcBef>
              <a:spcAft>
                <a:spcPts val="0"/>
              </a:spcAft>
              <a:buSzPct val="25000"/>
              <a:buNone/>
            </a:pPr>
            <a:endParaRPr lang="en-US" b="1" i="0" u="none" strike="noStrike" cap="none" baseline="0" dirty="0">
              <a:solidFill>
                <a:srgbClr val="000000"/>
              </a:solidFill>
              <a:latin typeface="Calibri"/>
              <a:cs typeface="Calibri"/>
              <a:sym typeface="Calibri"/>
            </a:endParaRPr>
          </a:p>
          <a:p>
            <a:pPr marL="0" marR="0" lvl="0" indent="0" algn="l" rtl="0">
              <a:spcBef>
                <a:spcPts val="0"/>
              </a:spcBef>
              <a:spcAft>
                <a:spcPts val="0"/>
              </a:spcAft>
              <a:buSzPct val="25000"/>
              <a:buFontTx/>
              <a:buNone/>
            </a:pPr>
            <a:r>
              <a:rPr lang="en-US" b="1" i="0" u="none" strike="noStrike" cap="none" baseline="0" dirty="0">
                <a:solidFill>
                  <a:srgbClr val="000000"/>
                </a:solidFill>
                <a:latin typeface="Calibri"/>
                <a:cs typeface="Calibri"/>
                <a:sym typeface="Calibri"/>
              </a:rPr>
              <a:t>Facilitator says: </a:t>
            </a:r>
            <a:r>
              <a:rPr lang="en-US" b="0" i="0" u="none" strike="noStrike" cap="none" baseline="0" dirty="0">
                <a:solidFill>
                  <a:srgbClr val="000000"/>
                </a:solidFill>
                <a:latin typeface="Calibri"/>
                <a:cs typeface="Calibri"/>
                <a:sym typeface="Calibri"/>
              </a:rPr>
              <a:t>We know that oftentimes, our students may feel this way too – that a complex text we’re reading is “just too hard” for them to understand. However, today, we’re going to explore the most effective way to help our students (and ourselves!) access complex text – building knowledge. </a:t>
            </a:r>
            <a:endParaRPr lang="en-US" b="1" i="0" u="none" strike="noStrike" cap="none" baseline="0" dirty="0">
              <a:solidFill>
                <a:srgbClr val="000000"/>
              </a:solidFill>
              <a:latin typeface="Calibri"/>
              <a:cs typeface="Calibri"/>
              <a:sym typeface="Calibri"/>
            </a:endParaRPr>
          </a:p>
          <a:p>
            <a:pPr marL="0" marR="0" lvl="0" indent="0" algn="l" rtl="0">
              <a:spcBef>
                <a:spcPts val="0"/>
              </a:spcBef>
              <a:spcAft>
                <a:spcPts val="0"/>
              </a:spcAft>
              <a:buSzPct val="25000"/>
              <a:buFontTx/>
              <a:buNone/>
            </a:pPr>
            <a:endParaRPr lang="is-IS" b="0" i="0" u="none" strike="noStrike" cap="none" baseline="0" dirty="0">
              <a:solidFill>
                <a:srgbClr val="000000"/>
              </a:solidFill>
              <a:latin typeface="Calibri"/>
              <a:ea typeface="Calibri"/>
              <a:cs typeface="Calibri"/>
              <a:sym typeface="Calibri"/>
            </a:endParaRPr>
          </a:p>
          <a:p>
            <a:pPr marL="0" marR="0" lvl="0" indent="0" algn="l" rtl="0">
              <a:spcBef>
                <a:spcPts val="0"/>
              </a:spcBef>
              <a:spcAft>
                <a:spcPts val="0"/>
              </a:spcAft>
              <a:buSzPct val="25000"/>
              <a:buFontTx/>
              <a:buNone/>
            </a:pPr>
            <a:r>
              <a:rPr lang="is-IS" b="1" i="0" u="none" strike="noStrike" cap="none" baseline="0" dirty="0">
                <a:solidFill>
                  <a:srgbClr val="000000"/>
                </a:solidFill>
                <a:latin typeface="Calibri"/>
                <a:ea typeface="Calibri"/>
                <a:cs typeface="Calibri"/>
                <a:sym typeface="Calibri"/>
              </a:rPr>
              <a:t>Key Point: </a:t>
            </a:r>
            <a:r>
              <a:rPr lang="is-IS" b="0" i="0" u="none" strike="noStrike" cap="none" baseline="0" dirty="0">
                <a:solidFill>
                  <a:srgbClr val="000000"/>
                </a:solidFill>
                <a:latin typeface="Calibri"/>
                <a:ea typeface="Calibri"/>
                <a:cs typeface="Calibri"/>
                <a:sym typeface="Calibri"/>
              </a:rPr>
              <a:t>Knowledge matters! Building knowledge helps you access complex texts that you may have otherwise struggled to read. </a:t>
            </a:r>
            <a:endParaRPr lang="en-US" b="0" i="0" u="none" strike="noStrike" cap="none" baseline="0" dirty="0">
              <a:solidFill>
                <a:srgbClr val="000000"/>
              </a:solidFill>
              <a:latin typeface="Calibri"/>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a:p>
        </p:txBody>
      </p:sp>
    </p:spTree>
    <p:extLst>
      <p:ext uri="{BB962C8B-B14F-4D97-AF65-F5344CB8AC3E}">
        <p14:creationId xmlns:p14="http://schemas.microsoft.com/office/powerpoint/2010/main" val="9858669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b="1" i="0" u="none" strike="noStrike" cap="none" baseline="0" dirty="0">
                <a:solidFill>
                  <a:srgbClr val="000000"/>
                </a:solidFill>
                <a:latin typeface="Calibri"/>
                <a:ea typeface="+mn-ea"/>
                <a:cs typeface="Calibri"/>
                <a:sym typeface="Calibri"/>
              </a:rPr>
              <a:t>Time: </a:t>
            </a:r>
          </a:p>
          <a:p>
            <a:pPr marL="0" marR="0" lvl="0" indent="0" algn="l" rtl="0">
              <a:spcBef>
                <a:spcPts val="0"/>
              </a:spcBef>
              <a:spcAft>
                <a:spcPts val="0"/>
              </a:spcAft>
              <a:buSzPct val="25000"/>
              <a:buNone/>
            </a:pPr>
            <a:r>
              <a:rPr lang="en-US" b="1" i="0" u="none" strike="noStrike" cap="none" baseline="0" dirty="0">
                <a:solidFill>
                  <a:srgbClr val="000000"/>
                </a:solidFill>
                <a:latin typeface="Calibri"/>
                <a:ea typeface="+mn-ea"/>
                <a:cs typeface="Calibri"/>
                <a:sym typeface="Calibri"/>
              </a:rPr>
              <a:t>Duration: </a:t>
            </a:r>
            <a:r>
              <a:rPr lang="en-US" b="0" i="0" u="none" strike="noStrike" cap="none" baseline="0" dirty="0">
                <a:solidFill>
                  <a:srgbClr val="000000"/>
                </a:solidFill>
                <a:latin typeface="Calibri"/>
                <a:ea typeface="+mn-ea"/>
                <a:cs typeface="Calibri"/>
                <a:sym typeface="Calibri"/>
              </a:rPr>
              <a:t>30 seconds</a:t>
            </a:r>
          </a:p>
          <a:p>
            <a:pPr marL="0" marR="0" lvl="0" indent="0" algn="l" rtl="0">
              <a:spcBef>
                <a:spcPts val="0"/>
              </a:spcBef>
              <a:spcAft>
                <a:spcPts val="0"/>
              </a:spcAft>
              <a:buSzPct val="25000"/>
              <a:buNone/>
            </a:pPr>
            <a:endParaRPr lang="en-US" b="0" i="0" u="none" strike="noStrike" cap="none" baseline="0" dirty="0">
              <a:solidFill>
                <a:srgbClr val="000000"/>
              </a:solidFill>
              <a:latin typeface="Calibri"/>
              <a:ea typeface="+mn-ea"/>
              <a:cs typeface="Calibri"/>
              <a:sym typeface="Calibri"/>
            </a:endParaRPr>
          </a:p>
          <a:p>
            <a:pPr marL="0" indent="0">
              <a:buFontTx/>
              <a:buNone/>
            </a:pPr>
            <a:r>
              <a:rPr lang="en-US" b="1" dirty="0"/>
              <a:t>Facilitator</a:t>
            </a:r>
            <a:r>
              <a:rPr lang="en-US" b="1" baseline="0" dirty="0"/>
              <a:t> says</a:t>
            </a:r>
            <a:r>
              <a:rPr lang="en-US" b="1" dirty="0"/>
              <a:t>: </a:t>
            </a:r>
            <a:r>
              <a:rPr lang="en-US" dirty="0"/>
              <a:t>Take a moment</a:t>
            </a:r>
            <a:r>
              <a:rPr lang="en-US" baseline="0" dirty="0"/>
              <a:t> to review our objectives for today’s session.</a:t>
            </a:r>
          </a:p>
          <a:p>
            <a:pPr marL="0" indent="0">
              <a:buFontTx/>
              <a:buNone/>
            </a:pPr>
            <a:endParaRPr lang="en-US" baseline="0" dirty="0"/>
          </a:p>
          <a:p>
            <a:pPr marL="0" indent="0">
              <a:buFontTx/>
              <a:buNone/>
            </a:pPr>
            <a:r>
              <a:rPr lang="en-US" b="1" baseline="0" dirty="0"/>
              <a:t>Facilitator does</a:t>
            </a:r>
            <a:r>
              <a:rPr lang="en-US" baseline="0" dirty="0"/>
              <a:t>: Provide wait time.</a:t>
            </a:r>
          </a:p>
          <a:p>
            <a:pPr marL="0" indent="0">
              <a:buFontTx/>
              <a:buNone/>
            </a:pPr>
            <a:endParaRPr lang="en-US" baseline="0" dirty="0"/>
          </a:p>
          <a:p>
            <a:pPr marL="0" indent="0">
              <a:buFontTx/>
              <a:buNone/>
            </a:pPr>
            <a:r>
              <a:rPr lang="en-US" b="1" baseline="0" dirty="0"/>
              <a:t>Facilitator says: </a:t>
            </a:r>
            <a:r>
              <a:rPr lang="en-US" baseline="0" dirty="0"/>
              <a:t>As you can see, our focus today is to sit in the shoes of our students and experience a learning sequence that will support us in describing the relationship between content knowledge and reading comprehension.  Beginning today and throughout the rest of Module 2, we will be making explicit connections between this understanding and the implications it has on teaching and learning. In the next few sessions, we will then see how this relationship between content knowledge and reading comprehension has driven the design of the ELA Guidebooks 2.0 curriculum.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a:p>
        </p:txBody>
      </p:sp>
    </p:spTree>
    <p:extLst>
      <p:ext uri="{BB962C8B-B14F-4D97-AF65-F5344CB8AC3E}">
        <p14:creationId xmlns:p14="http://schemas.microsoft.com/office/powerpoint/2010/main" val="1315946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Time: </a:t>
            </a:r>
          </a:p>
          <a:p>
            <a:pPr marL="0" indent="0">
              <a:buFontTx/>
              <a:buNone/>
            </a:pPr>
            <a:r>
              <a:rPr lang="en-US" b="1" dirty="0"/>
              <a:t>Duration:</a:t>
            </a:r>
            <a:r>
              <a:rPr lang="en-US" b="1" baseline="0" dirty="0"/>
              <a:t> </a:t>
            </a:r>
            <a:r>
              <a:rPr lang="en-US" b="0" baseline="0" dirty="0"/>
              <a:t>2 minutes</a:t>
            </a:r>
          </a:p>
          <a:p>
            <a:pPr marL="0" indent="0">
              <a:buFontTx/>
              <a:buNone/>
            </a:pPr>
            <a:endParaRPr lang="en-US" b="0" baseline="0" dirty="0"/>
          </a:p>
          <a:p>
            <a:pPr marL="0" indent="0">
              <a:buFont typeface="Arial" charset="0"/>
              <a:buNone/>
            </a:pPr>
            <a:r>
              <a:rPr lang="en-US" b="1" i="0" dirty="0">
                <a:ea typeface="MS PGothic" charset="0"/>
              </a:rPr>
              <a:t>Facilitator</a:t>
            </a:r>
            <a:r>
              <a:rPr lang="en-US" b="1" i="0" baseline="0" dirty="0">
                <a:ea typeface="MS PGothic" charset="0"/>
              </a:rPr>
              <a:t> says: </a:t>
            </a:r>
            <a:r>
              <a:rPr lang="en-US" b="0" i="0" dirty="0">
                <a:ea typeface="MS PGothic" charset="0"/>
              </a:rPr>
              <a:t>Remember these three instructional shifts we examined in Content Module 1</a:t>
            </a:r>
            <a:r>
              <a:rPr lang="en-US" b="0" i="0" baseline="0" dirty="0">
                <a:ea typeface="MS PGothic" charset="0"/>
              </a:rPr>
              <a:t>: complexity, evidence and knowledge.  These three shifts are at the heart of College and Career – ready instruction and at the heart of this professional learning initiative – these shifts are what’s driving our learning.  </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invite someone to share/explain what we mean by the instructional shifts – i.e. the shifts are the change in curriculum, assessment and instruction that are necessary to prepare students for college and career.  They are “the big picture” of literacy instruction.  </a:t>
            </a:r>
          </a:p>
          <a:p>
            <a:pPr marL="0" indent="0">
              <a:buFont typeface="Arial" charset="0"/>
              <a:buNone/>
            </a:pPr>
            <a:endParaRPr lang="en-US" b="0" i="0" baseline="0" dirty="0">
              <a:ea typeface="MS PGothic" charset="0"/>
            </a:endParaRPr>
          </a:p>
          <a:p>
            <a:r>
              <a:rPr lang="en-US" b="1" dirty="0"/>
              <a:t>Facilitator</a:t>
            </a:r>
            <a:r>
              <a:rPr lang="en-US" b="1" baseline="0" dirty="0"/>
              <a:t> does: </a:t>
            </a:r>
            <a:r>
              <a:rPr lang="en-US" baseline="0" dirty="0"/>
              <a:t>Click to reveal purple box.</a:t>
            </a:r>
          </a:p>
          <a:p>
            <a:endParaRPr lang="en-US" baseline="0" dirty="0"/>
          </a:p>
          <a:p>
            <a:r>
              <a:rPr lang="en-US" b="1" baseline="0" dirty="0"/>
              <a:t>Facilitator says: </a:t>
            </a:r>
            <a:r>
              <a:rPr lang="en-US" b="0" baseline="0" dirty="0"/>
              <a:t>F</a:t>
            </a:r>
            <a:r>
              <a:rPr lang="en-US" baseline="0" dirty="0"/>
              <a:t>or our purposes today, we are going to be zooming in on the shift of Knowledge. Please take a moment to re-read the description of this shift in your note-catcher (it’s the same description we read in November).</a:t>
            </a:r>
          </a:p>
          <a:p>
            <a:endParaRPr lang="en-US" baseline="0" dirty="0"/>
          </a:p>
          <a:p>
            <a:r>
              <a:rPr lang="en-US" b="1" baseline="0" dirty="0"/>
              <a:t>Facilitator does: </a:t>
            </a:r>
            <a:r>
              <a:rPr lang="en-US" baseline="0" dirty="0"/>
              <a:t>Provide 1 minute of independent reading time.</a:t>
            </a:r>
          </a:p>
          <a:p>
            <a:endParaRPr lang="en-US" baseline="0" dirty="0"/>
          </a:p>
          <a:p>
            <a:r>
              <a:rPr lang="en-US" b="1" baseline="0" dirty="0"/>
              <a:t>Facilitator says: </a:t>
            </a:r>
            <a:r>
              <a:rPr lang="en-US" baseline="0" dirty="0"/>
              <a:t>As we travel through Content Module 2 today, you will begin to see how this shift plays out in both curriculum and instruction.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a:p>
        </p:txBody>
      </p:sp>
    </p:spTree>
    <p:extLst>
      <p:ext uri="{BB962C8B-B14F-4D97-AF65-F5344CB8AC3E}">
        <p14:creationId xmlns:p14="http://schemas.microsoft.com/office/powerpoint/2010/main" val="955441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cap="none" dirty="0">
                <a:solidFill>
                  <a:schemeClr val="dk1"/>
                </a:solidFill>
                <a:latin typeface="Calibri"/>
                <a:ea typeface="Calibri"/>
                <a:cs typeface="Calibri"/>
                <a:sym typeface="Calibri"/>
              </a:rPr>
              <a:t>Hidden for facilitator reference only.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7337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43" y="44005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 </a:t>
            </a:r>
          </a:p>
          <a:p>
            <a:endParaRPr lang="en-US" sz="1100" b="0" baseline="0" dirty="0"/>
          </a:p>
          <a:p>
            <a:r>
              <a:rPr lang="en-US" sz="1100" b="1" baseline="0" dirty="0"/>
              <a:t>Facilitator says: </a:t>
            </a:r>
            <a:r>
              <a:rPr lang="en-US" dirty="0"/>
              <a:t>We’re going to start this session out with an experiential that will set the stage for the learning we will engage in</a:t>
            </a:r>
            <a:r>
              <a:rPr lang="en-US" baseline="0" dirty="0"/>
              <a:t> throughout this module. </a:t>
            </a:r>
            <a:r>
              <a:rPr lang="en-US" dirty="0"/>
              <a:t>For the first part of the session today we’re going to play the role of students who are studying the human impact on ocean life. So far, we’ve explored how human behavior can affect the lives of sea animals including sharks and turtles.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says: </a:t>
            </a:r>
            <a:r>
              <a:rPr lang="en-US" b="0" baseline="0" dirty="0"/>
              <a:t>Today, we’re going to be reading an excerpt from a scientific report that will help us better understand the impact that our fishing practices can have on ocean life. </a:t>
            </a:r>
            <a:endParaRPr lang="en-US" dirty="0"/>
          </a:p>
          <a:p>
            <a:endParaRPr lang="is-IS" baseline="0" dirty="0"/>
          </a:p>
          <a:p>
            <a:r>
              <a:rPr lang="is-IS" b="1" baseline="0" dirty="0"/>
              <a:t>Facilitator says: </a:t>
            </a:r>
            <a:r>
              <a:rPr lang="is-IS" baseline="0" dirty="0"/>
              <a:t>So now, please put on your student hat and prepare for a little productive struggle! </a:t>
            </a:r>
          </a:p>
          <a:p>
            <a:endParaRPr lang="is-IS" b="1" u="sng" baseline="0" dirty="0"/>
          </a:p>
          <a:p>
            <a:r>
              <a:rPr lang="is-IS" b="1" u="none" baseline="0" dirty="0"/>
              <a:t>Image Sources: </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/fish-coalfish-fishing-seabed-3322228/ </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/sea-turtle-green-turtle-turtle-3322227/ </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/shark-sharks-jaws-great-white-3369747/</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/hat-cap-baseball-baseball-hat-316891/</a:t>
            </a:r>
          </a:p>
          <a:p>
            <a:endParaRPr lang="en-US" b="0" u="none" dirty="0"/>
          </a:p>
          <a:p>
            <a:endParaRPr lang="en-US" b="1" u="sng" dirty="0"/>
          </a:p>
          <a:p>
            <a:pPr lvl="0" rtl="0">
              <a:spcBef>
                <a:spcPts val="0"/>
              </a:spcBef>
              <a:buClr>
                <a:schemeClr val="dk1"/>
              </a:buClr>
              <a:buSzPct val="91666"/>
              <a:buFont typeface="Arial"/>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a:p>
        </p:txBody>
      </p:sp>
    </p:spTree>
    <p:extLst>
      <p:ext uri="{BB962C8B-B14F-4D97-AF65-F5344CB8AC3E}">
        <p14:creationId xmlns:p14="http://schemas.microsoft.com/office/powerpoint/2010/main" val="7117350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endParaRPr lang="en-US" b="0" dirty="0"/>
          </a:p>
          <a:p>
            <a:r>
              <a:rPr lang="en-US" b="1" dirty="0"/>
              <a:t>Duration: </a:t>
            </a:r>
            <a:r>
              <a:rPr lang="en-US" b="0" dirty="0"/>
              <a:t>30 seconds</a:t>
            </a:r>
            <a:endParaRPr lang="en-US" b="1" dirty="0"/>
          </a:p>
          <a:p>
            <a:endParaRPr lang="en-US" b="1" dirty="0"/>
          </a:p>
          <a:p>
            <a:r>
              <a:rPr lang="en-US" b="1" dirty="0"/>
              <a:t>Facilitator says: </a:t>
            </a:r>
            <a:r>
              <a:rPr lang="en-US" b="0" dirty="0"/>
              <a:t>We’re about to read today’s text, which is an excerpt from </a:t>
            </a:r>
            <a:r>
              <a:rPr lang="en-US" sz="1100" dirty="0"/>
              <a:t>a report</a:t>
            </a:r>
            <a:r>
              <a:rPr lang="en-US" sz="1100" baseline="0" dirty="0"/>
              <a:t>, </a:t>
            </a:r>
            <a:r>
              <a:rPr lang="en-US" sz="1100" dirty="0"/>
              <a:t>in which researchers</a:t>
            </a:r>
            <a:r>
              <a:rPr lang="en-US" sz="1100" baseline="0" dirty="0"/>
              <a:t> describe the </a:t>
            </a:r>
            <a:r>
              <a:rPr lang="en-US" sz="1100" dirty="0"/>
              <a:t>sustainability of fishing Pacific Cod. </a:t>
            </a:r>
            <a:r>
              <a:rPr lang="en-US" sz="1100" b="0" dirty="0"/>
              <a:t>Before we read, I want us to examine our goal for learning today - this text will enable us to do this. </a:t>
            </a:r>
          </a:p>
          <a:p>
            <a:endParaRPr lang="en-US" sz="1100" b="0" dirty="0"/>
          </a:p>
          <a:p>
            <a:r>
              <a:rPr lang="en-US" sz="1100" b="1" dirty="0"/>
              <a:t>Facilitator does: </a:t>
            </a:r>
            <a:r>
              <a:rPr lang="en-US" sz="1100" b="0" dirty="0"/>
              <a:t>Have a participant read the purple goal aloud. </a:t>
            </a:r>
          </a:p>
          <a:p>
            <a:endParaRPr lang="en-US" sz="1100" b="0" dirty="0"/>
          </a:p>
          <a:p>
            <a:r>
              <a:rPr lang="en-US" sz="1100" b="1" dirty="0"/>
              <a:t>Facilitator says: </a:t>
            </a:r>
            <a:r>
              <a:rPr lang="en-US" sz="1100" b="0" dirty="0"/>
              <a:t>Being able to summarize this report’s findings will deepen our understanding of our unit focus: human impact on ocean life. As we move into our reading, please keep this goal in mind. </a:t>
            </a:r>
          </a:p>
          <a:p>
            <a:endParaRPr lang="en-US" sz="11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Source: </a:t>
            </a:r>
            <a:r>
              <a:rPr lang="en-US" sz="1100" b="0" i="1" kern="1200" dirty="0">
                <a:solidFill>
                  <a:schemeClr val="tx1"/>
                </a:solidFill>
                <a:effectLst/>
              </a:rPr>
              <a:t>Pacific Cod Species Score Card</a:t>
            </a:r>
            <a:r>
              <a:rPr lang="en-US" sz="1100" b="0" i="0" kern="1200" dirty="0">
                <a:solidFill>
                  <a:schemeClr val="tx1"/>
                </a:solidFill>
                <a:effectLst/>
              </a:rPr>
              <a:t> [Pamphlet]. (n.d.). Blue Ocean Institute. Retrieved from</a:t>
            </a:r>
            <a:r>
              <a:rPr lang="en-US" sz="1100" b="0" i="0" kern="1200" baseline="0" dirty="0">
                <a:solidFill>
                  <a:schemeClr val="tx1"/>
                </a:solidFill>
                <a:effectLst/>
              </a:rPr>
              <a:t> </a:t>
            </a:r>
            <a:r>
              <a:rPr lang="en-US" sz="1100" b="0" i="0" kern="1200" dirty="0" err="1">
                <a:solidFill>
                  <a:schemeClr val="tx1"/>
                </a:solidFill>
                <a:effectLst/>
              </a:rPr>
              <a:t>www.blueoceaninstitute.com</a:t>
            </a:r>
            <a:r>
              <a:rPr lang="en-US" sz="1100" b="0" i="0" kern="1200" dirty="0">
                <a:solidFill>
                  <a:schemeClr val="tx1"/>
                </a:solidFill>
                <a:effectLst/>
              </a:rPr>
              <a:t>/seafood/species/18.html.</a:t>
            </a:r>
            <a:endParaRPr lang="en-US" sz="1100" b="0" i="0" u="none" strike="noStrike" kern="1200" dirty="0">
              <a:solidFill>
                <a:schemeClr val="tx1"/>
              </a:solidFill>
              <a:effectLst/>
            </a:endParaRPr>
          </a:p>
          <a:p>
            <a:endParaRPr lang="en-US" sz="1100" b="1" dirty="0"/>
          </a:p>
          <a:p>
            <a:r>
              <a:rPr lang="en-US" sz="1100" b="1" dirty="0"/>
              <a:t>Image Source: </a:t>
            </a:r>
            <a:r>
              <a:rPr lang="en-US" sz="1100" b="0" dirty="0"/>
              <a:t>https://</a:t>
            </a:r>
            <a:r>
              <a:rPr lang="en-US" sz="1100" b="0" dirty="0" err="1"/>
              <a:t>pixabay.com</a:t>
            </a:r>
            <a:r>
              <a:rPr lang="en-US" sz="1100" b="0" dirty="0"/>
              <a:t>/</a:t>
            </a:r>
            <a:r>
              <a:rPr lang="en-US" sz="1100" b="0" dirty="0" err="1"/>
              <a:t>en</a:t>
            </a:r>
            <a:r>
              <a:rPr lang="en-US" sz="1100" b="0" dirty="0"/>
              <a:t>/hat-cap-baseball-baseball-hat-316891/</a:t>
            </a:r>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a:p>
        </p:txBody>
      </p:sp>
    </p:spTree>
    <p:extLst>
      <p:ext uri="{BB962C8B-B14F-4D97-AF65-F5344CB8AC3E}">
        <p14:creationId xmlns:p14="http://schemas.microsoft.com/office/powerpoint/2010/main" val="23749789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84488" y="685800"/>
            <a:ext cx="3125787" cy="1757363"/>
          </a:xfrm>
        </p:spPr>
      </p:sp>
      <p:sp>
        <p:nvSpPr>
          <p:cNvPr id="3" name="Notes Placeholder 2"/>
          <p:cNvSpPr>
            <a:spLocks noGrp="1"/>
          </p:cNvSpPr>
          <p:nvPr>
            <p:ph type="body" idx="1"/>
          </p:nvPr>
        </p:nvSpPr>
        <p:spPr>
          <a:xfrm>
            <a:off x="654268" y="2311126"/>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Duration: </a:t>
            </a:r>
            <a:r>
              <a:rPr lang="en-US" sz="1000"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t>Facilitator says: </a:t>
            </a:r>
            <a:r>
              <a:rPr lang="en-US" sz="1000" b="0" dirty="0"/>
              <a:t>So, let’s jump in! Please t</a:t>
            </a:r>
            <a:r>
              <a:rPr lang="en-US" sz="1000" dirty="0"/>
              <a:t>ake 5 minutes to independently read the report and annotate using the symbols</a:t>
            </a:r>
            <a:r>
              <a:rPr lang="en-US" sz="1000" baseline="0" dirty="0"/>
              <a:t>. The report is found in your note catcher.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baseline="0" dirty="0"/>
              <a:t>Facilitator does: </a:t>
            </a:r>
            <a:r>
              <a:rPr lang="en-US" sz="1000" baseline="0" dirty="0"/>
              <a:t>After a few minutes of independent reading time, move on to the next slide (debrief will happen there). NOTE: Participants should NOT start answering the questions on page 27 of their note catchers. They are only reading at this point. </a:t>
            </a:r>
          </a:p>
          <a:p>
            <a:pPr marL="171450" lvl="0" indent="-171450" rtl="0">
              <a:spcBef>
                <a:spcPts val="0"/>
              </a:spcBef>
              <a:buClr>
                <a:schemeClr val="dk1"/>
              </a:buClr>
              <a:buSzPct val="100000"/>
              <a:buFont typeface="Arial"/>
              <a:buChar char="•"/>
            </a:pPr>
            <a:endParaRPr lang="en-US" sz="1000" dirty="0"/>
          </a:p>
          <a:p>
            <a:pPr marL="0" lvl="0" indent="0" rtl="0">
              <a:spcBef>
                <a:spcPts val="0"/>
              </a:spcBef>
              <a:buClr>
                <a:schemeClr val="dk1"/>
              </a:buClr>
              <a:buSzPct val="100000"/>
              <a:buFontTx/>
              <a:buNone/>
            </a:pPr>
            <a:r>
              <a:rPr lang="en-US" sz="1000" b="1" dirty="0"/>
              <a:t>Important Note:</a:t>
            </a:r>
            <a:r>
              <a:rPr lang="en-US" sz="1000" b="1" baseline="0" dirty="0"/>
              <a:t> </a:t>
            </a:r>
            <a:r>
              <a:rPr lang="en-US" sz="1000" baseline="0" dirty="0"/>
              <a:t>T</a:t>
            </a:r>
            <a:r>
              <a:rPr lang="en-US" sz="1000" dirty="0"/>
              <a:t>his</a:t>
            </a:r>
            <a:r>
              <a:rPr lang="en-US" sz="1000" baseline="0" dirty="0"/>
              <a:t> text is intended to feel challenging for participants. Remind them that that’s by design – the whole experience has been constructed so that it gets easier as we go along. (Struggling readers often feel this way when confronted with a challenging text about an unfamiliar topic – the point is that we are going to show them how to support students in accessing a text that feels inaccessible!)</a:t>
            </a:r>
          </a:p>
          <a:p>
            <a:pPr marL="0" lvl="0" indent="0" rtl="0">
              <a:spcBef>
                <a:spcPts val="0"/>
              </a:spcBef>
              <a:buClr>
                <a:schemeClr val="dk1"/>
              </a:buClr>
              <a:buSzPct val="100000"/>
              <a:buFontTx/>
              <a:buNone/>
            </a:pPr>
            <a:endParaRPr lang="en-US" sz="1000" baseline="0" dirty="0"/>
          </a:p>
          <a:p>
            <a:r>
              <a:rPr lang="en-US" sz="1000" b="1" baseline="0" dirty="0"/>
              <a:t>Source: </a:t>
            </a:r>
            <a:r>
              <a:rPr lang="en-US" sz="1000" b="0" i="1" kern="1200" dirty="0">
                <a:solidFill>
                  <a:schemeClr val="tx1"/>
                </a:solidFill>
                <a:effectLst/>
              </a:rPr>
              <a:t>Pacific Cod Species Score Card</a:t>
            </a:r>
            <a:r>
              <a:rPr lang="en-US" sz="1000" b="0" i="0" kern="1200" dirty="0">
                <a:solidFill>
                  <a:schemeClr val="tx1"/>
                </a:solidFill>
                <a:effectLst/>
              </a:rPr>
              <a:t> [Pamphlet]. (</a:t>
            </a:r>
            <a:r>
              <a:rPr lang="en-US" sz="1000" b="0" i="0" kern="1200" dirty="0" err="1">
                <a:solidFill>
                  <a:schemeClr val="tx1"/>
                </a:solidFill>
                <a:effectLst/>
              </a:rPr>
              <a:t>n.d.</a:t>
            </a:r>
            <a:r>
              <a:rPr lang="en-US" sz="1000" b="0" i="0" kern="1200" dirty="0">
                <a:solidFill>
                  <a:schemeClr val="tx1"/>
                </a:solidFill>
                <a:effectLst/>
              </a:rPr>
              <a:t>). Blue Ocean Institute. Retrieved from</a:t>
            </a:r>
            <a:r>
              <a:rPr lang="en-US" sz="1000" b="0" i="0" kern="1200" baseline="0" dirty="0">
                <a:solidFill>
                  <a:schemeClr val="tx1"/>
                </a:solidFill>
                <a:effectLst/>
              </a:rPr>
              <a:t> </a:t>
            </a:r>
            <a:r>
              <a:rPr lang="en-US" sz="1000" b="0" i="0" kern="1200" dirty="0" err="1">
                <a:solidFill>
                  <a:schemeClr val="tx1"/>
                </a:solidFill>
                <a:effectLst/>
              </a:rPr>
              <a:t>www.blueoceaninstitute.com</a:t>
            </a:r>
            <a:r>
              <a:rPr lang="en-US" sz="1000" b="0" i="0" kern="1200" dirty="0">
                <a:solidFill>
                  <a:schemeClr val="tx1"/>
                </a:solidFill>
                <a:effectLst/>
              </a:rPr>
              <a:t>/seafood/species/18.html.</a:t>
            </a:r>
            <a:endParaRPr lang="en-US" sz="1000" b="0" i="0" u="none" strike="noStrike" kern="1200" dirty="0">
              <a:solidFill>
                <a:schemeClr val="tx1"/>
              </a:solidFill>
              <a:effectLst/>
            </a:endParaRPr>
          </a:p>
          <a:p>
            <a:pPr marL="0" lvl="0" indent="0" rtl="0">
              <a:spcBef>
                <a:spcPts val="0"/>
              </a:spcBef>
              <a:buClr>
                <a:schemeClr val="dk1"/>
              </a:buClr>
              <a:buSzPct val="100000"/>
              <a:buFontTx/>
              <a:buNone/>
            </a:pPr>
            <a:endParaRPr lang="en-US" sz="1000" b="1" dirty="0"/>
          </a:p>
          <a:p>
            <a:pPr marL="171450" lvl="0" indent="-171450" rtl="0">
              <a:spcBef>
                <a:spcPts val="0"/>
              </a:spcBef>
              <a:buClr>
                <a:schemeClr val="dk1"/>
              </a:buClr>
              <a:buSzPct val="100000"/>
              <a:buFont typeface="Arial"/>
              <a:buChar char="•"/>
            </a:pPr>
            <a:endParaRPr lang="en-US" sz="1000" dirty="0"/>
          </a:p>
        </p:txBody>
      </p:sp>
    </p:spTree>
    <p:extLst>
      <p:ext uri="{BB962C8B-B14F-4D97-AF65-F5344CB8AC3E}">
        <p14:creationId xmlns:p14="http://schemas.microsoft.com/office/powerpoint/2010/main" val="1400003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Time: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Duration: </a:t>
            </a:r>
            <a:r>
              <a:rPr lang="en-US" sz="1000" b="0" dirty="0"/>
              <a:t>30 seconds</a:t>
            </a: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says: </a:t>
            </a:r>
            <a:r>
              <a:rPr lang="en-US" sz="1000" b="0" dirty="0"/>
              <a:t>Before we debrief and share our annotations, I’d like to ask you to rate your understanding of this text and your ability to answer the guiding question we discussed initially.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does: </a:t>
            </a:r>
            <a:r>
              <a:rPr lang="en-US" sz="1000" b="0" dirty="0"/>
              <a:t>Lead participants in a “fist to five” – 0 = NOT confident at all, 3 = somewhat confident, 5 = extremely confident.</a:t>
            </a:r>
            <a:endParaRPr lang="en-US" sz="1000" b="1" dirty="0"/>
          </a:p>
          <a:p>
            <a:pPr lvl="0" rtl="0">
              <a:spcBef>
                <a:spcPts val="0"/>
              </a:spcBef>
              <a:buClr>
                <a:schemeClr val="dk1"/>
              </a:buClr>
              <a:buSzPct val="25000"/>
              <a:buFont typeface="Arial"/>
              <a:buNone/>
            </a:pPr>
            <a:endParaRPr lang="en-US" sz="1000" b="1" u="sng" dirty="0"/>
          </a:p>
          <a:p>
            <a:pPr lvl="0" rtl="0">
              <a:spcBef>
                <a:spcPts val="0"/>
              </a:spcBef>
              <a:buClr>
                <a:schemeClr val="dk1"/>
              </a:buClr>
              <a:buSzPct val="25000"/>
              <a:buFont typeface="Arial"/>
              <a:buNone/>
            </a:pPr>
            <a:r>
              <a:rPr lang="en-US" sz="1000" b="1" u="none" dirty="0"/>
              <a:t>Look For:</a:t>
            </a:r>
          </a:p>
          <a:p>
            <a:pPr marL="171450" lvl="0" indent="-171450" rtl="0">
              <a:spcBef>
                <a:spcPts val="0"/>
              </a:spcBef>
              <a:buClr>
                <a:schemeClr val="dk1"/>
              </a:buClr>
              <a:buSzPct val="100000"/>
              <a:buFont typeface="Arial"/>
              <a:buChar char="•"/>
            </a:pPr>
            <a:r>
              <a:rPr lang="en-US" sz="1000" dirty="0"/>
              <a:t>Participants are thoughtfully self-assessing and grappling with concepts of text.</a:t>
            </a:r>
          </a:p>
          <a:p>
            <a:pPr marL="171450" lvl="0" indent="-171450" rtl="0">
              <a:spcBef>
                <a:spcPts val="0"/>
              </a:spcBef>
              <a:buClr>
                <a:schemeClr val="dk1"/>
              </a:buClr>
              <a:buSzPct val="100000"/>
              <a:buFont typeface="Arial"/>
              <a:buChar char="•"/>
            </a:pPr>
            <a:r>
              <a:rPr lang="en-US" sz="1000" dirty="0"/>
              <a:t>Participants’ rationale for their self-assessment relates to their knowledge of the topic and the vocabulary.</a:t>
            </a:r>
          </a:p>
          <a:p>
            <a:pPr marL="171450" lvl="0" indent="-171450" rtl="0">
              <a:spcBef>
                <a:spcPts val="0"/>
              </a:spcBef>
              <a:buClr>
                <a:schemeClr val="dk1"/>
              </a:buClr>
              <a:buSzPct val="100000"/>
              <a:buFont typeface="Arial"/>
              <a:buChar char="•"/>
            </a:pPr>
            <a:endParaRPr lang="en-US" sz="1000" dirty="0"/>
          </a:p>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n-US" sz="1000" b="1" baseline="0" dirty="0"/>
              <a:t>Source: </a:t>
            </a:r>
            <a:r>
              <a:rPr lang="en-US" sz="1000" b="0" i="1" kern="1200" dirty="0">
                <a:solidFill>
                  <a:schemeClr val="tx1"/>
                </a:solidFill>
                <a:effectLst/>
              </a:rPr>
              <a:t>Pacific Cod Species Score Card</a:t>
            </a:r>
            <a:r>
              <a:rPr lang="en-US" sz="1000" b="0" i="0" kern="1200" dirty="0">
                <a:solidFill>
                  <a:schemeClr val="tx1"/>
                </a:solidFill>
                <a:effectLst/>
              </a:rPr>
              <a:t> [Pamphlet]. (n.d.). Blue Ocean Institute.</a:t>
            </a:r>
            <a:r>
              <a:rPr lang="en-US" sz="1000" b="0" i="0" kern="1200" baseline="0" dirty="0">
                <a:solidFill>
                  <a:schemeClr val="tx1"/>
                </a:solidFill>
                <a:effectLst/>
              </a:rPr>
              <a:t> Retrieved from </a:t>
            </a:r>
            <a:r>
              <a:rPr lang="en-US" sz="1000" b="0" i="0" kern="1200" dirty="0" err="1">
                <a:solidFill>
                  <a:schemeClr val="tx1"/>
                </a:solidFill>
                <a:effectLst/>
              </a:rPr>
              <a:t>www.blueoceaninstitute.com</a:t>
            </a:r>
            <a:r>
              <a:rPr lang="en-US" sz="1000" b="0" i="0" kern="1200" dirty="0">
                <a:solidFill>
                  <a:schemeClr val="tx1"/>
                </a:solidFill>
                <a:effectLst/>
              </a:rPr>
              <a:t>/seafood/species/18.html.</a:t>
            </a:r>
            <a:endParaRPr lang="en-US" sz="1000" b="0" i="0" u="none" strike="noStrike" kern="1200" dirty="0">
              <a:solidFill>
                <a:schemeClr val="tx1"/>
              </a:solidFill>
              <a:effectLst/>
            </a:endParaRPr>
          </a:p>
          <a:p>
            <a:pPr marL="171450" lvl="0" indent="-171450" rtl="0">
              <a:spcBef>
                <a:spcPts val="0"/>
              </a:spcBef>
              <a:buClr>
                <a:schemeClr val="dk1"/>
              </a:buClr>
              <a:buSzPct val="100000"/>
              <a:buFont typeface="Arial"/>
              <a:buChar char="•"/>
            </a:pPr>
            <a:endParaRPr lang="en-US" sz="100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a:p>
        </p:txBody>
      </p:sp>
    </p:spTree>
    <p:extLst>
      <p:ext uri="{BB962C8B-B14F-4D97-AF65-F5344CB8AC3E}">
        <p14:creationId xmlns:p14="http://schemas.microsoft.com/office/powerpoint/2010/main" val="23464647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Time: </a:t>
            </a:r>
            <a:endParaRPr lang="en-US" sz="10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Duration: </a:t>
            </a:r>
            <a:r>
              <a:rPr lang="en-US" sz="1000" b="0" dirty="0"/>
              <a:t>2 minutes</a:t>
            </a: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says: </a:t>
            </a:r>
            <a:r>
              <a:rPr lang="en-US" sz="1000" b="0" dirty="0"/>
              <a:t>It seems as though many of us found this text challenging. So let’s discuss: </a:t>
            </a:r>
            <a:r>
              <a:rPr lang="en-US" sz="1000" dirty="0"/>
              <a:t>What specifically did you find confusing or complex about it? What did you put a question mark next to?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dirty="0"/>
          </a:p>
          <a:p>
            <a:pPr lvl="0" rtl="0">
              <a:spcBef>
                <a:spcPts val="0"/>
              </a:spcBef>
              <a:buClr>
                <a:schemeClr val="dk1"/>
              </a:buClr>
              <a:buSzPct val="91666"/>
              <a:buFont typeface="Arial"/>
              <a:buNone/>
            </a:pPr>
            <a:r>
              <a:rPr lang="en-US" sz="1000" b="1" dirty="0"/>
              <a:t>Facilitator does: </a:t>
            </a:r>
            <a:r>
              <a:rPr lang="en-US" sz="1000" b="0" dirty="0"/>
              <a:t>Ask for a few people to share out what they were confused about, and prompt them to give specific examples of information, knowledge, or vocabulary they’d need to learn to make them feel more confident. </a:t>
            </a:r>
          </a:p>
          <a:p>
            <a:pPr lvl="0" rtl="0">
              <a:spcBef>
                <a:spcPts val="0"/>
              </a:spcBef>
              <a:buClr>
                <a:schemeClr val="dk1"/>
              </a:buClr>
              <a:buSzPct val="91666"/>
              <a:buFont typeface="Arial"/>
              <a:buNone/>
            </a:pPr>
            <a:endParaRPr lang="en-US" sz="1000" b="1" dirty="0"/>
          </a:p>
          <a:p>
            <a:pPr marL="0" lvl="0" indent="0" rtl="0">
              <a:spcBef>
                <a:spcPts val="0"/>
              </a:spcBef>
              <a:buClr>
                <a:schemeClr val="dk1"/>
              </a:buClr>
              <a:buSzPct val="100000"/>
              <a:buFontTx/>
              <a:buNone/>
            </a:pPr>
            <a:r>
              <a:rPr lang="en-US" sz="1000" b="1" dirty="0"/>
              <a:t>Facilitator says: </a:t>
            </a:r>
            <a:r>
              <a:rPr lang="en-US" sz="1000" dirty="0"/>
              <a:t>Over the next ~40 minutes, we’re going to engage in a text set on this topic to build up our background knowledge and vocabulary and see how our understanding of that text and this question can evolve even in a short amount of time!</a:t>
            </a:r>
          </a:p>
          <a:p>
            <a:pPr marL="171450" lvl="0" indent="-171450" rtl="0">
              <a:spcBef>
                <a:spcPts val="0"/>
              </a:spcBef>
              <a:buClr>
                <a:schemeClr val="dk1"/>
              </a:buClr>
              <a:buSzPct val="100000"/>
              <a:buFont typeface="Arial"/>
              <a:buChar char="•"/>
            </a:pPr>
            <a:endParaRPr lang="en-US" sz="1000" dirty="0"/>
          </a:p>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n-US" sz="1000" b="1" baseline="0" dirty="0"/>
              <a:t>Source: </a:t>
            </a:r>
            <a:r>
              <a:rPr lang="en-US" sz="1000" b="0" i="1" kern="1200" dirty="0">
                <a:solidFill>
                  <a:schemeClr val="tx1"/>
                </a:solidFill>
                <a:effectLst/>
              </a:rPr>
              <a:t>Pacific Cod Species Score Card</a:t>
            </a:r>
            <a:r>
              <a:rPr lang="en-US" sz="1000" b="0" i="0" kern="1200" dirty="0">
                <a:solidFill>
                  <a:schemeClr val="tx1"/>
                </a:solidFill>
                <a:effectLst/>
              </a:rPr>
              <a:t> [Pamphlet]. (n.d.). Blue Ocean Institute. Retrieved from</a:t>
            </a:r>
            <a:r>
              <a:rPr lang="en-US" sz="1000" b="0" i="0" kern="1200" baseline="0" dirty="0">
                <a:solidFill>
                  <a:schemeClr val="tx1"/>
                </a:solidFill>
                <a:effectLst/>
              </a:rPr>
              <a:t> </a:t>
            </a:r>
            <a:r>
              <a:rPr lang="en-US" sz="1000" b="0" i="0" kern="1200" dirty="0" err="1">
                <a:solidFill>
                  <a:schemeClr val="tx1"/>
                </a:solidFill>
                <a:effectLst/>
              </a:rPr>
              <a:t>www.blueoceaninstitute.com</a:t>
            </a:r>
            <a:r>
              <a:rPr lang="en-US" sz="1000" b="0" i="0" kern="1200" dirty="0">
                <a:solidFill>
                  <a:schemeClr val="tx1"/>
                </a:solidFill>
                <a:effectLst/>
              </a:rPr>
              <a:t>/seafood/species/18.html.</a:t>
            </a:r>
            <a:endParaRPr lang="en-US" sz="1000" b="0" i="0" u="none" strike="noStrike" kern="1200" dirty="0">
              <a:solidFill>
                <a:schemeClr val="tx1"/>
              </a:solidFill>
              <a:effectLst/>
            </a:endParaRPr>
          </a:p>
          <a:p>
            <a:pPr marL="171450" lvl="0" indent="-171450" rtl="0">
              <a:spcBef>
                <a:spcPts val="0"/>
              </a:spcBef>
              <a:buClr>
                <a:schemeClr val="dk1"/>
              </a:buClr>
              <a:buSzPct val="100000"/>
              <a:buFont typeface="Arial"/>
              <a:buChar char="•"/>
            </a:pPr>
            <a:endParaRPr lang="en-US" sz="100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a:p>
        </p:txBody>
      </p:sp>
    </p:spTree>
    <p:extLst>
      <p:ext uri="{BB962C8B-B14F-4D97-AF65-F5344CB8AC3E}">
        <p14:creationId xmlns:p14="http://schemas.microsoft.com/office/powerpoint/2010/main" val="15930649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43" y="44005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b="1" dirty="0"/>
          </a:p>
          <a:p>
            <a:r>
              <a:rPr lang="en-US" sz="1200" b="1" i="0" u="none" strike="noStrike" cap="none" dirty="0">
                <a:solidFill>
                  <a:schemeClr val="dk1"/>
                </a:solidFill>
                <a:ea typeface="Calibri"/>
                <a:sym typeface="Calibri"/>
              </a:rPr>
              <a:t>Facilitator says: </a:t>
            </a:r>
            <a:r>
              <a:rPr lang="en-US" sz="1200" b="0" i="0" u="none" strike="noStrike" cap="none" dirty="0">
                <a:solidFill>
                  <a:schemeClr val="dk1"/>
                </a:solidFill>
                <a:ea typeface="Calibri"/>
                <a:sym typeface="Calibri"/>
              </a:rPr>
              <a:t>Many of us will need to build our background knowledge in order to understand this complex report. Several of us reflected</a:t>
            </a:r>
            <a:r>
              <a:rPr lang="en-US" dirty="0"/>
              <a:t> </a:t>
            </a:r>
            <a:r>
              <a:rPr lang="en-US" sz="1200" b="0" i="0" u="none" strike="noStrike" cap="none" dirty="0">
                <a:solidFill>
                  <a:schemeClr val="dk1"/>
                </a:solidFill>
                <a:ea typeface="Calibri"/>
                <a:sym typeface="Calibri"/>
              </a:rPr>
              <a:t>that not knowing some of the vocabulary, such as “bycatch” and “trawling,” was a hindrance to our comprehension. We are going to build that knowledge by engaging in a series</a:t>
            </a:r>
            <a:r>
              <a:rPr lang="en-US" sz="1200" b="0" i="0" u="none" strike="noStrike" cap="none" baseline="0" dirty="0">
                <a:solidFill>
                  <a:schemeClr val="dk1"/>
                </a:solidFill>
                <a:ea typeface="Calibri"/>
                <a:sym typeface="Calibri"/>
              </a:rPr>
              <a:t> of readings of carefully sequenced texts that will support us in building the knowledge necessary to read and understand this complex, scientific article.</a:t>
            </a:r>
          </a:p>
          <a:p>
            <a:endParaRPr lang="en-US" sz="1200" b="0"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Sources: </a:t>
            </a:r>
          </a:p>
          <a:p>
            <a:pPr marL="171450" indent="-171450">
              <a:buFont typeface="Arial" charset="0"/>
              <a:buChar char="•"/>
            </a:pPr>
            <a:r>
              <a:rPr lang="en-US" sz="1100" b="0" i="0" kern="1200" dirty="0">
                <a:solidFill>
                  <a:schemeClr val="tx1"/>
                </a:solidFill>
                <a:effectLst/>
                <a:latin typeface="Calibri"/>
                <a:ea typeface="+mn-ea"/>
                <a:cs typeface="Calibri"/>
              </a:rPr>
              <a:t>“Bycatch.” </a:t>
            </a:r>
            <a:r>
              <a:rPr lang="en-US" sz="1100" b="0" i="1" kern="1200" dirty="0">
                <a:solidFill>
                  <a:schemeClr val="tx1"/>
                </a:solidFill>
                <a:effectLst/>
                <a:latin typeface="Calibri"/>
                <a:ea typeface="+mn-ea"/>
                <a:cs typeface="Calibri"/>
              </a:rPr>
              <a:t>WWF</a:t>
            </a:r>
            <a:r>
              <a:rPr lang="en-US" sz="1100" b="0" i="0" kern="1200" dirty="0">
                <a:solidFill>
                  <a:schemeClr val="tx1"/>
                </a:solidFill>
                <a:effectLst/>
                <a:latin typeface="Calibri"/>
                <a:ea typeface="+mn-ea"/>
                <a:cs typeface="Calibri"/>
              </a:rPr>
              <a:t>, World Wildlife Fund. Retrieved from </a:t>
            </a:r>
            <a:r>
              <a:rPr lang="en-US" sz="1100" b="0" i="0" kern="1200" dirty="0" err="1">
                <a:solidFill>
                  <a:schemeClr val="tx1"/>
                </a:solidFill>
                <a:effectLst/>
                <a:latin typeface="Calibri"/>
                <a:ea typeface="+mn-ea"/>
                <a:cs typeface="Calibri"/>
              </a:rPr>
              <a:t>www.worldwildlife.org</a:t>
            </a:r>
            <a:r>
              <a:rPr lang="en-US" sz="1100" b="0" i="0" kern="1200" dirty="0">
                <a:solidFill>
                  <a:schemeClr val="tx1"/>
                </a:solidFill>
                <a:effectLst/>
                <a:latin typeface="Calibri"/>
                <a:ea typeface="+mn-ea"/>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1" kern="1200" dirty="0">
                <a:solidFill>
                  <a:schemeClr val="tx1"/>
                </a:solidFill>
                <a:effectLst/>
                <a:latin typeface="Calibri"/>
                <a:ea typeface="+mn-ea"/>
                <a:cs typeface="Calibri"/>
              </a:rPr>
              <a:t>Wild-Caught Seafood Rating Methodology</a:t>
            </a:r>
            <a:r>
              <a:rPr lang="en-US" sz="1100" b="0" i="0" kern="1200" dirty="0">
                <a:solidFill>
                  <a:schemeClr val="tx1"/>
                </a:solidFill>
                <a:effectLst/>
                <a:latin typeface="Calibri"/>
                <a:ea typeface="+mn-ea"/>
                <a:cs typeface="Calibri"/>
              </a:rPr>
              <a:t>. (2014).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/documents/2014/05/seafood-choices-rating-</a:t>
            </a:r>
            <a:r>
              <a:rPr lang="en-US" sz="1100" b="0" i="0" kern="1200" dirty="0" err="1">
                <a:solidFill>
                  <a:schemeClr val="tx1"/>
                </a:solidFill>
                <a:effectLst/>
                <a:latin typeface="Calibri"/>
                <a:ea typeface="+mn-ea"/>
                <a:cs typeface="Calibri"/>
              </a:rPr>
              <a:t>methodology.pdf</a:t>
            </a:r>
            <a:endParaRPr lang="en-US" sz="1100" b="0" i="0" kern="1200" dirty="0">
              <a:solidFill>
                <a:schemeClr val="tx1"/>
              </a:solidFill>
              <a:effectLst/>
              <a:latin typeface="Calibri"/>
              <a:ea typeface="+mn-e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Fishing Gear 101: Longlines – The </a:t>
            </a:r>
            <a:r>
              <a:rPr lang="en-US" sz="1100" b="0" i="0" kern="1200" dirty="0" err="1">
                <a:solidFill>
                  <a:schemeClr val="tx1"/>
                </a:solidFill>
                <a:effectLst/>
                <a:latin typeface="Calibri"/>
                <a:ea typeface="+mn-ea"/>
                <a:cs typeface="Calibri"/>
              </a:rPr>
              <a:t>Snaggers</a:t>
            </a:r>
            <a:r>
              <a:rPr lang="en-US" sz="1100" b="0" i="0" kern="1200" dirty="0">
                <a:solidFill>
                  <a:schemeClr val="tx1"/>
                </a:solidFill>
                <a:effectLst/>
                <a:latin typeface="Calibri"/>
                <a:ea typeface="+mn-ea"/>
                <a:cs typeface="Calibri"/>
              </a:rPr>
              <a:t>.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Fishing Gear 101: Trawls – Bulldozers of the Ocean.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/2015/02/fishing-gear-101-trawls-bulldozers-ocean/ </a:t>
            </a:r>
            <a:endParaRPr lang="en-US" sz="1100" b="0" i="0" u="none" strike="noStrike" kern="1200" dirty="0">
              <a:solidFill>
                <a:schemeClr val="tx1"/>
              </a:solidFill>
              <a:effectLst/>
              <a:latin typeface="Calibri"/>
              <a:ea typeface="+mn-e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000" b="1" i="0" u="none" strike="noStrike" cap="none" dirty="0">
              <a:solidFill>
                <a:schemeClr val="dk1"/>
              </a:solidFill>
              <a:ea typeface="Calibri"/>
              <a:sym typeface="Calibri"/>
            </a:endParaRPr>
          </a:p>
          <a:p>
            <a:pPr marL="171450" indent="-171450">
              <a:buFont typeface="Arial" charset="0"/>
              <a:buChar char="•"/>
            </a:pPr>
            <a:endParaRPr lang="en-US" sz="1100" b="0" i="0" kern="1200" dirty="0">
              <a:solidFill>
                <a:schemeClr val="tx1"/>
              </a:solidFill>
              <a:effectLst/>
              <a:latin typeface="Calibri"/>
              <a:ea typeface="+mn-ea"/>
              <a:cs typeface="Calibri"/>
            </a:endParaRPr>
          </a:p>
          <a:p>
            <a:br>
              <a:rPr lang="en-US" sz="1200" dirty="0"/>
            </a:br>
            <a:r>
              <a:rPr lang="en-US" sz="1200" b="0" i="0" u="none" strike="noStrike" cap="none" baseline="0" dirty="0">
                <a:solidFill>
                  <a:schemeClr val="dk1"/>
                </a:solidFill>
                <a:ea typeface="Calibri"/>
                <a:sym typeface="Calibri"/>
              </a:rPr>
              <a: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a:p>
        </p:txBody>
      </p:sp>
    </p:spTree>
    <p:extLst>
      <p:ext uri="{BB962C8B-B14F-4D97-AF65-F5344CB8AC3E}">
        <p14:creationId xmlns:p14="http://schemas.microsoft.com/office/powerpoint/2010/main" val="1223756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16 minutes (1 minute for directions and framing, 15 minutes for independent reading)</a:t>
            </a:r>
          </a:p>
          <a:p>
            <a:endParaRPr lang="en-US" b="1" dirty="0"/>
          </a:p>
          <a:p>
            <a:r>
              <a:rPr lang="en-US" b="1" dirty="0"/>
              <a:t>Facilitator says: </a:t>
            </a:r>
            <a:r>
              <a:rPr lang="en-US" b="0" dirty="0"/>
              <a:t>I am going to provide you with three additional texts that should help you build the knowledge you need to better understand the report we just struggled with. It’s your job now to put the puzzle together – you will fill in the missing pieces by reading these related texts and pulling out the information/vocabulary/knowledge you need to make sense of that very confusing report. </a:t>
            </a:r>
          </a:p>
          <a:p>
            <a:endParaRPr lang="en-US" b="0" dirty="0"/>
          </a:p>
          <a:p>
            <a:r>
              <a:rPr lang="en-US" b="1" dirty="0"/>
              <a:t>Facilitator does: </a:t>
            </a:r>
            <a:r>
              <a:rPr lang="en-US" b="0" dirty="0"/>
              <a:t>Distribute the separate handouts (packet called “Pacific Cod Text Set” AND a one-page document called “The Safina Center: Wild-Caught Seafood Rating Methodology</a:t>
            </a:r>
            <a:r>
              <a:rPr lang="en-US" b="0"/>
              <a:t>” printed in color) </a:t>
            </a:r>
            <a:r>
              <a:rPr lang="en-US" b="0" dirty="0"/>
              <a:t>and provide 15 minutes of independent reading/work time. </a:t>
            </a:r>
            <a:endParaRPr lang="en-US" b="1" dirty="0"/>
          </a:p>
          <a:p>
            <a:endParaRPr lang="en-US" b="0" dirty="0"/>
          </a:p>
          <a:p>
            <a:r>
              <a:rPr lang="en-US" b="1" dirty="0"/>
              <a:t>Image Source: </a:t>
            </a:r>
            <a:r>
              <a:rPr lang="en-US" b="0" dirty="0"/>
              <a:t>https://</a:t>
            </a:r>
            <a:r>
              <a:rPr lang="en-US" b="0" dirty="0" err="1"/>
              <a:t>pixabay.com</a:t>
            </a:r>
            <a:r>
              <a:rPr lang="en-US" b="0" dirty="0"/>
              <a:t>/</a:t>
            </a:r>
            <a:r>
              <a:rPr lang="en-US" b="0" dirty="0" err="1"/>
              <a:t>en</a:t>
            </a:r>
            <a:r>
              <a:rPr lang="en-US" b="0" dirty="0"/>
              <a:t>/puzzle-last-part-joining-together-3235393/ </a:t>
            </a:r>
          </a:p>
          <a:p>
            <a:endParaRPr lang="en-US" b="1" dirty="0"/>
          </a:p>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a:p>
        </p:txBody>
      </p:sp>
    </p:spTree>
    <p:extLst>
      <p:ext uri="{BB962C8B-B14F-4D97-AF65-F5344CB8AC3E}">
        <p14:creationId xmlns:p14="http://schemas.microsoft.com/office/powerpoint/2010/main" val="9455158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cap="none" baseline="0" dirty="0">
                <a:solidFill>
                  <a:schemeClr val="dk1"/>
                </a:solidFill>
                <a:ea typeface="Calibri"/>
                <a:sym typeface="Calibri"/>
              </a:rPr>
              <a:t>Time: </a:t>
            </a:r>
          </a:p>
          <a:p>
            <a:r>
              <a:rPr lang="en-US" sz="1200" b="1" i="0" u="none" strike="noStrike" cap="none" baseline="0" dirty="0">
                <a:solidFill>
                  <a:schemeClr val="dk1"/>
                </a:solidFill>
                <a:ea typeface="Calibri"/>
                <a:sym typeface="Calibri"/>
              </a:rPr>
              <a:t>Duration: </a:t>
            </a:r>
            <a:r>
              <a:rPr lang="en-US" sz="1200" b="0" i="0" u="none" strike="noStrike" cap="none" baseline="0" dirty="0">
                <a:solidFill>
                  <a:schemeClr val="dk1"/>
                </a:solidFill>
                <a:ea typeface="Calibri"/>
                <a:sym typeface="Calibri"/>
              </a:rPr>
              <a:t>4 minutes </a:t>
            </a:r>
          </a:p>
          <a:p>
            <a:endParaRPr lang="en-US" sz="1200" b="1"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Facilitator says: </a:t>
            </a:r>
            <a:r>
              <a:rPr lang="en-US" sz="1200" b="0" i="0" u="none" strike="noStrike" cap="none" baseline="0" dirty="0">
                <a:solidFill>
                  <a:schemeClr val="dk1"/>
                </a:solidFill>
                <a:ea typeface="Calibri"/>
                <a:sym typeface="Calibri"/>
              </a:rPr>
              <a:t>Now that you’ve had some time independently to read and process these texts, let’s share what we learned with our table groups. Please turn and discuss this question (read question on the slide). Be as specific as possible!</a:t>
            </a:r>
          </a:p>
          <a:p>
            <a:endParaRPr lang="en-US" sz="1200" b="0"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Facilitator does: </a:t>
            </a:r>
            <a:r>
              <a:rPr lang="en-US" sz="1200" b="0" i="0" u="none" strike="noStrike" cap="none" baseline="0" dirty="0">
                <a:solidFill>
                  <a:schemeClr val="dk1"/>
                </a:solidFill>
                <a:ea typeface="Calibri"/>
                <a:sym typeface="Calibri"/>
              </a:rPr>
              <a:t>Provide 3 minutes of talk time, then ask a few people to share out with the group. </a:t>
            </a:r>
            <a:endParaRPr lang="en-US" sz="1200" b="1" i="0" u="none" strike="noStrike" cap="none" baseline="0" dirty="0">
              <a:solidFill>
                <a:schemeClr val="dk1"/>
              </a:solidFill>
              <a:ea typeface="Calibri"/>
              <a:sym typeface="Calibri"/>
            </a:endParaRPr>
          </a:p>
          <a:p>
            <a:endParaRPr lang="en-US" sz="1200" b="1"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Sources: </a:t>
            </a:r>
          </a:p>
          <a:p>
            <a:pPr marL="171450" indent="-171450">
              <a:buFont typeface="Arial" charset="0"/>
              <a:buChar char="•"/>
            </a:pPr>
            <a:r>
              <a:rPr lang="en-US" sz="1100" b="0" i="0" kern="1200" dirty="0">
                <a:solidFill>
                  <a:schemeClr val="tx1"/>
                </a:solidFill>
                <a:effectLst/>
                <a:latin typeface="Calibri"/>
                <a:ea typeface="+mn-ea"/>
                <a:cs typeface="Calibri"/>
              </a:rPr>
              <a:t>“Bycatch.” </a:t>
            </a:r>
            <a:r>
              <a:rPr lang="en-US" sz="1100" b="0" i="1" kern="1200" dirty="0">
                <a:solidFill>
                  <a:schemeClr val="tx1"/>
                </a:solidFill>
                <a:effectLst/>
                <a:latin typeface="Calibri"/>
                <a:ea typeface="+mn-ea"/>
                <a:cs typeface="Calibri"/>
              </a:rPr>
              <a:t>WWF</a:t>
            </a:r>
            <a:r>
              <a:rPr lang="en-US" sz="1100" b="0" i="0" kern="1200" dirty="0">
                <a:solidFill>
                  <a:schemeClr val="tx1"/>
                </a:solidFill>
                <a:effectLst/>
                <a:latin typeface="Calibri"/>
                <a:ea typeface="+mn-ea"/>
                <a:cs typeface="Calibri"/>
              </a:rPr>
              <a:t>, World Wildlife Fund. Retrieved from </a:t>
            </a:r>
            <a:r>
              <a:rPr lang="en-US" sz="1100" b="0" i="0" kern="1200" dirty="0" err="1">
                <a:solidFill>
                  <a:schemeClr val="tx1"/>
                </a:solidFill>
                <a:effectLst/>
                <a:latin typeface="Calibri"/>
                <a:ea typeface="+mn-ea"/>
                <a:cs typeface="Calibri"/>
              </a:rPr>
              <a:t>www.worldwildlife.org</a:t>
            </a:r>
            <a:r>
              <a:rPr lang="en-US" sz="1100" b="0" i="0" kern="1200" dirty="0">
                <a:solidFill>
                  <a:schemeClr val="tx1"/>
                </a:solidFill>
                <a:effectLst/>
                <a:latin typeface="Calibri"/>
                <a:ea typeface="+mn-ea"/>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1" kern="1200" dirty="0">
                <a:solidFill>
                  <a:schemeClr val="tx1"/>
                </a:solidFill>
                <a:effectLst/>
                <a:latin typeface="Calibri"/>
                <a:ea typeface="+mn-ea"/>
                <a:cs typeface="Calibri"/>
              </a:rPr>
              <a:t>Wild-Caught Seafood Rating Methodology</a:t>
            </a:r>
            <a:r>
              <a:rPr lang="en-US" sz="1100" b="0" i="0" kern="1200" dirty="0">
                <a:solidFill>
                  <a:schemeClr val="tx1"/>
                </a:solidFill>
                <a:effectLst/>
                <a:latin typeface="Calibri"/>
                <a:ea typeface="+mn-ea"/>
                <a:cs typeface="Calibri"/>
              </a:rPr>
              <a:t>. (2014).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/documents/2014/05/seafood-choices-rating-</a:t>
            </a:r>
            <a:r>
              <a:rPr lang="en-US" sz="1100" b="0" i="0" kern="1200" dirty="0" err="1">
                <a:solidFill>
                  <a:schemeClr val="tx1"/>
                </a:solidFill>
                <a:effectLst/>
                <a:latin typeface="Calibri"/>
                <a:ea typeface="+mn-ea"/>
                <a:cs typeface="Calibri"/>
              </a:rPr>
              <a:t>methodology.pdf</a:t>
            </a:r>
            <a:endParaRPr lang="en-US" sz="1100" b="0" i="0" kern="1200" dirty="0">
              <a:solidFill>
                <a:schemeClr val="tx1"/>
              </a:solidFill>
              <a:effectLst/>
              <a:latin typeface="Calibri"/>
              <a:ea typeface="+mn-e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Longlines – The </a:t>
            </a:r>
            <a:r>
              <a:rPr lang="en-US" sz="1100" b="0" i="0" kern="1200" dirty="0" err="1">
                <a:solidFill>
                  <a:schemeClr val="tx1"/>
                </a:solidFill>
                <a:effectLst/>
                <a:latin typeface="Calibri"/>
                <a:ea typeface="+mn-ea"/>
                <a:cs typeface="Calibri"/>
              </a:rPr>
              <a:t>Snaggers</a:t>
            </a:r>
            <a:r>
              <a:rPr lang="en-US" sz="1100" b="0" i="0" kern="1200" dirty="0">
                <a:solidFill>
                  <a:schemeClr val="tx1"/>
                </a:solidFill>
                <a:effectLst/>
                <a:latin typeface="Calibri"/>
                <a:ea typeface="+mn-ea"/>
                <a:cs typeface="Calibri"/>
              </a:rPr>
              <a:t>.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Trawls – Bulldozers of the Ocean.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/2015/02/fishing-gear-101-trawls-bulldozers-ocean/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a:p>
        </p:txBody>
      </p:sp>
    </p:spTree>
    <p:extLst>
      <p:ext uri="{BB962C8B-B14F-4D97-AF65-F5344CB8AC3E}">
        <p14:creationId xmlns:p14="http://schemas.microsoft.com/office/powerpoint/2010/main" val="12627620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4 minutes </a:t>
            </a:r>
          </a:p>
          <a:p>
            <a:endParaRPr lang="en-US" b="1" dirty="0"/>
          </a:p>
          <a:p>
            <a:r>
              <a:rPr lang="en-US" b="1" dirty="0"/>
              <a:t>Facilitator says: </a:t>
            </a:r>
            <a:r>
              <a:rPr lang="en-US" b="0" dirty="0"/>
              <a:t>Before we reread the report and see how our understanding may have changed, let’s discuss its structure together. Many of us identified the report’s structure as one of the most challenging aspects of the text. We wondered on our initial read: what do these numbers mean? Is this a list? Why are some lines bolded and others are not? </a:t>
            </a:r>
          </a:p>
          <a:p>
            <a:endParaRPr lang="en-US" b="0" dirty="0"/>
          </a:p>
          <a:p>
            <a:r>
              <a:rPr lang="en-US" b="1" dirty="0"/>
              <a:t>Facilitator does: </a:t>
            </a:r>
            <a:r>
              <a:rPr lang="en-US" b="0" dirty="0"/>
              <a:t>Lead participants through a whole-group discussion about these three questions. Address one at a time to ensure everyone understands (see below). </a:t>
            </a:r>
            <a:endParaRPr lang="en-US" b="1" dirty="0"/>
          </a:p>
          <a:p>
            <a:endParaRPr lang="en-US" b="0" dirty="0"/>
          </a:p>
          <a:p>
            <a:r>
              <a:rPr lang="en-US" b="1" dirty="0"/>
              <a:t>Facilitator asks: </a:t>
            </a:r>
            <a:r>
              <a:rPr lang="en-US" b="0" dirty="0"/>
              <a:t>Which of our 3 texts might help us understand the structure of this report? </a:t>
            </a:r>
          </a:p>
          <a:p>
            <a:r>
              <a:rPr lang="en-US" b="0" dirty="0"/>
              <a:t>Look for: </a:t>
            </a:r>
          </a:p>
          <a:p>
            <a:pPr marL="171450" indent="-171450">
              <a:buFont typeface="Arial" panose="020B0604020202020204" pitchFamily="34" charset="0"/>
              <a:buChar char="•"/>
            </a:pPr>
            <a:r>
              <a:rPr lang="en-US" b="0" dirty="0"/>
              <a:t>The Safina Center “Wild-Caught Seafood Rating Methodology” text explains the scoring system we see on the report. It will be helpful as a “key” for understanding the numbers/structure of the report. </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1" dirty="0"/>
              <a:t>Facilitator asks: </a:t>
            </a:r>
            <a:r>
              <a:rPr lang="en-US" b="0" dirty="0"/>
              <a:t>Based on what we learned from that text, what do we know about the numbers listed in the report? </a:t>
            </a:r>
          </a:p>
          <a:p>
            <a:pPr marL="0" indent="0">
              <a:buFont typeface="Arial" panose="020B0604020202020204" pitchFamily="34" charset="0"/>
              <a:buNone/>
            </a:pPr>
            <a:r>
              <a:rPr lang="en-US" b="0" dirty="0"/>
              <a:t>Look for: </a:t>
            </a:r>
          </a:p>
          <a:p>
            <a:pPr marL="171450" indent="-171450">
              <a:buFont typeface="Arial" panose="020B0604020202020204" pitchFamily="34" charset="0"/>
              <a:buChar char="•"/>
            </a:pPr>
            <a:r>
              <a:rPr lang="en-US" b="0" dirty="0"/>
              <a:t>1.00 = low rating, 2.00 = medium rating, 3.00 = high rating (for each of the 5 criteria used for rating seafood, including bycatch) </a:t>
            </a:r>
          </a:p>
          <a:p>
            <a:pPr marL="171450" indent="-171450">
              <a:buFont typeface="Arial" panose="020B0604020202020204" pitchFamily="34" charset="0"/>
              <a:buChar char="•"/>
            </a:pPr>
            <a:r>
              <a:rPr lang="en-US" b="0" dirty="0"/>
              <a:t>As needed, emphasize by asking: So what’s the best score a fish can receive for bycatch? (3) What’s the worst score, indicating problems? (1) </a:t>
            </a:r>
          </a:p>
          <a:p>
            <a:pPr marL="171450" indent="-171450">
              <a:buFont typeface="Arial" panose="020B0604020202020204" pitchFamily="34" charset="0"/>
              <a:buChar char="•"/>
            </a:pPr>
            <a:r>
              <a:rPr lang="en-US" b="0" dirty="0"/>
              <a:t>-.25 and +.25 are the “points of adjustment” that can either slightly improve or decrease a score/rating. These are factored into the fish’s final rating, which is on a 1-4 scale (represented by the color coded fish). </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1" dirty="0"/>
              <a:t>Facilitator asks: </a:t>
            </a:r>
            <a:r>
              <a:rPr lang="en-US" b="0" dirty="0"/>
              <a:t>How do we know which scores this fishery received? </a:t>
            </a:r>
          </a:p>
          <a:p>
            <a:pPr marL="0" indent="0">
              <a:buFont typeface="Arial" panose="020B0604020202020204" pitchFamily="34" charset="0"/>
              <a:buNone/>
            </a:pPr>
            <a:r>
              <a:rPr lang="en-US" b="0" dirty="0"/>
              <a:t>Look for: </a:t>
            </a:r>
          </a:p>
          <a:p>
            <a:pPr marL="171450" indent="-171450">
              <a:buFont typeface="Arial" panose="020B0604020202020204" pitchFamily="34" charset="0"/>
              <a:buChar char="•"/>
            </a:pPr>
            <a:r>
              <a:rPr lang="en-US" b="0" dirty="0"/>
              <a:t>The scores received by this fishery are bolded, and provide an explanatory paragraph underneath. We calculate the fishery’s final score by adding/subtracting the numbers. (So for example, this fishery received a 1.5 total score – 1.00 + .25 + .25). </a:t>
            </a:r>
            <a:endParaRPr lang="en-US" b="1" dirty="0"/>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Important note (state if needed before moving on): </a:t>
            </a:r>
            <a:r>
              <a:rPr lang="en-US" b="0" dirty="0"/>
              <a:t>The bold text signifies the score/rating this particular fish (Pacific Cod) has received based on the Safina Center’s scale. The other scores and their descriptions are listed (for reference), but readers should pay closest attention to the </a:t>
            </a:r>
            <a:r>
              <a:rPr lang="en-US" b="1" dirty="0"/>
              <a:t>bold </a:t>
            </a:r>
            <a:r>
              <a:rPr lang="en-US" b="0" dirty="0"/>
              <a:t>sections and the explanation beneath them for Pacific Cod and this fishery’s practices. </a:t>
            </a:r>
          </a:p>
          <a:p>
            <a:pPr marL="171450" indent="-171450">
              <a:buFont typeface="Arial" panose="020B0604020202020204" pitchFamily="34" charset="0"/>
              <a:buChar char="•"/>
            </a:pPr>
            <a:endParaRPr lang="en-US" b="0" dirty="0"/>
          </a:p>
          <a:p>
            <a:r>
              <a:rPr lang="en-US" sz="1200" b="1" i="0" u="none" strike="noStrike" cap="none" baseline="0" dirty="0">
                <a:solidFill>
                  <a:schemeClr val="dk1"/>
                </a:solidFill>
                <a:ea typeface="Calibri"/>
                <a:sym typeface="Calibri"/>
              </a:rPr>
              <a:t>Sources: </a:t>
            </a:r>
            <a:r>
              <a:rPr lang="en-US" sz="1100"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1" kern="1200" dirty="0">
                <a:solidFill>
                  <a:schemeClr val="tx1"/>
                </a:solidFill>
                <a:effectLst/>
                <a:latin typeface="Calibri"/>
                <a:ea typeface="+mn-ea"/>
                <a:cs typeface="Calibri"/>
              </a:rPr>
              <a:t>Pacific Cod Species Score Card</a:t>
            </a:r>
            <a:r>
              <a:rPr lang="en-US" sz="1100" b="0" i="0" kern="1200" dirty="0">
                <a:solidFill>
                  <a:schemeClr val="tx1"/>
                </a:solidFill>
                <a:effectLst/>
                <a:latin typeface="Calibri"/>
                <a:ea typeface="+mn-ea"/>
                <a:cs typeface="Calibri"/>
              </a:rPr>
              <a:t> [Pamphlet]. (n.d.). Blue Ocean Institute.</a:t>
            </a:r>
            <a:r>
              <a:rPr lang="en-US" sz="1100" b="0" i="0" kern="1200" baseline="0" dirty="0">
                <a:solidFill>
                  <a:schemeClr val="tx1"/>
                </a:solidFill>
                <a:effectLst/>
                <a:latin typeface="Calibri"/>
                <a:ea typeface="+mn-ea"/>
                <a:cs typeface="Calibri"/>
              </a:rPr>
              <a:t> Retrieved from </a:t>
            </a:r>
            <a:r>
              <a:rPr lang="en-US" sz="1100" b="0" i="0" kern="1200" dirty="0" err="1">
                <a:solidFill>
                  <a:schemeClr val="tx1"/>
                </a:solidFill>
                <a:effectLst/>
                <a:latin typeface="Calibri"/>
                <a:ea typeface="+mn-ea"/>
                <a:cs typeface="Calibri"/>
              </a:rPr>
              <a:t>www.blueoceaninstitute.com</a:t>
            </a:r>
            <a:r>
              <a:rPr lang="en-US" sz="1100" b="0" i="0" kern="1200" dirty="0">
                <a:solidFill>
                  <a:schemeClr val="tx1"/>
                </a:solidFill>
                <a:effectLst/>
                <a:latin typeface="Calibri"/>
                <a:ea typeface="+mn-ea"/>
                <a:cs typeface="Calibri"/>
              </a:rPr>
              <a:t>/seafood/species/18.html.</a:t>
            </a:r>
            <a:endParaRPr lang="en-US" sz="1100" b="0" i="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a:p>
        </p:txBody>
      </p:sp>
    </p:spTree>
    <p:extLst>
      <p:ext uri="{BB962C8B-B14F-4D97-AF65-F5344CB8AC3E}">
        <p14:creationId xmlns:p14="http://schemas.microsoft.com/office/powerpoint/2010/main" val="3720552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10 minutes </a:t>
            </a:r>
          </a:p>
          <a:p>
            <a:endParaRPr lang="en-US" b="0" dirty="0"/>
          </a:p>
          <a:p>
            <a:r>
              <a:rPr lang="en-US" b="1" dirty="0"/>
              <a:t>Facilitator says: </a:t>
            </a:r>
            <a:r>
              <a:rPr lang="en-US" b="0" dirty="0"/>
              <a:t>Now that we’ve used these texts to better understand how the report is structured, you’re going to have a chance to work with your table groups to make meaning of the report. Use the information and knowledge you’ve gained from ALL the sources as you discuss the questions! </a:t>
            </a:r>
          </a:p>
          <a:p>
            <a:endParaRPr lang="en-US" b="0" dirty="0"/>
          </a:p>
          <a:p>
            <a:r>
              <a:rPr lang="en-US" b="1" dirty="0"/>
              <a:t>Facilitator does: </a:t>
            </a:r>
            <a:r>
              <a:rPr lang="en-US" b="0" dirty="0"/>
              <a:t>Provide work time, encouraging people to collaborate. Circulate and provide support as needed. </a:t>
            </a:r>
          </a:p>
          <a:p>
            <a:endParaRPr lang="en-US" b="0" dirty="0"/>
          </a:p>
          <a:p>
            <a:r>
              <a:rPr lang="en-US" b="1" dirty="0"/>
              <a:t>Note: </a:t>
            </a:r>
            <a:r>
              <a:rPr lang="en-US" b="0" dirty="0"/>
              <a:t>After the allotted time (8-9 minutes after directions), ask participants to begin wrapping up, even if they have not completed all questions. The point is for them to realize how much more they understand now that they have knowledge/vocabulary, so finishing every single question isn’t necessary. </a:t>
            </a:r>
            <a:endParaRPr lang="en-US" b="1" dirty="0"/>
          </a:p>
          <a:p>
            <a:endParaRPr lang="en-US" b="1" dirty="0"/>
          </a:p>
          <a:p>
            <a:r>
              <a:rPr lang="en-US" b="1" dirty="0"/>
              <a:t>Questions in note catcher: </a:t>
            </a:r>
          </a:p>
          <a:p>
            <a:pPr marL="171450" indent="-171450">
              <a:buFontTx/>
              <a:buChar char="-"/>
            </a:pPr>
            <a:r>
              <a:rPr lang="en-US" dirty="0"/>
              <a:t>What score/rating did the Safina Center give to this Pacific Cod Fishery for bycatch? </a:t>
            </a:r>
            <a:r>
              <a:rPr lang="en-US" i="1" dirty="0"/>
              <a:t>(1.5 </a:t>
            </a:r>
            <a:r>
              <a:rPr lang="en-US" i="1" dirty="0">
                <a:sym typeface="Wingdings" pitchFamily="2" charset="2"/>
              </a:rPr>
              <a:t> 1 (lowest) + two .25 adjustments for positive changes) </a:t>
            </a:r>
            <a:endParaRPr lang="en-US" dirty="0"/>
          </a:p>
          <a:p>
            <a:pPr marL="628650" lvl="1" indent="-171450">
              <a:buFontTx/>
              <a:buChar char="-"/>
            </a:pPr>
            <a:r>
              <a:rPr lang="en-US" dirty="0"/>
              <a:t>According to the “Wild-Caught Seafood Rating Methodology” text, is this score positive or negative? How do you know? </a:t>
            </a:r>
            <a:r>
              <a:rPr lang="en-US" i="1" dirty="0"/>
              <a:t>(negative – see color coded “Fish Key”) </a:t>
            </a:r>
            <a:endParaRPr lang="en-US" dirty="0"/>
          </a:p>
          <a:p>
            <a:pPr marL="171450" lvl="0" indent="-171450">
              <a:buFontTx/>
              <a:buChar char="-"/>
            </a:pPr>
            <a:r>
              <a:rPr lang="en-US" dirty="0"/>
              <a:t>What specific fishing practices cause most of the bycatch within this Pacific Cod fishery? Explain the practices and how they result in bycatch.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What impact do these fishing practices have on other animal species? Cite evidence from the report to support your claim. </a:t>
            </a:r>
          </a:p>
          <a:p>
            <a:pPr marL="171450" lvl="0" indent="-171450">
              <a:buFontTx/>
              <a:buChar char="-"/>
            </a:pPr>
            <a:r>
              <a:rPr lang="en-US" dirty="0"/>
              <a:t>How has this fishery worked to lessen the amount of bycatch they’re responsible for? Cite specific evidence or examples from the report. </a:t>
            </a:r>
          </a:p>
          <a:p>
            <a:pPr marL="171450" lvl="0" indent="-171450">
              <a:buFontTx/>
              <a:buChar char="-"/>
            </a:pPr>
            <a:endParaRPr lang="en-US" dirty="0"/>
          </a:p>
          <a:p>
            <a:pPr marL="0" lvl="0" indent="0">
              <a:buFontTx/>
              <a:buNone/>
            </a:pPr>
            <a:r>
              <a:rPr lang="en-US" b="1" dirty="0"/>
              <a:t>Facilitator does: </a:t>
            </a:r>
            <a:r>
              <a:rPr lang="en-US" b="0" dirty="0"/>
              <a:t>If time permits, lead a whole group d</a:t>
            </a:r>
            <a:r>
              <a:rPr lang="en-US" dirty="0"/>
              <a:t>ebrief of the questions. If pressed for time, you can skip the whole group review. </a:t>
            </a:r>
          </a:p>
          <a:p>
            <a:pPr marL="0" lvl="0" indent="0">
              <a:buFontTx/>
              <a:buNone/>
            </a:pPr>
            <a:endParaRPr lang="en-US" dirty="0"/>
          </a:p>
          <a:p>
            <a:pPr marL="0" lvl="0" indent="0">
              <a:buFontTx/>
              <a:buNone/>
            </a:pPr>
            <a:r>
              <a:rPr lang="en-US" dirty="0"/>
              <a:t>Look For: </a:t>
            </a:r>
          </a:p>
          <a:p>
            <a:pPr marL="171450" lvl="0" indent="-171450">
              <a:buFont typeface="Arial" panose="020B0604020202020204" pitchFamily="34" charset="0"/>
              <a:buChar char="•"/>
            </a:pPr>
            <a:r>
              <a:rPr lang="en-US" dirty="0"/>
              <a:t>The Pacific Cod fishery received a score of 1.5, which is a low/negative score. (scores of 1.5 are coded “red”  on the “Fish Key” which means they are problematic)</a:t>
            </a:r>
          </a:p>
          <a:p>
            <a:pPr marL="171450" lvl="0" indent="-171450">
              <a:buFont typeface="Arial" panose="020B0604020202020204" pitchFamily="34" charset="0"/>
              <a:buChar char="•"/>
            </a:pPr>
            <a:r>
              <a:rPr lang="en-US" dirty="0"/>
              <a:t>Longline fishing and trawling are two fishing practices that cause most of the bycatch. (Participants should cite evidence from the “Fishing 101” articles and the report to explain how these fishing practices result in bycatch) </a:t>
            </a:r>
          </a:p>
          <a:p>
            <a:pPr marL="171450" lvl="0" indent="-171450">
              <a:buFont typeface="Arial" panose="020B0604020202020204" pitchFamily="34" charset="0"/>
              <a:buChar char="•"/>
            </a:pPr>
            <a:r>
              <a:rPr lang="en-US" dirty="0"/>
              <a:t>The report says that seabirds are primarily impacted by the practices, particularly by longlines</a:t>
            </a:r>
          </a:p>
          <a:p>
            <a:pPr marL="171450" lvl="0" indent="-171450">
              <a:buFont typeface="Arial" panose="020B0604020202020204" pitchFamily="34" charset="0"/>
              <a:buChar char="•"/>
            </a:pPr>
            <a:r>
              <a:rPr lang="en-US" dirty="0"/>
              <a:t> They have started using streamer lines, and have put other regulations (like mesh size requirements for trawls and “no-trawl zones” in place) to reduce bycatch </a:t>
            </a:r>
          </a:p>
          <a:p>
            <a:pPr marL="0" lvl="0" indent="0">
              <a:buFontTx/>
              <a:buNone/>
            </a:pPr>
            <a:endParaRPr lang="en-US" dirty="0"/>
          </a:p>
          <a:p>
            <a:r>
              <a:rPr lang="en-US" sz="1200" b="1" i="0" u="none" strike="noStrike" cap="none" baseline="0" dirty="0">
                <a:solidFill>
                  <a:schemeClr val="dk1"/>
                </a:solidFill>
                <a:ea typeface="Calibri"/>
                <a:sym typeface="Calibri"/>
              </a:rPr>
              <a:t>Sources: </a:t>
            </a:r>
            <a:r>
              <a:rPr lang="en-US" sz="1100"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1" kern="1200" dirty="0">
                <a:solidFill>
                  <a:schemeClr val="tx1"/>
                </a:solidFill>
                <a:effectLst/>
                <a:latin typeface="Calibri"/>
                <a:ea typeface="+mn-ea"/>
                <a:cs typeface="Calibri"/>
              </a:rPr>
              <a:t>Pacific Cod Species Score Card</a:t>
            </a:r>
            <a:r>
              <a:rPr lang="en-US" sz="1100" b="0" i="0" kern="1200" dirty="0">
                <a:solidFill>
                  <a:schemeClr val="tx1"/>
                </a:solidFill>
                <a:effectLst/>
                <a:latin typeface="Calibri"/>
                <a:ea typeface="+mn-ea"/>
                <a:cs typeface="Calibri"/>
              </a:rPr>
              <a:t> [Pamphlet]. (n.d.). Blue Ocean Institute.</a:t>
            </a:r>
            <a:r>
              <a:rPr lang="en-US" sz="1100" b="0" i="0" kern="1200" baseline="0" dirty="0">
                <a:solidFill>
                  <a:schemeClr val="tx1"/>
                </a:solidFill>
                <a:effectLst/>
                <a:latin typeface="Calibri"/>
                <a:ea typeface="+mn-ea"/>
                <a:cs typeface="Calibri"/>
              </a:rPr>
              <a:t> Retrieved from </a:t>
            </a:r>
            <a:r>
              <a:rPr lang="en-US" sz="1100" b="0" i="0" kern="1200" dirty="0" err="1">
                <a:solidFill>
                  <a:schemeClr val="tx1"/>
                </a:solidFill>
                <a:effectLst/>
                <a:latin typeface="Calibri"/>
                <a:ea typeface="+mn-ea"/>
                <a:cs typeface="Calibri"/>
              </a:rPr>
              <a:t>www.blueoceaninstitute.com</a:t>
            </a:r>
            <a:r>
              <a:rPr lang="en-US" sz="1100" b="0" i="0" kern="1200" dirty="0">
                <a:solidFill>
                  <a:schemeClr val="tx1"/>
                </a:solidFill>
                <a:effectLst/>
                <a:latin typeface="Calibri"/>
                <a:ea typeface="+mn-ea"/>
                <a:cs typeface="Calibri"/>
              </a:rPr>
              <a:t>/seafood/species/18.html.</a:t>
            </a:r>
            <a:endParaRPr lang="en-US" sz="1100" b="0" i="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a:p>
        </p:txBody>
      </p:sp>
    </p:spTree>
    <p:extLst>
      <p:ext uri="{BB962C8B-B14F-4D97-AF65-F5344CB8AC3E}">
        <p14:creationId xmlns:p14="http://schemas.microsoft.com/office/powerpoint/2010/main" val="1710193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does: </a:t>
            </a:r>
            <a:r>
              <a:rPr lang="en-US" b="0" dirty="0"/>
              <a:t>Have this slide up as participants enter the room. </a:t>
            </a:r>
            <a:r>
              <a:rPr lang="en-US" dirty="0"/>
              <a:t>As </a:t>
            </a:r>
            <a:r>
              <a:rPr lang="en-US" baseline="0" dirty="0"/>
              <a:t>participants come in, encourage them to pick up a partner assignment sheet from their tables and uses this time before the session begins to sign up with different partners.  Encourage participants to find new partners this time around!</a:t>
            </a:r>
          </a:p>
          <a:p>
            <a:endParaRPr lang="en-US" baseline="0" dirty="0"/>
          </a:p>
          <a:p>
            <a:r>
              <a:rPr lang="en-US" baseline="0" dirty="0"/>
              <a:t>Encourage participants to make appointments with people they do not know/do not work at their own schools.</a:t>
            </a:r>
          </a:p>
          <a:p>
            <a:endParaRPr lang="en-US" baseline="0" dirty="0"/>
          </a:p>
          <a:p>
            <a:r>
              <a:rPr lang="en-US" baseline="0" dirty="0"/>
              <a:t>Note: Some slides have pictures of critters - feel free to use these as opportunities to get people up and moving. If you use critter partners at other times, make sure you use them intentionally (i.e. when people do not have to carry a lot of materials, when there is enough time built in to the activity for people to move around, etc.). </a:t>
            </a:r>
            <a:endParaRPr lang="en-US" dirty="0"/>
          </a:p>
          <a:p>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3</a:t>
            </a:fld>
            <a:endParaRPr lang="en-US"/>
          </a:p>
        </p:txBody>
      </p:sp>
    </p:spTree>
    <p:extLst>
      <p:ext uri="{BB962C8B-B14F-4D97-AF65-F5344CB8AC3E}">
        <p14:creationId xmlns:p14="http://schemas.microsoft.com/office/powerpoint/2010/main" val="6833045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Time: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Duration: </a:t>
            </a:r>
            <a:r>
              <a:rPr lang="en-US" sz="1000" b="0" dirty="0"/>
              <a:t>1 minute</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says: </a:t>
            </a:r>
            <a:r>
              <a:rPr lang="en-US" sz="1000" b="0" dirty="0"/>
              <a:t>Now that we’ve completed the text set, I want to ask you again to rate your confidence by doing another fist to five.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does: </a:t>
            </a:r>
            <a:r>
              <a:rPr lang="en-US" sz="1000" b="0" dirty="0"/>
              <a:t>Lead participants in a “fist to five” – 0 = NOT confident at all, 3 = somewhat confident, 5 = extremely confident</a:t>
            </a:r>
            <a:endParaRPr lang="en-US" sz="10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does: </a:t>
            </a:r>
            <a:r>
              <a:rPr lang="en-US" sz="1000" b="0" dirty="0"/>
              <a:t>Summarize the changes/trends in people’s confidence level after having the opportunity to read the text set on the topic. Most likely, you’ll say something like: “Wow, at the beginning of this session, I saw mostly 1’s and 2’s. Now, I see many more 3’s, 4’s, and even some 5’s!”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000" b="1" dirty="0"/>
              <a:t>Facilitator says: </a:t>
            </a:r>
            <a:r>
              <a:rPr lang="en-US" sz="1000" b="0" dirty="0"/>
              <a:t>So let’s think about what changed here – within a matter of 30-40 minutes, we became able to read and understand a text that previously was inaccessible to us. Why?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0" dirty="0"/>
          </a:p>
          <a:p>
            <a:r>
              <a:rPr lang="en-US" sz="1050" b="1" i="0" u="none" strike="noStrike" cap="none" baseline="0" dirty="0">
                <a:solidFill>
                  <a:schemeClr val="dk1"/>
                </a:solidFill>
                <a:ea typeface="Calibri"/>
                <a:sym typeface="Calibri"/>
              </a:rPr>
              <a:t>Sources: </a:t>
            </a:r>
            <a:r>
              <a:rPr lang="en-US" sz="1000"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000" b="0" i="1" kern="1200" dirty="0">
                <a:solidFill>
                  <a:schemeClr val="tx1"/>
                </a:solidFill>
                <a:effectLst/>
                <a:latin typeface="Calibri"/>
                <a:ea typeface="+mn-ea"/>
                <a:cs typeface="Calibri"/>
              </a:rPr>
              <a:t>Pacific Cod Species Score Card</a:t>
            </a:r>
            <a:r>
              <a:rPr lang="en-US" sz="1000" b="0" i="0" kern="1200" dirty="0">
                <a:solidFill>
                  <a:schemeClr val="tx1"/>
                </a:solidFill>
                <a:effectLst/>
                <a:latin typeface="Calibri"/>
                <a:ea typeface="+mn-ea"/>
                <a:cs typeface="Calibri"/>
              </a:rPr>
              <a:t> [Pamphlet]. (n.d.). Blue Ocean Institute.</a:t>
            </a:r>
            <a:r>
              <a:rPr lang="en-US" sz="1000" b="0" i="0" kern="1200" baseline="0" dirty="0">
                <a:solidFill>
                  <a:schemeClr val="tx1"/>
                </a:solidFill>
                <a:effectLst/>
                <a:latin typeface="Calibri"/>
                <a:ea typeface="+mn-ea"/>
                <a:cs typeface="Calibri"/>
              </a:rPr>
              <a:t> Retrieved from </a:t>
            </a:r>
            <a:r>
              <a:rPr lang="en-US" sz="1000" b="0" i="0" kern="1200" dirty="0" err="1">
                <a:solidFill>
                  <a:schemeClr val="tx1"/>
                </a:solidFill>
                <a:effectLst/>
                <a:latin typeface="Calibri"/>
                <a:ea typeface="+mn-ea"/>
                <a:cs typeface="Calibri"/>
              </a:rPr>
              <a:t>www.blueoceaninstitute.com</a:t>
            </a:r>
            <a:r>
              <a:rPr lang="en-US" sz="1000" b="0" i="0" kern="1200" dirty="0">
                <a:solidFill>
                  <a:schemeClr val="tx1"/>
                </a:solidFill>
                <a:effectLst/>
                <a:latin typeface="Calibri"/>
                <a:ea typeface="+mn-ea"/>
                <a:cs typeface="Calibri"/>
              </a:rPr>
              <a:t>/seafood/species/18.html.</a:t>
            </a:r>
            <a:endParaRPr lang="en-US" sz="1000" b="0" i="0" u="none" strike="noStrike" kern="1200" dirty="0">
              <a:solidFill>
                <a:schemeClr val="tx1"/>
              </a:solidFill>
              <a:effectLst/>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0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a:p>
        </p:txBody>
      </p:sp>
    </p:spTree>
    <p:extLst>
      <p:ext uri="{BB962C8B-B14F-4D97-AF65-F5344CB8AC3E}">
        <p14:creationId xmlns:p14="http://schemas.microsoft.com/office/powerpoint/2010/main" val="12183098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906463"/>
            <a:ext cx="4595812" cy="2584450"/>
          </a:xfrm>
        </p:spPr>
      </p:sp>
      <p:sp>
        <p:nvSpPr>
          <p:cNvPr id="3" name="Notes Placeholder 2"/>
          <p:cNvSpPr>
            <a:spLocks noGrp="1"/>
          </p:cNvSpPr>
          <p:nvPr>
            <p:ph type="body" idx="1"/>
          </p:nvPr>
        </p:nvSpPr>
        <p:spPr>
          <a:xfrm>
            <a:off x="784335" y="3722633"/>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ea typeface="Calibri"/>
                <a:sym typeface="Calibri"/>
              </a:rPr>
              <a:t>8</a:t>
            </a:r>
            <a:r>
              <a:rPr lang="en-US" b="0" i="0" u="none" strike="noStrike" cap="none" dirty="0">
                <a:solidFill>
                  <a:schemeClr val="dk1"/>
                </a:solidFill>
                <a:ea typeface="Calibri"/>
                <a:sym typeface="Calibri"/>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pPr marL="0" marR="0" lvl="0" indent="0" algn="l" rtl="0">
              <a:spcBef>
                <a:spcPts val="0"/>
              </a:spcBef>
              <a:buClr>
                <a:schemeClr val="dk1"/>
              </a:buClr>
              <a:buSzPct val="100000"/>
              <a:buFontTx/>
              <a:buNone/>
            </a:pPr>
            <a:r>
              <a:rPr lang="en-US" b="1" i="0" u="none" strike="noStrike" cap="none" dirty="0">
                <a:solidFill>
                  <a:schemeClr val="dk1"/>
                </a:solidFill>
                <a:ea typeface="Calibri"/>
                <a:sym typeface="Calibri"/>
              </a:rPr>
              <a:t>Facilitator says: </a:t>
            </a:r>
            <a:r>
              <a:rPr lang="en-US" b="0" i="0" u="none" strike="noStrike" cap="none" dirty="0">
                <a:solidFill>
                  <a:schemeClr val="dk1"/>
                </a:solidFill>
                <a:ea typeface="Calibri"/>
                <a:sym typeface="Calibri"/>
              </a:rPr>
              <a:t>Now let’s zoom out to thinking about how this experience felt, and how it applies to our work as teachers and teacher leaders. </a:t>
            </a:r>
            <a:r>
              <a:rPr lang="en-US" dirty="0"/>
              <a:t>We’ll reflect on these three questions. Take a moment to read them to yourself. </a:t>
            </a:r>
          </a:p>
          <a:p>
            <a:pPr marL="0" marR="0" lvl="0" indent="0" algn="l" rtl="0">
              <a:spcBef>
                <a:spcPts val="0"/>
              </a:spcBef>
              <a:buClr>
                <a:schemeClr val="dk1"/>
              </a:buClr>
              <a:buSzPct val="100000"/>
              <a:buFontTx/>
              <a:buNone/>
            </a:pPr>
            <a:endParaRPr lang="en-US" dirty="0"/>
          </a:p>
          <a:p>
            <a:pPr marL="0" marR="0" lvl="0" indent="0" algn="l" rtl="0">
              <a:spcBef>
                <a:spcPts val="0"/>
              </a:spcBef>
              <a:buClr>
                <a:schemeClr val="dk1"/>
              </a:buClr>
              <a:buSzPct val="100000"/>
              <a:buFontTx/>
              <a:buNone/>
            </a:pPr>
            <a:r>
              <a:rPr lang="en-US" b="1" dirty="0"/>
              <a:t>Facilitator does: </a:t>
            </a:r>
            <a:r>
              <a:rPr lang="en-US" dirty="0"/>
              <a:t>Provide brief wait time for participants to review the discussion questions.</a:t>
            </a:r>
            <a:r>
              <a:rPr lang="en-US" baseline="0" dirty="0"/>
              <a:t>  Then, have participants discuss at their table groups for 5 minutes.  Afterwards, facilitate a whole group share out of key takeaways. </a:t>
            </a:r>
          </a:p>
          <a:p>
            <a:pPr marL="0" marR="0" lvl="0" indent="0" algn="l" rtl="0">
              <a:spcBef>
                <a:spcPts val="0"/>
              </a:spcBef>
              <a:buClr>
                <a:schemeClr val="dk1"/>
              </a:buClr>
              <a:buSzPct val="100000"/>
              <a:buFontTx/>
              <a:buNone/>
            </a:pPr>
            <a:endParaRPr lang="en-US" baseline="0" dirty="0"/>
          </a:p>
          <a:p>
            <a:pPr marL="0" marR="0" lvl="0" indent="0" algn="l" rtl="0">
              <a:spcBef>
                <a:spcPts val="0"/>
              </a:spcBef>
              <a:buClr>
                <a:schemeClr val="dk1"/>
              </a:buClr>
              <a:buSzPct val="100000"/>
              <a:buFontTx/>
              <a:buNone/>
            </a:pPr>
            <a:r>
              <a:rPr lang="en-US" b="1" baseline="0" dirty="0"/>
              <a:t>It’s important to point out </a:t>
            </a:r>
            <a:r>
              <a:rPr lang="en-US" baseline="0" dirty="0"/>
              <a:t>that for the purpose of this experiential we started with the most complex text so they could experience as adults what it feels like to read a complex text you don’t have the necessary prior knowledge to fully read and understand.  The point of doing this was so they could then see how this series of texts helped to “unlock” that really complex scientific report for us.  When you do this with students, you may not always start with the most complex text. With students, that scientific article would likely have been the last text students would read in this sequence. However, there is no definitive “rule” about how text sets must be sequenced for students – this experiential was just one example of what engagement with a text set might look like. </a:t>
            </a:r>
            <a:endParaRPr lang="en-US" dirty="0"/>
          </a:p>
          <a:p>
            <a:pPr marR="0" lvl="0" algn="l" rtl="0">
              <a:spcBef>
                <a:spcPts val="0"/>
              </a:spcBef>
              <a:spcAft>
                <a:spcPts val="0"/>
              </a:spcAft>
              <a:buNone/>
            </a:pPr>
            <a:endParaRPr lang="en-US" dirty="0"/>
          </a:p>
          <a:p>
            <a:pPr marL="0" marR="0" lvl="0" indent="0" algn="l" rtl="0">
              <a:lnSpc>
                <a:spcPct val="100000"/>
              </a:lnSpc>
              <a:spcBef>
                <a:spcPts val="0"/>
              </a:spcBef>
              <a:spcAft>
                <a:spcPts val="0"/>
              </a:spcAft>
              <a:buClr>
                <a:schemeClr val="dk1"/>
              </a:buClr>
              <a:buSzPct val="25000"/>
              <a:buFont typeface="Calibri"/>
              <a:buNone/>
            </a:pPr>
            <a:r>
              <a:rPr lang="en-US" b="1" i="0" u="none" strike="noStrike" cap="none" dirty="0">
                <a:solidFill>
                  <a:schemeClr val="dk1"/>
                </a:solidFill>
                <a:ea typeface="Calibri"/>
                <a:sym typeface="Calibri"/>
              </a:rPr>
              <a:t>Look for:</a:t>
            </a:r>
          </a:p>
          <a:p>
            <a:pPr marL="171450" marR="0" lvl="0" indent="-171450" algn="l" rtl="0">
              <a:spcBef>
                <a:spcPts val="0"/>
              </a:spcBef>
              <a:buClr>
                <a:schemeClr val="dk1"/>
              </a:buClr>
              <a:buSzPct val="100000"/>
              <a:buFont typeface="Arial"/>
              <a:buChar char="•"/>
            </a:pPr>
            <a:r>
              <a:rPr lang="en-US" b="0" i="0" u="none" strike="noStrike" cap="none" dirty="0">
                <a:solidFill>
                  <a:schemeClr val="dk1"/>
                </a:solidFill>
                <a:ea typeface="Calibri"/>
                <a:sym typeface="Calibri"/>
              </a:rPr>
              <a:t>Understanding of the report improved due to building relevant knowledge and vocabulary.</a:t>
            </a:r>
          </a:p>
          <a:p>
            <a:pPr marL="171450" marR="0" lvl="0" indent="-171450" algn="l" rtl="0">
              <a:spcBef>
                <a:spcPts val="0"/>
              </a:spcBef>
              <a:buClr>
                <a:schemeClr val="dk1"/>
              </a:buClr>
              <a:buSzPct val="100000"/>
              <a:buFont typeface="Arial"/>
              <a:buChar char="•"/>
            </a:pPr>
            <a:r>
              <a:rPr lang="en-US" b="0" i="0" u="none" strike="noStrike" cap="none" dirty="0">
                <a:solidFill>
                  <a:schemeClr val="dk1"/>
                </a:solidFill>
                <a:ea typeface="Calibri"/>
                <a:sym typeface="Calibri"/>
              </a:rPr>
              <a:t>If the texts were skills focused, understanding would not have improved in the same way because the knowledge/vocabulary was the factor holding back comprehension. </a:t>
            </a:r>
          </a:p>
          <a:p>
            <a:pPr marL="171450" marR="0" lvl="0" indent="-171450" algn="l" rtl="0">
              <a:spcBef>
                <a:spcPts val="0"/>
              </a:spcBef>
              <a:buClr>
                <a:schemeClr val="dk1"/>
              </a:buClr>
              <a:buSzPct val="100000"/>
              <a:buFont typeface="Arial"/>
              <a:buChar char="•"/>
            </a:pPr>
            <a:r>
              <a:rPr lang="en-US" b="1" i="0" u="none" strike="noStrike" cap="none" dirty="0">
                <a:solidFill>
                  <a:schemeClr val="dk1"/>
                </a:solidFill>
                <a:ea typeface="Calibri"/>
                <a:sym typeface="Calibri"/>
              </a:rPr>
              <a:t>Emphasize the Following Implications for Instruction: </a:t>
            </a:r>
          </a:p>
          <a:p>
            <a:pPr marL="628650" marR="0" lvl="1" indent="-171450" algn="l" defTabSz="914400" rtl="0" eaLnBrk="1" fontAlgn="auto" latinLnBrk="0" hangingPunct="1">
              <a:lnSpc>
                <a:spcPct val="100000"/>
              </a:lnSpc>
              <a:spcBef>
                <a:spcPts val="0"/>
              </a:spcBef>
              <a:spcAft>
                <a:spcPts val="0"/>
              </a:spcAft>
              <a:buClr>
                <a:schemeClr val="dk1"/>
              </a:buClr>
              <a:buSzPct val="100000"/>
              <a:buFont typeface="Arial"/>
              <a:buChar char="•"/>
              <a:tabLst/>
              <a:defRPr/>
            </a:pPr>
            <a:r>
              <a:rPr lang="en-US" b="0" i="0" u="none" strike="noStrike" cap="none" dirty="0">
                <a:solidFill>
                  <a:schemeClr val="dk1"/>
                </a:solidFill>
                <a:ea typeface="Calibri"/>
                <a:sym typeface="Calibri"/>
              </a:rPr>
              <a:t>Building knowledge helps us to read! Supporting students in building knowledge about a topic can help them access texts with high knowledge demands. </a:t>
            </a:r>
          </a:p>
          <a:p>
            <a:pPr marL="628650" marR="0" lvl="1" indent="-171450" algn="l" rtl="0">
              <a:spcBef>
                <a:spcPts val="0"/>
              </a:spcBef>
              <a:buClr>
                <a:schemeClr val="dk1"/>
              </a:buClr>
              <a:buSzPct val="100000"/>
              <a:buFont typeface="Arial"/>
              <a:buChar char="•"/>
            </a:pPr>
            <a:r>
              <a:rPr lang="en-US" b="0" i="0" u="none" strike="noStrike" cap="none" dirty="0">
                <a:solidFill>
                  <a:schemeClr val="dk1"/>
                </a:solidFill>
                <a:ea typeface="Calibri"/>
                <a:sym typeface="Calibri"/>
              </a:rPr>
              <a:t>Students don’t have just one reading level (though we’re likely all similarly strong readers, people in room who had tons of background knowledge accessed the text immediately, and the opposite was true for those of us without background knowledge);</a:t>
            </a:r>
            <a:r>
              <a:rPr lang="en-US" b="0" i="0" u="none" strike="noStrike" cap="none" baseline="0" dirty="0">
                <a:solidFill>
                  <a:schemeClr val="dk1"/>
                </a:solidFill>
                <a:ea typeface="Calibri"/>
                <a:sym typeface="Calibri"/>
              </a:rPr>
              <a:t> point out that we just experienced this ourselves!</a:t>
            </a:r>
            <a:endParaRPr lang="en-US" b="0" i="0" u="none" strike="noStrike" cap="none" dirty="0">
              <a:solidFill>
                <a:schemeClr val="dk1"/>
              </a:solidFill>
              <a:ea typeface="Calibri"/>
              <a:sym typeface="Calibri"/>
            </a:endParaRPr>
          </a:p>
          <a:p>
            <a:pPr marL="628650" marR="0" lvl="1" indent="-171450" algn="l" rtl="0">
              <a:spcBef>
                <a:spcPts val="0"/>
              </a:spcBef>
              <a:buClr>
                <a:schemeClr val="dk1"/>
              </a:buClr>
              <a:buSzPct val="100000"/>
              <a:buFont typeface="Arial"/>
              <a:buChar char="•"/>
            </a:pPr>
            <a:r>
              <a:rPr lang="en-US" b="0" i="0" u="none" strike="noStrike" cap="none" dirty="0">
                <a:solidFill>
                  <a:schemeClr val="dk1"/>
                </a:solidFill>
                <a:ea typeface="Calibri"/>
                <a:sym typeface="Calibri"/>
              </a:rPr>
              <a:t>The</a:t>
            </a:r>
            <a:r>
              <a:rPr lang="en-US" b="0" i="0" u="none" strike="noStrike" cap="none" baseline="0" dirty="0">
                <a:solidFill>
                  <a:schemeClr val="dk1"/>
                </a:solidFill>
                <a:ea typeface="Calibri"/>
                <a:sym typeface="Calibri"/>
              </a:rPr>
              <a:t> sequence of texts matters! Starting with less complex texts to intentionally build knowledge so that students can access the more complex text by the end of the sequence is effective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a:p>
        </p:txBody>
      </p:sp>
    </p:spTree>
    <p:extLst>
      <p:ext uri="{BB962C8B-B14F-4D97-AF65-F5344CB8AC3E}">
        <p14:creationId xmlns:p14="http://schemas.microsoft.com/office/powerpoint/2010/main" val="7121180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a:p>
        </p:txBody>
      </p:sp>
    </p:spTree>
    <p:extLst>
      <p:ext uri="{BB962C8B-B14F-4D97-AF65-F5344CB8AC3E}">
        <p14:creationId xmlns:p14="http://schemas.microsoft.com/office/powerpoint/2010/main" val="9815830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dirty="0"/>
              <a:t>Lead participants in a think-pair-share of the questions on the board. As necessary, clarify that “reading’ should include texts like manuals, blogs, magazines, newspapers, etc. There is also space for participants to jot their thinking in the note catcher during the “think” time.</a:t>
            </a:r>
            <a:endParaRPr lang="en-US" b="1" dirty="0"/>
          </a:p>
        </p:txBody>
      </p:sp>
    </p:spTree>
    <p:extLst>
      <p:ext uri="{BB962C8B-B14F-4D97-AF65-F5344CB8AC3E}">
        <p14:creationId xmlns:p14="http://schemas.microsoft.com/office/powerpoint/2010/main" val="21170198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Take a moment</a:t>
            </a:r>
            <a:r>
              <a:rPr lang="en-US" baseline="0" dirty="0"/>
              <a:t> to review our objectives for today’s session.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Provide wait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indent="0">
              <a:buFontTx/>
              <a:buNone/>
            </a:pPr>
            <a:r>
              <a:rPr lang="en-US" b="1" baseline="0" dirty="0"/>
              <a:t>Facilitator says: </a:t>
            </a:r>
            <a:r>
              <a:rPr lang="en-US" baseline="0" dirty="0"/>
              <a:t>As you can see, our focus today is to go even deeper into understanding the relationship between knowledge and reading. In our last session we were able to experience this first hand by engaging in a text set experiential that built our knowledge on bycatch and the Pacific Cod. Today we will examine the research on knowledge and reading comprehension and then have an opportunity to dig into the Guidebooks to see how the curriculum is designed to intentionally build knowledge. Our initial unpacking of knowledge in the Guidebooks will start with our shared unit, Flowers for Algernon, for our purposes today – but later in this module you will have the chance to do that same unpacking with a unit you are currently teaching or are about to begin teaching.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a:p>
        </p:txBody>
      </p:sp>
    </p:spTree>
    <p:extLst>
      <p:ext uri="{BB962C8B-B14F-4D97-AF65-F5344CB8AC3E}">
        <p14:creationId xmlns:p14="http://schemas.microsoft.com/office/powerpoint/2010/main" val="7275104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aseline="0" dirty="0"/>
              <a:t>Have a participant volunteer to read the two questions aloud.  Then click to reveal and review the questions in the grey box.  Gauge participants familiarity with Bloom’s. Direct participants to the Bloom’s visual in their note-catcher. </a:t>
            </a:r>
            <a:r>
              <a:rPr lang="en-US" dirty="0"/>
              <a:t>Participants should work with a partner to identify where each question falls in the Bloom’s hierarchy.  Afterwards, invite participants to share their thinking and</a:t>
            </a:r>
            <a:r>
              <a:rPr lang="en-US" baseline="0" dirty="0"/>
              <a:t> justify their placement of each question.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So now we know where these two questions stand – now we are going to experience what’s it like to engage in these levels of thinking</a:t>
            </a:r>
            <a:r>
              <a:rPr lang="is-IS" baseline="0" dirty="0"/>
              <a:t>…</a:t>
            </a:r>
            <a:endParaRPr lang="en-US" baseline="0" dirty="0"/>
          </a:p>
          <a:p>
            <a:pPr marL="0" indent="0">
              <a:buFontTx/>
              <a:buNone/>
            </a:pPr>
            <a:endParaRPr lang="en-US" baseline="0" dirty="0"/>
          </a:p>
          <a:p>
            <a:pPr marL="0" indent="0">
              <a:buFontTx/>
              <a:buNone/>
            </a:pPr>
            <a:r>
              <a:rPr lang="en-US" b="1" baseline="0" dirty="0"/>
              <a:t>Look for/Emphasize: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Question 1: Appears to be at the lowest level – remember.  Participants may share</a:t>
            </a:r>
            <a:r>
              <a:rPr lang="en-US" baseline="0" dirty="0"/>
              <a:t> that it could be at the level of Understanding because of the verb “translate” in the hierarchy. </a:t>
            </a:r>
            <a:r>
              <a:rPr lang="en-US" dirty="0"/>
              <a:t>Emphasize</a:t>
            </a:r>
            <a:r>
              <a:rPr lang="en-US" baseline="0" dirty="0"/>
              <a:t> that restating or paraphrasing is usually thought of as a very low-level skill that doesn’t require much critical thinking.</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Question 2: Evaluate. </a:t>
            </a:r>
            <a:r>
              <a:rPr lang="en-US" dirty="0"/>
              <a:t>Emphasize</a:t>
            </a:r>
            <a:r>
              <a:rPr lang="en-US" baseline="0" dirty="0"/>
              <a:t> that this task asks students to do a wide range of critical thinking including, inferring a character’s attitude based on their behavior, generalizing that to a set of moral values, then predicting what such a character might say in defense of those values, thinking about the audience of newspaper editor, and composing a piece of writing that presents an argument. Seems very difficult.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Additional Context for Facilitators: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Bloom’s Taxonomy is a framework for classifying levels of thinking into 6 categories: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Remember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Understand</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Apply</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Analyze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Evaluate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Create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each category contained subcategories, all lie along a continuum from simple to complex and concrete to abstract. </a:t>
            </a:r>
            <a:endParaRPr lang="en-US" baseline="0" dirty="0"/>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There is a more </a:t>
            </a:r>
            <a:r>
              <a:rPr lang="en-US" baseline="0" dirty="0"/>
              <a:t>in-depth debrief on the next slides.</a:t>
            </a:r>
          </a:p>
          <a:p>
            <a:pPr marL="628650" lvl="1" indent="-171450">
              <a:buFont typeface="Arial" charset="0"/>
              <a:buChar char="•"/>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a:p>
        </p:txBody>
      </p:sp>
    </p:spTree>
    <p:extLst>
      <p:ext uri="{BB962C8B-B14F-4D97-AF65-F5344CB8AC3E}">
        <p14:creationId xmlns:p14="http://schemas.microsoft.com/office/powerpoint/2010/main" val="16362490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aseline="0" dirty="0"/>
              <a:t>Let’s start with question 1, which asks us to restate or summarize the excerpt we are about to read</a:t>
            </a:r>
            <a:r>
              <a:rPr lang="is-IS" baseline="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Facilitator does: </a:t>
            </a:r>
            <a:r>
              <a:rPr lang="is-IS" baseline="0" dirty="0"/>
              <a:t>Click to reveal passage.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1" dirty="0"/>
              <a:t>Facilitator says</a:t>
            </a:r>
            <a:r>
              <a:rPr lang="en-US" dirty="0"/>
              <a:t>: </a:t>
            </a:r>
            <a:r>
              <a:rPr lang="en-US" b="0" dirty="0"/>
              <a:t>T</a:t>
            </a:r>
            <a:r>
              <a:rPr lang="en-US" dirty="0"/>
              <a:t>ake a moment to read this passage independently and craft a one sentence summary in your note-catcher.</a:t>
            </a:r>
          </a:p>
          <a:p>
            <a:pPr marL="0" indent="0">
              <a:buFontTx/>
              <a:buNone/>
            </a:pPr>
            <a:endParaRPr lang="en-US" dirty="0"/>
          </a:p>
          <a:p>
            <a:pPr marL="0" indent="0">
              <a:buFontTx/>
              <a:buNone/>
            </a:pPr>
            <a:r>
              <a:rPr lang="en-US" b="1" dirty="0"/>
              <a:t>Facilitator does: </a:t>
            </a:r>
            <a:r>
              <a:rPr lang="en-US" dirty="0"/>
              <a:t>Give participants time to try to restate the passage briefly in writing. Allow enough time for them to struggle. DO NOT DEBRIEF YET,  just move to the next slide.</a:t>
            </a:r>
          </a:p>
          <a:p>
            <a:endParaRPr lang="en-US" dirty="0"/>
          </a:p>
          <a:p>
            <a:r>
              <a:rPr lang="en-US" b="1" dirty="0"/>
              <a:t>Source: </a:t>
            </a:r>
            <a:r>
              <a:rPr lang="en-US" sz="1200" b="0" i="0" kern="1200" dirty="0">
                <a:solidFill>
                  <a:schemeClr val="tx1"/>
                </a:solidFill>
                <a:effectLst/>
                <a:latin typeface="+mn-lt"/>
                <a:ea typeface="+mn-ea"/>
                <a:cs typeface="+mn-cs"/>
              </a:rPr>
              <a:t>Kant, I. (</a:t>
            </a:r>
            <a:r>
              <a:rPr lang="en-US" sz="1200" b="0" i="0" kern="1200" dirty="0" err="1">
                <a:solidFill>
                  <a:schemeClr val="tx1"/>
                </a:solidFill>
                <a:effectLst/>
                <a:latin typeface="+mn-lt"/>
                <a:ea typeface="+mn-ea"/>
                <a:cs typeface="+mn-cs"/>
              </a:rPr>
              <a:t>n.d.</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The Critique of Judgement</a:t>
            </a:r>
            <a:r>
              <a:rPr lang="en-US" sz="1200" b="0" i="0" kern="1200" dirty="0">
                <a:solidFill>
                  <a:schemeClr val="tx1"/>
                </a:solidFill>
                <a:effectLst/>
                <a:latin typeface="+mn-lt"/>
                <a:ea typeface="+mn-ea"/>
                <a:cs typeface="+mn-cs"/>
              </a:rPr>
              <a:t>. </a:t>
            </a:r>
            <a:br>
              <a:rPr lang="en-US" dirty="0"/>
            </a:br>
            <a:r>
              <a:rPr lang="en-US" sz="1200" b="0" i="0" kern="1200" dirty="0">
                <a:solidFill>
                  <a:schemeClr val="tx1"/>
                </a:solidFill>
                <a:effectLst/>
                <a:latin typeface="+mn-lt"/>
                <a:ea typeface="+mn-ea"/>
                <a:cs typeface="+mn-cs"/>
              </a:rPr>
              <a:t> </a:t>
            </a:r>
          </a:p>
          <a:p>
            <a:br>
              <a:rPr lang="en-US" dirty="0"/>
            </a:b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a:p>
        </p:txBody>
      </p:sp>
    </p:spTree>
    <p:extLst>
      <p:ext uri="{BB962C8B-B14F-4D97-AF65-F5344CB8AC3E}">
        <p14:creationId xmlns:p14="http://schemas.microsoft.com/office/powerpoint/2010/main" val="10024678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indent="0">
              <a:buFontTx/>
              <a:buNone/>
            </a:pPr>
            <a:r>
              <a:rPr lang="en-US" sz="1100" b="1" dirty="0"/>
              <a:t>Facilitator says: </a:t>
            </a:r>
            <a:r>
              <a:rPr lang="en-US" sz="1100" dirty="0"/>
              <a:t>Now let’s try question #2.  First let’s refresh</a:t>
            </a:r>
            <a:r>
              <a:rPr lang="en-US" sz="1100" baseline="0" dirty="0"/>
              <a:t> our memories about what question #2 is asking. </a:t>
            </a:r>
          </a:p>
          <a:p>
            <a:pPr marL="0" indent="0">
              <a:buFontTx/>
              <a:buNone/>
            </a:pPr>
            <a:endParaRPr lang="en-US" sz="1100" baseline="0" dirty="0"/>
          </a:p>
          <a:p>
            <a:pPr marL="0" indent="0">
              <a:buFontTx/>
              <a:buNone/>
            </a:pPr>
            <a:r>
              <a:rPr lang="en-US" sz="1100" b="1" baseline="0" dirty="0"/>
              <a:t>Facilitator does</a:t>
            </a:r>
            <a:r>
              <a:rPr lang="en-US" sz="1100" baseline="0" dirty="0"/>
              <a:t>: </a:t>
            </a:r>
            <a:r>
              <a:rPr lang="en-US" sz="1100" dirty="0"/>
              <a:t>Have a volunteer read aloud question #2.</a:t>
            </a:r>
            <a:r>
              <a:rPr lang="en-US" sz="1100" baseline="0" dirty="0"/>
              <a:t>  </a:t>
            </a:r>
            <a:r>
              <a:rPr lang="en-US" sz="1100" dirty="0"/>
              <a:t>Click to reveal</a:t>
            </a:r>
            <a:r>
              <a:rPr lang="en-US" sz="1100" baseline="0" dirty="0"/>
              <a:t> text on next slide.</a:t>
            </a:r>
            <a:endParaRPr lang="en-US" sz="1100" dirty="0"/>
          </a:p>
          <a:p>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a:p>
        </p:txBody>
      </p:sp>
    </p:spTree>
    <p:extLst>
      <p:ext uri="{BB962C8B-B14F-4D97-AF65-F5344CB8AC3E}">
        <p14:creationId xmlns:p14="http://schemas.microsoft.com/office/powerpoint/2010/main" val="3133611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aseline="0" dirty="0"/>
              <a:t>Either read aloud the text or have participants read silently and independently. </a:t>
            </a:r>
          </a:p>
          <a:p>
            <a:pPr>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200" b="0" i="0" kern="1200" dirty="0">
                <a:solidFill>
                  <a:schemeClr val="tx1"/>
                </a:solidFill>
                <a:effectLst/>
                <a:latin typeface="+mn-lt"/>
                <a:ea typeface="+mn-ea"/>
                <a:cs typeface="+mn-cs"/>
              </a:rPr>
              <a:t>White, E. (1980). </a:t>
            </a:r>
            <a:r>
              <a:rPr lang="en-US" sz="1200" b="0" i="1" kern="1200" dirty="0">
                <a:solidFill>
                  <a:schemeClr val="tx1"/>
                </a:solidFill>
                <a:effectLst/>
                <a:latin typeface="+mn-lt"/>
                <a:ea typeface="+mn-ea"/>
                <a:cs typeface="+mn-cs"/>
              </a:rPr>
              <a:t>Charlotte's Web</a:t>
            </a:r>
            <a:r>
              <a:rPr lang="en-US" sz="1200" b="0" i="0" kern="1200" dirty="0">
                <a:solidFill>
                  <a:schemeClr val="tx1"/>
                </a:solidFill>
                <a:effectLst/>
                <a:latin typeface="+mn-lt"/>
                <a:ea typeface="+mn-ea"/>
                <a:cs typeface="+mn-cs"/>
              </a:rPr>
              <a:t>. New York, New York: Harper &amp; Row.</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a:p>
        </p:txBody>
      </p:sp>
    </p:spTree>
    <p:extLst>
      <p:ext uri="{BB962C8B-B14F-4D97-AF65-F5344CB8AC3E}">
        <p14:creationId xmlns:p14="http://schemas.microsoft.com/office/powerpoint/2010/main" val="5274672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aseline="0" dirty="0"/>
              <a:t>Either read aloud the text or have participants read silently and independently.</a:t>
            </a:r>
          </a:p>
          <a:p>
            <a:pPr>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sz="1100" b="0" i="0" kern="1200" dirty="0">
                <a:solidFill>
                  <a:schemeClr val="tx1"/>
                </a:solidFill>
                <a:effectLst/>
                <a:latin typeface="Calibri"/>
                <a:ea typeface="+mn-ea"/>
                <a:cs typeface="Calibri"/>
              </a:rPr>
              <a:t>White, E. (1980). </a:t>
            </a:r>
            <a:r>
              <a:rPr lang="en-US" sz="1100" b="0" i="1" kern="1200" dirty="0">
                <a:solidFill>
                  <a:schemeClr val="tx1"/>
                </a:solidFill>
                <a:effectLst/>
                <a:latin typeface="Calibri"/>
                <a:ea typeface="+mn-ea"/>
                <a:cs typeface="Calibri"/>
              </a:rPr>
              <a:t>Charlotte's Web</a:t>
            </a:r>
            <a:r>
              <a:rPr lang="en-US" sz="1100" b="0" i="0" kern="1200" dirty="0">
                <a:solidFill>
                  <a:schemeClr val="tx1"/>
                </a:solidFill>
                <a:effectLst/>
                <a:latin typeface="Calibri"/>
                <a:ea typeface="+mn-ea"/>
                <a:cs typeface="Calibri"/>
              </a:rPr>
              <a:t>. New York, New York: Harper &amp; Row.</a:t>
            </a:r>
            <a:r>
              <a:rPr lang="en-US" baseline="0"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a:p>
        </p:txBody>
      </p:sp>
    </p:spTree>
    <p:extLst>
      <p:ext uri="{BB962C8B-B14F-4D97-AF65-F5344CB8AC3E}">
        <p14:creationId xmlns:p14="http://schemas.microsoft.com/office/powerpoint/2010/main" val="430962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Welcome everyone, share how happy you are to see them again, and share your excitement for the day! Before we get started, we are going to begin with an energizer…</a:t>
            </a:r>
          </a:p>
          <a:p>
            <a:endParaRPr lang="en-US" b="1" dirty="0"/>
          </a:p>
          <a:p>
            <a:r>
              <a:rPr lang="en-US" b="1" dirty="0"/>
              <a:t>Note for Facilitators: </a:t>
            </a:r>
            <a:r>
              <a:rPr lang="en-US" b="0" dirty="0"/>
              <a:t>It may be helpful to p</a:t>
            </a:r>
            <a:r>
              <a:rPr lang="en-US" dirty="0"/>
              <a:t>oint out that we use the names Content Leader Module 3 and Content Module 2 synonymously – CM2 is the second day they will turnkey to teachers at their school, but since we had CLM 1 on our first day, it’s the 3</a:t>
            </a:r>
            <a:r>
              <a:rPr lang="en-US" baseline="30000" dirty="0"/>
              <a:t>rd</a:t>
            </a:r>
            <a:r>
              <a:rPr lang="en-US" dirty="0"/>
              <a:t> Content Leader day they are participating in. They may hear us refer to it both ways, we’re still talking about the same module all about Knowledge! </a:t>
            </a:r>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a:p>
        </p:txBody>
      </p:sp>
    </p:spTree>
    <p:extLst>
      <p:ext uri="{BB962C8B-B14F-4D97-AF65-F5344CB8AC3E}">
        <p14:creationId xmlns:p14="http://schemas.microsoft.com/office/powerpoint/2010/main" val="30637739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7438" y="717550"/>
            <a:ext cx="4927600" cy="2771775"/>
          </a:xfrm>
        </p:spPr>
      </p:sp>
      <p:sp>
        <p:nvSpPr>
          <p:cNvPr id="3" name="Notes Placeholder 2"/>
          <p:cNvSpPr>
            <a:spLocks noGrp="1"/>
          </p:cNvSpPr>
          <p:nvPr>
            <p:ph type="body" idx="1"/>
          </p:nvPr>
        </p:nvSpPr>
        <p:spPr>
          <a:xfrm>
            <a:off x="807983" y="3659571"/>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Facilitator</a:t>
            </a:r>
            <a:r>
              <a:rPr lang="en-US" sz="1100" b="1" baseline="0" dirty="0"/>
              <a:t> says: </a:t>
            </a:r>
            <a:r>
              <a:rPr lang="en-US" sz="1100" dirty="0"/>
              <a:t>So the excerpt we read for question #1 was from</a:t>
            </a:r>
            <a:r>
              <a:rPr lang="en-US" sz="1100" baseline="0" dirty="0"/>
              <a:t> Immanuel Kant’s </a:t>
            </a:r>
            <a:r>
              <a:rPr lang="en-US" sz="1100" i="1" baseline="0" dirty="0"/>
              <a:t>Critique of Judgment. </a:t>
            </a:r>
            <a:r>
              <a:rPr lang="en-US" sz="1100" i="0" baseline="0" dirty="0"/>
              <a:t>Does anyone recognize the excerpt we read for question #2?</a:t>
            </a:r>
            <a:endParaRPr lang="is-IS" sz="1100" i="0" baseline="0" dirty="0"/>
          </a:p>
          <a:p>
            <a:pPr marL="628650" lvl="1" indent="-171450">
              <a:buFont typeface="Arial" charset="0"/>
              <a:buChar char="•"/>
            </a:pPr>
            <a:r>
              <a:rPr lang="is-IS" sz="1100" i="1" baseline="0" dirty="0"/>
              <a:t>Charlotte’s Web!</a:t>
            </a:r>
          </a:p>
          <a:p>
            <a:pPr marL="628650" lvl="1" indent="-171450">
              <a:buFont typeface="Arial" charset="0"/>
              <a:buChar char="•"/>
            </a:pPr>
            <a:endParaRPr lang="en-US" sz="1100" dirty="0"/>
          </a:p>
          <a:p>
            <a:pPr marL="0" indent="0">
              <a:buFontTx/>
              <a:buNone/>
            </a:pPr>
            <a:r>
              <a:rPr lang="en-US" sz="1100" b="1" dirty="0"/>
              <a:t>Facilitator does</a:t>
            </a:r>
            <a:r>
              <a:rPr lang="en-US" sz="1100" dirty="0"/>
              <a:t>: Provide time for participants to reflect and</a:t>
            </a:r>
            <a:r>
              <a:rPr lang="en-US" sz="1100" baseline="0" dirty="0"/>
              <a:t> </a:t>
            </a:r>
            <a:r>
              <a:rPr lang="en-US" sz="1100" dirty="0"/>
              <a:t>then invite participants to share out with the whole group.</a:t>
            </a:r>
          </a:p>
          <a:p>
            <a:pPr marL="0" indent="0">
              <a:buFontTx/>
              <a:buNone/>
            </a:pPr>
            <a:endParaRPr lang="en-US" sz="1100" dirty="0"/>
          </a:p>
          <a:p>
            <a:pPr marL="0" lvl="0" indent="0">
              <a:buFontTx/>
              <a:buNone/>
            </a:pPr>
            <a:r>
              <a:rPr lang="en-US" sz="1100" b="1" dirty="0"/>
              <a:t>Look for:</a:t>
            </a:r>
          </a:p>
          <a:p>
            <a:pPr marL="171450" lvl="0" indent="-171450">
              <a:buFont typeface="Arial" charset="0"/>
              <a:buChar char="•"/>
            </a:pPr>
            <a:r>
              <a:rPr lang="en-US" sz="1100" dirty="0"/>
              <a:t>Question 1 was</a:t>
            </a:r>
            <a:r>
              <a:rPr lang="en-US" sz="1100" baseline="0" dirty="0"/>
              <a:t> actually much more difficult because of the complexity level of the text, which was extremely complex to us because of our lack of background knowledge on the topic.  </a:t>
            </a:r>
          </a:p>
          <a:p>
            <a:pPr marL="171450" lvl="0" indent="-171450">
              <a:buFont typeface="Arial" charset="0"/>
              <a:buChar char="•"/>
            </a:pPr>
            <a:r>
              <a:rPr lang="en-US" sz="1100" baseline="0" dirty="0"/>
              <a:t>A week’s worth of lessons on main idea would not help us better understand this text.  </a:t>
            </a:r>
          </a:p>
          <a:p>
            <a:pPr marL="628650" lvl="1" indent="-171450">
              <a:buFont typeface="Arial" charset="0"/>
              <a:buChar char="•"/>
            </a:pPr>
            <a:r>
              <a:rPr lang="en-US" sz="1100" baseline="0" dirty="0"/>
              <a:t>Push participants’ thinking here: So what would help us better understand this text?</a:t>
            </a:r>
          </a:p>
          <a:p>
            <a:pPr marL="628650" lvl="1" indent="-171450">
              <a:buFont typeface="Arial" charset="0"/>
              <a:buChar char="•"/>
            </a:pPr>
            <a:r>
              <a:rPr lang="en-US" sz="1100" baseline="0" dirty="0"/>
              <a:t>We need to know more about this topic!</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Bloom’s Taxonomy was not helpful in determining the rigor of the task. The challenge lies in the complexity of the text itself! Some may already be hypothesizing that vocabulary or knowledge have a lot to do with why we couldn’t answer the first question.  You don’t need to confirm or point this out to them yet. It becomes clear soon.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dirty="0"/>
          </a:p>
          <a:p>
            <a:pPr marL="0" lvl="0" indent="0">
              <a:buFontTx/>
              <a:buNone/>
            </a:pPr>
            <a:r>
              <a:rPr lang="en-US" sz="1100" b="1" dirty="0"/>
              <a:t>Facilitator says: </a:t>
            </a:r>
            <a:r>
              <a:rPr lang="en-US" sz="1100" dirty="0"/>
              <a:t>It’s also important</a:t>
            </a:r>
            <a:r>
              <a:rPr lang="en-US" sz="1100" baseline="0" dirty="0"/>
              <a:t> to point out that both of these excerpts were from page 1 of both texts.  Why is that important? Because as reader, this is where we are constructing a mental model of the situation that will help us make sense of everything that’s to come. If we are lost after page 1, it starts to feel hopeless going forward.  If you were a student trying to read the first text, you would certainly feel lost and chances are you wouldn’t continue reading the book.</a:t>
            </a:r>
          </a:p>
          <a:p>
            <a:pPr marL="0" lvl="0" indent="0">
              <a:buFontTx/>
              <a:buNone/>
            </a:pPr>
            <a:endParaRPr lang="en-US" sz="1100" baseline="0" dirty="0"/>
          </a:p>
          <a:p>
            <a:pPr marL="0" lvl="0" indent="0">
              <a:buFontTx/>
              <a:buNone/>
            </a:pPr>
            <a:r>
              <a:rPr lang="en-US" sz="1100" b="1" baseline="0" dirty="0"/>
              <a:t>Key Point: </a:t>
            </a:r>
            <a:r>
              <a:rPr lang="en-US" sz="1100" b="0" baseline="0" dirty="0"/>
              <a:t>Kids can do very complex/difficult thinking IF they have knowledge! </a:t>
            </a:r>
            <a:endParaRPr lang="en-US" sz="1100" b="1" baseline="0" dirty="0"/>
          </a:p>
          <a:p>
            <a:endParaRPr lang="en-US" sz="1100" baseline="0" dirty="0"/>
          </a:p>
          <a:p>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a:p>
        </p:txBody>
      </p:sp>
    </p:spTree>
    <p:extLst>
      <p:ext uri="{BB962C8B-B14F-4D97-AF65-F5344CB8AC3E}">
        <p14:creationId xmlns:p14="http://schemas.microsoft.com/office/powerpoint/2010/main" val="5180649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b="0" dirty="0"/>
          </a:p>
          <a:p>
            <a:r>
              <a:rPr lang="en-US" b="1" dirty="0"/>
              <a:t>Facilitator</a:t>
            </a:r>
            <a:r>
              <a:rPr lang="en-US" b="1" baseline="0" dirty="0"/>
              <a:t> s</a:t>
            </a:r>
            <a:r>
              <a:rPr lang="en-US" b="1" dirty="0"/>
              <a:t>ays: </a:t>
            </a:r>
            <a:r>
              <a:rPr lang="en-US" b="0" dirty="0"/>
              <a:t>So we had a chance to experience</a:t>
            </a:r>
            <a:r>
              <a:rPr lang="en-US" b="0" baseline="0" dirty="0"/>
              <a:t> first hand what it’s like to read a complex text when we are missing key background knowledge</a:t>
            </a:r>
            <a:r>
              <a:rPr lang="is-IS" b="0" baseline="0" dirty="0"/>
              <a:t>….we know that knowledge certainly plays a role in comprehension, but how big of a role does it play?</a:t>
            </a:r>
            <a:endParaRPr lang="en-US" b="0" dirty="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2B62058F-CD89-483D-B87A-45828702BF93}" type="slidenum">
              <a:rPr lang="en-US" smtClean="0"/>
              <a:t>41</a:t>
            </a:fld>
            <a:endParaRPr lang="en-US"/>
          </a:p>
        </p:txBody>
      </p:sp>
    </p:spTree>
    <p:extLst>
      <p:ext uri="{BB962C8B-B14F-4D97-AF65-F5344CB8AC3E}">
        <p14:creationId xmlns:p14="http://schemas.microsoft.com/office/powerpoint/2010/main" val="2810271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7657" y="44005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kern="1200" baseline="0" dirty="0">
                <a:solidFill>
                  <a:schemeClr val="tx1"/>
                </a:solidFill>
              </a:rPr>
              <a:t>45 seconds</a:t>
            </a:r>
          </a:p>
          <a:p>
            <a:endParaRPr lang="en-US" b="0" i="0" u="none" strike="noStrike" kern="1200" baseline="0" dirty="0">
              <a:solidFill>
                <a:schemeClr val="tx1"/>
              </a:solidFill>
            </a:endParaRPr>
          </a:p>
          <a:p>
            <a:r>
              <a:rPr lang="en-US" b="1" i="0" u="none" strike="noStrike" kern="1200" baseline="0" dirty="0">
                <a:solidFill>
                  <a:schemeClr val="tx1"/>
                </a:solidFill>
              </a:rPr>
              <a:t>Facilitator says: </a:t>
            </a:r>
            <a:r>
              <a:rPr lang="en-US" b="0" i="0" u="none" strike="noStrike" kern="1200" baseline="0" dirty="0">
                <a:solidFill>
                  <a:schemeClr val="tx1"/>
                </a:solidFill>
              </a:rPr>
              <a:t>One study sought to answer exactly this question, by comparing the relative impact of reading ability to the impact of knowledge of a topic.  They had 7</a:t>
            </a:r>
            <a:r>
              <a:rPr lang="en-US" b="0" i="0" u="none" strike="noStrike" kern="1200" baseline="30000" dirty="0">
                <a:solidFill>
                  <a:schemeClr val="tx1"/>
                </a:solidFill>
              </a:rPr>
              <a:t>th</a:t>
            </a:r>
            <a:r>
              <a:rPr lang="en-US" b="0" i="0" u="none" strike="noStrike" kern="1200" baseline="0" dirty="0">
                <a:solidFill>
                  <a:schemeClr val="tx1"/>
                </a:solidFill>
              </a:rPr>
              <a:t> and 8</a:t>
            </a:r>
            <a:r>
              <a:rPr lang="en-US" b="0" i="0" u="none" strike="noStrike" kern="1200" baseline="30000" dirty="0">
                <a:solidFill>
                  <a:schemeClr val="tx1"/>
                </a:solidFill>
              </a:rPr>
              <a:t>th</a:t>
            </a:r>
            <a:r>
              <a:rPr lang="en-US" b="0" i="0" u="none" strike="noStrike" kern="1200" baseline="0" dirty="0">
                <a:solidFill>
                  <a:schemeClr val="tx1"/>
                </a:solidFill>
              </a:rPr>
              <a:t> grade students read a short text about baseball and tested them for comprehension using:</a:t>
            </a:r>
          </a:p>
          <a:p>
            <a:pPr marL="228600" indent="-228600">
              <a:buAutoNum type="arabicParenR"/>
            </a:pPr>
            <a:r>
              <a:rPr lang="en-US" b="0" i="0" u="none" strike="noStrike" kern="1200" baseline="0" dirty="0">
                <a:solidFill>
                  <a:schemeClr val="tx1"/>
                </a:solidFill>
              </a:rPr>
              <a:t>Verbal retelling</a:t>
            </a:r>
          </a:p>
          <a:p>
            <a:pPr marL="228600" indent="-228600">
              <a:buAutoNum type="arabicParenR"/>
            </a:pPr>
            <a:r>
              <a:rPr lang="en-US" b="0" i="0" u="none" strike="noStrike" kern="1200" baseline="0" dirty="0">
                <a:solidFill>
                  <a:schemeClr val="tx1"/>
                </a:solidFill>
              </a:rPr>
              <a:t>Reenactment with figurines</a:t>
            </a:r>
          </a:p>
          <a:p>
            <a:pPr marL="228600" indent="-228600">
              <a:buAutoNum type="arabicParenR"/>
            </a:pPr>
            <a:r>
              <a:rPr lang="en-US" b="0" i="0" u="none" strike="noStrike" kern="1200" baseline="0" dirty="0">
                <a:solidFill>
                  <a:schemeClr val="tx1"/>
                </a:solidFill>
              </a:rPr>
              <a:t>Verbal summary</a:t>
            </a:r>
          </a:p>
          <a:p>
            <a:pPr marL="228600" indent="-228600">
              <a:buAutoNum type="arabicParenR"/>
            </a:pPr>
            <a:r>
              <a:rPr lang="en-US" b="0" i="0" u="none" strike="noStrike" kern="1200" baseline="0" dirty="0">
                <a:solidFill>
                  <a:schemeClr val="tx1"/>
                </a:solidFill>
              </a:rPr>
              <a:t>Rating ideas from the story in terms of importance.</a:t>
            </a:r>
          </a:p>
          <a:p>
            <a:pPr marL="228600" indent="-228600">
              <a:buAutoNum type="arabicParenR"/>
            </a:pPr>
            <a:endParaRPr lang="en-US" b="0" i="0" u="none" strike="noStrike" kern="1200" baseline="0" dirty="0">
              <a:solidFill>
                <a:schemeClr val="tx1"/>
              </a:solidFill>
            </a:endParaRPr>
          </a:p>
          <a:p>
            <a:pPr marL="0" indent="0">
              <a:buFontTx/>
              <a:buNone/>
            </a:pPr>
            <a:endParaRPr lang="en-US" b="0" i="0" u="none" strike="noStrike" kern="1200" baseline="0" dirty="0">
              <a:solidFill>
                <a:schemeClr val="tx1"/>
              </a:solidFill>
            </a:endParaRPr>
          </a:p>
          <a:p>
            <a:r>
              <a:rPr lang="en-US" b="1" i="0" u="none" strike="noStrike" kern="1200" baseline="0" dirty="0">
                <a:solidFill>
                  <a:schemeClr val="tx1"/>
                </a:solidFill>
              </a:rPr>
              <a:t>Research Source: </a:t>
            </a:r>
            <a:r>
              <a:rPr lang="en-US" b="0" i="0" kern="1200" dirty="0" err="1">
                <a:solidFill>
                  <a:schemeClr val="tx1"/>
                </a:solidFill>
                <a:effectLst/>
              </a:rPr>
              <a:t>Recht</a:t>
            </a:r>
            <a:r>
              <a:rPr lang="en-US" b="0" i="0" kern="1200" dirty="0">
                <a:solidFill>
                  <a:schemeClr val="tx1"/>
                </a:solidFill>
                <a:effectLst/>
              </a:rPr>
              <a:t>, D. R., &amp; Leslie, L. (1988). Effect of prior knowledge on good and poor readers memory of text. </a:t>
            </a:r>
            <a:r>
              <a:rPr lang="en-US" b="0" i="1" kern="1200" dirty="0">
                <a:solidFill>
                  <a:schemeClr val="tx1"/>
                </a:solidFill>
                <a:effectLst/>
              </a:rPr>
              <a:t>Journal of Educational Psychology,</a:t>
            </a:r>
            <a:r>
              <a:rPr lang="en-US" b="0" i="0" kern="1200" dirty="0">
                <a:solidFill>
                  <a:schemeClr val="tx1"/>
                </a:solidFill>
                <a:effectLst/>
              </a:rPr>
              <a:t> </a:t>
            </a:r>
            <a:r>
              <a:rPr lang="en-US" b="0" i="1" kern="1200" dirty="0">
                <a:solidFill>
                  <a:schemeClr val="tx1"/>
                </a:solidFill>
                <a:effectLst/>
              </a:rPr>
              <a:t>80</a:t>
            </a:r>
            <a:r>
              <a:rPr lang="en-US" b="0" i="0" kern="1200" dirty="0">
                <a:solidFill>
                  <a:schemeClr val="tx1"/>
                </a:solidFill>
                <a:effectLst/>
              </a:rPr>
              <a:t>(1), 16-20.</a:t>
            </a:r>
            <a:br>
              <a:rPr lang="en-US" dirty="0"/>
            </a:br>
            <a:endParaRPr lang="en-US" b="0" i="0" u="none" strike="noStrike" kern="1200" baseline="0" dirty="0">
              <a:solidFill>
                <a:schemeClr val="tx1"/>
              </a:solidFill>
            </a:endParaRPr>
          </a:p>
          <a:p>
            <a:pPr marL="0" indent="0">
              <a:buFontTx/>
              <a:buNone/>
            </a:pPr>
            <a:r>
              <a:rPr lang="en-US" b="1" i="0" u="none" strike="noStrike" kern="1200" baseline="0" dirty="0">
                <a:solidFill>
                  <a:schemeClr val="tx1"/>
                </a:solidFill>
              </a:rPr>
              <a:t>Image Source: </a:t>
            </a:r>
            <a:r>
              <a:rPr lang="en-US" i="0" u="none" strike="noStrike" kern="1200" baseline="0" dirty="0">
                <a:solidFill>
                  <a:schemeClr val="tx1"/>
                </a:solidFill>
              </a:rPr>
              <a:t>Public Domain</a:t>
            </a:r>
            <a:endParaRPr lang="en-US" b="1" i="0" u="none" strike="noStrike" kern="1200" baseline="0" dirty="0">
              <a:solidFill>
                <a:schemeClr val="tx1"/>
              </a:solidFill>
            </a:endParaRPr>
          </a:p>
          <a:p>
            <a:pPr marL="171450" indent="-171450">
              <a:buFont typeface="Arial" charset="0"/>
              <a:buChar char="•"/>
            </a:pPr>
            <a:r>
              <a:rPr lang="en-US" b="0" i="0" u="none" strike="noStrike" kern="1200" baseline="0" dirty="0">
                <a:solidFill>
                  <a:schemeClr val="tx1"/>
                </a:solidFill>
              </a:rPr>
              <a:t>https://</a:t>
            </a:r>
            <a:r>
              <a:rPr lang="en-US" b="0" i="0" u="none" strike="noStrike" kern="1200" baseline="0" dirty="0" err="1">
                <a:solidFill>
                  <a:schemeClr val="tx1"/>
                </a:solidFill>
              </a:rPr>
              <a:t>pixabay.com</a:t>
            </a:r>
            <a:r>
              <a:rPr lang="en-US" b="0" i="0" u="none" strike="noStrike" kern="1200" baseline="0" dirty="0">
                <a:solidFill>
                  <a:schemeClr val="tx1"/>
                </a:solidFill>
              </a:rPr>
              <a:t>/</a:t>
            </a:r>
            <a:r>
              <a:rPr lang="en-US" b="0" i="0" u="none" strike="noStrike" kern="1200" baseline="0" dirty="0" err="1">
                <a:solidFill>
                  <a:schemeClr val="tx1"/>
                </a:solidFill>
              </a:rPr>
              <a:t>en</a:t>
            </a:r>
            <a:r>
              <a:rPr lang="en-US" b="0" i="0" u="none" strike="noStrike" kern="1200" baseline="0" dirty="0">
                <a:solidFill>
                  <a:schemeClr val="tx1"/>
                </a:solidFill>
              </a:rPr>
              <a:t>/athletes-ballpark-baseball-1835893/</a:t>
            </a:r>
          </a:p>
          <a:p>
            <a:pPr marL="0" indent="0">
              <a:buFontTx/>
              <a:buNone/>
            </a:pPr>
            <a:endParaRPr lang="en-US" sz="1100" b="0" i="0" u="none" strike="noStrike" kern="1200" baseline="0" dirty="0">
              <a:solidFill>
                <a:schemeClr val="tx1"/>
              </a:solidFill>
            </a:endParaRPr>
          </a:p>
          <a:p>
            <a:endParaRPr lang="en-US" sz="1100" dirty="0"/>
          </a:p>
        </p:txBody>
      </p:sp>
      <p:sp>
        <p:nvSpPr>
          <p:cNvPr id="4" name="Slide Number Placeholder 3"/>
          <p:cNvSpPr>
            <a:spLocks noGrp="1"/>
          </p:cNvSpPr>
          <p:nvPr>
            <p:ph type="sldNum" sz="quarter" idx="10"/>
          </p:nvPr>
        </p:nvSpPr>
        <p:spPr>
          <a:xfrm>
            <a:off x="3866470" y="8685213"/>
            <a:ext cx="2971800" cy="458787"/>
          </a:xfrm>
        </p:spPr>
        <p:txBody>
          <a:bodyPr/>
          <a:lstStyle/>
          <a:p>
            <a:fld id="{86425DA3-A274-D349-A373-1D0D30C163E5}" type="slidenum">
              <a:rPr lang="en-US" smtClean="0"/>
              <a:t>42</a:t>
            </a:fld>
            <a:endParaRPr lang="en-US"/>
          </a:p>
        </p:txBody>
      </p:sp>
    </p:spTree>
    <p:extLst>
      <p:ext uri="{BB962C8B-B14F-4D97-AF65-F5344CB8AC3E}">
        <p14:creationId xmlns:p14="http://schemas.microsoft.com/office/powerpoint/2010/main" val="4178803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7657" y="44005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dirty="0"/>
              <a:t>45 seconds</a:t>
            </a:r>
          </a:p>
          <a:p>
            <a:endParaRPr lang="en-US" sz="1100" dirty="0"/>
          </a:p>
          <a:p>
            <a:r>
              <a:rPr lang="en-US" sz="1100" b="1" dirty="0"/>
              <a:t>Facilitator says: </a:t>
            </a:r>
            <a:r>
              <a:rPr lang="en-US" sz="1100" dirty="0"/>
              <a:t>They grouped the students based on two factors:</a:t>
            </a:r>
          </a:p>
          <a:p>
            <a:pPr marL="628650" lvl="1" indent="-171450">
              <a:buFont typeface="Arial" charset="0"/>
              <a:buChar char="•"/>
            </a:pPr>
            <a:r>
              <a:rPr lang="en-US" sz="1100" dirty="0"/>
              <a:t>Reading ability</a:t>
            </a:r>
          </a:p>
          <a:p>
            <a:pPr marL="628650" lvl="1" indent="-171450">
              <a:buFont typeface="Arial" charset="0"/>
              <a:buChar char="•"/>
            </a:pPr>
            <a:r>
              <a:rPr lang="en-US" sz="1100" dirty="0"/>
              <a:t>Knowledge of baseball</a:t>
            </a:r>
          </a:p>
          <a:p>
            <a:endParaRPr lang="en-US" sz="1100" dirty="0"/>
          </a:p>
          <a:p>
            <a:r>
              <a:rPr lang="en-US" sz="1100" dirty="0"/>
              <a:t>So</a:t>
            </a:r>
            <a:r>
              <a:rPr lang="en-US" sz="1100" baseline="0" dirty="0"/>
              <a:t> students were then classified into one of these 4 groups – for instance, you could be a low reader who knew a lot about baseball or you could be a really high reader who knew virtually nothing about baseball or you could be on the high or low ends of both.</a:t>
            </a:r>
          </a:p>
          <a:p>
            <a:endParaRPr lang="en-US" sz="1100" baseline="0" dirty="0"/>
          </a:p>
          <a:p>
            <a:r>
              <a:rPr lang="en-US" sz="1100" baseline="0" dirty="0"/>
              <a:t>Take a moment to review the groupings.  </a:t>
            </a:r>
          </a:p>
          <a:p>
            <a:endParaRPr lang="en-US" sz="1100" baseline="0" dirty="0"/>
          </a:p>
          <a:p>
            <a:r>
              <a:rPr lang="en-US" sz="1100" b="1" baseline="0" dirty="0"/>
              <a:t>Technical Notes/Additional Context:</a:t>
            </a:r>
            <a:endParaRPr lang="en-US" sz="1100" baseline="0" dirty="0"/>
          </a:p>
          <a:p>
            <a:pPr marL="171450" indent="-171450">
              <a:buFont typeface="Arial" charset="0"/>
              <a:buChar char="•"/>
            </a:pPr>
            <a:r>
              <a:rPr lang="en-US" sz="1100" b="0" i="0" u="none" strike="noStrike" kern="1200" baseline="0" dirty="0">
                <a:solidFill>
                  <a:schemeClr val="tx1"/>
                </a:solidFill>
              </a:rPr>
              <a:t>“The high-ability /high-knowledge cell had 10 boys and 6 girls; the high ability/low-knowledge cell had 3 boys and 13 girls; the low-ability/</a:t>
            </a:r>
          </a:p>
          <a:p>
            <a:pPr marL="171450" indent="-171450">
              <a:buFont typeface="Arial" charset="0"/>
              <a:buChar char="•"/>
            </a:pPr>
            <a:r>
              <a:rPr lang="en-US" sz="1100" b="0" i="0" u="none" strike="noStrike" kern="1200" baseline="0" dirty="0">
                <a:solidFill>
                  <a:schemeClr val="tx1"/>
                </a:solidFill>
              </a:rPr>
              <a:t>high-knowledge cell had 12 boys and 4 girls; and the low-ability/low knowledge cell had 7 boys and 9 girls.”</a:t>
            </a:r>
            <a:endParaRPr lang="en-US" sz="1100" dirty="0"/>
          </a:p>
          <a:p>
            <a:pPr marL="171450" indent="-171450">
              <a:buFont typeface="Arial" charset="0"/>
              <a:buChar char="•"/>
            </a:pPr>
            <a:r>
              <a:rPr lang="en-US" sz="1100" dirty="0"/>
              <a:t>High</a:t>
            </a:r>
            <a:r>
              <a:rPr lang="en-US" sz="1100" baseline="0" dirty="0"/>
              <a:t> reading ability was defined as 70</a:t>
            </a:r>
            <a:r>
              <a:rPr lang="en-US" sz="1100" baseline="30000" dirty="0"/>
              <a:t>th</a:t>
            </a:r>
            <a:r>
              <a:rPr lang="en-US" sz="1100" baseline="0" dirty="0"/>
              <a:t> percentile or higher on a standardized test of reading.  Low reading ability was defined as 30</a:t>
            </a:r>
            <a:r>
              <a:rPr lang="en-US" sz="1100" baseline="30000" dirty="0"/>
              <a:t>th</a:t>
            </a:r>
            <a:r>
              <a:rPr lang="en-US" sz="1100" baseline="0" dirty="0"/>
              <a:t> percentile or lower.</a:t>
            </a:r>
          </a:p>
          <a:p>
            <a:pPr marL="171450" indent="-171450">
              <a:buFont typeface="Arial" charset="0"/>
              <a:buChar char="•"/>
            </a:pPr>
            <a:r>
              <a:rPr lang="en-US" sz="1100" baseline="0" dirty="0"/>
              <a:t>High knowledge of baseball was defined as 70</a:t>
            </a:r>
            <a:r>
              <a:rPr lang="en-US" sz="1100" baseline="30000" dirty="0"/>
              <a:t>th</a:t>
            </a:r>
            <a:r>
              <a:rPr lang="en-US" sz="1100" baseline="0" dirty="0"/>
              <a:t> percentile or higher on a test of baseball knowledge. Low baseball ability was defined as 30</a:t>
            </a:r>
            <a:r>
              <a:rPr lang="en-US" sz="1100" baseline="30000" dirty="0"/>
              <a:t>th</a:t>
            </a:r>
            <a:r>
              <a:rPr lang="en-US" sz="1100" baseline="0" dirty="0"/>
              <a:t> percentile or lower.</a:t>
            </a:r>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a:p>
        </p:txBody>
      </p:sp>
    </p:spTree>
    <p:extLst>
      <p:ext uri="{BB962C8B-B14F-4D97-AF65-F5344CB8AC3E}">
        <p14:creationId xmlns:p14="http://schemas.microsoft.com/office/powerpoint/2010/main" val="3398724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aseline="0" dirty="0"/>
              <a:t>45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1" baseline="0" dirty="0"/>
              <a:t>Facilitator says: </a:t>
            </a:r>
            <a:r>
              <a:rPr lang="en-US" baseline="0" dirty="0"/>
              <a:t>Predict the order of achievement of these 4 groups – rank them in order from highest to lowest in your note-catcher.  </a:t>
            </a:r>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a:p>
        </p:txBody>
      </p:sp>
    </p:spTree>
    <p:extLst>
      <p:ext uri="{BB962C8B-B14F-4D97-AF65-F5344CB8AC3E}">
        <p14:creationId xmlns:p14="http://schemas.microsoft.com/office/powerpoint/2010/main" val="19409308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6963" y="701675"/>
            <a:ext cx="4806950" cy="2703513"/>
          </a:xfrm>
        </p:spPr>
      </p:sp>
      <p:sp>
        <p:nvSpPr>
          <p:cNvPr id="3" name="Notes Placeholder 2"/>
          <p:cNvSpPr>
            <a:spLocks noGrp="1"/>
          </p:cNvSpPr>
          <p:nvPr>
            <p:ph type="body" idx="1"/>
          </p:nvPr>
        </p:nvSpPr>
        <p:spPr>
          <a:xfrm>
            <a:off x="721272" y="3675337"/>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Duration: </a:t>
            </a:r>
            <a:r>
              <a:rPr lang="en-US" sz="1000" b="0" i="0" u="none" strike="noStrike" cap="none" dirty="0">
                <a:solidFill>
                  <a:schemeClr val="dk1"/>
                </a:solidFill>
                <a:latin typeface="Calibri"/>
                <a:ea typeface="Calibri"/>
                <a:cs typeface="Calibri"/>
                <a:sym typeface="Calibri"/>
              </a:rPr>
              <a:t>6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i="0" u="none" strike="noStrike" cap="none" dirty="0">
              <a:solidFill>
                <a:schemeClr val="dk1"/>
              </a:solidFill>
              <a:latin typeface="Calibri"/>
              <a:ea typeface="Calibri"/>
              <a:cs typeface="Calibri"/>
              <a:sym typeface="Calibri"/>
            </a:endParaRPr>
          </a:p>
          <a:p>
            <a:pPr lvl="0">
              <a:buSzPct val="25000"/>
            </a:pPr>
            <a:r>
              <a:rPr lang="en-US" sz="1000" b="1" i="0" u="none" strike="noStrike" cap="none" dirty="0">
                <a:solidFill>
                  <a:schemeClr val="dk1"/>
                </a:solidFill>
                <a:latin typeface="Calibri"/>
                <a:ea typeface="Calibri"/>
                <a:cs typeface="Calibri"/>
                <a:sym typeface="Calibri"/>
              </a:rPr>
              <a:t>Facilitator</a:t>
            </a:r>
            <a:r>
              <a:rPr lang="en-US" sz="1000" b="1" i="0" u="none" strike="noStrike" cap="none" baseline="0" dirty="0">
                <a:solidFill>
                  <a:schemeClr val="dk1"/>
                </a:solidFill>
                <a:latin typeface="Calibri"/>
                <a:ea typeface="Calibri"/>
                <a:cs typeface="Calibri"/>
                <a:sym typeface="Calibri"/>
              </a:rPr>
              <a:t> does: </a:t>
            </a:r>
            <a:r>
              <a:rPr lang="en-US" sz="1000" b="0" i="0" u="none" strike="noStrike" cap="none" dirty="0">
                <a:solidFill>
                  <a:schemeClr val="dk1"/>
                </a:solidFill>
                <a:latin typeface="Calibri"/>
                <a:ea typeface="Calibri"/>
                <a:cs typeface="Calibri"/>
                <a:sym typeface="Calibri"/>
              </a:rPr>
              <a:t>Summarize results. Have participants turn and talk about the questions on the slide. Invite participants to share out with the whole group. There is also space for participants to jot thinking about the questions/research in their note catcher. </a:t>
            </a:r>
          </a:p>
          <a:p>
            <a:pPr lvl="0">
              <a:buSzPct val="25000"/>
            </a:pPr>
            <a:endParaRPr lang="en-US" sz="1000" b="0" i="0" u="none" strike="noStrike" cap="none" dirty="0">
              <a:solidFill>
                <a:schemeClr val="dk1"/>
              </a:solidFill>
              <a:latin typeface="Calibri"/>
              <a:ea typeface="Calibri"/>
              <a:cs typeface="Calibri"/>
              <a:sym typeface="Calibri"/>
            </a:endParaRPr>
          </a:p>
          <a:p>
            <a:pPr marL="0" marR="0" lvl="0" indent="0" algn="l" rtl="0">
              <a:spcBef>
                <a:spcPts val="0"/>
              </a:spcBef>
              <a:buSzPct val="25000"/>
              <a:buFontTx/>
              <a:buNone/>
            </a:pPr>
            <a:r>
              <a:rPr lang="en-US" sz="1000" b="1" i="0" u="none" strike="noStrike" cap="none" dirty="0">
                <a:solidFill>
                  <a:schemeClr val="dk1"/>
                </a:solidFill>
                <a:latin typeface="Calibri"/>
                <a:ea typeface="Calibri"/>
                <a:cs typeface="Calibri"/>
                <a:sym typeface="Calibri"/>
              </a:rPr>
              <a:t>Look for/Emphasize:</a:t>
            </a:r>
          </a:p>
          <a:p>
            <a:pPr marL="171450" marR="0" lvl="0" indent="-171450" algn="l" rtl="0">
              <a:spcBef>
                <a:spcPts val="0"/>
              </a:spcBef>
              <a:buSzPct val="25000"/>
              <a:buFont typeface="Arial" charset="0"/>
              <a:buChar char="•"/>
            </a:pPr>
            <a:r>
              <a:rPr lang="en-US" sz="1000" b="0" i="0" u="none" strike="noStrike" cap="none" dirty="0">
                <a:solidFill>
                  <a:schemeClr val="dk1"/>
                </a:solidFill>
                <a:latin typeface="Calibri"/>
                <a:ea typeface="Calibri"/>
                <a:cs typeface="Calibri"/>
                <a:sym typeface="Calibri"/>
              </a:rPr>
              <a:t>Students with low reading ability outperformed</a:t>
            </a:r>
            <a:r>
              <a:rPr lang="en-US" sz="1000" b="0" i="0" u="none" strike="noStrike" cap="none" baseline="0" dirty="0">
                <a:solidFill>
                  <a:schemeClr val="dk1"/>
                </a:solidFill>
                <a:latin typeface="Calibri"/>
                <a:ea typeface="Calibri"/>
                <a:cs typeface="Calibri"/>
                <a:sym typeface="Calibri"/>
              </a:rPr>
              <a:t> students with high reading ability if they had more knowledge of the topic</a:t>
            </a:r>
          </a:p>
          <a:p>
            <a:pPr marL="171450" marR="0" lvl="0" indent="-171450" algn="l" rtl="0">
              <a:spcBef>
                <a:spcPts val="0"/>
              </a:spcBef>
              <a:buSzPct val="25000"/>
              <a:buFont typeface="Arial" charset="0"/>
              <a:buChar char="•"/>
            </a:pPr>
            <a:r>
              <a:rPr lang="en-US" sz="1000" b="0" i="0" u="none" strike="noStrike" cap="none" baseline="0" dirty="0">
                <a:solidFill>
                  <a:schemeClr val="dk1"/>
                </a:solidFill>
                <a:latin typeface="Calibri"/>
                <a:ea typeface="Calibri"/>
                <a:cs typeface="Calibri"/>
                <a:sym typeface="Calibri"/>
              </a:rPr>
              <a:t>Perhaps most shockingly, the students with low reading ability but high knowledge of baseball performed almost as well as the students with both high reading ability and high knowledge </a:t>
            </a:r>
          </a:p>
          <a:p>
            <a:pPr marL="171450" marR="0" lvl="0" indent="-171450" algn="l" defTabSz="914400" rtl="0" eaLnBrk="1" fontAlgn="auto" latinLnBrk="0" hangingPunct="1">
              <a:lnSpc>
                <a:spcPct val="100000"/>
              </a:lnSpc>
              <a:spcBef>
                <a:spcPts val="0"/>
              </a:spcBef>
              <a:spcAft>
                <a:spcPts val="0"/>
              </a:spcAft>
              <a:buClrTx/>
              <a:buSzPct val="25000"/>
              <a:buFont typeface="Arial" charset="0"/>
              <a:buChar char="•"/>
              <a:tabLst/>
              <a:defRPr/>
            </a:pPr>
            <a:r>
              <a:rPr lang="en-US" sz="1000" dirty="0">
                <a:latin typeface="Calibri"/>
                <a:cs typeface="Calibri"/>
              </a:rPr>
              <a:t>The first </a:t>
            </a:r>
            <a:r>
              <a:rPr lang="en-US" sz="1000" b="0" i="0" u="none" strike="noStrike" cap="none" dirty="0">
                <a:solidFill>
                  <a:schemeClr val="dk1"/>
                </a:solidFill>
                <a:latin typeface="Calibri"/>
                <a:ea typeface="Calibri"/>
                <a:cs typeface="Calibri"/>
                <a:sym typeface="Calibri"/>
              </a:rPr>
              <a:t>two groups are</a:t>
            </a:r>
            <a:r>
              <a:rPr lang="en-US" sz="1000" dirty="0">
                <a:latin typeface="Calibri"/>
                <a:cs typeface="Calibri"/>
              </a:rPr>
              <a:t> actually quite close</a:t>
            </a:r>
            <a:r>
              <a:rPr lang="en-US" sz="1000" b="0" i="0" u="none" strike="noStrike" cap="none" dirty="0">
                <a:solidFill>
                  <a:schemeClr val="dk1"/>
                </a:solidFill>
                <a:latin typeface="Calibri"/>
                <a:ea typeface="Calibri"/>
                <a:cs typeface="Calibri"/>
                <a:sym typeface="Calibri"/>
              </a:rPr>
              <a:t>, and there is a huge big gap between middle two bars</a:t>
            </a:r>
            <a:r>
              <a:rPr lang="en-US" sz="1000" dirty="0">
                <a:latin typeface="Calibri"/>
                <a:cs typeface="Calibri"/>
              </a:rPr>
              <a:t>. That is because knowledge actually has a higher impact on reading comprehension than general “reading ability” as determined by a standard reading assessment.</a:t>
            </a:r>
            <a:endParaRPr lang="en-US" sz="10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000" dirty="0">
              <a:latin typeface="Calibri"/>
              <a:cs typeface="Calibri"/>
            </a:endParaRPr>
          </a:p>
          <a:p>
            <a:pPr marL="0" marR="0" lvl="0" indent="0" algn="l" rtl="0">
              <a:spcBef>
                <a:spcPts val="0"/>
              </a:spcBef>
              <a:buSzPct val="25000"/>
              <a:buNone/>
            </a:pPr>
            <a:r>
              <a:rPr lang="en-US" sz="1000" dirty="0">
                <a:latin typeface="Calibri"/>
                <a:cs typeface="Calibri"/>
              </a:rPr>
              <a:t>Additional probes:</a:t>
            </a:r>
          </a:p>
          <a:p>
            <a:pPr marL="457200" marR="0" lvl="0" indent="-292100" algn="l" rtl="0">
              <a:spcBef>
                <a:spcPts val="0"/>
              </a:spcBef>
              <a:buSzPct val="83333"/>
              <a:buChar char="●"/>
            </a:pPr>
            <a:r>
              <a:rPr lang="en-US" sz="1000" dirty="0">
                <a:latin typeface="Calibri"/>
                <a:cs typeface="Calibri"/>
              </a:rPr>
              <a:t>Where is the biggest gap in reading comprehension? What does that tell us?</a:t>
            </a:r>
          </a:p>
          <a:p>
            <a:pPr marL="457200" marR="0" lvl="0" indent="-292100" algn="l" rtl="0">
              <a:spcBef>
                <a:spcPts val="0"/>
              </a:spcBef>
              <a:buClr>
                <a:schemeClr val="dk1"/>
              </a:buClr>
              <a:buSzPct val="83333"/>
              <a:buFont typeface="Calibri"/>
              <a:buChar char="●"/>
            </a:pPr>
            <a:r>
              <a:rPr lang="en-US" sz="1000" b="0" i="0" u="none" strike="noStrike" cap="none" dirty="0">
                <a:solidFill>
                  <a:schemeClr val="dk1"/>
                </a:solidFill>
                <a:latin typeface="Calibri"/>
                <a:ea typeface="Calibri"/>
                <a:cs typeface="Calibri"/>
                <a:sym typeface="Calibri"/>
              </a:rPr>
              <a:t>How have you seen this play out in the classroom? </a:t>
            </a:r>
          </a:p>
          <a:p>
            <a:pPr marL="457200" marR="0" lvl="0" indent="-292100" algn="l" rtl="0">
              <a:spcBef>
                <a:spcPts val="0"/>
              </a:spcBef>
              <a:buSzPct val="83333"/>
              <a:buChar char="●"/>
            </a:pPr>
            <a:r>
              <a:rPr lang="en-US" sz="1000" dirty="0">
                <a:latin typeface="Calibri"/>
                <a:cs typeface="Calibri"/>
              </a:rPr>
              <a:t>How does this connect to your experience earlier in the session?</a:t>
            </a:r>
          </a:p>
          <a:p>
            <a:pPr marR="0" lvl="0" algn="l" rtl="0">
              <a:spcBef>
                <a:spcPts val="0"/>
              </a:spcBef>
              <a:buNone/>
            </a:pPr>
            <a:endParaRPr lang="en-US" sz="1000" dirty="0">
              <a:latin typeface="Calibri"/>
              <a:cs typeface="Calibri"/>
            </a:endParaRPr>
          </a:p>
          <a:p>
            <a:pPr marL="0" marR="0" lvl="0" indent="0" algn="l" rtl="0">
              <a:spcBef>
                <a:spcPts val="0"/>
              </a:spcBef>
              <a:buSzPct val="25000"/>
              <a:buNone/>
            </a:pPr>
            <a:r>
              <a:rPr lang="en-US" sz="1000" b="1" i="0" u="sng" strike="noStrike" cap="none" dirty="0">
                <a:solidFill>
                  <a:schemeClr val="dk1"/>
                </a:solidFill>
                <a:latin typeface="Calibri"/>
                <a:ea typeface="Calibri"/>
                <a:cs typeface="Calibri"/>
                <a:sym typeface="Calibri"/>
              </a:rPr>
              <a:t>Key Points:</a:t>
            </a:r>
          </a:p>
          <a:p>
            <a:pPr marL="171450" marR="0" lvl="0" indent="-171450" algn="l" defTabSz="914400" rtl="0" eaLnBrk="1" fontAlgn="auto" latinLnBrk="0" hangingPunct="1">
              <a:lnSpc>
                <a:spcPct val="100000"/>
              </a:lnSpc>
              <a:spcBef>
                <a:spcPts val="0"/>
              </a:spcBef>
              <a:spcAft>
                <a:spcPts val="0"/>
              </a:spcAft>
              <a:buClr>
                <a:schemeClr val="dk1"/>
              </a:buClr>
              <a:buSzPct val="100000"/>
              <a:buFont typeface="Arial"/>
              <a:buChar char="•"/>
              <a:tabLst/>
              <a:defRPr/>
            </a:pPr>
            <a:r>
              <a:rPr lang="en-US" sz="1000" b="0" i="0" u="none" strike="noStrike" cap="none" dirty="0">
                <a:solidFill>
                  <a:schemeClr val="dk1"/>
                </a:solidFill>
                <a:latin typeface="Calibri"/>
                <a:ea typeface="Calibri"/>
                <a:cs typeface="Calibri"/>
                <a:sym typeface="Calibri"/>
              </a:rPr>
              <a:t>Students don’t have just one reading level. </a:t>
            </a:r>
            <a:r>
              <a:rPr lang="en-US" sz="1000" dirty="0">
                <a:latin typeface="Calibri"/>
                <a:cs typeface="Calibri"/>
              </a:rPr>
              <a:t>Students have many reading levels  - assigning students to a single level limits their ability to engage with rich &amp; challenging text. Baseball study shows that background knowledge is a greater factor than assigned reading level in determining students’ ability to comprehend complex text.</a:t>
            </a:r>
            <a:endParaRPr lang="en-US" sz="1000" b="0" i="0" u="none" strike="noStrike" cap="none" dirty="0">
              <a:solidFill>
                <a:schemeClr val="dk1"/>
              </a:solidFill>
              <a:latin typeface="Calibri"/>
              <a:ea typeface="Calibri"/>
              <a:cs typeface="Calibri"/>
              <a:sym typeface="Calibri"/>
            </a:endParaRPr>
          </a:p>
          <a:p>
            <a:pPr marL="171450" marR="0" lvl="0" indent="-171450" algn="l" rtl="0">
              <a:spcBef>
                <a:spcPts val="0"/>
              </a:spcBef>
              <a:buClr>
                <a:schemeClr val="dk1"/>
              </a:buClr>
              <a:buSzPct val="100000"/>
              <a:buFont typeface="Arial"/>
              <a:buChar char="•"/>
            </a:pPr>
            <a:r>
              <a:rPr lang="en-US" sz="1000" b="0" i="0" u="none" strike="noStrike" cap="none" dirty="0">
                <a:solidFill>
                  <a:schemeClr val="dk1"/>
                </a:solidFill>
                <a:latin typeface="Calibri"/>
                <a:ea typeface="Calibri"/>
                <a:cs typeface="Calibri"/>
                <a:sym typeface="Calibri"/>
              </a:rPr>
              <a:t>Intentionally helping students to build knowledge will help them access complex text.</a:t>
            </a:r>
          </a:p>
          <a:p>
            <a:pPr marL="171450" marR="0" lvl="0" indent="-171450" algn="l" rtl="0">
              <a:spcBef>
                <a:spcPts val="0"/>
              </a:spcBef>
              <a:buClr>
                <a:schemeClr val="dk1"/>
              </a:buClr>
              <a:buSzPct val="100000"/>
              <a:buFont typeface="Arial"/>
              <a:buChar char="•"/>
            </a:pPr>
            <a:endParaRPr lang="en-US" sz="1000" dirty="0">
              <a:solidFill>
                <a:schemeClr val="dk1"/>
              </a:solidFill>
              <a:latin typeface="Calibri"/>
              <a:ea typeface="Calibri"/>
              <a:cs typeface="Calibri"/>
              <a:sym typeface="Calibri"/>
            </a:endParaRPr>
          </a:p>
          <a:p>
            <a:pPr>
              <a:buClr>
                <a:schemeClr val="dk1"/>
              </a:buClr>
              <a:buSzPct val="100000"/>
            </a:pPr>
            <a:r>
              <a:rPr lang="en-US" sz="1000" b="1" dirty="0"/>
              <a:t>Research Source: </a:t>
            </a:r>
            <a:r>
              <a:rPr lang="en-US" sz="1000" dirty="0" err="1"/>
              <a:t>Recht</a:t>
            </a:r>
            <a:r>
              <a:rPr lang="en-US" sz="1000" dirty="0"/>
              <a:t>, D. R., &amp; Leslie, L. (1988). Effect of prior knowledge on good and poor readers memory of text. </a:t>
            </a:r>
            <a:r>
              <a:rPr lang="en-US" sz="1000" i="1" dirty="0"/>
              <a:t>Journal of Educational Psychology,</a:t>
            </a:r>
            <a:r>
              <a:rPr lang="en-US" sz="1000" dirty="0"/>
              <a:t> </a:t>
            </a:r>
            <a:r>
              <a:rPr lang="en-US" sz="1000" i="1" dirty="0"/>
              <a:t>80</a:t>
            </a:r>
            <a:r>
              <a:rPr lang="en-US" sz="1000" dirty="0"/>
              <a:t>(1), 16-20.</a:t>
            </a:r>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a:p>
        </p:txBody>
      </p:sp>
    </p:spTree>
    <p:extLst>
      <p:ext uri="{BB962C8B-B14F-4D97-AF65-F5344CB8AC3E}">
        <p14:creationId xmlns:p14="http://schemas.microsoft.com/office/powerpoint/2010/main" val="2249327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Tx/>
              <a:buNone/>
            </a:pPr>
            <a:r>
              <a:rPr lang="en-US" b="1" dirty="0"/>
              <a:t>Facilitator says: </a:t>
            </a:r>
            <a:r>
              <a:rPr lang="en-US" dirty="0"/>
              <a:t>In a nutshell these researchers</a:t>
            </a:r>
            <a:r>
              <a:rPr lang="en-US" baseline="0" dirty="0"/>
              <a:t> found</a:t>
            </a:r>
            <a:r>
              <a:rPr lang="is-IS" baseline="0" dirty="0"/>
              <a:t>…</a:t>
            </a:r>
          </a:p>
          <a:p>
            <a:pPr marL="0" indent="0">
              <a:buFontTx/>
              <a:buNone/>
            </a:pPr>
            <a:endParaRPr lang="is-IS" baseline="0" dirty="0"/>
          </a:p>
          <a:p>
            <a:pPr marL="0" indent="0">
              <a:buFontTx/>
              <a:buNone/>
            </a:pPr>
            <a:r>
              <a:rPr lang="is-IS" b="1" baseline="0" dirty="0"/>
              <a:t>Facilitator does</a:t>
            </a:r>
            <a:r>
              <a:rPr lang="is-IS" baseline="0" dirty="0"/>
              <a:t>: Read</a:t>
            </a:r>
            <a:r>
              <a:rPr lang="is-IS" dirty="0"/>
              <a:t> or </a:t>
            </a:r>
            <a:r>
              <a:rPr lang="is-IS" baseline="0" dirty="0"/>
              <a:t>summarize the two bullet points.</a:t>
            </a:r>
          </a:p>
          <a:p>
            <a:pPr marL="0" indent="0">
              <a:buFontTx/>
              <a:buNone/>
            </a:pPr>
            <a:endParaRPr lang="is-IS" baseline="0" dirty="0"/>
          </a:p>
          <a:p>
            <a:pPr marL="0" indent="0">
              <a:buFontTx/>
              <a:buNone/>
            </a:pPr>
            <a:r>
              <a:rPr lang="is-IS" b="1" baseline="0" dirty="0"/>
              <a:t>Facilitator says: </a:t>
            </a:r>
            <a:r>
              <a:rPr lang="en-US" dirty="0"/>
              <a:t>The</a:t>
            </a:r>
            <a:r>
              <a:rPr lang="en-US" baseline="0" dirty="0"/>
              <a:t> second bullet point here has a big implication for student scaffolds.  By helping students build their knowledge, “low readers” can perform at levels similar to “high readers.”  </a:t>
            </a:r>
            <a:endParaRPr lang="en-US" dirty="0"/>
          </a:p>
          <a:p>
            <a:endParaRPr lang="en-US" dirty="0"/>
          </a:p>
          <a:p>
            <a:r>
              <a:rPr lang="en-US" b="1" dirty="0"/>
              <a:t>Research Source: </a:t>
            </a:r>
            <a:r>
              <a:rPr lang="en-US" dirty="0" err="1"/>
              <a:t>Recht</a:t>
            </a:r>
            <a:r>
              <a:rPr lang="en-US" dirty="0"/>
              <a:t>, D. R., &amp; Leslie, L. (1988). Effect of prior knowledge on good and poor readers memory of text. </a:t>
            </a:r>
            <a:r>
              <a:rPr lang="en-US" i="1" dirty="0"/>
              <a:t>Journal of Educational Psychology,</a:t>
            </a:r>
            <a:r>
              <a:rPr lang="en-US" dirty="0"/>
              <a:t> </a:t>
            </a:r>
            <a:r>
              <a:rPr lang="en-US" i="1" dirty="0"/>
              <a:t>80</a:t>
            </a:r>
            <a:r>
              <a:rPr lang="en-US" dirty="0"/>
              <a:t>(1), 16-20.</a:t>
            </a:r>
          </a:p>
          <a:p>
            <a:pPr marL="171450" indent="-171450">
              <a:buFont typeface="Arial" charset="0"/>
              <a:buChar char="•"/>
            </a:pPr>
            <a:r>
              <a:rPr lang="en-US" b="1" dirty="0"/>
              <a:t>Reference: </a:t>
            </a:r>
            <a:r>
              <a:rPr lang="en-US" dirty="0"/>
              <a:t>“With adequate prior knowledge, those students who are comprehending below the 30th percentile on the SRA [standardize reading assessment] are comparable with those above the 30th percentile in reenactment, verbal recall, and the ability to summarize text.” (pg. 18 - 19)</a:t>
            </a:r>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a:p>
        </p:txBody>
      </p:sp>
    </p:spTree>
    <p:extLst>
      <p:ext uri="{BB962C8B-B14F-4D97-AF65-F5344CB8AC3E}">
        <p14:creationId xmlns:p14="http://schemas.microsoft.com/office/powerpoint/2010/main" val="8899080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22375" y="757238"/>
            <a:ext cx="4603750" cy="2589212"/>
          </a:xfrm>
        </p:spPr>
      </p:sp>
      <p:sp>
        <p:nvSpPr>
          <p:cNvPr id="3" name="Notes Placeholder 2"/>
          <p:cNvSpPr>
            <a:spLocks noGrp="1"/>
          </p:cNvSpPr>
          <p:nvPr>
            <p:ph type="body" idx="1"/>
          </p:nvPr>
        </p:nvSpPr>
        <p:spPr>
          <a:xfrm>
            <a:off x="780392" y="3549212"/>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r>
              <a:rPr lang="en-US" sz="1100" b="1" dirty="0"/>
              <a:t>Facilitator says: </a:t>
            </a:r>
            <a:r>
              <a:rPr lang="en-US" sz="1100" dirty="0"/>
              <a:t>The</a:t>
            </a:r>
            <a:r>
              <a:rPr lang="en-US" sz="1100" baseline="0" dirty="0"/>
              <a:t> best way for students to build their knowledge on a topic is to read more about that topic!  Recall the experiential in our last session.  What did we do to be able to access that complex, scientific article about Pacific Cod?  We read a carefully sequenced order of texts that supported us in building all of the background knowledge we needed to “unlock the meaning” in the final article.  We experienced what is called a “text set.”</a:t>
            </a:r>
          </a:p>
          <a:p>
            <a:pPr marL="0" lvl="0" indent="0">
              <a:buFontTx/>
              <a:buNone/>
            </a:pPr>
            <a:endParaRPr lang="en-US" sz="1100" baseline="0" dirty="0"/>
          </a:p>
          <a:p>
            <a:pPr marL="0" lvl="0" indent="0">
              <a:buFontTx/>
              <a:buNone/>
            </a:pPr>
            <a:r>
              <a:rPr lang="en-US" sz="1100" b="1" baseline="0" dirty="0"/>
              <a:t>Sources: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u="none" strike="noStrike" kern="1200" dirty="0">
                <a:solidFill>
                  <a:schemeClr val="tx1"/>
                </a:solidFill>
                <a:effectLst/>
                <a:cs typeface="Calibri"/>
              </a:rPr>
              <a:t>“Bycatch.” </a:t>
            </a:r>
            <a:r>
              <a:rPr lang="en-US" sz="1100" b="0" i="1" u="none" strike="noStrike" kern="1200" dirty="0">
                <a:solidFill>
                  <a:schemeClr val="tx1"/>
                </a:solidFill>
                <a:effectLst/>
                <a:cs typeface="Calibri"/>
              </a:rPr>
              <a:t>WWF</a:t>
            </a:r>
            <a:r>
              <a:rPr lang="en-US" sz="1100" b="0" i="0" u="none" strike="noStrike" kern="1200" dirty="0">
                <a:solidFill>
                  <a:schemeClr val="tx1"/>
                </a:solidFill>
                <a:effectLst/>
                <a:cs typeface="Calibri"/>
              </a:rPr>
              <a:t>, World Wildlife Fund, </a:t>
            </a:r>
            <a:r>
              <a:rPr lang="en-US" sz="1100" b="0" i="0" u="none" strike="noStrike" kern="1200" dirty="0" err="1">
                <a:solidFill>
                  <a:schemeClr val="tx1"/>
                </a:solidFill>
                <a:effectLst/>
                <a:cs typeface="Calibri"/>
              </a:rPr>
              <a:t>www.worldwildlife.org</a:t>
            </a:r>
            <a:r>
              <a:rPr lang="en-US" sz="1100" b="0" i="0" u="none" strike="noStrike" kern="1200" dirty="0">
                <a:solidFill>
                  <a:schemeClr val="tx1"/>
                </a:solidFill>
                <a:effectLst/>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1" kern="1200" dirty="0">
                <a:solidFill>
                  <a:schemeClr val="tx1"/>
                </a:solidFill>
                <a:effectLst/>
              </a:rPr>
              <a:t>Wild-Caught Seafood Rating Methodology</a:t>
            </a:r>
            <a:r>
              <a:rPr lang="en-US" sz="1100" b="0" i="0" kern="1200" dirty="0">
                <a:solidFill>
                  <a:schemeClr val="tx1"/>
                </a:solidFill>
                <a:effectLst/>
              </a:rPr>
              <a:t>. (2014, May). Retrieved http://</a:t>
            </a:r>
            <a:r>
              <a:rPr lang="en-US" sz="1100" b="0" i="0" kern="1200" dirty="0" err="1">
                <a:solidFill>
                  <a:schemeClr val="tx1"/>
                </a:solidFill>
                <a:effectLst/>
              </a:rPr>
              <a:t>safinacenter.org</a:t>
            </a:r>
            <a:r>
              <a:rPr lang="en-US" sz="1100" b="0" i="0" kern="1200" dirty="0">
                <a:solidFill>
                  <a:schemeClr val="tx1"/>
                </a:solidFill>
                <a:effectLst/>
              </a:rPr>
              <a:t>/documents/2014/05/seafood-choices-rating-</a:t>
            </a:r>
            <a:r>
              <a:rPr lang="en-US" sz="1100" b="0" i="0" kern="1200" dirty="0" err="1">
                <a:solidFill>
                  <a:schemeClr val="tx1"/>
                </a:solidFill>
                <a:effectLst/>
              </a:rPr>
              <a:t>methodology.pdf</a:t>
            </a:r>
            <a:endParaRPr lang="en-US" sz="1100" b="0" i="0" kern="1200" dirty="0">
              <a:solidFill>
                <a:schemeClr val="tx1"/>
              </a:solidFill>
              <a:effectLst/>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Longlines – The </a:t>
            </a:r>
            <a:r>
              <a:rPr lang="en-US" sz="1100" b="0" i="0" kern="1200" dirty="0" err="1">
                <a:solidFill>
                  <a:schemeClr val="tx1"/>
                </a:solidFill>
                <a:effectLst/>
                <a:latin typeface="Calibri"/>
                <a:ea typeface="+mn-ea"/>
                <a:cs typeface="Calibri"/>
              </a:rPr>
              <a:t>Snaggers</a:t>
            </a:r>
            <a:r>
              <a:rPr lang="en-US" sz="1100" b="0" i="0" kern="1200" dirty="0">
                <a:solidFill>
                  <a:schemeClr val="tx1"/>
                </a:solidFill>
                <a:effectLst/>
                <a:latin typeface="Calibri"/>
                <a:ea typeface="+mn-ea"/>
                <a:cs typeface="Calibri"/>
              </a:rPr>
              <a:t>.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Trawls – Bulldozers of the Ocean.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/2015/02/fishing-gear-101-trawls-bulldozers-ocean/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i="1" kern="1200" dirty="0">
                <a:solidFill>
                  <a:schemeClr val="tx1"/>
                </a:solidFill>
                <a:effectLst/>
                <a:cs typeface="Calibri"/>
              </a:rPr>
              <a:t>Pacific Cod Species Score Card</a:t>
            </a:r>
            <a:r>
              <a:rPr lang="en-US" b="0" i="0" kern="1200" dirty="0">
                <a:solidFill>
                  <a:schemeClr val="tx1"/>
                </a:solidFill>
                <a:effectLst/>
                <a:cs typeface="Calibri"/>
              </a:rPr>
              <a:t> [Pamphlet]. (n.d.). Blue Ocean Institute.</a:t>
            </a:r>
            <a:r>
              <a:rPr lang="en-US" b="0" i="0" kern="1200" baseline="0" dirty="0">
                <a:solidFill>
                  <a:schemeClr val="tx1"/>
                </a:solidFill>
                <a:effectLst/>
                <a:cs typeface="Calibri"/>
              </a:rPr>
              <a:t> </a:t>
            </a:r>
            <a:r>
              <a:rPr lang="en-US" b="0" i="0" kern="1200" dirty="0" err="1">
                <a:solidFill>
                  <a:schemeClr val="tx1"/>
                </a:solidFill>
                <a:effectLst/>
                <a:cs typeface="Calibri"/>
              </a:rPr>
              <a:t>www.blueoceaninstitute.com</a:t>
            </a:r>
            <a:r>
              <a:rPr lang="en-US" b="0" i="0" kern="1200" dirty="0">
                <a:solidFill>
                  <a:schemeClr val="tx1"/>
                </a:solidFill>
                <a:effectLst/>
                <a:cs typeface="Calibri"/>
              </a:rPr>
              <a:t>/seafood/species/18.html.</a:t>
            </a:r>
            <a:endParaRPr lang="en-US" b="0" i="0" u="none" strike="noStrike" kern="1200" dirty="0">
              <a:solidFill>
                <a:schemeClr val="tx1"/>
              </a:solidFill>
              <a:effectLst/>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47</a:t>
            </a:fld>
            <a:endParaRPr lang="en-US"/>
          </a:p>
        </p:txBody>
      </p:sp>
    </p:spTree>
    <p:extLst>
      <p:ext uri="{BB962C8B-B14F-4D97-AF65-F5344CB8AC3E}">
        <p14:creationId xmlns:p14="http://schemas.microsoft.com/office/powerpoint/2010/main" val="19114950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b="1" baseline="0" dirty="0"/>
              <a:t>  </a:t>
            </a:r>
            <a:r>
              <a:rPr lang="en-US" baseline="0" dirty="0"/>
              <a:t>You may have noticed today’s session is called “conceptual coherence.”  What exactly do we mean by that?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Facilitator does: </a:t>
            </a:r>
            <a:r>
              <a:rPr lang="en-US" dirty="0"/>
              <a:t>Read slide</a:t>
            </a:r>
            <a:r>
              <a:rPr lang="en-US" baseline="0" dirty="0"/>
              <a:t> or have a volunteer read it. </a:t>
            </a:r>
            <a:endParaRPr lang="en-US" dirty="0"/>
          </a:p>
          <a:p>
            <a:endParaRPr lang="en-US" dirty="0"/>
          </a:p>
          <a:p>
            <a:r>
              <a:rPr lang="en-US" b="1" dirty="0"/>
              <a:t>Note: </a:t>
            </a:r>
            <a:r>
              <a:rPr lang="en-US" dirty="0"/>
              <a:t>Important</a:t>
            </a:r>
            <a:r>
              <a:rPr lang="en-US" baseline="0" dirty="0"/>
              <a:t> to point out: ”texts” mean a variety of genres and formats, including audio and video.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48</a:t>
            </a:fld>
            <a:endParaRPr lang="en-US"/>
          </a:p>
        </p:txBody>
      </p:sp>
    </p:spTree>
    <p:extLst>
      <p:ext uri="{BB962C8B-B14F-4D97-AF65-F5344CB8AC3E}">
        <p14:creationId xmlns:p14="http://schemas.microsoft.com/office/powerpoint/2010/main" val="5132246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b="1" baseline="0" dirty="0"/>
              <a:t> </a:t>
            </a:r>
            <a:r>
              <a:rPr lang="en-US" baseline="0" dirty="0"/>
              <a:t>It’s important to point out that you can accomplish conceptual coherence in a number of ways.  Sometimes you’ll see it exactly as we experienced in our previous session – as a true text set, or a sequence of non-fiction texts that are systematically building knowledge on a topic.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b="1" i="0" u="none" strike="noStrike" cap="none" baseline="0" dirty="0">
                <a:solidFill>
                  <a:schemeClr val="dk1"/>
                </a:solidFill>
                <a:ea typeface="Calibri"/>
                <a:sym typeface="Calibri"/>
              </a:rPr>
              <a:t>Sources: </a:t>
            </a:r>
          </a:p>
          <a:p>
            <a:pPr marL="171450" indent="-171450">
              <a:buFont typeface="Arial" charset="0"/>
              <a:buChar char="•"/>
            </a:pPr>
            <a:r>
              <a:rPr lang="en-US" b="0" i="0" kern="1200" dirty="0">
                <a:solidFill>
                  <a:schemeClr val="tx1"/>
                </a:solidFill>
                <a:effectLst/>
                <a:cs typeface="Calibri"/>
              </a:rPr>
              <a:t>“Bycatch.” </a:t>
            </a:r>
            <a:r>
              <a:rPr lang="en-US" b="0" i="1" kern="1200" dirty="0">
                <a:solidFill>
                  <a:schemeClr val="tx1"/>
                </a:solidFill>
                <a:effectLst/>
                <a:cs typeface="Calibri"/>
              </a:rPr>
              <a:t>WWF</a:t>
            </a:r>
            <a:r>
              <a:rPr lang="en-US" b="0" i="0" kern="1200" dirty="0">
                <a:solidFill>
                  <a:schemeClr val="tx1"/>
                </a:solidFill>
                <a:effectLst/>
                <a:cs typeface="Calibri"/>
              </a:rPr>
              <a:t>, World Wildlife Fund, </a:t>
            </a:r>
            <a:r>
              <a:rPr lang="en-US" b="0" i="0" kern="1200" dirty="0" err="1">
                <a:solidFill>
                  <a:schemeClr val="tx1"/>
                </a:solidFill>
                <a:effectLst/>
                <a:cs typeface="Calibri"/>
              </a:rPr>
              <a:t>www.worldwildlife.org</a:t>
            </a:r>
            <a:r>
              <a:rPr lang="en-US" b="0" i="0" kern="1200" dirty="0">
                <a:solidFill>
                  <a:schemeClr val="tx1"/>
                </a:solidFill>
                <a:effectLst/>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i="1" kern="1200" dirty="0">
                <a:solidFill>
                  <a:schemeClr val="tx1"/>
                </a:solidFill>
                <a:effectLst/>
              </a:rPr>
              <a:t>Wild-Caught Seafood Rating Methodology</a:t>
            </a:r>
            <a:r>
              <a:rPr lang="en-US" b="0" i="0" kern="1200" dirty="0">
                <a:solidFill>
                  <a:schemeClr val="tx1"/>
                </a:solidFill>
                <a:effectLst/>
              </a:rPr>
              <a:t>. (2014, May). Retrieved http://</a:t>
            </a:r>
            <a:r>
              <a:rPr lang="en-US" b="0" i="0" kern="1200" dirty="0" err="1">
                <a:solidFill>
                  <a:schemeClr val="tx1"/>
                </a:solidFill>
                <a:effectLst/>
              </a:rPr>
              <a:t>safinacenter.org</a:t>
            </a:r>
            <a:r>
              <a:rPr lang="en-US" b="0" i="0" kern="1200" dirty="0">
                <a:solidFill>
                  <a:schemeClr val="tx1"/>
                </a:solidFill>
                <a:effectLst/>
              </a:rPr>
              <a:t>/documents/2014/05/seafood-choices-rating-</a:t>
            </a:r>
            <a:r>
              <a:rPr lang="en-US" b="0" i="0" kern="1200" dirty="0" err="1">
                <a:solidFill>
                  <a:schemeClr val="tx1"/>
                </a:solidFill>
                <a:effectLst/>
              </a:rPr>
              <a:t>methodology.pdf</a:t>
            </a:r>
            <a:endParaRPr lang="en-US" b="0" i="0" kern="1200" dirty="0">
              <a:solidFill>
                <a:schemeClr val="tx1"/>
              </a:solidFill>
              <a:effectLst/>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Longlines – The </a:t>
            </a:r>
            <a:r>
              <a:rPr lang="en-US" sz="1100" b="0" i="0" kern="1200" dirty="0" err="1">
                <a:solidFill>
                  <a:schemeClr val="tx1"/>
                </a:solidFill>
                <a:effectLst/>
                <a:latin typeface="Calibri"/>
                <a:ea typeface="+mn-ea"/>
                <a:cs typeface="Calibri"/>
              </a:rPr>
              <a:t>Snaggers</a:t>
            </a:r>
            <a:r>
              <a:rPr lang="en-US" sz="1100" b="0" i="0" kern="1200" dirty="0">
                <a:solidFill>
                  <a:schemeClr val="tx1"/>
                </a:solidFill>
                <a:effectLst/>
                <a:latin typeface="Calibri"/>
                <a:ea typeface="+mn-ea"/>
                <a:cs typeface="Calibri"/>
              </a:rPr>
              <a:t>.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0" i="0" kern="1200" dirty="0">
                <a:solidFill>
                  <a:schemeClr val="tx1"/>
                </a:solidFill>
                <a:effectLst/>
                <a:latin typeface="Calibri"/>
                <a:ea typeface="+mn-ea"/>
                <a:cs typeface="Calibri"/>
              </a:rPr>
              <a:t>Brown, E. (2016, June 6). Fishing Gear 101: Trawls – Bulldozers of the Ocean. Retrieved from http://</a:t>
            </a:r>
            <a:r>
              <a:rPr lang="en-US" sz="1100" b="0" i="0" kern="1200" dirty="0" err="1">
                <a:solidFill>
                  <a:schemeClr val="tx1"/>
                </a:solidFill>
                <a:effectLst/>
                <a:latin typeface="Calibri"/>
                <a:ea typeface="+mn-ea"/>
                <a:cs typeface="Calibri"/>
              </a:rPr>
              <a:t>safinacenter.org</a:t>
            </a:r>
            <a:r>
              <a:rPr lang="en-US" sz="1100" b="0" i="0" kern="1200" dirty="0">
                <a:solidFill>
                  <a:schemeClr val="tx1"/>
                </a:solidFill>
                <a:effectLst/>
                <a:latin typeface="Calibri"/>
                <a:ea typeface="+mn-ea"/>
                <a:cs typeface="Calibri"/>
              </a:rPr>
              <a:t>/2015/02/fishing-gear-101-trawls-bulldozers-ocean/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kern="1200" dirty="0">
                <a:solidFill>
                  <a:schemeClr val="tx1"/>
                </a:solidFill>
                <a:effectLst/>
                <a:cs typeface="Calibri"/>
              </a:rPr>
              <a:t>Pacific Cod Species Score Card</a:t>
            </a:r>
            <a:r>
              <a:rPr lang="en-US" b="0" i="0" kern="1200" dirty="0">
                <a:solidFill>
                  <a:schemeClr val="tx1"/>
                </a:solidFill>
                <a:effectLst/>
                <a:cs typeface="Calibri"/>
              </a:rPr>
              <a:t> [Pamphlet]. (n.d.). Blue Ocean Institute.</a:t>
            </a:r>
            <a:r>
              <a:rPr lang="en-US" b="0" i="0" kern="1200" baseline="0" dirty="0">
                <a:solidFill>
                  <a:schemeClr val="tx1"/>
                </a:solidFill>
                <a:effectLst/>
                <a:cs typeface="Calibri"/>
              </a:rPr>
              <a:t> </a:t>
            </a:r>
            <a:r>
              <a:rPr lang="en-US" b="0" i="0" kern="1200" dirty="0" err="1">
                <a:solidFill>
                  <a:schemeClr val="tx1"/>
                </a:solidFill>
                <a:effectLst/>
                <a:cs typeface="Calibri"/>
              </a:rPr>
              <a:t>www.blueoceaninstitute.com</a:t>
            </a:r>
            <a:r>
              <a:rPr lang="en-US" b="0" i="0" kern="1200" dirty="0">
                <a:solidFill>
                  <a:schemeClr val="tx1"/>
                </a:solidFill>
                <a:effectLst/>
                <a:cs typeface="Calibri"/>
              </a:rPr>
              <a:t>/seafood/species/18.html.</a:t>
            </a:r>
            <a:endParaRPr lang="en-US" b="0" i="0" u="none" strike="noStrike" kern="1200" dirty="0">
              <a:solidFill>
                <a:schemeClr val="tx1"/>
              </a:solidFill>
              <a:effectLs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a:p>
        </p:txBody>
      </p:sp>
    </p:spTree>
    <p:extLst>
      <p:ext uri="{BB962C8B-B14F-4D97-AF65-F5344CB8AC3E}">
        <p14:creationId xmlns:p14="http://schemas.microsoft.com/office/powerpoint/2010/main" val="944939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8-10 minutes</a:t>
            </a:r>
          </a:p>
          <a:p>
            <a:endParaRPr lang="en-US" dirty="0"/>
          </a:p>
          <a:p>
            <a:r>
              <a:rPr lang="en-US" b="1" dirty="0"/>
              <a:t>Facilitator does: </a:t>
            </a:r>
            <a:r>
              <a:rPr lang="en-US" dirty="0"/>
              <a:t>Explain the directions for the energizer/team builder. Point out the signs at either end of the room (Strongly Agree / Strongly Disagree – post these ahead of time). Explain that a statement will pop up on the screen, and you will have to physically move to the area of the room that represents how strongly you feel about the statement. This is a SPECTRUM, so if you were to stand directly in the middle of the room, you’d feel neutral about the statement. </a:t>
            </a:r>
          </a:p>
          <a:p>
            <a:endParaRPr lang="en-US" dirty="0"/>
          </a:p>
          <a:p>
            <a:r>
              <a:rPr lang="en-US" dirty="0"/>
              <a:t>Once you move, you’ll team up with someone near you to discuss your rationale. If time permits, ask a few people to share out their reasoning and rationale. </a:t>
            </a:r>
          </a:p>
          <a:p>
            <a:endParaRPr lang="en-US" dirty="0"/>
          </a:p>
          <a:p>
            <a:r>
              <a:rPr lang="en-US" dirty="0"/>
              <a:t>Then, another statement will pop up. </a:t>
            </a:r>
          </a:p>
        </p:txBody>
      </p:sp>
      <p:sp>
        <p:nvSpPr>
          <p:cNvPr id="4" name="Slide Number Placeholder 3"/>
          <p:cNvSpPr>
            <a:spLocks noGrp="1"/>
          </p:cNvSpPr>
          <p:nvPr>
            <p:ph type="sldNum" sz="quarter" idx="5"/>
          </p:nvPr>
        </p:nvSpPr>
        <p:spPr/>
        <p:txBody>
          <a:bodyPr/>
          <a:lstStyle/>
          <a:p>
            <a:fld id="{86425DA3-A274-D349-A373-1D0D30C163E5}" type="slidenum">
              <a:rPr lang="en-US" smtClean="0"/>
              <a:t>5</a:t>
            </a:fld>
            <a:endParaRPr lang="en-US"/>
          </a:p>
        </p:txBody>
      </p:sp>
    </p:spTree>
    <p:extLst>
      <p:ext uri="{BB962C8B-B14F-4D97-AF65-F5344CB8AC3E}">
        <p14:creationId xmlns:p14="http://schemas.microsoft.com/office/powerpoint/2010/main" val="38054899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76350" y="669925"/>
            <a:ext cx="4281488" cy="2408238"/>
          </a:xfrm>
        </p:spPr>
      </p:sp>
      <p:sp>
        <p:nvSpPr>
          <p:cNvPr id="3" name="Notes Placeholder 2"/>
          <p:cNvSpPr>
            <a:spLocks noGrp="1"/>
          </p:cNvSpPr>
          <p:nvPr>
            <p:ph type="body" idx="1"/>
          </p:nvPr>
        </p:nvSpPr>
        <p:spPr>
          <a:xfrm>
            <a:off x="673975" y="3375791"/>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Facilitator says:</a:t>
            </a:r>
            <a:r>
              <a:rPr lang="en-US" sz="1100" b="1" baseline="0" dirty="0"/>
              <a:t> </a:t>
            </a:r>
            <a:r>
              <a:rPr lang="en-US" sz="1100" b="0" baseline="0" dirty="0"/>
              <a:t>A</a:t>
            </a:r>
            <a:r>
              <a:rPr lang="en-US" sz="1100" baseline="0" dirty="0"/>
              <a:t>nd sometimes you will see conceptual coherence amongst literary texts or a variety of text types. In this case, the coherence is built around a concept or idea that unifies these texts.  For instance, let’s say we had a unit built around Charlotte’s Web as an anchor text.  What are some of the core concepts and ideas explored in this text?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Look For/Share: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Friendship, loyalty and sacrifice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Standing up for what’s right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The power of words (to change minds and perspectives, etc.)</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Perseverance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a:t>
            </a:r>
            <a:r>
              <a:rPr lang="en-US" sz="1100" b="1" dirty="0"/>
              <a:t> says: </a:t>
            </a:r>
            <a:r>
              <a:rPr lang="en-US" sz="1100" baseline="0" dirty="0"/>
              <a:t>In this unit, students may read other supplemental texts or excerpts from other novels that support them in engaging more deeply with the big ideas of the anchor text. For instance, students may read excerpts from ”Because of Winn-Dixie,” closely examining what it means to be a friend and what impact friendship can have on an individual.  They may also read other short stories examining friendships between other unlikely animals and how compassion and love can overcome differences.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Image Sources: </a:t>
            </a:r>
            <a:endParaRPr lang="en-US" sz="1100" b="0" dirty="0">
              <a:effectLst/>
            </a:endParaRPr>
          </a:p>
          <a:p>
            <a:pPr marL="171450" lvl="0" indent="-171450" rtl="0" fontAlgn="base">
              <a:buFont typeface="Arial" charset="0"/>
              <a:buChar char="•"/>
            </a:pPr>
            <a:r>
              <a:rPr lang="en-US" sz="1100" b="0" i="0" u="none" strike="noStrike" kern="1200" dirty="0">
                <a:solidFill>
                  <a:schemeClr val="tx1"/>
                </a:solidFill>
                <a:effectLst/>
              </a:rPr>
              <a:t>White, E B. </a:t>
            </a:r>
            <a:r>
              <a:rPr lang="en-US" sz="1100" b="0" i="1" u="none" strike="noStrike" kern="1200" dirty="0">
                <a:solidFill>
                  <a:schemeClr val="tx1"/>
                </a:solidFill>
                <a:effectLst/>
              </a:rPr>
              <a:t>Charlotte's Web</a:t>
            </a:r>
            <a:r>
              <a:rPr lang="en-US" sz="1100" b="0" i="0" u="none" strike="noStrike" kern="1200" dirty="0">
                <a:solidFill>
                  <a:schemeClr val="tx1"/>
                </a:solidFill>
                <a:effectLst/>
              </a:rPr>
              <a:t>. New York, New York: Harper &amp; Row, 1980. Print.</a:t>
            </a:r>
          </a:p>
          <a:p>
            <a:pPr marL="171450" indent="-171450">
              <a:buFont typeface="Arial" charset="0"/>
              <a:buChar char="•"/>
            </a:pPr>
            <a:r>
              <a:rPr lang="en-US" sz="1100" b="0" i="0" kern="1200" dirty="0" err="1">
                <a:solidFill>
                  <a:schemeClr val="tx1"/>
                </a:solidFill>
                <a:effectLst/>
              </a:rPr>
              <a:t>DiCamillo</a:t>
            </a:r>
            <a:r>
              <a:rPr lang="en-US" sz="1100" b="0" i="0" kern="1200" dirty="0">
                <a:solidFill>
                  <a:schemeClr val="tx1"/>
                </a:solidFill>
                <a:effectLst/>
              </a:rPr>
              <a:t>, K. (2015). </a:t>
            </a:r>
            <a:r>
              <a:rPr lang="en-US" sz="1100" b="0" i="1" kern="1200" dirty="0">
                <a:solidFill>
                  <a:schemeClr val="tx1"/>
                </a:solidFill>
                <a:effectLst/>
              </a:rPr>
              <a:t>Because of Winn-Dixie</a:t>
            </a:r>
            <a:r>
              <a:rPr lang="en-US" sz="1100" b="0" i="0" kern="1200" dirty="0">
                <a:solidFill>
                  <a:schemeClr val="tx1"/>
                </a:solidFill>
                <a:effectLst/>
              </a:rPr>
              <a:t>. Candlewick.</a:t>
            </a:r>
          </a:p>
          <a:p>
            <a:pPr marL="171450" indent="-171450">
              <a:buFont typeface="Arial" charset="0"/>
              <a:buChar char="•"/>
            </a:pPr>
            <a:r>
              <a:rPr lang="en-US" sz="1100" b="0" i="0" kern="1200" dirty="0" err="1">
                <a:solidFill>
                  <a:schemeClr val="tx1"/>
                </a:solidFill>
                <a:effectLst/>
              </a:rPr>
              <a:t>Hatkoff</a:t>
            </a:r>
            <a:r>
              <a:rPr lang="en-US" sz="1100" b="0" i="0" kern="1200" dirty="0">
                <a:solidFill>
                  <a:schemeClr val="tx1"/>
                </a:solidFill>
                <a:effectLst/>
              </a:rPr>
              <a:t>, I., </a:t>
            </a:r>
            <a:r>
              <a:rPr lang="en-US" sz="1100" b="0" i="0" kern="1200" dirty="0" err="1">
                <a:solidFill>
                  <a:schemeClr val="tx1"/>
                </a:solidFill>
                <a:effectLst/>
              </a:rPr>
              <a:t>Hatkoff</a:t>
            </a:r>
            <a:r>
              <a:rPr lang="en-US" sz="1100" b="0" i="0" kern="1200" dirty="0">
                <a:solidFill>
                  <a:schemeClr val="tx1"/>
                </a:solidFill>
                <a:effectLst/>
              </a:rPr>
              <a:t>, C., </a:t>
            </a:r>
            <a:r>
              <a:rPr lang="en-US" sz="1100" b="0" i="0" kern="1200" dirty="0" err="1">
                <a:solidFill>
                  <a:schemeClr val="tx1"/>
                </a:solidFill>
                <a:effectLst/>
              </a:rPr>
              <a:t>Kahumbu</a:t>
            </a:r>
            <a:r>
              <a:rPr lang="en-US" sz="1100" b="0" i="0" kern="1200" dirty="0">
                <a:solidFill>
                  <a:schemeClr val="tx1"/>
                </a:solidFill>
                <a:effectLst/>
              </a:rPr>
              <a:t>, P., &amp; Greste, P. (2006). </a:t>
            </a:r>
            <a:r>
              <a:rPr lang="en-US" sz="1100" b="0" i="1" kern="1200" dirty="0">
                <a:solidFill>
                  <a:schemeClr val="tx1"/>
                </a:solidFill>
                <a:effectLst/>
              </a:rPr>
              <a:t>Owen &amp; </a:t>
            </a:r>
            <a:r>
              <a:rPr lang="en-US" sz="1100" b="0" i="1" kern="1200" dirty="0" err="1">
                <a:solidFill>
                  <a:schemeClr val="tx1"/>
                </a:solidFill>
                <a:effectLst/>
              </a:rPr>
              <a:t>Mzee</a:t>
            </a:r>
            <a:r>
              <a:rPr lang="en-US" sz="1100" b="0" i="1" kern="1200" dirty="0">
                <a:solidFill>
                  <a:schemeClr val="tx1"/>
                </a:solidFill>
                <a:effectLst/>
              </a:rPr>
              <a:t>: the true story of a remarkable friendship</a:t>
            </a:r>
            <a:r>
              <a:rPr lang="en-US" sz="1100" b="0" i="0" kern="1200" dirty="0">
                <a:solidFill>
                  <a:schemeClr val="tx1"/>
                </a:solidFill>
                <a:effectLst/>
              </a:rPr>
              <a:t>. New York: Scholastic Press.</a:t>
            </a:r>
          </a:p>
          <a:p>
            <a:pPr marL="171450" indent="-171450">
              <a:buFont typeface="Arial" charset="0"/>
              <a:buChar char="•"/>
            </a:pPr>
            <a:r>
              <a:rPr lang="en-US" sz="1100" b="0" i="0" kern="1200" dirty="0" err="1">
                <a:solidFill>
                  <a:schemeClr val="tx1"/>
                </a:solidFill>
                <a:effectLst/>
              </a:rPr>
              <a:t>Steig</a:t>
            </a:r>
            <a:r>
              <a:rPr lang="en-US" sz="1100" b="0" i="0" kern="1200" dirty="0">
                <a:solidFill>
                  <a:schemeClr val="tx1"/>
                </a:solidFill>
                <a:effectLst/>
              </a:rPr>
              <a:t>, W. (2013). </a:t>
            </a:r>
            <a:r>
              <a:rPr lang="en-US" sz="1100" b="0" i="1" kern="1200" dirty="0">
                <a:solidFill>
                  <a:schemeClr val="tx1"/>
                </a:solidFill>
                <a:effectLst/>
              </a:rPr>
              <a:t>Amos &amp; Boris</a:t>
            </a:r>
            <a:r>
              <a:rPr lang="en-US" sz="1100" b="0" i="0" kern="1200" dirty="0">
                <a:solidFill>
                  <a:schemeClr val="tx1"/>
                </a:solidFill>
                <a:effectLst/>
              </a:rPr>
              <a:t>. Columbus, O.H.: </a:t>
            </a:r>
            <a:r>
              <a:rPr lang="en-US" sz="1100" b="0" i="0" kern="1200" dirty="0" err="1">
                <a:solidFill>
                  <a:schemeClr val="tx1"/>
                </a:solidFill>
                <a:effectLst/>
              </a:rPr>
              <a:t>Zaner-Bloser</a:t>
            </a:r>
            <a:r>
              <a:rPr lang="en-US" sz="1100" b="0" i="0" kern="1200" dirty="0">
                <a:solidFill>
                  <a:schemeClr val="tx1"/>
                </a:solidFill>
                <a:effectLst/>
              </a:rPr>
              <a:t>.</a:t>
            </a:r>
          </a:p>
          <a:p>
            <a:br>
              <a:rPr lang="en-US" sz="1100" dirty="0"/>
            </a:br>
            <a:br>
              <a:rPr lang="en-US" sz="1100" dirty="0"/>
            </a:br>
            <a:endParaRPr lang="en-US" sz="1100" b="0" i="0" kern="1200" dirty="0">
              <a:solidFill>
                <a:schemeClr val="tx1"/>
              </a:solidFill>
              <a:effectLst/>
            </a:endParaRPr>
          </a:p>
          <a:p>
            <a:pPr marL="171450" lvl="0" indent="-171450" rtl="0" fontAlgn="base">
              <a:buFont typeface="Arial" charset="0"/>
              <a:buChar char="•"/>
            </a:pPr>
            <a:endParaRPr lang="en-US" sz="1100" b="0" i="1" kern="1200" dirty="0">
              <a:solidFill>
                <a:schemeClr val="tx1"/>
              </a:solidFill>
              <a:effectLst/>
            </a:endParaRPr>
          </a:p>
          <a:p>
            <a:pPr marL="171450" lvl="0" indent="-171450" rtl="0" fontAlgn="base">
              <a:buFont typeface="Arial" charset="0"/>
              <a:buChar char="•"/>
            </a:pPr>
            <a:endParaRPr lang="en-US" sz="1100" b="0" i="1" kern="1200" dirty="0">
              <a:solidFill>
                <a:schemeClr val="tx1"/>
              </a:solidFill>
              <a:effectLst/>
            </a:endParaRPr>
          </a:p>
          <a:p>
            <a:pPr marL="171450" lvl="0" indent="-171450" rtl="0" fontAlgn="base">
              <a:buFont typeface="Arial" charset="0"/>
              <a:buChar char="•"/>
            </a:pPr>
            <a:endParaRPr lang="en-US" sz="1100" b="0" i="1" kern="1200" dirty="0">
              <a:solidFill>
                <a:schemeClr val="tx1"/>
              </a:solidFill>
              <a:effectLst/>
            </a:endParaRPr>
          </a:p>
          <a:p>
            <a:pPr marL="171450" lvl="0" indent="-171450" rtl="0" fontAlgn="base">
              <a:buFont typeface="Arial" charset="0"/>
              <a:buChar char="•"/>
            </a:pPr>
            <a:endParaRPr lang="en-US" sz="1100" b="0" i="0" u="none" strike="noStrike" kern="1200" dirty="0">
              <a:solidFill>
                <a:schemeClr val="tx1"/>
              </a:solidFill>
              <a:effectLst/>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10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a:p>
        </p:txBody>
      </p:sp>
    </p:spTree>
    <p:extLst>
      <p:ext uri="{BB962C8B-B14F-4D97-AF65-F5344CB8AC3E}">
        <p14:creationId xmlns:p14="http://schemas.microsoft.com/office/powerpoint/2010/main" val="166735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And sometimes – you’ll see both types of coherence in the same unit!  You’ll see a sequence of non-fiction texts that build knowledge for students to access the anchor text and then you’ll notice paired supplemental texts that support students in making meaningful connections between concepts and ideas across two or more literary texts. In fact, that is exactly what we will see when we examine our Flowers for Algernon unit.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n-US" b="1" dirty="0"/>
              <a:t>Image Sources: </a:t>
            </a:r>
            <a:endParaRPr lang="en-US" dirty="0"/>
          </a:p>
          <a:p>
            <a:pPr marL="171450" lvl="0" indent="-171450" fontAlgn="base">
              <a:buFont typeface="Arial" charset="0"/>
              <a:buChar char="•"/>
            </a:pPr>
            <a:r>
              <a:rPr lang="en-US" dirty="0"/>
              <a:t>White, E B. </a:t>
            </a:r>
            <a:r>
              <a:rPr lang="en-US" i="1" dirty="0"/>
              <a:t>Charlotte's Web</a:t>
            </a:r>
            <a:r>
              <a:rPr lang="en-US" dirty="0"/>
              <a:t>. New York, New York: Harper &amp; Row, 1980. Print.</a:t>
            </a:r>
          </a:p>
          <a:p>
            <a:pPr marL="171450" indent="-171450">
              <a:buFont typeface="Arial" charset="0"/>
              <a:buChar char="•"/>
            </a:pPr>
            <a:r>
              <a:rPr lang="en-US" dirty="0" err="1"/>
              <a:t>DiCamillo</a:t>
            </a:r>
            <a:r>
              <a:rPr lang="en-US" dirty="0"/>
              <a:t>, K. (2015). </a:t>
            </a:r>
            <a:r>
              <a:rPr lang="en-US" i="1" dirty="0"/>
              <a:t>Because of </a:t>
            </a:r>
            <a:r>
              <a:rPr lang="en-US" i="1" dirty="0" err="1"/>
              <a:t>winn-dixie</a:t>
            </a:r>
            <a:r>
              <a:rPr lang="en-US" dirty="0"/>
              <a:t>. Candlewick.</a:t>
            </a:r>
          </a:p>
          <a:p>
            <a:pPr marL="171450" indent="-171450">
              <a:buFont typeface="Arial" charset="0"/>
              <a:buChar char="•"/>
            </a:pPr>
            <a:r>
              <a:rPr lang="en-US" dirty="0" err="1"/>
              <a:t>Hatkoff</a:t>
            </a:r>
            <a:r>
              <a:rPr lang="en-US" dirty="0"/>
              <a:t>, I., </a:t>
            </a:r>
            <a:r>
              <a:rPr lang="en-US" dirty="0" err="1"/>
              <a:t>Hatkoff</a:t>
            </a:r>
            <a:r>
              <a:rPr lang="en-US" dirty="0"/>
              <a:t>, C., </a:t>
            </a:r>
            <a:r>
              <a:rPr lang="en-US" dirty="0" err="1"/>
              <a:t>Kahumbu</a:t>
            </a:r>
            <a:r>
              <a:rPr lang="en-US" dirty="0"/>
              <a:t>, P., &amp; Greste, P. (2006). </a:t>
            </a:r>
            <a:r>
              <a:rPr lang="en-US" i="1" dirty="0"/>
              <a:t>Owen &amp; </a:t>
            </a:r>
            <a:r>
              <a:rPr lang="en-US" i="1" dirty="0" err="1"/>
              <a:t>Mzee</a:t>
            </a:r>
            <a:r>
              <a:rPr lang="en-US" i="1" dirty="0"/>
              <a:t>: the true story of a remarkable friendship</a:t>
            </a:r>
            <a:r>
              <a:rPr lang="en-US" dirty="0"/>
              <a:t>. New York: Scholastic Press.</a:t>
            </a:r>
          </a:p>
          <a:p>
            <a:pPr marL="171450" indent="-171450">
              <a:buFont typeface="Arial" charset="0"/>
              <a:buChar char="•"/>
            </a:pPr>
            <a:r>
              <a:rPr lang="en-US" dirty="0" err="1"/>
              <a:t>Steig</a:t>
            </a:r>
            <a:r>
              <a:rPr lang="en-US" dirty="0"/>
              <a:t>, W. (2013). </a:t>
            </a:r>
            <a:r>
              <a:rPr lang="en-US" i="1" dirty="0"/>
              <a:t>Amos &amp; Boris</a:t>
            </a:r>
            <a:r>
              <a:rPr lang="en-US" dirty="0"/>
              <a:t>. Columbus, O.H.: </a:t>
            </a:r>
            <a:r>
              <a:rPr lang="en-US" dirty="0" err="1"/>
              <a:t>Zaner-Bloser</a:t>
            </a:r>
            <a:r>
              <a:rPr lang="en-US"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a:p>
        </p:txBody>
      </p:sp>
    </p:spTree>
    <p:extLst>
      <p:ext uri="{BB962C8B-B14F-4D97-AF65-F5344CB8AC3E}">
        <p14:creationId xmlns:p14="http://schemas.microsoft.com/office/powerpoint/2010/main" val="15077275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Facilitator says: </a:t>
            </a:r>
            <a:r>
              <a:rPr lang="en-US" dirty="0"/>
              <a:t>Conceptual coherence</a:t>
            </a:r>
            <a:r>
              <a:rPr lang="en-US" baseline="0" dirty="0"/>
              <a:t> is a key design principle of the Guidebooks.  Let’s take a closer look at how this lives in our Flowers for Algernon unit. </a:t>
            </a:r>
          </a:p>
          <a:p>
            <a:endParaRPr lang="en-US" baseline="0" dirty="0"/>
          </a:p>
          <a:p>
            <a:r>
              <a:rPr lang="en-US" b="1" baseline="0" dirty="0"/>
              <a:t>Image Source: </a:t>
            </a:r>
            <a:r>
              <a:rPr lang="en-US" sz="1200" b="0" i="0" kern="1200" dirty="0">
                <a:solidFill>
                  <a:schemeClr val="tx1"/>
                </a:solidFill>
                <a:effectLst/>
                <a:latin typeface="+mn-lt"/>
                <a:ea typeface="+mn-ea"/>
                <a:cs typeface="+mn-cs"/>
              </a:rPr>
              <a:t>Keyes, D. (1966). </a:t>
            </a:r>
            <a:r>
              <a:rPr lang="en-US" sz="1200" b="0" i="1" kern="1200" dirty="0">
                <a:solidFill>
                  <a:schemeClr val="tx1"/>
                </a:solidFill>
                <a:effectLst/>
                <a:latin typeface="+mn-lt"/>
                <a:ea typeface="+mn-ea"/>
                <a:cs typeface="+mn-cs"/>
              </a:rPr>
              <a:t>Flowers for Algernon</a:t>
            </a:r>
            <a:r>
              <a:rPr lang="en-US" sz="1200" b="0" i="0" kern="1200" dirty="0">
                <a:solidFill>
                  <a:schemeClr val="tx1"/>
                </a:solidFill>
                <a:effectLst/>
                <a:latin typeface="+mn-lt"/>
                <a:ea typeface="+mn-ea"/>
                <a:cs typeface="+mn-cs"/>
              </a:rPr>
              <a:t>. Harcourt Brace.</a:t>
            </a:r>
          </a:p>
          <a:p>
            <a:br>
              <a:rPr lang="en-US" dirty="0"/>
            </a:br>
            <a:br>
              <a:rPr lang="en-US" dirty="0"/>
            </a:b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a:p>
        </p:txBody>
      </p:sp>
    </p:spTree>
    <p:extLst>
      <p:ext uri="{BB962C8B-B14F-4D97-AF65-F5344CB8AC3E}">
        <p14:creationId xmlns:p14="http://schemas.microsoft.com/office/powerpoint/2010/main" val="4466466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58825"/>
            <a:ext cx="4579938" cy="2576513"/>
          </a:xfrm>
        </p:spPr>
      </p:sp>
      <p:sp>
        <p:nvSpPr>
          <p:cNvPr id="3" name="Notes Placeholder 2"/>
          <p:cNvSpPr>
            <a:spLocks noGrp="1"/>
          </p:cNvSpPr>
          <p:nvPr>
            <p:ph type="body" idx="1"/>
          </p:nvPr>
        </p:nvSpPr>
        <p:spPr>
          <a:xfrm>
            <a:off x="807983" y="3517681"/>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Point participants to the synopsis of </a:t>
            </a:r>
            <a:r>
              <a:rPr lang="en-US" b="0" i="1" dirty="0"/>
              <a:t>Flowers for Algernon </a:t>
            </a:r>
            <a:r>
              <a:rPr lang="en-US" b="0" dirty="0"/>
              <a:t>in their note-catcher. Emphasize that it’s important for us to have an</a:t>
            </a:r>
            <a:r>
              <a:rPr lang="en-US" b="0" baseline="0" dirty="0"/>
              <a:t> understanding of the anchor text in order to better understand the purpose of the supplemental texts in this unit.  Emphasize that it would be great for our purposes for participants to actually read this anchor text on their own time (and acknowledge that if a teacher was teaching this unit that would be the very first thing they should do in their planning process!).  Have participants read independently and then discuss with a partner.  If time allows, invite 2-3 participants to share out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It would be helpful for students to build knowledge about human intelligence and IQ testing in order to fully understand the plot events and ideas in this text. It also may be helpful for them to build knowledge about scientific testing, research studies.</a:t>
            </a:r>
            <a:r>
              <a:rPr lang="en-US" b="0" dirty="0"/>
              <a:t>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The text explores themes/concepts of friendship, human relationships, and human manipulation</a:t>
            </a:r>
            <a:r>
              <a:rPr lang="en-US" b="0" dirty="0"/>
              <a:t> of</a:t>
            </a:r>
            <a:r>
              <a:rPr lang="en-US" b="0" baseline="0" dirty="0"/>
              <a:t> intelligence and the impact that can have on people and the world.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r>
              <a:rPr lang="en-US" b="1" baseline="0" dirty="0"/>
              <a:t>Image Source: </a:t>
            </a:r>
            <a:r>
              <a:rPr lang="en-US" sz="1200" b="0" i="0" kern="1200" dirty="0">
                <a:solidFill>
                  <a:schemeClr val="tx1"/>
                </a:solidFill>
                <a:effectLst/>
                <a:latin typeface="+mn-lt"/>
                <a:ea typeface="+mn-ea"/>
                <a:cs typeface="+mn-cs"/>
              </a:rPr>
              <a:t>Keyes, D. (1966). </a:t>
            </a:r>
            <a:r>
              <a:rPr lang="en-US" sz="1200" b="0" i="1" kern="1200" dirty="0">
                <a:solidFill>
                  <a:schemeClr val="tx1"/>
                </a:solidFill>
                <a:effectLst/>
                <a:latin typeface="+mn-lt"/>
                <a:ea typeface="+mn-ea"/>
                <a:cs typeface="+mn-cs"/>
              </a:rPr>
              <a:t>Flowers for Algernon</a:t>
            </a:r>
            <a:r>
              <a:rPr lang="en-US" sz="1200" b="0" i="0" kern="1200" dirty="0">
                <a:solidFill>
                  <a:schemeClr val="tx1"/>
                </a:solidFill>
                <a:effectLst/>
                <a:latin typeface="+mn-lt"/>
                <a:ea typeface="+mn-ea"/>
                <a:cs typeface="+mn-cs"/>
              </a:rPr>
              <a:t>. Harcourt Brace.</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Synopsis Source: </a:t>
            </a:r>
            <a:r>
              <a:rPr lang="en-US" sz="1200" b="0" i="0" kern="1200" dirty="0">
                <a:solidFill>
                  <a:schemeClr val="tx1"/>
                </a:solidFill>
                <a:effectLst/>
                <a:latin typeface="+mn-lt"/>
                <a:ea typeface="+mn-ea"/>
                <a:cs typeface="+mn-cs"/>
              </a:rPr>
              <a:t>Flowers for Algernon Book Summary</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n.d.</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In </a:t>
            </a:r>
            <a:r>
              <a:rPr lang="en-US" sz="1200" b="0" i="0" kern="1200" baseline="0" dirty="0" err="1">
                <a:solidFill>
                  <a:schemeClr val="tx1"/>
                </a:solidFill>
                <a:effectLst/>
                <a:latin typeface="+mn-lt"/>
                <a:ea typeface="+mn-ea"/>
                <a:cs typeface="+mn-cs"/>
              </a:rPr>
              <a:t>Cliffsnotes.com</a:t>
            </a:r>
            <a:r>
              <a:rPr lang="en-US" sz="1200" b="0" i="0" kern="1200" baseline="0" dirty="0">
                <a:solidFill>
                  <a:schemeClr val="tx1"/>
                </a:solidFill>
                <a:effectLst/>
                <a:latin typeface="+mn-lt"/>
                <a:ea typeface="+mn-ea"/>
                <a:cs typeface="+mn-cs"/>
              </a:rPr>
              <a:t>.</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Retrieved</a:t>
            </a:r>
            <a:r>
              <a:rPr lang="en-US" sz="1200" b="0" i="0" kern="1200" baseline="0" dirty="0">
                <a:solidFill>
                  <a:schemeClr val="tx1"/>
                </a:solidFill>
                <a:effectLst/>
                <a:latin typeface="+mn-lt"/>
                <a:ea typeface="+mn-ea"/>
                <a:cs typeface="+mn-cs"/>
              </a:rPr>
              <a:t> from https://</a:t>
            </a:r>
            <a:r>
              <a:rPr lang="en-US" sz="1200" b="0" i="0" kern="1200" baseline="0" dirty="0" err="1">
                <a:solidFill>
                  <a:schemeClr val="tx1"/>
                </a:solidFill>
                <a:effectLst/>
                <a:latin typeface="+mn-lt"/>
                <a:ea typeface="+mn-ea"/>
                <a:cs typeface="+mn-cs"/>
              </a:rPr>
              <a:t>www.cliffsnotes.com</a:t>
            </a:r>
            <a:r>
              <a:rPr lang="en-US" sz="1200" b="0" i="0" kern="1200" baseline="0" dirty="0">
                <a:solidFill>
                  <a:schemeClr val="tx1"/>
                </a:solidFill>
                <a:effectLst/>
                <a:latin typeface="+mn-lt"/>
                <a:ea typeface="+mn-ea"/>
                <a:cs typeface="+mn-cs"/>
              </a:rPr>
              <a:t>/literature/f/flowers-for-</a:t>
            </a:r>
            <a:r>
              <a:rPr lang="en-US" sz="1200" b="0" i="0" kern="1200" baseline="0" dirty="0" err="1">
                <a:solidFill>
                  <a:schemeClr val="tx1"/>
                </a:solidFill>
                <a:effectLst/>
                <a:latin typeface="+mn-lt"/>
                <a:ea typeface="+mn-ea"/>
                <a:cs typeface="+mn-cs"/>
              </a:rPr>
              <a:t>algernon</a:t>
            </a:r>
            <a:r>
              <a:rPr lang="en-US" sz="1200" b="0" i="0" kern="1200" baseline="0" dirty="0">
                <a:solidFill>
                  <a:schemeClr val="tx1"/>
                </a:solidFill>
                <a:effectLst/>
                <a:latin typeface="+mn-lt"/>
                <a:ea typeface="+mn-ea"/>
                <a:cs typeface="+mn-cs"/>
              </a:rPr>
              <a:t>/book-summary </a:t>
            </a:r>
            <a:endParaRPr lang="en-US" sz="1200" b="1"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a:p>
        </p:txBody>
      </p:sp>
    </p:spTree>
    <p:extLst>
      <p:ext uri="{BB962C8B-B14F-4D97-AF65-F5344CB8AC3E}">
        <p14:creationId xmlns:p14="http://schemas.microsoft.com/office/powerpoint/2010/main" val="6249545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Now let’s explore the conceptual coherence</a:t>
            </a:r>
            <a:r>
              <a:rPr lang="en-US" baseline="0" dirty="0"/>
              <a:t> that exists within this unit. We are going to examine the supplemental texts that are built into this unit to determine what type of information or concepts are conveyed in the text and think about what purpose they might serve in this unit. In addition to the articles relevant to IQ tests that we saw in the Cold Read Task back in Module 1, there are three main supplemental texts in our shared unit: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 Story of Prometheus I and II” (Greek myth)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“What’s in an Inkblot? Some Say, Not Much” (Informational article)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“Excerpts from Frankenstein; or, the Modern Prometheus” (Literary text </a:t>
            </a:r>
            <a:r>
              <a:rPr lang="mr-IN" baseline="0" dirty="0"/>
              <a:t>–</a:t>
            </a:r>
            <a:r>
              <a:rPr lang="en-US" baseline="0" dirty="0"/>
              <a:t> excerpt from a novel)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pPr marR="0" algn="l" defTabSz="914400" rtl="0" eaLnBrk="1" fontAlgn="auto" latinLnBrk="0" hangingPunct="1">
              <a:lnSpc>
                <a:spcPct val="100000"/>
              </a:lnSpc>
              <a:spcBef>
                <a:spcPts val="0"/>
              </a:spcBef>
              <a:spcAft>
                <a:spcPts val="0"/>
              </a:spcAft>
              <a:buClrTx/>
              <a:buSzTx/>
              <a:tabLst/>
              <a:defRPr/>
            </a:pPr>
            <a:r>
              <a:rPr lang="en-US" b="1" dirty="0"/>
              <a:t>Note: </a:t>
            </a:r>
            <a:r>
              <a:rPr lang="en-US" dirty="0"/>
              <a:t>The three texts needed for the following activity are found in the packet “Flowers for Algernon Text Set.” </a:t>
            </a:r>
            <a:endParaRPr lang="en-US" b="1" dirty="0"/>
          </a:p>
          <a:p>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a:p>
        </p:txBody>
      </p:sp>
    </p:spTree>
    <p:extLst>
      <p:ext uri="{BB962C8B-B14F-4D97-AF65-F5344CB8AC3E}">
        <p14:creationId xmlns:p14="http://schemas.microsoft.com/office/powerpoint/2010/main" val="104586007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dirty="0"/>
              <a:t>11 </a:t>
            </a:r>
            <a:r>
              <a:rPr lang="en-US" sz="1100" dirty="0"/>
              <a:t>minutes (1 minute for directions, 10 minutes for the task)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Facilitator says: </a:t>
            </a:r>
            <a:r>
              <a:rPr lang="en-US" sz="1100" b="0" dirty="0"/>
              <a:t>You will now work with</a:t>
            </a:r>
            <a:r>
              <a:rPr lang="en-US" sz="1100" b="0" baseline="0" dirty="0"/>
              <a:t> a team of three to examine these texts from </a:t>
            </a:r>
            <a:r>
              <a:rPr lang="en-US" sz="1100" b="0" i="0" baseline="0" dirty="0"/>
              <a:t>the </a:t>
            </a:r>
            <a:r>
              <a:rPr lang="en-US" sz="1100" b="0" i="1" baseline="0" dirty="0"/>
              <a:t>Flowers for Algernon </a:t>
            </a:r>
            <a:r>
              <a:rPr lang="en-US" sz="1100" b="0" i="0" baseline="0" dirty="0"/>
              <a:t>text set (separate packet). Each group member will read one of the three texts and summarize key ideas/concepts in your note catcher. You </a:t>
            </a:r>
            <a:r>
              <a:rPr lang="en-US" sz="1100" i="0" dirty="0"/>
              <a:t>must be </a:t>
            </a:r>
            <a:r>
              <a:rPr lang="en-US" sz="1100" baseline="0" dirty="0"/>
              <a:t>be prepared to share out about their text at the end of this work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100" b="1" baseline="0" dirty="0"/>
              <a:t>Facilitator does: </a:t>
            </a:r>
            <a:r>
              <a:rPr lang="en-US" sz="1100" baseline="0" dirty="0"/>
              <a:t>Have participants form groups of three and assign themselves one of the three texts from the shared unit text set: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“The Story of Prometheus I and II”</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“What’s in an Inkblot? Some Say, Not Much”</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baseline="0" dirty="0"/>
              <a:t>“Excerpts from Frankenstein; or, the Modern Prometheus”</a:t>
            </a:r>
            <a:endParaRPr lang="en-US" sz="1100" dirty="0"/>
          </a:p>
          <a:p>
            <a:endParaRPr lang="en-US" sz="1100" dirty="0"/>
          </a:p>
          <a:p>
            <a:r>
              <a:rPr lang="en-US" sz="1100" b="1" baseline="0" dirty="0"/>
              <a:t>Facilitator does: </a:t>
            </a:r>
            <a:r>
              <a:rPr lang="en-US" sz="1100" b="0" baseline="0" dirty="0"/>
              <a:t>Provide time for p</a:t>
            </a:r>
            <a:r>
              <a:rPr lang="en-US" sz="1100" dirty="0"/>
              <a:t>articipants to work independently</a:t>
            </a:r>
            <a:r>
              <a:rPr lang="en-US" sz="1100" baseline="0" dirty="0"/>
              <a:t> to </a:t>
            </a:r>
            <a:r>
              <a:rPr lang="en-US" sz="1100" b="0" baseline="0" dirty="0"/>
              <a:t>read their assigned text and take notes in the graphic organizer in their note-catcher. Point out that all texts are found in the packet </a:t>
            </a:r>
            <a:r>
              <a:rPr lang="en-US" sz="1100" b="0" i="0" baseline="0" dirty="0">
                <a:solidFill>
                  <a:srgbClr val="0070C0"/>
                </a:solidFill>
              </a:rPr>
              <a:t>called “Flowers for Algernon Text Set” </a:t>
            </a:r>
            <a:r>
              <a:rPr lang="en-US" sz="1100" b="0" i="0" baseline="0" dirty="0"/>
              <a:t>and the graphic organizer to take notes is in the note catcher.</a:t>
            </a:r>
            <a:endParaRPr lang="en-US" sz="1100" b="0" dirty="0"/>
          </a:p>
          <a:p>
            <a:endParaRPr lang="en-US" sz="1100" dirty="0"/>
          </a:p>
          <a:p>
            <a:r>
              <a:rPr lang="en-US" sz="1100" b="1" dirty="0"/>
              <a:t>NOTE: </a:t>
            </a:r>
            <a:r>
              <a:rPr lang="en-US" sz="1100" dirty="0"/>
              <a:t>This is just an introduction to the general idea of grouping texts for coherence. In Session 4, participants will spend the majority of the session analyzing their own text sets. </a:t>
            </a:r>
          </a:p>
          <a:p>
            <a:endParaRPr lang="en-US" sz="1100" dirty="0"/>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a:p>
        </p:txBody>
      </p:sp>
    </p:spTree>
    <p:extLst>
      <p:ext uri="{BB962C8B-B14F-4D97-AF65-F5344CB8AC3E}">
        <p14:creationId xmlns:p14="http://schemas.microsoft.com/office/powerpoint/2010/main" val="180648078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Duration: </a:t>
            </a:r>
            <a:r>
              <a:rPr lang="en-US" sz="1000" b="0" dirty="0"/>
              <a:t>6</a:t>
            </a:r>
            <a:r>
              <a:rPr lang="en-US" sz="10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a:t>Facilitator does:</a:t>
            </a:r>
            <a:r>
              <a:rPr lang="en-US" sz="1000" b="1" baseline="0" dirty="0"/>
              <a:t> </a:t>
            </a:r>
            <a:r>
              <a:rPr lang="en-US" sz="1000" b="0" baseline="0" dirty="0"/>
              <a:t>Have participants share in their groups of three by taking turns presenting about each of the texts.  Each group member has 2 minutes to provide an overview of their text and provide a piece of evidence from the text that is relevant for group members to consider.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000" b="0" baseline="0" dirty="0"/>
              <a:t>Remind participants that they should be adding notes about each text to their graphic organizer as the other group members are presenting about the other two texts.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dirty="0"/>
          </a:p>
          <a:p>
            <a:r>
              <a:rPr lang="en-US" sz="1000" b="1" dirty="0"/>
              <a:t>Look for:</a:t>
            </a:r>
          </a:p>
          <a:p>
            <a:pPr marL="171450" indent="-171450">
              <a:buFont typeface="Arial" charset="0"/>
              <a:buChar char="•"/>
            </a:pPr>
            <a:r>
              <a:rPr lang="en-US" sz="1000" dirty="0"/>
              <a:t>All three texts explore the unit’s topics of intelligence</a:t>
            </a:r>
            <a:r>
              <a:rPr lang="en-US" sz="1000" baseline="0" dirty="0"/>
              <a:t> and knowledge. They each offer a different perspective on intelligence and the benefits/costs of seeking out (or being granted) access to knowledge. </a:t>
            </a:r>
          </a:p>
          <a:p>
            <a:pPr marL="171450" indent="-171450">
              <a:buFont typeface="Arial" charset="0"/>
              <a:buChar char="•"/>
            </a:pPr>
            <a:r>
              <a:rPr lang="en-US" sz="1000" baseline="0" dirty="0"/>
              <a:t>”The Story of Prometheus I and II” and the excerpt from “Frankenstein” specifically explore the potentially negative or dangerous consequences of knowledge, particularly when it has been artificially created by man. </a:t>
            </a:r>
          </a:p>
          <a:p>
            <a:pPr marL="171450" indent="-171450">
              <a:buFont typeface="Arial" charset="0"/>
              <a:buChar char="•"/>
            </a:pPr>
            <a:r>
              <a:rPr lang="en-US" sz="1000" baseline="0" dirty="0"/>
              <a:t>Each text serves the purpose of helping students build knowledge about intelligence and/or helping them access </a:t>
            </a:r>
            <a:r>
              <a:rPr lang="en-US" sz="1000" i="1" baseline="0" dirty="0"/>
              <a:t>Flower for Algernon’s</a:t>
            </a:r>
            <a:r>
              <a:rPr lang="en-US" sz="1000" i="0" baseline="0" dirty="0"/>
              <a:t> </a:t>
            </a:r>
            <a:r>
              <a:rPr lang="en-US" sz="1000" baseline="0" dirty="0"/>
              <a:t>themes about the  consequences of interfering with human intelligence. </a:t>
            </a:r>
          </a:p>
          <a:p>
            <a:pPr marL="171450" indent="-171450">
              <a:buFont typeface="Arial" charset="0"/>
              <a:buChar char="•"/>
            </a:pPr>
            <a:endParaRPr lang="en-US" sz="1000" baseline="0" dirty="0"/>
          </a:p>
          <a:p>
            <a:pPr marL="0" indent="0">
              <a:buFont typeface="Arial" charset="0"/>
              <a:buNone/>
            </a:pPr>
            <a:r>
              <a:rPr lang="en-US" sz="1000" b="1" baseline="0" dirty="0"/>
              <a:t>Note: </a:t>
            </a:r>
            <a:r>
              <a:rPr lang="en-US" sz="1000" b="0" baseline="0" dirty="0"/>
              <a:t>On this slide, participants are sharing amongst their groups. You will facilitate a whole-group discussion about these questions on the next slide. </a:t>
            </a:r>
            <a:endParaRPr lang="en-US" sz="1000" b="1" baseline="0" dirty="0"/>
          </a:p>
          <a:p>
            <a:pPr marL="171450" indent="-171450">
              <a:buFont typeface="Arial" charset="0"/>
              <a:buChar char="•"/>
            </a:pPr>
            <a:endParaRPr lang="en-US" sz="1000" dirty="0"/>
          </a:p>
          <a:p>
            <a:r>
              <a:rPr lang="en-US" sz="1000" b="1" dirty="0"/>
              <a:t>Note: </a:t>
            </a:r>
            <a:r>
              <a:rPr lang="en-US" sz="1000" dirty="0"/>
              <a:t>This is just an introduction to the general idea of grouping texts for coherence. In Session 4, participants will spend the majority of the session analyzing their own text sets. </a:t>
            </a:r>
          </a:p>
          <a:p>
            <a:endParaRPr lang="en-US" sz="1000" dirty="0"/>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a:p>
        </p:txBody>
      </p:sp>
    </p:spTree>
    <p:extLst>
      <p:ext uri="{BB962C8B-B14F-4D97-AF65-F5344CB8AC3E}">
        <p14:creationId xmlns:p14="http://schemas.microsoft.com/office/powerpoint/2010/main" val="19618732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Facilitate a whole group debrief around these questions.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Key Points/Look For: </a:t>
            </a:r>
          </a:p>
          <a:p>
            <a:pPr marL="171450" lvl="0" indent="-171450">
              <a:buFont typeface="Arial" panose="020B0604020202020204" pitchFamily="34" charset="0"/>
              <a:buChar char="•"/>
            </a:pPr>
            <a:r>
              <a:rPr lang="en-US" sz="1100" kern="1200" dirty="0">
                <a:solidFill>
                  <a:schemeClr val="tx1"/>
                </a:solidFill>
                <a:effectLst/>
                <a:latin typeface="Calibri"/>
                <a:ea typeface="+mn-ea"/>
                <a:cs typeface="Calibri"/>
              </a:rPr>
              <a:t>All three texts explore the unit’s topics of intelligence and knowledge. Each of these texts offer a different perspective on intelligence and the benefits/costs of seeking out (or being granted) access to knowledge. </a:t>
            </a:r>
            <a:endParaRPr lang="en-US" b="0" dirty="0"/>
          </a:p>
          <a:p>
            <a:pPr marL="171450" indent="-171450">
              <a:buFont typeface="Arial" charset="0"/>
              <a:buChar char="•"/>
            </a:pPr>
            <a:r>
              <a:rPr lang="en-US" baseline="0" dirty="0"/>
              <a:t>”The Story of Prometheus I and II” and the excerpt from “Frankenstein” specifically explore the potentially negative or dangerous consequences of knowledge/intelligence, particularly when it has been artificially created or manipulated by man. </a:t>
            </a:r>
          </a:p>
          <a:p>
            <a:pPr marL="171450" indent="-171450">
              <a:buFont typeface="Arial" charset="0"/>
              <a:buChar char="•"/>
            </a:pPr>
            <a:r>
              <a:rPr lang="en-US" baseline="0" dirty="0"/>
              <a:t>Each text serves the purpose of helping students build knowledge about intelligence and/or helping them access </a:t>
            </a:r>
            <a:r>
              <a:rPr lang="en-US" i="1" baseline="0" dirty="0"/>
              <a:t>Flower for Algernon’s</a:t>
            </a:r>
            <a:r>
              <a:rPr lang="en-US" i="0" baseline="0" dirty="0"/>
              <a:t> </a:t>
            </a:r>
            <a:r>
              <a:rPr lang="en-US" baseline="0" dirty="0"/>
              <a:t>themes about the consequences of interfering with human intelligence. </a:t>
            </a:r>
          </a:p>
          <a:p>
            <a:pPr marL="171450" indent="-171450">
              <a:buFont typeface="Arial" charset="0"/>
              <a:buChar cha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baseline="0" dirty="0"/>
              <a:t>Additional context for facilitators: </a:t>
            </a:r>
            <a:r>
              <a:rPr lang="en-US" sz="1100" kern="1200" dirty="0">
                <a:solidFill>
                  <a:schemeClr val="tx1"/>
                </a:solidFill>
                <a:effectLst/>
                <a:latin typeface="Calibri"/>
                <a:ea typeface="+mn-ea"/>
                <a:cs typeface="Calibri"/>
              </a:rPr>
              <a:t>The overall topic of the “Flowers for Algernon” unit is a thought-provoking exploration of the nature of human intelligence, the dynamic and complicated role it plays in our lives, and how we human beings have tried to understand and even manipulate intelligence.  In the description of this unit, the Guidebooks tell us: </a:t>
            </a:r>
            <a:r>
              <a:rPr lang="en-US" sz="1100" i="1" kern="1200" dirty="0">
                <a:solidFill>
                  <a:schemeClr val="tx1"/>
                </a:solidFill>
                <a:effectLst/>
                <a:latin typeface="Calibri"/>
                <a:ea typeface="+mn-ea"/>
                <a:cs typeface="Calibri"/>
              </a:rPr>
              <a:t>Students read literary and informational texts about knowledge and intelligence to understand what happens when humans try to manipulate the minds of others and how our understanding of intelligence has evolved over time. </a:t>
            </a:r>
            <a:endParaRPr lang="en-US" sz="1100" kern="1200" dirty="0">
              <a:solidFill>
                <a:schemeClr val="tx1"/>
              </a:solidFill>
              <a:effectLst/>
              <a:latin typeface="Calibri"/>
              <a:ea typeface="+mn-ea"/>
              <a:cs typeface="Calibri"/>
            </a:endParaRPr>
          </a:p>
          <a:p>
            <a:pPr marL="0" indent="0">
              <a:buFont typeface="Arial" charset="0"/>
              <a:buNone/>
            </a:pPr>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a:p>
        </p:txBody>
      </p:sp>
    </p:spTree>
    <p:extLst>
      <p:ext uri="{BB962C8B-B14F-4D97-AF65-F5344CB8AC3E}">
        <p14:creationId xmlns:p14="http://schemas.microsoft.com/office/powerpoint/2010/main" val="17525106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says: </a:t>
            </a:r>
            <a:r>
              <a:rPr lang="en-US" b="0" baseline="0" dirty="0"/>
              <a:t>To close out today’s learning, please take a few minutes independently to complete the questions in your note catcher.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Provide work time. If time permits, ask a few people to share out.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a:p>
        </p:txBody>
      </p:sp>
    </p:spTree>
    <p:extLst>
      <p:ext uri="{BB962C8B-B14F-4D97-AF65-F5344CB8AC3E}">
        <p14:creationId xmlns:p14="http://schemas.microsoft.com/office/powerpoint/2010/main" val="4271153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a:p>
        </p:txBody>
      </p:sp>
    </p:spTree>
    <p:extLst>
      <p:ext uri="{BB962C8B-B14F-4D97-AF65-F5344CB8AC3E}">
        <p14:creationId xmlns:p14="http://schemas.microsoft.com/office/powerpoint/2010/main" val="55740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dirty="0"/>
              <a:t>30 seconds</a:t>
            </a:r>
          </a:p>
          <a:p>
            <a:pPr>
              <a:buFontTx/>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Say (Framing for the Day): </a:t>
            </a:r>
            <a:r>
              <a:rPr lang="en-US" sz="1200" b="0" i="0" u="none" strike="noStrike" kern="1200" dirty="0">
                <a:solidFill>
                  <a:schemeClr val="tx1"/>
                </a:solidFill>
                <a:effectLst/>
                <a:latin typeface="+mn-lt"/>
                <a:ea typeface="+mn-ea"/>
                <a:cs typeface="+mn-cs"/>
              </a:rPr>
              <a:t>When we were together for CLM 1 and 2, we established a shared understanding of the literacy instructional shifts and how they, along with the components of literacy &amp; text-based instruction, live in the Guidebooks curriculum. We also started to consider your role as a Content Leader and how you might serve in this role in the context of your school or district. Today, we take a deep dive into the shift of Knowledge. Tomorrow, we will explore the shift of Complexity in more depth. Like last time, our learning will be deeply rooted in strong literacy instruction and the Guidebooks!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mn-lt"/>
                <a:ea typeface="+mn-ea"/>
                <a:cs typeface="+mn-cs"/>
              </a:rPr>
              <a:t>FRAMING: </a:t>
            </a:r>
            <a:r>
              <a:rPr lang="en-US" sz="1200" b="0" i="0" u="none" strike="noStrike" kern="1200" dirty="0">
                <a:solidFill>
                  <a:schemeClr val="tx1"/>
                </a:solidFill>
                <a:effectLst/>
                <a:latin typeface="+mn-lt"/>
                <a:ea typeface="+mn-ea"/>
                <a:cs typeface="+mn-cs"/>
              </a:rPr>
              <a:t>Before we begin, we want to preview the distinction assessments that these next couple of days will prepare you to complete. By seeing the assessment ahead of time, we hope you’ll be better able to make connections throughout the day as you plan and think ahead of the completion of this assessment. </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73728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 </a:t>
            </a:r>
            <a:r>
              <a:rPr lang="en-US" dirty="0"/>
              <a:t>Participants must bring laptops to this session</a:t>
            </a:r>
            <a:r>
              <a:rPr lang="en-US" baseline="0" dirty="0"/>
              <a:t> and have them turned on and ready to go. Encourage them to do this during the break. </a:t>
            </a:r>
            <a:endParaRPr lang="en-US" dirty="0"/>
          </a:p>
        </p:txBody>
      </p:sp>
      <p:sp>
        <p:nvSpPr>
          <p:cNvPr id="4" name="Slide Number Placeholder 3"/>
          <p:cNvSpPr>
            <a:spLocks noGrp="1"/>
          </p:cNvSpPr>
          <p:nvPr>
            <p:ph type="sldNum" sz="quarter" idx="10"/>
          </p:nvPr>
        </p:nvSpPr>
        <p:spPr>
          <a:xfrm>
            <a:off x="5855302" y="8432964"/>
            <a:ext cx="2971800" cy="458787"/>
          </a:xfrm>
          <a:prstGeom prst="rect">
            <a:avLst/>
          </a:prstGeom>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3009050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dirty="0"/>
              <a:t>5 minutes</a:t>
            </a:r>
          </a:p>
          <a:p>
            <a:pPr marL="0" indent="0">
              <a:buFontTx/>
              <a:buNone/>
            </a:pPr>
            <a:endParaRPr lang="en-US" dirty="0"/>
          </a:p>
          <a:p>
            <a:r>
              <a:rPr lang="en-US" b="1" dirty="0"/>
              <a:t>Facilitator</a:t>
            </a:r>
            <a:r>
              <a:rPr lang="en-US" b="1" baseline="0" dirty="0"/>
              <a:t> says: </a:t>
            </a:r>
            <a:r>
              <a:rPr lang="en-US" dirty="0"/>
              <a:t>In</a:t>
            </a:r>
            <a:r>
              <a:rPr lang="en-US" baseline="0" dirty="0"/>
              <a:t> Module 1, Session 1 we kicked off our learning with a conversation about what it means to be literate in the 21</a:t>
            </a:r>
            <a:r>
              <a:rPr lang="en-US" baseline="30000" dirty="0"/>
              <a:t>st</a:t>
            </a:r>
            <a:r>
              <a:rPr lang="en-US" baseline="0" dirty="0"/>
              <a:t> century and why these skills are so important.  We named that a critical component of literacy in the 21</a:t>
            </a:r>
            <a:r>
              <a:rPr lang="en-US" baseline="30000" dirty="0"/>
              <a:t>st</a:t>
            </a:r>
            <a:r>
              <a:rPr lang="en-US" baseline="0" dirty="0"/>
              <a:t> century is the ability to research and rely on digital sources.  Let’s take a few moments to connect that to our own lives and to think critically about the skills that are needed to effectively research.</a:t>
            </a:r>
          </a:p>
          <a:p>
            <a:endParaRPr lang="en-US" baseline="0" dirty="0"/>
          </a:p>
          <a:p>
            <a:pPr marL="0" indent="0">
              <a:buFontTx/>
              <a:buNone/>
            </a:pPr>
            <a:r>
              <a:rPr lang="en-US" b="1" baseline="0" dirty="0"/>
              <a:t>Facilitator does: </a:t>
            </a:r>
            <a:r>
              <a:rPr lang="en-US" baseline="0" dirty="0"/>
              <a:t>Point participants to the Do Now section of their note-catchers and provide 2 minutes for participants to jot down their ideas. Then, have participants discuss at their tables or with a partner. If time allows, invite some participants to share with the whole group. </a:t>
            </a:r>
            <a:endParaRPr lang="en-US" dirty="0"/>
          </a:p>
        </p:txBody>
      </p:sp>
      <p:sp>
        <p:nvSpPr>
          <p:cNvPr id="4" name="Slide Number Placeholder 3"/>
          <p:cNvSpPr>
            <a:spLocks noGrp="1"/>
          </p:cNvSpPr>
          <p:nvPr>
            <p:ph type="sldNum" sz="quarter" idx="10"/>
          </p:nvPr>
        </p:nvSpPr>
        <p:spPr>
          <a:xfrm>
            <a:off x="6028723" y="8543323"/>
            <a:ext cx="529732" cy="458787"/>
          </a:xfrm>
          <a:prstGeom prst="rect">
            <a:avLst/>
          </a:prstGeom>
        </p:spPr>
        <p:txBody>
          <a:bodyPr/>
          <a:lstStyle/>
          <a:p>
            <a:fld id="{86425DA3-A274-D349-A373-1D0D30C163E5}" type="slidenum">
              <a:rPr lang="en-US" smtClean="0"/>
              <a:t>61</a:t>
            </a:fld>
            <a:endParaRPr lang="en-US" dirty="0"/>
          </a:p>
        </p:txBody>
      </p:sp>
    </p:spTree>
    <p:extLst>
      <p:ext uri="{BB962C8B-B14F-4D97-AF65-F5344CB8AC3E}">
        <p14:creationId xmlns:p14="http://schemas.microsoft.com/office/powerpoint/2010/main" val="2999076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1 minute</a:t>
            </a:r>
          </a:p>
          <a:p>
            <a:pPr marL="0" indent="0">
              <a:buFontTx/>
              <a:buNone/>
            </a:pPr>
            <a:endParaRPr lang="en-US" b="0" baseline="0" dirty="0"/>
          </a:p>
          <a:p>
            <a:pPr marL="0" indent="0">
              <a:buFontTx/>
              <a:buNone/>
            </a:pPr>
            <a:r>
              <a:rPr lang="en-US" b="1" baseline="0" dirty="0"/>
              <a:t>Facilitator says: </a:t>
            </a:r>
            <a:r>
              <a:rPr lang="en-US" b="0" baseline="0" dirty="0"/>
              <a:t>Take a moment to review today’s objectives.</a:t>
            </a:r>
          </a:p>
          <a:p>
            <a:pPr marL="0" indent="0">
              <a:buFontTx/>
              <a:buNone/>
            </a:pPr>
            <a:endParaRPr lang="en-US" b="0" baseline="0" dirty="0"/>
          </a:p>
          <a:p>
            <a:pPr marL="0" indent="0">
              <a:buFontTx/>
              <a:buNone/>
            </a:pPr>
            <a:r>
              <a:rPr lang="en-US" b="1" baseline="0" dirty="0"/>
              <a:t>Facilitator says: </a:t>
            </a:r>
            <a:r>
              <a:rPr lang="en-US" b="0" baseline="0" dirty="0"/>
              <a:t>Today we’ll spend our time digging into the Extension Task for our shared unit (</a:t>
            </a:r>
            <a:r>
              <a:rPr lang="en-US" b="0" i="1" baseline="0" dirty="0"/>
              <a:t>Flowers for Algernon</a:t>
            </a:r>
            <a:r>
              <a:rPr lang="en-US" b="0" baseline="0" dirty="0"/>
              <a:t>) and unpacking the skills and knowledge demanded by this task. We’ll also analyze the backwards design of Guidebooks units in order to see how lesson sequences intentionally build knowledge to prepare students for the Extension Task.</a:t>
            </a:r>
            <a:endParaRPr lang="en-US" b="1" dirty="0"/>
          </a:p>
        </p:txBody>
      </p:sp>
      <p:sp>
        <p:nvSpPr>
          <p:cNvPr id="4" name="Slide Number Placeholder 3"/>
          <p:cNvSpPr>
            <a:spLocks noGrp="1"/>
          </p:cNvSpPr>
          <p:nvPr>
            <p:ph type="sldNum" sz="quarter" idx="10"/>
          </p:nvPr>
        </p:nvSpPr>
        <p:spPr>
          <a:xfrm>
            <a:off x="5965661" y="8448731"/>
            <a:ext cx="2971800" cy="458787"/>
          </a:xfrm>
          <a:prstGeom prst="rect">
            <a:avLst/>
          </a:prstGeom>
        </p:spPr>
        <p:txBody>
          <a:bodyPr/>
          <a:lstStyle/>
          <a:p>
            <a:fld id="{86425DA3-A274-D349-A373-1D0D30C163E5}" type="slidenum">
              <a:rPr lang="en-US" smtClean="0"/>
              <a:t>62</a:t>
            </a:fld>
            <a:endParaRPr lang="en-US" dirty="0"/>
          </a:p>
        </p:txBody>
      </p:sp>
    </p:spTree>
    <p:extLst>
      <p:ext uri="{BB962C8B-B14F-4D97-AF65-F5344CB8AC3E}">
        <p14:creationId xmlns:p14="http://schemas.microsoft.com/office/powerpoint/2010/main" val="8055866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dirty="0"/>
              <a:t>30 seconds</a:t>
            </a:r>
          </a:p>
          <a:p>
            <a:pPr marL="0" indent="0">
              <a:buFontTx/>
              <a:buNone/>
            </a:pPr>
            <a:endParaRPr lang="en-US" dirty="0"/>
          </a:p>
          <a:p>
            <a:pPr marL="0" indent="0">
              <a:buFontTx/>
              <a:buNone/>
            </a:pPr>
            <a:r>
              <a:rPr lang="en-US" b="1" dirty="0"/>
              <a:t>Facilitator</a:t>
            </a:r>
            <a:r>
              <a:rPr lang="en-US" b="1" baseline="0" dirty="0"/>
              <a:t> says: </a:t>
            </a:r>
            <a:r>
              <a:rPr lang="en-US" dirty="0"/>
              <a:t>Recall the three</a:t>
            </a:r>
            <a:r>
              <a:rPr lang="en-US" baseline="0" dirty="0"/>
              <a:t> types of assessments in each unit. When you prepare to teach a unit, you need to conduct a careful analysis of all three to develop a deeper understanding of what students are expected to do by the end of the unit. In Module 1, we unpacked the Cold Read Task. </a:t>
            </a:r>
          </a:p>
          <a:p>
            <a:pPr marL="0" indent="0">
              <a:buFontTx/>
              <a:buNone/>
            </a:pPr>
            <a:endParaRPr lang="en-US" baseline="0" dirty="0"/>
          </a:p>
          <a:p>
            <a:pPr marL="0" indent="0">
              <a:buFontTx/>
              <a:buNone/>
            </a:pPr>
            <a:r>
              <a:rPr lang="en-US" b="1" baseline="0" dirty="0"/>
              <a:t>Facilitator does: </a:t>
            </a:r>
            <a:r>
              <a:rPr lang="en-US" baseline="0" dirty="0"/>
              <a:t>Click to reveal the red box.</a:t>
            </a:r>
          </a:p>
          <a:p>
            <a:pPr marL="0" indent="0">
              <a:buFontTx/>
              <a:buNone/>
            </a:pPr>
            <a:endParaRPr lang="en-US" baseline="0" dirty="0"/>
          </a:p>
          <a:p>
            <a:pPr marL="0" indent="0">
              <a:buFontTx/>
              <a:buNone/>
            </a:pPr>
            <a:r>
              <a:rPr lang="en-US" b="1" baseline="0" dirty="0"/>
              <a:t>Facilitator says: </a:t>
            </a:r>
            <a:r>
              <a:rPr lang="en-US" baseline="0" dirty="0"/>
              <a:t>For our purposes today we are going to zoom in and unpack the knowledge needed for students to be successful on the research extension task. </a:t>
            </a:r>
          </a:p>
          <a:p>
            <a:pPr marL="0" indent="0">
              <a:buFontTx/>
              <a:buNone/>
            </a:pPr>
            <a:r>
              <a:rPr lang="en-US" baseline="0" dirty="0"/>
              <a:t> </a:t>
            </a:r>
          </a:p>
          <a:p>
            <a:pPr marL="0" indent="0">
              <a:buFontTx/>
              <a:buNone/>
            </a:pPr>
            <a:r>
              <a:rPr lang="en-US" b="1" baseline="0" dirty="0"/>
              <a:t>Important note: </a:t>
            </a:r>
            <a:r>
              <a:rPr lang="en-US" baseline="0" dirty="0"/>
              <a:t>For more information on ”Preparing to Teach a Unit,” see pages 12-14 from the Overview Guide: https://</a:t>
            </a:r>
            <a:r>
              <a:rPr lang="en-US" baseline="0" dirty="0" err="1"/>
              <a:t>learnzillion.com</a:t>
            </a:r>
            <a:r>
              <a:rPr lang="en-US" baseline="0" dirty="0"/>
              <a:t>/resources/134197</a:t>
            </a:r>
          </a:p>
          <a:p>
            <a:pPr marL="171450" indent="-171450">
              <a:buFont typeface="Arial" charset="0"/>
              <a:buChar char="•"/>
            </a:pPr>
            <a:endParaRPr lang="en-US" baseline="0" dirty="0"/>
          </a:p>
          <a:p>
            <a:endParaRPr lang="en-US" dirty="0"/>
          </a:p>
        </p:txBody>
      </p:sp>
      <p:sp>
        <p:nvSpPr>
          <p:cNvPr id="4" name="Slide Number Placeholder 3"/>
          <p:cNvSpPr>
            <a:spLocks noGrp="1"/>
          </p:cNvSpPr>
          <p:nvPr>
            <p:ph type="sldNum" sz="quarter" idx="10"/>
          </p:nvPr>
        </p:nvSpPr>
        <p:spPr>
          <a:xfrm>
            <a:off x="5965662" y="8432965"/>
            <a:ext cx="2971800" cy="458787"/>
          </a:xfrm>
          <a:prstGeom prst="rect">
            <a:avLst/>
          </a:prstGeom>
        </p:spPr>
        <p:txBody>
          <a:bodyPr/>
          <a:lstStyle/>
          <a:p>
            <a:fld id="{86425DA3-A274-D349-A373-1D0D30C163E5}" type="slidenum">
              <a:rPr lang="en-US" smtClean="0"/>
              <a:t>63</a:t>
            </a:fld>
            <a:endParaRPr lang="en-US"/>
          </a:p>
        </p:txBody>
      </p:sp>
    </p:spTree>
    <p:extLst>
      <p:ext uri="{BB962C8B-B14F-4D97-AF65-F5344CB8AC3E}">
        <p14:creationId xmlns:p14="http://schemas.microsoft.com/office/powerpoint/2010/main" val="79758569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6</a:t>
            </a:r>
            <a:r>
              <a:rPr lang="en-US" baseline="0" dirty="0"/>
              <a:t> minutes</a:t>
            </a:r>
          </a:p>
          <a:p>
            <a:pPr marL="0" indent="0">
              <a:buFontTx/>
              <a:buNone/>
            </a:pPr>
            <a:endParaRPr lang="en-US" baseline="0" dirty="0"/>
          </a:p>
          <a:p>
            <a:r>
              <a:rPr lang="en-US" b="1" baseline="0" dirty="0"/>
              <a:t>Facilitator does</a:t>
            </a:r>
            <a:r>
              <a:rPr lang="en-US" baseline="0" dirty="0"/>
              <a:t>: Review directions and point participants to the Extension Task, which is the first page of the packet called “Extension Task Supplemental Materials.” After 1-2 minutes of independent review time, have participants discuss the two questions with a partner. </a:t>
            </a:r>
          </a:p>
          <a:p>
            <a:endParaRPr lang="en-US" baseline="0" dirty="0"/>
          </a:p>
          <a:p>
            <a:r>
              <a:rPr lang="en-US" b="1" baseline="0" dirty="0"/>
              <a:t>Look for:</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Generally this task asks students to </a:t>
            </a:r>
            <a:r>
              <a:rPr lang="en-US" b="0" baseline="0" dirty="0"/>
              <a:t>research more about the topic they have been studying in this unit (intelligence) in order to write an informative essay in which they describe and evaluate two different theories of intelligence.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Students will need to work with a variety of informational articles, reports, and other texts in order to answer all parts of the question (present at least 2 different theories of intelligence and explain why each is/is not widely accepted today). They will also need to draw on knowledge/information from the anchor text, </a:t>
            </a:r>
            <a:r>
              <a:rPr lang="en-US" b="0" i="1" baseline="0" dirty="0"/>
              <a:t>Flowers for Algernon. </a:t>
            </a:r>
            <a:endParaRPr lang="en-US" baseline="0" dirty="0"/>
          </a:p>
          <a:p>
            <a:endParaRPr lang="en-US" baseline="0" dirty="0"/>
          </a:p>
          <a:p>
            <a:endParaRPr lang="en-US" dirty="0"/>
          </a:p>
        </p:txBody>
      </p:sp>
      <p:sp>
        <p:nvSpPr>
          <p:cNvPr id="4" name="Slide Number Placeholder 3"/>
          <p:cNvSpPr>
            <a:spLocks noGrp="1"/>
          </p:cNvSpPr>
          <p:nvPr>
            <p:ph type="sldNum" sz="quarter" idx="10"/>
          </p:nvPr>
        </p:nvSpPr>
        <p:spPr>
          <a:xfrm>
            <a:off x="6172200" y="8432964"/>
            <a:ext cx="2971800" cy="458787"/>
          </a:xfrm>
          <a:prstGeom prst="rect">
            <a:avLst/>
          </a:prstGeom>
        </p:spPr>
        <p:txBody>
          <a:bodyPr/>
          <a:lstStyle/>
          <a:p>
            <a:fld id="{86425DA3-A274-D349-A373-1D0D30C163E5}" type="slidenum">
              <a:rPr lang="en-US" smtClean="0"/>
              <a:t>64</a:t>
            </a:fld>
            <a:endParaRPr lang="en-US" dirty="0"/>
          </a:p>
        </p:txBody>
      </p:sp>
    </p:spTree>
    <p:extLst>
      <p:ext uri="{BB962C8B-B14F-4D97-AF65-F5344CB8AC3E}">
        <p14:creationId xmlns:p14="http://schemas.microsoft.com/office/powerpoint/2010/main" val="3756593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latin typeface="Calibri"/>
                <a:cs typeface="Calibri"/>
              </a:rPr>
              <a:t>7</a:t>
            </a:r>
            <a:r>
              <a:rPr lang="en-US" dirty="0">
                <a:latin typeface="Calibri"/>
                <a:cs typeface="Calibri"/>
              </a:rPr>
              <a:t> min</a:t>
            </a:r>
          </a:p>
          <a:p>
            <a:pPr marL="0" indent="0">
              <a:buFontTx/>
              <a:buNone/>
            </a:pPr>
            <a:endParaRPr lang="en-US" dirty="0">
              <a:latin typeface="Calibri"/>
              <a:cs typeface="Calibri"/>
            </a:endParaRPr>
          </a:p>
          <a:p>
            <a:pPr marL="0" indent="0">
              <a:buFontTx/>
              <a:buNone/>
            </a:pPr>
            <a:r>
              <a:rPr lang="en-US" b="1" dirty="0">
                <a:latin typeface="Calibri"/>
                <a:cs typeface="Calibri"/>
              </a:rPr>
              <a:t>Facilitator says: </a:t>
            </a:r>
            <a:r>
              <a:rPr lang="en-US" dirty="0">
                <a:latin typeface="Calibri"/>
                <a:cs typeface="Calibri"/>
              </a:rPr>
              <a:t>Point</a:t>
            </a:r>
            <a:r>
              <a:rPr lang="en-US" baseline="0" dirty="0">
                <a:latin typeface="Calibri"/>
                <a:cs typeface="Calibri"/>
              </a:rPr>
              <a:t> participants to the exemplar student writing in their handouts, found on the next page of the packet. Review directions and provide independent work time. Afterwards, have participants share what they noticed and highlighted with a partner. Finally, invite participants to share out with the whole group. </a:t>
            </a:r>
          </a:p>
          <a:p>
            <a:pPr marL="0" indent="0">
              <a:buFontTx/>
              <a:buNone/>
            </a:pPr>
            <a:endParaRPr lang="en-US" baseline="0" dirty="0">
              <a:latin typeface="Calibri"/>
              <a:cs typeface="Calibri"/>
            </a:endParaRPr>
          </a:p>
          <a:p>
            <a:pPr marL="0" indent="0">
              <a:buFontTx/>
              <a:buNone/>
            </a:pPr>
            <a:r>
              <a:rPr lang="en-US" b="1" baseline="0" dirty="0">
                <a:latin typeface="Calibri"/>
                <a:cs typeface="Calibri"/>
              </a:rPr>
              <a:t>Look for:</a:t>
            </a:r>
          </a:p>
          <a:p>
            <a:pPr marL="171450" indent="-171450">
              <a:buFont typeface="Arial" charset="0"/>
              <a:buChar char="•"/>
            </a:pPr>
            <a:r>
              <a:rPr lang="en-US" baseline="0" dirty="0">
                <a:latin typeface="Calibri"/>
                <a:cs typeface="Calibri"/>
              </a:rPr>
              <a:t>Evidence of the student’s comprehension and analysis of the anchor text is found mainly in the student’s introduction (when the writer provides a synopsis of Charlie’s experience with intelligence) and in paragraph 2 (when the writer incorporates direct quotes from </a:t>
            </a:r>
            <a:r>
              <a:rPr lang="en-US" i="1" baseline="0" dirty="0">
                <a:latin typeface="Calibri"/>
                <a:cs typeface="Calibri"/>
              </a:rPr>
              <a:t>Flowers for Algernon </a:t>
            </a:r>
            <a:r>
              <a:rPr lang="en-US" i="0" baseline="0" dirty="0">
                <a:latin typeface="Calibri"/>
                <a:cs typeface="Calibri"/>
              </a:rPr>
              <a:t>that capture three characters’ perspectives). In paragraph two, the writer also makes connection between their research sources and the story, i.e. “The different opinions expressed in the story are similar to the opinions held by real-life researchers</a:t>
            </a:r>
            <a:r>
              <a:rPr lang="mr-IN" i="0" baseline="0" dirty="0">
                <a:latin typeface="Calibri"/>
                <a:cs typeface="Calibri"/>
              </a:rPr>
              <a:t>…</a:t>
            </a:r>
            <a:r>
              <a:rPr lang="en-US" i="0" baseline="0" dirty="0">
                <a:latin typeface="Calibri"/>
                <a:cs typeface="Calibri"/>
              </a:rPr>
              <a:t>.” </a:t>
            </a:r>
          </a:p>
          <a:p>
            <a:pPr marL="171450" indent="-171450">
              <a:buFont typeface="Arial" charset="0"/>
              <a:buChar char="•"/>
            </a:pPr>
            <a:r>
              <a:rPr lang="en-US" i="0" baseline="0" dirty="0">
                <a:latin typeface="Calibri"/>
                <a:cs typeface="Calibri"/>
              </a:rPr>
              <a:t>Evidence of the student’s knowledge of the topic (intelligence theory) is found throughout the essay, particularly in paragraphs 2 and 3 when the writer explains key terms and describes researchers’ point of view. For example, in paragraph 3 the writer both directly quotes and explains/elaborates upon Gardner’s theory to demonstrate knowledge of different intelligence theories. </a:t>
            </a:r>
          </a:p>
          <a:p>
            <a:pPr marL="171450" indent="-171450">
              <a:buFont typeface="Arial" charset="0"/>
              <a:buChar char="•"/>
            </a:pPr>
            <a:endParaRPr lang="en-US" i="0" baseline="0" dirty="0">
              <a:latin typeface="Calibri"/>
              <a:cs typeface="Calibri"/>
            </a:endParaRPr>
          </a:p>
          <a:p>
            <a:pPr marL="0" indent="0">
              <a:buFont typeface="Arial" charset="0"/>
              <a:buNone/>
            </a:pPr>
            <a:r>
              <a:rPr lang="en-US" b="1" i="0" baseline="0" dirty="0">
                <a:latin typeface="Calibri"/>
                <a:cs typeface="Calibri"/>
              </a:rPr>
              <a:t>Note: </a:t>
            </a:r>
            <a:r>
              <a:rPr lang="en-US" b="0" i="0" baseline="0" dirty="0">
                <a:latin typeface="Calibri"/>
                <a:cs typeface="Calibri"/>
              </a:rPr>
              <a:t>During the debrief, participants can jot down notes about the “knowledge” demonstrated by the student writer in their note catcher. </a:t>
            </a:r>
            <a:endParaRPr lang="en-US" b="1" baseline="0" dirty="0">
              <a:latin typeface="Calibri"/>
              <a:cs typeface="Calibri"/>
            </a:endParaRPr>
          </a:p>
        </p:txBody>
      </p:sp>
      <p:sp>
        <p:nvSpPr>
          <p:cNvPr id="4" name="Slide Number Placeholder 3"/>
          <p:cNvSpPr>
            <a:spLocks noGrp="1"/>
          </p:cNvSpPr>
          <p:nvPr>
            <p:ph type="sldNum" sz="quarter" idx="10"/>
          </p:nvPr>
        </p:nvSpPr>
        <p:spPr>
          <a:xfrm>
            <a:off x="5934130" y="8432965"/>
            <a:ext cx="2971800" cy="458787"/>
          </a:xfrm>
          <a:prstGeom prst="rect">
            <a:avLst/>
          </a:prstGeom>
        </p:spPr>
        <p:txBody>
          <a:bodyPr/>
          <a:lstStyle/>
          <a:p>
            <a:fld id="{86425DA3-A274-D349-A373-1D0D30C163E5}" type="slidenum">
              <a:rPr lang="en-US" smtClean="0"/>
              <a:t>65</a:t>
            </a:fld>
            <a:endParaRPr lang="en-US" dirty="0"/>
          </a:p>
        </p:txBody>
      </p:sp>
    </p:spTree>
    <p:extLst>
      <p:ext uri="{BB962C8B-B14F-4D97-AF65-F5344CB8AC3E}">
        <p14:creationId xmlns:p14="http://schemas.microsoft.com/office/powerpoint/2010/main" val="49822906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1 </a:t>
            </a:r>
            <a:r>
              <a:rPr lang="en-US" baseline="0" dirty="0"/>
              <a:t>minute</a:t>
            </a:r>
          </a:p>
          <a:p>
            <a:pPr marL="0" indent="0">
              <a:buFontTx/>
              <a:buNone/>
            </a:pPr>
            <a:endParaRPr lang="en-US" baseline="0" dirty="0"/>
          </a:p>
          <a:p>
            <a:pPr marL="0" indent="0">
              <a:buFontTx/>
              <a:buNone/>
            </a:pPr>
            <a:r>
              <a:rPr lang="en-US" b="1" baseline="0" dirty="0"/>
              <a:t>Facilitator says: </a:t>
            </a:r>
            <a:r>
              <a:rPr lang="en-US" b="0" baseline="0" dirty="0"/>
              <a:t>Typically when you unpack a task (and like we did with the Cold Read Task in Module 1) you unpack both the skills and knowledge. For our purposes today, we are going to zoom in just on the knowledge demands of this task. </a:t>
            </a:r>
          </a:p>
          <a:p>
            <a:pPr marL="0" indent="0">
              <a:buFontTx/>
              <a:buNone/>
            </a:pPr>
            <a:endParaRPr lang="en-US" b="1" baseline="0" dirty="0"/>
          </a:p>
          <a:p>
            <a:pPr marL="0" indent="0">
              <a:buFontTx/>
              <a:buNone/>
            </a:pPr>
            <a:r>
              <a:rPr lang="en-US" b="1" baseline="0" dirty="0"/>
              <a:t>Facilitator says: </a:t>
            </a:r>
            <a:r>
              <a:rPr lang="en-US" b="0" baseline="0" dirty="0"/>
              <a:t>When we analyzed the student exemplar for this task, we identified a significant amount of evidence that demonstrated the writer’s knowledge about the topic of intelligence testing and different theories of intelligence (at least two). We’ve already identified these as the two big buckets of “knowledge” students must already have coming in to be successful on this task. </a:t>
            </a:r>
          </a:p>
          <a:p>
            <a:pPr marL="0" indent="0">
              <a:buFontTx/>
              <a:buNone/>
            </a:pPr>
            <a:endParaRPr lang="en-US" b="0" baseline="0" dirty="0"/>
          </a:p>
          <a:p>
            <a:pPr marL="0" indent="0">
              <a:buFontTx/>
              <a:buNone/>
            </a:pPr>
            <a:r>
              <a:rPr lang="en-US" b="1" baseline="0" dirty="0"/>
              <a:t>Note: </a:t>
            </a:r>
            <a:r>
              <a:rPr lang="en-US" b="0" baseline="0" dirty="0"/>
              <a:t>This knowledge will come not only from the sources listed in the task directions, but also from knowledge built with texts sequenced throughout the unit. This idea will be addressed in more depth on the next few slides.  </a:t>
            </a:r>
          </a:p>
        </p:txBody>
      </p:sp>
      <p:sp>
        <p:nvSpPr>
          <p:cNvPr id="4" name="Slide Number Placeholder 3"/>
          <p:cNvSpPr>
            <a:spLocks noGrp="1"/>
          </p:cNvSpPr>
          <p:nvPr>
            <p:ph type="sldNum" sz="quarter" idx="10"/>
          </p:nvPr>
        </p:nvSpPr>
        <p:spPr>
          <a:xfrm>
            <a:off x="5918364" y="8448730"/>
            <a:ext cx="2971800" cy="458787"/>
          </a:xfrm>
          <a:prstGeom prst="rect">
            <a:avLst/>
          </a:prstGeom>
        </p:spPr>
        <p:txBody>
          <a:bodyPr/>
          <a:lstStyle/>
          <a:p>
            <a:fld id="{86425DA3-A274-D349-A373-1D0D30C163E5}" type="slidenum">
              <a:rPr lang="en-US" smtClean="0"/>
              <a:t>66</a:t>
            </a:fld>
            <a:endParaRPr lang="en-US" dirty="0"/>
          </a:p>
        </p:txBody>
      </p:sp>
    </p:spTree>
    <p:extLst>
      <p:ext uri="{BB962C8B-B14F-4D97-AF65-F5344CB8AC3E}">
        <p14:creationId xmlns:p14="http://schemas.microsoft.com/office/powerpoint/2010/main" val="172684408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dirty="0"/>
              <a:t>30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We have a very clear idea now of the knowledge students need in order to be successful on this task.  But the big question is</a:t>
            </a:r>
            <a:r>
              <a:rPr lang="is-IS" dirty="0"/>
              <a:t>…how?  How</a:t>
            </a:r>
            <a:r>
              <a:rPr lang="is-IS" baseline="0" dirty="0"/>
              <a:t> do we prepare students to be successful on a task like this? </a:t>
            </a:r>
            <a:r>
              <a:rPr lang="en-US" dirty="0"/>
              <a:t>This student was able to synthesize</a:t>
            </a:r>
            <a:r>
              <a:rPr lang="en-US" baseline="0" dirty="0"/>
              <a:t> ideas from multiple sources in order to express their ideas.  However, it’s important to point out that this doesn’t happen automatically or in one sitting.  Even though the task itself is scaffolded and provides students with multiple sources for their research, this is not enough to set students up to be successful.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The takeaway here is that students need</a:t>
            </a:r>
            <a:r>
              <a:rPr lang="en-US" baseline="0" dirty="0"/>
              <a:t> to come to this task ALREADY having some background knowledge about this topic in order to be successful. Even with the scaffolding that’s built in to the task and the sources provided, that alone won’t be enough. A lot must happen BEFORE they get to this task. And here’s why</a:t>
            </a:r>
            <a:r>
              <a:rPr lang="mr-IN" baseline="0" dirty="0"/>
              <a:t>…</a:t>
            </a:r>
            <a:endParaRPr lang="en-US" dirty="0"/>
          </a:p>
          <a:p>
            <a:endParaRPr lang="en-US" dirty="0"/>
          </a:p>
        </p:txBody>
      </p:sp>
      <p:sp>
        <p:nvSpPr>
          <p:cNvPr id="4" name="Slide Number Placeholder 3"/>
          <p:cNvSpPr>
            <a:spLocks noGrp="1"/>
          </p:cNvSpPr>
          <p:nvPr>
            <p:ph type="sldNum" sz="quarter" idx="10"/>
          </p:nvPr>
        </p:nvSpPr>
        <p:spPr>
          <a:xfrm>
            <a:off x="5981427" y="8432965"/>
            <a:ext cx="2971800" cy="458787"/>
          </a:xfrm>
          <a:prstGeom prst="rect">
            <a:avLst/>
          </a:prstGeom>
        </p:spPr>
        <p:txBody>
          <a:bodyPr/>
          <a:lstStyle/>
          <a:p>
            <a:fld id="{86425DA3-A274-D349-A373-1D0D30C163E5}" type="slidenum">
              <a:rPr lang="en-US" smtClean="0"/>
              <a:t>67</a:t>
            </a:fld>
            <a:endParaRPr lang="en-US" dirty="0"/>
          </a:p>
        </p:txBody>
      </p:sp>
    </p:spTree>
    <p:extLst>
      <p:ext uri="{BB962C8B-B14F-4D97-AF65-F5344CB8AC3E}">
        <p14:creationId xmlns:p14="http://schemas.microsoft.com/office/powerpoint/2010/main" val="3091602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dirty="0"/>
              <a:t>1.5 minute</a:t>
            </a:r>
          </a:p>
          <a:p>
            <a:pPr marL="0" indent="0">
              <a:buFontTx/>
              <a:buNone/>
            </a:pPr>
            <a:endParaRPr lang="en-US" b="0" dirty="0"/>
          </a:p>
          <a:p>
            <a:pPr marL="0" indent="0">
              <a:buFontTx/>
              <a:buNone/>
            </a:pPr>
            <a:r>
              <a:rPr lang="en-US" b="1" dirty="0"/>
              <a:t>Facilitator</a:t>
            </a:r>
            <a:r>
              <a:rPr lang="en-US" b="1" baseline="0" dirty="0"/>
              <a:t> does: </a:t>
            </a:r>
            <a:r>
              <a:rPr lang="en-US" b="0" dirty="0"/>
              <a:t>Have a volunteer read this quote aloud and/or provide time for participants to read it independently.</a:t>
            </a:r>
            <a:r>
              <a:rPr lang="en-US" b="0" baseline="0" dirty="0"/>
              <a:t> </a:t>
            </a:r>
            <a:r>
              <a:rPr lang="en-US" b="0" dirty="0"/>
              <a:t>Ask participants to summarize what this</a:t>
            </a:r>
            <a:r>
              <a:rPr lang="en-US" b="0" baseline="0" dirty="0"/>
              <a:t> quote is telling us</a:t>
            </a:r>
          </a:p>
          <a:p>
            <a:pPr marL="0" indent="0">
              <a:buFontTx/>
              <a:buNone/>
            </a:pPr>
            <a:endParaRPr lang="en-US" b="0" baseline="0" dirty="0"/>
          </a:p>
          <a:p>
            <a:pPr marL="0" indent="0">
              <a:buFontTx/>
              <a:buNone/>
            </a:pPr>
            <a:r>
              <a:rPr lang="en-US" b="1" baseline="0" dirty="0"/>
              <a:t>Facilitator s</a:t>
            </a:r>
            <a:r>
              <a:rPr lang="en-US" b="1" dirty="0"/>
              <a:t>ays</a:t>
            </a:r>
            <a:r>
              <a:rPr lang="en-US" dirty="0"/>
              <a:t>: Knowledge helps acquire new knowledge and vocab </a:t>
            </a:r>
            <a:r>
              <a:rPr lang="en-US" i="1" dirty="0"/>
              <a:t>faster </a:t>
            </a:r>
            <a:r>
              <a:rPr lang="en-US" dirty="0"/>
              <a:t>and </a:t>
            </a:r>
            <a:r>
              <a:rPr lang="en-US" i="1" dirty="0"/>
              <a:t>easier, </a:t>
            </a:r>
            <a:r>
              <a:rPr lang="en-US" dirty="0"/>
              <a:t>by acting like mental velcro, so new information “sticks.” Or like the dartboard</a:t>
            </a:r>
            <a:r>
              <a:rPr lang="en-US" baseline="0" dirty="0"/>
              <a:t> analogy, if you have an existing schema (in this case, the dartboard) you can easily attach new learning to it (in this case, the dart!).</a:t>
            </a:r>
            <a:endParaRPr lang="en-US" dirty="0"/>
          </a:p>
          <a:p>
            <a:endParaRPr lang="is-IS" baseline="0" dirty="0"/>
          </a:p>
          <a:p>
            <a:r>
              <a:rPr lang="is-IS" b="1" baseline="0" dirty="0"/>
              <a:t>Image Source: </a:t>
            </a:r>
            <a:r>
              <a:rPr lang="is-IS" b="0" baseline="0" dirty="0"/>
              <a:t>Public Domain</a:t>
            </a:r>
            <a:endParaRPr lang="is-IS" b="1" baseline="0" dirty="0"/>
          </a:p>
          <a:p>
            <a:pPr marL="171450" indent="-171450">
              <a:buFont typeface="Arial" charset="0"/>
              <a:buChar char="•"/>
            </a:pPr>
            <a:r>
              <a:rPr lang="en-US" dirty="0"/>
              <a:t>https://</a:t>
            </a:r>
            <a:r>
              <a:rPr lang="en-US" dirty="0" err="1"/>
              <a:t>pixabay.com</a:t>
            </a:r>
            <a:r>
              <a:rPr lang="en-US" dirty="0"/>
              <a:t>/</a:t>
            </a:r>
            <a:r>
              <a:rPr lang="en-US" dirty="0" err="1"/>
              <a:t>en</a:t>
            </a:r>
            <a:r>
              <a:rPr lang="en-US" dirty="0"/>
              <a:t>/darts-game-pub-fun-target-15337/</a:t>
            </a:r>
          </a:p>
          <a:p>
            <a:endParaRPr lang="en-US" dirty="0"/>
          </a:p>
          <a:p>
            <a:r>
              <a:rPr lang="en-US" b="1" dirty="0"/>
              <a:t>Research/Quote</a:t>
            </a:r>
            <a:r>
              <a:rPr lang="en-US" b="1" baseline="0" dirty="0"/>
              <a:t> Source: </a:t>
            </a:r>
          </a:p>
          <a:p>
            <a:r>
              <a:rPr lang="en-US" dirty="0"/>
              <a:t>Willingham, D. T. (2006). How Knowledge Helps. </a:t>
            </a:r>
            <a:r>
              <a:rPr lang="en-US" i="1" dirty="0"/>
              <a:t>American Educator, 30(1), 30-37. </a:t>
            </a:r>
            <a:r>
              <a:rPr lang="en-US" baseline="0" dirty="0"/>
              <a:t>Retrieved from </a:t>
            </a:r>
            <a:r>
              <a:rPr lang="en-US" baseline="0" dirty="0">
                <a:hlinkClick r:id="rId3"/>
              </a:rPr>
              <a:t>https://www.aft.org/periodical/american-educator/spring-2006/how-knowledge-helps</a:t>
            </a:r>
            <a:r>
              <a:rPr lang="en-US" baseline="0" dirty="0"/>
              <a:t> </a:t>
            </a:r>
          </a:p>
          <a:p>
            <a:endParaRPr lang="en-US" dirty="0"/>
          </a:p>
        </p:txBody>
      </p:sp>
      <p:sp>
        <p:nvSpPr>
          <p:cNvPr id="4" name="Slide Number Placeholder 3"/>
          <p:cNvSpPr>
            <a:spLocks noGrp="1"/>
          </p:cNvSpPr>
          <p:nvPr>
            <p:ph type="sldNum" sz="quarter" idx="10"/>
          </p:nvPr>
        </p:nvSpPr>
        <p:spPr>
          <a:xfrm>
            <a:off x="5981427" y="8338372"/>
            <a:ext cx="2971800" cy="458787"/>
          </a:xfrm>
          <a:prstGeom prst="rect">
            <a:avLst/>
          </a:prstGeom>
        </p:spPr>
        <p:txBody>
          <a:bodyPr/>
          <a:lstStyle/>
          <a:p>
            <a:fld id="{86425DA3-A274-D349-A373-1D0D30C163E5}" type="slidenum">
              <a:rPr lang="en-US" smtClean="0"/>
              <a:t>68</a:t>
            </a:fld>
            <a:endParaRPr lang="en-US" dirty="0"/>
          </a:p>
        </p:txBody>
      </p:sp>
    </p:spTree>
    <p:extLst>
      <p:ext uri="{BB962C8B-B14F-4D97-AF65-F5344CB8AC3E}">
        <p14:creationId xmlns:p14="http://schemas.microsoft.com/office/powerpoint/2010/main" val="440828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dirty="0"/>
              <a:t>30 seconds</a:t>
            </a:r>
          </a:p>
          <a:p>
            <a:pPr marL="0" indent="0">
              <a:buFontTx/>
              <a:buNone/>
            </a:pPr>
            <a:endParaRPr lang="en-US" dirty="0"/>
          </a:p>
          <a:p>
            <a:r>
              <a:rPr lang="en-US" b="1" dirty="0"/>
              <a:t>Facilitator says</a:t>
            </a:r>
            <a:r>
              <a:rPr lang="en-US" dirty="0"/>
              <a:t>: In order for</a:t>
            </a:r>
            <a:r>
              <a:rPr lang="en-US" baseline="0" dirty="0"/>
              <a:t> students to be able to access and fully comprehend the research presented here in this extension task, it’s important that they have a schema that they can attach their learning to. If these articles were the first time they were reading about or thinking about the different forms of intelligence and how they are measured, this would be an overly challenging task for students. Let’s take a closer look now at how the lessons and texts throughout this unit help build students schema so that they are well equipped to understand the new research presented in this extension task. </a:t>
            </a:r>
          </a:p>
          <a:p>
            <a:endParaRPr lang="en-US" dirty="0"/>
          </a:p>
          <a:p>
            <a:r>
              <a:rPr lang="is-IS" b="1" dirty="0"/>
              <a:t>Image Source: </a:t>
            </a:r>
            <a:r>
              <a:rPr lang="is-IS" dirty="0"/>
              <a:t>Public Domain</a:t>
            </a:r>
            <a:endParaRPr lang="is-IS" b="1" dirty="0"/>
          </a:p>
          <a:p>
            <a:pPr marL="171450" indent="-171450">
              <a:buFont typeface="Arial" charset="0"/>
              <a:buChar char="•"/>
            </a:pPr>
            <a:r>
              <a:rPr lang="en-US" dirty="0"/>
              <a:t>https://pixabay.com/</a:t>
            </a:r>
            <a:r>
              <a:rPr lang="en-US" dirty="0" err="1"/>
              <a:t>en</a:t>
            </a:r>
            <a:r>
              <a:rPr lang="en-US" dirty="0"/>
              <a:t>/darts-game-pub-fun-target-15337/</a:t>
            </a:r>
          </a:p>
          <a:p>
            <a:endParaRPr lang="en-US"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86425DA3-A274-D349-A373-1D0D30C163E5}" type="slidenum">
              <a:rPr lang="en-US" smtClean="0"/>
              <a:t>69</a:t>
            </a:fld>
            <a:endParaRPr lang="en-US"/>
          </a:p>
        </p:txBody>
      </p:sp>
    </p:spTree>
    <p:extLst>
      <p:ext uri="{BB962C8B-B14F-4D97-AF65-F5344CB8AC3E}">
        <p14:creationId xmlns:p14="http://schemas.microsoft.com/office/powerpoint/2010/main" val="236648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a:t>
            </a:r>
          </a:p>
          <a:p>
            <a:endParaRPr lang="en-US" dirty="0"/>
          </a:p>
          <a:p>
            <a:r>
              <a:rPr lang="en-US" b="1" dirty="0"/>
              <a:t>Facilitator Says: </a:t>
            </a:r>
            <a:r>
              <a:rPr lang="en-US" b="0" dirty="0"/>
              <a:t>During the following two days of training, we’ll be covering information that will help you to complete the following 2 distinction assessments: Reading Complex Grade-Level Texts and Expressing Understanding of Texts through Speaking and Listening.  These assessments are designed to help you demonstrate what you have learned as a Content Leader during these trainings.  During the next two days of training, we’ll model some of what you need to do complete these assessments, which will support you to complete these assessments on your own after these days of training. </a:t>
            </a:r>
          </a:p>
        </p:txBody>
      </p:sp>
      <p:sp>
        <p:nvSpPr>
          <p:cNvPr id="4" name="Slide Number Placeholder 3"/>
          <p:cNvSpPr>
            <a:spLocks noGrp="1"/>
          </p:cNvSpPr>
          <p:nvPr>
            <p:ph type="sldNum" sz="quarter" idx="5"/>
          </p:nvPr>
        </p:nvSpPr>
        <p:spPr/>
        <p:txBody>
          <a:bodyPr/>
          <a:lstStyle/>
          <a:p>
            <a:fld id="{86425DA3-A274-D349-A373-1D0D30C163E5}" type="slidenum">
              <a:rPr lang="en-US" smtClean="0"/>
              <a:t>7</a:t>
            </a:fld>
            <a:endParaRPr lang="en-US"/>
          </a:p>
        </p:txBody>
      </p:sp>
    </p:spTree>
    <p:extLst>
      <p:ext uri="{BB962C8B-B14F-4D97-AF65-F5344CB8AC3E}">
        <p14:creationId xmlns:p14="http://schemas.microsoft.com/office/powerpoint/2010/main" val="30540298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aseline="0" dirty="0"/>
              <a:t>30 seconds</a:t>
            </a:r>
          </a:p>
          <a:p>
            <a:pPr marL="0" indent="0">
              <a:buFontTx/>
              <a:buNone/>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As you’ll remember from our unpacking of the cold read task in module 1, the lessons in the guidebook have been intentionally designed and sequenced to build the knowledge and skills student need.  When we unpacked the cold read task, we spent most of our time looking at how specific skills and grade-level standards were addressed through the sequence of lessons.  This time</a:t>
            </a:r>
            <a:r>
              <a:rPr lang="is-IS" baseline="0" dirty="0"/>
              <a:t>… we are going to take a much closer look at the knowledge-building that’s happening throughout this unit. </a:t>
            </a:r>
            <a:endParaRPr lang="en-US" dirty="0"/>
          </a:p>
        </p:txBody>
      </p:sp>
      <p:sp>
        <p:nvSpPr>
          <p:cNvPr id="4" name="Slide Number Placeholder 3"/>
          <p:cNvSpPr>
            <a:spLocks noGrp="1"/>
          </p:cNvSpPr>
          <p:nvPr>
            <p:ph type="sldNum" sz="quarter" idx="10"/>
          </p:nvPr>
        </p:nvSpPr>
        <p:spPr>
          <a:xfrm>
            <a:off x="5855303" y="8291075"/>
            <a:ext cx="2971800" cy="458787"/>
          </a:xfrm>
          <a:prstGeom prst="rect">
            <a:avLst/>
          </a:prstGeom>
        </p:spPr>
        <p:txBody>
          <a:bodyPr/>
          <a:lstStyle/>
          <a:p>
            <a:fld id="{86425DA3-A274-D349-A373-1D0D30C163E5}" type="slidenum">
              <a:rPr lang="en-US" smtClean="0"/>
              <a:t>70</a:t>
            </a:fld>
            <a:endParaRPr lang="en-US" dirty="0"/>
          </a:p>
        </p:txBody>
      </p:sp>
    </p:spTree>
    <p:extLst>
      <p:ext uri="{BB962C8B-B14F-4D97-AF65-F5344CB8AC3E}">
        <p14:creationId xmlns:p14="http://schemas.microsoft.com/office/powerpoint/2010/main" val="17237038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3</a:t>
            </a:r>
            <a:r>
              <a:rPr lang="en-US" baseline="0" dirty="0"/>
              <a:t> minutes </a:t>
            </a:r>
          </a:p>
          <a:p>
            <a:pPr marL="0" indent="0">
              <a:buFontTx/>
              <a:buNone/>
            </a:pPr>
            <a:endParaRPr lang="en-US" baseline="0" dirty="0"/>
          </a:p>
          <a:p>
            <a:pPr marL="0" indent="0">
              <a:buFontTx/>
              <a:buNone/>
            </a:pPr>
            <a:r>
              <a:rPr lang="en-US" b="1" baseline="0" dirty="0"/>
              <a:t>Facilitator says: </a:t>
            </a:r>
            <a:r>
              <a:rPr lang="en-US" b="0" baseline="0" dirty="0"/>
              <a:t>Today we are going to examine the sequence by accessing the lessons on </a:t>
            </a:r>
            <a:r>
              <a:rPr lang="en-US" b="0" baseline="0" dirty="0" err="1"/>
              <a:t>LearnZillion</a:t>
            </a:r>
            <a:r>
              <a:rPr lang="en-US" b="0" baseline="0" dirty="0"/>
              <a:t>. </a:t>
            </a:r>
          </a:p>
          <a:p>
            <a:pPr marL="0" indent="0">
              <a:buFontTx/>
              <a:buNone/>
            </a:pPr>
            <a:endParaRPr lang="en-US" b="1" baseline="0" dirty="0"/>
          </a:p>
          <a:p>
            <a:pPr marL="0" indent="0">
              <a:buFontTx/>
              <a:buNone/>
            </a:pPr>
            <a:r>
              <a:rPr lang="en-US" b="1" baseline="0" dirty="0"/>
              <a:t>Facilitator does: </a:t>
            </a:r>
            <a:r>
              <a:rPr lang="en-US" baseline="0" dirty="0"/>
              <a:t>Instruct participants to log-in to </a:t>
            </a:r>
            <a:r>
              <a:rPr lang="en-US" baseline="0" dirty="0" err="1"/>
              <a:t>LearnZillion</a:t>
            </a:r>
            <a:r>
              <a:rPr lang="en-US" baseline="0" dirty="0"/>
              <a:t> and navigate to the Grade 8 ”Flowers for Algernon” unit.</a:t>
            </a:r>
            <a:endParaRPr lang="en-US" dirty="0"/>
          </a:p>
        </p:txBody>
      </p:sp>
    </p:spTree>
    <p:extLst>
      <p:ext uri="{BB962C8B-B14F-4D97-AF65-F5344CB8AC3E}">
        <p14:creationId xmlns:p14="http://schemas.microsoft.com/office/powerpoint/2010/main" val="18100280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796925"/>
            <a:ext cx="4497388" cy="2530475"/>
          </a:xfrm>
        </p:spPr>
      </p:sp>
      <p:sp>
        <p:nvSpPr>
          <p:cNvPr id="3" name="Notes Placeholder 2"/>
          <p:cNvSpPr>
            <a:spLocks noGrp="1"/>
          </p:cNvSpPr>
          <p:nvPr>
            <p:ph type="body" idx="1"/>
          </p:nvPr>
        </p:nvSpPr>
        <p:spPr>
          <a:xfrm>
            <a:off x="622738" y="3486150"/>
            <a:ext cx="5486400" cy="3600450"/>
          </a:xfrm>
        </p:spPr>
        <p:txBody>
          <a:bodyPr/>
          <a:lstStyle/>
          <a:p>
            <a:pPr marL="0" indent="0">
              <a:buFontTx/>
              <a:buNone/>
            </a:pPr>
            <a:r>
              <a:rPr lang="en-US" sz="1000" b="1" baseline="0" dirty="0"/>
              <a:t>Time:</a:t>
            </a:r>
          </a:p>
          <a:p>
            <a:pPr marL="0" indent="0">
              <a:buFontTx/>
              <a:buNone/>
            </a:pPr>
            <a:r>
              <a:rPr lang="en-US" sz="1000" b="1" baseline="0" dirty="0"/>
              <a:t>Duration: </a:t>
            </a:r>
            <a:r>
              <a:rPr lang="en-US" sz="1000" b="0" baseline="0" dirty="0"/>
              <a:t>7</a:t>
            </a:r>
            <a:r>
              <a:rPr lang="en-US" sz="1000" dirty="0"/>
              <a:t> minutes</a:t>
            </a:r>
          </a:p>
          <a:p>
            <a:endParaRPr lang="en-US" sz="1000" dirty="0"/>
          </a:p>
          <a:p>
            <a:r>
              <a:rPr lang="en-US" sz="1000" b="1" dirty="0"/>
              <a:t>Facilitator says: </a:t>
            </a:r>
            <a:r>
              <a:rPr lang="en-US" sz="1000" b="0" dirty="0"/>
              <a:t>W</a:t>
            </a:r>
            <a:r>
              <a:rPr lang="en-US" sz="1000" dirty="0"/>
              <a:t>e are going to start by zooming in on lessons 5-8 to see how these  lessons builds towards the extension task.  Review</a:t>
            </a:r>
            <a:r>
              <a:rPr lang="en-US" sz="1000" baseline="0" dirty="0"/>
              <a:t> this sequence of lessons with a partner and then refer back to the skills and knowledge we unpacked in the extension task and student exemplar.  How do these lessons build knowledge that will be helpful on this extension task?</a:t>
            </a:r>
          </a:p>
          <a:p>
            <a:endParaRPr lang="en-US" sz="1000" baseline="0" dirty="0"/>
          </a:p>
          <a:p>
            <a:r>
              <a:rPr lang="en-US" sz="1000" b="1" baseline="0" dirty="0"/>
              <a:t>Facilitator does: </a:t>
            </a:r>
            <a:r>
              <a:rPr lang="en-US" sz="1000" baseline="0" dirty="0"/>
              <a:t>Point participants to the graphic organizer in their note-catcher, where they should be recording their ideas for each set of lessons. After a few minutes, facilitate a whole group debrief. </a:t>
            </a:r>
          </a:p>
          <a:p>
            <a:endParaRPr lang="en-US" sz="1000" baseline="0" dirty="0"/>
          </a:p>
          <a:p>
            <a:r>
              <a:rPr lang="en-US" sz="1000" b="1" baseline="0" dirty="0"/>
              <a:t>Look for: </a:t>
            </a:r>
          </a:p>
          <a:p>
            <a:pPr marL="171450" indent="-171450">
              <a:buFont typeface="Arial" charset="0"/>
              <a:buChar char="•"/>
            </a:pPr>
            <a:r>
              <a:rPr lang="en-US" sz="1000" b="0" baseline="0" dirty="0"/>
              <a:t>In these lessons, students unpack an informational text called “What’s in an Inkblot? Some Say, Not Much.” This text presents research that questions the validity of Rorschach and other projective tests. </a:t>
            </a:r>
          </a:p>
          <a:p>
            <a:pPr marL="628650" lvl="1" indent="-171450">
              <a:buFont typeface="Arial" charset="0"/>
              <a:buChar char="•"/>
            </a:pPr>
            <a:r>
              <a:rPr lang="en-US" sz="1000" b="0" baseline="0" dirty="0"/>
              <a:t>In the article, some researchers argue that projective tests like the Rorschach are inherently flawed and do not accurately represent measures such as intelligence, but others argue that the tests have been used effectively for years with good results and scientific support. The article therefore provides background knowledge not only about a variety of projective tests but also knowledge around the scientific/research process for determining their validity. </a:t>
            </a:r>
          </a:p>
          <a:p>
            <a:pPr marL="171450" indent="-171450">
              <a:buFont typeface="Arial" charset="0"/>
              <a:buChar char="•"/>
            </a:pPr>
            <a:r>
              <a:rPr lang="en-US" sz="1000" b="0" baseline="0" dirty="0"/>
              <a:t>In the exemplar, the student draws on knowledge built in these lessons by demonstrating an understanding of the controversy surrounding the use of projective tests. The writer relies on this background knowledge when he examines different theories of intelligence and the validity of the tests used to determine intelligence in paragraphs 2 and 3. </a:t>
            </a:r>
          </a:p>
          <a:p>
            <a:pPr marL="0" indent="0">
              <a:buFont typeface="Arial" charset="0"/>
              <a:buNone/>
            </a:pPr>
            <a:endParaRPr lang="en-US" sz="1000" baseline="0" dirty="0"/>
          </a:p>
          <a:p>
            <a:r>
              <a:rPr lang="en-US" sz="1000" b="1" baseline="0" dirty="0"/>
              <a:t>Note: </a:t>
            </a:r>
            <a:r>
              <a:rPr lang="en-US" sz="1000" baseline="0" dirty="0"/>
              <a:t>Participants don’t need to do in-depth student of each lesson but should click through and review the slides.  They may also review some of the teaching notes and additional materials. </a:t>
            </a:r>
          </a:p>
          <a:p>
            <a:endParaRPr lang="en-US" sz="1000" baseline="0" dirty="0"/>
          </a:p>
          <a:p>
            <a:r>
              <a:rPr lang="en-US" sz="1000" b="1" baseline="0" dirty="0"/>
              <a:t>IMPORTANT NOTE: </a:t>
            </a:r>
            <a:r>
              <a:rPr lang="en-US" sz="1000" b="0" baseline="0" dirty="0"/>
              <a:t>We are referring to Lessons 5-8 in Guidebooks 2.0, accessible in the free version of GB 2.0 on the </a:t>
            </a:r>
            <a:r>
              <a:rPr lang="en-US" sz="1000" b="0" baseline="0" dirty="0" err="1"/>
              <a:t>Learnzillion</a:t>
            </a:r>
            <a:r>
              <a:rPr lang="en-US" sz="1000" b="0" baseline="0" dirty="0"/>
              <a:t> platform. Make sure participants are going here. If they are looking at the REVISED version of the Guidebooks that is available from LDOE as a downloadable zip file, the lesson numbers may be different (in this case, they are Lessons 6-9 in the 18-19 revised version of the Guidebooks). </a:t>
            </a:r>
            <a:endParaRPr lang="en-US" sz="1000" b="1" baseline="0" dirty="0"/>
          </a:p>
        </p:txBody>
      </p:sp>
      <p:sp>
        <p:nvSpPr>
          <p:cNvPr id="4" name="Slide Number Placeholder 3"/>
          <p:cNvSpPr>
            <a:spLocks noGrp="1"/>
          </p:cNvSpPr>
          <p:nvPr>
            <p:ph type="sldNum" sz="quarter" idx="10"/>
          </p:nvPr>
        </p:nvSpPr>
        <p:spPr>
          <a:xfrm>
            <a:off x="5746531" y="8401434"/>
            <a:ext cx="2971800" cy="458787"/>
          </a:xfrm>
          <a:prstGeom prst="rect">
            <a:avLst/>
          </a:prstGeom>
        </p:spPr>
        <p:txBody>
          <a:bodyPr/>
          <a:lstStyle/>
          <a:p>
            <a:fld id="{86425DA3-A274-D349-A373-1D0D30C163E5}" type="slidenum">
              <a:rPr lang="en-US" smtClean="0"/>
              <a:t>72</a:t>
            </a:fld>
            <a:endParaRPr lang="en-US"/>
          </a:p>
        </p:txBody>
      </p:sp>
    </p:spTree>
    <p:extLst>
      <p:ext uri="{BB962C8B-B14F-4D97-AF65-F5344CB8AC3E}">
        <p14:creationId xmlns:p14="http://schemas.microsoft.com/office/powerpoint/2010/main" val="4283315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7</a:t>
            </a:r>
            <a:r>
              <a:rPr lang="en-US" dirty="0"/>
              <a:t> minutes</a:t>
            </a:r>
          </a:p>
          <a:p>
            <a:endParaRPr lang="en-US" dirty="0"/>
          </a:p>
          <a:p>
            <a:r>
              <a:rPr lang="en-US" b="1" dirty="0"/>
              <a:t>Facilitator does: </a:t>
            </a:r>
            <a:r>
              <a:rPr lang="en-US" dirty="0"/>
              <a:t>Direct participants to now navigate to lesson 11 and continue</a:t>
            </a:r>
            <a:r>
              <a:rPr lang="en-US" baseline="0" dirty="0"/>
              <a:t> working with their partner and recording their ideas in their note-catcher. </a:t>
            </a:r>
          </a:p>
          <a:p>
            <a:endParaRPr lang="en-US" baseline="0" dirty="0"/>
          </a:p>
          <a:p>
            <a:r>
              <a:rPr lang="en-US" b="1" baseline="0" dirty="0"/>
              <a:t>Look for: </a:t>
            </a:r>
          </a:p>
          <a:p>
            <a:pPr marL="171450" indent="-171450">
              <a:buFont typeface="Arial" charset="0"/>
              <a:buChar char="•"/>
            </a:pPr>
            <a:r>
              <a:rPr lang="en-US" b="0" baseline="0" dirty="0"/>
              <a:t>The teacher reads aloud a text about different theories of intelligence from an online source (i.e. theory of multiple intelligences, social intelligence, emotional intelligence, etc.). Students then use information from the source on different theories</a:t>
            </a:r>
            <a:r>
              <a:rPr lang="en-US" b="0" dirty="0"/>
              <a:t> </a:t>
            </a:r>
            <a:r>
              <a:rPr lang="en-US" b="0" baseline="0" dirty="0"/>
              <a:t>to refine their understanding of what it means to be “intelligent.” This text and this content exposes students to the idea that many theories of intelligence exist, which is necessary in order for students to succeed on the</a:t>
            </a:r>
            <a:r>
              <a:rPr lang="en-US" b="0" dirty="0"/>
              <a:t> E</a:t>
            </a:r>
            <a:r>
              <a:rPr lang="en-US" b="0" baseline="0" dirty="0"/>
              <a:t>xtension </a:t>
            </a:r>
            <a:r>
              <a:rPr lang="en-US" dirty="0"/>
              <a:t>T</a:t>
            </a:r>
            <a:r>
              <a:rPr lang="en-US" b="0" baseline="0" dirty="0"/>
              <a:t>ask. </a:t>
            </a:r>
          </a:p>
          <a:p>
            <a:pPr marL="171450" indent="-171450">
              <a:buFont typeface="Arial" charset="0"/>
              <a:buChar char="•"/>
            </a:pPr>
            <a:r>
              <a:rPr lang="en-US" b="0" baseline="0" dirty="0"/>
              <a:t>In the exemplar, the student writer demonstrates command of academic vocabulary present in this lesson (theory, intelligence quotient) and refers to multiple types of intelligence besides that associated with classical IQ testing.</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aseline="0" dirty="0"/>
              <a:t>Participants don’t need to do an in-depth study of each lesson but should click through and review the slides.  They may also review some of the teaching notes and additional materials.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sz="1100" baseline="0" dirty="0"/>
          </a:p>
          <a:p>
            <a:r>
              <a:rPr lang="en-US" sz="1100" b="1" baseline="0" dirty="0"/>
              <a:t>IMPORTANT NOTE: </a:t>
            </a:r>
            <a:r>
              <a:rPr lang="en-US" sz="1100" b="0" baseline="0" dirty="0"/>
              <a:t>We are referring to Lesson 11 in Guidebooks 2.0, accessible in the free version of GB 2.0 on the </a:t>
            </a:r>
            <a:r>
              <a:rPr lang="en-US" sz="1100" b="0" baseline="0" dirty="0" err="1"/>
              <a:t>Learnzillion</a:t>
            </a:r>
            <a:r>
              <a:rPr lang="en-US" sz="1100" b="0" baseline="0" dirty="0"/>
              <a:t> platform. Make sure participants are going here. If they are looking at the REVISED version of the Guidebooks that is available from LDOE as a downloadable zip file, the lesson numbers may be different (in this case, it is Lesson 12 in the 18-19 revised version of the Guidebooks). </a:t>
            </a:r>
            <a:endParaRPr lang="en-US" sz="11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a:xfrm>
            <a:off x="5997192" y="8322607"/>
            <a:ext cx="2971800" cy="458787"/>
          </a:xfrm>
          <a:prstGeom prst="rect">
            <a:avLst/>
          </a:prstGeom>
        </p:spPr>
        <p:txBody>
          <a:bodyPr/>
          <a:lstStyle/>
          <a:p>
            <a:fld id="{86425DA3-A274-D349-A373-1D0D30C163E5}" type="slidenum">
              <a:rPr lang="en-US" smtClean="0"/>
              <a:t>73</a:t>
            </a:fld>
            <a:endParaRPr lang="en-US" dirty="0"/>
          </a:p>
        </p:txBody>
      </p:sp>
    </p:spTree>
    <p:extLst>
      <p:ext uri="{BB962C8B-B14F-4D97-AF65-F5344CB8AC3E}">
        <p14:creationId xmlns:p14="http://schemas.microsoft.com/office/powerpoint/2010/main" val="10020087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a:t>
            </a:r>
          </a:p>
          <a:p>
            <a:pPr marL="0" indent="0">
              <a:buFontTx/>
              <a:buNone/>
            </a:pPr>
            <a:r>
              <a:rPr lang="en-US" b="1" baseline="0" dirty="0"/>
              <a:t>Duration: </a:t>
            </a:r>
            <a:r>
              <a:rPr lang="en-US" b="0" baseline="0" dirty="0"/>
              <a:t>7</a:t>
            </a:r>
            <a:r>
              <a:rPr lang="en-US" dirty="0"/>
              <a:t> minutes</a:t>
            </a:r>
          </a:p>
          <a:p>
            <a:endParaRPr lang="en-US" dirty="0"/>
          </a:p>
          <a:p>
            <a:r>
              <a:rPr lang="en-US" b="1" dirty="0"/>
              <a:t>Facilitator does: </a:t>
            </a:r>
            <a:r>
              <a:rPr lang="en-US" dirty="0"/>
              <a:t>Direct participants to now navigate to lesson 34 and continue</a:t>
            </a:r>
            <a:r>
              <a:rPr lang="en-US" baseline="0" dirty="0"/>
              <a:t> working with their partner and recording their ideas in their note-catcher. Instruct participants to review the possible discussion responses that are provided in the additional materials tab. </a:t>
            </a:r>
          </a:p>
          <a:p>
            <a:endParaRPr lang="en-US" baseline="0" dirty="0"/>
          </a:p>
          <a:p>
            <a:r>
              <a:rPr lang="en-US" b="1" baseline="0" dirty="0"/>
              <a:t>Look for: </a:t>
            </a:r>
          </a:p>
          <a:p>
            <a:pPr marL="171450" indent="-171450">
              <a:buFont typeface="Arial" charset="0"/>
              <a:buChar char="•"/>
            </a:pPr>
            <a:r>
              <a:rPr lang="en-US" b="0" baseline="0" dirty="0"/>
              <a:t>The discussion questions prompt students to make connections and apply their knowledge about theories of intelligence to Charlie’s experiences/feelings throughout </a:t>
            </a:r>
            <a:r>
              <a:rPr lang="en-US" b="0" i="1" baseline="0" dirty="0"/>
              <a:t>Flowers for Algernon</a:t>
            </a:r>
            <a:r>
              <a:rPr lang="en-US" b="0" baseline="0" dirty="0"/>
              <a:t>. </a:t>
            </a:r>
          </a:p>
          <a:p>
            <a:pPr marL="171450" indent="-171450">
              <a:buFont typeface="Arial" charset="0"/>
              <a:buChar char="•"/>
            </a:pPr>
            <a:r>
              <a:rPr lang="en-US" b="0" baseline="0" dirty="0"/>
              <a:t>Students need to draw on texts read throughout the unit to answer these culminating discussion questions. The questions ask students to explain how information about intelligence from multiple texts helps them better understand Charlie’s development and the story as a whole. </a:t>
            </a:r>
          </a:p>
          <a:p>
            <a:pPr marL="171450" indent="-171450">
              <a:buFont typeface="Arial" charset="0"/>
              <a:buChar char="•"/>
            </a:pPr>
            <a:r>
              <a:rPr lang="en-US" b="0" baseline="0" dirty="0"/>
              <a:t>The opportunity to discuss with a variety of classmates (and listen to the background knowledge they each bring to the table) in this lesson helps prepare students for the Extension Task. </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aseline="0" dirty="0"/>
              <a:t>Participants don’t need to do in-depth study of each lesson but should click through and review the slides.  They may also review some of the teaching notes and additional materials. </a:t>
            </a:r>
          </a:p>
          <a:p>
            <a:endParaRPr lang="en-US" sz="1100" baseline="0" dirty="0"/>
          </a:p>
          <a:p>
            <a:r>
              <a:rPr lang="en-US" sz="1100" b="1" baseline="0" dirty="0"/>
              <a:t>IMPORTANT NOTE: </a:t>
            </a:r>
            <a:r>
              <a:rPr lang="en-US" sz="1100" b="0" baseline="0" dirty="0"/>
              <a:t>We are referring to Lesson 34 in Guidebooks 2.0, accessible in the free version of GB 2.0 on the </a:t>
            </a:r>
            <a:r>
              <a:rPr lang="en-US" sz="1100" b="0" baseline="0" dirty="0" err="1"/>
              <a:t>Learnzillion</a:t>
            </a:r>
            <a:r>
              <a:rPr lang="en-US" sz="1100" b="0" baseline="0" dirty="0"/>
              <a:t> platform. Make sure participants are going here. If they are looking at the REVISED version of the Guidebooks that is available from LDOE as a downloadable zip file, the lesson numbers may be different. </a:t>
            </a:r>
            <a:endParaRPr lang="en-US" sz="11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a:xfrm>
            <a:off x="5949895" y="8354137"/>
            <a:ext cx="2971800" cy="458787"/>
          </a:xfrm>
          <a:prstGeom prst="rect">
            <a:avLst/>
          </a:prstGeom>
        </p:spPr>
        <p:txBody>
          <a:bodyPr/>
          <a:lstStyle/>
          <a:p>
            <a:fld id="{86425DA3-A274-D349-A373-1D0D30C163E5}" type="slidenum">
              <a:rPr lang="en-US" smtClean="0"/>
              <a:t>74</a:t>
            </a:fld>
            <a:endParaRPr lang="en-US" dirty="0"/>
          </a:p>
        </p:txBody>
      </p:sp>
    </p:spTree>
    <p:extLst>
      <p:ext uri="{BB962C8B-B14F-4D97-AF65-F5344CB8AC3E}">
        <p14:creationId xmlns:p14="http://schemas.microsoft.com/office/powerpoint/2010/main" val="20418557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7</a:t>
            </a:r>
            <a:r>
              <a:rPr lang="en-US" b="0" dirty="0"/>
              <a:t> </a:t>
            </a:r>
            <a:r>
              <a:rPr lang="en-US" dirty="0"/>
              <a:t>minutes</a:t>
            </a:r>
          </a:p>
          <a:p>
            <a:pPr marL="0" indent="0">
              <a:buFontTx/>
              <a:buNone/>
            </a:pPr>
            <a:endParaRPr lang="en-US" dirty="0"/>
          </a:p>
          <a:p>
            <a:r>
              <a:rPr lang="en-US" b="1" dirty="0"/>
              <a:t>Facilitator does: </a:t>
            </a:r>
            <a:r>
              <a:rPr lang="en-US" dirty="0"/>
              <a:t>Invite</a:t>
            </a:r>
            <a:r>
              <a:rPr lang="en-US" baseline="0" dirty="0"/>
              <a:t> participants to discuss first at tables, then share their takeaways in response to these questions with the whole group. Encourage them to use evidence from the student exemplar to support their thinking. </a:t>
            </a:r>
          </a:p>
          <a:p>
            <a:endParaRPr lang="en-US" baseline="0" dirty="0"/>
          </a:p>
          <a:p>
            <a:r>
              <a:rPr lang="en-US" b="1" baseline="0" dirty="0"/>
              <a:t>Look for: </a:t>
            </a:r>
          </a:p>
          <a:p>
            <a:pPr marL="171450" indent="-171450">
              <a:buFont typeface="Arial" charset="0"/>
              <a:buChar char="•"/>
            </a:pPr>
            <a:r>
              <a:rPr lang="en-US" b="0" dirty="0"/>
              <a:t>Supplemental</a:t>
            </a:r>
            <a:r>
              <a:rPr lang="en-US" b="0" baseline="0" dirty="0"/>
              <a:t> texts (like “What’s in an Inkblot? Some Say, Not Much” from Lessons 5-7) are selected intentionally to build students’ knowledge about the unit’s (and Extension Task’s) key concepts, including theories of intelligence and scientific testing. </a:t>
            </a:r>
          </a:p>
          <a:p>
            <a:pPr marL="171450" indent="-171450">
              <a:buFont typeface="Arial" charset="0"/>
              <a:buChar char="•"/>
            </a:pPr>
            <a:r>
              <a:rPr lang="en-US" b="0" baseline="0" dirty="0"/>
              <a:t>Throughout the unit, students read about and discuss ideas that appear in the Extension Task, including what it means to be smart and the controversy around intelligence theory. Many tasks (including the culminating discussion) enable students to synthesize and cement their understanding of key vocabulary and background knowledge related to the topic.</a:t>
            </a:r>
          </a:p>
          <a:p>
            <a:pPr marL="171450" indent="-171450">
              <a:buFont typeface="Arial" charset="0"/>
              <a:buChar char="•"/>
            </a:pPr>
            <a:r>
              <a:rPr lang="en-US" b="0" baseline="0" dirty="0"/>
              <a:t>By reading a series of texts related to intelligence, students’ schema about the topic grows. The less complex texts that appear earlier in the unit provide a foundation of related vocabulary and background knowledge that then enables students to access the more complex texts later on. </a:t>
            </a:r>
            <a:endParaRPr lang="en-US" b="0" dirty="0"/>
          </a:p>
        </p:txBody>
      </p:sp>
      <p:sp>
        <p:nvSpPr>
          <p:cNvPr id="4" name="Slide Number Placeholder 3"/>
          <p:cNvSpPr>
            <a:spLocks noGrp="1"/>
          </p:cNvSpPr>
          <p:nvPr>
            <p:ph type="sldNum" sz="quarter" idx="10"/>
          </p:nvPr>
        </p:nvSpPr>
        <p:spPr>
          <a:xfrm>
            <a:off x="5886833" y="8417199"/>
            <a:ext cx="2971800" cy="458787"/>
          </a:xfrm>
          <a:prstGeom prst="rect">
            <a:avLst/>
          </a:prstGeom>
        </p:spPr>
        <p:txBody>
          <a:bodyPr/>
          <a:lstStyle/>
          <a:p>
            <a:fld id="{86425DA3-A274-D349-A373-1D0D30C163E5}" type="slidenum">
              <a:rPr lang="en-US" smtClean="0"/>
              <a:t>75</a:t>
            </a:fld>
            <a:endParaRPr lang="en-US" dirty="0"/>
          </a:p>
        </p:txBody>
      </p:sp>
    </p:spTree>
    <p:extLst>
      <p:ext uri="{BB962C8B-B14F-4D97-AF65-F5344CB8AC3E}">
        <p14:creationId xmlns:p14="http://schemas.microsoft.com/office/powerpoint/2010/main" val="64607892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t>Duration: </a:t>
            </a:r>
            <a:r>
              <a:rPr lang="en-US" sz="1100" b="0" i="0" u="none" strike="noStrike" cap="none" dirty="0">
                <a:solidFill>
                  <a:schemeClr val="dk1"/>
                </a:solidFill>
                <a:ea typeface="Calibri"/>
                <a:sym typeface="Calibri"/>
              </a:rPr>
              <a:t>5</a:t>
            </a:r>
            <a:r>
              <a:rPr lang="en-US" b="0" i="0" u="none" strike="noStrike" cap="none" dirty="0">
                <a:solidFill>
                  <a:schemeClr val="dk1"/>
                </a:solidFill>
                <a:ea typeface="Calibri"/>
                <a:sym typeface="Calibri"/>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a:p>
            <a:r>
              <a:rPr lang="en-US" b="1" dirty="0"/>
              <a:t>Facilitator says: </a:t>
            </a:r>
            <a:r>
              <a:rPr lang="en-US" b="0" dirty="0"/>
              <a:t>Before</a:t>
            </a:r>
            <a:r>
              <a:rPr lang="en-US" b="0" baseline="0" dirty="0"/>
              <a:t> we wrap up, it’s important that we summarize and capture learning from today’s session. Please take a few moments to reflect on these two questions and record your responses in the space provided in your note-catcher. </a:t>
            </a:r>
            <a:endParaRPr lang="en-US" b="1" dirty="0"/>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p:txBody>
      </p:sp>
    </p:spTree>
    <p:extLst>
      <p:ext uri="{BB962C8B-B14F-4D97-AF65-F5344CB8AC3E}">
        <p14:creationId xmlns:p14="http://schemas.microsoft.com/office/powerpoint/2010/main" val="61539525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60 minutes </a:t>
            </a:r>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a:p>
        </p:txBody>
      </p:sp>
    </p:spTree>
    <p:extLst>
      <p:ext uri="{BB962C8B-B14F-4D97-AF65-F5344CB8AC3E}">
        <p14:creationId xmlns:p14="http://schemas.microsoft.com/office/powerpoint/2010/main" val="142718137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(15 minutes are built in to the agenda for the energizer) </a:t>
            </a:r>
          </a:p>
          <a:p>
            <a:endParaRPr lang="en-US" b="1" dirty="0"/>
          </a:p>
          <a:p>
            <a:r>
              <a:rPr lang="en-US" b="1" dirty="0"/>
              <a:t>Facilitator does: </a:t>
            </a:r>
            <a:r>
              <a:rPr lang="en-US" dirty="0"/>
              <a:t>Welcome</a:t>
            </a:r>
            <a:r>
              <a:rPr lang="en-US" baseline="0" dirty="0"/>
              <a:t> everyone back and provide a brief preview of the afternoon topics.  Let participants know when we will take a break.</a:t>
            </a:r>
          </a:p>
          <a:p>
            <a:endParaRPr lang="en-US" baseline="0" dirty="0"/>
          </a:p>
          <a:p>
            <a:r>
              <a:rPr lang="en-US" b="1" baseline="0" dirty="0"/>
              <a:t>Facilitator says: </a:t>
            </a:r>
            <a:r>
              <a:rPr lang="en-US" baseline="0" dirty="0"/>
              <a:t>To get us up and moving after lunch and get our brains ready for more learning this afternoon we are going to start with a quick energizer!  This is going to be a 4 corners activity.</a:t>
            </a:r>
          </a:p>
          <a:p>
            <a:endParaRPr lang="en-US" baseline="0" dirty="0"/>
          </a:p>
          <a:p>
            <a:r>
              <a:rPr lang="en-US" b="1" baseline="0" dirty="0"/>
              <a:t>Facilitator does: P</a:t>
            </a:r>
            <a:r>
              <a:rPr lang="en-US" baseline="0" dirty="0"/>
              <a:t>oint out the 4 corners of the room (would be helpful if they were labeled)</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a:p>
        </p:txBody>
      </p:sp>
    </p:spTree>
    <p:extLst>
      <p:ext uri="{BB962C8B-B14F-4D97-AF65-F5344CB8AC3E}">
        <p14:creationId xmlns:p14="http://schemas.microsoft.com/office/powerpoint/2010/main" val="117337335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u="none" strike="noStrike" cap="none" dirty="0">
                <a:solidFill>
                  <a:schemeClr val="dk1"/>
                </a:solidFill>
                <a:latin typeface="Calibri"/>
                <a:ea typeface="Calibri"/>
                <a:cs typeface="Calibri"/>
                <a:sym typeface="Calibri"/>
              </a:rPr>
              <a:t>Hidden for facilitator reference only.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79</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1326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r>
              <a:rPr lang="en-US" b="1" dirty="0"/>
              <a:t>Say: </a:t>
            </a:r>
            <a:r>
              <a:rPr lang="en-US" b="0" dirty="0"/>
              <a:t>As a reminder, the Distinction Assessments are a recognition of your work as Content Leaders! You are spending a great deal of time and effort to attend these trainings and deepen your knowledge of ELA content pedagogy and the Guidebooks and completing these assessments is a recognition of your hard work as CLs.  These assessments are an addition to your teaching certificate and they are competency based – meaning that they’re not a paper and pencil test, but assessments that are job-embedded and support you to demonstrate what you’ve learned and what you will do in the role of a Content Leader. </a:t>
            </a:r>
          </a:p>
          <a:p>
            <a:endParaRPr lang="en-US" b="0" dirty="0"/>
          </a:p>
          <a:p>
            <a:pPr>
              <a:lnSpc>
                <a:spcPct val="150000"/>
              </a:lnSpc>
              <a:spcBef>
                <a:spcPts val="533"/>
              </a:spcBef>
              <a:buClr>
                <a:schemeClr val="dk1"/>
              </a:buClr>
              <a:buSzPts val="1100"/>
            </a:pPr>
            <a:endParaRPr lang="en-US" sz="1200" dirty="0">
              <a:solidFill>
                <a:srgbClr val="4A4A4A"/>
              </a:solidFill>
              <a:latin typeface="Lato"/>
              <a:ea typeface="Lato"/>
              <a:cs typeface="Lato"/>
              <a:sym typeface="Lato"/>
            </a:endParaRPr>
          </a:p>
          <a:p>
            <a:pPr>
              <a:lnSpc>
                <a:spcPct val="150000"/>
              </a:lnSpc>
              <a:spcBef>
                <a:spcPts val="533"/>
              </a:spcBef>
              <a:buClr>
                <a:schemeClr val="dk1"/>
              </a:buClr>
              <a:buSzPts val="1100"/>
            </a:pPr>
            <a:r>
              <a:rPr lang="en-US" sz="1200" dirty="0">
                <a:solidFill>
                  <a:srgbClr val="4A4A4A"/>
                </a:solidFill>
                <a:latin typeface="Lato"/>
                <a:ea typeface="Lato"/>
                <a:cs typeface="Lato"/>
                <a:sym typeface="Lato"/>
              </a:rPr>
              <a:t>This process is administered by </a:t>
            </a:r>
            <a:r>
              <a:rPr lang="en-US" sz="1200" dirty="0" err="1">
                <a:solidFill>
                  <a:srgbClr val="4A4A4A"/>
                </a:solidFill>
                <a:latin typeface="Lato"/>
                <a:ea typeface="Lato"/>
                <a:cs typeface="Lato"/>
                <a:sym typeface="Lato"/>
              </a:rPr>
              <a:t>BloomBoard</a:t>
            </a:r>
            <a:r>
              <a:rPr lang="en-US" sz="1200" dirty="0">
                <a:solidFill>
                  <a:srgbClr val="4A4A4A"/>
                </a:solidFill>
                <a:latin typeface="Lato"/>
                <a:ea typeface="Lato"/>
                <a:cs typeface="Lato"/>
                <a:sym typeface="Lato"/>
              </a:rPr>
              <a:t>, who leads similar online, inquiry-based educator credentialing work across the country.  </a:t>
            </a:r>
          </a:p>
        </p:txBody>
      </p:sp>
      <p:sp>
        <p:nvSpPr>
          <p:cNvPr id="4" name="Slide Number Placeholder 3"/>
          <p:cNvSpPr>
            <a:spLocks noGrp="1"/>
          </p:cNvSpPr>
          <p:nvPr>
            <p:ph type="sldNum" sz="quarter" idx="5"/>
          </p:nvPr>
        </p:nvSpPr>
        <p:spPr/>
        <p:txBody>
          <a:bodyPr/>
          <a:lstStyle/>
          <a:p>
            <a:fld id="{86425DA3-A274-D349-A373-1D0D30C163E5}" type="slidenum">
              <a:rPr lang="en-US" smtClean="0"/>
              <a:t>8</a:t>
            </a:fld>
            <a:endParaRPr lang="en-US"/>
          </a:p>
        </p:txBody>
      </p:sp>
    </p:spTree>
    <p:extLst>
      <p:ext uri="{BB962C8B-B14F-4D97-AF65-F5344CB8AC3E}">
        <p14:creationId xmlns:p14="http://schemas.microsoft.com/office/powerpoint/2010/main" val="392009388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does:</a:t>
            </a:r>
            <a:r>
              <a:rPr lang="en-US" b="0" dirty="0"/>
              <a:t> Read </a:t>
            </a:r>
            <a:r>
              <a:rPr lang="en-US" dirty="0"/>
              <a:t>the prompt then click to reveal the choices.</a:t>
            </a:r>
            <a:r>
              <a:rPr lang="en-US" baseline="0" dirty="0"/>
              <a:t>  Provide a moment of wait time and have participants move to the corner that best represents their response.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a:p>
        </p:txBody>
      </p:sp>
    </p:spTree>
    <p:extLst>
      <p:ext uri="{BB962C8B-B14F-4D97-AF65-F5344CB8AC3E}">
        <p14:creationId xmlns:p14="http://schemas.microsoft.com/office/powerpoint/2010/main" val="214326715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does: </a:t>
            </a:r>
            <a:r>
              <a:rPr lang="en-US" dirty="0"/>
              <a:t>Read discussion</a:t>
            </a:r>
            <a:r>
              <a:rPr lang="en-US" baseline="0" dirty="0"/>
              <a:t> prompt. H</a:t>
            </a:r>
            <a:r>
              <a:rPr lang="en-US" dirty="0"/>
              <a:t>ave participants meet with one partner in their corner</a:t>
            </a:r>
            <a:r>
              <a:rPr lang="en-US" baseline="0" dirty="0"/>
              <a:t> to discuss.  Afterwards, have participants share out with the whole group.  Clarify/extend as needed to ensure participants recall the most important aspects of the study:</a:t>
            </a:r>
          </a:p>
          <a:p>
            <a:endParaRPr lang="en-US" baseline="0" dirty="0"/>
          </a:p>
          <a:p>
            <a:pPr marL="171450" indent="-171450">
              <a:buFont typeface="Arial" charset="0"/>
              <a:buChar char="•"/>
            </a:pPr>
            <a:r>
              <a:rPr lang="en-US" baseline="0" dirty="0"/>
              <a:t>Designed to answer the question “what role does knowledge play in reading comprehension”</a:t>
            </a:r>
          </a:p>
          <a:p>
            <a:pPr marL="171450" indent="-171450">
              <a:buFont typeface="Arial" charset="0"/>
              <a:buChar char="•"/>
            </a:pPr>
            <a:r>
              <a:rPr lang="en-US" baseline="0" dirty="0"/>
              <a:t>Grouped students by general reading ability and by their knowledge on the topic of baseball</a:t>
            </a:r>
          </a:p>
          <a:p>
            <a:pPr marL="171450" indent="-171450">
              <a:buFont typeface="Arial" charset="0"/>
              <a:buChar char="•"/>
            </a:pPr>
            <a:r>
              <a:rPr lang="en-US" baseline="0" dirty="0"/>
              <a:t>All students read the same passage</a:t>
            </a:r>
          </a:p>
          <a:p>
            <a:pPr marL="171450" indent="-171450">
              <a:buFont typeface="Arial" charset="0"/>
              <a:buChar char="•"/>
            </a:pPr>
            <a:r>
              <a:rPr lang="en-US" baseline="0" dirty="0"/>
              <a:t>Found that knowledge on a topic had a greater impact on reading comprehension than general reading ability</a:t>
            </a:r>
          </a:p>
          <a:p>
            <a:pPr marL="171450" indent="-171450">
              <a:buFont typeface="Arial" charset="0"/>
              <a:buChar char="•"/>
            </a:pPr>
            <a:r>
              <a:rPr lang="en-US" baseline="0" dirty="0"/>
              <a:t>“low level readers” performed similarly to the high-ability readers when they had knowledge on the topic they were reading about</a:t>
            </a:r>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a:p>
        </p:txBody>
      </p:sp>
    </p:spTree>
    <p:extLst>
      <p:ext uri="{BB962C8B-B14F-4D97-AF65-F5344CB8AC3E}">
        <p14:creationId xmlns:p14="http://schemas.microsoft.com/office/powerpoint/2010/main" val="132925083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R</a:t>
            </a:r>
            <a:r>
              <a:rPr lang="en-US" dirty="0"/>
              <a:t>ead the prompt then click to reveal the choices.</a:t>
            </a:r>
            <a:r>
              <a:rPr lang="en-US" baseline="0" dirty="0"/>
              <a:t>  Provide a moment of wait time and have participants move to the corner that best represents their response.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a:p>
        </p:txBody>
      </p:sp>
    </p:spTree>
    <p:extLst>
      <p:ext uri="{BB962C8B-B14F-4D97-AF65-F5344CB8AC3E}">
        <p14:creationId xmlns:p14="http://schemas.microsoft.com/office/powerpoint/2010/main" val="82285548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does: </a:t>
            </a:r>
            <a:r>
              <a:rPr lang="en-US" dirty="0"/>
              <a:t>Read discussion</a:t>
            </a:r>
            <a:r>
              <a:rPr lang="en-US" baseline="0" dirty="0"/>
              <a:t> prompt. H</a:t>
            </a:r>
            <a:r>
              <a:rPr lang="en-US" dirty="0"/>
              <a:t>ave participants meet with one partner in their corner</a:t>
            </a:r>
            <a:r>
              <a:rPr lang="en-US" baseline="0" dirty="0"/>
              <a:t> to discuss.  Afterwards, have participants share out with the whole group.  Clarify/extend as needed to ensure participants recall the most important aspects:</a:t>
            </a:r>
          </a:p>
          <a:p>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dirty="0">
                <a:solidFill>
                  <a:schemeClr val="tx1"/>
                </a:solidFill>
              </a:rPr>
              <a:t>A coherent and cohesive set of texts on a single topic.</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dirty="0">
                <a:solidFill>
                  <a:schemeClr val="tx1"/>
                </a:solidFill>
              </a:rPr>
              <a:t>You may see a sequence of non-fiction texts designed to build knowledge on a topic</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100" dirty="0">
                <a:solidFill>
                  <a:schemeClr val="tx1"/>
                </a:solidFill>
              </a:rPr>
              <a:t>You may see a related set of both</a:t>
            </a:r>
            <a:r>
              <a:rPr lang="en-US" sz="1100" baseline="0" dirty="0">
                <a:solidFill>
                  <a:schemeClr val="tx1"/>
                </a:solidFill>
              </a:rPr>
              <a:t> non-fiction and fiction texts (designed to build content knowledge as well as thematic knowledge)</a:t>
            </a:r>
            <a:endParaRPr lang="en-US" sz="1100" dirty="0">
              <a:solidFill>
                <a:schemeClr val="tx1"/>
              </a:solidFill>
            </a:endParaRP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a:p>
        </p:txBody>
      </p:sp>
    </p:spTree>
    <p:extLst>
      <p:ext uri="{BB962C8B-B14F-4D97-AF65-F5344CB8AC3E}">
        <p14:creationId xmlns:p14="http://schemas.microsoft.com/office/powerpoint/2010/main" val="99421878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R</a:t>
            </a:r>
            <a:r>
              <a:rPr lang="en-US" dirty="0"/>
              <a:t>ead the prompt then click to reveal the choices.</a:t>
            </a:r>
            <a:r>
              <a:rPr lang="en-US" baseline="0" dirty="0"/>
              <a:t>  Provide a moment of wait time and have participants move to the corner that best represents their response.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Before posing the discussion question, invite a participant from each corner to share out why this image resonated with them – why did they associate this with literacy instruction?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a:p>
        </p:txBody>
      </p:sp>
    </p:spTree>
    <p:extLst>
      <p:ext uri="{BB962C8B-B14F-4D97-AF65-F5344CB8AC3E}">
        <p14:creationId xmlns:p14="http://schemas.microsoft.com/office/powerpoint/2010/main" val="208495016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Facilitator does: </a:t>
            </a:r>
            <a:r>
              <a:rPr lang="en-US" dirty="0"/>
              <a:t>Read discussion</a:t>
            </a:r>
            <a:r>
              <a:rPr lang="en-US" baseline="0" dirty="0"/>
              <a:t> prompt. H</a:t>
            </a:r>
            <a:r>
              <a:rPr lang="en-US" dirty="0"/>
              <a:t>ave participants meet with one partner in their corner</a:t>
            </a:r>
            <a:r>
              <a:rPr lang="en-US" baseline="0" dirty="0"/>
              <a:t> to discuss.  Afterwards, have participants share out with the whole group.  Invite a few participants to share out with the whole group.  Afterwards, have participants return to their seats. </a:t>
            </a:r>
            <a:endParaRPr lang="en-US" sz="1100" dirty="0">
              <a:solidFill>
                <a:schemeClr val="tx1"/>
              </a:solidFill>
            </a:endParaRP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a:p>
        </p:txBody>
      </p:sp>
    </p:spTree>
    <p:extLst>
      <p:ext uri="{BB962C8B-B14F-4D97-AF65-F5344CB8AC3E}">
        <p14:creationId xmlns:p14="http://schemas.microsoft.com/office/powerpoint/2010/main" val="60498272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a:p>
        </p:txBody>
      </p:sp>
    </p:spTree>
    <p:extLst>
      <p:ext uri="{BB962C8B-B14F-4D97-AF65-F5344CB8AC3E}">
        <p14:creationId xmlns:p14="http://schemas.microsoft.com/office/powerpoint/2010/main" val="100565443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b="0" baseline="0" dirty="0"/>
              <a:t>5</a:t>
            </a:r>
            <a:r>
              <a:rPr lang="en-US" dirty="0"/>
              <a:t> min</a:t>
            </a:r>
          </a:p>
          <a:p>
            <a:pPr marL="0" indent="0">
              <a:buFontTx/>
              <a:buNone/>
            </a:pPr>
            <a:endParaRPr lang="en-US" dirty="0"/>
          </a:p>
          <a:p>
            <a:pPr marL="0" indent="0">
              <a:buFontTx/>
              <a:buNone/>
            </a:pPr>
            <a:r>
              <a:rPr lang="en-US" b="1" dirty="0"/>
              <a:t>Facilitator</a:t>
            </a:r>
            <a:r>
              <a:rPr lang="en-US" b="1" baseline="0" dirty="0"/>
              <a:t> does</a:t>
            </a:r>
            <a:r>
              <a:rPr lang="en-US" baseline="0" dirty="0"/>
              <a:t>: Review directions/prompts and have participants think-pair-share.</a:t>
            </a:r>
            <a:r>
              <a:rPr lang="en-US" dirty="0"/>
              <a:t> There is space in their note catcher to record their thinking.</a:t>
            </a:r>
            <a:r>
              <a:rPr lang="en-US" baseline="0" dirty="0"/>
              <a:t> If time allows, invite 1-2 participants to share out.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a:p>
        </p:txBody>
      </p:sp>
    </p:spTree>
    <p:extLst>
      <p:ext uri="{BB962C8B-B14F-4D97-AF65-F5344CB8AC3E}">
        <p14:creationId xmlns:p14="http://schemas.microsoft.com/office/powerpoint/2010/main" val="3492999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Time: </a:t>
            </a:r>
          </a:p>
          <a:p>
            <a:pPr marL="0" indent="0">
              <a:buFontTx/>
              <a:buNone/>
            </a:pPr>
            <a:r>
              <a:rPr lang="en-US" b="1" baseline="0" dirty="0"/>
              <a:t>Duration: </a:t>
            </a:r>
            <a:r>
              <a:rPr lang="en-US" dirty="0"/>
              <a:t>30 seconds</a:t>
            </a:r>
          </a:p>
          <a:p>
            <a:pPr marL="0" indent="0">
              <a:buFontTx/>
              <a:buNone/>
            </a:pPr>
            <a:endParaRPr lang="en-US" dirty="0"/>
          </a:p>
          <a:p>
            <a:pPr marL="0" indent="0">
              <a:buFontTx/>
              <a:buNone/>
            </a:pPr>
            <a:r>
              <a:rPr lang="en-US" b="1" dirty="0"/>
              <a:t>Facilitator does: </a:t>
            </a:r>
            <a:r>
              <a:rPr lang="en-US" dirty="0"/>
              <a:t>Have</a:t>
            </a:r>
            <a:r>
              <a:rPr lang="en-US" baseline="0" dirty="0"/>
              <a:t> participants independently review the objectives for the day and/or summarize the objectives for them.</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a:p>
        </p:txBody>
      </p:sp>
    </p:spTree>
    <p:extLst>
      <p:ext uri="{BB962C8B-B14F-4D97-AF65-F5344CB8AC3E}">
        <p14:creationId xmlns:p14="http://schemas.microsoft.com/office/powerpoint/2010/main" val="60591649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 </a:t>
            </a:r>
          </a:p>
          <a:p>
            <a:endParaRPr lang="en-US" sz="1100" b="0" baseline="0" dirty="0"/>
          </a:p>
          <a:p>
            <a:r>
              <a:rPr lang="en-US" sz="1100" b="1" baseline="0" dirty="0"/>
              <a:t>Facilitator says: </a:t>
            </a:r>
            <a:r>
              <a:rPr lang="en-US" sz="1100" b="0" baseline="0" dirty="0"/>
              <a:t>First we’re going to start with a quick quiz!  In a moment I am going to show you a set of 9 letters.  Your task is to remember the letters in order they appear. You can’t write them down, just remember them!</a:t>
            </a:r>
          </a:p>
          <a:p>
            <a:endParaRPr lang="en-US" sz="1100" b="0" baseline="0" dirty="0"/>
          </a:p>
          <a:p>
            <a:r>
              <a:rPr lang="en-US" b="1" dirty="0"/>
              <a:t>Facilitator does: </a:t>
            </a:r>
            <a:r>
              <a:rPr lang="en-US" dirty="0"/>
              <a:t>Click to reveal letters – give only 10 seconds for participants</a:t>
            </a:r>
            <a:r>
              <a:rPr lang="en-US" baseline="0" dirty="0"/>
              <a:t> to review the list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a:p>
        </p:txBody>
      </p:sp>
    </p:spTree>
    <p:extLst>
      <p:ext uri="{BB962C8B-B14F-4D97-AF65-F5344CB8AC3E}">
        <p14:creationId xmlns:p14="http://schemas.microsoft.com/office/powerpoint/2010/main" val="356239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b="1" dirty="0"/>
              <a:t>Facilitator Says: </a:t>
            </a:r>
            <a:r>
              <a:rPr lang="en-US" dirty="0"/>
              <a:t>Over the next two days of training, we’ll be covering topics for the “Reading Complex Text” and “Expressing Understanding of Text…” two assessments that allow you to demonstrate your knowledge and practice of the ELA instructional shifts as a Content Leader.  Before we dive into today’s content, let’s take a  look at what these two assessments are so you can have them at the top of your mind throughout these training days.  Most you have access to your </a:t>
            </a:r>
            <a:r>
              <a:rPr lang="en-US" dirty="0" err="1"/>
              <a:t>Bloomboard</a:t>
            </a:r>
            <a:r>
              <a:rPr lang="en-US" dirty="0"/>
              <a:t> accounts, so I’m going to give us time to navigate to these accounts so you can pull up the assessments and access them on the platform.  Please take 5 minutes to navigate to your BB account.  As a reminder, I’ve included some information about how to access your account if you don’t remember your password, etc. </a:t>
            </a:r>
          </a:p>
        </p:txBody>
      </p:sp>
      <p:sp>
        <p:nvSpPr>
          <p:cNvPr id="4" name="Slide Number Placeholder 3"/>
          <p:cNvSpPr>
            <a:spLocks noGrp="1"/>
          </p:cNvSpPr>
          <p:nvPr>
            <p:ph type="sldNum" sz="quarter" idx="5"/>
          </p:nvPr>
        </p:nvSpPr>
        <p:spPr/>
        <p:txBody>
          <a:bodyPr/>
          <a:lstStyle/>
          <a:p>
            <a:fld id="{86425DA3-A274-D349-A373-1D0D30C163E5}" type="slidenum">
              <a:rPr lang="en-US" smtClean="0"/>
              <a:t>9</a:t>
            </a:fld>
            <a:endParaRPr lang="en-US"/>
          </a:p>
        </p:txBody>
      </p:sp>
    </p:spTree>
    <p:extLst>
      <p:ext uri="{BB962C8B-B14F-4D97-AF65-F5344CB8AC3E}">
        <p14:creationId xmlns:p14="http://schemas.microsoft.com/office/powerpoint/2010/main" val="37551178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dirty="0"/>
              <a:t>P</a:t>
            </a:r>
            <a:r>
              <a:rPr lang="en-US" b="0" baseline="0" dirty="0"/>
              <a:t>ose the somewhat rhetorical question; have participants write down the letters. Provide only enough “struggle” time to then acknowledge that this was likely a difficult task! </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a:p>
        </p:txBody>
      </p:sp>
    </p:spTree>
    <p:extLst>
      <p:ext uri="{BB962C8B-B14F-4D97-AF65-F5344CB8AC3E}">
        <p14:creationId xmlns:p14="http://schemas.microsoft.com/office/powerpoint/2010/main" val="39030220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1" dirty="0"/>
              <a:t>Facilitator says: </a:t>
            </a:r>
            <a:r>
              <a:rPr lang="en-US" dirty="0"/>
              <a:t>Let’s try again!</a:t>
            </a:r>
            <a:r>
              <a:rPr lang="en-US" baseline="0" dirty="0"/>
              <a:t> This time I’m going to mix up the order of these letters. </a:t>
            </a:r>
          </a:p>
          <a:p>
            <a:endParaRPr lang="en-US" baseline="0" dirty="0"/>
          </a:p>
          <a:p>
            <a:r>
              <a:rPr lang="en-US" b="1" baseline="0" dirty="0"/>
              <a:t>Facilitator does: </a:t>
            </a:r>
            <a:r>
              <a:rPr lang="en-US" dirty="0"/>
              <a:t>Click to reveal letters – give only 10 seconds for participants</a:t>
            </a:r>
            <a:r>
              <a:rPr lang="en-US" baseline="0" dirty="0"/>
              <a:t> to review the list</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a:p>
        </p:txBody>
      </p:sp>
    </p:spTree>
    <p:extLst>
      <p:ext uri="{BB962C8B-B14F-4D97-AF65-F5344CB8AC3E}">
        <p14:creationId xmlns:p14="http://schemas.microsoft.com/office/powerpoint/2010/main" val="59968865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Have participants write down the letters now. Invite participants to share out the letters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NSA</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CSI</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FBI</a:t>
            </a: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a:p>
        </p:txBody>
      </p:sp>
    </p:spTree>
    <p:extLst>
      <p:ext uri="{BB962C8B-B14F-4D97-AF65-F5344CB8AC3E}">
        <p14:creationId xmlns:p14="http://schemas.microsoft.com/office/powerpoint/2010/main" val="139127664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a:t>
            </a:r>
            <a:r>
              <a:rPr lang="en-US" dirty="0"/>
              <a:t> minutes</a:t>
            </a:r>
          </a:p>
          <a:p>
            <a:pPr marL="171450" indent="-171450">
              <a:buFont typeface="Arial" charset="0"/>
              <a:buChar char="•"/>
            </a:pPr>
            <a:endParaRPr lang="en-US" dirty="0"/>
          </a:p>
          <a:p>
            <a:pPr marL="0" indent="0">
              <a:buFontTx/>
              <a:buNone/>
            </a:pPr>
            <a:r>
              <a:rPr lang="en-US" b="1" dirty="0"/>
              <a:t>Facilitator says:</a:t>
            </a:r>
            <a:r>
              <a:rPr lang="en-US" b="1" baseline="0" dirty="0"/>
              <a:t> </a:t>
            </a:r>
            <a:r>
              <a:rPr lang="en-US" baseline="0" dirty="0"/>
              <a:t>So, why was it easier to remember the letters in the second test? </a:t>
            </a:r>
          </a:p>
          <a:p>
            <a:pPr marL="0" indent="0">
              <a:buFontTx/>
              <a:buNone/>
            </a:pPr>
            <a:endParaRPr lang="en-US" baseline="0" dirty="0"/>
          </a:p>
          <a:p>
            <a:pPr marL="0" indent="0">
              <a:buFontTx/>
              <a:buNone/>
            </a:pPr>
            <a:r>
              <a:rPr lang="en-US" b="1" baseline="0" dirty="0"/>
              <a:t>Facilitator does: </a:t>
            </a:r>
            <a:r>
              <a:rPr lang="en-US" dirty="0"/>
              <a:t>Invite</a:t>
            </a:r>
            <a:r>
              <a:rPr lang="en-US" baseline="0" dirty="0"/>
              <a:t> participants to share out why the second task was easier for them.</a:t>
            </a:r>
          </a:p>
          <a:p>
            <a:pPr marL="0" indent="0">
              <a:buFontTx/>
              <a:buNone/>
            </a:pPr>
            <a:endParaRPr lang="en-US" baseline="0" dirty="0"/>
          </a:p>
          <a:p>
            <a:pPr marL="0" indent="0">
              <a:buFontTx/>
              <a:buNone/>
            </a:pPr>
            <a:r>
              <a:rPr lang="en-US" b="1" baseline="0" dirty="0"/>
              <a:t>Look for: </a:t>
            </a:r>
          </a:p>
          <a:p>
            <a:pPr marL="171450" indent="-171450">
              <a:buFont typeface="Arial" charset="0"/>
              <a:buChar char="•"/>
            </a:pPr>
            <a:r>
              <a:rPr lang="en-US" baseline="0" dirty="0"/>
              <a:t>The letters were grouped in recognizable/familiar acronyms (i.e., FBI)</a:t>
            </a:r>
          </a:p>
          <a:p>
            <a:pPr marL="171450" indent="-171450">
              <a:buFont typeface="Arial" charset="0"/>
              <a:buChar char="•"/>
            </a:pPr>
            <a:endParaRPr lang="en-US" baseline="0" dirty="0"/>
          </a:p>
          <a:p>
            <a:pPr marL="0" indent="0">
              <a:buFontTx/>
              <a:buNone/>
            </a:pPr>
            <a:r>
              <a:rPr lang="en-US" b="1" baseline="0" dirty="0"/>
              <a:t>Facilitator does: </a:t>
            </a:r>
            <a:r>
              <a:rPr lang="en-US" baseline="0" dirty="0"/>
              <a:t>Click to reveal quote; have someone read aloud the quote. Explain that what we just experienced in the second test was “chunking,” which doesn’t literally mean putting letters together – it means chunking new information in a way that helps you internalize it.  </a:t>
            </a:r>
          </a:p>
          <a:p>
            <a:pPr marL="0" indent="0">
              <a:buFontTx/>
              <a:buNone/>
            </a:pPr>
            <a:endParaRPr lang="en-US" dirty="0"/>
          </a:p>
          <a:p>
            <a:pPr marL="0" indent="0">
              <a:buFontTx/>
              <a:buNone/>
            </a:pPr>
            <a:r>
              <a:rPr lang="en-US" b="1" dirty="0"/>
              <a:t>Facilitator</a:t>
            </a:r>
            <a:r>
              <a:rPr lang="en-US" b="1" baseline="0" dirty="0"/>
              <a:t> s</a:t>
            </a:r>
            <a:r>
              <a:rPr lang="en-US" b="1" dirty="0"/>
              <a:t>ays: </a:t>
            </a:r>
            <a:r>
              <a:rPr lang="en-US" dirty="0"/>
              <a:t>Notice, however, that chunking depends on background knowledge. If you weren't familiar with the abbreviation for the Federal Bureau of Investigation, you couldn't treat FBI as a single chunk. Let’s take</a:t>
            </a:r>
            <a:r>
              <a:rPr lang="en-US" baseline="0" dirty="0"/>
              <a:t> a closer look at what this has to do with reading comprehension</a:t>
            </a:r>
            <a:r>
              <a:rPr lang="is-IS" baseline="0" dirty="0"/>
              <a:t>…</a:t>
            </a:r>
          </a:p>
          <a:p>
            <a:pPr marL="0" indent="0">
              <a:buFont typeface="Arial" charset="0"/>
              <a:buNone/>
            </a:pPr>
            <a:endParaRPr lang="is-IS" baseline="0" dirty="0"/>
          </a:p>
          <a:p>
            <a:pPr lvl="0"/>
            <a:r>
              <a:rPr lang="is-IS" b="1" baseline="0" dirty="0"/>
              <a:t>Source: </a:t>
            </a:r>
            <a:r>
              <a:rPr lang="en-US" sz="1100" u="none" strike="noStrike" kern="1200" dirty="0">
                <a:solidFill>
                  <a:schemeClr val="tx1"/>
                </a:solidFill>
                <a:effectLst/>
                <a:latin typeface="Calibri"/>
                <a:ea typeface="+mn-ea"/>
                <a:cs typeface="Calibri"/>
              </a:rPr>
              <a:t>Willingham, D. T. (2006). How Knowledge Helps. </a:t>
            </a:r>
            <a:r>
              <a:rPr lang="en-US" sz="1100" i="1" u="none" strike="noStrike" kern="1200" dirty="0">
                <a:solidFill>
                  <a:schemeClr val="tx1"/>
                </a:solidFill>
                <a:effectLst/>
                <a:latin typeface="Calibri"/>
                <a:ea typeface="+mn-ea"/>
                <a:cs typeface="Calibri"/>
              </a:rPr>
              <a:t>American Educator, 30(1), 30-37. </a:t>
            </a:r>
            <a:r>
              <a:rPr lang="en-US" sz="1100" u="none" strike="noStrike" kern="1200" dirty="0">
                <a:solidFill>
                  <a:schemeClr val="tx1"/>
                </a:solidFill>
                <a:effectLst/>
                <a:latin typeface="Calibri"/>
                <a:ea typeface="+mn-ea"/>
                <a:cs typeface="Calibri"/>
              </a:rPr>
              <a:t>Retrieved from </a:t>
            </a:r>
            <a:r>
              <a:rPr lang="en-US" sz="1100" u="sng" strike="noStrike" kern="1200" dirty="0">
                <a:solidFill>
                  <a:schemeClr val="tx1"/>
                </a:solidFill>
                <a:effectLst/>
                <a:latin typeface="Calibri"/>
                <a:ea typeface="+mn-ea"/>
                <a:cs typeface="Calibri"/>
                <a:hlinkClick r:id="rId3"/>
              </a:rPr>
              <a:t>https://www.aft.org/periodical/american-educator/spring-2006/how-knowledge-helps</a:t>
            </a:r>
            <a:endParaRPr lang="en-US" sz="105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a:p>
        </p:txBody>
      </p:sp>
    </p:spTree>
    <p:extLst>
      <p:ext uri="{BB962C8B-B14F-4D97-AF65-F5344CB8AC3E}">
        <p14:creationId xmlns:p14="http://schemas.microsoft.com/office/powerpoint/2010/main" val="22483351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Tx/>
              <a:buNone/>
            </a:pPr>
            <a:r>
              <a:rPr lang="en-US" b="1" dirty="0"/>
              <a:t>Facilitator says: </a:t>
            </a:r>
            <a:r>
              <a:rPr lang="en-US" dirty="0"/>
              <a:t>In session 2 we looked at research on the importance of knowledge in reading comprehension – specifically,</a:t>
            </a:r>
            <a:r>
              <a:rPr lang="en-US" baseline="0" dirty="0"/>
              <a:t> we looked at The Baseball Study. </a:t>
            </a:r>
          </a:p>
          <a:p>
            <a:pPr marL="0" indent="0">
              <a:buFontTx/>
              <a:buNone/>
            </a:pPr>
            <a:endParaRPr lang="en-US" baseline="0" dirty="0"/>
          </a:p>
          <a:p>
            <a:pPr marL="0" indent="0">
              <a:buFontTx/>
              <a:buNone/>
            </a:pPr>
            <a:r>
              <a:rPr lang="en-US" b="1" baseline="0" dirty="0"/>
              <a:t>Facilitator does: </a:t>
            </a:r>
            <a:r>
              <a:rPr lang="en-US" baseline="0" dirty="0"/>
              <a:t>Connect back to and build off responses shared in the energizer.  Frame that in a moment we are going to be reading an excerpt from Daniel Willingham’s article that explores the results from this study in greater depth.  His article is going to shed light on WHY students with background knowledge on the topic had an easier time reading and understanding the text. </a:t>
            </a:r>
          </a:p>
          <a:p>
            <a:pPr marL="0" indent="0">
              <a:buFontTx/>
              <a:buNone/>
            </a:pPr>
            <a:endParaRPr lang="en-US" baseline="0" dirty="0"/>
          </a:p>
          <a:p>
            <a:pPr marL="0" indent="0">
              <a:buFontTx/>
              <a:buNone/>
            </a:pPr>
            <a:r>
              <a:rPr lang="en-US" b="1" baseline="0" dirty="0"/>
              <a:t>Look for/Emphasize:</a:t>
            </a:r>
          </a:p>
          <a:p>
            <a:pPr marL="628650" lvl="1" indent="-171450">
              <a:buFont typeface="Arial" charset="0"/>
              <a:buChar char="•"/>
            </a:pPr>
            <a:r>
              <a:rPr lang="en-US" baseline="0" dirty="0"/>
              <a:t>They assessed four groups of students (grouped based on their knowledge of baseball and their overall reading ability) and gave them a passage to read about baseball.  Afterwards, they assessed students’ understanding of the text.</a:t>
            </a:r>
          </a:p>
          <a:p>
            <a:pPr marL="628650" lvl="1" indent="-171450">
              <a:buFont typeface="Arial" charset="0"/>
              <a:buChar char="•"/>
            </a:pPr>
            <a:r>
              <a:rPr lang="en-US" baseline="0" dirty="0"/>
              <a:t>The researchers found that students with high knowledge of baseball but low reading ability outperformed students with low knowledge on the topic but with higher overall reading ability; they also found that these students performed almost as well as students with both high reading ability and high knowledge of the topic.  In a nutshell, this research showed that knowledge on a topic has a much greater impact on reading comprehension than general reading ability. </a:t>
            </a:r>
          </a:p>
          <a:p>
            <a:pPr marL="628650" lvl="1" indent="-171450">
              <a:buFont typeface="Arial" charset="0"/>
              <a:buChar char="•"/>
            </a:pPr>
            <a:endParaRPr lang="en-US" baseline="0" dirty="0"/>
          </a:p>
          <a:p>
            <a:pPr marL="0" lvl="0" indent="0">
              <a:buFont typeface="Arial" charset="0"/>
              <a:buNone/>
            </a:pPr>
            <a:r>
              <a:rPr lang="en-US" b="1" baseline="0" dirty="0"/>
              <a:t>Image </a:t>
            </a:r>
            <a:r>
              <a:rPr lang="en-US" b="1" dirty="0"/>
              <a:t>source: </a:t>
            </a:r>
            <a:r>
              <a:rPr lang="en-US" baseline="0" dirty="0"/>
              <a:t>Public</a:t>
            </a:r>
            <a:r>
              <a:rPr lang="en-US" dirty="0"/>
              <a:t> Domain</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a:p>
        </p:txBody>
      </p:sp>
    </p:spTree>
    <p:extLst>
      <p:ext uri="{BB962C8B-B14F-4D97-AF65-F5344CB8AC3E}">
        <p14:creationId xmlns:p14="http://schemas.microsoft.com/office/powerpoint/2010/main" val="130108399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8</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sz="1200" b="1" dirty="0"/>
              <a:t>Facilitator does: </a:t>
            </a:r>
            <a:r>
              <a:rPr lang="en-US" sz="1200" dirty="0"/>
              <a:t>Point participants to the article in their note-catcher</a:t>
            </a:r>
            <a:r>
              <a:rPr lang="en-US" sz="1200" baseline="0" dirty="0"/>
              <a:t> and p</a:t>
            </a:r>
            <a:r>
              <a:rPr lang="en-US" sz="1200" dirty="0"/>
              <a:t>rovide 3 minutes of independent reading time.  If participants finish reading early, they can begin to reflect on the discussion questions in the space in their note catcher. </a:t>
            </a:r>
          </a:p>
          <a:p>
            <a:pPr marL="0" indent="0">
              <a:buFontTx/>
              <a:buNone/>
            </a:pPr>
            <a:endParaRPr lang="en-US" sz="1200" dirty="0"/>
          </a:p>
          <a:p>
            <a:pPr marL="0" indent="0">
              <a:buFontTx/>
              <a:buNone/>
            </a:pPr>
            <a:r>
              <a:rPr lang="en-US" sz="1200" b="1" dirty="0"/>
              <a:t>Facilitator does: </a:t>
            </a:r>
            <a:r>
              <a:rPr lang="en-US" sz="1200" dirty="0"/>
              <a:t>After 3 minutes, click to</a:t>
            </a:r>
            <a:r>
              <a:rPr lang="en-US" sz="1200" baseline="0" dirty="0"/>
              <a:t> reveal the discussion prompt. </a:t>
            </a:r>
            <a:r>
              <a:rPr lang="en-US" sz="1200" dirty="0"/>
              <a:t>Have participants discuss with</a:t>
            </a:r>
            <a:r>
              <a:rPr lang="en-US" sz="1200" baseline="0" dirty="0"/>
              <a:t> partners, then facilitate whole group debrief.</a:t>
            </a:r>
            <a:r>
              <a:rPr lang="en-US" sz="1200" dirty="0"/>
              <a:t> </a:t>
            </a:r>
            <a:endParaRPr lang="en-US" sz="1200" baseline="0" dirty="0"/>
          </a:p>
          <a:p>
            <a:pPr marL="0" indent="0">
              <a:buFontTx/>
              <a:buNone/>
            </a:pPr>
            <a:endParaRPr lang="en-US" sz="1200" baseline="0" dirty="0"/>
          </a:p>
          <a:p>
            <a:pPr marL="0" indent="0">
              <a:buFontTx/>
              <a:buNone/>
            </a:pPr>
            <a:r>
              <a:rPr lang="en-US" sz="1200" b="1" baseline="0" dirty="0"/>
              <a:t>Look for:</a:t>
            </a:r>
          </a:p>
          <a:p>
            <a:pPr marL="171450" lvl="0" indent="-171450">
              <a:buFont typeface="Arial" charset="0"/>
              <a:buChar char="•"/>
            </a:pPr>
            <a:r>
              <a:rPr lang="en-US" sz="1200" dirty="0">
                <a:latin typeface="+mn-lt"/>
                <a:cs typeface="+mn-cs"/>
              </a:rPr>
              <a:t>Chunking is when you are able to group ideas</a:t>
            </a:r>
            <a:r>
              <a:rPr lang="en-US" sz="1200" baseline="0" dirty="0">
                <a:latin typeface="+mn-lt"/>
                <a:cs typeface="+mn-cs"/>
              </a:rPr>
              <a:t> and information together.</a:t>
            </a:r>
          </a:p>
          <a:p>
            <a:pPr marL="171450" lvl="0" indent="-171450">
              <a:buFont typeface="Arial" charset="0"/>
              <a:buChar char="•"/>
            </a:pPr>
            <a:r>
              <a:rPr lang="en-US" sz="1200" dirty="0">
                <a:latin typeface="+mn-lt"/>
                <a:cs typeface="+mn-cs"/>
              </a:rPr>
              <a:t>C</a:t>
            </a:r>
            <a:r>
              <a:rPr lang="en-US" sz="1200" kern="1200" dirty="0">
                <a:solidFill>
                  <a:schemeClr val="tx1"/>
                </a:solidFill>
                <a:effectLst/>
                <a:latin typeface="+mn-lt"/>
                <a:cs typeface="+mn-cs"/>
              </a:rPr>
              <a:t>hunking leaves more free space in working memory, allowing that space to be devoted to other tasks, such as recognizing patterns in the material. </a:t>
            </a:r>
          </a:p>
          <a:p>
            <a:pPr marL="171450" lvl="0" indent="-171450">
              <a:buFont typeface="Arial" charset="0"/>
              <a:buChar char="•"/>
            </a:pPr>
            <a:r>
              <a:rPr lang="en-US" sz="1200" kern="1200" dirty="0">
                <a:solidFill>
                  <a:schemeClr val="tx1"/>
                </a:solidFill>
                <a:effectLst/>
                <a:latin typeface="+mn-lt"/>
                <a:cs typeface="+mn-cs"/>
              </a:rPr>
              <a:t>“Without being able to chunk, the students with little baseball knowledge simply didn't have enough free space in their working memory to simultaneously remember all of the actions, keep track of their order, do the reenactment, and describe the reenactment.”</a:t>
            </a:r>
          </a:p>
          <a:p>
            <a:pPr marL="171450" lvl="0" indent="-171450">
              <a:buFont typeface="Arial" charset="0"/>
              <a:buChar char="•"/>
            </a:pPr>
            <a:r>
              <a:rPr lang="en-US" sz="1200" kern="1200" dirty="0">
                <a:solidFill>
                  <a:schemeClr val="tx1"/>
                </a:solidFill>
                <a:effectLst/>
                <a:latin typeface="+mn-lt"/>
                <a:cs typeface="+mn-cs"/>
              </a:rPr>
              <a:t>Students</a:t>
            </a:r>
            <a:r>
              <a:rPr lang="en-US" sz="1200" kern="1200" baseline="0" dirty="0">
                <a:solidFill>
                  <a:schemeClr val="tx1"/>
                </a:solidFill>
                <a:effectLst/>
                <a:latin typeface="+mn-lt"/>
                <a:cs typeface="+mn-cs"/>
              </a:rPr>
              <a:t> must have background knowledge in order to chunk: “chunking relies on background knowledge”</a:t>
            </a:r>
            <a:endParaRPr lang="en-US" sz="1200" dirty="0"/>
          </a:p>
          <a:p>
            <a:pPr marL="171450" indent="-171450">
              <a:buFont typeface="Arial" charset="0"/>
              <a:buChar char="•"/>
            </a:pPr>
            <a:endParaRPr lang="en-US" dirty="0"/>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a:p>
        </p:txBody>
      </p:sp>
    </p:spTree>
    <p:extLst>
      <p:ext uri="{BB962C8B-B14F-4D97-AF65-F5344CB8AC3E}">
        <p14:creationId xmlns:p14="http://schemas.microsoft.com/office/powerpoint/2010/main" val="4791498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a:t>
            </a:r>
            <a:r>
              <a:rPr lang="en-US" sz="1200" dirty="0"/>
              <a:t> minutes</a:t>
            </a:r>
          </a:p>
          <a:p>
            <a:pPr marL="0" indent="0">
              <a:buFontTx/>
              <a:buNone/>
            </a:pPr>
            <a:endParaRPr lang="en-US" sz="1200" b="1" dirty="0"/>
          </a:p>
          <a:p>
            <a:pPr marL="0" indent="0">
              <a:buFontTx/>
              <a:buNone/>
            </a:pPr>
            <a:r>
              <a:rPr lang="en-US" sz="1200" b="1" dirty="0"/>
              <a:t>Facilitator</a:t>
            </a:r>
            <a:r>
              <a:rPr lang="en-US" sz="1200" b="1" baseline="0" dirty="0"/>
              <a:t> s</a:t>
            </a:r>
            <a:r>
              <a:rPr lang="en-US" sz="1200" b="1" dirty="0"/>
              <a:t>ays: </a:t>
            </a:r>
            <a:r>
              <a:rPr lang="en-US" sz="1200" b="0" dirty="0"/>
              <a:t>We just learned that being able to “chunk” can improve our ability to comprehend text, but also that “chunking” depends on ample background knowledge. So now let’s shift gears and explore how the Guidebooks intentionally builds this knowledge/schema that will allow students to be better able to ”chunk” information, and therefore comprehend/analyze more complex texts on the topic. </a:t>
            </a:r>
          </a:p>
          <a:p>
            <a:pPr marL="0" indent="0">
              <a:buFontTx/>
              <a:buNone/>
            </a:pPr>
            <a:endParaRPr lang="en-US" sz="1200" b="0" dirty="0"/>
          </a:p>
          <a:p>
            <a:pPr marL="0" indent="0">
              <a:buFontTx/>
              <a:buNone/>
            </a:pPr>
            <a:r>
              <a:rPr lang="en-US" sz="1200" b="1" dirty="0"/>
              <a:t>Facilitator says: </a:t>
            </a:r>
            <a:r>
              <a:rPr lang="en-US" sz="1200" b="0" dirty="0"/>
              <a:t>In Session 3, we</a:t>
            </a:r>
            <a:r>
              <a:rPr lang="en-US" sz="1200" dirty="0"/>
              <a:t> had a chance to see how the Guidebooks build knowledge in our Flowers for Algernon unit, but now you will have the opportunity to examine</a:t>
            </a:r>
            <a:r>
              <a:rPr lang="en-US" sz="1200" baseline="0" dirty="0"/>
              <a:t> the knowledge building that is happening in your own unit!</a:t>
            </a:r>
          </a:p>
          <a:p>
            <a:pPr marL="0" indent="0">
              <a:buFontTx/>
              <a:buNone/>
            </a:pPr>
            <a:endParaRPr lang="en-US" sz="1200" baseline="0" dirty="0"/>
          </a:p>
          <a:p>
            <a:pPr marL="0" indent="0">
              <a:buFontTx/>
              <a:buNone/>
            </a:pPr>
            <a:r>
              <a:rPr lang="en-US" sz="1200" b="1" baseline="0" dirty="0"/>
              <a:t>Facilitator does: </a:t>
            </a:r>
            <a:r>
              <a:rPr lang="en-US" sz="1200" dirty="0"/>
              <a:t>Have participants select either their current unit or an upcoming unit to focus on;</a:t>
            </a:r>
            <a:r>
              <a:rPr lang="en-US" sz="1200" baseline="0" dirty="0"/>
              <a:t> they should log-in to LearnZillion and access that unit at this time; point them to the unit goal on the home page of their unit to independently read the summary statement about their unit. </a:t>
            </a:r>
          </a:p>
          <a:p>
            <a:pPr marL="0" indent="0">
              <a:buFontTx/>
              <a:buNone/>
            </a:pPr>
            <a:endParaRPr lang="en-US" sz="1200" dirty="0"/>
          </a:p>
          <a:p>
            <a:pPr marL="0" indent="0">
              <a:buFontTx/>
              <a:buNone/>
            </a:pPr>
            <a:r>
              <a:rPr lang="en-US" sz="1200" b="1" dirty="0"/>
              <a:t>Image Source: </a:t>
            </a:r>
            <a:r>
              <a:rPr lang="en-US" sz="1200" dirty="0"/>
              <a:t>Louisiana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a:p>
        </p:txBody>
      </p:sp>
    </p:spTree>
    <p:extLst>
      <p:ext uri="{BB962C8B-B14F-4D97-AF65-F5344CB8AC3E}">
        <p14:creationId xmlns:p14="http://schemas.microsoft.com/office/powerpoint/2010/main" val="87808150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10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Tx/>
              <a:buNone/>
            </a:pPr>
            <a:r>
              <a:rPr lang="en-US" b="1" dirty="0"/>
              <a:t>Facilitator says:</a:t>
            </a:r>
            <a:r>
              <a:rPr lang="en-US" b="1" baseline="0" dirty="0"/>
              <a:t> </a:t>
            </a:r>
            <a:r>
              <a:rPr lang="en-US" dirty="0"/>
              <a:t>As we’ve been doing with our shared</a:t>
            </a:r>
            <a:r>
              <a:rPr lang="en-US" baseline="0" dirty="0"/>
              <a:t> unit, it’s important to start with the end in mind.  Due to our limited time we will not do a full unpacking of the skills and knowledge required by the unit assessments in this session – for now, we want to become familiar with each of the three assessments and have a general idea of what students are expected to KNOW by the end of this unit. </a:t>
            </a:r>
          </a:p>
          <a:p>
            <a:pPr marL="0" indent="0">
              <a:buFontTx/>
              <a:buNone/>
            </a:pPr>
            <a:endParaRPr lang="en-US" baseline="0" dirty="0"/>
          </a:p>
          <a:p>
            <a:r>
              <a:rPr lang="en-US" b="1" baseline="0" dirty="0"/>
              <a:t>Facilitator does: </a:t>
            </a:r>
            <a:r>
              <a:rPr lang="en-US" baseline="0" dirty="0"/>
              <a:t>Provide independent work time for participants to pull up and review each of their assessments; point them to the space in their note-catchers where they can record their notes. </a:t>
            </a:r>
          </a:p>
          <a:p>
            <a:endParaRPr lang="en-US" baseline="0" dirty="0"/>
          </a:p>
          <a:p>
            <a:r>
              <a:rPr lang="en-US" b="1" baseline="0" dirty="0"/>
              <a:t>Important Note: </a:t>
            </a:r>
            <a:r>
              <a:rPr lang="en-US" b="0" baseline="0" dirty="0"/>
              <a:t>Circulate during this work time to guide participants to pull out the </a:t>
            </a:r>
            <a:r>
              <a:rPr lang="en-US" b="1" baseline="0" dirty="0"/>
              <a:t>knowledge</a:t>
            </a:r>
            <a:r>
              <a:rPr lang="en-US" b="0" baseline="0" dirty="0"/>
              <a:t> demands, not skills. For example, in the Flowers for Algernon unit, we’d want people to be saying things like “Students will need to know about multiple theories of intelligence,” NOT things like “Students will need to know how to write a multi-paragraph essay.”</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a:p>
        </p:txBody>
      </p:sp>
    </p:spTree>
    <p:extLst>
      <p:ext uri="{BB962C8B-B14F-4D97-AF65-F5344CB8AC3E}">
        <p14:creationId xmlns:p14="http://schemas.microsoft.com/office/powerpoint/2010/main" val="23334634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dirty="0"/>
              <a:t>18 minutes</a:t>
            </a:r>
          </a:p>
          <a:p>
            <a:pPr marL="0" indent="0">
              <a:buFontTx/>
              <a:buNone/>
            </a:pPr>
            <a:endParaRPr lang="en-US" dirty="0"/>
          </a:p>
          <a:p>
            <a:r>
              <a:rPr lang="en-US" b="1" dirty="0"/>
              <a:t>Facilitator does: </a:t>
            </a:r>
            <a:r>
              <a:rPr lang="en-US" dirty="0"/>
              <a:t>Point participants to the graphic organizer in their</a:t>
            </a:r>
            <a:r>
              <a:rPr lang="en-US" baseline="0" dirty="0"/>
              <a:t> note-catcher that walks them through this process and provides space for their reflections.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a:p>
        </p:txBody>
      </p:sp>
    </p:spTree>
    <p:extLst>
      <p:ext uri="{BB962C8B-B14F-4D97-AF65-F5344CB8AC3E}">
        <p14:creationId xmlns:p14="http://schemas.microsoft.com/office/powerpoint/2010/main" val="121642284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a:t>
            </a:r>
            <a:r>
              <a:rPr lang="en-US"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Tx/>
              <a:buNone/>
            </a:pPr>
            <a:r>
              <a:rPr lang="en-US" b="1" dirty="0"/>
              <a:t>Facilitator says: </a:t>
            </a:r>
            <a:r>
              <a:rPr lang="en-US" dirty="0"/>
              <a:t>An additional support built in to the Guidebooks units are “Let’s Set the Context Videos,” which can be used</a:t>
            </a:r>
            <a:r>
              <a:rPr lang="en-US" baseline="0" dirty="0"/>
              <a:t> to support diverse learners in building background knowledge before engaging with specific texts in the unit.</a:t>
            </a:r>
          </a:p>
          <a:p>
            <a:pPr marL="0" indent="0">
              <a:buFontTx/>
              <a:buNone/>
            </a:pPr>
            <a:endParaRPr lang="en-US" baseline="0" dirty="0"/>
          </a:p>
          <a:p>
            <a:pPr marL="0" indent="0">
              <a:buFontTx/>
              <a:buNone/>
            </a:pPr>
            <a:r>
              <a:rPr lang="en-US" b="1" baseline="0" dirty="0"/>
              <a:t>Facilitator does: </a:t>
            </a:r>
            <a:r>
              <a:rPr lang="en-US" b="0" baseline="0" dirty="0"/>
              <a:t>Gauge participants familiarity with these tools.  If someone has used them before, invite them to share with the whole group what they are and where they can be found.  Otherwise, m</a:t>
            </a:r>
            <a:r>
              <a:rPr lang="en-US" baseline="0" dirty="0"/>
              <a:t>odel for participants how to access the Let’s Set the Context videos from the Flowers for Algernon unit; model a think aloud for connecting these videos to the knowledge and texts we’ve unpacked for this unit:</a:t>
            </a:r>
          </a:p>
          <a:p>
            <a:pPr marL="171450" lvl="0" indent="-171450">
              <a:buFont typeface="Arial" charset="0"/>
              <a:buChar char="•"/>
            </a:pPr>
            <a:r>
              <a:rPr lang="en-US" baseline="0" dirty="0"/>
              <a:t>”I see there is a video for “What is a Rorschach Test?”  This will be really helpful for some of my struggling readers to view before they read the “What’s an Inkblot?” article.”</a:t>
            </a:r>
          </a:p>
          <a:p>
            <a:pPr marL="171450" lvl="0" indent="-171450">
              <a:buFont typeface="Arial" charset="0"/>
              <a:buChar char="•"/>
            </a:pPr>
            <a:endParaRPr lang="en-US" baseline="0" dirty="0"/>
          </a:p>
          <a:p>
            <a:pPr lvl="0"/>
            <a:r>
              <a:rPr lang="en-US" b="1" baseline="0" dirty="0"/>
              <a:t>Facilitator does: </a:t>
            </a:r>
            <a:r>
              <a:rPr lang="en-US" baseline="0" dirty="0"/>
              <a:t>Have participants look at the videos (just skim the titles) available in their unit and think about what knowledge and texts these videos connect to. Direct</a:t>
            </a:r>
            <a:r>
              <a:rPr lang="en-US" dirty="0"/>
              <a:t> them to their note catchers, where there is space to record their reflections. </a:t>
            </a:r>
          </a:p>
          <a:p>
            <a:pPr lvl="0"/>
            <a:endParaRPr lang="en-US" baseline="0" dirty="0"/>
          </a:p>
          <a:p>
            <a:pPr lvl="0"/>
            <a:r>
              <a:rPr lang="en-US" b="1" dirty="0"/>
              <a:t>Image Source: </a:t>
            </a:r>
            <a:r>
              <a:rPr lang="en-US" dirty="0"/>
              <a:t>Louisiana Guidebooks 2.0</a:t>
            </a:r>
            <a:endParaRPr lang="en-US" b="1" baseline="0" dirty="0"/>
          </a:p>
          <a:p>
            <a:pPr marL="0" lvl="0" indent="0">
              <a:buFont typeface="Arial" charset="0"/>
              <a:buNone/>
            </a:pPr>
            <a:endParaRPr lang="en-US" baseline="0" dirty="0"/>
          </a:p>
          <a:p>
            <a:pPr marL="0" lvl="0" indent="0">
              <a:buFont typeface="Arial" charset="0"/>
              <a:buNone/>
            </a:pP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a:p>
        </p:txBody>
      </p:sp>
    </p:spTree>
    <p:extLst>
      <p:ext uri="{BB962C8B-B14F-4D97-AF65-F5344CB8AC3E}">
        <p14:creationId xmlns:p14="http://schemas.microsoft.com/office/powerpoint/2010/main" val="1793238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a:t>Click to edit Master title style</a:t>
            </a:r>
            <a:endParaRPr lang="en-US" dirty="0"/>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9714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873169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382272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3736641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12194139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1204177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8723091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491616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9.xml"/><Relationship Id="rId7" Type="http://schemas.openxmlformats.org/officeDocument/2006/relationships/image" Target="../media/image5.pn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theme" Target="../theme/theme10.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11.xml"/><Relationship Id="rId1" Type="http://schemas.openxmlformats.org/officeDocument/2006/relationships/slideLayout" Target="../slideLayouts/slideLayout42.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12.xml"/><Relationship Id="rId1"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theme" Target="../theme/theme3.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5.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5.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image" Target="../media/image5.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6.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5.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7.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5.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8.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4.xml"/><Relationship Id="rId7" Type="http://schemas.openxmlformats.org/officeDocument/2006/relationships/image" Target="../media/image5.png"/><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theme" Target="../theme/theme9.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307208"/>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6</a:t>
            </a:r>
          </a:p>
        </p:txBody>
      </p:sp>
    </p:spTree>
    <p:extLst>
      <p:ext uri="{BB962C8B-B14F-4D97-AF65-F5344CB8AC3E}">
        <p14:creationId xmlns:p14="http://schemas.microsoft.com/office/powerpoint/2010/main" val="1062105709"/>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1302304692"/>
      </p:ext>
    </p:extLst>
  </p:cSld>
  <p:clrMap bg1="lt1" tx1="dk1" bg2="lt2" tx2="dk2" accent1="accent1" accent2="accent2" accent3="accent3" accent4="accent4" accent5="accent5" accent6="accent6" hlink="hlink" folHlink="folHlink"/>
  <p:sldLayoutIdLst>
    <p:sldLayoutId id="214748365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7">
            <a:alphaModFix/>
          </a:blip>
          <a:srcRect/>
          <a:stretch/>
        </p:blipFill>
        <p:spPr>
          <a:xfrm>
            <a:off x="0" y="0"/>
            <a:ext cx="12200813" cy="6857342"/>
          </a:xfrm>
          <a:prstGeom prst="rect">
            <a:avLst/>
          </a:prstGeom>
          <a:noFill/>
          <a:ln>
            <a:noFill/>
          </a:ln>
        </p:spPr>
      </p:pic>
      <p:sp>
        <p:nvSpPr>
          <p:cNvPr id="15" name="Shape 15"/>
          <p:cNvSpPr txBox="1"/>
          <p:nvPr/>
        </p:nvSpPr>
        <p:spPr>
          <a:xfrm>
            <a:off x="291548" y="6309753"/>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Leader Module 3 </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2048904"/>
      </p:ext>
    </p:extLst>
  </p:cSld>
  <p:clrMap bg1="lt1" tx1="dk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71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612539489"/>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1654816"/>
      </p:ext>
    </p:extLst>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914400" rtl="0" eaLnBrk="1" latinLnBrk="0" hangingPunct="1">
        <a:lnSpc>
          <a:spcPct val="90000"/>
        </a:lnSpc>
        <a:spcBef>
          <a:spcPct val="0"/>
        </a:spcBef>
        <a:buNone/>
        <a:defRPr sz="4000" kern="1200">
          <a:solidFill>
            <a:schemeClr val="bg1"/>
          </a:solidFill>
          <a:latin typeface="Century" charset="0"/>
          <a:ea typeface="Century" charset="0"/>
          <a:cs typeface="Centur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278633"/>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1</a:t>
            </a:r>
          </a:p>
        </p:txBody>
      </p:sp>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68" r:id="rId2"/>
    <p:sldLayoutId id="2147483670" r:id="rId3"/>
    <p:sldLayoutId id="2147483671" r:id="rId4"/>
    <p:sldLayoutId id="2147483682"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278633"/>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2</a:t>
            </a:r>
          </a:p>
        </p:txBody>
      </p:sp>
    </p:spTree>
    <p:extLst>
      <p:ext uri="{BB962C8B-B14F-4D97-AF65-F5344CB8AC3E}">
        <p14:creationId xmlns:p14="http://schemas.microsoft.com/office/powerpoint/2010/main" val="74083638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292920"/>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3</a:t>
            </a:r>
          </a:p>
        </p:txBody>
      </p:sp>
    </p:spTree>
    <p:extLst>
      <p:ext uri="{BB962C8B-B14F-4D97-AF65-F5344CB8AC3E}">
        <p14:creationId xmlns:p14="http://schemas.microsoft.com/office/powerpoint/2010/main" val="155038595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292921"/>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4</a:t>
            </a:r>
          </a:p>
        </p:txBody>
      </p:sp>
    </p:spTree>
    <p:extLst>
      <p:ext uri="{BB962C8B-B14F-4D97-AF65-F5344CB8AC3E}">
        <p14:creationId xmlns:p14="http://schemas.microsoft.com/office/powerpoint/2010/main" val="59357022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292921"/>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5</a:t>
            </a:r>
          </a:p>
        </p:txBody>
      </p:sp>
    </p:spTree>
    <p:extLst>
      <p:ext uri="{BB962C8B-B14F-4D97-AF65-F5344CB8AC3E}">
        <p14:creationId xmlns:p14="http://schemas.microsoft.com/office/powerpoint/2010/main" val="228714238"/>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my.bloomboard.co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mailto:do.not.reply@bloomboard.com"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0.xml"/><Relationship Id="rId1" Type="http://schemas.openxmlformats.org/officeDocument/2006/relationships/slideLayout" Target="../slideLayouts/slideLayout2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2.xml"/></Relationships>
</file>

<file path=ppt/slides/_rels/slide10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5.xml"/><Relationship Id="rId1" Type="http://schemas.openxmlformats.org/officeDocument/2006/relationships/slideLayout" Target="../slideLayouts/slideLayout32.xml"/></Relationships>
</file>

<file path=ppt/slides/_rels/slide10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6.xml"/><Relationship Id="rId1" Type="http://schemas.openxmlformats.org/officeDocument/2006/relationships/slideLayout" Target="../slideLayouts/slideLayout3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hyperlink" Target="http://my.bloomboard.com/"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2.xml"/></Relationships>
</file>

<file path=ppt/slides/_rels/slide11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4.xml"/><Relationship Id="rId1" Type="http://schemas.openxmlformats.org/officeDocument/2006/relationships/slideLayout" Target="../slideLayouts/slideLayout3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0.xml"/><Relationship Id="rId1" Type="http://schemas.openxmlformats.org/officeDocument/2006/relationships/slideLayout" Target="../slideLayouts/slideLayout3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32.xml"/></Relationships>
</file>

<file path=ppt/slides/_rels/slide12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2.xml"/><Relationship Id="rId1" Type="http://schemas.openxmlformats.org/officeDocument/2006/relationships/slideLayout" Target="../slideLayouts/slideLayout3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32.xml"/></Relationships>
</file>

<file path=ppt/slides/_rels/slide1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25.xml"/><Relationship Id="rId1" Type="http://schemas.openxmlformats.org/officeDocument/2006/relationships/slideLayout" Target="../slideLayouts/slideLayout3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32.xml"/></Relationships>
</file>

<file path=ppt/slides/_rels/slide127.xml.rels><?xml version="1.0" encoding="UTF-8" standalone="yes"?>
<Relationships xmlns="http://schemas.openxmlformats.org/package/2006/relationships"><Relationship Id="rId3" Type="http://schemas.openxmlformats.org/officeDocument/2006/relationships/image" Target="../media/image57.tiff"/><Relationship Id="rId2" Type="http://schemas.openxmlformats.org/officeDocument/2006/relationships/notesSlide" Target="../notesSlides/notesSlide127.xml"/><Relationship Id="rId1" Type="http://schemas.openxmlformats.org/officeDocument/2006/relationships/slideLayout" Target="../slideLayouts/slideLayout32.xml"/></Relationships>
</file>

<file path=ppt/slides/_rels/slide128.xml.rels><?xml version="1.0" encoding="UTF-8" standalone="yes"?>
<Relationships xmlns="http://schemas.openxmlformats.org/package/2006/relationships"><Relationship Id="rId3" Type="http://schemas.openxmlformats.org/officeDocument/2006/relationships/image" Target="../media/image57.tiff"/><Relationship Id="rId2" Type="http://schemas.openxmlformats.org/officeDocument/2006/relationships/notesSlide" Target="../notesSlides/notesSlide128.xml"/><Relationship Id="rId1" Type="http://schemas.openxmlformats.org/officeDocument/2006/relationships/slideLayout" Target="../slideLayouts/slideLayout32.xml"/></Relationships>
</file>

<file path=ppt/slides/_rels/slide1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9.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0.xml"/><Relationship Id="rId1" Type="http://schemas.openxmlformats.org/officeDocument/2006/relationships/slideLayout" Target="../slideLayouts/slideLayout32.xml"/></Relationships>
</file>

<file path=ppt/slides/_rels/slide13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31.xml"/><Relationship Id="rId1" Type="http://schemas.openxmlformats.org/officeDocument/2006/relationships/slideLayout" Target="../slideLayouts/slideLayout32.xml"/><Relationship Id="rId4" Type="http://schemas.openxmlformats.org/officeDocument/2006/relationships/image" Target="../media/image67.png"/></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32.xml"/></Relationships>
</file>

<file path=ppt/slides/_rels/slide1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3.xml"/><Relationship Id="rId1" Type="http://schemas.openxmlformats.org/officeDocument/2006/relationships/slideLayout" Target="../slideLayouts/slideLayout3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3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37.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37.xml"/></Relationships>
</file>

<file path=ppt/slides/_rels/slide1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9.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40.xml"/><Relationship Id="rId1" Type="http://schemas.openxmlformats.org/officeDocument/2006/relationships/slideLayout" Target="../slideLayouts/slideLayout37.xml"/><Relationship Id="rId4" Type="http://schemas.openxmlformats.org/officeDocument/2006/relationships/image" Target="../media/image70.png"/></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37.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37.xml"/></Relationships>
</file>

<file path=ppt/slides/_rels/slide1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43.xml"/><Relationship Id="rId1" Type="http://schemas.openxmlformats.org/officeDocument/2006/relationships/slideLayout" Target="../slideLayouts/slideLayout37.xml"/></Relationships>
</file>

<file path=ppt/slides/_rels/slide144.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144.xml"/><Relationship Id="rId1" Type="http://schemas.openxmlformats.org/officeDocument/2006/relationships/slideLayout" Target="../slideLayouts/slideLayout37.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37.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37.xml"/></Relationships>
</file>

<file path=ppt/slides/_rels/slide14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47.xml"/><Relationship Id="rId1" Type="http://schemas.openxmlformats.org/officeDocument/2006/relationships/slideLayout" Target="../slideLayouts/slideLayout37.xml"/></Relationships>
</file>

<file path=ppt/slides/_rels/slide148.xml.rels><?xml version="1.0" encoding="UTF-8" standalone="yes"?>
<Relationships xmlns="http://schemas.openxmlformats.org/package/2006/relationships"><Relationship Id="rId3" Type="http://schemas.openxmlformats.org/officeDocument/2006/relationships/image" Target="../media/image57.tiff"/><Relationship Id="rId2" Type="http://schemas.openxmlformats.org/officeDocument/2006/relationships/notesSlide" Target="../notesSlides/notesSlide148.xml"/><Relationship Id="rId1" Type="http://schemas.openxmlformats.org/officeDocument/2006/relationships/slideLayout" Target="../slideLayouts/slideLayout37.xml"/></Relationships>
</file>

<file path=ppt/slides/_rels/slide1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9.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37.xml"/></Relationships>
</file>

<file path=ppt/slides/_rels/slide15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51.xml"/><Relationship Id="rId1" Type="http://schemas.openxmlformats.org/officeDocument/2006/relationships/slideLayout" Target="../slideLayouts/slideLayout37.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37.xml"/></Relationships>
</file>

<file path=ppt/slides/_rels/slide15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53.xml"/><Relationship Id="rId1" Type="http://schemas.openxmlformats.org/officeDocument/2006/relationships/slideLayout" Target="../slideLayouts/slideLayout37.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37.xml"/></Relationships>
</file>

<file path=ppt/slides/_rels/slide15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5.xml"/><Relationship Id="rId1" Type="http://schemas.openxmlformats.org/officeDocument/2006/relationships/slideLayout" Target="../slideLayouts/slideLayout37.xml"/></Relationships>
</file>

<file path=ppt/slides/_rels/slide15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56.xml"/><Relationship Id="rId1" Type="http://schemas.openxmlformats.org/officeDocument/2006/relationships/slideLayout" Target="../slideLayouts/slideLayout37.xml"/></Relationships>
</file>

<file path=ppt/slides/_rels/slide15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57.xml"/><Relationship Id="rId1" Type="http://schemas.openxmlformats.org/officeDocument/2006/relationships/slideLayout" Target="../slideLayouts/slideLayout37.xml"/></Relationships>
</file>

<file path=ppt/slides/_rels/slide15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58.xml"/><Relationship Id="rId1" Type="http://schemas.openxmlformats.org/officeDocument/2006/relationships/slideLayout" Target="../slideLayouts/slideLayout37.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37.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37.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37.xml"/></Relationships>
</file>

<file path=ppt/slides/_rels/slide16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63.xml"/><Relationship Id="rId1" Type="http://schemas.openxmlformats.org/officeDocument/2006/relationships/slideLayout" Target="../slideLayouts/slideLayout37.xml"/></Relationships>
</file>

<file path=ppt/slides/_rels/slide164.xml.rels><?xml version="1.0" encoding="UTF-8" standalone="yes"?>
<Relationships xmlns="http://schemas.openxmlformats.org/package/2006/relationships"><Relationship Id="rId3" Type="http://schemas.openxmlformats.org/officeDocument/2006/relationships/hyperlink" Target="https://tinyurl.com/LDOEContentLeaderDay3" TargetMode="External"/><Relationship Id="rId2" Type="http://schemas.openxmlformats.org/officeDocument/2006/relationships/notesSlide" Target="../notesSlides/notesSlide164.xml"/><Relationship Id="rId1" Type="http://schemas.openxmlformats.org/officeDocument/2006/relationships/slideLayout" Target="../slideLayouts/slideLayout37.xml"/><Relationship Id="rId4" Type="http://schemas.openxmlformats.org/officeDocument/2006/relationships/image" Target="../media/image8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1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9.xml"/><Relationship Id="rId1" Type="http://schemas.openxmlformats.org/officeDocument/2006/relationships/slideLayout" Target="../slideLayouts/slideLayout1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0.xml"/><Relationship Id="rId1" Type="http://schemas.openxmlformats.org/officeDocument/2006/relationships/slideLayout" Target="../slideLayouts/slideLayout1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5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51.xml"/><Relationship Id="rId1" Type="http://schemas.openxmlformats.org/officeDocument/2006/relationships/slideLayout" Target="../slideLayouts/slideLayout1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26.png"/></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4.xml"/><Relationship Id="rId1" Type="http://schemas.openxmlformats.org/officeDocument/2006/relationships/slideLayout" Target="../slideLayouts/slideLayout1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5.xml"/><Relationship Id="rId1" Type="http://schemas.openxmlformats.org/officeDocument/2006/relationships/slideLayout" Target="../slideLayouts/slideLayout17.xml"/><Relationship Id="rId5" Type="http://schemas.openxmlformats.org/officeDocument/2006/relationships/image" Target="../media/image35.png"/><Relationship Id="rId4" Type="http://schemas.openxmlformats.org/officeDocument/2006/relationships/image" Target="../media/image34.png"/></Relationships>
</file>

<file path=ppt/slides/_rels/slide5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6.xml"/><Relationship Id="rId1" Type="http://schemas.openxmlformats.org/officeDocument/2006/relationships/slideLayout" Target="../slideLayouts/slideLayout17.xml"/><Relationship Id="rId5" Type="http://schemas.openxmlformats.org/officeDocument/2006/relationships/image" Target="../media/image35.png"/><Relationship Id="rId4" Type="http://schemas.openxmlformats.org/officeDocument/2006/relationships/image" Target="../media/image3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4.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6.xml"/><Relationship Id="rId1" Type="http://schemas.openxmlformats.org/officeDocument/2006/relationships/slideLayout" Target="../slideLayouts/slideLayout22.xml"/><Relationship Id="rId4" Type="http://schemas.openxmlformats.org/officeDocument/2006/relationships/image" Target="../media/image37.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8.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9.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0.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1.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2.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3.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4.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6.pn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5.png"/><Relationship Id="rId4" Type="http://schemas.openxmlformats.org/officeDocument/2006/relationships/image" Target="../media/image54.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hyperlink" Target="https://my.bloomboard.com/"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1.tiff"/></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7.xml"/></Relationships>
</file>

<file path=ppt/slides/_rels/slide9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4.xml"/><Relationship Id="rId1" Type="http://schemas.openxmlformats.org/officeDocument/2006/relationships/slideLayout" Target="../slideLayouts/slideLayout2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7.xml"/></Relationships>
</file>

<file path=ppt/slides/_rels/slide96.xml.rels><?xml version="1.0" encoding="UTF-8" standalone="yes"?>
<Relationships xmlns="http://schemas.openxmlformats.org/package/2006/relationships"><Relationship Id="rId3" Type="http://schemas.openxmlformats.org/officeDocument/2006/relationships/image" Target="../media/image57.tiff"/><Relationship Id="rId2" Type="http://schemas.openxmlformats.org/officeDocument/2006/relationships/notesSlide" Target="../notesSlides/notesSlide96.xml"/><Relationship Id="rId1" Type="http://schemas.openxmlformats.org/officeDocument/2006/relationships/slideLayout" Target="../slideLayouts/slideLayout2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a:t>
            </a:fld>
            <a:endParaRPr lang="en-US" sz="1600" dirty="0">
              <a:solidFill>
                <a:schemeClr val="dk1"/>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Morning at a Glance</a:t>
            </a:r>
          </a:p>
        </p:txBody>
      </p:sp>
      <p:graphicFrame>
        <p:nvGraphicFramePr>
          <p:cNvPr id="101" name="Shape 101"/>
          <p:cNvGraphicFramePr/>
          <p:nvPr>
            <p:extLst>
              <p:ext uri="{D42A27DB-BD31-4B8C-83A1-F6EECF244321}">
                <p14:modId xmlns:p14="http://schemas.microsoft.com/office/powerpoint/2010/main" val="2963600822"/>
              </p:ext>
            </p:extLst>
          </p:nvPr>
        </p:nvGraphicFramePr>
        <p:xfrm>
          <a:off x="481687" y="966651"/>
          <a:ext cx="11374731" cy="4925324"/>
        </p:xfrm>
        <a:graphic>
          <a:graphicData uri="http://schemas.openxmlformats.org/drawingml/2006/table">
            <a:tbl>
              <a:tblPr firstRow="1" bandRow="1">
                <a:tableStyleId>{5A111915-BE36-4E01-A7E5-04B1672EAD32}</a:tableStyleId>
              </a:tblPr>
              <a:tblGrid>
                <a:gridCol w="3176963">
                  <a:extLst>
                    <a:ext uri="{9D8B030D-6E8A-4147-A177-3AD203B41FA5}">
                      <a16:colId xmlns:a16="http://schemas.microsoft.com/office/drawing/2014/main" val="20000"/>
                    </a:ext>
                  </a:extLst>
                </a:gridCol>
                <a:gridCol w="8197768">
                  <a:extLst>
                    <a:ext uri="{9D8B030D-6E8A-4147-A177-3AD203B41FA5}">
                      <a16:colId xmlns:a16="http://schemas.microsoft.com/office/drawing/2014/main" val="20001"/>
                    </a:ext>
                  </a:extLst>
                </a:gridCol>
              </a:tblGrid>
              <a:tr h="650758">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216626">
                <a:tc>
                  <a:txBody>
                    <a:bodyPr/>
                    <a:lstStyle/>
                    <a:p>
                      <a:pPr marL="0" marR="0" lvl="0" indent="0" algn="l" rtl="0">
                        <a:spcBef>
                          <a:spcPts val="0"/>
                        </a:spcBef>
                        <a:buSzPct val="25000"/>
                        <a:buNone/>
                      </a:pPr>
                      <a:r>
                        <a:rPr lang="en-US" sz="4000" u="none" strike="noStrike" cap="none" dirty="0">
                          <a:solidFill>
                            <a:schemeClr val="tx1"/>
                          </a:solidFill>
                          <a:latin typeface="Calibri" charset="0"/>
                          <a:ea typeface="Calibri" charset="0"/>
                          <a:cs typeface="Calibri" charset="0"/>
                          <a:sym typeface="Calibri"/>
                        </a:rPr>
                        <a:t>8:00-8:45</a:t>
                      </a:r>
                      <a:endParaRPr lang="en-US" sz="4000" b="0" u="none" strike="noStrike" cap="none"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Getting Started &amp; Distinction Assessment Preview</a:t>
                      </a:r>
                      <a:endParaRPr lang="en-US" sz="4000" b="0"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728406">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8:45 – 10:45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CLM 3, Session 1-2</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28406">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10:45 – 11:00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28406">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11:00 – 12:00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CLM 3, Session 3</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8008404"/>
                  </a:ext>
                </a:extLst>
              </a:tr>
              <a:tr h="728406">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12:00 – 1:00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Lunch</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5048423"/>
                  </a:ext>
                </a:extLst>
              </a:tr>
            </a:tbl>
          </a:graphicData>
        </a:graphic>
      </p:graphicFrame>
    </p:spTree>
    <p:extLst>
      <p:ext uri="{BB962C8B-B14F-4D97-AF65-F5344CB8AC3E}">
        <p14:creationId xmlns:p14="http://schemas.microsoft.com/office/powerpoint/2010/main" val="21184360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8" name="Google Shape;498;p30"/>
          <p:cNvSpPr txBox="1">
            <a:spLocks noGrp="1"/>
          </p:cNvSpPr>
          <p:nvPr>
            <p:ph type="sldNum" idx="12"/>
          </p:nvPr>
        </p:nvSpPr>
        <p:spPr>
          <a:prstGeom prst="rect">
            <a:avLst/>
          </a:prstGeom>
        </p:spPr>
        <p:txBody>
          <a:bodyPr spcFirstLastPara="1" wrap="square" lIns="121900" tIns="60933" rIns="121900" bIns="60933" anchor="ctr" anchorCtr="0">
            <a:noAutofit/>
          </a:bodyPr>
          <a:lstStyle/>
          <a:p>
            <a:pPr>
              <a:buClr>
                <a:srgbClr val="000000"/>
              </a:buClr>
            </a:pPr>
            <a:fld id="{00000000-1234-1234-1234-123412341234}" type="slidenum">
              <a:rPr lang="en-US"/>
              <a:pPr>
                <a:buClr>
                  <a:srgbClr val="000000"/>
                </a:buClr>
              </a:pPr>
              <a:t>10</a:t>
            </a:fld>
            <a:endParaRPr/>
          </a:p>
        </p:txBody>
      </p:sp>
      <p:sp>
        <p:nvSpPr>
          <p:cNvPr id="497" name="Google Shape;497;p30"/>
          <p:cNvSpPr txBox="1">
            <a:spLocks noGrp="1"/>
          </p:cNvSpPr>
          <p:nvPr>
            <p:ph type="body" idx="1"/>
          </p:nvPr>
        </p:nvSpPr>
        <p:spPr>
          <a:prstGeom prst="rect">
            <a:avLst/>
          </a:prstGeom>
        </p:spPr>
        <p:txBody>
          <a:bodyPr spcFirstLastPara="1" wrap="square" lIns="121900" tIns="60933" rIns="121900" bIns="60933" anchor="t" anchorCtr="0">
            <a:noAutofit/>
          </a:bodyPr>
          <a:lstStyle/>
          <a:p>
            <a:pPr marL="0" indent="0" algn="ctr">
              <a:lnSpc>
                <a:spcPct val="115000"/>
              </a:lnSpc>
              <a:spcBef>
                <a:spcPts val="0"/>
              </a:spcBef>
              <a:buClr>
                <a:schemeClr val="dk1"/>
              </a:buClr>
              <a:buSzPts val="1100"/>
              <a:buNone/>
            </a:pPr>
            <a:r>
              <a:rPr lang="en-US" sz="3200" dirty="0">
                <a:solidFill>
                  <a:schemeClr val="dk1"/>
                </a:solidFill>
              </a:rPr>
              <a:t>Assessments are on </a:t>
            </a:r>
            <a:r>
              <a:rPr lang="en-US" sz="3200" dirty="0" err="1">
                <a:solidFill>
                  <a:schemeClr val="dk1"/>
                </a:solidFill>
              </a:rPr>
              <a:t>BloomBoard</a:t>
            </a:r>
            <a:r>
              <a:rPr lang="en-US" sz="3200" dirty="0">
                <a:solidFill>
                  <a:schemeClr val="dk1"/>
                </a:solidFill>
              </a:rPr>
              <a:t> at </a:t>
            </a:r>
            <a:r>
              <a:rPr lang="en-US" sz="3200" u="sng" dirty="0">
                <a:solidFill>
                  <a:srgbClr val="1155CC"/>
                </a:solidFill>
                <a:hlinkClick r:id="rId3"/>
              </a:rPr>
              <a:t>https://my.bloomboard.com/</a:t>
            </a:r>
            <a:r>
              <a:rPr lang="en-US" sz="3200" dirty="0">
                <a:solidFill>
                  <a:schemeClr val="dk1"/>
                </a:solidFill>
              </a:rPr>
              <a:t>. All Year 3 cohort Content Leader participants should </a:t>
            </a:r>
            <a:r>
              <a:rPr lang="en-US" sz="3200" i="1" dirty="0">
                <a:solidFill>
                  <a:schemeClr val="dk1"/>
                </a:solidFill>
              </a:rPr>
              <a:t>already have accounts</a:t>
            </a:r>
            <a:r>
              <a:rPr lang="en-US" sz="3200" dirty="0">
                <a:solidFill>
                  <a:schemeClr val="dk1"/>
                </a:solidFill>
              </a:rPr>
              <a:t>. </a:t>
            </a:r>
            <a:endParaRPr sz="3200" dirty="0">
              <a:solidFill>
                <a:schemeClr val="dk1"/>
              </a:solidFill>
            </a:endParaRPr>
          </a:p>
          <a:p>
            <a:pPr marL="0" indent="0">
              <a:lnSpc>
                <a:spcPct val="115000"/>
              </a:lnSpc>
              <a:spcBef>
                <a:spcPts val="0"/>
              </a:spcBef>
              <a:buClr>
                <a:schemeClr val="dk1"/>
              </a:buClr>
              <a:buSzPts val="1100"/>
              <a:buNone/>
            </a:pPr>
            <a:endParaRPr dirty="0">
              <a:solidFill>
                <a:schemeClr val="dk1"/>
              </a:solidFill>
            </a:endParaRPr>
          </a:p>
          <a:p>
            <a:pPr marL="0" indent="0">
              <a:lnSpc>
                <a:spcPct val="115000"/>
              </a:lnSpc>
              <a:spcBef>
                <a:spcPts val="0"/>
              </a:spcBef>
              <a:buNone/>
            </a:pPr>
            <a:r>
              <a:rPr lang="en-US" sz="3000" b="1" dirty="0">
                <a:solidFill>
                  <a:schemeClr val="bg2"/>
                </a:solidFill>
              </a:rPr>
              <a:t>Check Your Email!</a:t>
            </a:r>
          </a:p>
          <a:p>
            <a:pPr marL="0" indent="0">
              <a:lnSpc>
                <a:spcPct val="115000"/>
              </a:lnSpc>
              <a:spcBef>
                <a:spcPts val="0"/>
              </a:spcBef>
              <a:buNone/>
            </a:pPr>
            <a:r>
              <a:rPr lang="en-US" sz="3000" dirty="0">
                <a:solidFill>
                  <a:schemeClr val="dk1"/>
                </a:solidFill>
              </a:rPr>
              <a:t>When your account was created you should have received an email from </a:t>
            </a:r>
            <a:r>
              <a:rPr lang="en-US" sz="3000" u="sng" dirty="0">
                <a:solidFill>
                  <a:srgbClr val="1155CC"/>
                </a:solidFill>
                <a:hlinkClick r:id="rId4"/>
              </a:rPr>
              <a:t>do.not.reply@bloomboard.com</a:t>
            </a:r>
            <a:r>
              <a:rPr lang="en-US" sz="3000" dirty="0">
                <a:solidFill>
                  <a:schemeClr val="dk1"/>
                </a:solidFill>
              </a:rPr>
              <a:t> containing next steps for accessing your account (please check your spam folder). </a:t>
            </a:r>
            <a:endParaRPr sz="3000" dirty="0">
              <a:solidFill>
                <a:schemeClr val="dk1"/>
              </a:solidFill>
            </a:endParaRPr>
          </a:p>
        </p:txBody>
      </p:sp>
      <p:sp>
        <p:nvSpPr>
          <p:cNvPr id="499" name="Google Shape;499;p30"/>
          <p:cNvSpPr txBox="1">
            <a:spLocks noGrp="1"/>
          </p:cNvSpPr>
          <p:nvPr>
            <p:ph type="title"/>
          </p:nvPr>
        </p:nvSpPr>
        <p:spPr>
          <a:prstGeom prst="rect">
            <a:avLst/>
          </a:prstGeom>
        </p:spPr>
        <p:txBody>
          <a:bodyPr spcFirstLastPara="1" wrap="square" lIns="121900" tIns="60933" rIns="121900" bIns="60933" anchor="ctr" anchorCtr="0">
            <a:noAutofit/>
          </a:bodyPr>
          <a:lstStyle/>
          <a:p>
            <a:r>
              <a:rPr lang="en-US" dirty="0"/>
              <a:t>Accessing the Assessments </a:t>
            </a:r>
            <a:endParaRPr dirty="0"/>
          </a:p>
        </p:txBody>
      </p:sp>
    </p:spTree>
    <p:extLst>
      <p:ext uri="{BB962C8B-B14F-4D97-AF65-F5344CB8AC3E}">
        <p14:creationId xmlns:p14="http://schemas.microsoft.com/office/powerpoint/2010/main" val="395888802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100</a:t>
            </a:fld>
            <a:endParaRPr lang="en-US" dirty="0"/>
          </a:p>
        </p:txBody>
      </p:sp>
      <p:sp>
        <p:nvSpPr>
          <p:cNvPr id="5" name="Text Placeholder 4"/>
          <p:cNvSpPr>
            <a:spLocks noGrp="1"/>
          </p:cNvSpPr>
          <p:nvPr>
            <p:ph type="body" sz="quarter" idx="10"/>
          </p:nvPr>
        </p:nvSpPr>
        <p:spPr/>
        <p:txBody>
          <a:bodyPr/>
          <a:lstStyle/>
          <a:p>
            <a:pPr marL="0" indent="0" algn="ctr">
              <a:buNone/>
            </a:pPr>
            <a:r>
              <a:rPr lang="en-US" sz="4500" b="1" dirty="0">
                <a:solidFill>
                  <a:schemeClr val="tx2"/>
                </a:solidFill>
              </a:rPr>
              <a:t>Share with a Partner:</a:t>
            </a:r>
          </a:p>
          <a:p>
            <a:pPr marL="0" indent="0" algn="ctr">
              <a:buNone/>
            </a:pPr>
            <a:endParaRPr lang="en-US" sz="2000" b="1" dirty="0">
              <a:solidFill>
                <a:schemeClr val="tx1"/>
              </a:solidFill>
            </a:endParaRPr>
          </a:p>
          <a:p>
            <a:r>
              <a:rPr lang="en-US" sz="4000" dirty="0">
                <a:solidFill>
                  <a:schemeClr val="tx1"/>
                </a:solidFill>
              </a:rPr>
              <a:t>What knowledge is being built through your unit?</a:t>
            </a:r>
          </a:p>
          <a:p>
            <a:endParaRPr lang="en-US" sz="1000" dirty="0">
              <a:solidFill>
                <a:schemeClr val="tx1"/>
              </a:solidFill>
            </a:endParaRPr>
          </a:p>
          <a:p>
            <a:r>
              <a:rPr lang="en-US" sz="4000" dirty="0">
                <a:solidFill>
                  <a:schemeClr val="tx1"/>
                </a:solidFill>
              </a:rPr>
              <a:t>How does the sequence of texts in your unit support students in building this knowledge?</a:t>
            </a:r>
          </a:p>
          <a:p>
            <a:endParaRPr lang="en-US" sz="1000" dirty="0">
              <a:solidFill>
                <a:schemeClr val="tx1"/>
              </a:solidFill>
            </a:endParaRPr>
          </a:p>
          <a:p>
            <a:r>
              <a:rPr lang="en-US" sz="4000" dirty="0">
                <a:solidFill>
                  <a:schemeClr val="tx1"/>
                </a:solidFill>
              </a:rPr>
              <a:t>What excites you most about this unit?</a:t>
            </a:r>
          </a:p>
          <a:p>
            <a:endParaRPr lang="en-US" sz="3200" dirty="0"/>
          </a:p>
          <a:p>
            <a:endParaRPr lang="en-US" sz="3200" dirty="0"/>
          </a:p>
        </p:txBody>
      </p:sp>
      <p:sp>
        <p:nvSpPr>
          <p:cNvPr id="4" name="Title 3"/>
          <p:cNvSpPr>
            <a:spLocks noGrp="1"/>
          </p:cNvSpPr>
          <p:nvPr>
            <p:ph type="title"/>
          </p:nvPr>
        </p:nvSpPr>
        <p:spPr/>
        <p:txBody>
          <a:bodyPr/>
          <a:lstStyle/>
          <a:p>
            <a:r>
              <a:rPr lang="en-US" dirty="0"/>
              <a:t>Let’s Discuss!</a:t>
            </a:r>
          </a:p>
        </p:txBody>
      </p:sp>
      <p:pic>
        <p:nvPicPr>
          <p:cNvPr id="3" name="Picture 2">
            <a:extLst>
              <a:ext uri="{FF2B5EF4-FFF2-40B4-BE49-F238E27FC236}">
                <a16:creationId xmlns:a16="http://schemas.microsoft.com/office/drawing/2014/main" id="{84327265-F156-F74A-AEB3-0EDD2C7EDE41}"/>
              </a:ext>
            </a:extLst>
          </p:cNvPr>
          <p:cNvPicPr>
            <a:picLocks noChangeAspect="1"/>
          </p:cNvPicPr>
          <p:nvPr/>
        </p:nvPicPr>
        <p:blipFill>
          <a:blip r:embed="rId3"/>
          <a:stretch>
            <a:fillRect/>
          </a:stretch>
        </p:blipFill>
        <p:spPr>
          <a:xfrm>
            <a:off x="10283825" y="896467"/>
            <a:ext cx="1498600" cy="889000"/>
          </a:xfrm>
          <a:prstGeom prst="rect">
            <a:avLst/>
          </a:prstGeom>
        </p:spPr>
      </p:pic>
    </p:spTree>
    <p:extLst>
      <p:ext uri="{BB962C8B-B14F-4D97-AF65-F5344CB8AC3E}">
        <p14:creationId xmlns:p14="http://schemas.microsoft.com/office/powerpoint/2010/main" val="97669273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9949" y="3084630"/>
            <a:ext cx="11487434" cy="3182418"/>
          </a:xfrm>
        </p:spPr>
        <p:txBody>
          <a:bodyPr/>
          <a:lstStyle/>
          <a:p>
            <a:r>
              <a:rPr lang="en-US" sz="5400" b="1" dirty="0">
                <a:solidFill>
                  <a:schemeClr val="tx1"/>
                </a:solidFill>
              </a:rPr>
              <a:t>Content Module 2</a:t>
            </a:r>
            <a:r>
              <a:rPr lang="en-US" sz="5400" dirty="0">
                <a:solidFill>
                  <a:schemeClr val="tx1"/>
                </a:solidFill>
              </a:rPr>
              <a:t>: Building Knowledge</a:t>
            </a:r>
            <a:br>
              <a:rPr lang="en-US" sz="5400" dirty="0">
                <a:solidFill>
                  <a:schemeClr val="tx1"/>
                </a:solidFill>
              </a:rPr>
            </a:br>
            <a:r>
              <a:rPr lang="en-US" sz="5400" b="1" dirty="0">
                <a:solidFill>
                  <a:schemeClr val="tx1"/>
                </a:solidFill>
              </a:rPr>
              <a:t>Session 5</a:t>
            </a:r>
            <a:r>
              <a:rPr lang="en-US" sz="5400" dirty="0">
                <a:solidFill>
                  <a:schemeClr val="tx1"/>
                </a:solidFill>
              </a:rPr>
              <a:t>: Indirect Vocabulary Instruction </a:t>
            </a:r>
            <a:br>
              <a:rPr lang="en-US" sz="5400" dirty="0">
                <a:solidFill>
                  <a:schemeClr val="tx1"/>
                </a:solidFill>
              </a:rPr>
            </a:br>
            <a:endParaRPr lang="en-US" sz="3600" dirty="0">
              <a:solidFill>
                <a:schemeClr val="tx1"/>
              </a:solidFill>
            </a:endParaRPr>
          </a:p>
        </p:txBody>
      </p:sp>
    </p:spTree>
    <p:extLst>
      <p:ext uri="{BB962C8B-B14F-4D97-AF65-F5344CB8AC3E}">
        <p14:creationId xmlns:p14="http://schemas.microsoft.com/office/powerpoint/2010/main" val="110010506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102</a:t>
            </a:fld>
            <a:endParaRPr lang="en-US" dirty="0"/>
          </a:p>
        </p:txBody>
      </p:sp>
      <p:sp>
        <p:nvSpPr>
          <p:cNvPr id="7" name="Text Placeholder 6"/>
          <p:cNvSpPr>
            <a:spLocks noGrp="1"/>
          </p:cNvSpPr>
          <p:nvPr>
            <p:ph type="body" sz="quarter" idx="10"/>
          </p:nvPr>
        </p:nvSpPr>
        <p:spPr/>
        <p:txBody>
          <a:bodyPr/>
          <a:lstStyle/>
          <a:p>
            <a:pPr marL="0" indent="0" algn="ctr">
              <a:spcBef>
                <a:spcPts val="600"/>
              </a:spcBef>
              <a:spcAft>
                <a:spcPts val="600"/>
              </a:spcAft>
              <a:buNone/>
            </a:pPr>
            <a:r>
              <a:rPr lang="en-US" sz="4000" b="1" dirty="0">
                <a:solidFill>
                  <a:schemeClr val="tx1"/>
                </a:solidFill>
              </a:rPr>
              <a:t>Grade 3 </a:t>
            </a:r>
          </a:p>
          <a:p>
            <a:pPr marL="0" indent="0" algn="ctr">
              <a:spcBef>
                <a:spcPts val="600"/>
              </a:spcBef>
              <a:spcAft>
                <a:spcPts val="600"/>
              </a:spcAft>
              <a:buNone/>
            </a:pPr>
            <a:r>
              <a:rPr lang="en-US" sz="4000" b="1" dirty="0">
                <a:solidFill>
                  <a:schemeClr val="tx1"/>
                </a:solidFill>
              </a:rPr>
              <a:t>LEAP 2025 Excerpt - Redacted</a:t>
            </a:r>
          </a:p>
          <a:p>
            <a:pPr marL="514350" indent="-514350">
              <a:spcBef>
                <a:spcPts val="600"/>
              </a:spcBef>
              <a:spcAft>
                <a:spcPts val="600"/>
              </a:spcAft>
              <a:buAutoNum type="arabicPeriod"/>
            </a:pPr>
            <a:r>
              <a:rPr lang="en-US" sz="4000" b="1" dirty="0">
                <a:solidFill>
                  <a:schemeClr val="tx2"/>
                </a:solidFill>
              </a:rPr>
              <a:t>Read</a:t>
            </a:r>
            <a:r>
              <a:rPr lang="en-US" sz="4000" dirty="0">
                <a:solidFill>
                  <a:srgbClr val="797879"/>
                </a:solidFill>
              </a:rPr>
              <a:t> </a:t>
            </a:r>
            <a:r>
              <a:rPr lang="en-US" sz="4000" dirty="0">
                <a:solidFill>
                  <a:schemeClr val="tx1"/>
                </a:solidFill>
              </a:rPr>
              <a:t>the passage</a:t>
            </a:r>
          </a:p>
          <a:p>
            <a:pPr marL="514350" indent="-514350">
              <a:spcBef>
                <a:spcPts val="600"/>
              </a:spcBef>
              <a:spcAft>
                <a:spcPts val="600"/>
              </a:spcAft>
              <a:buAutoNum type="arabicPeriod"/>
            </a:pPr>
            <a:r>
              <a:rPr lang="en-US" sz="4000" b="1" dirty="0">
                <a:solidFill>
                  <a:schemeClr val="tx2"/>
                </a:solidFill>
              </a:rPr>
              <a:t>Write:</a:t>
            </a:r>
          </a:p>
          <a:p>
            <a:pPr lvl="1">
              <a:spcBef>
                <a:spcPts val="600"/>
              </a:spcBef>
              <a:spcAft>
                <a:spcPts val="600"/>
              </a:spcAft>
              <a:buFont typeface="Arial" charset="0"/>
              <a:buChar char="•"/>
            </a:pPr>
            <a:r>
              <a:rPr lang="en-US" sz="3800" dirty="0">
                <a:solidFill>
                  <a:schemeClr val="tx1"/>
                </a:solidFill>
              </a:rPr>
              <a:t>What is the main idea of this passage? Provide at least 2 details from the text to support your thinking.</a:t>
            </a:r>
          </a:p>
          <a:p>
            <a:pPr lvl="1">
              <a:spcBef>
                <a:spcPts val="600"/>
              </a:spcBef>
              <a:spcAft>
                <a:spcPts val="600"/>
              </a:spcAft>
              <a:buFont typeface="Arial" charset="0"/>
              <a:buChar char="•"/>
            </a:pPr>
            <a:endParaRPr lang="en-US" sz="1000" dirty="0">
              <a:solidFill>
                <a:srgbClr val="797879"/>
              </a:solidFill>
            </a:endParaRPr>
          </a:p>
          <a:p>
            <a:pPr marL="457200" lvl="1" indent="0" algn="ctr">
              <a:spcBef>
                <a:spcPts val="600"/>
              </a:spcBef>
              <a:spcAft>
                <a:spcPts val="600"/>
              </a:spcAft>
              <a:buNone/>
            </a:pPr>
            <a:r>
              <a:rPr lang="en-US" sz="3500" b="1" dirty="0">
                <a:solidFill>
                  <a:schemeClr val="tx2"/>
                </a:solidFill>
              </a:rPr>
              <a:t>Ready to give up?</a:t>
            </a:r>
          </a:p>
          <a:p>
            <a:endParaRPr lang="en-US" dirty="0"/>
          </a:p>
        </p:txBody>
      </p:sp>
      <p:sp>
        <p:nvSpPr>
          <p:cNvPr id="6" name="Title 5"/>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681837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103</a:t>
            </a:fld>
            <a:endParaRPr lang="en-US" dirty="0"/>
          </a:p>
        </p:txBody>
      </p:sp>
      <p:sp>
        <p:nvSpPr>
          <p:cNvPr id="7" name="Text Placeholder 6"/>
          <p:cNvSpPr>
            <a:spLocks noGrp="1"/>
          </p:cNvSpPr>
          <p:nvPr>
            <p:ph type="body" sz="quarter" idx="10"/>
          </p:nvPr>
        </p:nvSpPr>
        <p:spPr>
          <a:xfrm>
            <a:off x="398463" y="1193800"/>
            <a:ext cx="6514401" cy="4822825"/>
          </a:xfrm>
        </p:spPr>
        <p:txBody>
          <a:bodyPr/>
          <a:lstStyle/>
          <a:p>
            <a:pPr marL="0" indent="0" algn="ctr">
              <a:buNone/>
            </a:pPr>
            <a:r>
              <a:rPr lang="en-US" sz="4200" dirty="0">
                <a:solidFill>
                  <a:schemeClr val="tx1"/>
                </a:solidFill>
              </a:rPr>
              <a:t>Do we need more practice with main idea?</a:t>
            </a:r>
          </a:p>
          <a:p>
            <a:pPr marL="0" indent="0" algn="ctr">
              <a:buNone/>
            </a:pPr>
            <a:endParaRPr lang="en-US" sz="2000" dirty="0">
              <a:solidFill>
                <a:schemeClr val="tx1"/>
              </a:solidFill>
            </a:endParaRPr>
          </a:p>
          <a:p>
            <a:pPr marL="0" indent="0" algn="ctr">
              <a:buNone/>
            </a:pPr>
            <a:r>
              <a:rPr lang="en-US" sz="4200" dirty="0">
                <a:solidFill>
                  <a:schemeClr val="tx1"/>
                </a:solidFill>
              </a:rPr>
              <a:t>Should we practice and apply a strategy? Maybe it would help if we made text to self connections!</a:t>
            </a:r>
          </a:p>
        </p:txBody>
      </p:sp>
      <p:sp>
        <p:nvSpPr>
          <p:cNvPr id="6" name="Title 5"/>
          <p:cNvSpPr>
            <a:spLocks noGrp="1"/>
          </p:cNvSpPr>
          <p:nvPr>
            <p:ph type="title"/>
          </p:nvPr>
        </p:nvSpPr>
        <p:spPr/>
        <p:txBody>
          <a:bodyPr/>
          <a:lstStyle/>
          <a:p>
            <a:r>
              <a:rPr lang="en-US" dirty="0"/>
              <a:t>What would help you understand this passage?</a:t>
            </a:r>
          </a:p>
        </p:txBody>
      </p:sp>
      <p:sp>
        <p:nvSpPr>
          <p:cNvPr id="2" name="TextBox 1"/>
          <p:cNvSpPr txBox="1"/>
          <p:nvPr/>
        </p:nvSpPr>
        <p:spPr>
          <a:xfrm>
            <a:off x="7470843" y="1134799"/>
            <a:ext cx="4385573" cy="4801314"/>
          </a:xfrm>
          <a:prstGeom prst="rect">
            <a:avLst/>
          </a:prstGeom>
          <a:noFill/>
          <a:ln w="57150">
            <a:solidFill>
              <a:schemeClr val="tx2"/>
            </a:solidFill>
          </a:ln>
        </p:spPr>
        <p:txBody>
          <a:bodyPr wrap="square" rtlCol="0">
            <a:spAutoFit/>
          </a:bodyPr>
          <a:lstStyle/>
          <a:p>
            <a:pPr marL="457200" indent="-457200">
              <a:buFont typeface="Arial" charset="0"/>
              <a:buChar char="•"/>
            </a:pPr>
            <a:r>
              <a:rPr lang="en-US" sz="3400" b="1" dirty="0">
                <a:latin typeface="Calibri" charset="0"/>
                <a:ea typeface="Calibri" charset="0"/>
                <a:cs typeface="Calibri" charset="0"/>
              </a:rPr>
              <a:t>Is the problem a lack of skills and strategies? Why or why not?</a:t>
            </a:r>
          </a:p>
          <a:p>
            <a:pPr marL="457200" indent="-457200">
              <a:buFont typeface="Arial" charset="0"/>
              <a:buChar char="•"/>
            </a:pPr>
            <a:endParaRPr lang="en-US" sz="3400" b="1" dirty="0">
              <a:latin typeface="Calibri" charset="0"/>
              <a:ea typeface="Calibri" charset="0"/>
              <a:cs typeface="Calibri" charset="0"/>
            </a:endParaRPr>
          </a:p>
          <a:p>
            <a:pPr marL="457200" indent="-457200">
              <a:buFont typeface="Arial" charset="0"/>
              <a:buChar char="•"/>
            </a:pPr>
            <a:r>
              <a:rPr lang="en-US" sz="3400" b="1" dirty="0">
                <a:latin typeface="Calibri" charset="0"/>
                <a:ea typeface="Calibri" charset="0"/>
                <a:cs typeface="Calibri" charset="0"/>
              </a:rPr>
              <a:t>What do you need in order to read and understand this text?</a:t>
            </a:r>
          </a:p>
        </p:txBody>
      </p:sp>
    </p:spTree>
    <p:extLst>
      <p:ext uri="{BB962C8B-B14F-4D97-AF65-F5344CB8AC3E}">
        <p14:creationId xmlns:p14="http://schemas.microsoft.com/office/powerpoint/2010/main" val="192984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104</a:t>
            </a:fld>
            <a:endParaRPr lang="en-US" dirty="0"/>
          </a:p>
        </p:txBody>
      </p:sp>
      <p:sp>
        <p:nvSpPr>
          <p:cNvPr id="5" name="Text Placeholder 4"/>
          <p:cNvSpPr>
            <a:spLocks noGrp="1"/>
          </p:cNvSpPr>
          <p:nvPr>
            <p:ph type="body" sz="quarter" idx="10"/>
          </p:nvPr>
        </p:nvSpPr>
        <p:spPr/>
        <p:txBody>
          <a:bodyPr/>
          <a:lstStyle/>
          <a:p>
            <a:pPr marL="0" indent="0" algn="ctr">
              <a:buNone/>
            </a:pPr>
            <a:r>
              <a:rPr lang="en-US" sz="4500" b="1" dirty="0">
                <a:solidFill>
                  <a:srgbClr val="AE508B"/>
                </a:solidFill>
              </a:rPr>
              <a:t>We owe our students a better experience reading than this.</a:t>
            </a:r>
            <a:br>
              <a:rPr lang="en-US" sz="4500" b="1" dirty="0">
                <a:solidFill>
                  <a:srgbClr val="AE508B"/>
                </a:solidFill>
              </a:rPr>
            </a:br>
            <a:br>
              <a:rPr lang="en-US" sz="4500" b="1" dirty="0"/>
            </a:br>
            <a:r>
              <a:rPr lang="en-US" sz="4500" dirty="0">
                <a:solidFill>
                  <a:schemeClr val="tx1"/>
                </a:solidFill>
              </a:rPr>
              <a:t>We have to help them get the </a:t>
            </a:r>
            <a:r>
              <a:rPr lang="en-US" sz="4500" b="1" dirty="0">
                <a:solidFill>
                  <a:schemeClr val="tx1"/>
                </a:solidFill>
              </a:rPr>
              <a:t>vocabulary </a:t>
            </a:r>
            <a:r>
              <a:rPr lang="en-US" sz="4500" dirty="0">
                <a:solidFill>
                  <a:schemeClr val="tx1"/>
                </a:solidFill>
              </a:rPr>
              <a:t>and </a:t>
            </a:r>
            <a:r>
              <a:rPr lang="en-US" sz="4500" b="1" dirty="0">
                <a:solidFill>
                  <a:schemeClr val="tx1"/>
                </a:solidFill>
              </a:rPr>
              <a:t>knowledge</a:t>
            </a:r>
            <a:r>
              <a:rPr lang="en-US" sz="4500" dirty="0">
                <a:solidFill>
                  <a:schemeClr val="tx1"/>
                </a:solidFill>
              </a:rPr>
              <a:t> of the world they need to be able to read complex text. </a:t>
            </a:r>
          </a:p>
        </p:txBody>
      </p:sp>
      <p:sp>
        <p:nvSpPr>
          <p:cNvPr id="4" name="Title 3"/>
          <p:cNvSpPr>
            <a:spLocks noGrp="1"/>
          </p:cNvSpPr>
          <p:nvPr>
            <p:ph type="title"/>
          </p:nvPr>
        </p:nvSpPr>
        <p:spPr/>
        <p:txBody>
          <a:bodyPr/>
          <a:lstStyle/>
          <a:p>
            <a:r>
              <a:rPr lang="en-US" dirty="0"/>
              <a:t>What does this mean for us?</a:t>
            </a:r>
          </a:p>
        </p:txBody>
      </p:sp>
    </p:spTree>
    <p:extLst>
      <p:ext uri="{BB962C8B-B14F-4D97-AF65-F5344CB8AC3E}">
        <p14:creationId xmlns:p14="http://schemas.microsoft.com/office/powerpoint/2010/main" val="174593644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105</a:t>
            </a:fld>
            <a:endParaRPr lang="en-US" dirty="0"/>
          </a:p>
        </p:txBody>
      </p:sp>
      <p:sp>
        <p:nvSpPr>
          <p:cNvPr id="6" name="Title 5"/>
          <p:cNvSpPr>
            <a:spLocks noGrp="1"/>
          </p:cNvSpPr>
          <p:nvPr>
            <p:ph type="title"/>
          </p:nvPr>
        </p:nvSpPr>
        <p:spPr/>
        <p:txBody>
          <a:bodyPr/>
          <a:lstStyle/>
          <a:p>
            <a:r>
              <a:rPr lang="en-US" dirty="0"/>
              <a:t>What is this passage actually about?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5549" y="948879"/>
            <a:ext cx="4596226" cy="4938995"/>
          </a:xfrm>
          <a:prstGeom prst="rect">
            <a:avLst/>
          </a:prstGeom>
        </p:spPr>
      </p:pic>
      <p:sp>
        <p:nvSpPr>
          <p:cNvPr id="9" name="TextBox 8"/>
          <p:cNvSpPr txBox="1"/>
          <p:nvPr/>
        </p:nvSpPr>
        <p:spPr>
          <a:xfrm>
            <a:off x="1624519" y="905537"/>
            <a:ext cx="2743200" cy="677108"/>
          </a:xfrm>
          <a:prstGeom prst="rect">
            <a:avLst/>
          </a:prstGeom>
          <a:noFill/>
        </p:spPr>
        <p:txBody>
          <a:bodyPr wrap="square" rtlCol="0">
            <a:spAutoFit/>
          </a:bodyPr>
          <a:lstStyle/>
          <a:p>
            <a:pPr algn="ctr"/>
            <a:r>
              <a:rPr lang="en-US" sz="3800" b="1" dirty="0">
                <a:solidFill>
                  <a:schemeClr val="tx2"/>
                </a:solidFill>
                <a:latin typeface="Calibri" charset="0"/>
                <a:ea typeface="Calibri" charset="0"/>
                <a:cs typeface="Calibri" charset="0"/>
              </a:rPr>
              <a:t>The Inuit</a:t>
            </a:r>
          </a:p>
        </p:txBody>
      </p:sp>
      <p:sp>
        <p:nvSpPr>
          <p:cNvPr id="11" name="TextBox 10"/>
          <p:cNvSpPr txBox="1"/>
          <p:nvPr/>
        </p:nvSpPr>
        <p:spPr>
          <a:xfrm>
            <a:off x="856034" y="1454986"/>
            <a:ext cx="4280170" cy="4678204"/>
          </a:xfrm>
          <a:prstGeom prst="rect">
            <a:avLst/>
          </a:prstGeom>
          <a:noFill/>
        </p:spPr>
        <p:txBody>
          <a:bodyPr wrap="square" rtlCol="0">
            <a:spAutoFit/>
          </a:bodyPr>
          <a:lstStyle/>
          <a:p>
            <a:r>
              <a:rPr lang="en-US" sz="3400" dirty="0">
                <a:latin typeface="Calibri" charset="0"/>
                <a:ea typeface="Calibri" charset="0"/>
                <a:cs typeface="Calibri" charset="0"/>
              </a:rPr>
              <a:t>Remote place</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Canadian Arctic</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Caribou herds</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Teeming with life</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Adapted</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Inhabit </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Various regions</a:t>
            </a:r>
          </a:p>
        </p:txBody>
      </p:sp>
    </p:spTree>
    <p:extLst>
      <p:ext uri="{BB962C8B-B14F-4D97-AF65-F5344CB8AC3E}">
        <p14:creationId xmlns:p14="http://schemas.microsoft.com/office/powerpoint/2010/main" val="17674871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106</a:t>
            </a:fld>
            <a:endParaRPr lang="en-US" dirty="0"/>
          </a:p>
        </p:txBody>
      </p:sp>
      <p:sp>
        <p:nvSpPr>
          <p:cNvPr id="6" name="Title 5"/>
          <p:cNvSpPr>
            <a:spLocks noGrp="1"/>
          </p:cNvSpPr>
          <p:nvPr>
            <p:ph type="title"/>
          </p:nvPr>
        </p:nvSpPr>
        <p:spPr/>
        <p:txBody>
          <a:bodyPr/>
          <a:lstStyle/>
          <a:p>
            <a:r>
              <a:rPr lang="en-US" dirty="0"/>
              <a:t>Better?</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11" y="883744"/>
            <a:ext cx="10273824" cy="5201392"/>
          </a:xfrm>
          <a:prstGeom prst="rect">
            <a:avLst/>
          </a:prstGeom>
        </p:spPr>
      </p:pic>
    </p:spTree>
    <p:extLst>
      <p:ext uri="{BB962C8B-B14F-4D97-AF65-F5344CB8AC3E}">
        <p14:creationId xmlns:p14="http://schemas.microsoft.com/office/powerpoint/2010/main" val="79576709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107</a:t>
            </a:fld>
            <a:endParaRPr lang="en-US" dirty="0"/>
          </a:p>
        </p:txBody>
      </p:sp>
      <p:sp>
        <p:nvSpPr>
          <p:cNvPr id="5" name="Text Placeholder 4"/>
          <p:cNvSpPr>
            <a:spLocks noGrp="1"/>
          </p:cNvSpPr>
          <p:nvPr>
            <p:ph type="body" sz="quarter" idx="10"/>
          </p:nvPr>
        </p:nvSpPr>
        <p:spPr/>
        <p:txBody>
          <a:bodyPr/>
          <a:lstStyle/>
          <a:p>
            <a:r>
              <a:rPr lang="en-US" sz="4000" dirty="0">
                <a:solidFill>
                  <a:schemeClr val="tx1"/>
                </a:solidFill>
              </a:rPr>
              <a:t>Explain the importance of vocabulary in reading comprehension.</a:t>
            </a:r>
          </a:p>
          <a:p>
            <a:endParaRPr lang="en-US" sz="1000" dirty="0">
              <a:solidFill>
                <a:schemeClr val="tx1"/>
              </a:solidFill>
            </a:endParaRPr>
          </a:p>
          <a:p>
            <a:r>
              <a:rPr lang="en-US" sz="4000" dirty="0">
                <a:solidFill>
                  <a:schemeClr val="tx1"/>
                </a:solidFill>
              </a:rPr>
              <a:t>Describe the difference between direct and indirect vocabulary instruction.</a:t>
            </a:r>
          </a:p>
          <a:p>
            <a:endParaRPr lang="en-US" sz="1000" dirty="0">
              <a:solidFill>
                <a:schemeClr val="tx1"/>
              </a:solidFill>
            </a:endParaRPr>
          </a:p>
          <a:p>
            <a:r>
              <a:rPr lang="en-US" sz="4000" dirty="0">
                <a:solidFill>
                  <a:schemeClr val="tx1"/>
                </a:solidFill>
              </a:rPr>
              <a:t>Explain how the Guidebooks support students in growing their vocabularies indirectly.</a:t>
            </a:r>
          </a:p>
          <a:p>
            <a:endParaRPr lang="en-US" sz="3200" dirty="0"/>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34101928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108</a:t>
            </a:fld>
            <a:endParaRPr lang="en-US" dirty="0"/>
          </a:p>
        </p:txBody>
      </p:sp>
      <p:sp>
        <p:nvSpPr>
          <p:cNvPr id="5" name="Text Placeholder 4"/>
          <p:cNvSpPr>
            <a:spLocks noGrp="1"/>
          </p:cNvSpPr>
          <p:nvPr>
            <p:ph type="body" sz="quarter" idx="10"/>
          </p:nvPr>
        </p:nvSpPr>
        <p:spPr/>
        <p:txBody>
          <a:bodyPr/>
          <a:lstStyle/>
          <a:p>
            <a:pPr>
              <a:spcBef>
                <a:spcPts val="0"/>
              </a:spcBef>
              <a:buClr>
                <a:schemeClr val="tx1">
                  <a:lumMod val="75000"/>
                </a:schemeClr>
              </a:buClr>
              <a:buSzPct val="100000"/>
            </a:pPr>
            <a:r>
              <a:rPr lang="en-US" sz="4000" dirty="0">
                <a:solidFill>
                  <a:schemeClr val="tx1"/>
                </a:solidFill>
                <a:latin typeface="Calibri" charset="0"/>
                <a:ea typeface="Calibri" charset="0"/>
                <a:cs typeface="Calibri" charset="0"/>
                <a:sym typeface="Cabin"/>
              </a:rPr>
              <a:t>Nearly a century of research supporting the importance of vocabulary in reading comprehension </a:t>
            </a:r>
            <a:r>
              <a:rPr lang="en-US" sz="4000" i="1" dirty="0">
                <a:solidFill>
                  <a:schemeClr val="tx1"/>
                </a:solidFill>
                <a:latin typeface="Calibri" charset="0"/>
                <a:ea typeface="Calibri" charset="0"/>
                <a:cs typeface="Calibri" charset="0"/>
                <a:sym typeface="Cabin"/>
              </a:rPr>
              <a:t>(Whipple 1925, NAEP 2013)</a:t>
            </a:r>
          </a:p>
          <a:p>
            <a:pPr>
              <a:spcBef>
                <a:spcPts val="0"/>
              </a:spcBef>
              <a:buClr>
                <a:schemeClr val="tx1">
                  <a:lumMod val="75000"/>
                </a:schemeClr>
              </a:buClr>
              <a:buSzPct val="100000"/>
            </a:pPr>
            <a:endParaRPr lang="en-US" sz="1500" i="1" dirty="0">
              <a:solidFill>
                <a:schemeClr val="tx1"/>
              </a:solidFill>
              <a:latin typeface="Calibri" charset="0"/>
              <a:ea typeface="Calibri" charset="0"/>
              <a:cs typeface="Calibri" charset="0"/>
              <a:sym typeface="Cabin"/>
            </a:endParaRPr>
          </a:p>
          <a:p>
            <a:pPr>
              <a:spcBef>
                <a:spcPts val="525"/>
              </a:spcBef>
              <a:buClr>
                <a:schemeClr val="tx1">
                  <a:lumMod val="75000"/>
                </a:schemeClr>
              </a:buClr>
              <a:buSzPct val="100000"/>
            </a:pPr>
            <a:r>
              <a:rPr lang="en-US" sz="4000" dirty="0">
                <a:solidFill>
                  <a:schemeClr val="tx1"/>
                </a:solidFill>
              </a:rPr>
              <a:t>Vocabulary is the feature of complex text that likely causes greatest difficulty </a:t>
            </a:r>
            <a:r>
              <a:rPr lang="en-US" sz="4000" i="1" dirty="0">
                <a:solidFill>
                  <a:schemeClr val="tx1"/>
                </a:solidFill>
                <a:latin typeface="Calibri" charset="0"/>
                <a:ea typeface="Calibri" charset="0"/>
                <a:cs typeface="Calibri" charset="0"/>
                <a:sym typeface="Cabin"/>
              </a:rPr>
              <a:t>(Nelson et al 2012)</a:t>
            </a:r>
          </a:p>
          <a:p>
            <a:pPr>
              <a:spcBef>
                <a:spcPts val="525"/>
              </a:spcBef>
              <a:buClr>
                <a:schemeClr val="tx1">
                  <a:lumMod val="75000"/>
                </a:schemeClr>
              </a:buClr>
              <a:buSzPct val="100000"/>
            </a:pPr>
            <a:endParaRPr lang="en-US" sz="1500" i="1" dirty="0">
              <a:solidFill>
                <a:schemeClr val="tx1"/>
              </a:solidFill>
              <a:latin typeface="Calibri" charset="0"/>
              <a:ea typeface="Calibri" charset="0"/>
              <a:cs typeface="Calibri" charset="0"/>
              <a:sym typeface="Cabin"/>
            </a:endParaRPr>
          </a:p>
          <a:p>
            <a:pPr>
              <a:spcBef>
                <a:spcPts val="525"/>
              </a:spcBef>
              <a:buClr>
                <a:schemeClr val="tx1">
                  <a:lumMod val="75000"/>
                </a:schemeClr>
              </a:buClr>
              <a:buSzPct val="100000"/>
            </a:pPr>
            <a:r>
              <a:rPr lang="en-US" sz="4000" dirty="0">
                <a:solidFill>
                  <a:schemeClr val="tx1"/>
                </a:solidFill>
                <a:latin typeface="Calibri" charset="0"/>
                <a:ea typeface="Calibri" charset="0"/>
                <a:cs typeface="Calibri" charset="0"/>
                <a:sym typeface="Cabin"/>
              </a:rPr>
              <a:t>Not knowing words on the page is debilitating to a reader</a:t>
            </a:r>
            <a:endParaRPr lang="en-US" sz="40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The Importance of Vocabulary</a:t>
            </a:r>
          </a:p>
        </p:txBody>
      </p:sp>
    </p:spTree>
    <p:extLst>
      <p:ext uri="{BB962C8B-B14F-4D97-AF65-F5344CB8AC3E}">
        <p14:creationId xmlns:p14="http://schemas.microsoft.com/office/powerpoint/2010/main" val="129644772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B27CDF7-A095-7146-AF56-AAD9BECB6931}"/>
              </a:ext>
            </a:extLst>
          </p:cNvPr>
          <p:cNvSpPr>
            <a:spLocks noGrp="1"/>
          </p:cNvSpPr>
          <p:nvPr>
            <p:ph type="sldNum" sz="quarter" idx="4"/>
          </p:nvPr>
        </p:nvSpPr>
        <p:spPr/>
        <p:txBody>
          <a:bodyPr/>
          <a:lstStyle/>
          <a:p>
            <a:fld id="{4080289E-A2FF-0941-931A-EE1328331F47}" type="slidenum">
              <a:rPr lang="en-US" smtClean="0"/>
              <a:pPr/>
              <a:t>109</a:t>
            </a:fld>
            <a:endParaRPr lang="en-US" dirty="0"/>
          </a:p>
        </p:txBody>
      </p:sp>
      <p:sp>
        <p:nvSpPr>
          <p:cNvPr id="7" name="Text Placeholder 6">
            <a:extLst>
              <a:ext uri="{FF2B5EF4-FFF2-40B4-BE49-F238E27FC236}">
                <a16:creationId xmlns:a16="http://schemas.microsoft.com/office/drawing/2014/main" id="{1B4977BA-714A-A14A-B987-87E8418D497F}"/>
              </a:ext>
            </a:extLst>
          </p:cNvPr>
          <p:cNvSpPr>
            <a:spLocks noGrp="1"/>
          </p:cNvSpPr>
          <p:nvPr>
            <p:ph type="body" sz="quarter" idx="10"/>
          </p:nvPr>
        </p:nvSpPr>
        <p:spPr/>
        <p:txBody>
          <a:bodyPr/>
          <a:lstStyle/>
          <a:p>
            <a:pPr marL="0" indent="0" algn="ctr">
              <a:buNone/>
            </a:pPr>
            <a:r>
              <a:rPr lang="en-US" sz="4400" b="1" dirty="0">
                <a:solidFill>
                  <a:schemeClr val="tx2"/>
                </a:solidFill>
              </a:rPr>
              <a:t>Factors Impacting Early Language and Vocabulary Development</a:t>
            </a:r>
          </a:p>
          <a:p>
            <a:pPr marL="0" indent="0">
              <a:buClr>
                <a:schemeClr val="tx1"/>
              </a:buClr>
              <a:buNone/>
            </a:pPr>
            <a:r>
              <a:rPr lang="en-US" sz="1200" dirty="0">
                <a:solidFill>
                  <a:schemeClr val="tx1"/>
                </a:solidFill>
              </a:rPr>
              <a:t>   </a:t>
            </a:r>
          </a:p>
          <a:p>
            <a:pPr marL="457200" lvl="0" indent="-431800">
              <a:spcBef>
                <a:spcPts val="0"/>
              </a:spcBef>
              <a:buClr>
                <a:schemeClr val="tx1"/>
              </a:buClr>
              <a:buSzPts val="3200"/>
              <a:buFont typeface="Calibri"/>
              <a:buChar char="●"/>
            </a:pPr>
            <a:r>
              <a:rPr lang="en-US" sz="4400" dirty="0">
                <a:solidFill>
                  <a:schemeClr val="tx1"/>
                </a:solidFill>
                <a:ea typeface="Calibri"/>
                <a:sym typeface="Calibri"/>
              </a:rPr>
              <a:t>Adult words</a:t>
            </a:r>
          </a:p>
          <a:p>
            <a:pPr marL="457200" lvl="0" indent="-431800">
              <a:spcBef>
                <a:spcPts val="0"/>
              </a:spcBef>
              <a:buClr>
                <a:schemeClr val="tx1"/>
              </a:buClr>
              <a:buSzPts val="3200"/>
              <a:buFont typeface="Calibri"/>
              <a:buChar char="●"/>
            </a:pPr>
            <a:r>
              <a:rPr lang="en-US" sz="4400" dirty="0">
                <a:solidFill>
                  <a:schemeClr val="tx1"/>
                </a:solidFill>
                <a:ea typeface="Calibri"/>
                <a:sym typeface="Calibri"/>
              </a:rPr>
              <a:t>Child vocalizations</a:t>
            </a:r>
          </a:p>
          <a:p>
            <a:pPr marL="457200" lvl="0" indent="-431800">
              <a:spcBef>
                <a:spcPts val="0"/>
              </a:spcBef>
              <a:buClr>
                <a:schemeClr val="tx1"/>
              </a:buClr>
              <a:buSzPts val="3200"/>
              <a:buFont typeface="Calibri"/>
              <a:buChar char="●"/>
            </a:pPr>
            <a:r>
              <a:rPr lang="en-US" sz="4400" dirty="0">
                <a:solidFill>
                  <a:schemeClr val="tx1"/>
                </a:solidFill>
                <a:ea typeface="Calibri"/>
                <a:sym typeface="Calibri"/>
              </a:rPr>
              <a:t>Adult-child interactions</a:t>
            </a:r>
          </a:p>
          <a:p>
            <a:pPr marL="457200" lvl="0" indent="-431800">
              <a:spcBef>
                <a:spcPts val="0"/>
              </a:spcBef>
              <a:buClr>
                <a:schemeClr val="tx1"/>
              </a:buClr>
              <a:buSzPts val="3200"/>
              <a:buFont typeface="Calibri"/>
              <a:buChar char="●"/>
            </a:pPr>
            <a:r>
              <a:rPr lang="en-US" sz="4400" dirty="0">
                <a:solidFill>
                  <a:schemeClr val="tx1"/>
                </a:solidFill>
                <a:ea typeface="Calibri"/>
                <a:sym typeface="Calibri"/>
              </a:rPr>
              <a:t>Ambient language</a:t>
            </a:r>
          </a:p>
          <a:p>
            <a:endParaRPr lang="en-US" sz="4400" dirty="0">
              <a:solidFill>
                <a:schemeClr val="tx1"/>
              </a:solidFill>
            </a:endParaRPr>
          </a:p>
        </p:txBody>
      </p:sp>
      <p:sp>
        <p:nvSpPr>
          <p:cNvPr id="6" name="Title 5">
            <a:extLst>
              <a:ext uri="{FF2B5EF4-FFF2-40B4-BE49-F238E27FC236}">
                <a16:creationId xmlns:a16="http://schemas.microsoft.com/office/drawing/2014/main" id="{0539E3BF-803A-2D46-8856-8D76FA3298A8}"/>
              </a:ext>
            </a:extLst>
          </p:cNvPr>
          <p:cNvSpPr>
            <a:spLocks noGrp="1"/>
          </p:cNvSpPr>
          <p:nvPr>
            <p:ph type="title"/>
          </p:nvPr>
        </p:nvSpPr>
        <p:spPr/>
        <p:txBody>
          <a:bodyPr/>
          <a:lstStyle/>
          <a:p>
            <a:r>
              <a:rPr lang="en-US" dirty="0"/>
              <a:t>Early Language Experiences Matter</a:t>
            </a:r>
          </a:p>
        </p:txBody>
      </p:sp>
      <p:sp>
        <p:nvSpPr>
          <p:cNvPr id="8" name="TextBox 7">
            <a:extLst>
              <a:ext uri="{FF2B5EF4-FFF2-40B4-BE49-F238E27FC236}">
                <a16:creationId xmlns:a16="http://schemas.microsoft.com/office/drawing/2014/main" id="{D9B6D590-52A5-AC46-9E3E-998CFDE60CA6}"/>
              </a:ext>
            </a:extLst>
          </p:cNvPr>
          <p:cNvSpPr txBox="1"/>
          <p:nvPr/>
        </p:nvSpPr>
        <p:spPr>
          <a:xfrm>
            <a:off x="1410789" y="5355771"/>
            <a:ext cx="10781211" cy="738664"/>
          </a:xfrm>
          <a:prstGeom prst="rect">
            <a:avLst/>
          </a:prstGeom>
          <a:noFill/>
        </p:spPr>
        <p:txBody>
          <a:bodyPr wrap="square" rtlCol="0">
            <a:spAutoFit/>
          </a:bodyPr>
          <a:lstStyle/>
          <a:p>
            <a:pPr lvl="0" algn="r"/>
            <a:r>
              <a:rPr lang="en-US" sz="1400" dirty="0" err="1"/>
              <a:t>Gilkerson</a:t>
            </a:r>
            <a:r>
              <a:rPr lang="en-US" sz="1400" dirty="0"/>
              <a:t>, J., Richards, J. A., Warren, S. F., Montgomery, J. K., Greenwood, C. R., Kimbrough </a:t>
            </a:r>
            <a:r>
              <a:rPr lang="en-US" sz="1400" dirty="0" err="1"/>
              <a:t>Oller</a:t>
            </a:r>
            <a:r>
              <a:rPr lang="en-US" sz="1400" dirty="0"/>
              <a:t>, D., Hansen, J. H. L., &amp; Paul, T. D. (2017). Mapping the Early Language Environment Using All-Day Recordings and Automated Analysis. American Journal of Speech Language Pathology, 2, 248-265.</a:t>
            </a:r>
          </a:p>
        </p:txBody>
      </p:sp>
    </p:spTree>
    <p:extLst>
      <p:ext uri="{BB962C8B-B14F-4D97-AF65-F5344CB8AC3E}">
        <p14:creationId xmlns:p14="http://schemas.microsoft.com/office/powerpoint/2010/main" val="3148008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0C2D78C-5406-5749-AE87-ADE619CA262D}"/>
              </a:ext>
            </a:extLst>
          </p:cNvPr>
          <p:cNvSpPr>
            <a:spLocks noGrp="1"/>
          </p:cNvSpPr>
          <p:nvPr>
            <p:ph type="sldNum" sz="quarter" idx="4"/>
          </p:nvPr>
        </p:nvSpPr>
        <p:spPr/>
        <p:txBody>
          <a:bodyPr/>
          <a:lstStyle/>
          <a:p>
            <a:fld id="{4080289E-A2FF-0941-931A-EE1328331F47}" type="slidenum">
              <a:rPr lang="en-US" smtClean="0"/>
              <a:pPr/>
              <a:t>11</a:t>
            </a:fld>
            <a:endParaRPr lang="en-US" dirty="0"/>
          </a:p>
        </p:txBody>
      </p:sp>
      <p:sp>
        <p:nvSpPr>
          <p:cNvPr id="7" name="Text Placeholder 6">
            <a:extLst>
              <a:ext uri="{FF2B5EF4-FFF2-40B4-BE49-F238E27FC236}">
                <a16:creationId xmlns:a16="http://schemas.microsoft.com/office/drawing/2014/main" id="{7D18F440-207B-A64A-8A27-D5CF3345925A}"/>
              </a:ext>
            </a:extLst>
          </p:cNvPr>
          <p:cNvSpPr>
            <a:spLocks noGrp="1"/>
          </p:cNvSpPr>
          <p:nvPr>
            <p:ph type="body" sz="quarter" idx="10"/>
          </p:nvPr>
        </p:nvSpPr>
        <p:spPr/>
        <p:txBody>
          <a:bodyPr/>
          <a:lstStyle/>
          <a:p>
            <a:pPr marL="0" indent="0">
              <a:buNone/>
            </a:pPr>
            <a:r>
              <a:rPr lang="en-US" sz="3600" b="1" dirty="0">
                <a:solidFill>
                  <a:schemeClr val="bg2"/>
                </a:solidFill>
              </a:rPr>
              <a:t>If you aren't able to find the email, try the following steps:</a:t>
            </a:r>
          </a:p>
          <a:p>
            <a:pPr marL="514350" indent="-514350">
              <a:buFont typeface="+mj-lt"/>
              <a:buAutoNum type="arabicPeriod"/>
            </a:pPr>
            <a:r>
              <a:rPr lang="en-US" sz="3600" dirty="0"/>
              <a:t>Go to </a:t>
            </a:r>
            <a:r>
              <a:rPr lang="en-US" sz="3600" dirty="0">
                <a:hlinkClick r:id="rId3"/>
              </a:rPr>
              <a:t>my.bloomboard.com</a:t>
            </a:r>
            <a:endParaRPr lang="en-US" sz="3600" dirty="0"/>
          </a:p>
          <a:p>
            <a:pPr marL="514350" indent="-514350">
              <a:buFont typeface="+mj-lt"/>
              <a:buAutoNum type="arabicPeriod"/>
            </a:pPr>
            <a:r>
              <a:rPr lang="en-US" sz="3600" dirty="0"/>
              <a:t>Click [Forgot Password]</a:t>
            </a:r>
          </a:p>
          <a:p>
            <a:pPr marL="514350" indent="-514350">
              <a:buFont typeface="+mj-lt"/>
              <a:buAutoNum type="arabicPeriod"/>
            </a:pPr>
            <a:r>
              <a:rPr lang="en-US" sz="3600" dirty="0"/>
              <a:t>Enter your school or district email address and click [Submit]</a:t>
            </a:r>
          </a:p>
          <a:p>
            <a:pPr marL="514350" indent="-514350">
              <a:buFont typeface="+mj-lt"/>
              <a:buAutoNum type="arabicPeriod"/>
            </a:pPr>
            <a:r>
              <a:rPr lang="en-US" sz="3600" dirty="0"/>
              <a:t>Check your Inbox (or spam folder) for an email with next steps</a:t>
            </a:r>
          </a:p>
          <a:p>
            <a:pPr marL="0" indent="0">
              <a:buNone/>
            </a:pPr>
            <a:endParaRPr lang="en-US" sz="3400" dirty="0"/>
          </a:p>
        </p:txBody>
      </p:sp>
      <p:sp>
        <p:nvSpPr>
          <p:cNvPr id="6" name="Title 5">
            <a:extLst>
              <a:ext uri="{FF2B5EF4-FFF2-40B4-BE49-F238E27FC236}">
                <a16:creationId xmlns:a16="http://schemas.microsoft.com/office/drawing/2014/main" id="{A277E40F-4E0C-7248-AA58-BC990006B239}"/>
              </a:ext>
            </a:extLst>
          </p:cNvPr>
          <p:cNvSpPr>
            <a:spLocks noGrp="1"/>
          </p:cNvSpPr>
          <p:nvPr>
            <p:ph type="title"/>
          </p:nvPr>
        </p:nvSpPr>
        <p:spPr/>
        <p:txBody>
          <a:bodyPr/>
          <a:lstStyle/>
          <a:p>
            <a:r>
              <a:rPr lang="en-US" b="1" dirty="0"/>
              <a:t>Having trouble finding your email invitation? </a:t>
            </a:r>
          </a:p>
        </p:txBody>
      </p:sp>
    </p:spTree>
    <p:extLst>
      <p:ext uri="{BB962C8B-B14F-4D97-AF65-F5344CB8AC3E}">
        <p14:creationId xmlns:p14="http://schemas.microsoft.com/office/powerpoint/2010/main" val="291063392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110</a:t>
            </a:fld>
            <a:endParaRPr lang="en-US" dirty="0"/>
          </a:p>
        </p:txBody>
      </p:sp>
      <p:sp>
        <p:nvSpPr>
          <p:cNvPr id="7" name="Text Placeholder 6"/>
          <p:cNvSpPr>
            <a:spLocks noGrp="1"/>
          </p:cNvSpPr>
          <p:nvPr>
            <p:ph type="body" sz="quarter" idx="10"/>
          </p:nvPr>
        </p:nvSpPr>
        <p:spPr>
          <a:xfrm>
            <a:off x="731520" y="1129058"/>
            <a:ext cx="4432151" cy="4706966"/>
          </a:xfrm>
          <a:ln w="34925">
            <a:solidFill>
              <a:schemeClr val="tx2"/>
            </a:solidFill>
          </a:ln>
        </p:spPr>
        <p:txBody>
          <a:bodyPr/>
          <a:lstStyle/>
          <a:p>
            <a:pPr marL="0" indent="0" algn="ctr">
              <a:buNone/>
            </a:pPr>
            <a:r>
              <a:rPr lang="en-US" sz="4000" b="1" dirty="0">
                <a:solidFill>
                  <a:schemeClr val="tx1"/>
                </a:solidFill>
              </a:rPr>
              <a:t>We can’t</a:t>
            </a:r>
            <a:r>
              <a:rPr lang="is-IS" sz="4000" b="1" dirty="0">
                <a:solidFill>
                  <a:schemeClr val="tx1"/>
                </a:solidFill>
              </a:rPr>
              <a:t>...</a:t>
            </a:r>
          </a:p>
          <a:p>
            <a:pPr marL="0" indent="0" algn="ctr">
              <a:buNone/>
            </a:pPr>
            <a:r>
              <a:rPr lang="is-IS" sz="4000" dirty="0">
                <a:solidFill>
                  <a:schemeClr val="tx1"/>
                </a:solidFill>
              </a:rPr>
              <a:t>Control the number of words a child hears at home between birth and age 4</a:t>
            </a:r>
            <a:endParaRPr lang="en-US" sz="4000" dirty="0">
              <a:solidFill>
                <a:schemeClr val="tx1"/>
              </a:solidFill>
            </a:endParaRPr>
          </a:p>
        </p:txBody>
      </p:sp>
      <p:sp>
        <p:nvSpPr>
          <p:cNvPr id="6" name="Title 5"/>
          <p:cNvSpPr>
            <a:spLocks noGrp="1"/>
          </p:cNvSpPr>
          <p:nvPr>
            <p:ph type="title"/>
          </p:nvPr>
        </p:nvSpPr>
        <p:spPr/>
        <p:txBody>
          <a:bodyPr/>
          <a:lstStyle/>
          <a:p>
            <a:r>
              <a:rPr lang="en-US" dirty="0"/>
              <a:t>Our Locus of Control</a:t>
            </a:r>
          </a:p>
        </p:txBody>
      </p:sp>
      <p:sp>
        <p:nvSpPr>
          <p:cNvPr id="9" name="Text Placeholder 6"/>
          <p:cNvSpPr txBox="1">
            <a:spLocks/>
          </p:cNvSpPr>
          <p:nvPr/>
        </p:nvSpPr>
        <p:spPr>
          <a:xfrm>
            <a:off x="5801041" y="1129057"/>
            <a:ext cx="6055375" cy="4706966"/>
          </a:xfrm>
          <a:prstGeom prst="rect">
            <a:avLst/>
          </a:prstGeom>
          <a:ln w="34925">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dirty="0">
                <a:solidFill>
                  <a:schemeClr val="tx1"/>
                </a:solidFill>
              </a:rPr>
              <a:t>We can</a:t>
            </a:r>
            <a:r>
              <a:rPr lang="is-IS" sz="4000" b="1" dirty="0">
                <a:solidFill>
                  <a:schemeClr val="tx1"/>
                </a:solidFill>
              </a:rPr>
              <a:t>..</a:t>
            </a:r>
          </a:p>
          <a:p>
            <a:pPr marL="0" indent="0" algn="ctr">
              <a:buFont typeface="Arial"/>
              <a:buNone/>
            </a:pPr>
            <a:r>
              <a:rPr lang="is-IS" sz="4000" dirty="0">
                <a:solidFill>
                  <a:schemeClr val="tx1"/>
                </a:solidFill>
              </a:rPr>
              <a:t>Ensure they learn an adequate number of vocabulary words each year</a:t>
            </a:r>
          </a:p>
          <a:p>
            <a:pPr marL="0" indent="0" algn="ctr">
              <a:buFont typeface="Arial"/>
              <a:buNone/>
            </a:pPr>
            <a:r>
              <a:rPr lang="is-IS" sz="900" dirty="0">
                <a:solidFill>
                  <a:schemeClr val="tx1"/>
                </a:solidFill>
              </a:rPr>
              <a:t>  </a:t>
            </a:r>
          </a:p>
          <a:p>
            <a:pPr marL="0" indent="0" algn="ctr">
              <a:buNone/>
            </a:pPr>
            <a:r>
              <a:rPr lang="en-US" sz="4000" dirty="0">
                <a:solidFill>
                  <a:schemeClr val="tx1"/>
                </a:solidFill>
                <a:ea typeface="Calibri"/>
                <a:sym typeface="Calibri"/>
              </a:rPr>
              <a:t>Capitalize on the strengths and assets related to language each child brings</a:t>
            </a:r>
          </a:p>
          <a:p>
            <a:pPr marL="0" indent="0" algn="ctr">
              <a:buFont typeface="Arial"/>
              <a:buNone/>
            </a:pPr>
            <a:endParaRPr lang="en-US" sz="4000" dirty="0">
              <a:solidFill>
                <a:schemeClr val="tx1"/>
              </a:solidFill>
            </a:endParaRPr>
          </a:p>
        </p:txBody>
      </p:sp>
    </p:spTree>
    <p:extLst>
      <p:ext uri="{BB962C8B-B14F-4D97-AF65-F5344CB8AC3E}">
        <p14:creationId xmlns:p14="http://schemas.microsoft.com/office/powerpoint/2010/main" val="201370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P spid="9"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111</a:t>
            </a:fld>
            <a:endParaRPr lang="en-US" dirty="0"/>
          </a:p>
        </p:txBody>
      </p:sp>
      <p:sp>
        <p:nvSpPr>
          <p:cNvPr id="5" name="Text Placeholder 4"/>
          <p:cNvSpPr>
            <a:spLocks noGrp="1"/>
          </p:cNvSpPr>
          <p:nvPr>
            <p:ph type="body" sz="quarter" idx="10"/>
          </p:nvPr>
        </p:nvSpPr>
        <p:spPr/>
        <p:txBody>
          <a:bodyPr anchor="ctr"/>
          <a:lstStyle/>
          <a:p>
            <a:pPr marL="0" indent="0" algn="ctr">
              <a:lnSpc>
                <a:spcPct val="100000"/>
              </a:lnSpc>
              <a:spcBef>
                <a:spcPts val="0"/>
              </a:spcBef>
              <a:buNone/>
            </a:pPr>
            <a:r>
              <a:rPr lang="en-US" sz="4500" b="1" dirty="0">
                <a:solidFill>
                  <a:schemeClr val="tx1"/>
                </a:solidFill>
                <a:latin typeface="Calibri" charset="0"/>
                <a:ea typeface="Calibri" charset="0"/>
                <a:cs typeface="Calibri" charset="0"/>
                <a:sym typeface="Impact"/>
              </a:rPr>
              <a:t>How many words do most college educated adults </a:t>
            </a:r>
            <a:r>
              <a:rPr lang="en-US" sz="4500" b="1" dirty="0">
                <a:solidFill>
                  <a:schemeClr val="tx2"/>
                </a:solidFill>
                <a:latin typeface="Calibri" charset="0"/>
                <a:ea typeface="Calibri" charset="0"/>
                <a:cs typeface="Calibri" charset="0"/>
                <a:sym typeface="Impact"/>
              </a:rPr>
              <a:t>know</a:t>
            </a:r>
            <a:r>
              <a:rPr lang="en-US" sz="4500" b="1" dirty="0">
                <a:solidFill>
                  <a:schemeClr val="tx1"/>
                </a:solidFill>
                <a:latin typeface="Calibri" charset="0"/>
                <a:ea typeface="Calibri" charset="0"/>
                <a:cs typeface="Calibri" charset="0"/>
                <a:sym typeface="Impact"/>
              </a:rPr>
              <a:t>? </a:t>
            </a:r>
            <a:br>
              <a:rPr lang="en-US" sz="4200" dirty="0">
                <a:solidFill>
                  <a:schemeClr val="tx1"/>
                </a:solidFill>
                <a:latin typeface="Calibri" charset="0"/>
                <a:ea typeface="Calibri" charset="0"/>
                <a:cs typeface="Calibri" charset="0"/>
                <a:sym typeface="Impact"/>
              </a:rPr>
            </a:br>
            <a:br>
              <a:rPr lang="en-US" sz="4200" dirty="0">
                <a:solidFill>
                  <a:schemeClr val="tx1"/>
                </a:solidFill>
                <a:latin typeface="Calibri" charset="0"/>
                <a:ea typeface="Calibri" charset="0"/>
                <a:cs typeface="Calibri" charset="0"/>
                <a:sym typeface="Impact"/>
              </a:rPr>
            </a:br>
            <a:r>
              <a:rPr lang="en-US" sz="4500" dirty="0">
                <a:solidFill>
                  <a:schemeClr val="tx1"/>
                </a:solidFill>
                <a:latin typeface="Calibri" charset="0"/>
                <a:ea typeface="Calibri" charset="0"/>
                <a:cs typeface="Calibri" charset="0"/>
                <a:sym typeface="Impact"/>
              </a:rPr>
              <a:t>A good estimate is about 20,000-35,000</a:t>
            </a:r>
            <a:br>
              <a:rPr lang="en-US" sz="3200" dirty="0">
                <a:solidFill>
                  <a:srgbClr val="797879"/>
                </a:solidFill>
                <a:latin typeface="Calibri" charset="0"/>
                <a:ea typeface="Calibri" charset="0"/>
                <a:cs typeface="Calibri" charset="0"/>
                <a:sym typeface="Impact"/>
              </a:rPr>
            </a:br>
            <a:endParaRPr lang="en-US" sz="3200" dirty="0">
              <a:solidFill>
                <a:srgbClr val="797879"/>
              </a:solidFill>
              <a:latin typeface="Calibri" charset="0"/>
              <a:ea typeface="Calibri" charset="0"/>
              <a:cs typeface="Calibri" charset="0"/>
              <a:sym typeface="Impact"/>
            </a:endParaRPr>
          </a:p>
          <a:p>
            <a:pPr marL="0" lvl="0" indent="0" algn="ctr">
              <a:lnSpc>
                <a:spcPct val="100000"/>
              </a:lnSpc>
              <a:spcBef>
                <a:spcPts val="0"/>
              </a:spcBef>
              <a:buNone/>
            </a:pPr>
            <a:endParaRPr lang="en-US" sz="3200" dirty="0">
              <a:solidFill>
                <a:srgbClr val="797879"/>
              </a:solidFill>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What’s the magic number?</a:t>
            </a:r>
          </a:p>
        </p:txBody>
      </p:sp>
      <p:sp>
        <p:nvSpPr>
          <p:cNvPr id="7" name="Text Placeholder 6"/>
          <p:cNvSpPr txBox="1">
            <a:spLocks/>
          </p:cNvSpPr>
          <p:nvPr/>
        </p:nvSpPr>
        <p:spPr>
          <a:xfrm>
            <a:off x="4805647" y="4635622"/>
            <a:ext cx="2569593"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2000" dirty="0"/>
              <a:t>(</a:t>
            </a:r>
            <a:r>
              <a:rPr lang="en-US" sz="2000" i="1" dirty="0"/>
              <a:t>The Economist</a:t>
            </a:r>
            <a:r>
              <a:rPr lang="en-US" sz="2000" dirty="0"/>
              <a:t>, 2013)</a:t>
            </a:r>
          </a:p>
        </p:txBody>
      </p:sp>
    </p:spTree>
    <p:extLst>
      <p:ext uri="{BB962C8B-B14F-4D97-AF65-F5344CB8AC3E}">
        <p14:creationId xmlns:p14="http://schemas.microsoft.com/office/powerpoint/2010/main" val="184413135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112</a:t>
            </a:fld>
            <a:endParaRPr lang="en-US" dirty="0"/>
          </a:p>
        </p:txBody>
      </p:sp>
      <p:sp>
        <p:nvSpPr>
          <p:cNvPr id="5" name="Text Placeholder 4"/>
          <p:cNvSpPr>
            <a:spLocks noGrp="1"/>
          </p:cNvSpPr>
          <p:nvPr>
            <p:ph type="body" sz="quarter" idx="10"/>
          </p:nvPr>
        </p:nvSpPr>
        <p:spPr>
          <a:xfrm>
            <a:off x="398462" y="967969"/>
            <a:ext cx="11383962" cy="4822825"/>
          </a:xfrm>
        </p:spPr>
        <p:txBody>
          <a:bodyPr/>
          <a:lstStyle/>
          <a:p>
            <a:pPr marL="0" indent="0" algn="ctr">
              <a:lnSpc>
                <a:spcPct val="100000"/>
              </a:lnSpc>
              <a:spcBef>
                <a:spcPts val="0"/>
              </a:spcBef>
              <a:buNone/>
            </a:pPr>
            <a:br>
              <a:rPr lang="en-US" sz="4200" dirty="0">
                <a:solidFill>
                  <a:srgbClr val="797879"/>
                </a:solidFill>
                <a:latin typeface="Calibri" charset="0"/>
                <a:ea typeface="Calibri" charset="0"/>
                <a:cs typeface="Calibri" charset="0"/>
                <a:sym typeface="Impact"/>
              </a:rPr>
            </a:br>
            <a:br>
              <a:rPr lang="en-US" sz="4200" dirty="0">
                <a:solidFill>
                  <a:srgbClr val="797879"/>
                </a:solidFill>
                <a:latin typeface="Calibri" charset="0"/>
                <a:ea typeface="Calibri" charset="0"/>
                <a:cs typeface="Calibri" charset="0"/>
                <a:sym typeface="Impact"/>
              </a:rPr>
            </a:br>
            <a:r>
              <a:rPr lang="en-US" sz="5000" dirty="0">
                <a:solidFill>
                  <a:schemeClr val="tx1"/>
                </a:solidFill>
                <a:latin typeface="Calibri" charset="0"/>
                <a:ea typeface="Calibri" charset="0"/>
                <a:cs typeface="Calibri" charset="0"/>
                <a:sym typeface="Impact"/>
              </a:rPr>
              <a:t>Students need to learn 2300-3000 words per year between Kindergarten – Grade 12</a:t>
            </a:r>
            <a:br>
              <a:rPr lang="en-US" sz="3200" dirty="0">
                <a:solidFill>
                  <a:srgbClr val="797879"/>
                </a:solidFill>
                <a:latin typeface="Calibri" charset="0"/>
                <a:ea typeface="Calibri" charset="0"/>
                <a:cs typeface="Calibri" charset="0"/>
                <a:sym typeface="Impact"/>
              </a:rPr>
            </a:br>
            <a:br>
              <a:rPr lang="en-US" sz="3200" dirty="0">
                <a:solidFill>
                  <a:srgbClr val="797879"/>
                </a:solidFill>
                <a:latin typeface="Calibri" charset="0"/>
                <a:ea typeface="Calibri" charset="0"/>
                <a:cs typeface="Calibri" charset="0"/>
                <a:sym typeface="Impact"/>
              </a:rPr>
            </a:br>
            <a:endParaRPr lang="en-US" sz="3200" dirty="0">
              <a:solidFill>
                <a:srgbClr val="797879"/>
              </a:solidFill>
              <a:latin typeface="Calibri" charset="0"/>
              <a:ea typeface="Calibri" charset="0"/>
              <a:cs typeface="Calibri" charset="0"/>
              <a:sym typeface="Impact"/>
            </a:endParaRPr>
          </a:p>
          <a:p>
            <a:pPr marL="0" lvl="0" indent="0" algn="ctr">
              <a:lnSpc>
                <a:spcPct val="100000"/>
              </a:lnSpc>
              <a:spcBef>
                <a:spcPts val="0"/>
              </a:spcBef>
              <a:buNone/>
            </a:pPr>
            <a:endParaRPr lang="en-US" sz="3200" dirty="0">
              <a:solidFill>
                <a:srgbClr val="797879"/>
              </a:solidFill>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What does that mean for one school year?</a:t>
            </a:r>
          </a:p>
        </p:txBody>
      </p:sp>
      <p:sp>
        <p:nvSpPr>
          <p:cNvPr id="7" name="Text Placeholder 6"/>
          <p:cNvSpPr txBox="1">
            <a:spLocks/>
          </p:cNvSpPr>
          <p:nvPr/>
        </p:nvSpPr>
        <p:spPr>
          <a:xfrm>
            <a:off x="4805646" y="4050879"/>
            <a:ext cx="2569593"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2000" dirty="0"/>
              <a:t>(Hart &amp; </a:t>
            </a:r>
            <a:r>
              <a:rPr lang="en-US" sz="2000" dirty="0" err="1"/>
              <a:t>Risley</a:t>
            </a:r>
            <a:r>
              <a:rPr lang="en-US" sz="2000" dirty="0"/>
              <a:t>, 2003)</a:t>
            </a:r>
          </a:p>
        </p:txBody>
      </p:sp>
    </p:spTree>
    <p:extLst>
      <p:ext uri="{BB962C8B-B14F-4D97-AF65-F5344CB8AC3E}">
        <p14:creationId xmlns:p14="http://schemas.microsoft.com/office/powerpoint/2010/main" val="103543092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113</a:t>
            </a:fld>
            <a:endParaRPr lang="en-US" dirty="0"/>
          </a:p>
        </p:txBody>
      </p:sp>
      <p:sp>
        <p:nvSpPr>
          <p:cNvPr id="4" name="Title 3"/>
          <p:cNvSpPr>
            <a:spLocks noGrp="1"/>
          </p:cNvSpPr>
          <p:nvPr>
            <p:ph type="title"/>
          </p:nvPr>
        </p:nvSpPr>
        <p:spPr/>
        <p:txBody>
          <a:bodyPr/>
          <a:lstStyle/>
          <a:p>
            <a:r>
              <a:rPr lang="en-US" dirty="0"/>
              <a:t>Let’s do the Math</a:t>
            </a:r>
          </a:p>
        </p:txBody>
      </p:sp>
      <p:sp>
        <p:nvSpPr>
          <p:cNvPr id="7" name="Shape 658"/>
          <p:cNvSpPr txBox="1">
            <a:spLocks/>
          </p:cNvSpPr>
          <p:nvPr/>
        </p:nvSpPr>
        <p:spPr>
          <a:xfrm>
            <a:off x="603115" y="1290014"/>
            <a:ext cx="10875523" cy="4585492"/>
          </a:xfrm>
          <a:prstGeom prst="rect">
            <a:avLst/>
          </a:prstGeom>
          <a:noFill/>
          <a:ln>
            <a:noFill/>
          </a:ln>
        </p:spPr>
        <p:txBody>
          <a:bodyPr vert="horz" lIns="68569" tIns="34275" rIns="68569" bIns="34275" rtlCol="0" anchor="t" anchorCtr="0">
            <a:noAutofit/>
          </a:bodyPr>
          <a:lstStyle>
            <a:lvl1pPr algn="l" defTabSz="914400" rtl="0" eaLnBrk="1" latinLnBrk="0" hangingPunct="1">
              <a:lnSpc>
                <a:spcPct val="90000"/>
              </a:lnSpc>
              <a:spcBef>
                <a:spcPct val="0"/>
              </a:spcBef>
              <a:buNone/>
              <a:defRPr sz="4000" kern="1200">
                <a:solidFill>
                  <a:schemeClr val="bg1"/>
                </a:solidFill>
                <a:latin typeface="Calibri"/>
                <a:ea typeface="+mj-ea"/>
                <a:cs typeface="Calibri"/>
              </a:defRPr>
            </a:lvl1pPr>
          </a:lstStyle>
          <a:p>
            <a:pPr algn="ctr">
              <a:spcBef>
                <a:spcPts val="0"/>
              </a:spcBef>
              <a:buClr>
                <a:srgbClr val="797879"/>
              </a:buClr>
              <a:buSzPct val="100000"/>
            </a:pPr>
            <a:endParaRPr lang="en-US" sz="5000" dirty="0">
              <a:solidFill>
                <a:schemeClr val="tx1">
                  <a:lumMod val="75000"/>
                </a:schemeClr>
              </a:solidFill>
              <a:latin typeface="Calibri" charset="0"/>
              <a:ea typeface="Calibri" charset="0"/>
              <a:cs typeface="Calibri" charset="0"/>
              <a:sym typeface="Impact"/>
            </a:endParaRPr>
          </a:p>
          <a:p>
            <a:pPr algn="ctr">
              <a:spcBef>
                <a:spcPts val="0"/>
              </a:spcBef>
              <a:buClr>
                <a:srgbClr val="797879"/>
              </a:buClr>
              <a:buSzPct val="100000"/>
            </a:pPr>
            <a:r>
              <a:rPr lang="en-US" sz="5000" dirty="0">
                <a:solidFill>
                  <a:schemeClr val="tx1"/>
                </a:solidFill>
                <a:latin typeface="Calibri" charset="0"/>
                <a:ea typeface="Calibri" charset="0"/>
                <a:cs typeface="Calibri" charset="0"/>
                <a:sym typeface="Impact"/>
              </a:rPr>
              <a:t>Assuming there are 40 weeks in the school year, how many words would students need to learn each week in order to learn 2400 words?</a:t>
            </a:r>
          </a:p>
          <a:p>
            <a:pPr algn="ctr">
              <a:spcBef>
                <a:spcPts val="0"/>
              </a:spcBef>
              <a:buClr>
                <a:srgbClr val="797879"/>
              </a:buClr>
              <a:buSzPct val="100000"/>
            </a:pPr>
            <a:endParaRPr lang="en-US" sz="5000" dirty="0">
              <a:solidFill>
                <a:schemeClr val="tx1">
                  <a:lumMod val="75000"/>
                </a:schemeClr>
              </a:solidFill>
              <a:latin typeface="Calibri" charset="0"/>
              <a:ea typeface="Calibri" charset="0"/>
              <a:cs typeface="Calibri" charset="0"/>
              <a:sym typeface="Impact"/>
            </a:endParaRPr>
          </a:p>
          <a:p>
            <a:pPr>
              <a:spcBef>
                <a:spcPts val="0"/>
              </a:spcBef>
              <a:buClr>
                <a:schemeClr val="dk2"/>
              </a:buClr>
              <a:buSzPct val="25000"/>
            </a:pPr>
            <a:br>
              <a:rPr lang="en-US" sz="5000" dirty="0">
                <a:solidFill>
                  <a:srgbClr val="797879"/>
                </a:solidFill>
                <a:latin typeface="Calibri" charset="0"/>
                <a:ea typeface="Calibri" charset="0"/>
                <a:cs typeface="Calibri" charset="0"/>
                <a:sym typeface="Impact"/>
              </a:rPr>
            </a:br>
            <a:br>
              <a:rPr lang="en-US" sz="5000" dirty="0">
                <a:solidFill>
                  <a:srgbClr val="797879"/>
                </a:solidFill>
                <a:latin typeface="Calibri" charset="0"/>
                <a:ea typeface="Calibri" charset="0"/>
                <a:cs typeface="Calibri" charset="0"/>
                <a:sym typeface="Impact"/>
              </a:rPr>
            </a:br>
            <a:endParaRPr lang="en-US" sz="5000" dirty="0">
              <a:solidFill>
                <a:srgbClr val="797879"/>
              </a:solidFill>
              <a:latin typeface="Calibri" charset="0"/>
              <a:ea typeface="Calibri" charset="0"/>
              <a:cs typeface="Calibri" charset="0"/>
              <a:sym typeface="Impact"/>
            </a:endParaRPr>
          </a:p>
        </p:txBody>
      </p:sp>
    </p:spTree>
    <p:extLst>
      <p:ext uri="{BB962C8B-B14F-4D97-AF65-F5344CB8AC3E}">
        <p14:creationId xmlns:p14="http://schemas.microsoft.com/office/powerpoint/2010/main" val="54743500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114</a:t>
            </a:fld>
            <a:endParaRPr lang="en-US" dirty="0"/>
          </a:p>
        </p:txBody>
      </p:sp>
      <p:sp>
        <p:nvSpPr>
          <p:cNvPr id="4" name="Title 3"/>
          <p:cNvSpPr>
            <a:spLocks noGrp="1"/>
          </p:cNvSpPr>
          <p:nvPr>
            <p:ph type="title"/>
          </p:nvPr>
        </p:nvSpPr>
        <p:spPr/>
        <p:txBody>
          <a:bodyPr/>
          <a:lstStyle/>
          <a:p>
            <a:r>
              <a:rPr lang="en-US" dirty="0"/>
              <a:t>Hold up</a:t>
            </a:r>
            <a:r>
              <a:rPr lang="is-IS" dirty="0"/>
              <a:t>…</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464" y="1088684"/>
            <a:ext cx="7518400" cy="4953000"/>
          </a:xfrm>
          <a:prstGeom prst="rect">
            <a:avLst/>
          </a:prstGeom>
        </p:spPr>
      </p:pic>
      <p:sp>
        <p:nvSpPr>
          <p:cNvPr id="8" name="TextBox 7"/>
          <p:cNvSpPr txBox="1"/>
          <p:nvPr/>
        </p:nvSpPr>
        <p:spPr>
          <a:xfrm>
            <a:off x="7996137" y="1302689"/>
            <a:ext cx="3604005" cy="2246769"/>
          </a:xfrm>
          <a:prstGeom prst="rect">
            <a:avLst/>
          </a:prstGeom>
          <a:noFill/>
        </p:spPr>
        <p:txBody>
          <a:bodyPr wrap="square" rtlCol="0">
            <a:spAutoFit/>
          </a:bodyPr>
          <a:lstStyle/>
          <a:p>
            <a:pPr algn="ctr"/>
            <a:r>
              <a:rPr lang="en-US" sz="2800" dirty="0">
                <a:latin typeface="Calibri" charset="0"/>
                <a:ea typeface="Calibri" charset="0"/>
                <a:cs typeface="Calibri" charset="0"/>
              </a:rPr>
              <a:t>Do you mean to tell me that I need to teach my students a minimum of 60 vocabulary words each week?</a:t>
            </a:r>
          </a:p>
        </p:txBody>
      </p:sp>
      <p:sp>
        <p:nvSpPr>
          <p:cNvPr id="9" name="Cloud 8"/>
          <p:cNvSpPr/>
          <p:nvPr/>
        </p:nvSpPr>
        <p:spPr>
          <a:xfrm>
            <a:off x="7412476" y="756955"/>
            <a:ext cx="4779523" cy="3464849"/>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659873" y="2426073"/>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298654" y="2286644"/>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901770" y="2169911"/>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932706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115</a:t>
            </a:fld>
            <a:endParaRPr lang="en-US" dirty="0"/>
          </a:p>
        </p:txBody>
      </p:sp>
      <p:sp>
        <p:nvSpPr>
          <p:cNvPr id="5" name="Text Placeholder 4"/>
          <p:cNvSpPr>
            <a:spLocks noGrp="1"/>
          </p:cNvSpPr>
          <p:nvPr>
            <p:ph type="body" sz="quarter" idx="10"/>
          </p:nvPr>
        </p:nvSpPr>
        <p:spPr>
          <a:xfrm>
            <a:off x="398463" y="1702800"/>
            <a:ext cx="4525229" cy="3665311"/>
          </a:xfrm>
          <a:ln w="25400">
            <a:solidFill>
              <a:schemeClr val="tx2"/>
            </a:solidFill>
          </a:ln>
        </p:spPr>
        <p:txBody>
          <a:bodyPr/>
          <a:lstStyle/>
          <a:p>
            <a:pPr marL="0" indent="0" algn="ctr">
              <a:buNone/>
            </a:pPr>
            <a:r>
              <a:rPr lang="en-US" sz="4000" dirty="0">
                <a:solidFill>
                  <a:schemeClr val="tx1"/>
                </a:solidFill>
              </a:rPr>
              <a:t>Research tells us that there’s a more effective and efficient way that students can grow their vocabulary!</a:t>
            </a:r>
          </a:p>
          <a:p>
            <a:pPr marL="0" indent="0" algn="ctr">
              <a:buNone/>
            </a:pPr>
            <a:endParaRPr lang="en-US" sz="3600" dirty="0"/>
          </a:p>
          <a:p>
            <a:pPr>
              <a:buFont typeface="Arial" charset="0"/>
              <a:buChar char="•"/>
            </a:pPr>
            <a:endParaRPr lang="en-US" sz="3600" dirty="0"/>
          </a:p>
        </p:txBody>
      </p:sp>
      <p:sp>
        <p:nvSpPr>
          <p:cNvPr id="4" name="Title 3"/>
          <p:cNvSpPr>
            <a:spLocks noGrp="1"/>
          </p:cNvSpPr>
          <p:nvPr>
            <p:ph type="title"/>
          </p:nvPr>
        </p:nvSpPr>
        <p:spPr/>
        <p:txBody>
          <a:bodyPr/>
          <a:lstStyle/>
          <a:p>
            <a:r>
              <a:rPr lang="en-US" dirty="0"/>
              <a:t>Of course not!</a:t>
            </a:r>
          </a:p>
        </p:txBody>
      </p:sp>
      <p:sp>
        <p:nvSpPr>
          <p:cNvPr id="2" name="Rectangle 1"/>
          <p:cNvSpPr/>
          <p:nvPr/>
        </p:nvSpPr>
        <p:spPr>
          <a:xfrm>
            <a:off x="5451231" y="1150188"/>
            <a:ext cx="6405185" cy="4770537"/>
          </a:xfrm>
          <a:prstGeom prst="rect">
            <a:avLst/>
          </a:prstGeom>
        </p:spPr>
        <p:txBody>
          <a:bodyPr wrap="square">
            <a:spAutoFit/>
          </a:bodyPr>
          <a:lstStyle/>
          <a:p>
            <a:pPr>
              <a:buFont typeface="Arial" charset="0"/>
              <a:buChar char="•"/>
            </a:pPr>
            <a:r>
              <a:rPr lang="en-US" sz="3800" b="1" dirty="0">
                <a:solidFill>
                  <a:schemeClr val="tx2"/>
                </a:solidFill>
                <a:latin typeface="Calibri" charset="0"/>
                <a:ea typeface="Calibri" charset="0"/>
                <a:cs typeface="Calibri" charset="0"/>
              </a:rPr>
              <a:t>Review</a:t>
            </a:r>
            <a:r>
              <a:rPr lang="en-US" sz="3800" dirty="0">
                <a:latin typeface="Calibri" charset="0"/>
                <a:ea typeface="Calibri" charset="0"/>
                <a:cs typeface="Calibri" charset="0"/>
              </a:rPr>
              <a:t> the research snapshots in your note-catcher</a:t>
            </a:r>
          </a:p>
          <a:p>
            <a:pPr algn="ctr"/>
            <a:r>
              <a:rPr lang="en-US" sz="3800" b="1" dirty="0">
                <a:solidFill>
                  <a:schemeClr val="tx2"/>
                </a:solidFill>
                <a:latin typeface="Calibri" charset="0"/>
                <a:ea typeface="Calibri" charset="0"/>
                <a:cs typeface="Calibri" charset="0"/>
              </a:rPr>
              <a:t>Discuss:</a:t>
            </a:r>
          </a:p>
          <a:p>
            <a:pPr>
              <a:buFont typeface="Arial" charset="0"/>
              <a:buChar char="•"/>
            </a:pPr>
            <a:r>
              <a:rPr lang="en-US" sz="3800" dirty="0">
                <a:latin typeface="Calibri" charset="0"/>
                <a:ea typeface="Calibri" charset="0"/>
                <a:cs typeface="Calibri" charset="0"/>
              </a:rPr>
              <a:t>What does this research tell us about how students acquire vocabulary?</a:t>
            </a:r>
          </a:p>
          <a:p>
            <a:pPr>
              <a:buFont typeface="Arial" charset="0"/>
              <a:buChar char="•"/>
            </a:pPr>
            <a:r>
              <a:rPr lang="en-US" sz="3800" dirty="0">
                <a:latin typeface="Calibri" charset="0"/>
                <a:ea typeface="Calibri" charset="0"/>
                <a:cs typeface="Calibri" charset="0"/>
              </a:rPr>
              <a:t>How have you seen this play out in your own classroom?</a:t>
            </a:r>
          </a:p>
        </p:txBody>
      </p:sp>
    </p:spTree>
    <p:extLst>
      <p:ext uri="{BB962C8B-B14F-4D97-AF65-F5344CB8AC3E}">
        <p14:creationId xmlns:p14="http://schemas.microsoft.com/office/powerpoint/2010/main" val="38668532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116</a:t>
            </a:fld>
            <a:endParaRPr lang="en-US" dirty="0"/>
          </a:p>
        </p:txBody>
      </p:sp>
      <p:sp>
        <p:nvSpPr>
          <p:cNvPr id="5" name="Text Placeholder 4"/>
          <p:cNvSpPr>
            <a:spLocks noGrp="1"/>
          </p:cNvSpPr>
          <p:nvPr>
            <p:ph type="body" sz="quarter" idx="10"/>
          </p:nvPr>
        </p:nvSpPr>
        <p:spPr/>
        <p:txBody>
          <a:bodyPr/>
          <a:lstStyle/>
          <a:p>
            <a:r>
              <a:rPr lang="en-US" sz="3400" dirty="0">
                <a:solidFill>
                  <a:schemeClr val="tx1"/>
                </a:solidFill>
              </a:rPr>
              <a:t>Students acquire vocabulary </a:t>
            </a:r>
            <a:r>
              <a:rPr lang="en-US" sz="3400" b="1" dirty="0">
                <a:solidFill>
                  <a:schemeClr val="tx2"/>
                </a:solidFill>
              </a:rPr>
              <a:t>up to four times faster </a:t>
            </a:r>
            <a:r>
              <a:rPr lang="en-US" sz="3400" dirty="0">
                <a:solidFill>
                  <a:schemeClr val="tx1"/>
                </a:solidFill>
              </a:rPr>
              <a:t>when they read a series of related texts. </a:t>
            </a:r>
            <a:r>
              <a:rPr lang="en-US" sz="1800" dirty="0">
                <a:solidFill>
                  <a:schemeClr val="tx1"/>
                </a:solidFill>
              </a:rPr>
              <a:t>(</a:t>
            </a:r>
            <a:r>
              <a:rPr lang="en-US" sz="1800" dirty="0" err="1">
                <a:solidFill>
                  <a:schemeClr val="tx1"/>
                </a:solidFill>
              </a:rPr>
              <a:t>Landauer</a:t>
            </a:r>
            <a:r>
              <a:rPr lang="en-US" sz="1800" dirty="0">
                <a:solidFill>
                  <a:schemeClr val="tx1"/>
                </a:solidFill>
              </a:rPr>
              <a:t> and </a:t>
            </a:r>
            <a:r>
              <a:rPr lang="en-US" sz="1800" dirty="0" err="1">
                <a:solidFill>
                  <a:schemeClr val="tx1"/>
                </a:solidFill>
              </a:rPr>
              <a:t>Dumais</a:t>
            </a:r>
            <a:r>
              <a:rPr lang="en-US" sz="1800" dirty="0">
                <a:solidFill>
                  <a:schemeClr val="tx1"/>
                </a:solidFill>
              </a:rPr>
              <a:t> 1997)</a:t>
            </a:r>
          </a:p>
          <a:p>
            <a:r>
              <a:rPr lang="en-US" sz="3400" dirty="0">
                <a:solidFill>
                  <a:schemeClr val="tx1"/>
                </a:solidFill>
              </a:rPr>
              <a:t>Research by </a:t>
            </a:r>
            <a:r>
              <a:rPr lang="en-US" sz="3400" dirty="0" err="1">
                <a:solidFill>
                  <a:schemeClr val="tx1"/>
                </a:solidFill>
              </a:rPr>
              <a:t>Cervetti</a:t>
            </a:r>
            <a:r>
              <a:rPr lang="en-US" sz="3400" dirty="0">
                <a:solidFill>
                  <a:schemeClr val="tx1"/>
                </a:solidFill>
              </a:rPr>
              <a:t>, Wright and Hwang (2016) revealed that students who read a conceptually coherent text set demonstrated deeper understanding of targeted words in their texts compared to students who read a set of unrelated texts. </a:t>
            </a:r>
          </a:p>
          <a:p>
            <a:r>
              <a:rPr lang="en-US" sz="3400" dirty="0">
                <a:solidFill>
                  <a:schemeClr val="tx1"/>
                </a:solidFill>
              </a:rPr>
              <a:t>Reading a number of texts within a topic grows knowledge and vocabulary far faster than any other approach</a:t>
            </a:r>
          </a:p>
        </p:txBody>
      </p:sp>
      <p:sp>
        <p:nvSpPr>
          <p:cNvPr id="4" name="Title 3"/>
          <p:cNvSpPr>
            <a:spLocks noGrp="1"/>
          </p:cNvSpPr>
          <p:nvPr>
            <p:ph type="title"/>
          </p:nvPr>
        </p:nvSpPr>
        <p:spPr/>
        <p:txBody>
          <a:bodyPr/>
          <a:lstStyle/>
          <a:p>
            <a:r>
              <a:rPr lang="en-US" dirty="0"/>
              <a:t>Research Snapshots</a:t>
            </a:r>
          </a:p>
        </p:txBody>
      </p:sp>
    </p:spTree>
    <p:extLst>
      <p:ext uri="{BB962C8B-B14F-4D97-AF65-F5344CB8AC3E}">
        <p14:creationId xmlns:p14="http://schemas.microsoft.com/office/powerpoint/2010/main" val="150373772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117</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2000" dirty="0">
              <a:solidFill>
                <a:schemeClr val="tx1"/>
              </a:solidFill>
            </a:endParaRPr>
          </a:p>
          <a:p>
            <a:pPr marL="0" indent="0" algn="ctr">
              <a:buNone/>
            </a:pPr>
            <a:r>
              <a:rPr lang="en-US" sz="5000" dirty="0">
                <a:solidFill>
                  <a:schemeClr val="tx1"/>
                </a:solidFill>
              </a:rPr>
              <a:t>Students need to spend time reading several texts </a:t>
            </a:r>
            <a:r>
              <a:rPr lang="en-US" sz="5000" b="1" dirty="0">
                <a:solidFill>
                  <a:schemeClr val="tx1"/>
                </a:solidFill>
              </a:rPr>
              <a:t>within the same topic</a:t>
            </a:r>
            <a:r>
              <a:rPr lang="en-US" sz="5000" dirty="0">
                <a:solidFill>
                  <a:schemeClr val="tx1"/>
                </a:solidFill>
              </a:rPr>
              <a:t> in order to build knowledge and vocabulary faster.</a:t>
            </a:r>
          </a:p>
        </p:txBody>
      </p:sp>
      <p:sp>
        <p:nvSpPr>
          <p:cNvPr id="6" name="Title 5"/>
          <p:cNvSpPr>
            <a:spLocks noGrp="1"/>
          </p:cNvSpPr>
          <p:nvPr>
            <p:ph type="title"/>
          </p:nvPr>
        </p:nvSpPr>
        <p:spPr/>
        <p:txBody>
          <a:bodyPr/>
          <a:lstStyle/>
          <a:p>
            <a:r>
              <a:rPr lang="en-US" dirty="0"/>
              <a:t>What does this tell us?</a:t>
            </a:r>
          </a:p>
        </p:txBody>
      </p:sp>
    </p:spTree>
    <p:extLst>
      <p:ext uri="{BB962C8B-B14F-4D97-AF65-F5344CB8AC3E}">
        <p14:creationId xmlns:p14="http://schemas.microsoft.com/office/powerpoint/2010/main" val="6627392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118</a:t>
            </a:fld>
            <a:endParaRPr lang="en-US" dirty="0"/>
          </a:p>
        </p:txBody>
      </p:sp>
      <p:sp>
        <p:nvSpPr>
          <p:cNvPr id="5" name="Text Placeholder 4"/>
          <p:cNvSpPr>
            <a:spLocks noGrp="1"/>
          </p:cNvSpPr>
          <p:nvPr>
            <p:ph type="body" sz="quarter" idx="10"/>
          </p:nvPr>
        </p:nvSpPr>
        <p:spPr>
          <a:xfrm>
            <a:off x="398463" y="1193801"/>
            <a:ext cx="11383962" cy="4292600"/>
          </a:xfrm>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5000" dirty="0">
                <a:solidFill>
                  <a:schemeClr val="tx1"/>
                </a:solidFill>
                <a:latin typeface="Calibri" charset="0"/>
                <a:ea typeface="Calibri" charset="0"/>
                <a:cs typeface="Calibri" charset="0"/>
              </a:rPr>
              <a:t>Why do you think reading a series of texts on the same topic builds vocabulary faster?</a:t>
            </a:r>
          </a:p>
        </p:txBody>
      </p:sp>
      <p:sp>
        <p:nvSpPr>
          <p:cNvPr id="4" name="Title 3"/>
          <p:cNvSpPr>
            <a:spLocks noGrp="1"/>
          </p:cNvSpPr>
          <p:nvPr>
            <p:ph type="title"/>
          </p:nvPr>
        </p:nvSpPr>
        <p:spPr/>
        <p:txBody>
          <a:bodyPr/>
          <a:lstStyle/>
          <a:p>
            <a:r>
              <a:rPr lang="en-US" dirty="0"/>
              <a:t>Think About It</a:t>
            </a:r>
          </a:p>
        </p:txBody>
      </p:sp>
    </p:spTree>
    <p:extLst>
      <p:ext uri="{BB962C8B-B14F-4D97-AF65-F5344CB8AC3E}">
        <p14:creationId xmlns:p14="http://schemas.microsoft.com/office/powerpoint/2010/main" val="6918599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119</a:t>
            </a:fld>
            <a:endParaRPr lang="en-US" dirty="0"/>
          </a:p>
        </p:txBody>
      </p:sp>
      <p:sp>
        <p:nvSpPr>
          <p:cNvPr id="5" name="Text Placeholder 4"/>
          <p:cNvSpPr>
            <a:spLocks noGrp="1"/>
          </p:cNvSpPr>
          <p:nvPr>
            <p:ph type="body" sz="quarter" idx="10"/>
          </p:nvPr>
        </p:nvSpPr>
        <p:spPr/>
        <p:txBody>
          <a:bodyPr/>
          <a:lstStyle/>
          <a:p>
            <a:pPr marL="0" indent="0" algn="ctr">
              <a:lnSpc>
                <a:spcPct val="100000"/>
              </a:lnSpc>
              <a:spcBef>
                <a:spcPts val="0"/>
              </a:spcBef>
              <a:buNone/>
              <a:defRPr/>
            </a:pPr>
            <a:r>
              <a:rPr lang="en-US" sz="4000" b="1" dirty="0">
                <a:solidFill>
                  <a:schemeClr val="tx1"/>
                </a:solidFill>
                <a:latin typeface="Calibri" charset="0"/>
                <a:ea typeface="Calibri" charset="0"/>
                <a:cs typeface="Calibri" charset="0"/>
              </a:rPr>
              <a:t>Why does reading a series of texts on the same topic build vocabulary faster?</a:t>
            </a:r>
          </a:p>
          <a:p>
            <a:pPr marL="0" marR="0" lvl="0" indent="0" defTabSz="914400" eaLnBrk="1" fontAlgn="auto" latinLnBrk="0" hangingPunct="1">
              <a:lnSpc>
                <a:spcPct val="100000"/>
              </a:lnSpc>
              <a:spcBef>
                <a:spcPts val="0"/>
              </a:spcBef>
              <a:spcAft>
                <a:spcPts val="0"/>
              </a:spcAft>
              <a:buClrTx/>
              <a:buSzTx/>
              <a:buNone/>
              <a:tabLst/>
              <a:defRPr/>
            </a:pPr>
            <a:endParaRPr lang="en-US" sz="3600" dirty="0">
              <a:solidFill>
                <a:schemeClr val="tx1"/>
              </a:solidFill>
            </a:endParaRPr>
          </a:p>
          <a:p>
            <a:pPr marL="742950" marR="0" lvl="0" indent="-742950" defTabSz="914400" eaLnBrk="1" fontAlgn="auto" latinLnBrk="0" hangingPunct="1">
              <a:lnSpc>
                <a:spcPct val="100000"/>
              </a:lnSpc>
              <a:spcBef>
                <a:spcPts val="0"/>
              </a:spcBef>
              <a:spcAft>
                <a:spcPts val="0"/>
              </a:spcAft>
              <a:buClrTx/>
              <a:buSzTx/>
              <a:buFont typeface="+mj-lt"/>
              <a:buAutoNum type="arabicPeriod"/>
              <a:tabLst/>
              <a:defRPr/>
            </a:pPr>
            <a:r>
              <a:rPr lang="en-US" sz="4000" dirty="0">
                <a:solidFill>
                  <a:schemeClr val="tx1"/>
                </a:solidFill>
              </a:rPr>
              <a:t>Repetition of a word in context (repeated exposure)</a:t>
            </a:r>
          </a:p>
          <a:p>
            <a:pPr marL="742950" marR="0" lvl="0" indent="-742950" defTabSz="914400" eaLnBrk="1" fontAlgn="auto" latinLnBrk="0" hangingPunct="1">
              <a:lnSpc>
                <a:spcPct val="100000"/>
              </a:lnSpc>
              <a:spcBef>
                <a:spcPts val="0"/>
              </a:spcBef>
              <a:spcAft>
                <a:spcPts val="0"/>
              </a:spcAft>
              <a:buClrTx/>
              <a:buSzTx/>
              <a:buFont typeface="+mj-lt"/>
              <a:buAutoNum type="arabicPeriod"/>
              <a:tabLst/>
              <a:defRPr/>
            </a:pPr>
            <a:r>
              <a:rPr lang="en-US" sz="4000" dirty="0">
                <a:solidFill>
                  <a:schemeClr val="tx1"/>
                </a:solidFill>
              </a:rPr>
              <a:t>Builds a mental schema which helps infer new words more easily</a:t>
            </a:r>
          </a:p>
        </p:txBody>
      </p:sp>
      <p:sp>
        <p:nvSpPr>
          <p:cNvPr id="4" name="Title 3"/>
          <p:cNvSpPr>
            <a:spLocks noGrp="1"/>
          </p:cNvSpPr>
          <p:nvPr>
            <p:ph type="title"/>
          </p:nvPr>
        </p:nvSpPr>
        <p:spPr/>
        <p:txBody>
          <a:bodyPr/>
          <a:lstStyle/>
          <a:p>
            <a:r>
              <a:rPr lang="en-US" dirty="0"/>
              <a:t>The Reasons</a:t>
            </a:r>
          </a:p>
        </p:txBody>
      </p:sp>
      <p:sp>
        <p:nvSpPr>
          <p:cNvPr id="7" name="Text Placeholder 6"/>
          <p:cNvSpPr txBox="1">
            <a:spLocks/>
          </p:cNvSpPr>
          <p:nvPr/>
        </p:nvSpPr>
        <p:spPr>
          <a:xfrm>
            <a:off x="6715341" y="5532609"/>
            <a:ext cx="4829661" cy="48401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a:lnSpc>
                <a:spcPct val="100000"/>
              </a:lnSpc>
              <a:spcBef>
                <a:spcPts val="0"/>
              </a:spcBef>
              <a:buFont typeface="Arial"/>
              <a:buNone/>
            </a:pPr>
            <a:r>
              <a:rPr lang="en-US" sz="1800" dirty="0"/>
              <a:t>(Adams, 2009) (</a:t>
            </a:r>
            <a:r>
              <a:rPr lang="en-US" sz="1800" dirty="0" err="1"/>
              <a:t>Landauer</a:t>
            </a:r>
            <a:r>
              <a:rPr lang="en-US" sz="1800" dirty="0"/>
              <a:t> &amp; </a:t>
            </a:r>
            <a:r>
              <a:rPr lang="en-US" sz="1800" dirty="0" err="1"/>
              <a:t>Dumais</a:t>
            </a:r>
            <a:r>
              <a:rPr lang="en-US" sz="1800" dirty="0"/>
              <a:t>, 1997)</a:t>
            </a:r>
          </a:p>
        </p:txBody>
      </p:sp>
    </p:spTree>
    <p:extLst>
      <p:ext uri="{BB962C8B-B14F-4D97-AF65-F5344CB8AC3E}">
        <p14:creationId xmlns:p14="http://schemas.microsoft.com/office/powerpoint/2010/main" val="59900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12</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398462" y="958667"/>
            <a:ext cx="8388699" cy="4822825"/>
          </a:xfrm>
        </p:spPr>
        <p:txBody>
          <a:bodyPr/>
          <a:lstStyle/>
          <a:p>
            <a:pPr marL="0" indent="0">
              <a:buNone/>
            </a:pPr>
            <a:r>
              <a:rPr lang="en-US" sz="3600" b="1" dirty="0"/>
              <a:t>Independently review</a:t>
            </a:r>
            <a:r>
              <a:rPr lang="en-US" sz="3600" dirty="0"/>
              <a:t> both assessments and answer the following questions:  </a:t>
            </a:r>
          </a:p>
          <a:p>
            <a:pPr marL="1200150" lvl="1" indent="-742950">
              <a:buFont typeface="+mj-lt"/>
              <a:buAutoNum type="arabicPeriod"/>
            </a:pPr>
            <a:r>
              <a:rPr lang="en-US" sz="3400" dirty="0"/>
              <a:t>What are the tasks that make up these assessments?</a:t>
            </a:r>
          </a:p>
          <a:p>
            <a:pPr marL="1200150" lvl="1" indent="-742950">
              <a:buFont typeface="+mj-lt"/>
              <a:buAutoNum type="arabicPeriod"/>
            </a:pPr>
            <a:r>
              <a:rPr lang="en-US" sz="3400" dirty="0"/>
              <a:t>What knowledge or skills will completing these assessments demonstrate that you have learned? </a:t>
            </a:r>
          </a:p>
          <a:p>
            <a:pPr marL="1200150" lvl="1" indent="-742950">
              <a:buFont typeface="+mj-lt"/>
              <a:buAutoNum type="arabicPeriod"/>
            </a:pPr>
            <a:r>
              <a:rPr lang="en-US" sz="3400" dirty="0"/>
              <a:t>What connections do you see to our syllabus or what we learned in CM 1? </a:t>
            </a:r>
          </a:p>
          <a:p>
            <a:pPr marL="1200150" lvl="1" indent="-742950">
              <a:buFont typeface="+mj-lt"/>
              <a:buAutoNum type="arabicPeriod"/>
            </a:pPr>
            <a:endParaRPr lang="en-US" sz="3400" dirty="0"/>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Preview</a:t>
            </a:r>
          </a:p>
        </p:txBody>
      </p:sp>
      <p:pic>
        <p:nvPicPr>
          <p:cNvPr id="2" name="Picture 1">
            <a:extLst>
              <a:ext uri="{FF2B5EF4-FFF2-40B4-BE49-F238E27FC236}">
                <a16:creationId xmlns:a16="http://schemas.microsoft.com/office/drawing/2014/main" id="{F078E009-50AD-4543-9F5A-78BE5B1135F1}"/>
              </a:ext>
            </a:extLst>
          </p:cNvPr>
          <p:cNvPicPr>
            <a:picLocks noChangeAspect="1"/>
          </p:cNvPicPr>
          <p:nvPr/>
        </p:nvPicPr>
        <p:blipFill>
          <a:blip r:embed="rId3"/>
          <a:stretch>
            <a:fillRect/>
          </a:stretch>
        </p:blipFill>
        <p:spPr>
          <a:xfrm>
            <a:off x="8783377" y="1529730"/>
            <a:ext cx="3171257" cy="3798539"/>
          </a:xfrm>
          <a:prstGeom prst="rect">
            <a:avLst/>
          </a:prstGeom>
        </p:spPr>
      </p:pic>
    </p:spTree>
    <p:extLst>
      <p:ext uri="{BB962C8B-B14F-4D97-AF65-F5344CB8AC3E}">
        <p14:creationId xmlns:p14="http://schemas.microsoft.com/office/powerpoint/2010/main" val="345596632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120</a:t>
            </a:fld>
            <a:endParaRPr lang="en-US" dirty="0"/>
          </a:p>
        </p:txBody>
      </p:sp>
      <p:sp>
        <p:nvSpPr>
          <p:cNvPr id="5" name="Text Placeholder 4"/>
          <p:cNvSpPr>
            <a:spLocks noGrp="1"/>
          </p:cNvSpPr>
          <p:nvPr>
            <p:ph type="body" sz="quarter" idx="10"/>
          </p:nvPr>
        </p:nvSpPr>
        <p:spPr>
          <a:xfrm>
            <a:off x="398463" y="1193800"/>
            <a:ext cx="5947473" cy="4822825"/>
          </a:xfrm>
        </p:spPr>
        <p:txBody>
          <a:bodyPr/>
          <a:lstStyle/>
          <a:p>
            <a:pPr marL="0" indent="0" algn="ctr">
              <a:buNone/>
            </a:pPr>
            <a:r>
              <a:rPr lang="en-US" sz="3800" b="1" dirty="0">
                <a:solidFill>
                  <a:schemeClr val="tx2"/>
                </a:solidFill>
                <a:sym typeface="Impact"/>
              </a:rPr>
              <a:t>Scenario:</a:t>
            </a:r>
          </a:p>
          <a:p>
            <a:pPr marL="0" indent="0" algn="ctr">
              <a:buNone/>
            </a:pPr>
            <a:r>
              <a:rPr lang="en-US" sz="3800" dirty="0">
                <a:solidFill>
                  <a:schemeClr val="tx1"/>
                </a:solidFill>
                <a:sym typeface="Impact"/>
              </a:rPr>
              <a:t>Students reading a text set on sea mammals</a:t>
            </a:r>
          </a:p>
          <a:p>
            <a:pPr marL="0" indent="0" algn="ctr">
              <a:buNone/>
            </a:pPr>
            <a:endParaRPr lang="en-US" sz="1000" dirty="0">
              <a:sym typeface="Impact"/>
            </a:endParaRPr>
          </a:p>
          <a:p>
            <a:pPr marL="0" indent="0" algn="ctr">
              <a:buNone/>
            </a:pPr>
            <a:r>
              <a:rPr lang="en-US" sz="3800" b="1" dirty="0">
                <a:solidFill>
                  <a:schemeClr val="tx2"/>
                </a:solidFill>
                <a:sym typeface="Impact"/>
              </a:rPr>
              <a:t>Student Schema:</a:t>
            </a:r>
          </a:p>
          <a:p>
            <a:pPr marL="0" indent="0" algn="ctr">
              <a:buNone/>
            </a:pPr>
            <a:r>
              <a:rPr lang="en-US" sz="3800" dirty="0">
                <a:solidFill>
                  <a:schemeClr val="tx1"/>
                </a:solidFill>
                <a:sym typeface="Impact"/>
              </a:rPr>
              <a:t>Sea mammals live and eat under water but they must come above water in order to breathe air.</a:t>
            </a:r>
          </a:p>
          <a:p>
            <a:endParaRPr lang="en-US" sz="3200" dirty="0"/>
          </a:p>
        </p:txBody>
      </p:sp>
      <p:sp>
        <p:nvSpPr>
          <p:cNvPr id="4" name="Title 3"/>
          <p:cNvSpPr>
            <a:spLocks noGrp="1"/>
          </p:cNvSpPr>
          <p:nvPr>
            <p:ph type="title"/>
          </p:nvPr>
        </p:nvSpPr>
        <p:spPr/>
        <p:txBody>
          <a:bodyPr/>
          <a:lstStyle/>
          <a:p>
            <a:r>
              <a:rPr lang="en-US" dirty="0"/>
              <a:t>How does this work?</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6769" y="938334"/>
            <a:ext cx="5155658" cy="5000471"/>
          </a:xfrm>
          <a:prstGeom prst="rect">
            <a:avLst/>
          </a:prstGeom>
        </p:spPr>
      </p:pic>
    </p:spTree>
    <p:extLst>
      <p:ext uri="{BB962C8B-B14F-4D97-AF65-F5344CB8AC3E}">
        <p14:creationId xmlns:p14="http://schemas.microsoft.com/office/powerpoint/2010/main" val="122107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121</a:t>
            </a:fld>
            <a:endParaRPr lang="en-US" dirty="0"/>
          </a:p>
        </p:txBody>
      </p:sp>
      <p:sp>
        <p:nvSpPr>
          <p:cNvPr id="5" name="Text Placeholder 4"/>
          <p:cNvSpPr>
            <a:spLocks noGrp="1"/>
          </p:cNvSpPr>
          <p:nvPr>
            <p:ph type="body" sz="quarter" idx="10"/>
          </p:nvPr>
        </p:nvSpPr>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5000" dirty="0"/>
          </a:p>
          <a:p>
            <a:pPr marL="0" marR="0" lvl="0" indent="0" algn="ctr" defTabSz="914400" eaLnBrk="1" fontAlgn="auto" latinLnBrk="0" hangingPunct="1">
              <a:lnSpc>
                <a:spcPct val="100000"/>
              </a:lnSpc>
              <a:spcBef>
                <a:spcPts val="0"/>
              </a:spcBef>
              <a:spcAft>
                <a:spcPts val="0"/>
              </a:spcAft>
              <a:buClrTx/>
              <a:buSzTx/>
              <a:buFontTx/>
              <a:buNone/>
              <a:tabLst/>
              <a:defRPr/>
            </a:pPr>
            <a:endParaRPr lang="en-US" sz="2500" dirty="0"/>
          </a:p>
          <a:p>
            <a:pPr marL="0" marR="0" lvl="0" indent="0" algn="ctr" defTabSz="914400" eaLnBrk="1" fontAlgn="auto" latinLnBrk="0" hangingPunct="1">
              <a:lnSpc>
                <a:spcPct val="100000"/>
              </a:lnSpc>
              <a:spcBef>
                <a:spcPts val="0"/>
              </a:spcBef>
              <a:spcAft>
                <a:spcPts val="0"/>
              </a:spcAft>
              <a:buClrTx/>
              <a:buSzTx/>
              <a:buFontTx/>
              <a:buNone/>
              <a:tabLst/>
              <a:defRPr/>
            </a:pPr>
            <a:r>
              <a:rPr lang="en-US" sz="5500" dirty="0">
                <a:solidFill>
                  <a:schemeClr val="tx1"/>
                </a:solidFill>
              </a:rPr>
              <a:t>The dolphin _______ to the surface of the water to breathe. </a:t>
            </a:r>
          </a:p>
        </p:txBody>
      </p:sp>
      <p:sp>
        <p:nvSpPr>
          <p:cNvPr id="4" name="Title 3"/>
          <p:cNvSpPr>
            <a:spLocks noGrp="1"/>
          </p:cNvSpPr>
          <p:nvPr>
            <p:ph type="title"/>
          </p:nvPr>
        </p:nvSpPr>
        <p:spPr/>
        <p:txBody>
          <a:bodyPr/>
          <a:lstStyle/>
          <a:p>
            <a:r>
              <a:rPr lang="en-US" dirty="0"/>
              <a:t>Infer the Meaning</a:t>
            </a:r>
          </a:p>
        </p:txBody>
      </p:sp>
    </p:spTree>
    <p:extLst>
      <p:ext uri="{BB962C8B-B14F-4D97-AF65-F5344CB8AC3E}">
        <p14:creationId xmlns:p14="http://schemas.microsoft.com/office/powerpoint/2010/main" val="99505958"/>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122</a:t>
            </a:fld>
            <a:endParaRPr lang="en-US" dirty="0"/>
          </a:p>
        </p:txBody>
      </p:sp>
      <p:sp>
        <p:nvSpPr>
          <p:cNvPr id="5" name="Text Placeholder 4"/>
          <p:cNvSpPr>
            <a:spLocks noGrp="1"/>
          </p:cNvSpPr>
          <p:nvPr>
            <p:ph type="body" sz="quarter" idx="10"/>
          </p:nvPr>
        </p:nvSpPr>
        <p:spPr>
          <a:xfrm>
            <a:off x="398463" y="1617785"/>
            <a:ext cx="5819457" cy="4398840"/>
          </a:xfrm>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4500" dirty="0"/>
          </a:p>
          <a:p>
            <a:pPr marL="0" marR="0" lvl="0" indent="0" algn="ctr" defTabSz="914400" eaLnBrk="1" fontAlgn="auto" latinLnBrk="0" hangingPunct="1">
              <a:lnSpc>
                <a:spcPct val="100000"/>
              </a:lnSpc>
              <a:spcBef>
                <a:spcPts val="0"/>
              </a:spcBef>
              <a:spcAft>
                <a:spcPts val="0"/>
              </a:spcAft>
              <a:buClrTx/>
              <a:buSzTx/>
              <a:buFontTx/>
              <a:buNone/>
              <a:tabLst/>
              <a:defRPr/>
            </a:pPr>
            <a:r>
              <a:rPr lang="en-US" sz="5000" dirty="0">
                <a:solidFill>
                  <a:schemeClr val="tx1"/>
                </a:solidFill>
              </a:rPr>
              <a:t>The dolphin </a:t>
            </a:r>
            <a:r>
              <a:rPr lang="en-US" sz="5000" u="sng" dirty="0">
                <a:solidFill>
                  <a:schemeClr val="tx1"/>
                </a:solidFill>
              </a:rPr>
              <a:t>ascends</a:t>
            </a:r>
            <a:r>
              <a:rPr lang="en-US" sz="5000" dirty="0">
                <a:solidFill>
                  <a:schemeClr val="tx1"/>
                </a:solidFill>
              </a:rPr>
              <a:t> to the surface of the water to breathe.</a:t>
            </a:r>
          </a:p>
        </p:txBody>
      </p:sp>
      <p:sp>
        <p:nvSpPr>
          <p:cNvPr id="4" name="Title 3"/>
          <p:cNvSpPr>
            <a:spLocks noGrp="1"/>
          </p:cNvSpPr>
          <p:nvPr>
            <p:ph type="title"/>
          </p:nvPr>
        </p:nvSpPr>
        <p:spPr/>
        <p:txBody>
          <a:bodyPr/>
          <a:lstStyle/>
          <a:p>
            <a:r>
              <a:rPr lang="en-US" dirty="0"/>
              <a:t>Schema Matters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6769" y="938334"/>
            <a:ext cx="5155658" cy="5000471"/>
          </a:xfrm>
          <a:prstGeom prst="rect">
            <a:avLst/>
          </a:prstGeom>
        </p:spPr>
      </p:pic>
    </p:spTree>
    <p:extLst>
      <p:ext uri="{BB962C8B-B14F-4D97-AF65-F5344CB8AC3E}">
        <p14:creationId xmlns:p14="http://schemas.microsoft.com/office/powerpoint/2010/main" val="133656547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123</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1"/>
                </a:solidFill>
              </a:rPr>
              <a:t>How do students learn new vocabulary?</a:t>
            </a:r>
          </a:p>
          <a:p>
            <a:pPr marL="0" indent="0" algn="ctr">
              <a:buNone/>
            </a:pPr>
            <a:endParaRPr lang="en-US" sz="1500" dirty="0">
              <a:solidFill>
                <a:schemeClr val="tx1"/>
              </a:solidFill>
            </a:endParaRPr>
          </a:p>
          <a:p>
            <a:pPr marL="0" indent="0" algn="ctr">
              <a:buNone/>
            </a:pPr>
            <a:r>
              <a:rPr lang="en-US" sz="3400" dirty="0">
                <a:solidFill>
                  <a:schemeClr val="tx1"/>
                </a:solidFill>
              </a:rPr>
              <a:t>Two Instructional Approaches</a:t>
            </a:r>
          </a:p>
          <a:p>
            <a:pPr marL="0" indent="0" algn="ctr">
              <a:buNone/>
            </a:pPr>
            <a:endParaRPr lang="en-US" sz="3400" dirty="0"/>
          </a:p>
        </p:txBody>
      </p:sp>
      <p:sp>
        <p:nvSpPr>
          <p:cNvPr id="6" name="Title 5"/>
          <p:cNvSpPr>
            <a:spLocks noGrp="1"/>
          </p:cNvSpPr>
          <p:nvPr>
            <p:ph type="title"/>
          </p:nvPr>
        </p:nvSpPr>
        <p:spPr/>
        <p:txBody>
          <a:bodyPr/>
          <a:lstStyle/>
          <a:p>
            <a:r>
              <a:rPr lang="en-US" dirty="0"/>
              <a:t>Let’s Take a Step Back</a:t>
            </a:r>
          </a:p>
        </p:txBody>
      </p:sp>
      <p:sp>
        <p:nvSpPr>
          <p:cNvPr id="8" name="TextBox 7"/>
          <p:cNvSpPr txBox="1"/>
          <p:nvPr/>
        </p:nvSpPr>
        <p:spPr>
          <a:xfrm>
            <a:off x="6813821" y="3952294"/>
            <a:ext cx="2529191"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Indirect Vocabulary Instruction</a:t>
            </a:r>
          </a:p>
        </p:txBody>
      </p:sp>
      <p:sp>
        <p:nvSpPr>
          <p:cNvPr id="9" name="TextBox 8"/>
          <p:cNvSpPr txBox="1"/>
          <p:nvPr/>
        </p:nvSpPr>
        <p:spPr>
          <a:xfrm>
            <a:off x="3308342" y="3952295"/>
            <a:ext cx="2529191"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Direct Vocabulary Instruction</a:t>
            </a:r>
          </a:p>
        </p:txBody>
      </p:sp>
      <p:cxnSp>
        <p:nvCxnSpPr>
          <p:cNvPr id="11" name="Straight Arrow Connector 10"/>
          <p:cNvCxnSpPr/>
          <p:nvPr/>
        </p:nvCxnSpPr>
        <p:spPr>
          <a:xfrm flipH="1">
            <a:off x="5009747" y="2709998"/>
            <a:ext cx="1108954"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207179" y="2709998"/>
            <a:ext cx="1185845"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039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124</a:t>
            </a:fld>
            <a:endParaRPr lang="en-US" dirty="0"/>
          </a:p>
        </p:txBody>
      </p:sp>
      <p:sp>
        <p:nvSpPr>
          <p:cNvPr id="7" name="Text Placeholder 6"/>
          <p:cNvSpPr>
            <a:spLocks noGrp="1"/>
          </p:cNvSpPr>
          <p:nvPr>
            <p:ph type="body" sz="quarter" idx="10"/>
          </p:nvPr>
        </p:nvSpPr>
        <p:spPr>
          <a:xfrm>
            <a:off x="398463" y="5632704"/>
            <a:ext cx="11383962" cy="383921"/>
          </a:xfrm>
        </p:spPr>
        <p:txBody>
          <a:bodyPr/>
          <a:lstStyle/>
          <a:p>
            <a:pPr marL="0" indent="0">
              <a:buNone/>
            </a:pPr>
            <a:r>
              <a:rPr lang="en-US" sz="2000" i="1" dirty="0"/>
              <a:t>National Reading Panel, 2000</a:t>
            </a:r>
          </a:p>
        </p:txBody>
      </p:sp>
      <p:sp>
        <p:nvSpPr>
          <p:cNvPr id="6" name="Title 5"/>
          <p:cNvSpPr>
            <a:spLocks noGrp="1"/>
          </p:cNvSpPr>
          <p:nvPr>
            <p:ph type="title"/>
          </p:nvPr>
        </p:nvSpPr>
        <p:spPr/>
        <p:txBody>
          <a:bodyPr/>
          <a:lstStyle/>
          <a:p>
            <a:r>
              <a:rPr lang="en-US" dirty="0"/>
              <a:t>Direct vs. Vocabulary Instruction</a:t>
            </a:r>
          </a:p>
        </p:txBody>
      </p:sp>
      <p:sp>
        <p:nvSpPr>
          <p:cNvPr id="8" name="TextBox 7"/>
          <p:cNvSpPr txBox="1"/>
          <p:nvPr/>
        </p:nvSpPr>
        <p:spPr>
          <a:xfrm>
            <a:off x="6478612" y="1637025"/>
            <a:ext cx="4124534"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Indirect </a:t>
            </a:r>
          </a:p>
          <a:p>
            <a:r>
              <a:rPr lang="en-US" sz="2600" dirty="0">
                <a:latin typeface="Calibri"/>
                <a:cs typeface="Calibri"/>
              </a:rPr>
              <a:t>Students learn vocabulary indirectly when they hear and see words used in many different contexts. Conversations, read-aloud experiences, and independent reading are essential. </a:t>
            </a:r>
          </a:p>
        </p:txBody>
      </p:sp>
      <p:sp>
        <p:nvSpPr>
          <p:cNvPr id="9" name="TextBox 8"/>
          <p:cNvSpPr txBox="1"/>
          <p:nvPr/>
        </p:nvSpPr>
        <p:spPr>
          <a:xfrm>
            <a:off x="1415181" y="1637025"/>
            <a:ext cx="4415043"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Direct</a:t>
            </a:r>
          </a:p>
          <a:p>
            <a:r>
              <a:rPr lang="en-US" sz="2600" dirty="0">
                <a:latin typeface="Calibri"/>
                <a:cs typeface="Calibri"/>
              </a:rPr>
              <a:t>Teacher provides explicit instruction of and practice with vocabulary words in context (before, during and after reading), as well as engages students in word study (analyzing root words and affixes, </a:t>
            </a:r>
            <a:r>
              <a:rPr lang="en-US" sz="2600" dirty="0" err="1">
                <a:latin typeface="Calibri"/>
                <a:cs typeface="Calibri"/>
              </a:rPr>
              <a:t>etc</a:t>
            </a:r>
            <a:r>
              <a:rPr lang="en-US" sz="2600" dirty="0">
                <a:latin typeface="Calibri"/>
                <a:cs typeface="Calibri"/>
              </a:rPr>
              <a:t>)</a:t>
            </a:r>
          </a:p>
        </p:txBody>
      </p:sp>
    </p:spTree>
    <p:extLst>
      <p:ext uri="{BB962C8B-B14F-4D97-AF65-F5344CB8AC3E}">
        <p14:creationId xmlns:p14="http://schemas.microsoft.com/office/powerpoint/2010/main" val="128521985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125</a:t>
            </a:fld>
            <a:endParaRPr lang="en-US" dirty="0"/>
          </a:p>
        </p:txBody>
      </p:sp>
      <p:sp>
        <p:nvSpPr>
          <p:cNvPr id="7" name="Text Placeholder 6"/>
          <p:cNvSpPr>
            <a:spLocks noGrp="1"/>
          </p:cNvSpPr>
          <p:nvPr>
            <p:ph type="body" sz="quarter" idx="10"/>
          </p:nvPr>
        </p:nvSpPr>
        <p:spPr>
          <a:xfrm>
            <a:off x="398463" y="1193800"/>
            <a:ext cx="7053784" cy="4822825"/>
          </a:xfrm>
        </p:spPr>
        <p:txBody>
          <a:bodyPr/>
          <a:lstStyle/>
          <a:p>
            <a:pPr marL="0" indent="0" algn="ctr">
              <a:buNone/>
            </a:pPr>
            <a:r>
              <a:rPr lang="en-US" sz="3500" b="1" dirty="0">
                <a:solidFill>
                  <a:schemeClr val="tx1"/>
                </a:solidFill>
              </a:rPr>
              <a:t>The Vocabulary Guide lists </a:t>
            </a:r>
            <a:r>
              <a:rPr lang="en-US" sz="3500" b="1" dirty="0">
                <a:solidFill>
                  <a:schemeClr val="tx2"/>
                </a:solidFill>
              </a:rPr>
              <a:t>five ways </a:t>
            </a:r>
            <a:r>
              <a:rPr lang="en-US" sz="3500" b="1" dirty="0">
                <a:solidFill>
                  <a:schemeClr val="tx1"/>
                </a:solidFill>
              </a:rPr>
              <a:t>to “speed up vocabulary growth for all students”</a:t>
            </a:r>
          </a:p>
          <a:p>
            <a:pPr marL="0" indent="0" algn="ctr">
              <a:buNone/>
            </a:pPr>
            <a:endParaRPr lang="en-US" sz="500" b="1" dirty="0">
              <a:solidFill>
                <a:schemeClr val="tx1"/>
              </a:solidFill>
            </a:endParaRPr>
          </a:p>
          <a:p>
            <a:r>
              <a:rPr lang="en-US" sz="3500" b="1" dirty="0">
                <a:solidFill>
                  <a:schemeClr val="tx2"/>
                </a:solidFill>
              </a:rPr>
              <a:t>Review</a:t>
            </a:r>
            <a:r>
              <a:rPr lang="en-US" sz="3500" dirty="0">
                <a:solidFill>
                  <a:schemeClr val="tx1"/>
                </a:solidFill>
              </a:rPr>
              <a:t> the list in your note-catcher</a:t>
            </a:r>
          </a:p>
          <a:p>
            <a:r>
              <a:rPr lang="en-US" sz="3500" b="1" dirty="0">
                <a:solidFill>
                  <a:schemeClr val="tx2"/>
                </a:solidFill>
              </a:rPr>
              <a:t>Determine</a:t>
            </a:r>
            <a:r>
              <a:rPr lang="en-US" sz="3500" b="1" dirty="0">
                <a:solidFill>
                  <a:schemeClr val="tx1"/>
                </a:solidFill>
              </a:rPr>
              <a:t> </a:t>
            </a:r>
            <a:r>
              <a:rPr lang="en-US" sz="3500" dirty="0">
                <a:solidFill>
                  <a:schemeClr val="tx1"/>
                </a:solidFill>
              </a:rPr>
              <a:t>whether the strategy is an example of direct or indirect vocabulary instruction</a:t>
            </a:r>
          </a:p>
          <a:p>
            <a:r>
              <a:rPr lang="en-US" sz="3500" b="1" dirty="0">
                <a:solidFill>
                  <a:schemeClr val="tx2"/>
                </a:solidFill>
              </a:rPr>
              <a:t>Label</a:t>
            </a:r>
            <a:r>
              <a:rPr lang="en-US" sz="3500" dirty="0">
                <a:solidFill>
                  <a:schemeClr val="tx1"/>
                </a:solidFill>
              </a:rPr>
              <a:t> each approach (D or I) </a:t>
            </a:r>
          </a:p>
        </p:txBody>
      </p:sp>
      <p:sp>
        <p:nvSpPr>
          <p:cNvPr id="6" name="Title 5"/>
          <p:cNvSpPr>
            <a:spLocks noGrp="1"/>
          </p:cNvSpPr>
          <p:nvPr>
            <p:ph type="title"/>
          </p:nvPr>
        </p:nvSpPr>
        <p:spPr/>
        <p:txBody>
          <a:bodyPr/>
          <a:lstStyle/>
          <a:p>
            <a:r>
              <a:rPr lang="en-US" dirty="0"/>
              <a:t>Direct or Indirect?</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7754" y="1113674"/>
            <a:ext cx="4404169" cy="4843564"/>
          </a:xfrm>
          <a:prstGeom prst="rect">
            <a:avLst/>
          </a:prstGeom>
          <a:ln w="22225">
            <a:solidFill>
              <a:schemeClr val="accent6">
                <a:lumMod val="50000"/>
              </a:schemeClr>
            </a:solidFill>
          </a:ln>
        </p:spPr>
      </p:pic>
    </p:spTree>
    <p:extLst>
      <p:ext uri="{BB962C8B-B14F-4D97-AF65-F5344CB8AC3E}">
        <p14:creationId xmlns:p14="http://schemas.microsoft.com/office/powerpoint/2010/main" val="940777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126</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1"/>
                </a:solidFill>
              </a:rPr>
              <a:t>How do students learn new vocabulary?</a:t>
            </a:r>
          </a:p>
          <a:p>
            <a:pPr marL="0" indent="0" algn="ctr">
              <a:buNone/>
            </a:pPr>
            <a:endParaRPr lang="en-US" sz="1500" dirty="0">
              <a:solidFill>
                <a:schemeClr val="tx1"/>
              </a:solidFill>
            </a:endParaRPr>
          </a:p>
          <a:p>
            <a:pPr marL="0" indent="0" algn="ctr">
              <a:buNone/>
            </a:pPr>
            <a:r>
              <a:rPr lang="en-US" sz="3400" dirty="0">
                <a:solidFill>
                  <a:schemeClr val="tx1"/>
                </a:solidFill>
              </a:rPr>
              <a:t>Two Instructional Approaches</a:t>
            </a:r>
          </a:p>
          <a:p>
            <a:pPr marL="0" indent="0" algn="ctr">
              <a:buNone/>
            </a:pPr>
            <a:endParaRPr lang="en-US" sz="3400" dirty="0"/>
          </a:p>
        </p:txBody>
      </p:sp>
      <p:sp>
        <p:nvSpPr>
          <p:cNvPr id="6" name="Title 5"/>
          <p:cNvSpPr>
            <a:spLocks noGrp="1"/>
          </p:cNvSpPr>
          <p:nvPr>
            <p:ph type="title"/>
          </p:nvPr>
        </p:nvSpPr>
        <p:spPr/>
        <p:txBody>
          <a:bodyPr/>
          <a:lstStyle/>
          <a:p>
            <a:r>
              <a:rPr lang="en-US" dirty="0"/>
              <a:t>For Our Purposes Today</a:t>
            </a:r>
            <a:r>
              <a:rPr lang="is-IS" dirty="0"/>
              <a:t>…</a:t>
            </a:r>
            <a:endParaRPr lang="en-US" dirty="0"/>
          </a:p>
        </p:txBody>
      </p:sp>
      <p:sp>
        <p:nvSpPr>
          <p:cNvPr id="8" name="TextBox 7"/>
          <p:cNvSpPr txBox="1"/>
          <p:nvPr/>
        </p:nvSpPr>
        <p:spPr>
          <a:xfrm>
            <a:off x="6644740" y="3979922"/>
            <a:ext cx="2782110"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Indirect Vocabulary Instruction</a:t>
            </a:r>
          </a:p>
        </p:txBody>
      </p:sp>
      <p:sp>
        <p:nvSpPr>
          <p:cNvPr id="9" name="TextBox 8"/>
          <p:cNvSpPr txBox="1"/>
          <p:nvPr/>
        </p:nvSpPr>
        <p:spPr>
          <a:xfrm>
            <a:off x="3059541" y="4000555"/>
            <a:ext cx="2782110"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Direct Vocabulary Instruction</a:t>
            </a:r>
          </a:p>
        </p:txBody>
      </p:sp>
      <p:cxnSp>
        <p:nvCxnSpPr>
          <p:cNvPr id="11" name="Straight Arrow Connector 10"/>
          <p:cNvCxnSpPr/>
          <p:nvPr/>
        </p:nvCxnSpPr>
        <p:spPr>
          <a:xfrm flipH="1">
            <a:off x="4954303" y="2709998"/>
            <a:ext cx="1219849"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147889" y="2709998"/>
            <a:ext cx="1304430"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Oval 1"/>
          <p:cNvSpPr/>
          <p:nvPr/>
        </p:nvSpPr>
        <p:spPr>
          <a:xfrm>
            <a:off x="6029348" y="3638144"/>
            <a:ext cx="3912336" cy="235410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61395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127</a:t>
            </a:fld>
            <a:endParaRPr lang="en-US" dirty="0"/>
          </a:p>
        </p:txBody>
      </p:sp>
      <p:sp>
        <p:nvSpPr>
          <p:cNvPr id="7" name="Text Placeholder 6"/>
          <p:cNvSpPr>
            <a:spLocks noGrp="1"/>
          </p:cNvSpPr>
          <p:nvPr>
            <p:ph type="body" sz="quarter" idx="10"/>
          </p:nvPr>
        </p:nvSpPr>
        <p:spPr/>
        <p:txBody>
          <a:bodyPr/>
          <a:lstStyle/>
          <a:p>
            <a:pPr>
              <a:buFont typeface="Arial" charset="0"/>
              <a:buChar char="•"/>
            </a:pPr>
            <a:r>
              <a:rPr lang="en-US" sz="3600" dirty="0">
                <a:solidFill>
                  <a:schemeClr val="tx1"/>
                </a:solidFill>
              </a:rPr>
              <a:t>Read aloud texts that are written at a level above what students can read independently. </a:t>
            </a:r>
          </a:p>
          <a:p>
            <a:pPr>
              <a:buFont typeface="Arial" charset="0"/>
              <a:buChar char="•"/>
            </a:pPr>
            <a:r>
              <a:rPr lang="en-US" sz="3600" dirty="0">
                <a:solidFill>
                  <a:schemeClr val="tx1"/>
                </a:solidFill>
              </a:rPr>
              <a:t>Prompt students to read a series of texts on the same topic. </a:t>
            </a:r>
          </a:p>
          <a:p>
            <a:pPr>
              <a:buFont typeface="Arial" charset="0"/>
              <a:buChar char="•"/>
            </a:pPr>
            <a:r>
              <a:rPr lang="en-US" sz="3600" dirty="0">
                <a:solidFill>
                  <a:schemeClr val="tx1"/>
                </a:solidFill>
              </a:rPr>
              <a:t>Ensure students have an opportunity to read a large volume of texts for interest and pleasure. </a:t>
            </a:r>
          </a:p>
          <a:p>
            <a:endParaRPr lang="en-US" dirty="0"/>
          </a:p>
        </p:txBody>
      </p:sp>
      <p:sp>
        <p:nvSpPr>
          <p:cNvPr id="6" name="Title 5"/>
          <p:cNvSpPr>
            <a:spLocks noGrp="1"/>
          </p:cNvSpPr>
          <p:nvPr>
            <p:ph type="title"/>
          </p:nvPr>
        </p:nvSpPr>
        <p:spPr/>
        <p:txBody>
          <a:bodyPr/>
          <a:lstStyle/>
          <a:p>
            <a:r>
              <a:rPr lang="en-US" dirty="0"/>
              <a:t>Speeding Up Vocabulary Growth Indirectly</a:t>
            </a:r>
          </a:p>
        </p:txBody>
      </p:sp>
      <p:pic>
        <p:nvPicPr>
          <p:cNvPr id="5" name="Picture 4"/>
          <p:cNvPicPr>
            <a:picLocks noChangeAspect="1"/>
          </p:cNvPicPr>
          <p:nvPr/>
        </p:nvPicPr>
        <p:blipFill>
          <a:blip r:embed="rId3"/>
          <a:stretch>
            <a:fillRect/>
          </a:stretch>
        </p:blipFill>
        <p:spPr>
          <a:xfrm>
            <a:off x="868436" y="4597400"/>
            <a:ext cx="10612503" cy="1394618"/>
          </a:xfrm>
          <a:prstGeom prst="rect">
            <a:avLst/>
          </a:prstGeom>
        </p:spPr>
      </p:pic>
      <p:sp>
        <p:nvSpPr>
          <p:cNvPr id="2" name="Rectangle 1"/>
          <p:cNvSpPr/>
          <p:nvPr/>
        </p:nvSpPr>
        <p:spPr>
          <a:xfrm>
            <a:off x="398463" y="1154890"/>
            <a:ext cx="10828672" cy="2221356"/>
          </a:xfrm>
          <a:prstGeom prst="rect">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076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128</a:t>
            </a:fld>
            <a:endParaRPr lang="en-US" dirty="0"/>
          </a:p>
        </p:txBody>
      </p:sp>
      <p:sp>
        <p:nvSpPr>
          <p:cNvPr id="7" name="Text Placeholder 6"/>
          <p:cNvSpPr>
            <a:spLocks noGrp="1"/>
          </p:cNvSpPr>
          <p:nvPr>
            <p:ph type="body" sz="quarter" idx="10"/>
          </p:nvPr>
        </p:nvSpPr>
        <p:spPr/>
        <p:txBody>
          <a:bodyPr/>
          <a:lstStyle/>
          <a:p>
            <a:r>
              <a:rPr lang="en-US" sz="3600" b="1" dirty="0">
                <a:solidFill>
                  <a:srgbClr val="AE508B"/>
                </a:solidFill>
              </a:rPr>
              <a:t>Analyze</a:t>
            </a:r>
            <a:r>
              <a:rPr lang="en-US" sz="3600" dirty="0">
                <a:solidFill>
                  <a:srgbClr val="AE508B"/>
                </a:solidFill>
              </a:rPr>
              <a:t> </a:t>
            </a:r>
            <a:r>
              <a:rPr lang="en-US" sz="3600" dirty="0">
                <a:solidFill>
                  <a:schemeClr val="tx1"/>
                </a:solidFill>
              </a:rPr>
              <a:t>each example from the Flowers for Algernon unit</a:t>
            </a:r>
          </a:p>
          <a:p>
            <a:r>
              <a:rPr lang="en-US" sz="3600" b="1" dirty="0">
                <a:solidFill>
                  <a:srgbClr val="AE508B"/>
                </a:solidFill>
              </a:rPr>
              <a:t>Discuss: </a:t>
            </a:r>
          </a:p>
          <a:p>
            <a:pPr lvl="1"/>
            <a:r>
              <a:rPr lang="en-US" sz="3600" dirty="0">
                <a:solidFill>
                  <a:schemeClr val="tx1"/>
                </a:solidFill>
              </a:rPr>
              <a:t>Which </a:t>
            </a:r>
            <a:r>
              <a:rPr lang="en-US" sz="3600" b="1" dirty="0">
                <a:solidFill>
                  <a:schemeClr val="tx1"/>
                </a:solidFill>
              </a:rPr>
              <a:t>indirect vocabulary strategy </a:t>
            </a:r>
            <a:r>
              <a:rPr lang="en-US" sz="3600" dirty="0">
                <a:solidFill>
                  <a:schemeClr val="tx1"/>
                </a:solidFill>
              </a:rPr>
              <a:t>is each one an example of?</a:t>
            </a:r>
          </a:p>
          <a:p>
            <a:pPr lvl="1"/>
            <a:r>
              <a:rPr lang="en-US" sz="3600" dirty="0">
                <a:solidFill>
                  <a:schemeClr val="tx1"/>
                </a:solidFill>
              </a:rPr>
              <a:t>How does this example support vocabulary growth? Be specific!</a:t>
            </a:r>
          </a:p>
        </p:txBody>
      </p:sp>
      <p:sp>
        <p:nvSpPr>
          <p:cNvPr id="6" name="Title 5"/>
          <p:cNvSpPr>
            <a:spLocks noGrp="1"/>
          </p:cNvSpPr>
          <p:nvPr>
            <p:ph type="title"/>
          </p:nvPr>
        </p:nvSpPr>
        <p:spPr/>
        <p:txBody>
          <a:bodyPr/>
          <a:lstStyle/>
          <a:p>
            <a:r>
              <a:rPr lang="en-US" dirty="0"/>
              <a:t>How does each example support vocabulary growth?</a:t>
            </a:r>
          </a:p>
        </p:txBody>
      </p:sp>
      <p:pic>
        <p:nvPicPr>
          <p:cNvPr id="8" name="Picture 7"/>
          <p:cNvPicPr>
            <a:picLocks noChangeAspect="1"/>
          </p:cNvPicPr>
          <p:nvPr/>
        </p:nvPicPr>
        <p:blipFill>
          <a:blip r:embed="rId3"/>
          <a:stretch>
            <a:fillRect/>
          </a:stretch>
        </p:blipFill>
        <p:spPr>
          <a:xfrm>
            <a:off x="868436" y="4597400"/>
            <a:ext cx="10612503" cy="1394618"/>
          </a:xfrm>
          <a:prstGeom prst="rect">
            <a:avLst/>
          </a:prstGeom>
        </p:spPr>
      </p:pic>
    </p:spTree>
    <p:extLst>
      <p:ext uri="{BB962C8B-B14F-4D97-AF65-F5344CB8AC3E}">
        <p14:creationId xmlns:p14="http://schemas.microsoft.com/office/powerpoint/2010/main" val="210049012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129</a:t>
            </a:fld>
            <a:endParaRPr lang="en-US" dirty="0"/>
          </a:p>
        </p:txBody>
      </p:sp>
      <p:sp>
        <p:nvSpPr>
          <p:cNvPr id="2" name="Text Placeholder 1"/>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#1</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943582"/>
            <a:ext cx="10058400" cy="4903227"/>
          </a:xfrm>
          <a:prstGeom prst="rect">
            <a:avLst/>
          </a:prstGeom>
        </p:spPr>
      </p:pic>
      <p:sp>
        <p:nvSpPr>
          <p:cNvPr id="5"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409311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13</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398463" y="1193800"/>
            <a:ext cx="8143371" cy="4822825"/>
          </a:xfrm>
        </p:spPr>
        <p:txBody>
          <a:bodyPr/>
          <a:lstStyle/>
          <a:p>
            <a:pPr marL="0" indent="0">
              <a:buNone/>
            </a:pPr>
            <a:r>
              <a:rPr lang="en-US" sz="3600" dirty="0"/>
              <a:t>With a partner, </a:t>
            </a:r>
            <a:r>
              <a:rPr lang="en-US" sz="3600" b="1" dirty="0"/>
              <a:t>discuss</a:t>
            </a:r>
            <a:r>
              <a:rPr lang="en-US" sz="3600" dirty="0"/>
              <a:t>: </a:t>
            </a:r>
          </a:p>
          <a:p>
            <a:pPr marL="1200150" lvl="1" indent="-742950">
              <a:buFont typeface="+mj-lt"/>
              <a:buAutoNum type="arabicPeriod"/>
            </a:pPr>
            <a:r>
              <a:rPr lang="en-US" sz="3200" dirty="0"/>
              <a:t>What are the tasks that make up these assessments?</a:t>
            </a:r>
          </a:p>
          <a:p>
            <a:pPr marL="1200150" lvl="1" indent="-742950">
              <a:buFont typeface="+mj-lt"/>
              <a:buAutoNum type="arabicPeriod"/>
            </a:pPr>
            <a:r>
              <a:rPr lang="en-US" sz="3200" dirty="0"/>
              <a:t>What knowledge or skills will completing these assessments demonstrate that you have learned? </a:t>
            </a:r>
          </a:p>
          <a:p>
            <a:pPr marL="1200150" lvl="1" indent="-742950">
              <a:buFont typeface="+mj-lt"/>
              <a:buAutoNum type="arabicPeriod"/>
            </a:pPr>
            <a:r>
              <a:rPr lang="en-US" sz="3200" dirty="0"/>
              <a:t>What connections do you see to our syllabus or what we learned in CM 1?</a:t>
            </a:r>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Preview</a:t>
            </a:r>
          </a:p>
        </p:txBody>
      </p:sp>
      <p:pic>
        <p:nvPicPr>
          <p:cNvPr id="5" name="Picture 4">
            <a:extLst>
              <a:ext uri="{FF2B5EF4-FFF2-40B4-BE49-F238E27FC236}">
                <a16:creationId xmlns:a16="http://schemas.microsoft.com/office/drawing/2014/main" id="{7258B75E-1488-754A-BDC5-1BDFCAF539C6}"/>
              </a:ext>
            </a:extLst>
          </p:cNvPr>
          <p:cNvPicPr>
            <a:picLocks noChangeAspect="1"/>
          </p:cNvPicPr>
          <p:nvPr/>
        </p:nvPicPr>
        <p:blipFill>
          <a:blip r:embed="rId3"/>
          <a:stretch>
            <a:fillRect/>
          </a:stretch>
        </p:blipFill>
        <p:spPr>
          <a:xfrm>
            <a:off x="8783377" y="1529730"/>
            <a:ext cx="3171257" cy="3798539"/>
          </a:xfrm>
          <a:prstGeom prst="rect">
            <a:avLst/>
          </a:prstGeom>
        </p:spPr>
      </p:pic>
    </p:spTree>
    <p:extLst>
      <p:ext uri="{BB962C8B-B14F-4D97-AF65-F5344CB8AC3E}">
        <p14:creationId xmlns:p14="http://schemas.microsoft.com/office/powerpoint/2010/main" val="225861219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130</a:t>
            </a:fld>
            <a:endParaRPr lang="en-US" dirty="0"/>
          </a:p>
        </p:txBody>
      </p:sp>
      <p:sp>
        <p:nvSpPr>
          <p:cNvPr id="2" name="Text Placeholder 1"/>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#2</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825" y="1075037"/>
            <a:ext cx="10058400" cy="4995054"/>
          </a:xfrm>
          <a:prstGeom prst="rect">
            <a:avLst/>
          </a:prstGeom>
        </p:spPr>
      </p:pic>
      <p:sp>
        <p:nvSpPr>
          <p:cNvPr id="5"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84568467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131</a:t>
            </a:fld>
            <a:endParaRPr lang="en-US" dirty="0"/>
          </a:p>
        </p:txBody>
      </p:sp>
      <p:sp>
        <p:nvSpPr>
          <p:cNvPr id="8" name="Text Placeholder 7"/>
          <p:cNvSpPr txBox="1">
            <a:spLocks noGrp="1"/>
          </p:cNvSpPr>
          <p:nvPr>
            <p:ph type="body" sz="quarter" idx="10"/>
          </p:nvPr>
        </p:nvSpPr>
        <p:spPr>
          <a:xfrm>
            <a:off x="7918703" y="1193800"/>
            <a:ext cx="3863721" cy="3579441"/>
          </a:xfrm>
          <a:prstGeom prst="rect">
            <a:avLst/>
          </a:prstGeom>
          <a:noFill/>
        </p:spPr>
        <p:txBody>
          <a:bodyPr wrap="square" rtlCol="0">
            <a:spAutoFit/>
          </a:bodyPr>
          <a:lstStyle/>
          <a:p>
            <a:pPr marL="0" indent="0" algn="ctr">
              <a:buNone/>
            </a:pPr>
            <a:r>
              <a:rPr lang="en-US" sz="3200" b="1" dirty="0">
                <a:solidFill>
                  <a:schemeClr val="tx2"/>
                </a:solidFill>
                <a:latin typeface="Calibri" charset="0"/>
                <a:ea typeface="Calibri" charset="0"/>
                <a:cs typeface="Calibri" charset="0"/>
              </a:rPr>
              <a:t>Review</a:t>
            </a:r>
            <a:r>
              <a:rPr lang="en-US" sz="3200" dirty="0">
                <a:latin typeface="Calibri" charset="0"/>
                <a:ea typeface="Calibri" charset="0"/>
                <a:cs typeface="Calibri" charset="0"/>
              </a:rPr>
              <a:t> the Teaching Notes for both lessons</a:t>
            </a:r>
          </a:p>
          <a:p>
            <a:pPr algn="ctr"/>
            <a:r>
              <a:rPr lang="en-US" sz="3200" dirty="0">
                <a:latin typeface="Calibri" charset="0"/>
                <a:ea typeface="Calibri" charset="0"/>
                <a:cs typeface="Calibri" charset="0"/>
              </a:rPr>
              <a:t>Let’s Read!</a:t>
            </a:r>
          </a:p>
          <a:p>
            <a:pPr algn="ctr"/>
            <a:r>
              <a:rPr lang="en-US" sz="3200" dirty="0">
                <a:latin typeface="Calibri" charset="0"/>
                <a:ea typeface="Calibri" charset="0"/>
                <a:cs typeface="Calibri" charset="0"/>
              </a:rPr>
              <a:t>Let’s Work with Words!</a:t>
            </a:r>
          </a:p>
          <a:p>
            <a:pPr algn="ctr"/>
            <a:r>
              <a:rPr lang="en-US" sz="3200" dirty="0">
                <a:latin typeface="Calibri" charset="0"/>
                <a:ea typeface="Calibri" charset="0"/>
                <a:cs typeface="Calibri" charset="0"/>
              </a:rPr>
              <a:t>Let’s Discuss!</a:t>
            </a:r>
          </a:p>
        </p:txBody>
      </p:sp>
      <p:sp>
        <p:nvSpPr>
          <p:cNvPr id="6" name="Title 5"/>
          <p:cNvSpPr>
            <a:spLocks noGrp="1"/>
          </p:cNvSpPr>
          <p:nvPr>
            <p:ph type="title"/>
          </p:nvPr>
        </p:nvSpPr>
        <p:spPr/>
        <p:txBody>
          <a:bodyPr/>
          <a:lstStyle/>
          <a:p>
            <a:r>
              <a:rPr lang="en-US" dirty="0"/>
              <a:t>Example #3</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09" y="3115789"/>
            <a:ext cx="7061561" cy="2822027"/>
          </a:xfrm>
          <a:prstGeom prst="rect">
            <a:avLst/>
          </a:prstGeom>
          <a:ln w="15875">
            <a:solidFill>
              <a:schemeClr val="accent1"/>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209" y="1035003"/>
            <a:ext cx="7061561" cy="1967149"/>
          </a:xfrm>
          <a:prstGeom prst="rect">
            <a:avLst/>
          </a:prstGeom>
          <a:ln w="15875">
            <a:solidFill>
              <a:schemeClr val="accent1"/>
            </a:solidFill>
          </a:ln>
        </p:spPr>
      </p:pic>
      <p:sp>
        <p:nvSpPr>
          <p:cNvPr id="7"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188795589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132</a:t>
            </a:fld>
            <a:endParaRPr lang="en-US" dirty="0"/>
          </a:p>
        </p:txBody>
      </p:sp>
      <p:sp>
        <p:nvSpPr>
          <p:cNvPr id="7" name="Text Placeholder 6"/>
          <p:cNvSpPr>
            <a:spLocks noGrp="1"/>
          </p:cNvSpPr>
          <p:nvPr>
            <p:ph type="body" sz="quarter" idx="10"/>
          </p:nvPr>
        </p:nvSpPr>
        <p:spPr/>
        <p:txBody>
          <a:bodyPr/>
          <a:lstStyle/>
          <a:p>
            <a:pPr>
              <a:buFont typeface="Arial" charset="0"/>
              <a:buChar char="•"/>
            </a:pPr>
            <a:r>
              <a:rPr lang="en-US" sz="4500" dirty="0">
                <a:solidFill>
                  <a:schemeClr val="tx1"/>
                </a:solidFill>
              </a:rPr>
              <a:t>Which indirect vocabulary strategy is each one an example of?</a:t>
            </a:r>
          </a:p>
          <a:p>
            <a:pPr>
              <a:buFont typeface="Arial" charset="0"/>
              <a:buChar char="•"/>
            </a:pPr>
            <a:endParaRPr lang="en-US" sz="1000" dirty="0">
              <a:solidFill>
                <a:schemeClr val="tx1"/>
              </a:solidFill>
            </a:endParaRPr>
          </a:p>
          <a:p>
            <a:pPr>
              <a:buFont typeface="Arial" charset="0"/>
              <a:buChar char="•"/>
            </a:pPr>
            <a:r>
              <a:rPr lang="en-US" sz="4500" dirty="0">
                <a:solidFill>
                  <a:schemeClr val="tx1"/>
                </a:solidFill>
              </a:rPr>
              <a:t>How does this example support vocabulary growth? Be specific!</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44244243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133</a:t>
            </a:fld>
            <a:endParaRPr lang="en-US" dirty="0"/>
          </a:p>
        </p:txBody>
      </p:sp>
      <p:sp>
        <p:nvSpPr>
          <p:cNvPr id="6" name="Title 5"/>
          <p:cNvSpPr>
            <a:spLocks noGrp="1"/>
          </p:cNvSpPr>
          <p:nvPr>
            <p:ph type="title"/>
          </p:nvPr>
        </p:nvSpPr>
        <p:spPr/>
        <p:txBody>
          <a:bodyPr/>
          <a:lstStyle/>
          <a:p>
            <a:r>
              <a:rPr lang="en-US" dirty="0"/>
              <a:t>Why is indirect vocabulary instruction so powerful?</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9413" y="970134"/>
            <a:ext cx="5622587" cy="4819360"/>
          </a:xfrm>
          <a:prstGeom prst="rect">
            <a:avLst/>
          </a:prstGeom>
        </p:spPr>
      </p:pic>
      <p:sp>
        <p:nvSpPr>
          <p:cNvPr id="9" name="TextBox 8"/>
          <p:cNvSpPr txBox="1"/>
          <p:nvPr/>
        </p:nvSpPr>
        <p:spPr>
          <a:xfrm>
            <a:off x="525293" y="1147864"/>
            <a:ext cx="6044120" cy="4832092"/>
          </a:xfrm>
          <a:prstGeom prst="rect">
            <a:avLst/>
          </a:prstGeom>
          <a:noFill/>
        </p:spPr>
        <p:txBody>
          <a:bodyPr wrap="square" rtlCol="0">
            <a:spAutoFit/>
          </a:bodyPr>
          <a:lstStyle/>
          <a:p>
            <a:pPr marL="571500" indent="-571500">
              <a:buFont typeface="Arial" charset="0"/>
              <a:buChar char="•"/>
            </a:pPr>
            <a:r>
              <a:rPr lang="en-US" sz="3200" dirty="0">
                <a:latin typeface="Calibri" charset="0"/>
                <a:ea typeface="Calibri" charset="0"/>
                <a:cs typeface="Calibri" charset="0"/>
              </a:rPr>
              <a:t>As we come across and learn new words, we connect them to words that have already been learned</a:t>
            </a:r>
          </a:p>
          <a:p>
            <a:pPr marL="571500" indent="-571500">
              <a:buFont typeface="Arial" charset="0"/>
              <a:buChar char="•"/>
            </a:pPr>
            <a:r>
              <a:rPr lang="en-US" sz="3200" dirty="0">
                <a:latin typeface="Calibri" charset="0"/>
                <a:ea typeface="Calibri" charset="0"/>
                <a:cs typeface="Calibri" charset="0"/>
              </a:rPr>
              <a:t>As we read more words in different contexts:</a:t>
            </a:r>
          </a:p>
          <a:p>
            <a:pPr marL="1028700" lvl="1" indent="-571500">
              <a:buFont typeface="Arial" charset="0"/>
              <a:buChar char="•"/>
            </a:pPr>
            <a:r>
              <a:rPr lang="en-US" sz="3200" dirty="0">
                <a:latin typeface="Calibri" charset="0"/>
                <a:ea typeface="Calibri" charset="0"/>
                <a:cs typeface="Calibri" charset="0"/>
              </a:rPr>
              <a:t>Our nexus of words grows</a:t>
            </a:r>
          </a:p>
          <a:p>
            <a:pPr marL="1028700" lvl="1" indent="-571500">
              <a:buFont typeface="Arial" charset="0"/>
              <a:buChar char="•"/>
            </a:pPr>
            <a:r>
              <a:rPr lang="en-US" sz="3200" dirty="0">
                <a:latin typeface="Calibri" charset="0"/>
                <a:ea typeface="Calibri" charset="0"/>
                <a:cs typeface="Calibri" charset="0"/>
              </a:rPr>
              <a:t>The connections between words grows stronger</a:t>
            </a:r>
            <a:endParaRPr lang="en-US" sz="2000" i="1" dirty="0">
              <a:latin typeface="Calibri" charset="0"/>
              <a:ea typeface="Calibri" charset="0"/>
              <a:cs typeface="Calibri" charset="0"/>
            </a:endParaRPr>
          </a:p>
          <a:p>
            <a:r>
              <a:rPr lang="en-US" sz="2000" i="1" dirty="0">
                <a:latin typeface="Calibri" charset="0"/>
                <a:ea typeface="Calibri" charset="0"/>
                <a:cs typeface="Calibri" charset="0"/>
              </a:rPr>
              <a:t>Adams (2009) as cited in Vocabulary Guide</a:t>
            </a:r>
          </a:p>
        </p:txBody>
      </p:sp>
    </p:spTree>
    <p:extLst>
      <p:ext uri="{BB962C8B-B14F-4D97-AF65-F5344CB8AC3E}">
        <p14:creationId xmlns:p14="http://schemas.microsoft.com/office/powerpoint/2010/main" val="1645088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134</a:t>
            </a:fld>
            <a:endParaRPr lang="en-US" dirty="0"/>
          </a:p>
        </p:txBody>
      </p:sp>
      <p:sp>
        <p:nvSpPr>
          <p:cNvPr id="5" name="Text Placeholder 4"/>
          <p:cNvSpPr>
            <a:spLocks noGrp="1"/>
          </p:cNvSpPr>
          <p:nvPr>
            <p:ph type="body" sz="quarter" idx="10"/>
          </p:nvPr>
        </p:nvSpPr>
        <p:spPr>
          <a:xfrm>
            <a:off x="404019" y="1124044"/>
            <a:ext cx="11383962" cy="4822825"/>
          </a:xfrm>
        </p:spPr>
        <p:txBody>
          <a:bodyPr/>
          <a:lstStyle/>
          <a:p>
            <a:r>
              <a:rPr lang="en-US" sz="4000" dirty="0">
                <a:solidFill>
                  <a:schemeClr val="tx1"/>
                </a:solidFill>
              </a:rPr>
              <a:t>What is indirect vocabulary instruction and why is it so important?</a:t>
            </a:r>
          </a:p>
          <a:p>
            <a:endParaRPr lang="en-US" sz="1000" dirty="0">
              <a:solidFill>
                <a:schemeClr val="tx1"/>
              </a:solidFill>
            </a:endParaRPr>
          </a:p>
          <a:p>
            <a:r>
              <a:rPr lang="en-US" sz="4000" dirty="0">
                <a:solidFill>
                  <a:schemeClr val="tx1"/>
                </a:solidFill>
              </a:rPr>
              <a:t>Name and describe two specific ways the Guidebooks lessons may support students in growing their vocabulary indirectly.</a:t>
            </a:r>
          </a:p>
          <a:p>
            <a:endParaRPr lang="en-US" sz="2000" dirty="0">
              <a:solidFill>
                <a:schemeClr val="tx1"/>
              </a:solidFill>
            </a:endParaRPr>
          </a:p>
          <a:p>
            <a:r>
              <a:rPr lang="en-US" sz="4000" dirty="0">
                <a:solidFill>
                  <a:schemeClr val="tx1"/>
                </a:solidFill>
              </a:rPr>
              <a:t>Name a third way students can grow their vocabulary indirectly (outside of whole group instruction).</a:t>
            </a:r>
          </a:p>
          <a:p>
            <a:endParaRPr lang="en-US" sz="3200" dirty="0"/>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74264167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a:t>Take a Break!</a:t>
            </a:r>
          </a:p>
        </p:txBody>
      </p:sp>
    </p:spTree>
    <p:extLst>
      <p:ext uri="{BB962C8B-B14F-4D97-AF65-F5344CB8AC3E}">
        <p14:creationId xmlns:p14="http://schemas.microsoft.com/office/powerpoint/2010/main" val="73671006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Content Module 2</a:t>
            </a:r>
            <a:r>
              <a:rPr lang="en-US" sz="5400" dirty="0"/>
              <a:t>: Building Knowledge</a:t>
            </a:r>
            <a:br>
              <a:rPr lang="en-US" sz="5400" dirty="0"/>
            </a:br>
            <a:r>
              <a:rPr lang="en-US" sz="5400" b="1" dirty="0"/>
              <a:t>Session 6</a:t>
            </a:r>
            <a:r>
              <a:rPr lang="en-US" sz="5400" dirty="0"/>
              <a:t>: Volume of Reading </a:t>
            </a:r>
            <a:br>
              <a:rPr lang="en-US" dirty="0"/>
            </a:br>
            <a:endParaRPr lang="en-US" dirty="0">
              <a:latin typeface="Calibri"/>
              <a:cs typeface="Calibri"/>
            </a:endParaRPr>
          </a:p>
        </p:txBody>
      </p:sp>
    </p:spTree>
    <p:extLst>
      <p:ext uri="{BB962C8B-B14F-4D97-AF65-F5344CB8AC3E}">
        <p14:creationId xmlns:p14="http://schemas.microsoft.com/office/powerpoint/2010/main" val="156923062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137</a:t>
            </a:fld>
            <a:endParaRPr lang="en-US" dirty="0"/>
          </a:p>
        </p:txBody>
      </p:sp>
      <p:sp>
        <p:nvSpPr>
          <p:cNvPr id="5" name="Text Placeholder 4"/>
          <p:cNvSpPr>
            <a:spLocks noGrp="1"/>
          </p:cNvSpPr>
          <p:nvPr>
            <p:ph type="body" sz="quarter" idx="10"/>
          </p:nvPr>
        </p:nvSpPr>
        <p:spPr/>
        <p:txBody>
          <a:bodyPr/>
          <a:lstStyle/>
          <a:p>
            <a:pPr>
              <a:lnSpc>
                <a:spcPct val="100000"/>
              </a:lnSpc>
              <a:buClr>
                <a:srgbClr val="797879"/>
              </a:buClr>
              <a:buSzPct val="100000"/>
            </a:pPr>
            <a:r>
              <a:rPr lang="en-US" sz="4200" b="1" dirty="0">
                <a:solidFill>
                  <a:schemeClr val="tx2"/>
                </a:solidFill>
                <a:latin typeface="Calibri" charset="0"/>
                <a:ea typeface="Calibri" charset="0"/>
                <a:cs typeface="Calibri" charset="0"/>
                <a:sym typeface="Cabin"/>
              </a:rPr>
              <a:t>Read</a:t>
            </a:r>
            <a:r>
              <a:rPr lang="en-US" sz="4200" dirty="0">
                <a:solidFill>
                  <a:schemeClr val="tx1"/>
                </a:solidFill>
                <a:latin typeface="Calibri" charset="0"/>
                <a:ea typeface="Calibri" charset="0"/>
                <a:cs typeface="Calibri" charset="0"/>
                <a:sym typeface="Cabin"/>
              </a:rPr>
              <a:t> the “Letter from a Principal”</a:t>
            </a:r>
          </a:p>
          <a:p>
            <a:pPr>
              <a:lnSpc>
                <a:spcPct val="100000"/>
              </a:lnSpc>
              <a:buClr>
                <a:srgbClr val="797879"/>
              </a:buClr>
              <a:buSzPct val="100000"/>
            </a:pPr>
            <a:endParaRPr lang="en-US" sz="1000" dirty="0">
              <a:solidFill>
                <a:schemeClr val="tx1"/>
              </a:solidFill>
              <a:latin typeface="Calibri" charset="0"/>
              <a:ea typeface="Calibri" charset="0"/>
              <a:cs typeface="Calibri" charset="0"/>
              <a:sym typeface="Cabin"/>
            </a:endParaRPr>
          </a:p>
          <a:p>
            <a:pPr>
              <a:lnSpc>
                <a:spcPct val="100000"/>
              </a:lnSpc>
              <a:buClr>
                <a:srgbClr val="797879"/>
              </a:buClr>
              <a:buSzPct val="100000"/>
            </a:pPr>
            <a:r>
              <a:rPr lang="en-US" sz="4200" b="1" dirty="0">
                <a:solidFill>
                  <a:schemeClr val="tx2"/>
                </a:solidFill>
                <a:latin typeface="Calibri" charset="0"/>
                <a:ea typeface="Calibri" charset="0"/>
                <a:cs typeface="Calibri" charset="0"/>
                <a:sym typeface="Cabin"/>
              </a:rPr>
              <a:t>Determine: </a:t>
            </a:r>
            <a:r>
              <a:rPr lang="en-US" sz="4200" dirty="0">
                <a:solidFill>
                  <a:schemeClr val="tx1"/>
                </a:solidFill>
                <a:latin typeface="Calibri" charset="0"/>
                <a:ea typeface="Calibri" charset="0"/>
                <a:cs typeface="Calibri" charset="0"/>
                <a:sym typeface="Cabin"/>
              </a:rPr>
              <a:t>What misconception is evident here?</a:t>
            </a:r>
          </a:p>
          <a:p>
            <a:pPr>
              <a:lnSpc>
                <a:spcPct val="100000"/>
              </a:lnSpc>
              <a:buClr>
                <a:srgbClr val="797879"/>
              </a:buClr>
              <a:buSzPct val="100000"/>
            </a:pPr>
            <a:endParaRPr lang="en-US" sz="1000" dirty="0">
              <a:solidFill>
                <a:schemeClr val="tx1"/>
              </a:solidFill>
              <a:latin typeface="Calibri" charset="0"/>
              <a:ea typeface="Calibri" charset="0"/>
              <a:cs typeface="Calibri" charset="0"/>
              <a:sym typeface="Cabin"/>
            </a:endParaRPr>
          </a:p>
          <a:p>
            <a:pPr>
              <a:lnSpc>
                <a:spcPct val="100000"/>
              </a:lnSpc>
              <a:buClr>
                <a:srgbClr val="797879"/>
              </a:buClr>
              <a:buSzPct val="100000"/>
            </a:pPr>
            <a:r>
              <a:rPr lang="en-US" sz="4200" b="1" dirty="0">
                <a:solidFill>
                  <a:schemeClr val="tx2"/>
                </a:solidFill>
                <a:latin typeface="Calibri" charset="0"/>
                <a:ea typeface="Calibri" charset="0"/>
                <a:cs typeface="Calibri" charset="0"/>
                <a:sym typeface="Cabin"/>
              </a:rPr>
              <a:t>Write – Pair – Share:</a:t>
            </a:r>
            <a:r>
              <a:rPr lang="en-US" sz="4200" dirty="0">
                <a:solidFill>
                  <a:schemeClr val="tx2"/>
                </a:solidFill>
                <a:latin typeface="Calibri" charset="0"/>
                <a:ea typeface="Calibri" charset="0"/>
                <a:cs typeface="Calibri" charset="0"/>
                <a:sym typeface="Cabin"/>
              </a:rPr>
              <a:t> </a:t>
            </a:r>
            <a:r>
              <a:rPr lang="en-US" sz="4200" dirty="0">
                <a:solidFill>
                  <a:schemeClr val="tx1"/>
                </a:solidFill>
                <a:latin typeface="Calibri" charset="0"/>
                <a:ea typeface="Calibri" charset="0"/>
                <a:cs typeface="Calibri" charset="0"/>
                <a:sym typeface="Cabin"/>
              </a:rPr>
              <a:t>What might you say to this leader to support them in thinking differently about how to address this challenge?</a:t>
            </a:r>
          </a:p>
          <a:p>
            <a:pPr>
              <a:lnSpc>
                <a:spcPct val="100000"/>
              </a:lnSpc>
              <a:buClr>
                <a:srgbClr val="797879"/>
              </a:buClr>
            </a:pPr>
            <a:endParaRPr lang="en-US" sz="32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Do Now – Letter from a Principal </a:t>
            </a:r>
          </a:p>
        </p:txBody>
      </p:sp>
    </p:spTree>
    <p:extLst>
      <p:ext uri="{BB962C8B-B14F-4D97-AF65-F5344CB8AC3E}">
        <p14:creationId xmlns:p14="http://schemas.microsoft.com/office/powerpoint/2010/main" val="107163375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138</a:t>
            </a:fld>
            <a:endParaRPr lang="en-US" dirty="0"/>
          </a:p>
        </p:txBody>
      </p:sp>
      <p:sp>
        <p:nvSpPr>
          <p:cNvPr id="3" name="Text Placeholder 2"/>
          <p:cNvSpPr>
            <a:spLocks noGrp="1"/>
          </p:cNvSpPr>
          <p:nvPr>
            <p:ph type="body" sz="quarter" idx="10"/>
          </p:nvPr>
        </p:nvSpPr>
        <p:spPr/>
        <p:txBody>
          <a:bodyPr/>
          <a:lstStyle/>
          <a:p>
            <a:r>
              <a:rPr lang="en-US" sz="4200" dirty="0">
                <a:solidFill>
                  <a:schemeClr val="tx1"/>
                </a:solidFill>
              </a:rPr>
              <a:t>Understand what volume of reading is and why it is so important</a:t>
            </a:r>
          </a:p>
          <a:p>
            <a:endParaRPr lang="en-US" sz="1000" dirty="0">
              <a:solidFill>
                <a:schemeClr val="tx1"/>
              </a:solidFill>
            </a:endParaRPr>
          </a:p>
          <a:p>
            <a:r>
              <a:rPr lang="en-US" sz="4200" dirty="0">
                <a:solidFill>
                  <a:schemeClr val="tx1"/>
                </a:solidFill>
              </a:rPr>
              <a:t>Understand the importance of accountable student reading and explore tools and strategies to increase accountability</a:t>
            </a:r>
          </a:p>
          <a:p>
            <a:endParaRPr lang="en-US" sz="1000" dirty="0">
              <a:solidFill>
                <a:schemeClr val="tx1"/>
              </a:solidFill>
            </a:endParaRPr>
          </a:p>
          <a:p>
            <a:r>
              <a:rPr lang="en-US" sz="4200" dirty="0">
                <a:solidFill>
                  <a:schemeClr val="tx1"/>
                </a:solidFill>
              </a:rPr>
              <a:t>Reflect on Module 2 key concepts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37487929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795B751-60E8-B248-BFDE-A8BD81DDBE43}"/>
              </a:ext>
            </a:extLst>
          </p:cNvPr>
          <p:cNvSpPr>
            <a:spLocks noGrp="1"/>
          </p:cNvSpPr>
          <p:nvPr>
            <p:ph type="sldNum" sz="quarter" idx="4"/>
          </p:nvPr>
        </p:nvSpPr>
        <p:spPr/>
        <p:txBody>
          <a:bodyPr/>
          <a:lstStyle/>
          <a:p>
            <a:fld id="{4080289E-A2FF-0941-931A-EE1328331F47}" type="slidenum">
              <a:rPr lang="en-US" smtClean="0"/>
              <a:pPr/>
              <a:t>139</a:t>
            </a:fld>
            <a:endParaRPr lang="en-US" dirty="0"/>
          </a:p>
        </p:txBody>
      </p:sp>
      <p:sp>
        <p:nvSpPr>
          <p:cNvPr id="7" name="Text Placeholder 6">
            <a:extLst>
              <a:ext uri="{FF2B5EF4-FFF2-40B4-BE49-F238E27FC236}">
                <a16:creationId xmlns:a16="http://schemas.microsoft.com/office/drawing/2014/main" id="{61228B52-AA96-6243-97B0-D337A862C4D3}"/>
              </a:ext>
            </a:extLst>
          </p:cNvPr>
          <p:cNvSpPr>
            <a:spLocks noGrp="1"/>
          </p:cNvSpPr>
          <p:nvPr>
            <p:ph type="body" sz="quarter" idx="10"/>
          </p:nvPr>
        </p:nvSpPr>
        <p:spPr>
          <a:xfrm>
            <a:off x="4924108" y="1040211"/>
            <a:ext cx="6932307" cy="4822825"/>
          </a:xfrm>
        </p:spPr>
        <p:txBody>
          <a:bodyPr/>
          <a:lstStyle/>
          <a:p>
            <a:r>
              <a:rPr lang="en-US" sz="3700" b="1" dirty="0">
                <a:solidFill>
                  <a:schemeClr val="tx2"/>
                </a:solidFill>
              </a:rPr>
              <a:t>Independently read </a:t>
            </a:r>
            <a:r>
              <a:rPr lang="en-US" sz="3700" dirty="0">
                <a:solidFill>
                  <a:schemeClr val="tx1"/>
                </a:solidFill>
              </a:rPr>
              <a:t>the excerpt titled “Providing a Volume of Reading” </a:t>
            </a:r>
          </a:p>
          <a:p>
            <a:endParaRPr lang="en-US" sz="500" dirty="0">
              <a:solidFill>
                <a:schemeClr val="tx1"/>
              </a:solidFill>
            </a:endParaRPr>
          </a:p>
          <a:p>
            <a:pPr marL="0" indent="0" algn="ctr">
              <a:buNone/>
            </a:pPr>
            <a:r>
              <a:rPr lang="en-US" sz="3700" b="1" dirty="0">
                <a:solidFill>
                  <a:schemeClr val="tx2"/>
                </a:solidFill>
              </a:rPr>
              <a:t>Look for: </a:t>
            </a:r>
          </a:p>
          <a:p>
            <a:r>
              <a:rPr lang="en-US" sz="3700" dirty="0">
                <a:solidFill>
                  <a:schemeClr val="tx1"/>
                </a:solidFill>
              </a:rPr>
              <a:t>Based on this text, how would you define “volume of reading?” </a:t>
            </a:r>
          </a:p>
          <a:p>
            <a:r>
              <a:rPr lang="en-US" sz="3700" dirty="0">
                <a:solidFill>
                  <a:schemeClr val="tx1"/>
                </a:solidFill>
              </a:rPr>
              <a:t>Why is it important for students to engage in a volume of reading?</a:t>
            </a:r>
          </a:p>
          <a:p>
            <a:pPr lvl="1"/>
            <a:endParaRPr lang="en-US" sz="3200" b="1" dirty="0">
              <a:solidFill>
                <a:schemeClr val="tx2"/>
              </a:solidFill>
            </a:endParaRPr>
          </a:p>
        </p:txBody>
      </p:sp>
      <p:sp>
        <p:nvSpPr>
          <p:cNvPr id="6" name="Title 5">
            <a:extLst>
              <a:ext uri="{FF2B5EF4-FFF2-40B4-BE49-F238E27FC236}">
                <a16:creationId xmlns:a16="http://schemas.microsoft.com/office/drawing/2014/main" id="{B163DE9A-BB1F-F346-BC58-8B2B42793B69}"/>
              </a:ext>
            </a:extLst>
          </p:cNvPr>
          <p:cNvSpPr>
            <a:spLocks noGrp="1"/>
          </p:cNvSpPr>
          <p:nvPr>
            <p:ph type="title"/>
          </p:nvPr>
        </p:nvSpPr>
        <p:spPr/>
        <p:txBody>
          <a:bodyPr/>
          <a:lstStyle/>
          <a:p>
            <a:r>
              <a:rPr lang="en-US" dirty="0"/>
              <a:t>Let’s Read! Excerpt from “Both and…”</a:t>
            </a:r>
          </a:p>
        </p:txBody>
      </p:sp>
      <p:pic>
        <p:nvPicPr>
          <p:cNvPr id="9" name="Picture 8">
            <a:extLst>
              <a:ext uri="{FF2B5EF4-FFF2-40B4-BE49-F238E27FC236}">
                <a16:creationId xmlns:a16="http://schemas.microsoft.com/office/drawing/2014/main" id="{5CD9B154-4E87-EA44-BA8D-FA0A74AF47C9}"/>
              </a:ext>
            </a:extLst>
          </p:cNvPr>
          <p:cNvPicPr>
            <a:picLocks noChangeAspect="1"/>
          </p:cNvPicPr>
          <p:nvPr/>
        </p:nvPicPr>
        <p:blipFill>
          <a:blip r:embed="rId3"/>
          <a:stretch>
            <a:fillRect/>
          </a:stretch>
        </p:blipFill>
        <p:spPr>
          <a:xfrm>
            <a:off x="647770" y="965199"/>
            <a:ext cx="3790880" cy="4844403"/>
          </a:xfrm>
          <a:prstGeom prst="rect">
            <a:avLst/>
          </a:prstGeom>
          <a:ln>
            <a:solidFill>
              <a:schemeClr val="accent6"/>
            </a:solidFill>
          </a:ln>
        </p:spPr>
      </p:pic>
    </p:spTree>
    <p:extLst>
      <p:ext uri="{BB962C8B-B14F-4D97-AF65-F5344CB8AC3E}">
        <p14:creationId xmlns:p14="http://schemas.microsoft.com/office/powerpoint/2010/main" val="3567554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4E4FE8B-BE2F-914E-9CE9-DB89C699AA8C}"/>
              </a:ext>
            </a:extLst>
          </p:cNvPr>
          <p:cNvSpPr>
            <a:spLocks noGrp="1"/>
          </p:cNvSpPr>
          <p:nvPr>
            <p:ph type="sldNum" sz="quarter" idx="4"/>
          </p:nvPr>
        </p:nvSpPr>
        <p:spPr/>
        <p:txBody>
          <a:bodyPr/>
          <a:lstStyle/>
          <a:p>
            <a:fld id="{4080289E-A2FF-0941-931A-EE1328331F47}" type="slidenum">
              <a:rPr lang="en-US" smtClean="0"/>
              <a:pPr/>
              <a:t>14</a:t>
            </a:fld>
            <a:endParaRPr lang="en-US" dirty="0"/>
          </a:p>
        </p:txBody>
      </p:sp>
      <p:sp>
        <p:nvSpPr>
          <p:cNvPr id="7" name="Text Placeholder 6">
            <a:extLst>
              <a:ext uri="{FF2B5EF4-FFF2-40B4-BE49-F238E27FC236}">
                <a16:creationId xmlns:a16="http://schemas.microsoft.com/office/drawing/2014/main" id="{7D89BEAD-C9CC-2447-B944-D09C35E8AE44}"/>
              </a:ext>
            </a:extLst>
          </p:cNvPr>
          <p:cNvSpPr>
            <a:spLocks noGrp="1"/>
          </p:cNvSpPr>
          <p:nvPr>
            <p:ph type="body" sz="quarter" idx="10"/>
          </p:nvPr>
        </p:nvSpPr>
        <p:spPr>
          <a:xfrm>
            <a:off x="398463" y="1193800"/>
            <a:ext cx="7507287" cy="4822825"/>
          </a:xfrm>
        </p:spPr>
        <p:txBody>
          <a:bodyPr/>
          <a:lstStyle/>
          <a:p>
            <a:pPr marL="0" indent="0">
              <a:buNone/>
            </a:pPr>
            <a:r>
              <a:rPr lang="en-US" sz="3600" b="1" dirty="0"/>
              <a:t>Identifying an Assessment Accountability Buddy </a:t>
            </a:r>
          </a:p>
          <a:p>
            <a:pPr marL="742950" indent="-742950">
              <a:buFont typeface="+mj-lt"/>
              <a:buAutoNum type="arabicPeriod"/>
            </a:pPr>
            <a:r>
              <a:rPr lang="en-US" sz="3600" dirty="0"/>
              <a:t>Identify 1 - 2 people in this room who you can check in and/or collaborate with to complete these assessments after our trainings.  </a:t>
            </a:r>
          </a:p>
          <a:p>
            <a:pPr marL="742950" indent="-742950">
              <a:buFont typeface="+mj-lt"/>
              <a:buAutoNum type="arabicPeriod"/>
            </a:pPr>
            <a:r>
              <a:rPr lang="en-US" sz="3600" dirty="0"/>
              <a:t>Exchange contact information.  </a:t>
            </a:r>
          </a:p>
          <a:p>
            <a:pPr marL="742950" indent="-742950">
              <a:buFont typeface="+mj-lt"/>
              <a:buAutoNum type="arabicPeriod"/>
            </a:pPr>
            <a:endParaRPr lang="en-US" sz="3600" dirty="0"/>
          </a:p>
          <a:p>
            <a:pPr marL="0" indent="0">
              <a:buNone/>
            </a:pPr>
            <a:endParaRPr lang="en-US" sz="3600" dirty="0"/>
          </a:p>
          <a:p>
            <a:pPr marL="0" indent="0">
              <a:buNone/>
            </a:pPr>
            <a:endParaRPr lang="en-US" dirty="0"/>
          </a:p>
          <a:p>
            <a:pPr marL="514350" indent="-514350">
              <a:buFont typeface="+mj-lt"/>
              <a:buAutoNum type="arabicPeriod"/>
            </a:pPr>
            <a:endParaRPr lang="en-US" dirty="0"/>
          </a:p>
          <a:p>
            <a:pPr marL="514350" indent="-514350">
              <a:buFont typeface="+mj-lt"/>
              <a:buAutoNum type="arabicPeriod"/>
            </a:pPr>
            <a:endParaRPr lang="en-US" dirty="0"/>
          </a:p>
        </p:txBody>
      </p:sp>
      <p:sp>
        <p:nvSpPr>
          <p:cNvPr id="6" name="Title 5">
            <a:extLst>
              <a:ext uri="{FF2B5EF4-FFF2-40B4-BE49-F238E27FC236}">
                <a16:creationId xmlns:a16="http://schemas.microsoft.com/office/drawing/2014/main" id="{205040BE-D323-DA4D-B3CA-A1CEEA0C7EAA}"/>
              </a:ext>
            </a:extLst>
          </p:cNvPr>
          <p:cNvSpPr>
            <a:spLocks noGrp="1"/>
          </p:cNvSpPr>
          <p:nvPr>
            <p:ph type="title"/>
          </p:nvPr>
        </p:nvSpPr>
        <p:spPr/>
        <p:txBody>
          <a:bodyPr/>
          <a:lstStyle/>
          <a:p>
            <a:r>
              <a:rPr lang="en-US" dirty="0"/>
              <a:t>Assessment Accountability Buddies</a:t>
            </a:r>
          </a:p>
        </p:txBody>
      </p:sp>
      <p:pic>
        <p:nvPicPr>
          <p:cNvPr id="2" name="Picture 1">
            <a:extLst>
              <a:ext uri="{FF2B5EF4-FFF2-40B4-BE49-F238E27FC236}">
                <a16:creationId xmlns:a16="http://schemas.microsoft.com/office/drawing/2014/main" id="{02428B66-E76E-C34C-85BE-73A5A59B0A30}"/>
              </a:ext>
            </a:extLst>
          </p:cNvPr>
          <p:cNvPicPr>
            <a:picLocks noChangeAspect="1"/>
          </p:cNvPicPr>
          <p:nvPr/>
        </p:nvPicPr>
        <p:blipFill>
          <a:blip r:embed="rId3"/>
          <a:stretch>
            <a:fillRect/>
          </a:stretch>
        </p:blipFill>
        <p:spPr>
          <a:xfrm>
            <a:off x="8246014" y="1193800"/>
            <a:ext cx="3610402" cy="4104277"/>
          </a:xfrm>
          <a:prstGeom prst="rect">
            <a:avLst/>
          </a:prstGeom>
          <a:ln>
            <a:solidFill>
              <a:schemeClr val="tx1">
                <a:lumMod val="75000"/>
              </a:schemeClr>
            </a:solidFill>
          </a:ln>
        </p:spPr>
      </p:pic>
    </p:spTree>
    <p:extLst>
      <p:ext uri="{BB962C8B-B14F-4D97-AF65-F5344CB8AC3E}">
        <p14:creationId xmlns:p14="http://schemas.microsoft.com/office/powerpoint/2010/main" val="149451133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5E408B1-1C59-BD46-A510-0A023C584F95}"/>
              </a:ext>
            </a:extLst>
          </p:cNvPr>
          <p:cNvSpPr>
            <a:spLocks noGrp="1"/>
          </p:cNvSpPr>
          <p:nvPr>
            <p:ph type="sldNum" sz="quarter" idx="4"/>
          </p:nvPr>
        </p:nvSpPr>
        <p:spPr/>
        <p:txBody>
          <a:bodyPr/>
          <a:lstStyle/>
          <a:p>
            <a:fld id="{4080289E-A2FF-0941-931A-EE1328331F47}" type="slidenum">
              <a:rPr lang="en-US" smtClean="0"/>
              <a:pPr/>
              <a:t>140</a:t>
            </a:fld>
            <a:endParaRPr lang="en-US" dirty="0"/>
          </a:p>
        </p:txBody>
      </p:sp>
      <p:sp>
        <p:nvSpPr>
          <p:cNvPr id="6" name="Text Placeholder 5">
            <a:extLst>
              <a:ext uri="{FF2B5EF4-FFF2-40B4-BE49-F238E27FC236}">
                <a16:creationId xmlns:a16="http://schemas.microsoft.com/office/drawing/2014/main" id="{3978F6A8-A78F-0143-B6C4-D90EAB01E3D8}"/>
              </a:ext>
            </a:extLst>
          </p:cNvPr>
          <p:cNvSpPr>
            <a:spLocks noGrp="1"/>
          </p:cNvSpPr>
          <p:nvPr>
            <p:ph type="body" sz="quarter" idx="10"/>
          </p:nvPr>
        </p:nvSpPr>
        <p:spPr>
          <a:xfrm>
            <a:off x="4972049" y="1193800"/>
            <a:ext cx="6810375" cy="4822825"/>
          </a:xfrm>
        </p:spPr>
        <p:txBody>
          <a:bodyPr/>
          <a:lstStyle/>
          <a:p>
            <a:pPr marL="0" indent="0" algn="ctr">
              <a:buNone/>
            </a:pPr>
            <a:r>
              <a:rPr lang="en-US" sz="4500" b="1" dirty="0">
                <a:solidFill>
                  <a:schemeClr val="tx2"/>
                </a:solidFill>
              </a:rPr>
              <a:t>Discuss with a partner: </a:t>
            </a:r>
          </a:p>
          <a:p>
            <a:r>
              <a:rPr lang="en-US" sz="4500" dirty="0">
                <a:solidFill>
                  <a:schemeClr val="tx1"/>
                </a:solidFill>
              </a:rPr>
              <a:t>Based on this text, how would you define “volume of reading?” </a:t>
            </a:r>
          </a:p>
          <a:p>
            <a:r>
              <a:rPr lang="en-US" sz="4500" dirty="0">
                <a:solidFill>
                  <a:schemeClr val="tx1"/>
                </a:solidFill>
              </a:rPr>
              <a:t>Why is it important for students to engage in a volume of reading?</a:t>
            </a:r>
          </a:p>
          <a:p>
            <a:endParaRPr lang="en-US" sz="3600" dirty="0"/>
          </a:p>
        </p:txBody>
      </p:sp>
      <p:sp>
        <p:nvSpPr>
          <p:cNvPr id="2" name="Title 1">
            <a:extLst>
              <a:ext uri="{FF2B5EF4-FFF2-40B4-BE49-F238E27FC236}">
                <a16:creationId xmlns:a16="http://schemas.microsoft.com/office/drawing/2014/main" id="{0C812494-CC66-4B45-9D1A-1FAF9164CC3E}"/>
              </a:ext>
            </a:extLst>
          </p:cNvPr>
          <p:cNvSpPr>
            <a:spLocks noGrp="1"/>
          </p:cNvSpPr>
          <p:nvPr>
            <p:ph type="title"/>
          </p:nvPr>
        </p:nvSpPr>
        <p:spPr/>
        <p:txBody>
          <a:bodyPr/>
          <a:lstStyle/>
          <a:p>
            <a:r>
              <a:rPr lang="en-US" dirty="0"/>
              <a:t>Let’s Discuss!</a:t>
            </a:r>
          </a:p>
        </p:txBody>
      </p:sp>
      <p:pic>
        <p:nvPicPr>
          <p:cNvPr id="7" name="Picture 6">
            <a:extLst>
              <a:ext uri="{FF2B5EF4-FFF2-40B4-BE49-F238E27FC236}">
                <a16:creationId xmlns:a16="http://schemas.microsoft.com/office/drawing/2014/main" id="{C94A1557-917E-0145-B9D4-52093151DFB2}"/>
              </a:ext>
            </a:extLst>
          </p:cNvPr>
          <p:cNvPicPr>
            <a:picLocks noChangeAspect="1"/>
          </p:cNvPicPr>
          <p:nvPr/>
        </p:nvPicPr>
        <p:blipFill>
          <a:blip r:embed="rId3"/>
          <a:stretch>
            <a:fillRect/>
          </a:stretch>
        </p:blipFill>
        <p:spPr>
          <a:xfrm>
            <a:off x="647770" y="965199"/>
            <a:ext cx="3790880" cy="4844403"/>
          </a:xfrm>
          <a:prstGeom prst="rect">
            <a:avLst/>
          </a:prstGeom>
          <a:ln>
            <a:solidFill>
              <a:schemeClr val="accent6"/>
            </a:solidFill>
          </a:ln>
        </p:spPr>
      </p:pic>
      <p:pic>
        <p:nvPicPr>
          <p:cNvPr id="5" name="Picture 4">
            <a:extLst>
              <a:ext uri="{FF2B5EF4-FFF2-40B4-BE49-F238E27FC236}">
                <a16:creationId xmlns:a16="http://schemas.microsoft.com/office/drawing/2014/main" id="{1DDA587C-3A0C-D740-A623-65A71D1A1F36}"/>
              </a:ext>
            </a:extLst>
          </p:cNvPr>
          <p:cNvPicPr>
            <a:picLocks noChangeAspect="1"/>
          </p:cNvPicPr>
          <p:nvPr/>
        </p:nvPicPr>
        <p:blipFill>
          <a:blip r:embed="rId4"/>
          <a:stretch>
            <a:fillRect/>
          </a:stretch>
        </p:blipFill>
        <p:spPr>
          <a:xfrm>
            <a:off x="11178014" y="5122511"/>
            <a:ext cx="727521" cy="695187"/>
          </a:xfrm>
          <a:prstGeom prst="rect">
            <a:avLst/>
          </a:prstGeom>
        </p:spPr>
      </p:pic>
    </p:spTree>
    <p:extLst>
      <p:ext uri="{BB962C8B-B14F-4D97-AF65-F5344CB8AC3E}">
        <p14:creationId xmlns:p14="http://schemas.microsoft.com/office/powerpoint/2010/main" val="72951393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141</a:t>
            </a:fld>
            <a:endParaRPr lang="en-US" dirty="0"/>
          </a:p>
        </p:txBody>
      </p:sp>
      <p:sp>
        <p:nvSpPr>
          <p:cNvPr id="7" name="Text Placeholder 6"/>
          <p:cNvSpPr>
            <a:spLocks noGrp="1"/>
          </p:cNvSpPr>
          <p:nvPr>
            <p:ph type="body" sz="quarter" idx="10"/>
          </p:nvPr>
        </p:nvSpPr>
        <p:spPr/>
        <p:txBody>
          <a:bodyPr/>
          <a:lstStyle/>
          <a:p>
            <a:pPr marL="0" indent="0" algn="ctr">
              <a:buSzPct val="100000"/>
              <a:buNone/>
            </a:pPr>
            <a:r>
              <a:rPr lang="en-US" sz="3400" b="1" dirty="0">
                <a:solidFill>
                  <a:schemeClr val="tx1"/>
                </a:solidFill>
              </a:rPr>
              <a:t>Volume of Reading </a:t>
            </a:r>
            <a:r>
              <a:rPr lang="en-US" sz="3400" dirty="0">
                <a:solidFill>
                  <a:schemeClr val="tx1"/>
                </a:solidFill>
              </a:rPr>
              <a:t>supports students in building knowledge of the world and a love for reading through a variety of texts at different levels and in different formats.</a:t>
            </a:r>
          </a:p>
          <a:p>
            <a:endParaRPr lang="en-US" dirty="0"/>
          </a:p>
        </p:txBody>
      </p:sp>
      <p:sp>
        <p:nvSpPr>
          <p:cNvPr id="6" name="Title 5"/>
          <p:cNvSpPr>
            <a:spLocks noGrp="1"/>
          </p:cNvSpPr>
          <p:nvPr>
            <p:ph type="title"/>
          </p:nvPr>
        </p:nvSpPr>
        <p:spPr/>
        <p:txBody>
          <a:bodyPr/>
          <a:lstStyle/>
          <a:p>
            <a:r>
              <a:rPr lang="en-US" dirty="0"/>
              <a:t>What is volume of reading?</a:t>
            </a:r>
          </a:p>
        </p:txBody>
      </p:sp>
      <p:cxnSp>
        <p:nvCxnSpPr>
          <p:cNvPr id="8" name="Straight Arrow Connector 7"/>
          <p:cNvCxnSpPr/>
          <p:nvPr/>
        </p:nvCxnSpPr>
        <p:spPr>
          <a:xfrm>
            <a:off x="731520" y="3154236"/>
            <a:ext cx="10495615" cy="0"/>
          </a:xfrm>
          <a:prstGeom prst="straightConnector1">
            <a:avLst/>
          </a:prstGeom>
          <a:ln w="508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9" name="Content Placeholder 1"/>
          <p:cNvSpPr txBox="1">
            <a:spLocks/>
          </p:cNvSpPr>
          <p:nvPr/>
        </p:nvSpPr>
        <p:spPr>
          <a:xfrm>
            <a:off x="8513756" y="3335687"/>
            <a:ext cx="3342660" cy="2978271"/>
          </a:xfrm>
          <a:prstGeom prst="rect">
            <a:avLst/>
          </a:prstGeom>
        </p:spPr>
        <p:txBody>
          <a:bodyPr vert="horz">
            <a:norm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defTabSz="914400">
              <a:spcBef>
                <a:spcPts val="0"/>
              </a:spcBef>
              <a:buClrTx/>
              <a:buSzTx/>
              <a:buFontTx/>
              <a:buNone/>
            </a:pPr>
            <a:r>
              <a:rPr lang="en-US" sz="3000" b="1" dirty="0">
                <a:solidFill>
                  <a:schemeClr val="tx2"/>
                </a:solidFill>
              </a:rPr>
              <a:t>Close Reading</a:t>
            </a:r>
          </a:p>
          <a:p>
            <a:pPr marL="0" indent="0" defTabSz="914400">
              <a:spcBef>
                <a:spcPts val="0"/>
              </a:spcBef>
              <a:buClrTx/>
              <a:buSzTx/>
              <a:buFontTx/>
              <a:buNone/>
            </a:pPr>
            <a:r>
              <a:rPr lang="en-US" sz="3000" i="1" dirty="0"/>
              <a:t>Fewer pages</a:t>
            </a:r>
          </a:p>
          <a:p>
            <a:pPr marL="0" indent="0" defTabSz="914400">
              <a:spcBef>
                <a:spcPts val="0"/>
              </a:spcBef>
              <a:buClrTx/>
              <a:buSzTx/>
              <a:buFontTx/>
              <a:buNone/>
            </a:pPr>
            <a:r>
              <a:rPr lang="en-US" sz="3000" i="1" dirty="0"/>
              <a:t>Complex text</a:t>
            </a:r>
          </a:p>
          <a:p>
            <a:pPr marL="0" indent="0" defTabSz="914400">
              <a:spcBef>
                <a:spcPts val="0"/>
              </a:spcBef>
              <a:buClrTx/>
              <a:buSzTx/>
              <a:buFontTx/>
              <a:buNone/>
            </a:pPr>
            <a:r>
              <a:rPr lang="en-US" sz="3000" i="1" dirty="0"/>
              <a:t>Heavy Support</a:t>
            </a:r>
          </a:p>
          <a:p>
            <a:pPr marL="0" indent="0" defTabSz="914400">
              <a:spcBef>
                <a:spcPts val="0"/>
              </a:spcBef>
              <a:buClrTx/>
              <a:buSzTx/>
              <a:buFontTx/>
              <a:buNone/>
            </a:pPr>
            <a:r>
              <a:rPr lang="en-US" sz="3000" i="1" dirty="0"/>
              <a:t>Exposes students to high-level content</a:t>
            </a:r>
          </a:p>
        </p:txBody>
      </p:sp>
      <p:sp>
        <p:nvSpPr>
          <p:cNvPr id="10" name="Content Placeholder 1"/>
          <p:cNvSpPr txBox="1">
            <a:spLocks/>
          </p:cNvSpPr>
          <p:nvPr/>
        </p:nvSpPr>
        <p:spPr>
          <a:xfrm>
            <a:off x="970418" y="3335688"/>
            <a:ext cx="3873955" cy="11176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en-US" sz="3000" b="1" dirty="0">
                <a:solidFill>
                  <a:schemeClr val="tx2"/>
                </a:solidFill>
                <a:latin typeface="Calibri" charset="0"/>
                <a:ea typeface="Calibri" charset="0"/>
                <a:cs typeface="Calibri" charset="0"/>
              </a:rPr>
              <a:t>Volume of Reading</a:t>
            </a:r>
          </a:p>
          <a:p>
            <a:pPr marL="0" indent="0">
              <a:lnSpc>
                <a:spcPct val="100000"/>
              </a:lnSpc>
              <a:spcBef>
                <a:spcPts val="0"/>
              </a:spcBef>
              <a:buFontTx/>
              <a:buNone/>
              <a:defRPr/>
            </a:pPr>
            <a:r>
              <a:rPr lang="en-US" sz="3000" i="1" dirty="0">
                <a:latin typeface="Calibri" charset="0"/>
                <a:ea typeface="Calibri" charset="0"/>
                <a:cs typeface="Calibri" charset="0"/>
              </a:rPr>
              <a:t>More pages</a:t>
            </a:r>
          </a:p>
          <a:p>
            <a:pPr marL="0" indent="0">
              <a:lnSpc>
                <a:spcPct val="100000"/>
              </a:lnSpc>
              <a:spcBef>
                <a:spcPts val="0"/>
              </a:spcBef>
              <a:buFontTx/>
              <a:buNone/>
              <a:defRPr/>
            </a:pPr>
            <a:r>
              <a:rPr lang="en-US" sz="3000" i="1" dirty="0">
                <a:latin typeface="Calibri" charset="0"/>
                <a:ea typeface="Calibri" charset="0"/>
                <a:cs typeface="Calibri" charset="0"/>
              </a:rPr>
              <a:t>Texts at various levels</a:t>
            </a:r>
          </a:p>
          <a:p>
            <a:pPr marL="0" indent="0">
              <a:lnSpc>
                <a:spcPct val="100000"/>
              </a:lnSpc>
              <a:spcBef>
                <a:spcPts val="0"/>
              </a:spcBef>
              <a:buFontTx/>
              <a:buNone/>
              <a:defRPr/>
            </a:pPr>
            <a:r>
              <a:rPr lang="en-US" sz="3000" i="1" dirty="0">
                <a:latin typeface="Calibri" charset="0"/>
                <a:ea typeface="Calibri" charset="0"/>
                <a:cs typeface="Calibri" charset="0"/>
              </a:rPr>
              <a:t>Light Support</a:t>
            </a:r>
          </a:p>
          <a:p>
            <a:pPr marL="0" indent="0">
              <a:lnSpc>
                <a:spcPct val="100000"/>
              </a:lnSpc>
              <a:spcBef>
                <a:spcPts val="0"/>
              </a:spcBef>
              <a:buFontTx/>
              <a:buNone/>
              <a:defRPr/>
            </a:pPr>
            <a:r>
              <a:rPr lang="en-US" sz="3000" i="1" dirty="0">
                <a:latin typeface="Calibri" charset="0"/>
                <a:ea typeface="Calibri" charset="0"/>
                <a:cs typeface="Calibri" charset="0"/>
              </a:rPr>
              <a:t>Builds knowledge</a:t>
            </a:r>
          </a:p>
        </p:txBody>
      </p:sp>
    </p:spTree>
    <p:extLst>
      <p:ext uri="{BB962C8B-B14F-4D97-AF65-F5344CB8AC3E}">
        <p14:creationId xmlns:p14="http://schemas.microsoft.com/office/powerpoint/2010/main" val="60190722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142</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r>
              <a:rPr lang="en-US" sz="4400" b="1" i="1" dirty="0">
                <a:solidFill>
                  <a:schemeClr val="tx2"/>
                </a:solidFill>
              </a:rPr>
              <a:t>…rapidly!</a:t>
            </a: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207108" y="1937723"/>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622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143</a:t>
            </a:fld>
            <a:endParaRPr lang="en-US" dirty="0"/>
          </a:p>
        </p:txBody>
      </p:sp>
      <p:sp>
        <p:nvSpPr>
          <p:cNvPr id="6" name="Title 5"/>
          <p:cNvSpPr>
            <a:spLocks noGrp="1"/>
          </p:cNvSpPr>
          <p:nvPr>
            <p:ph type="title"/>
          </p:nvPr>
        </p:nvSpPr>
        <p:spPr/>
        <p:txBody>
          <a:bodyPr/>
          <a:lstStyle/>
          <a:p>
            <a:r>
              <a:rPr lang="en-US" dirty="0"/>
              <a:t>Volume of Reading Builds Knowledge</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68" y="824074"/>
            <a:ext cx="5824528" cy="5169034"/>
          </a:xfrm>
          <a:prstGeom prst="rect">
            <a:avLst/>
          </a:prstGeom>
        </p:spPr>
      </p:pic>
      <p:sp>
        <p:nvSpPr>
          <p:cNvPr id="15" name="TextBox 14"/>
          <p:cNvSpPr txBox="1"/>
          <p:nvPr/>
        </p:nvSpPr>
        <p:spPr>
          <a:xfrm>
            <a:off x="6847546" y="1217670"/>
            <a:ext cx="3969037" cy="2677656"/>
          </a:xfrm>
          <a:prstGeom prst="rect">
            <a:avLst/>
          </a:prstGeom>
          <a:noFill/>
        </p:spPr>
        <p:txBody>
          <a:bodyPr wrap="square" rtlCol="0">
            <a:spAutoFit/>
          </a:bodyPr>
          <a:lstStyle/>
          <a:p>
            <a:pPr algn="ctr"/>
            <a:r>
              <a:rPr lang="en-US" sz="2800" dirty="0">
                <a:latin typeface="Calibri" charset="0"/>
                <a:ea typeface="Calibri" charset="0"/>
                <a:cs typeface="Calibri" charset="0"/>
              </a:rPr>
              <a:t>Whoa! I didn’t know dolphins could communicate to each other or that they </a:t>
            </a:r>
          </a:p>
          <a:p>
            <a:pPr algn="ctr"/>
            <a:r>
              <a:rPr lang="en-US" sz="2800" dirty="0">
                <a:latin typeface="Calibri" charset="0"/>
                <a:ea typeface="Calibri" charset="0"/>
                <a:cs typeface="Calibri" charset="0"/>
              </a:rPr>
              <a:t>have their own signature whistle.</a:t>
            </a:r>
          </a:p>
        </p:txBody>
      </p:sp>
      <p:sp>
        <p:nvSpPr>
          <p:cNvPr id="16" name="Cloud 15"/>
          <p:cNvSpPr/>
          <p:nvPr/>
        </p:nvSpPr>
        <p:spPr>
          <a:xfrm rot="262796">
            <a:off x="6414946" y="824074"/>
            <a:ext cx="5024782" cy="3464849"/>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220180" y="1980219"/>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010775" y="1832516"/>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831285" y="1672696"/>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3579779" y="3268494"/>
            <a:ext cx="640401" cy="1020429"/>
          </a:xfrm>
          <a:prstGeom prst="rect">
            <a:avLst/>
          </a:prstGeom>
          <a:solidFill>
            <a:srgbClr val="F5EDE4"/>
          </a:solidFill>
          <a:effectLst/>
        </p:spPr>
        <p:txBody>
          <a:bodyPr wrap="square" rtlCol="0">
            <a:spAutoFit/>
          </a:bodyPr>
          <a:lstStyle/>
          <a:p>
            <a:endParaRPr lang="en-US"/>
          </a:p>
        </p:txBody>
      </p:sp>
    </p:spTree>
    <p:extLst>
      <p:ext uri="{BB962C8B-B14F-4D97-AF65-F5344CB8AC3E}">
        <p14:creationId xmlns:p14="http://schemas.microsoft.com/office/powerpoint/2010/main" val="37673065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F5ADE7-7A10-F14F-84AF-744C00DCDC31}"/>
              </a:ext>
            </a:extLst>
          </p:cNvPr>
          <p:cNvSpPr>
            <a:spLocks noGrp="1"/>
          </p:cNvSpPr>
          <p:nvPr>
            <p:ph type="sldNum" sz="quarter" idx="4"/>
          </p:nvPr>
        </p:nvSpPr>
        <p:spPr/>
        <p:txBody>
          <a:bodyPr/>
          <a:lstStyle/>
          <a:p>
            <a:fld id="{4080289E-A2FF-0941-931A-EE1328331F47}" type="slidenum">
              <a:rPr lang="en-US" smtClean="0"/>
              <a:pPr/>
              <a:t>144</a:t>
            </a:fld>
            <a:endParaRPr lang="en-US" dirty="0"/>
          </a:p>
        </p:txBody>
      </p:sp>
      <p:sp>
        <p:nvSpPr>
          <p:cNvPr id="7" name="Text Placeholder 6">
            <a:extLst>
              <a:ext uri="{FF2B5EF4-FFF2-40B4-BE49-F238E27FC236}">
                <a16:creationId xmlns:a16="http://schemas.microsoft.com/office/drawing/2014/main" id="{1BC51814-EBB0-6042-B460-67370DA57B62}"/>
              </a:ext>
            </a:extLst>
          </p:cNvPr>
          <p:cNvSpPr>
            <a:spLocks noGrp="1"/>
          </p:cNvSpPr>
          <p:nvPr>
            <p:ph type="body" sz="quarter" idx="10"/>
          </p:nvPr>
        </p:nvSpPr>
        <p:spPr>
          <a:xfrm>
            <a:off x="404018" y="908050"/>
            <a:ext cx="11616531" cy="4822825"/>
          </a:xfrm>
        </p:spPr>
        <p:txBody>
          <a:bodyPr/>
          <a:lstStyle/>
          <a:p>
            <a:r>
              <a:rPr lang="en-US" sz="3200" dirty="0">
                <a:solidFill>
                  <a:schemeClr val="tx1"/>
                </a:solidFill>
              </a:rPr>
              <a:t>Teachers can help students </a:t>
            </a:r>
            <a:r>
              <a:rPr lang="en-US" sz="3200" b="1" dirty="0">
                <a:solidFill>
                  <a:schemeClr val="tx2"/>
                </a:solidFill>
              </a:rPr>
              <a:t>build knowledge </a:t>
            </a:r>
            <a:r>
              <a:rPr lang="en-US" sz="3200" dirty="0">
                <a:solidFill>
                  <a:schemeClr val="tx1"/>
                </a:solidFill>
              </a:rPr>
              <a:t>through volume of reading by: </a:t>
            </a:r>
          </a:p>
          <a:p>
            <a:pPr lvl="1"/>
            <a:r>
              <a:rPr lang="en-US" sz="2800" dirty="0">
                <a:solidFill>
                  <a:schemeClr val="tx1"/>
                </a:solidFill>
              </a:rPr>
              <a:t>Recommending books that are related to the unit’s topic </a:t>
            </a:r>
          </a:p>
          <a:p>
            <a:pPr lvl="1"/>
            <a:r>
              <a:rPr lang="en-US" sz="2800" dirty="0">
                <a:solidFill>
                  <a:schemeClr val="tx1"/>
                </a:solidFill>
              </a:rPr>
              <a:t>Making many books on related topics (text sets) available to students</a:t>
            </a:r>
          </a:p>
        </p:txBody>
      </p:sp>
      <p:sp>
        <p:nvSpPr>
          <p:cNvPr id="6" name="Title 5">
            <a:extLst>
              <a:ext uri="{FF2B5EF4-FFF2-40B4-BE49-F238E27FC236}">
                <a16:creationId xmlns:a16="http://schemas.microsoft.com/office/drawing/2014/main" id="{AD25F317-6B7C-4F4A-8899-BDCCE7B633D5}"/>
              </a:ext>
            </a:extLst>
          </p:cNvPr>
          <p:cNvSpPr>
            <a:spLocks noGrp="1"/>
          </p:cNvSpPr>
          <p:nvPr>
            <p:ph type="title"/>
          </p:nvPr>
        </p:nvSpPr>
        <p:spPr/>
        <p:txBody>
          <a:bodyPr/>
          <a:lstStyle/>
          <a:p>
            <a:r>
              <a:rPr lang="en-US" dirty="0"/>
              <a:t>Volume of Reading Builds Knowledge</a:t>
            </a:r>
          </a:p>
        </p:txBody>
      </p:sp>
      <p:pic>
        <p:nvPicPr>
          <p:cNvPr id="9" name="Picture 8">
            <a:extLst>
              <a:ext uri="{FF2B5EF4-FFF2-40B4-BE49-F238E27FC236}">
                <a16:creationId xmlns:a16="http://schemas.microsoft.com/office/drawing/2014/main" id="{1AB0C6A1-1D73-AB47-95E8-DB82E783BFD4}"/>
              </a:ext>
            </a:extLst>
          </p:cNvPr>
          <p:cNvPicPr>
            <a:picLocks noChangeAspect="1"/>
          </p:cNvPicPr>
          <p:nvPr/>
        </p:nvPicPr>
        <p:blipFill>
          <a:blip r:embed="rId3"/>
          <a:stretch>
            <a:fillRect/>
          </a:stretch>
        </p:blipFill>
        <p:spPr>
          <a:xfrm>
            <a:off x="723596" y="3108325"/>
            <a:ext cx="1738936" cy="2700620"/>
          </a:xfrm>
          <a:prstGeom prst="rect">
            <a:avLst/>
          </a:prstGeom>
        </p:spPr>
      </p:pic>
      <p:pic>
        <p:nvPicPr>
          <p:cNvPr id="11" name="Picture 10">
            <a:extLst>
              <a:ext uri="{FF2B5EF4-FFF2-40B4-BE49-F238E27FC236}">
                <a16:creationId xmlns:a16="http://schemas.microsoft.com/office/drawing/2014/main" id="{575F8BE0-9684-0D49-9795-AFB97E969C6D}"/>
              </a:ext>
            </a:extLst>
          </p:cNvPr>
          <p:cNvPicPr>
            <a:picLocks noChangeAspect="1"/>
          </p:cNvPicPr>
          <p:nvPr/>
        </p:nvPicPr>
        <p:blipFill>
          <a:blip r:embed="rId4"/>
          <a:stretch>
            <a:fillRect/>
          </a:stretch>
        </p:blipFill>
        <p:spPr>
          <a:xfrm>
            <a:off x="2679705" y="3134616"/>
            <a:ext cx="1786160" cy="2649864"/>
          </a:xfrm>
          <a:prstGeom prst="rect">
            <a:avLst/>
          </a:prstGeom>
        </p:spPr>
      </p:pic>
      <p:pic>
        <p:nvPicPr>
          <p:cNvPr id="15" name="Picture 14">
            <a:extLst>
              <a:ext uri="{FF2B5EF4-FFF2-40B4-BE49-F238E27FC236}">
                <a16:creationId xmlns:a16="http://schemas.microsoft.com/office/drawing/2014/main" id="{A46C2943-A1BD-304F-B4CF-2C04CB63A83A}"/>
              </a:ext>
            </a:extLst>
          </p:cNvPr>
          <p:cNvPicPr>
            <a:picLocks noChangeAspect="1"/>
          </p:cNvPicPr>
          <p:nvPr/>
        </p:nvPicPr>
        <p:blipFill>
          <a:blip r:embed="rId5"/>
          <a:stretch>
            <a:fillRect/>
          </a:stretch>
        </p:blipFill>
        <p:spPr>
          <a:xfrm>
            <a:off x="4683038" y="3029852"/>
            <a:ext cx="1940898" cy="2852118"/>
          </a:xfrm>
          <a:prstGeom prst="rect">
            <a:avLst/>
          </a:prstGeom>
        </p:spPr>
      </p:pic>
      <p:pic>
        <p:nvPicPr>
          <p:cNvPr id="17" name="Picture 16">
            <a:extLst>
              <a:ext uri="{FF2B5EF4-FFF2-40B4-BE49-F238E27FC236}">
                <a16:creationId xmlns:a16="http://schemas.microsoft.com/office/drawing/2014/main" id="{E2031DA8-C74D-8643-ABC0-3FEAEC0E5112}"/>
              </a:ext>
            </a:extLst>
          </p:cNvPr>
          <p:cNvPicPr>
            <a:picLocks noChangeAspect="1"/>
          </p:cNvPicPr>
          <p:nvPr/>
        </p:nvPicPr>
        <p:blipFill>
          <a:blip r:embed="rId6"/>
          <a:stretch>
            <a:fillRect/>
          </a:stretch>
        </p:blipFill>
        <p:spPr>
          <a:xfrm>
            <a:off x="6870137" y="3170927"/>
            <a:ext cx="2452105" cy="2261245"/>
          </a:xfrm>
          <a:prstGeom prst="rect">
            <a:avLst/>
          </a:prstGeom>
        </p:spPr>
      </p:pic>
      <p:pic>
        <p:nvPicPr>
          <p:cNvPr id="19" name="Picture 18">
            <a:extLst>
              <a:ext uri="{FF2B5EF4-FFF2-40B4-BE49-F238E27FC236}">
                <a16:creationId xmlns:a16="http://schemas.microsoft.com/office/drawing/2014/main" id="{63551CC0-82C0-5045-875F-92C53173543E}"/>
              </a:ext>
            </a:extLst>
          </p:cNvPr>
          <p:cNvPicPr>
            <a:picLocks noChangeAspect="1"/>
          </p:cNvPicPr>
          <p:nvPr/>
        </p:nvPicPr>
        <p:blipFill>
          <a:blip r:embed="rId7"/>
          <a:stretch>
            <a:fillRect/>
          </a:stretch>
        </p:blipFill>
        <p:spPr>
          <a:xfrm>
            <a:off x="9584153" y="3029852"/>
            <a:ext cx="2272263" cy="2789708"/>
          </a:xfrm>
          <a:prstGeom prst="rect">
            <a:avLst/>
          </a:prstGeom>
          <a:ln>
            <a:solidFill>
              <a:schemeClr val="tx1"/>
            </a:solidFill>
          </a:ln>
        </p:spPr>
      </p:pic>
    </p:spTree>
    <p:extLst>
      <p:ext uri="{BB962C8B-B14F-4D97-AF65-F5344CB8AC3E}">
        <p14:creationId xmlns:p14="http://schemas.microsoft.com/office/powerpoint/2010/main" val="1216298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1712429-FFE8-AE43-8F80-AC26090B334C}"/>
              </a:ext>
            </a:extLst>
          </p:cNvPr>
          <p:cNvSpPr>
            <a:spLocks noGrp="1"/>
          </p:cNvSpPr>
          <p:nvPr>
            <p:ph type="sldNum" sz="quarter" idx="4"/>
          </p:nvPr>
        </p:nvSpPr>
        <p:spPr/>
        <p:txBody>
          <a:bodyPr/>
          <a:lstStyle/>
          <a:p>
            <a:fld id="{4080289E-A2FF-0941-931A-EE1328331F47}" type="slidenum">
              <a:rPr lang="en-US" smtClean="0"/>
              <a:pPr/>
              <a:t>145</a:t>
            </a:fld>
            <a:endParaRPr lang="en-US" dirty="0"/>
          </a:p>
        </p:txBody>
      </p:sp>
      <p:sp>
        <p:nvSpPr>
          <p:cNvPr id="7" name="Text Placeholder 6">
            <a:extLst>
              <a:ext uri="{FF2B5EF4-FFF2-40B4-BE49-F238E27FC236}">
                <a16:creationId xmlns:a16="http://schemas.microsoft.com/office/drawing/2014/main" id="{E0919D45-139C-F84F-AEE3-ACC9B9C6F6AE}"/>
              </a:ext>
            </a:extLst>
          </p:cNvPr>
          <p:cNvSpPr>
            <a:spLocks noGrp="1"/>
          </p:cNvSpPr>
          <p:nvPr>
            <p:ph type="body" sz="quarter" idx="10"/>
          </p:nvPr>
        </p:nvSpPr>
        <p:spPr/>
        <p:txBody>
          <a:bodyPr/>
          <a:lstStyle/>
          <a:p>
            <a:pPr marL="0" indent="0">
              <a:buNone/>
            </a:pPr>
            <a:r>
              <a:rPr lang="en-US" sz="4500" b="1" dirty="0">
                <a:solidFill>
                  <a:schemeClr val="tx2"/>
                </a:solidFill>
              </a:rPr>
              <a:t>Discuss with a partner: </a:t>
            </a:r>
          </a:p>
          <a:p>
            <a:r>
              <a:rPr lang="en-US" sz="4500" dirty="0">
                <a:solidFill>
                  <a:schemeClr val="tx1"/>
                </a:solidFill>
              </a:rPr>
              <a:t>What are you currently doing to help students build knowledge through reading? </a:t>
            </a:r>
          </a:p>
          <a:p>
            <a:r>
              <a:rPr lang="en-US" sz="4500" dirty="0">
                <a:solidFill>
                  <a:schemeClr val="tx1"/>
                </a:solidFill>
              </a:rPr>
              <a:t>How might you increase the volume of reading they’re doing on both self-selected and teacher-selected topics? </a:t>
            </a:r>
          </a:p>
        </p:txBody>
      </p:sp>
      <p:sp>
        <p:nvSpPr>
          <p:cNvPr id="6" name="Title 5">
            <a:extLst>
              <a:ext uri="{FF2B5EF4-FFF2-40B4-BE49-F238E27FC236}">
                <a16:creationId xmlns:a16="http://schemas.microsoft.com/office/drawing/2014/main" id="{125DAF5A-EED0-614F-8FB0-D2ECFC2CD1A5}"/>
              </a:ext>
            </a:extLst>
          </p:cNvPr>
          <p:cNvSpPr>
            <a:spLocks noGrp="1"/>
          </p:cNvSpPr>
          <p:nvPr>
            <p:ph type="title"/>
          </p:nvPr>
        </p:nvSpPr>
        <p:spPr/>
        <p:txBody>
          <a:bodyPr/>
          <a:lstStyle/>
          <a:p>
            <a:r>
              <a:rPr lang="en-US" dirty="0"/>
              <a:t>Connect to Your Classroom</a:t>
            </a:r>
          </a:p>
        </p:txBody>
      </p:sp>
    </p:spTree>
    <p:extLst>
      <p:ext uri="{BB962C8B-B14F-4D97-AF65-F5344CB8AC3E}">
        <p14:creationId xmlns:p14="http://schemas.microsoft.com/office/powerpoint/2010/main" val="61435916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146</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endParaRPr lang="en-US" sz="4400" b="1" i="1" dirty="0">
              <a:solidFill>
                <a:schemeClr val="tx2"/>
              </a:solidFill>
            </a:endParaRP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3977620" y="1937723"/>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13621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147</a:t>
            </a:fld>
            <a:endParaRPr lang="en-US" dirty="0"/>
          </a:p>
        </p:txBody>
      </p:sp>
      <p:sp>
        <p:nvSpPr>
          <p:cNvPr id="7" name="Text Placeholder 6"/>
          <p:cNvSpPr>
            <a:spLocks noGrp="1"/>
          </p:cNvSpPr>
          <p:nvPr>
            <p:ph type="body" sz="quarter" idx="10"/>
          </p:nvPr>
        </p:nvSpPr>
        <p:spPr>
          <a:xfrm>
            <a:off x="398463" y="5632704"/>
            <a:ext cx="11383962" cy="383921"/>
          </a:xfrm>
        </p:spPr>
        <p:txBody>
          <a:bodyPr/>
          <a:lstStyle/>
          <a:p>
            <a:pPr marL="0" indent="0">
              <a:buNone/>
            </a:pPr>
            <a:r>
              <a:rPr lang="en-US" sz="2000" i="1" dirty="0"/>
              <a:t>National Reading Panel, 2000</a:t>
            </a:r>
          </a:p>
        </p:txBody>
      </p:sp>
      <p:sp>
        <p:nvSpPr>
          <p:cNvPr id="6" name="Title 5"/>
          <p:cNvSpPr>
            <a:spLocks noGrp="1"/>
          </p:cNvSpPr>
          <p:nvPr>
            <p:ph type="title"/>
          </p:nvPr>
        </p:nvSpPr>
        <p:spPr/>
        <p:txBody>
          <a:bodyPr/>
          <a:lstStyle/>
          <a:p>
            <a:r>
              <a:rPr lang="en-US" dirty="0"/>
              <a:t>Volume of Reading Builds Vocabulary</a:t>
            </a:r>
          </a:p>
        </p:txBody>
      </p:sp>
      <p:sp>
        <p:nvSpPr>
          <p:cNvPr id="8" name="TextBox 7"/>
          <p:cNvSpPr txBox="1"/>
          <p:nvPr/>
        </p:nvSpPr>
        <p:spPr>
          <a:xfrm>
            <a:off x="7427082" y="1518942"/>
            <a:ext cx="4124534"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Indirect </a:t>
            </a:r>
          </a:p>
          <a:p>
            <a:r>
              <a:rPr lang="en-US" sz="2600" dirty="0">
                <a:solidFill>
                  <a:schemeClr val="tx1">
                    <a:lumMod val="75000"/>
                  </a:schemeClr>
                </a:solidFill>
                <a:latin typeface="Calibri"/>
                <a:cs typeface="Calibri"/>
              </a:rPr>
              <a:t>Students learn vocabulary indirectly when they hear and </a:t>
            </a:r>
            <a:r>
              <a:rPr lang="en-US" sz="2600" b="1" dirty="0">
                <a:solidFill>
                  <a:schemeClr val="tx1">
                    <a:lumMod val="75000"/>
                  </a:schemeClr>
                </a:solidFill>
                <a:latin typeface="Calibri"/>
                <a:cs typeface="Calibri"/>
              </a:rPr>
              <a:t>see words used in many different contexts</a:t>
            </a:r>
            <a:r>
              <a:rPr lang="en-US" sz="2600" dirty="0">
                <a:solidFill>
                  <a:schemeClr val="tx1">
                    <a:lumMod val="75000"/>
                  </a:schemeClr>
                </a:solidFill>
                <a:latin typeface="Calibri"/>
                <a:cs typeface="Calibri"/>
              </a:rPr>
              <a:t>.</a:t>
            </a:r>
            <a:r>
              <a:rPr lang="en-US" sz="2600" b="1" dirty="0">
                <a:solidFill>
                  <a:schemeClr val="tx1">
                    <a:lumMod val="75000"/>
                  </a:schemeClr>
                </a:solidFill>
                <a:latin typeface="Calibri"/>
                <a:cs typeface="Calibri"/>
              </a:rPr>
              <a:t> </a:t>
            </a:r>
            <a:r>
              <a:rPr lang="en-US" sz="2600" dirty="0">
                <a:latin typeface="Calibri"/>
                <a:cs typeface="Calibri"/>
              </a:rPr>
              <a:t>Conversations, read-aloud experiences, and </a:t>
            </a:r>
            <a:r>
              <a:rPr lang="en-US" sz="2600" b="1" dirty="0">
                <a:solidFill>
                  <a:schemeClr val="tx1">
                    <a:lumMod val="75000"/>
                  </a:schemeClr>
                </a:solidFill>
                <a:latin typeface="Calibri"/>
                <a:cs typeface="Calibri"/>
              </a:rPr>
              <a:t>independent reading are essential. </a:t>
            </a:r>
          </a:p>
        </p:txBody>
      </p:sp>
      <p:pic>
        <p:nvPicPr>
          <p:cNvPr id="4" name="Picture 3">
            <a:extLst>
              <a:ext uri="{FF2B5EF4-FFF2-40B4-BE49-F238E27FC236}">
                <a16:creationId xmlns:a16="http://schemas.microsoft.com/office/drawing/2014/main" id="{9963F2D8-B503-DC44-9DF1-FF402AF93FB4}"/>
              </a:ext>
            </a:extLst>
          </p:cNvPr>
          <p:cNvPicPr>
            <a:picLocks noChangeAspect="1"/>
          </p:cNvPicPr>
          <p:nvPr/>
        </p:nvPicPr>
        <p:blipFill>
          <a:blip r:embed="rId3"/>
          <a:stretch>
            <a:fillRect/>
          </a:stretch>
        </p:blipFill>
        <p:spPr>
          <a:xfrm>
            <a:off x="398463" y="1261975"/>
            <a:ext cx="6650037" cy="4192749"/>
          </a:xfrm>
          <a:prstGeom prst="rect">
            <a:avLst/>
          </a:prstGeom>
        </p:spPr>
      </p:pic>
    </p:spTree>
    <p:extLst>
      <p:ext uri="{BB962C8B-B14F-4D97-AF65-F5344CB8AC3E}">
        <p14:creationId xmlns:p14="http://schemas.microsoft.com/office/powerpoint/2010/main" val="646675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148</a:t>
            </a:fld>
            <a:endParaRPr lang="en-US" dirty="0"/>
          </a:p>
        </p:txBody>
      </p:sp>
      <p:sp>
        <p:nvSpPr>
          <p:cNvPr id="2" name="Text Placeholder 1"/>
          <p:cNvSpPr>
            <a:spLocks noGrp="1"/>
          </p:cNvSpPr>
          <p:nvPr>
            <p:ph type="body" sz="quarter" idx="10"/>
          </p:nvPr>
        </p:nvSpPr>
        <p:spPr/>
        <p:txBody>
          <a:bodyPr/>
          <a:lstStyle/>
          <a:p>
            <a:pPr marL="0" indent="0">
              <a:buNone/>
            </a:pPr>
            <a:r>
              <a:rPr lang="en-US" sz="3400" dirty="0">
                <a:solidFill>
                  <a:schemeClr val="tx1"/>
                </a:solidFill>
                <a:latin typeface="Calibri" charset="0"/>
                <a:ea typeface="Calibri" charset="0"/>
                <a:cs typeface="Calibri" charset="0"/>
              </a:rPr>
              <a:t>“Those who can read well often do more reading, which helps them learn more words, thus making them better at reading over time. Conversely, those who don’t read well often do less reading, which means they learn fewer words, thus making them worse at reading over time.”</a:t>
            </a:r>
          </a:p>
          <a:p>
            <a:pPr marL="0" indent="0" algn="r">
              <a:buNone/>
            </a:pPr>
            <a:r>
              <a:rPr lang="en-US" i="1" dirty="0">
                <a:solidFill>
                  <a:schemeClr val="tx1"/>
                </a:solidFill>
                <a:latin typeface="Calibri" charset="0"/>
                <a:ea typeface="Calibri" charset="0"/>
                <a:cs typeface="Calibri" charset="0"/>
              </a:rPr>
              <a:t>ELA Guidebooks Reading Guide</a:t>
            </a:r>
          </a:p>
          <a:p>
            <a:pPr marL="457200" indent="-457200">
              <a:buFont typeface="Arial" charset="0"/>
              <a:buChar char="•"/>
            </a:pPr>
            <a:endParaRPr lang="en-US" dirty="0">
              <a:latin typeface="Calibri" charset="0"/>
              <a:ea typeface="Calibri" charset="0"/>
              <a:cs typeface="Calibri" charset="0"/>
            </a:endParaRPr>
          </a:p>
          <a:p>
            <a:pPr marL="0" indent="0">
              <a:buNone/>
            </a:pPr>
            <a:endParaRPr lang="en-US" dirty="0"/>
          </a:p>
        </p:txBody>
      </p:sp>
      <p:sp>
        <p:nvSpPr>
          <p:cNvPr id="6" name="Title 5"/>
          <p:cNvSpPr>
            <a:spLocks noGrp="1"/>
          </p:cNvSpPr>
          <p:nvPr>
            <p:ph type="title"/>
          </p:nvPr>
        </p:nvSpPr>
        <p:spPr/>
        <p:txBody>
          <a:bodyPr/>
          <a:lstStyle/>
          <a:p>
            <a:r>
              <a:rPr lang="en-US" dirty="0"/>
              <a:t>Volume of Reading Builds Vocabulary </a:t>
            </a:r>
          </a:p>
        </p:txBody>
      </p:sp>
      <p:pic>
        <p:nvPicPr>
          <p:cNvPr id="10" name="Picture 9"/>
          <p:cNvPicPr>
            <a:picLocks noChangeAspect="1"/>
          </p:cNvPicPr>
          <p:nvPr/>
        </p:nvPicPr>
        <p:blipFill>
          <a:blip r:embed="rId3"/>
          <a:stretch>
            <a:fillRect/>
          </a:stretch>
        </p:blipFill>
        <p:spPr>
          <a:xfrm>
            <a:off x="868436" y="4597400"/>
            <a:ext cx="10612503" cy="1394618"/>
          </a:xfrm>
          <a:prstGeom prst="rect">
            <a:avLst/>
          </a:prstGeom>
        </p:spPr>
      </p:pic>
    </p:spTree>
    <p:extLst>
      <p:ext uri="{BB962C8B-B14F-4D97-AF65-F5344CB8AC3E}">
        <p14:creationId xmlns:p14="http://schemas.microsoft.com/office/powerpoint/2010/main" val="131120499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136B330-1DC0-5A4B-9AB4-C069DE7FFB0D}"/>
              </a:ext>
            </a:extLst>
          </p:cNvPr>
          <p:cNvSpPr>
            <a:spLocks noGrp="1"/>
          </p:cNvSpPr>
          <p:nvPr>
            <p:ph type="sldNum" sz="quarter" idx="4"/>
          </p:nvPr>
        </p:nvSpPr>
        <p:spPr/>
        <p:txBody>
          <a:bodyPr/>
          <a:lstStyle/>
          <a:p>
            <a:fld id="{4080289E-A2FF-0941-931A-EE1328331F47}" type="slidenum">
              <a:rPr lang="en-US" smtClean="0"/>
              <a:pPr/>
              <a:t>149</a:t>
            </a:fld>
            <a:endParaRPr lang="en-US" dirty="0"/>
          </a:p>
        </p:txBody>
      </p:sp>
      <p:sp>
        <p:nvSpPr>
          <p:cNvPr id="2" name="Title 1">
            <a:extLst>
              <a:ext uri="{FF2B5EF4-FFF2-40B4-BE49-F238E27FC236}">
                <a16:creationId xmlns:a16="http://schemas.microsoft.com/office/drawing/2014/main" id="{3B5C92B3-5C1F-964C-8B52-DCF564B7888A}"/>
              </a:ext>
            </a:extLst>
          </p:cNvPr>
          <p:cNvSpPr>
            <a:spLocks noGrp="1"/>
          </p:cNvSpPr>
          <p:nvPr>
            <p:ph type="title"/>
          </p:nvPr>
        </p:nvSpPr>
        <p:spPr/>
        <p:txBody>
          <a:bodyPr/>
          <a:lstStyle/>
          <a:p>
            <a:r>
              <a:rPr lang="en-US" dirty="0"/>
              <a:t>Connect to Our Experience: Pacific Cod</a:t>
            </a:r>
          </a:p>
        </p:txBody>
      </p:sp>
      <p:sp>
        <p:nvSpPr>
          <p:cNvPr id="5" name="Text Placeholder 4">
            <a:extLst>
              <a:ext uri="{FF2B5EF4-FFF2-40B4-BE49-F238E27FC236}">
                <a16:creationId xmlns:a16="http://schemas.microsoft.com/office/drawing/2014/main" id="{0927293E-831E-5B4F-87E3-89F56FD0B068}"/>
              </a:ext>
            </a:extLst>
          </p:cNvPr>
          <p:cNvSpPr>
            <a:spLocks noGrp="1"/>
          </p:cNvSpPr>
          <p:nvPr>
            <p:ph type="body" sz="quarter" idx="10"/>
          </p:nvPr>
        </p:nvSpPr>
        <p:spPr>
          <a:xfrm>
            <a:off x="535464" y="820617"/>
            <a:ext cx="6810216" cy="4822825"/>
          </a:xfrm>
        </p:spPr>
        <p:txBody>
          <a:bodyPr/>
          <a:lstStyle/>
          <a:p>
            <a:pPr marL="0" indent="0" algn="ctr">
              <a:buNone/>
            </a:pPr>
            <a:r>
              <a:rPr lang="en-US" sz="3500" b="1" dirty="0">
                <a:solidFill>
                  <a:schemeClr val="tx2"/>
                </a:solidFill>
              </a:rPr>
              <a:t>With a partner:</a:t>
            </a:r>
          </a:p>
          <a:p>
            <a:pPr marL="0" indent="0" algn="ctr">
              <a:buNone/>
            </a:pPr>
            <a:r>
              <a:rPr lang="en-US" sz="3500" b="1" dirty="0">
                <a:solidFill>
                  <a:schemeClr val="tx2"/>
                </a:solidFill>
              </a:rPr>
              <a:t>Go back to the report on Pacific Cod: Bycatch. </a:t>
            </a:r>
          </a:p>
          <a:p>
            <a:r>
              <a:rPr lang="en-US" sz="3500" dirty="0">
                <a:solidFill>
                  <a:schemeClr val="tx1"/>
                </a:solidFill>
              </a:rPr>
              <a:t>What knowledge and vocabulary gaps prevented you from understanding this text on your first read?</a:t>
            </a:r>
          </a:p>
          <a:p>
            <a:r>
              <a:rPr lang="en-US" sz="3500" dirty="0">
                <a:solidFill>
                  <a:schemeClr val="tx1"/>
                </a:solidFill>
              </a:rPr>
              <a:t>How did reading a volume of texts on the topic help you build this knowledge and vocabulary? </a:t>
            </a:r>
          </a:p>
          <a:p>
            <a:pPr marL="0" indent="0">
              <a:buNone/>
            </a:pPr>
            <a:endParaRPr lang="en-US" sz="3600" b="1" dirty="0">
              <a:solidFill>
                <a:schemeClr val="tx2"/>
              </a:solidFill>
            </a:endParaRPr>
          </a:p>
          <a:p>
            <a:endParaRPr lang="en-US" sz="3600" dirty="0">
              <a:solidFill>
                <a:schemeClr val="tx2"/>
              </a:solidFill>
            </a:endParaRPr>
          </a:p>
          <a:p>
            <a:pPr marL="0" indent="0">
              <a:buNone/>
            </a:pPr>
            <a:endParaRPr lang="en-US" sz="3600" b="1" dirty="0">
              <a:solidFill>
                <a:schemeClr val="tx2"/>
              </a:solidFill>
            </a:endParaRPr>
          </a:p>
        </p:txBody>
      </p:sp>
      <p:pic>
        <p:nvPicPr>
          <p:cNvPr id="6" name="Picture 5">
            <a:extLst>
              <a:ext uri="{FF2B5EF4-FFF2-40B4-BE49-F238E27FC236}">
                <a16:creationId xmlns:a16="http://schemas.microsoft.com/office/drawing/2014/main" id="{8EAB16E7-ECC9-CE4E-AFA2-2E024B6B82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5927" y="942537"/>
            <a:ext cx="3902968" cy="4833758"/>
          </a:xfrm>
          <a:prstGeom prst="rect">
            <a:avLst/>
          </a:prstGeom>
          <a:ln w="15875">
            <a:solidFill>
              <a:schemeClr val="accent6">
                <a:lumMod val="50000"/>
              </a:schemeClr>
            </a:solidFill>
          </a:ln>
        </p:spPr>
      </p:pic>
    </p:spTree>
    <p:extLst>
      <p:ext uri="{BB962C8B-B14F-4D97-AF65-F5344CB8AC3E}">
        <p14:creationId xmlns:p14="http://schemas.microsoft.com/office/powerpoint/2010/main" val="645112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15</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p:txBody>
          <a:bodyPr/>
          <a:lstStyle/>
          <a:p>
            <a:pPr marL="0" indent="0" algn="ctr">
              <a:buNone/>
            </a:pPr>
            <a:r>
              <a:rPr lang="en-US" sz="3600" b="1" dirty="0">
                <a:solidFill>
                  <a:schemeClr val="bg2"/>
                </a:solidFill>
              </a:rPr>
              <a:t>With your Buddy… </a:t>
            </a:r>
          </a:p>
          <a:p>
            <a:r>
              <a:rPr lang="en-US" sz="3600" b="1" dirty="0"/>
              <a:t>During CLM 3 – 4: </a:t>
            </a:r>
            <a:r>
              <a:rPr lang="en-US" sz="3600" dirty="0"/>
              <a:t>Consider the requirements of these assessments and note where you make connections between our learning and the assessment series. </a:t>
            </a:r>
          </a:p>
          <a:p>
            <a:r>
              <a:rPr lang="en-US" sz="3600" b="1" dirty="0"/>
              <a:t>After CLM 3 – 4: </a:t>
            </a:r>
            <a:r>
              <a:rPr lang="en-US" sz="3600" dirty="0"/>
              <a:t>Complete both Reading Complex Text and Expressing Understanding of Text through Speaking and Listening. </a:t>
            </a:r>
            <a:endParaRPr lang="en-US" sz="3600" b="1" dirty="0"/>
          </a:p>
          <a:p>
            <a:pPr marL="514350" indent="-514350">
              <a:buFont typeface="+mj-lt"/>
              <a:buAutoNum type="arabicPeriod"/>
            </a:pPr>
            <a:endParaRPr lang="en-US" sz="3200" b="1" dirty="0"/>
          </a:p>
          <a:p>
            <a:pPr marL="0" indent="0">
              <a:buNone/>
            </a:pPr>
            <a:endParaRPr lang="en-US" sz="3200" dirty="0"/>
          </a:p>
          <a:p>
            <a:pPr marL="742950" indent="-742950">
              <a:buFont typeface="+mj-lt"/>
              <a:buAutoNum type="arabicPeriod"/>
            </a:pPr>
            <a:endParaRPr lang="en-US" sz="3600" dirty="0"/>
          </a:p>
          <a:p>
            <a:pPr marL="742950" indent="-742950">
              <a:buFont typeface="+mj-lt"/>
              <a:buAutoNum type="arabicPeriod"/>
            </a:pPr>
            <a:endParaRPr lang="en-US" sz="3600" dirty="0"/>
          </a:p>
          <a:p>
            <a:pPr marL="742950" indent="-742950">
              <a:buFont typeface="+mj-lt"/>
              <a:buAutoNum type="arabicPeriod"/>
            </a:pPr>
            <a:endParaRPr lang="en-US" sz="3600" dirty="0"/>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Next Steps </a:t>
            </a:r>
          </a:p>
        </p:txBody>
      </p:sp>
    </p:spTree>
    <p:extLst>
      <p:ext uri="{BB962C8B-B14F-4D97-AF65-F5344CB8AC3E}">
        <p14:creationId xmlns:p14="http://schemas.microsoft.com/office/powerpoint/2010/main" val="158114569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150</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endParaRPr lang="en-US" sz="4400" b="1" i="1" dirty="0">
              <a:solidFill>
                <a:schemeClr val="tx2"/>
              </a:solidFill>
            </a:endParaRP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8024093" y="1907346"/>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004213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4F51C52-632C-0747-A1D5-DAAC65439AD2}"/>
              </a:ext>
            </a:extLst>
          </p:cNvPr>
          <p:cNvSpPr>
            <a:spLocks noGrp="1"/>
          </p:cNvSpPr>
          <p:nvPr>
            <p:ph type="sldNum" sz="quarter" idx="4"/>
          </p:nvPr>
        </p:nvSpPr>
        <p:spPr/>
        <p:txBody>
          <a:bodyPr/>
          <a:lstStyle/>
          <a:p>
            <a:fld id="{4080289E-A2FF-0941-931A-EE1328331F47}" type="slidenum">
              <a:rPr lang="en-US" smtClean="0"/>
              <a:pPr/>
              <a:t>151</a:t>
            </a:fld>
            <a:endParaRPr lang="en-US" dirty="0"/>
          </a:p>
        </p:txBody>
      </p:sp>
      <p:sp>
        <p:nvSpPr>
          <p:cNvPr id="6" name="Title 5">
            <a:extLst>
              <a:ext uri="{FF2B5EF4-FFF2-40B4-BE49-F238E27FC236}">
                <a16:creationId xmlns:a16="http://schemas.microsoft.com/office/drawing/2014/main" id="{B6C61F4E-CDF9-D942-8D63-FB70D39EA147}"/>
              </a:ext>
            </a:extLst>
          </p:cNvPr>
          <p:cNvSpPr>
            <a:spLocks noGrp="1"/>
          </p:cNvSpPr>
          <p:nvPr>
            <p:ph type="title"/>
          </p:nvPr>
        </p:nvSpPr>
        <p:spPr/>
        <p:txBody>
          <a:bodyPr/>
          <a:lstStyle/>
          <a:p>
            <a:r>
              <a:rPr lang="en-US" dirty="0"/>
              <a:t>Fostering a Love of Reading</a:t>
            </a:r>
          </a:p>
        </p:txBody>
      </p:sp>
      <p:pic>
        <p:nvPicPr>
          <p:cNvPr id="9" name="Picture 8">
            <a:extLst>
              <a:ext uri="{FF2B5EF4-FFF2-40B4-BE49-F238E27FC236}">
                <a16:creationId xmlns:a16="http://schemas.microsoft.com/office/drawing/2014/main" id="{4C5E9071-D052-4249-B462-A5B21D1F1D54}"/>
              </a:ext>
            </a:extLst>
          </p:cNvPr>
          <p:cNvPicPr>
            <a:picLocks noChangeAspect="1"/>
          </p:cNvPicPr>
          <p:nvPr/>
        </p:nvPicPr>
        <p:blipFill>
          <a:blip r:embed="rId3"/>
          <a:stretch>
            <a:fillRect/>
          </a:stretch>
        </p:blipFill>
        <p:spPr>
          <a:xfrm>
            <a:off x="546100" y="1473200"/>
            <a:ext cx="4889500" cy="3644900"/>
          </a:xfrm>
          <a:prstGeom prst="rect">
            <a:avLst/>
          </a:prstGeom>
        </p:spPr>
      </p:pic>
      <p:sp>
        <p:nvSpPr>
          <p:cNvPr id="10" name="TextBox 9">
            <a:extLst>
              <a:ext uri="{FF2B5EF4-FFF2-40B4-BE49-F238E27FC236}">
                <a16:creationId xmlns:a16="http://schemas.microsoft.com/office/drawing/2014/main" id="{EE7E5613-5206-B443-8F3D-00F8E4F9B068}"/>
              </a:ext>
            </a:extLst>
          </p:cNvPr>
          <p:cNvSpPr txBox="1"/>
          <p:nvPr/>
        </p:nvSpPr>
        <p:spPr>
          <a:xfrm>
            <a:off x="6229350" y="945832"/>
            <a:ext cx="5483875" cy="5016758"/>
          </a:xfrm>
          <a:prstGeom prst="rect">
            <a:avLst/>
          </a:prstGeom>
          <a:noFill/>
        </p:spPr>
        <p:txBody>
          <a:bodyPr wrap="square" rtlCol="0">
            <a:spAutoFit/>
          </a:bodyPr>
          <a:lstStyle/>
          <a:p>
            <a:r>
              <a:rPr lang="en-US" sz="2800" i="1" dirty="0">
                <a:latin typeface="Calibri" panose="020F0502020204030204" pitchFamily="34" charset="0"/>
                <a:cs typeface="Calibri" panose="020F0502020204030204" pitchFamily="34" charset="0"/>
              </a:rPr>
              <a:t>“If we want to inspire students to love reading, we need to give them opportunities to experience the power of reading, to expose them to amazing new ideas and communities, to help them explore and explain the world around them, and to answer their questions. …Children should be learning real things for real reasons as they read.”</a:t>
            </a:r>
          </a:p>
          <a:p>
            <a:endParaRPr lang="en-US" sz="1200" i="1" dirty="0">
              <a:solidFill>
                <a:schemeClr val="tx1">
                  <a:lumMod val="75000"/>
                </a:schemeClr>
              </a:solidFill>
              <a:latin typeface="Calibri" panose="020F0502020204030204" pitchFamily="34" charset="0"/>
              <a:cs typeface="Calibri" panose="020F0502020204030204" pitchFamily="34" charset="0"/>
            </a:endParaRPr>
          </a:p>
          <a:p>
            <a:pPr algn="r"/>
            <a:endParaRPr lang="en-US" sz="1400" i="1" dirty="0">
              <a:solidFill>
                <a:schemeClr val="tx1">
                  <a:lumMod val="75000"/>
                </a:schemeClr>
              </a:solidFill>
              <a:latin typeface="Calibri" panose="020F0502020204030204" pitchFamily="34" charset="0"/>
              <a:cs typeface="Calibri" panose="020F0502020204030204" pitchFamily="34" charset="0"/>
            </a:endParaRPr>
          </a:p>
          <a:p>
            <a:pPr algn="r"/>
            <a:r>
              <a:rPr lang="en-US" sz="1400" i="1" dirty="0">
                <a:solidFill>
                  <a:schemeClr val="tx1">
                    <a:lumMod val="75000"/>
                  </a:schemeClr>
                </a:solidFill>
                <a:latin typeface="Calibri" panose="020F0502020204030204" pitchFamily="34" charset="0"/>
                <a:cs typeface="Calibri" panose="020F0502020204030204" pitchFamily="34" charset="0"/>
              </a:rPr>
              <a:t>(Increasing Opportunities to Acquire Knowledge Through Reading)</a:t>
            </a:r>
          </a:p>
        </p:txBody>
      </p:sp>
    </p:spTree>
    <p:extLst>
      <p:ext uri="{BB962C8B-B14F-4D97-AF65-F5344CB8AC3E}">
        <p14:creationId xmlns:p14="http://schemas.microsoft.com/office/powerpoint/2010/main" val="112456680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49F77A2-9974-DA48-BCAD-94DA3E30095F}"/>
              </a:ext>
            </a:extLst>
          </p:cNvPr>
          <p:cNvSpPr>
            <a:spLocks noGrp="1"/>
          </p:cNvSpPr>
          <p:nvPr>
            <p:ph type="sldNum" sz="quarter" idx="4"/>
          </p:nvPr>
        </p:nvSpPr>
        <p:spPr/>
        <p:txBody>
          <a:bodyPr/>
          <a:lstStyle/>
          <a:p>
            <a:fld id="{4080289E-A2FF-0941-931A-EE1328331F47}" type="slidenum">
              <a:rPr lang="en-US" smtClean="0"/>
              <a:pPr/>
              <a:t>152</a:t>
            </a:fld>
            <a:endParaRPr lang="en-US" dirty="0"/>
          </a:p>
        </p:txBody>
      </p:sp>
      <p:sp>
        <p:nvSpPr>
          <p:cNvPr id="7" name="Text Placeholder 6">
            <a:extLst>
              <a:ext uri="{FF2B5EF4-FFF2-40B4-BE49-F238E27FC236}">
                <a16:creationId xmlns:a16="http://schemas.microsoft.com/office/drawing/2014/main" id="{1A61E7EA-2AA6-9B45-B7B7-6ADC5E5123AD}"/>
              </a:ext>
            </a:extLst>
          </p:cNvPr>
          <p:cNvSpPr>
            <a:spLocks noGrp="1"/>
          </p:cNvSpPr>
          <p:nvPr>
            <p:ph type="body" sz="quarter" idx="10"/>
          </p:nvPr>
        </p:nvSpPr>
        <p:spPr/>
        <p:txBody>
          <a:bodyPr/>
          <a:lstStyle/>
          <a:p>
            <a:pPr marL="0" indent="0" algn="ctr">
              <a:buNone/>
            </a:pPr>
            <a:r>
              <a:rPr lang="en-US" sz="4200" b="1" dirty="0">
                <a:solidFill>
                  <a:schemeClr val="tx2"/>
                </a:solidFill>
              </a:rPr>
              <a:t>Let’s Discuss!</a:t>
            </a:r>
          </a:p>
          <a:p>
            <a:pPr marL="0" indent="0" algn="ctr">
              <a:buNone/>
            </a:pPr>
            <a:endParaRPr lang="en-US" sz="2000" b="1" dirty="0">
              <a:solidFill>
                <a:schemeClr val="tx2"/>
              </a:solidFill>
            </a:endParaRPr>
          </a:p>
          <a:p>
            <a:r>
              <a:rPr lang="en-US" sz="4200" dirty="0">
                <a:solidFill>
                  <a:schemeClr val="tx1"/>
                </a:solidFill>
              </a:rPr>
              <a:t>What kinds of books do your students tend to enjoy most? </a:t>
            </a:r>
          </a:p>
          <a:p>
            <a:r>
              <a:rPr lang="en-US" sz="4200" dirty="0">
                <a:solidFill>
                  <a:schemeClr val="tx1"/>
                </a:solidFill>
              </a:rPr>
              <a:t>What are you currently doing to foster a love of reading in your classroom? What new ideas do you have? </a:t>
            </a:r>
            <a:endParaRPr lang="en-US" sz="3600" dirty="0"/>
          </a:p>
          <a:p>
            <a:pPr marL="0" indent="0">
              <a:buNone/>
            </a:pPr>
            <a:endParaRPr lang="en-US" dirty="0"/>
          </a:p>
        </p:txBody>
      </p:sp>
      <p:sp>
        <p:nvSpPr>
          <p:cNvPr id="6" name="Title 5">
            <a:extLst>
              <a:ext uri="{FF2B5EF4-FFF2-40B4-BE49-F238E27FC236}">
                <a16:creationId xmlns:a16="http://schemas.microsoft.com/office/drawing/2014/main" id="{BFF6A6F0-BFBB-3F43-A5EE-1EC5C0627CE6}"/>
              </a:ext>
            </a:extLst>
          </p:cNvPr>
          <p:cNvSpPr>
            <a:spLocks noGrp="1"/>
          </p:cNvSpPr>
          <p:nvPr>
            <p:ph type="title"/>
          </p:nvPr>
        </p:nvSpPr>
        <p:spPr/>
        <p:txBody>
          <a:bodyPr/>
          <a:lstStyle/>
          <a:p>
            <a:r>
              <a:rPr lang="en-US" dirty="0"/>
              <a:t>Fostering a Love of Reading</a:t>
            </a:r>
          </a:p>
        </p:txBody>
      </p:sp>
    </p:spTree>
    <p:extLst>
      <p:ext uri="{BB962C8B-B14F-4D97-AF65-F5344CB8AC3E}">
        <p14:creationId xmlns:p14="http://schemas.microsoft.com/office/powerpoint/2010/main" val="175569520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B4DC189-CBA1-B84C-9201-43D27C6F0DF9}"/>
              </a:ext>
            </a:extLst>
          </p:cNvPr>
          <p:cNvSpPr>
            <a:spLocks noGrp="1"/>
          </p:cNvSpPr>
          <p:nvPr>
            <p:ph type="sldNum" sz="quarter" idx="4"/>
          </p:nvPr>
        </p:nvSpPr>
        <p:spPr/>
        <p:txBody>
          <a:bodyPr/>
          <a:lstStyle/>
          <a:p>
            <a:fld id="{4080289E-A2FF-0941-931A-EE1328331F47}" type="slidenum">
              <a:rPr lang="en-US" smtClean="0"/>
              <a:pPr/>
              <a:t>153</a:t>
            </a:fld>
            <a:endParaRPr lang="en-US" dirty="0"/>
          </a:p>
        </p:txBody>
      </p:sp>
      <p:sp>
        <p:nvSpPr>
          <p:cNvPr id="7" name="Text Placeholder 6">
            <a:extLst>
              <a:ext uri="{FF2B5EF4-FFF2-40B4-BE49-F238E27FC236}">
                <a16:creationId xmlns:a16="http://schemas.microsoft.com/office/drawing/2014/main" id="{3907BA39-DF92-C846-BEA6-5B3964BCCADA}"/>
              </a:ext>
            </a:extLst>
          </p:cNvPr>
          <p:cNvSpPr>
            <a:spLocks noGrp="1"/>
          </p:cNvSpPr>
          <p:nvPr>
            <p:ph type="body" sz="quarter" idx="10"/>
          </p:nvPr>
        </p:nvSpPr>
        <p:spPr>
          <a:xfrm>
            <a:off x="343926" y="932800"/>
            <a:ext cx="6652579" cy="4154041"/>
          </a:xfrm>
        </p:spPr>
        <p:txBody>
          <a:bodyPr/>
          <a:lstStyle/>
          <a:p>
            <a:r>
              <a:rPr lang="en-US" sz="3800" dirty="0">
                <a:solidFill>
                  <a:schemeClr val="tx1"/>
                </a:solidFill>
              </a:rPr>
              <a:t>Give students opportunities to choose what they want to read </a:t>
            </a:r>
          </a:p>
          <a:p>
            <a:r>
              <a:rPr lang="en-US" sz="3800" dirty="0">
                <a:solidFill>
                  <a:schemeClr val="tx1"/>
                </a:solidFill>
              </a:rPr>
              <a:t>Encourage students to recommend books to classmates</a:t>
            </a:r>
          </a:p>
          <a:p>
            <a:r>
              <a:rPr lang="en-US" sz="3800" dirty="0">
                <a:solidFill>
                  <a:schemeClr val="tx1"/>
                </a:solidFill>
              </a:rPr>
              <a:t> Support students in forming book clubs </a:t>
            </a:r>
          </a:p>
          <a:p>
            <a:r>
              <a:rPr lang="en-US" sz="3800" dirty="0">
                <a:solidFill>
                  <a:schemeClr val="tx1"/>
                </a:solidFill>
              </a:rPr>
              <a:t>Keep students updated about what you’re reading!</a:t>
            </a:r>
          </a:p>
        </p:txBody>
      </p:sp>
      <p:sp>
        <p:nvSpPr>
          <p:cNvPr id="6" name="Title 5">
            <a:extLst>
              <a:ext uri="{FF2B5EF4-FFF2-40B4-BE49-F238E27FC236}">
                <a16:creationId xmlns:a16="http://schemas.microsoft.com/office/drawing/2014/main" id="{63900F54-17B3-B24E-B985-B0A2B9D71D05}"/>
              </a:ext>
            </a:extLst>
          </p:cNvPr>
          <p:cNvSpPr>
            <a:spLocks noGrp="1"/>
          </p:cNvSpPr>
          <p:nvPr>
            <p:ph type="title"/>
          </p:nvPr>
        </p:nvSpPr>
        <p:spPr/>
        <p:txBody>
          <a:bodyPr/>
          <a:lstStyle/>
          <a:p>
            <a:r>
              <a:rPr lang="en-US" dirty="0"/>
              <a:t>Fostering a Love of Reading</a:t>
            </a:r>
          </a:p>
        </p:txBody>
      </p:sp>
      <p:pic>
        <p:nvPicPr>
          <p:cNvPr id="9" name="Picture 8">
            <a:extLst>
              <a:ext uri="{FF2B5EF4-FFF2-40B4-BE49-F238E27FC236}">
                <a16:creationId xmlns:a16="http://schemas.microsoft.com/office/drawing/2014/main" id="{8E73161D-73E3-0A47-B6E9-98B7699964D5}"/>
              </a:ext>
            </a:extLst>
          </p:cNvPr>
          <p:cNvPicPr>
            <a:picLocks noChangeAspect="1"/>
          </p:cNvPicPr>
          <p:nvPr/>
        </p:nvPicPr>
        <p:blipFill>
          <a:blip r:embed="rId3"/>
          <a:stretch>
            <a:fillRect/>
          </a:stretch>
        </p:blipFill>
        <p:spPr>
          <a:xfrm>
            <a:off x="7367258" y="1744608"/>
            <a:ext cx="4824742" cy="3581696"/>
          </a:xfrm>
          <a:prstGeom prst="rect">
            <a:avLst/>
          </a:prstGeom>
        </p:spPr>
      </p:pic>
    </p:spTree>
    <p:extLst>
      <p:ext uri="{BB962C8B-B14F-4D97-AF65-F5344CB8AC3E}">
        <p14:creationId xmlns:p14="http://schemas.microsoft.com/office/powerpoint/2010/main" val="192564171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49E7A9C-3AAA-CB40-9DE7-A7590A0A05B3}"/>
              </a:ext>
            </a:extLst>
          </p:cNvPr>
          <p:cNvSpPr>
            <a:spLocks noGrp="1"/>
          </p:cNvSpPr>
          <p:nvPr>
            <p:ph type="sldNum" sz="quarter" idx="4"/>
          </p:nvPr>
        </p:nvSpPr>
        <p:spPr/>
        <p:txBody>
          <a:bodyPr/>
          <a:lstStyle/>
          <a:p>
            <a:fld id="{4080289E-A2FF-0941-931A-EE1328331F47}" type="slidenum">
              <a:rPr lang="en-US" smtClean="0"/>
              <a:pPr/>
              <a:t>154</a:t>
            </a:fld>
            <a:endParaRPr lang="en-US" dirty="0"/>
          </a:p>
        </p:txBody>
      </p:sp>
      <p:sp>
        <p:nvSpPr>
          <p:cNvPr id="7" name="Text Placeholder 6">
            <a:extLst>
              <a:ext uri="{FF2B5EF4-FFF2-40B4-BE49-F238E27FC236}">
                <a16:creationId xmlns:a16="http://schemas.microsoft.com/office/drawing/2014/main" id="{16FB8D6D-F54A-434C-BDF4-B3826FE4362C}"/>
              </a:ext>
            </a:extLst>
          </p:cNvPr>
          <p:cNvSpPr>
            <a:spLocks noGrp="1"/>
          </p:cNvSpPr>
          <p:nvPr>
            <p:ph type="body" sz="quarter" idx="10"/>
          </p:nvPr>
        </p:nvSpPr>
        <p:spPr>
          <a:xfrm>
            <a:off x="404019" y="1673695"/>
            <a:ext cx="11787981" cy="4822825"/>
          </a:xfrm>
        </p:spPr>
        <p:txBody>
          <a:bodyPr/>
          <a:lstStyle/>
          <a:p>
            <a:pPr marL="0" indent="0" algn="ctr">
              <a:buNone/>
            </a:pPr>
            <a:r>
              <a:rPr lang="en-US" sz="5000" b="1" dirty="0">
                <a:solidFill>
                  <a:schemeClr val="tx2"/>
                </a:solidFill>
              </a:rPr>
              <a:t>So we know volume of reading is important… </a:t>
            </a:r>
          </a:p>
          <a:p>
            <a:pPr marL="0" indent="0" algn="ctr">
              <a:buNone/>
            </a:pPr>
            <a:endParaRPr lang="en-US" sz="5000" b="1" dirty="0">
              <a:solidFill>
                <a:schemeClr val="tx2"/>
              </a:solidFill>
            </a:endParaRPr>
          </a:p>
          <a:p>
            <a:pPr marL="0" indent="0" algn="ctr">
              <a:buNone/>
            </a:pPr>
            <a:r>
              <a:rPr lang="en-US" sz="5000" b="1" dirty="0">
                <a:solidFill>
                  <a:schemeClr val="tx2"/>
                </a:solidFill>
              </a:rPr>
              <a:t>…but where do we start? </a:t>
            </a:r>
          </a:p>
        </p:txBody>
      </p:sp>
      <p:sp>
        <p:nvSpPr>
          <p:cNvPr id="6" name="Title 5">
            <a:extLst>
              <a:ext uri="{FF2B5EF4-FFF2-40B4-BE49-F238E27FC236}">
                <a16:creationId xmlns:a16="http://schemas.microsoft.com/office/drawing/2014/main" id="{FB8CD3D1-0E90-AC4C-8B55-FFC91DED07E1}"/>
              </a:ext>
            </a:extLst>
          </p:cNvPr>
          <p:cNvSpPr>
            <a:spLocks noGrp="1"/>
          </p:cNvSpPr>
          <p:nvPr>
            <p:ph type="title"/>
          </p:nvPr>
        </p:nvSpPr>
        <p:spPr/>
        <p:txBody>
          <a:bodyPr/>
          <a:lstStyle/>
          <a:p>
            <a:r>
              <a:rPr lang="en-US" dirty="0"/>
              <a:t>The Big Question</a:t>
            </a:r>
          </a:p>
        </p:txBody>
      </p:sp>
    </p:spTree>
    <p:extLst>
      <p:ext uri="{BB962C8B-B14F-4D97-AF65-F5344CB8AC3E}">
        <p14:creationId xmlns:p14="http://schemas.microsoft.com/office/powerpoint/2010/main" val="142288895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155</a:t>
            </a:fld>
            <a:endParaRPr lang="en-US" dirty="0"/>
          </a:p>
        </p:txBody>
      </p:sp>
      <p:sp>
        <p:nvSpPr>
          <p:cNvPr id="4" name="Title 3"/>
          <p:cNvSpPr>
            <a:spLocks noGrp="1"/>
          </p:cNvSpPr>
          <p:nvPr>
            <p:ph type="title"/>
          </p:nvPr>
        </p:nvSpPr>
        <p:spPr/>
        <p:txBody>
          <a:bodyPr/>
          <a:lstStyle/>
          <a:p>
            <a:r>
              <a:rPr lang="en-US" dirty="0"/>
              <a:t>When does volume of reading happen?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599" y="1026809"/>
            <a:ext cx="10465135" cy="4962191"/>
          </a:xfrm>
          <a:prstGeom prst="rect">
            <a:avLst/>
          </a:prstGeom>
        </p:spPr>
      </p:pic>
      <p:sp>
        <p:nvSpPr>
          <p:cNvPr id="7" name="Oval 6"/>
          <p:cNvSpPr/>
          <p:nvPr/>
        </p:nvSpPr>
        <p:spPr>
          <a:xfrm>
            <a:off x="660399" y="3327400"/>
            <a:ext cx="4978401" cy="24130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627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156</a:t>
            </a:fld>
            <a:endParaRPr lang="en-US" dirty="0"/>
          </a:p>
        </p:txBody>
      </p:sp>
      <p:sp>
        <p:nvSpPr>
          <p:cNvPr id="6" name="Title 5"/>
          <p:cNvSpPr>
            <a:spLocks noGrp="1"/>
          </p:cNvSpPr>
          <p:nvPr>
            <p:ph type="title"/>
          </p:nvPr>
        </p:nvSpPr>
        <p:spPr/>
        <p:txBody>
          <a:bodyPr/>
          <a:lstStyle/>
          <a:p>
            <a:r>
              <a:rPr lang="en-US" dirty="0"/>
              <a:t>Is the answer just</a:t>
            </a:r>
            <a:r>
              <a:rPr lang="is-IS" dirty="0"/>
              <a:t>… more books? And more time?</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9300" y="977900"/>
            <a:ext cx="8140700" cy="4902200"/>
          </a:xfrm>
          <a:prstGeom prst="rect">
            <a:avLst/>
          </a:prstGeom>
        </p:spPr>
      </p:pic>
    </p:spTree>
    <p:extLst>
      <p:ext uri="{BB962C8B-B14F-4D97-AF65-F5344CB8AC3E}">
        <p14:creationId xmlns:p14="http://schemas.microsoft.com/office/powerpoint/2010/main" val="120148546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9264D83-899A-2942-8D73-326D8ABB63E4}"/>
              </a:ext>
            </a:extLst>
          </p:cNvPr>
          <p:cNvSpPr>
            <a:spLocks noGrp="1"/>
          </p:cNvSpPr>
          <p:nvPr>
            <p:ph type="sldNum" sz="quarter" idx="4"/>
          </p:nvPr>
        </p:nvSpPr>
        <p:spPr/>
        <p:txBody>
          <a:bodyPr/>
          <a:lstStyle/>
          <a:p>
            <a:fld id="{4080289E-A2FF-0941-931A-EE1328331F47}" type="slidenum">
              <a:rPr lang="en-US" smtClean="0"/>
              <a:pPr/>
              <a:t>157</a:t>
            </a:fld>
            <a:endParaRPr lang="en-US" dirty="0"/>
          </a:p>
        </p:txBody>
      </p:sp>
      <p:sp>
        <p:nvSpPr>
          <p:cNvPr id="7" name="Text Placeholder 6">
            <a:extLst>
              <a:ext uri="{FF2B5EF4-FFF2-40B4-BE49-F238E27FC236}">
                <a16:creationId xmlns:a16="http://schemas.microsoft.com/office/drawing/2014/main" id="{FBBBBB33-931D-A547-8393-DFA82156FDD3}"/>
              </a:ext>
            </a:extLst>
          </p:cNvPr>
          <p:cNvSpPr>
            <a:spLocks noGrp="1"/>
          </p:cNvSpPr>
          <p:nvPr>
            <p:ph type="body" sz="quarter" idx="10"/>
          </p:nvPr>
        </p:nvSpPr>
        <p:spPr>
          <a:xfrm>
            <a:off x="423863" y="1124044"/>
            <a:ext cx="11344274" cy="4822825"/>
          </a:xfrm>
        </p:spPr>
        <p:txBody>
          <a:bodyPr/>
          <a:lstStyle/>
          <a:p>
            <a:pPr marL="0" indent="0" algn="ctr">
              <a:buNone/>
            </a:pPr>
            <a:r>
              <a:rPr lang="en-US" sz="3600" i="1" dirty="0">
                <a:solidFill>
                  <a:schemeClr val="tx1"/>
                </a:solidFill>
              </a:rPr>
              <a:t>“Many students will relish this opportunity [to read independently]; others will need to be held responsible to really read during these independent times.”</a:t>
            </a:r>
          </a:p>
          <a:p>
            <a:pPr marL="0" indent="0" algn="ctr">
              <a:buNone/>
            </a:pPr>
            <a:r>
              <a:rPr lang="en-US" sz="1200" dirty="0">
                <a:solidFill>
                  <a:schemeClr val="tx1"/>
                </a:solidFill>
              </a:rPr>
              <a:t>(”Both and” Literacy Instruction)  </a:t>
            </a:r>
          </a:p>
          <a:p>
            <a:pPr marL="0" indent="0" algn="ctr">
              <a:buNone/>
            </a:pPr>
            <a:endParaRPr lang="en-US" sz="1200" dirty="0"/>
          </a:p>
          <a:p>
            <a:pPr marL="0" indent="0" algn="ctr">
              <a:buNone/>
            </a:pPr>
            <a:endParaRPr lang="en-US" sz="1200" dirty="0"/>
          </a:p>
        </p:txBody>
      </p:sp>
      <p:sp>
        <p:nvSpPr>
          <p:cNvPr id="6" name="Title 5">
            <a:extLst>
              <a:ext uri="{FF2B5EF4-FFF2-40B4-BE49-F238E27FC236}">
                <a16:creationId xmlns:a16="http://schemas.microsoft.com/office/drawing/2014/main" id="{CDAC871B-1551-C546-8EFD-6FAD9DBFC6ED}"/>
              </a:ext>
            </a:extLst>
          </p:cNvPr>
          <p:cNvSpPr>
            <a:spLocks noGrp="1"/>
          </p:cNvSpPr>
          <p:nvPr>
            <p:ph type="title"/>
          </p:nvPr>
        </p:nvSpPr>
        <p:spPr/>
        <p:txBody>
          <a:bodyPr/>
          <a:lstStyle/>
          <a:p>
            <a:r>
              <a:rPr lang="en-US" dirty="0"/>
              <a:t>Balance is Key!</a:t>
            </a:r>
          </a:p>
        </p:txBody>
      </p:sp>
      <p:pic>
        <p:nvPicPr>
          <p:cNvPr id="8" name="Picture 7">
            <a:extLst>
              <a:ext uri="{FF2B5EF4-FFF2-40B4-BE49-F238E27FC236}">
                <a16:creationId xmlns:a16="http://schemas.microsoft.com/office/drawing/2014/main" id="{78B2BD72-72B7-DD4A-8D8D-638932D438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900" y="3264853"/>
            <a:ext cx="2616200" cy="2682016"/>
          </a:xfrm>
          <a:prstGeom prst="rect">
            <a:avLst/>
          </a:prstGeom>
        </p:spPr>
      </p:pic>
      <p:sp>
        <p:nvSpPr>
          <p:cNvPr id="9" name="TextBox 8">
            <a:extLst>
              <a:ext uri="{FF2B5EF4-FFF2-40B4-BE49-F238E27FC236}">
                <a16:creationId xmlns:a16="http://schemas.microsoft.com/office/drawing/2014/main" id="{5EC07523-319A-A84B-8363-170FC775F288}"/>
              </a:ext>
            </a:extLst>
          </p:cNvPr>
          <p:cNvSpPr txBox="1"/>
          <p:nvPr/>
        </p:nvSpPr>
        <p:spPr>
          <a:xfrm>
            <a:off x="1023937" y="4106956"/>
            <a:ext cx="3340100" cy="707886"/>
          </a:xfrm>
          <a:prstGeom prst="rect">
            <a:avLst/>
          </a:prstGeom>
          <a:noFill/>
        </p:spPr>
        <p:txBody>
          <a:bodyPr wrap="square" rtlCol="0">
            <a:spAutoFit/>
          </a:bodyPr>
          <a:lstStyle/>
          <a:p>
            <a:r>
              <a:rPr lang="en-US" sz="4000" b="1" dirty="0">
                <a:solidFill>
                  <a:schemeClr val="tx2"/>
                </a:solidFill>
                <a:latin typeface="Calibri" charset="0"/>
                <a:ea typeface="Calibri" charset="0"/>
                <a:cs typeface="Calibri" charset="0"/>
              </a:rPr>
              <a:t>Accountability</a:t>
            </a:r>
          </a:p>
        </p:txBody>
      </p:sp>
      <p:sp>
        <p:nvSpPr>
          <p:cNvPr id="10" name="TextBox 9">
            <a:extLst>
              <a:ext uri="{FF2B5EF4-FFF2-40B4-BE49-F238E27FC236}">
                <a16:creationId xmlns:a16="http://schemas.microsoft.com/office/drawing/2014/main" id="{AC3DC6DC-0C4E-2845-8E10-DEAEDC21B192}"/>
              </a:ext>
            </a:extLst>
          </p:cNvPr>
          <p:cNvSpPr txBox="1"/>
          <p:nvPr/>
        </p:nvSpPr>
        <p:spPr>
          <a:xfrm>
            <a:off x="7916068" y="4106956"/>
            <a:ext cx="3340100" cy="707886"/>
          </a:xfrm>
          <a:prstGeom prst="rect">
            <a:avLst/>
          </a:prstGeom>
          <a:noFill/>
        </p:spPr>
        <p:txBody>
          <a:bodyPr wrap="square" rtlCol="0">
            <a:spAutoFit/>
          </a:bodyPr>
          <a:lstStyle/>
          <a:p>
            <a:r>
              <a:rPr lang="en-US" sz="4000" b="1" dirty="0">
                <a:solidFill>
                  <a:schemeClr val="tx2"/>
                </a:solidFill>
                <a:latin typeface="Calibri" charset="0"/>
                <a:ea typeface="Calibri" charset="0"/>
                <a:cs typeface="Calibri" charset="0"/>
              </a:rPr>
              <a:t>Enjoyment</a:t>
            </a:r>
          </a:p>
        </p:txBody>
      </p:sp>
    </p:spTree>
    <p:extLst>
      <p:ext uri="{BB962C8B-B14F-4D97-AF65-F5344CB8AC3E}">
        <p14:creationId xmlns:p14="http://schemas.microsoft.com/office/powerpoint/2010/main" val="96586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158</a:t>
            </a:fld>
            <a:endParaRPr lang="en-US" dirty="0"/>
          </a:p>
        </p:txBody>
      </p:sp>
      <p:sp>
        <p:nvSpPr>
          <p:cNvPr id="6" name="Title 5"/>
          <p:cNvSpPr>
            <a:spLocks noGrp="1"/>
          </p:cNvSpPr>
          <p:nvPr>
            <p:ph type="title"/>
          </p:nvPr>
        </p:nvSpPr>
        <p:spPr/>
        <p:txBody>
          <a:bodyPr/>
          <a:lstStyle/>
          <a:p>
            <a:r>
              <a:rPr lang="en-US" dirty="0"/>
              <a:t>One Example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999" y="1116510"/>
            <a:ext cx="4025089" cy="4830107"/>
          </a:xfrm>
          <a:prstGeom prst="rect">
            <a:avLst/>
          </a:prstGeom>
          <a:ln w="25400">
            <a:solidFill>
              <a:schemeClr val="tx1">
                <a:lumMod val="50000"/>
              </a:schemeClr>
            </a:solidFill>
          </a:ln>
        </p:spPr>
      </p:pic>
      <p:sp>
        <p:nvSpPr>
          <p:cNvPr id="2" name="TextBox 1"/>
          <p:cNvSpPr txBox="1"/>
          <p:nvPr/>
        </p:nvSpPr>
        <p:spPr>
          <a:xfrm>
            <a:off x="4805464" y="1116510"/>
            <a:ext cx="7050952" cy="4801314"/>
          </a:xfrm>
          <a:prstGeom prst="rect">
            <a:avLst/>
          </a:prstGeom>
          <a:noFill/>
        </p:spPr>
        <p:txBody>
          <a:bodyPr wrap="square" rtlCol="0">
            <a:spAutoFit/>
          </a:bodyPr>
          <a:lstStyle/>
          <a:p>
            <a:pPr marL="285750" indent="-285750">
              <a:buFont typeface="Arial" charset="0"/>
              <a:buChar char="•"/>
            </a:pPr>
            <a:r>
              <a:rPr lang="en-US" sz="3400" b="1" dirty="0">
                <a:solidFill>
                  <a:schemeClr val="tx2"/>
                </a:solidFill>
                <a:latin typeface="Calibri" charset="0"/>
                <a:ea typeface="Calibri" charset="0"/>
                <a:cs typeface="Calibri" charset="0"/>
              </a:rPr>
              <a:t>Review</a:t>
            </a:r>
            <a:r>
              <a:rPr lang="en-US" sz="3400" dirty="0">
                <a:solidFill>
                  <a:schemeClr val="tx1">
                    <a:lumMod val="75000"/>
                  </a:schemeClr>
                </a:solidFill>
                <a:latin typeface="Calibri" charset="0"/>
                <a:ea typeface="Calibri" charset="0"/>
                <a:cs typeface="Calibri" charset="0"/>
              </a:rPr>
              <a:t> </a:t>
            </a:r>
            <a:r>
              <a:rPr lang="en-US" sz="3400" dirty="0">
                <a:latin typeface="Calibri" charset="0"/>
                <a:ea typeface="Calibri" charset="0"/>
                <a:cs typeface="Calibri" charset="0"/>
              </a:rPr>
              <a:t>the Independent Reading Log</a:t>
            </a:r>
          </a:p>
          <a:p>
            <a:pPr marL="285750" indent="-285750">
              <a:buFont typeface="Arial" charset="0"/>
              <a:buChar char="•"/>
            </a:pPr>
            <a:r>
              <a:rPr lang="en-US" sz="3400" dirty="0">
                <a:latin typeface="Calibri" charset="0"/>
                <a:ea typeface="Calibri" charset="0"/>
                <a:cs typeface="Calibri" charset="0"/>
              </a:rPr>
              <a:t>How does this tool support you in balancing accountability and enjoyment?</a:t>
            </a:r>
          </a:p>
          <a:p>
            <a:pPr marL="285750" indent="-285750">
              <a:buFont typeface="Arial" charset="0"/>
              <a:buChar char="•"/>
            </a:pPr>
            <a:r>
              <a:rPr lang="en-US" sz="3400" dirty="0">
                <a:latin typeface="Calibri" charset="0"/>
                <a:ea typeface="Calibri" charset="0"/>
                <a:cs typeface="Calibri" charset="0"/>
              </a:rPr>
              <a:t>What systems for accountability are you currently using in your classroom? How might you incorporate a tool like this into your practice?</a:t>
            </a:r>
          </a:p>
        </p:txBody>
      </p:sp>
    </p:spTree>
    <p:extLst>
      <p:ext uri="{BB962C8B-B14F-4D97-AF65-F5344CB8AC3E}">
        <p14:creationId xmlns:p14="http://schemas.microsoft.com/office/powerpoint/2010/main" val="139673714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159</a:t>
            </a:fld>
            <a:endParaRPr lang="en-US" dirty="0"/>
          </a:p>
        </p:txBody>
      </p:sp>
      <p:sp>
        <p:nvSpPr>
          <p:cNvPr id="3" name="Text Placeholder 2"/>
          <p:cNvSpPr>
            <a:spLocks noGrp="1"/>
          </p:cNvSpPr>
          <p:nvPr>
            <p:ph type="body" sz="quarter" idx="10"/>
          </p:nvPr>
        </p:nvSpPr>
        <p:spPr/>
        <p:txBody>
          <a:bodyPr/>
          <a:lstStyle/>
          <a:p>
            <a:r>
              <a:rPr lang="en-US" sz="4000" dirty="0">
                <a:solidFill>
                  <a:schemeClr val="tx1"/>
                </a:solidFill>
              </a:rPr>
              <a:t>What is volume of reading, and why is it important?</a:t>
            </a:r>
          </a:p>
          <a:p>
            <a:endParaRPr lang="en-US" sz="1000" dirty="0">
              <a:solidFill>
                <a:schemeClr val="tx1"/>
              </a:solidFill>
            </a:endParaRPr>
          </a:p>
          <a:p>
            <a:pPr marL="228600" lvl="1">
              <a:spcBef>
                <a:spcPts val="1000"/>
              </a:spcBef>
            </a:pPr>
            <a:r>
              <a:rPr lang="en-US" sz="4000" dirty="0">
                <a:solidFill>
                  <a:schemeClr val="tx1"/>
                </a:solidFill>
                <a:latin typeface="Calibri" charset="0"/>
                <a:ea typeface="Calibri" charset="0"/>
                <a:cs typeface="Calibri" charset="0"/>
              </a:rPr>
              <a:t>How does volume of reading support students in meeting the ELA goal of reading, understanding and expressing understanding of complex texts?</a:t>
            </a:r>
          </a:p>
          <a:p>
            <a:pPr marL="0" lvl="1" indent="0">
              <a:spcBef>
                <a:spcPts val="1000"/>
              </a:spcBef>
              <a:buNone/>
            </a:pPr>
            <a:r>
              <a:rPr lang="en-US" sz="1400" dirty="0">
                <a:solidFill>
                  <a:schemeClr val="tx1"/>
                </a:solidFill>
                <a:latin typeface="Calibri" charset="0"/>
                <a:ea typeface="Calibri" charset="0"/>
                <a:cs typeface="Calibri" charset="0"/>
              </a:rPr>
              <a:t> </a:t>
            </a:r>
          </a:p>
          <a:p>
            <a:pPr marL="228600" lvl="1">
              <a:spcBef>
                <a:spcPts val="1000"/>
              </a:spcBef>
            </a:pPr>
            <a:r>
              <a:rPr lang="en-US" sz="4000" dirty="0">
                <a:solidFill>
                  <a:schemeClr val="tx1"/>
                </a:solidFill>
                <a:latin typeface="Calibri" charset="0"/>
                <a:ea typeface="Calibri" charset="0"/>
                <a:cs typeface="Calibri" charset="0"/>
              </a:rPr>
              <a:t>How might you increase the volume of reading students are doing in your classroom? </a:t>
            </a:r>
          </a:p>
          <a:p>
            <a:endParaRPr lang="en-US" sz="1000" dirty="0">
              <a:solidFill>
                <a:schemeClr val="tx1"/>
              </a:solidFill>
            </a:endParaRPr>
          </a:p>
          <a:p>
            <a:pPr marL="0" indent="0">
              <a:buNone/>
            </a:pPr>
            <a:endParaRPr lang="en-US" sz="3200" dirty="0"/>
          </a:p>
        </p:txBody>
      </p:sp>
      <p:sp>
        <p:nvSpPr>
          <p:cNvPr id="4" name="Title 3"/>
          <p:cNvSpPr>
            <a:spLocks noGrp="1"/>
          </p:cNvSpPr>
          <p:nvPr>
            <p:ph type="title"/>
          </p:nvPr>
        </p:nvSpPr>
        <p:spPr/>
        <p:txBody>
          <a:bodyPr/>
          <a:lstStyle/>
          <a:p>
            <a:r>
              <a:rPr lang="en-US" dirty="0"/>
              <a:t>Let’s Discuss! </a:t>
            </a:r>
          </a:p>
        </p:txBody>
      </p:sp>
    </p:spTree>
    <p:extLst>
      <p:ext uri="{BB962C8B-B14F-4D97-AF65-F5344CB8AC3E}">
        <p14:creationId xmlns:p14="http://schemas.microsoft.com/office/powerpoint/2010/main" val="1949020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9949" y="3136881"/>
            <a:ext cx="11487434" cy="3182418"/>
          </a:xfrm>
        </p:spPr>
        <p:txBody>
          <a:bodyPr/>
          <a:lstStyle/>
          <a:p>
            <a:r>
              <a:rPr lang="en-US" sz="5400" b="1" dirty="0">
                <a:solidFill>
                  <a:schemeClr val="tx1"/>
                </a:solidFill>
              </a:rPr>
              <a:t>Content Module 2</a:t>
            </a:r>
            <a:r>
              <a:rPr lang="en-US" sz="5400" dirty="0">
                <a:solidFill>
                  <a:schemeClr val="tx1"/>
                </a:solidFill>
              </a:rPr>
              <a:t>: Building Knowledge</a:t>
            </a:r>
            <a:br>
              <a:rPr lang="en-US" sz="5400" dirty="0">
                <a:solidFill>
                  <a:schemeClr val="tx1"/>
                </a:solidFill>
              </a:rPr>
            </a:br>
            <a:r>
              <a:rPr lang="en-US" sz="5400" b="1" dirty="0">
                <a:solidFill>
                  <a:schemeClr val="tx1"/>
                </a:solidFill>
              </a:rPr>
              <a:t>Session 1</a:t>
            </a:r>
            <a:r>
              <a:rPr lang="en-US" sz="5400" dirty="0">
                <a:solidFill>
                  <a:schemeClr val="tx1"/>
                </a:solidFill>
              </a:rPr>
              <a:t>: How does knowledge support comprehension?</a:t>
            </a: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1951892837"/>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160</a:t>
            </a:fld>
            <a:endParaRPr lang="en-US"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tx2"/>
                </a:solidFill>
              </a:rPr>
              <a:t>In one sentence…</a:t>
            </a:r>
          </a:p>
          <a:p>
            <a:pPr marL="0" indent="0" algn="ctr">
              <a:buNone/>
            </a:pPr>
            <a:endParaRPr lang="en-US" sz="2000" dirty="0">
              <a:solidFill>
                <a:schemeClr val="tx1"/>
              </a:solidFill>
            </a:endParaRPr>
          </a:p>
          <a:p>
            <a:pPr marL="0" indent="0" algn="ctr">
              <a:buNone/>
            </a:pPr>
            <a:r>
              <a:rPr lang="en-US" sz="5000" dirty="0">
                <a:solidFill>
                  <a:schemeClr val="tx1"/>
                </a:solidFill>
              </a:rPr>
              <a:t>What is meant by the phrase “building knowledge” and why is it critical to achieving our ELA goal?</a:t>
            </a:r>
          </a:p>
          <a:p>
            <a:endParaRPr lang="en-US" sz="3200" dirty="0"/>
          </a:p>
        </p:txBody>
      </p:sp>
      <p:sp>
        <p:nvSpPr>
          <p:cNvPr id="4" name="Title 3"/>
          <p:cNvSpPr>
            <a:spLocks noGrp="1"/>
          </p:cNvSpPr>
          <p:nvPr>
            <p:ph type="title"/>
          </p:nvPr>
        </p:nvSpPr>
        <p:spPr/>
        <p:txBody>
          <a:bodyPr/>
          <a:lstStyle/>
          <a:p>
            <a:r>
              <a:rPr lang="en-US" dirty="0"/>
              <a:t>Let’s Reflect!</a:t>
            </a:r>
          </a:p>
        </p:txBody>
      </p:sp>
    </p:spTree>
    <p:extLst>
      <p:ext uri="{BB962C8B-B14F-4D97-AF65-F5344CB8AC3E}">
        <p14:creationId xmlns:p14="http://schemas.microsoft.com/office/powerpoint/2010/main" val="40673786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161</a:t>
            </a:fld>
            <a:endParaRPr lang="en-US" dirty="0"/>
          </a:p>
        </p:txBody>
      </p:sp>
      <p:sp>
        <p:nvSpPr>
          <p:cNvPr id="7" name="Text Placeholder 6"/>
          <p:cNvSpPr>
            <a:spLocks noGrp="1"/>
          </p:cNvSpPr>
          <p:nvPr>
            <p:ph type="body" sz="quarter" idx="10"/>
          </p:nvPr>
        </p:nvSpPr>
        <p:spPr/>
        <p:txBody>
          <a:bodyPr/>
          <a:lstStyle/>
          <a:p>
            <a:pPr marL="0" indent="0" algn="ctr">
              <a:buNone/>
            </a:pPr>
            <a:r>
              <a:rPr lang="en-US" sz="4000" b="1" dirty="0">
                <a:solidFill>
                  <a:schemeClr val="tx2"/>
                </a:solidFill>
              </a:rPr>
              <a:t>At your tables: </a:t>
            </a:r>
          </a:p>
          <a:p>
            <a:r>
              <a:rPr lang="en-US" sz="4000" dirty="0">
                <a:solidFill>
                  <a:schemeClr val="tx1"/>
                </a:solidFill>
              </a:rPr>
              <a:t>Take turns sharing your statements</a:t>
            </a:r>
          </a:p>
          <a:p>
            <a:pPr lvl="1"/>
            <a:r>
              <a:rPr lang="en-US" sz="3600" dirty="0">
                <a:solidFill>
                  <a:schemeClr val="tx1"/>
                </a:solidFill>
              </a:rPr>
              <a:t>Identify trends, similarities, and differences</a:t>
            </a:r>
          </a:p>
          <a:p>
            <a:r>
              <a:rPr lang="en-US" sz="4000" b="1" dirty="0">
                <a:solidFill>
                  <a:schemeClr val="tx2"/>
                </a:solidFill>
              </a:rPr>
              <a:t>Co-create</a:t>
            </a:r>
            <a:r>
              <a:rPr lang="en-US" sz="4000" dirty="0">
                <a:solidFill>
                  <a:schemeClr val="tx1"/>
                </a:solidFill>
              </a:rPr>
              <a:t> one sentence that captures the message(s) you think are most important in answering the question: What is meant by the phrase ”building knowledge” and why is it critical to achieving our ELA goal?</a:t>
            </a:r>
          </a:p>
        </p:txBody>
      </p:sp>
      <p:sp>
        <p:nvSpPr>
          <p:cNvPr id="6" name="Title 5"/>
          <p:cNvSpPr>
            <a:spLocks noGrp="1"/>
          </p:cNvSpPr>
          <p:nvPr>
            <p:ph type="title"/>
          </p:nvPr>
        </p:nvSpPr>
        <p:spPr/>
        <p:txBody>
          <a:bodyPr/>
          <a:lstStyle/>
          <a:p>
            <a:r>
              <a:rPr lang="en-US" dirty="0"/>
              <a:t>Come to a Consensus </a:t>
            </a:r>
          </a:p>
        </p:txBody>
      </p:sp>
    </p:spTree>
    <p:extLst>
      <p:ext uri="{BB962C8B-B14F-4D97-AF65-F5344CB8AC3E}">
        <p14:creationId xmlns:p14="http://schemas.microsoft.com/office/powerpoint/2010/main" val="109690697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4E4FE8B-BE2F-914E-9CE9-DB89C699AA8C}"/>
              </a:ext>
            </a:extLst>
          </p:cNvPr>
          <p:cNvSpPr>
            <a:spLocks noGrp="1"/>
          </p:cNvSpPr>
          <p:nvPr>
            <p:ph type="sldNum" sz="quarter" idx="4"/>
          </p:nvPr>
        </p:nvSpPr>
        <p:spPr/>
        <p:txBody>
          <a:bodyPr/>
          <a:lstStyle/>
          <a:p>
            <a:fld id="{4080289E-A2FF-0941-931A-EE1328331F47}" type="slidenum">
              <a:rPr lang="en-US" smtClean="0"/>
              <a:pPr/>
              <a:t>162</a:t>
            </a:fld>
            <a:endParaRPr lang="en-US" dirty="0"/>
          </a:p>
        </p:txBody>
      </p:sp>
      <p:sp>
        <p:nvSpPr>
          <p:cNvPr id="7" name="Text Placeholder 6">
            <a:extLst>
              <a:ext uri="{FF2B5EF4-FFF2-40B4-BE49-F238E27FC236}">
                <a16:creationId xmlns:a16="http://schemas.microsoft.com/office/drawing/2014/main" id="{7D89BEAD-C9CC-2447-B944-D09C35E8AE44}"/>
              </a:ext>
            </a:extLst>
          </p:cNvPr>
          <p:cNvSpPr>
            <a:spLocks noGrp="1"/>
          </p:cNvSpPr>
          <p:nvPr>
            <p:ph type="body" sz="quarter" idx="10"/>
          </p:nvPr>
        </p:nvSpPr>
        <p:spPr>
          <a:xfrm>
            <a:off x="398462" y="1193800"/>
            <a:ext cx="11279187" cy="4822825"/>
          </a:xfrm>
        </p:spPr>
        <p:txBody>
          <a:bodyPr/>
          <a:lstStyle/>
          <a:p>
            <a:pPr marL="0" indent="0">
              <a:buNone/>
            </a:pPr>
            <a:r>
              <a:rPr lang="en-US" sz="3600" b="1" dirty="0"/>
              <a:t>With your Buddy, discuss… </a:t>
            </a:r>
          </a:p>
          <a:p>
            <a:pPr marL="742950" indent="-742950">
              <a:buFont typeface="+mj-lt"/>
              <a:buAutoNum type="arabicPeriod"/>
            </a:pPr>
            <a:r>
              <a:rPr lang="en-US" sz="3600" dirty="0"/>
              <a:t>What from today’s learning is connected to the Reading Complex Text or Expressing Understanding of Text through Speaking and Listening assessments? </a:t>
            </a:r>
          </a:p>
          <a:p>
            <a:pPr marL="742950" indent="-742950">
              <a:buFont typeface="+mj-lt"/>
              <a:buAutoNum type="arabicPeriod"/>
            </a:pPr>
            <a:r>
              <a:rPr lang="en-US" sz="3600" dirty="0"/>
              <a:t>What actions will you take around the assessments based on what you’ve learned today? </a:t>
            </a:r>
          </a:p>
          <a:p>
            <a:pPr marL="0" indent="0">
              <a:buNone/>
            </a:pPr>
            <a:endParaRPr lang="en-US" sz="3600" dirty="0"/>
          </a:p>
          <a:p>
            <a:pPr marL="0" indent="0">
              <a:buNone/>
            </a:pPr>
            <a:endParaRPr lang="en-US" sz="3600" dirty="0"/>
          </a:p>
          <a:p>
            <a:pPr marL="0" indent="0">
              <a:buNone/>
            </a:pPr>
            <a:endParaRPr lang="en-US" dirty="0"/>
          </a:p>
          <a:p>
            <a:pPr marL="514350" indent="-514350">
              <a:buFont typeface="+mj-lt"/>
              <a:buAutoNum type="arabicPeriod"/>
            </a:pPr>
            <a:endParaRPr lang="en-US" dirty="0"/>
          </a:p>
          <a:p>
            <a:pPr marL="514350" indent="-514350">
              <a:buFont typeface="+mj-lt"/>
              <a:buAutoNum type="arabicPeriod"/>
            </a:pPr>
            <a:endParaRPr lang="en-US" dirty="0"/>
          </a:p>
        </p:txBody>
      </p:sp>
      <p:sp>
        <p:nvSpPr>
          <p:cNvPr id="6" name="Title 5">
            <a:extLst>
              <a:ext uri="{FF2B5EF4-FFF2-40B4-BE49-F238E27FC236}">
                <a16:creationId xmlns:a16="http://schemas.microsoft.com/office/drawing/2014/main" id="{205040BE-D323-DA4D-B3CA-A1CEEA0C7EAA}"/>
              </a:ext>
            </a:extLst>
          </p:cNvPr>
          <p:cNvSpPr>
            <a:spLocks noGrp="1"/>
          </p:cNvSpPr>
          <p:nvPr>
            <p:ph type="title"/>
          </p:nvPr>
        </p:nvSpPr>
        <p:spPr/>
        <p:txBody>
          <a:bodyPr/>
          <a:lstStyle/>
          <a:p>
            <a:r>
              <a:rPr lang="en-US" dirty="0"/>
              <a:t>Assessment Accountability Buddies</a:t>
            </a:r>
          </a:p>
        </p:txBody>
      </p:sp>
    </p:spTree>
    <p:extLst>
      <p:ext uri="{BB962C8B-B14F-4D97-AF65-F5344CB8AC3E}">
        <p14:creationId xmlns:p14="http://schemas.microsoft.com/office/powerpoint/2010/main" val="177096352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163</a:t>
            </a:fld>
            <a:endParaRPr lang="en-US" dirty="0"/>
          </a:p>
        </p:txBody>
      </p:sp>
      <p:sp>
        <p:nvSpPr>
          <p:cNvPr id="6" name="Title 5"/>
          <p:cNvSpPr>
            <a:spLocks noGrp="1"/>
          </p:cNvSpPr>
          <p:nvPr>
            <p:ph type="title"/>
          </p:nvPr>
        </p:nvSpPr>
        <p:spPr/>
        <p:txBody>
          <a:bodyPr/>
          <a:lstStyle/>
          <a:p>
            <a:r>
              <a:rPr lang="en-US" dirty="0"/>
              <a:t>Where are we headed next?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752376"/>
            <a:ext cx="11119816" cy="5342724"/>
          </a:xfrm>
          <a:prstGeom prst="rect">
            <a:avLst/>
          </a:prstGeom>
        </p:spPr>
      </p:pic>
      <p:sp>
        <p:nvSpPr>
          <p:cNvPr id="9" name="Rectangle 8"/>
          <p:cNvSpPr/>
          <p:nvPr/>
        </p:nvSpPr>
        <p:spPr>
          <a:xfrm>
            <a:off x="685800" y="914400"/>
            <a:ext cx="5816600" cy="5051425"/>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3339872"/>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164</a:t>
            </a:fld>
            <a:endParaRPr lang="en-US" dirty="0"/>
          </a:p>
        </p:txBody>
      </p:sp>
      <p:sp>
        <p:nvSpPr>
          <p:cNvPr id="6" name="Text Placeholder 5"/>
          <p:cNvSpPr>
            <a:spLocks noGrp="1"/>
          </p:cNvSpPr>
          <p:nvPr>
            <p:ph type="body" sz="quarter" idx="10"/>
          </p:nvPr>
        </p:nvSpPr>
        <p:spPr>
          <a:xfrm>
            <a:off x="404019" y="2035175"/>
            <a:ext cx="11383962" cy="4822825"/>
          </a:xfrm>
        </p:spPr>
        <p:txBody>
          <a:bodyPr/>
          <a:lstStyle/>
          <a:p>
            <a:pPr marL="0" indent="0" algn="ctr">
              <a:buNone/>
            </a:pPr>
            <a:r>
              <a:rPr lang="en-US" sz="4000" dirty="0">
                <a:hlinkClick r:id="rId3"/>
              </a:rPr>
              <a:t>https://tinyurl.com/Y3LDOEContentLeaderDay3</a:t>
            </a:r>
            <a:r>
              <a:rPr lang="en-US" sz="4000" dirty="0"/>
              <a:t> </a:t>
            </a:r>
          </a:p>
          <a:p>
            <a:pPr marL="0" indent="0" algn="ctr">
              <a:buNone/>
            </a:pPr>
            <a:endParaRPr lang="en-US" sz="4000" dirty="0"/>
          </a:p>
        </p:txBody>
      </p:sp>
      <p:sp>
        <p:nvSpPr>
          <p:cNvPr id="2" name="Title 1"/>
          <p:cNvSpPr>
            <a:spLocks noGrp="1"/>
          </p:cNvSpPr>
          <p:nvPr>
            <p:ph type="title"/>
          </p:nvPr>
        </p:nvSpPr>
        <p:spPr/>
        <p:txBody>
          <a:bodyPr/>
          <a:lstStyle/>
          <a:p>
            <a:r>
              <a:rPr lang="en-US" dirty="0"/>
              <a:t>Please take our survey!</a:t>
            </a:r>
          </a:p>
        </p:txBody>
      </p:sp>
      <p:pic>
        <p:nvPicPr>
          <p:cNvPr id="5" name="Picture 4">
            <a:extLst>
              <a:ext uri="{FF2B5EF4-FFF2-40B4-BE49-F238E27FC236}">
                <a16:creationId xmlns:a16="http://schemas.microsoft.com/office/drawing/2014/main" id="{9EE53DE2-2E92-FC40-B4F9-994817FA46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0194" y="4066675"/>
            <a:ext cx="6540500" cy="1625600"/>
          </a:xfrm>
          <a:prstGeom prst="rect">
            <a:avLst/>
          </a:prstGeom>
        </p:spPr>
      </p:pic>
    </p:spTree>
    <p:extLst>
      <p:ext uri="{BB962C8B-B14F-4D97-AF65-F5344CB8AC3E}">
        <p14:creationId xmlns:p14="http://schemas.microsoft.com/office/powerpoint/2010/main" val="8124821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22031" y="1124044"/>
            <a:ext cx="11434385" cy="4822825"/>
          </a:xfrm>
        </p:spPr>
        <p:txBody>
          <a:bodyPr/>
          <a:lstStyle/>
          <a:p>
            <a:pPr marL="0" indent="0" algn="ctr">
              <a:spcBef>
                <a:spcPts val="0"/>
              </a:spcBef>
              <a:buClr>
                <a:schemeClr val="dk1"/>
              </a:buClr>
              <a:buSzPct val="100000"/>
              <a:buNone/>
            </a:pPr>
            <a:r>
              <a:rPr lang="en-US" sz="4000" b="1" dirty="0">
                <a:solidFill>
                  <a:schemeClr val="tx2"/>
                </a:solidFill>
                <a:latin typeface="Calibri" charset="0"/>
                <a:ea typeface="Calibri" charset="0"/>
                <a:cs typeface="Calibri" charset="0"/>
                <a:sym typeface="Rockwell"/>
              </a:rPr>
              <a:t>Think – Pair – Share </a:t>
            </a:r>
          </a:p>
          <a:p>
            <a:pPr marL="0" indent="0" algn="ctr">
              <a:spcBef>
                <a:spcPts val="0"/>
              </a:spcBef>
              <a:buClr>
                <a:schemeClr val="dk1"/>
              </a:buClr>
              <a:buSzPct val="100000"/>
              <a:buNone/>
            </a:pPr>
            <a:endParaRPr lang="en-US" sz="4000" b="1" dirty="0">
              <a:solidFill>
                <a:schemeClr val="tx2"/>
              </a:solidFill>
              <a:latin typeface="Calibri" charset="0"/>
              <a:ea typeface="Calibri" charset="0"/>
              <a:cs typeface="Calibri" charset="0"/>
              <a:sym typeface="Rockwell"/>
            </a:endParaRPr>
          </a:p>
          <a:p>
            <a:pPr marL="0" indent="0" algn="ctr">
              <a:spcBef>
                <a:spcPts val="0"/>
              </a:spcBef>
              <a:buClr>
                <a:schemeClr val="dk1"/>
              </a:buClr>
              <a:buSzPct val="100000"/>
              <a:buNone/>
            </a:pPr>
            <a:r>
              <a:rPr lang="en-US" sz="3600" dirty="0">
                <a:solidFill>
                  <a:schemeClr val="tx1"/>
                </a:solidFill>
                <a:latin typeface="Calibri" charset="0"/>
                <a:ea typeface="Calibri" charset="0"/>
                <a:cs typeface="Calibri" charset="0"/>
                <a:sym typeface="Rockwell"/>
              </a:rPr>
              <a:t>Think about a text you’ve read that you found very challenging.</a:t>
            </a:r>
          </a:p>
          <a:p>
            <a:pPr marL="0" indent="0" algn="ctr">
              <a:spcBef>
                <a:spcPts val="0"/>
              </a:spcBef>
              <a:buClr>
                <a:schemeClr val="dk1"/>
              </a:buClr>
              <a:buSzPct val="100000"/>
              <a:buNone/>
            </a:pPr>
            <a:r>
              <a:rPr lang="en-US" sz="2400" i="1" dirty="0">
                <a:solidFill>
                  <a:schemeClr val="tx1"/>
                </a:solidFill>
                <a:latin typeface="Calibri" charset="0"/>
                <a:ea typeface="Calibri" charset="0"/>
                <a:cs typeface="Calibri" charset="0"/>
                <a:sym typeface="Rockwell"/>
              </a:rPr>
              <a:t>This could be something you read for pleasure, for work, for a college class, etc.   </a:t>
            </a:r>
          </a:p>
          <a:p>
            <a:pPr marL="0" indent="0" algn="ctr">
              <a:spcBef>
                <a:spcPts val="0"/>
              </a:spcBef>
              <a:buClr>
                <a:schemeClr val="dk1"/>
              </a:buClr>
              <a:buSzPct val="100000"/>
              <a:buNone/>
            </a:pPr>
            <a:endParaRPr lang="en-US" sz="3600" dirty="0">
              <a:solidFill>
                <a:schemeClr val="tx1"/>
              </a:solidFill>
              <a:latin typeface="Calibri" charset="0"/>
              <a:ea typeface="Calibri" charset="0"/>
              <a:cs typeface="Calibri" charset="0"/>
              <a:sym typeface="Rockwell"/>
            </a:endParaRPr>
          </a:p>
          <a:p>
            <a:pPr marL="646113" indent="-223838">
              <a:spcBef>
                <a:spcPts val="0"/>
              </a:spcBef>
              <a:buClr>
                <a:schemeClr val="dk1"/>
              </a:buClr>
              <a:buSzPct val="100000"/>
            </a:pPr>
            <a:r>
              <a:rPr lang="en-US" sz="4000" dirty="0">
                <a:solidFill>
                  <a:schemeClr val="tx1"/>
                </a:solidFill>
                <a:latin typeface="Calibri" charset="0"/>
                <a:ea typeface="Calibri" charset="0"/>
                <a:cs typeface="Calibri" charset="0"/>
                <a:sym typeface="Rockwell"/>
              </a:rPr>
              <a:t>What made this text so challenging to read? </a:t>
            </a:r>
          </a:p>
          <a:p>
            <a:pPr marL="646113" indent="-223838">
              <a:spcBef>
                <a:spcPts val="0"/>
              </a:spcBef>
              <a:buClr>
                <a:schemeClr val="dk1"/>
              </a:buClr>
              <a:buSzPct val="100000"/>
            </a:pPr>
            <a:r>
              <a:rPr lang="en-US" sz="4000" dirty="0">
                <a:solidFill>
                  <a:schemeClr val="tx1"/>
                </a:solidFill>
                <a:latin typeface="Calibri" charset="0"/>
                <a:ea typeface="Calibri" charset="0"/>
                <a:cs typeface="Calibri" charset="0"/>
                <a:sym typeface="Rockwell"/>
              </a:rPr>
              <a:t>What would have made this text easier to read and understand? </a:t>
            </a:r>
          </a:p>
          <a:p>
            <a:pPr>
              <a:spcBef>
                <a:spcPts val="0"/>
              </a:spcBef>
              <a:buClr>
                <a:schemeClr val="dk1"/>
              </a:buClr>
              <a:buSzPct val="100000"/>
            </a:pPr>
            <a:endParaRPr lang="en-US" sz="4000" b="1" dirty="0">
              <a:solidFill>
                <a:schemeClr val="accent6"/>
              </a:solidFill>
              <a:latin typeface="Calibri" charset="0"/>
              <a:ea typeface="Calibri" charset="0"/>
              <a:cs typeface="Calibri" charset="0"/>
              <a:sym typeface="Rockwell"/>
            </a:endParaRPr>
          </a:p>
          <a:p>
            <a:pPr marL="0" indent="0" algn="ctr">
              <a:spcBef>
                <a:spcPts val="0"/>
              </a:spcBef>
              <a:buClr>
                <a:schemeClr val="dk1"/>
              </a:buClr>
              <a:buSzPct val="100000"/>
              <a:buNone/>
            </a:pPr>
            <a:endParaRPr lang="en-US" sz="2000" b="1" dirty="0">
              <a:solidFill>
                <a:schemeClr val="tx2"/>
              </a:solidFill>
              <a:latin typeface="Calibri" charset="0"/>
              <a:ea typeface="Calibri" charset="0"/>
              <a:cs typeface="Calibri" charset="0"/>
              <a:sym typeface="Rockwell"/>
            </a:endParaRPr>
          </a:p>
          <a:p>
            <a:pPr>
              <a:spcBef>
                <a:spcPts val="0"/>
              </a:spcBef>
              <a:buClr>
                <a:schemeClr val="dk1"/>
              </a:buClr>
              <a:buSzPct val="100000"/>
              <a:buFont typeface="Arial" charset="0"/>
              <a:buChar char="•"/>
            </a:pPr>
            <a:endParaRPr lang="en-US" sz="4000" dirty="0">
              <a:solidFill>
                <a:schemeClr val="accent6"/>
              </a:solidFill>
              <a:latin typeface="Calibri" charset="0"/>
              <a:ea typeface="Calibri" charset="0"/>
              <a:cs typeface="Calibri" charset="0"/>
              <a:sym typeface="Rockwell"/>
            </a:endParaRPr>
          </a:p>
          <a:p>
            <a:pPr marL="342900" lvl="0" indent="-368300">
              <a:spcBef>
                <a:spcPts val="0"/>
              </a:spcBef>
              <a:buClr>
                <a:schemeClr val="dk1"/>
              </a:buClr>
              <a:buSzPct val="100000"/>
            </a:pPr>
            <a:endParaRPr lang="en-US" sz="3200" dirty="0">
              <a:solidFill>
                <a:schemeClr val="dk1"/>
              </a:solidFill>
              <a:latin typeface="Calibri" charset="0"/>
              <a:ea typeface="Calibri" charset="0"/>
              <a:cs typeface="Calibri" charset="0"/>
              <a:sym typeface="Rockwell"/>
            </a:endParaRPr>
          </a:p>
        </p:txBody>
      </p:sp>
      <p:sp>
        <p:nvSpPr>
          <p:cNvPr id="4" name="Title 3"/>
          <p:cNvSpPr>
            <a:spLocks noGrp="1"/>
          </p:cNvSpPr>
          <p:nvPr>
            <p:ph type="title"/>
          </p:nvPr>
        </p:nvSpPr>
        <p:spPr/>
        <p:txBody>
          <a:bodyPr/>
          <a:lstStyle/>
          <a:p>
            <a:r>
              <a:rPr lang="en-US" dirty="0"/>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17</a:t>
            </a:fld>
            <a:endParaRPr lang="en-US" dirty="0"/>
          </a:p>
        </p:txBody>
      </p:sp>
    </p:spTree>
    <p:extLst>
      <p:ext uri="{BB962C8B-B14F-4D97-AF65-F5344CB8AC3E}">
        <p14:creationId xmlns:p14="http://schemas.microsoft.com/office/powerpoint/2010/main" val="12774070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sz="4500" dirty="0">
                <a:solidFill>
                  <a:schemeClr val="tx1"/>
                </a:solidFill>
              </a:rPr>
              <a:t>Experience how readers develop understanding by building knowledge about topics</a:t>
            </a:r>
          </a:p>
          <a:p>
            <a:endParaRPr lang="en-US" sz="2000" dirty="0">
              <a:solidFill>
                <a:schemeClr val="tx1"/>
              </a:solidFill>
            </a:endParaRPr>
          </a:p>
          <a:p>
            <a:r>
              <a:rPr lang="en-US" sz="4500" dirty="0">
                <a:solidFill>
                  <a:schemeClr val="tx1"/>
                </a:solidFill>
              </a:rPr>
              <a:t>Describe the relationship between content knowledge and reading comprehension</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18</a:t>
            </a:fld>
            <a:endParaRPr lang="en-US" dirty="0"/>
          </a:p>
        </p:txBody>
      </p:sp>
    </p:spTree>
    <p:extLst>
      <p:ext uri="{BB962C8B-B14F-4D97-AF65-F5344CB8AC3E}">
        <p14:creationId xmlns:p14="http://schemas.microsoft.com/office/powerpoint/2010/main" val="1688954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19</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600" b="1" dirty="0">
                <a:solidFill>
                  <a:schemeClr val="accent5"/>
                </a:solidFill>
                <a:sym typeface="Arial"/>
              </a:rPr>
              <a:t>Complexity</a:t>
            </a:r>
            <a:r>
              <a:rPr lang="en-US" sz="3600" dirty="0">
                <a:solidFill>
                  <a:schemeClr val="accent5"/>
                </a:solidFill>
                <a:sym typeface="Arial"/>
              </a:rPr>
              <a:t>: </a:t>
            </a:r>
            <a:r>
              <a:rPr lang="x-none" sz="3600" dirty="0">
                <a:solidFill>
                  <a:schemeClr val="tx1"/>
                </a:solidFill>
                <a:sym typeface="Arial"/>
              </a:rPr>
              <a:t>Regular </a:t>
            </a:r>
            <a:r>
              <a:rPr lang="en-US" sz="3600" dirty="0">
                <a:solidFill>
                  <a:schemeClr val="tx1"/>
                </a:solidFill>
                <a:sym typeface="Arial"/>
              </a:rPr>
              <a:t>p</a:t>
            </a:r>
            <a:r>
              <a:rPr lang="x-none" sz="3600" dirty="0">
                <a:solidFill>
                  <a:schemeClr val="tx1"/>
                </a:solidFill>
                <a:sym typeface="Arial"/>
              </a:rPr>
              <a:t>ractice </a:t>
            </a:r>
            <a:r>
              <a:rPr lang="en-US" sz="3600" dirty="0">
                <a:solidFill>
                  <a:schemeClr val="tx1"/>
                </a:solidFill>
                <a:sym typeface="Arial"/>
              </a:rPr>
              <a:t>w</a:t>
            </a:r>
            <a:r>
              <a:rPr lang="x-none" sz="3600" dirty="0">
                <a:solidFill>
                  <a:schemeClr val="tx1"/>
                </a:solidFill>
                <a:sym typeface="Arial"/>
              </a:rPr>
              <a:t>ith</a:t>
            </a:r>
            <a:r>
              <a:rPr lang="en-US" sz="3600" dirty="0">
                <a:solidFill>
                  <a:schemeClr val="tx1"/>
                </a:solidFill>
                <a:sym typeface="Arial"/>
              </a:rPr>
              <a:t> c</a:t>
            </a:r>
            <a:r>
              <a:rPr lang="x-none" sz="3600" dirty="0">
                <a:solidFill>
                  <a:schemeClr val="tx1"/>
                </a:solidFill>
                <a:sym typeface="Arial"/>
              </a:rPr>
              <a:t>omplex </a:t>
            </a:r>
            <a:r>
              <a:rPr lang="en-US" sz="3600" dirty="0">
                <a:solidFill>
                  <a:schemeClr val="tx1"/>
                </a:solidFill>
                <a:sym typeface="Arial"/>
              </a:rPr>
              <a:t>t</a:t>
            </a:r>
            <a:r>
              <a:rPr lang="x-none" sz="3600" dirty="0">
                <a:solidFill>
                  <a:schemeClr val="tx1"/>
                </a:solidFill>
                <a:sym typeface="Arial"/>
              </a:rPr>
              <a:t>ext </a:t>
            </a:r>
            <a:r>
              <a:rPr lang="en-US" sz="3600" dirty="0">
                <a:solidFill>
                  <a:schemeClr val="tx1"/>
                </a:solidFill>
                <a:sym typeface="Arial"/>
              </a:rPr>
              <a:t>a</a:t>
            </a:r>
            <a:r>
              <a:rPr lang="x-none" sz="3600" dirty="0">
                <a:solidFill>
                  <a:schemeClr val="tx1"/>
                </a:solidFill>
                <a:sym typeface="Arial"/>
              </a:rPr>
              <a:t>nd </a:t>
            </a:r>
            <a:r>
              <a:rPr lang="en-US" sz="3600" dirty="0" err="1">
                <a:solidFill>
                  <a:schemeClr val="tx1"/>
                </a:solidFill>
                <a:sym typeface="Arial"/>
              </a:rPr>
              <a:t>i</a:t>
            </a:r>
            <a:r>
              <a:rPr lang="x-none" sz="3600" dirty="0">
                <a:solidFill>
                  <a:schemeClr val="tx1"/>
                </a:solidFill>
                <a:sym typeface="Arial"/>
              </a:rPr>
              <a:t>ts </a:t>
            </a:r>
            <a:r>
              <a:rPr lang="en-US" sz="3600" dirty="0">
                <a:solidFill>
                  <a:schemeClr val="tx1"/>
                </a:solidFill>
                <a:sym typeface="Arial"/>
              </a:rPr>
              <a:t>a</a:t>
            </a:r>
            <a:r>
              <a:rPr lang="x-none" sz="3600" dirty="0">
                <a:solidFill>
                  <a:schemeClr val="tx1"/>
                </a:solidFill>
                <a:sym typeface="Arial"/>
              </a:rPr>
              <a:t>cademic </a:t>
            </a:r>
            <a:r>
              <a:rPr lang="en-US" sz="3600" dirty="0">
                <a:solidFill>
                  <a:schemeClr val="tx1"/>
                </a:solidFill>
                <a:sym typeface="Arial"/>
              </a:rPr>
              <a:t>l</a:t>
            </a:r>
            <a:r>
              <a:rPr lang="x-none" sz="3600" dirty="0">
                <a:solidFill>
                  <a:schemeClr val="tx1"/>
                </a:solidFill>
                <a:sym typeface="Arial"/>
              </a:rPr>
              <a:t>anguage</a:t>
            </a:r>
            <a:endParaRPr lang="en-US" sz="3600" dirty="0">
              <a:solidFill>
                <a:schemeClr val="tx1"/>
              </a:solidFill>
              <a:sym typeface="Arial"/>
            </a:endParaRPr>
          </a:p>
          <a:p>
            <a:pPr marL="514338" indent="-514338">
              <a:lnSpc>
                <a:spcPct val="120000"/>
              </a:lnSpc>
              <a:buSzPct val="85000"/>
              <a:buAutoNum type="arabicPeriod"/>
            </a:pPr>
            <a:r>
              <a:rPr lang="en-US" sz="3600" b="1" dirty="0">
                <a:solidFill>
                  <a:schemeClr val="accent5"/>
                </a:solidFill>
                <a:sym typeface="Arial"/>
              </a:rPr>
              <a:t>Evidence</a:t>
            </a:r>
            <a:r>
              <a:rPr lang="en-US" sz="3600" dirty="0">
                <a:solidFill>
                  <a:schemeClr val="accent5"/>
                </a:solidFill>
                <a:sym typeface="Arial"/>
              </a:rPr>
              <a:t>: </a:t>
            </a:r>
            <a:r>
              <a:rPr lang="en-US" sz="36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600" b="1" dirty="0">
                <a:solidFill>
                  <a:schemeClr val="accent5"/>
                </a:solidFill>
                <a:sym typeface="Arial"/>
              </a:rPr>
              <a:t>Knowledge</a:t>
            </a:r>
            <a:r>
              <a:rPr lang="en-US" sz="3600" dirty="0">
                <a:solidFill>
                  <a:schemeClr val="accent5"/>
                </a:solidFill>
                <a:sym typeface="Arial"/>
              </a:rPr>
              <a:t>: </a:t>
            </a:r>
            <a:r>
              <a:rPr lang="en-US" sz="3600" dirty="0">
                <a:solidFill>
                  <a:schemeClr val="tx1"/>
                </a:solidFill>
                <a:sym typeface="Arial"/>
              </a:rPr>
              <a:t>Building knowledge through content-rich nonfiction</a:t>
            </a:r>
            <a:endParaRPr lang="en-US" sz="3600" dirty="0">
              <a:solidFill>
                <a:schemeClr val="tx1"/>
              </a:solidFill>
            </a:endParaRPr>
          </a:p>
          <a:p>
            <a:endParaRPr lang="en-US" dirty="0"/>
          </a:p>
        </p:txBody>
      </p:sp>
      <p:sp>
        <p:nvSpPr>
          <p:cNvPr id="4" name="Title 3"/>
          <p:cNvSpPr>
            <a:spLocks noGrp="1"/>
          </p:cNvSpPr>
          <p:nvPr>
            <p:ph type="title"/>
          </p:nvPr>
        </p:nvSpPr>
        <p:spPr/>
        <p:txBody>
          <a:bodyPr/>
          <a:lstStyle/>
          <a:p>
            <a:r>
              <a:rPr lang="en-US"/>
              <a:t>The Instructional Shifts</a:t>
            </a:r>
            <a:endParaRPr lang="en-US" dirty="0"/>
          </a:p>
        </p:txBody>
      </p:sp>
      <p:sp>
        <p:nvSpPr>
          <p:cNvPr id="5" name="Rectangle 4"/>
          <p:cNvSpPr/>
          <p:nvPr/>
        </p:nvSpPr>
        <p:spPr>
          <a:xfrm>
            <a:off x="932688" y="4114800"/>
            <a:ext cx="10294447" cy="1463040"/>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33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2</a:t>
            </a:fld>
            <a:endParaRPr lang="en-US" sz="1600" dirty="0">
              <a:solidFill>
                <a:schemeClr val="dk1"/>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Afternoon</a:t>
            </a:r>
            <a:r>
              <a:rPr lang="en-US" sz="4000" b="0" i="0" u="none" strike="noStrike" cap="none" dirty="0">
                <a:solidFill>
                  <a:schemeClr val="lt1"/>
                </a:solidFill>
                <a:latin typeface="Calibri"/>
                <a:ea typeface="Calibri"/>
                <a:cs typeface="Calibri"/>
                <a:sym typeface="Calibri"/>
              </a:rPr>
              <a:t> at a Glance</a:t>
            </a:r>
          </a:p>
        </p:txBody>
      </p:sp>
      <p:graphicFrame>
        <p:nvGraphicFramePr>
          <p:cNvPr id="101" name="Shape 101"/>
          <p:cNvGraphicFramePr/>
          <p:nvPr>
            <p:extLst>
              <p:ext uri="{D42A27DB-BD31-4B8C-83A1-F6EECF244321}">
                <p14:modId xmlns:p14="http://schemas.microsoft.com/office/powerpoint/2010/main" val="1923514760"/>
              </p:ext>
            </p:extLst>
          </p:nvPr>
        </p:nvGraphicFramePr>
        <p:xfrm>
          <a:off x="481687" y="1219430"/>
          <a:ext cx="11228625" cy="3969650"/>
        </p:xfrm>
        <a:graphic>
          <a:graphicData uri="http://schemas.openxmlformats.org/drawingml/2006/table">
            <a:tbl>
              <a:tblPr firstRow="1" bandRow="1">
                <a:tableStyleId>{5A111915-BE36-4E01-A7E5-04B1672EAD32}</a:tableStyleId>
              </a:tblPr>
              <a:tblGrid>
                <a:gridCol w="3136156">
                  <a:extLst>
                    <a:ext uri="{9D8B030D-6E8A-4147-A177-3AD203B41FA5}">
                      <a16:colId xmlns:a16="http://schemas.microsoft.com/office/drawing/2014/main" val="20000"/>
                    </a:ext>
                  </a:extLst>
                </a:gridCol>
                <a:gridCol w="8092469">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1:00 – 3:15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CLM 3, Sessions 4-5</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3:15 – 3:30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3:30 – 4:25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CLM 3, Session 6</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4:25 – 4:30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Wrapping Up &amp; Survey</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911905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997895" y="1078220"/>
            <a:ext cx="4889950" cy="4765021"/>
          </a:xfrm>
          <a:ln w="25400">
            <a:solidFill>
              <a:schemeClr val="tx2">
                <a:lumMod val="75000"/>
              </a:schemeClr>
            </a:solidFill>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200" b="1" dirty="0">
                <a:solidFill>
                  <a:schemeClr val="tx2"/>
                </a:solidFill>
              </a:rPr>
              <a:t>Unit Focus: </a:t>
            </a:r>
          </a:p>
          <a:p>
            <a:pPr marL="0" marR="0" lvl="0" indent="0" algn="ctr" defTabSz="914400" eaLnBrk="1" fontAlgn="auto" latinLnBrk="0" hangingPunct="1">
              <a:lnSpc>
                <a:spcPct val="100000"/>
              </a:lnSpc>
              <a:spcBef>
                <a:spcPts val="0"/>
              </a:spcBef>
              <a:spcAft>
                <a:spcPts val="0"/>
              </a:spcAft>
              <a:buClrTx/>
              <a:buSzTx/>
              <a:buFontTx/>
              <a:buNone/>
              <a:tabLst/>
              <a:defRPr/>
            </a:pPr>
            <a:r>
              <a:rPr lang="en-US" sz="3200" dirty="0">
                <a:solidFill>
                  <a:schemeClr val="tx1"/>
                </a:solidFill>
              </a:rPr>
              <a:t>How Humans Impact </a:t>
            </a:r>
          </a:p>
          <a:p>
            <a:pPr marL="0" marR="0" lvl="0" indent="0" algn="ctr" defTabSz="914400" eaLnBrk="1" fontAlgn="auto" latinLnBrk="0" hangingPunct="1">
              <a:lnSpc>
                <a:spcPct val="100000"/>
              </a:lnSpc>
              <a:spcBef>
                <a:spcPts val="0"/>
              </a:spcBef>
              <a:spcAft>
                <a:spcPts val="0"/>
              </a:spcAft>
              <a:buClrTx/>
              <a:buSzTx/>
              <a:buFontTx/>
              <a:buNone/>
              <a:tabLst/>
              <a:defRPr/>
            </a:pPr>
            <a:r>
              <a:rPr lang="en-US" sz="3200" dirty="0">
                <a:solidFill>
                  <a:schemeClr val="tx1"/>
                </a:solidFill>
              </a:rPr>
              <a:t>Ocean Life </a:t>
            </a:r>
            <a:endParaRPr lang="en-US" sz="3200" dirty="0"/>
          </a:p>
          <a:p>
            <a:pPr marL="0" marR="0" lvl="0" indent="0" algn="ctr" defTabSz="91440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eaLnBrk="1" fontAlgn="auto" latinLnBrk="0" hangingPunct="1">
              <a:lnSpc>
                <a:spcPct val="100000"/>
              </a:lnSpc>
              <a:spcBef>
                <a:spcPts val="0"/>
              </a:spcBef>
              <a:spcAft>
                <a:spcPts val="0"/>
              </a:spcAft>
              <a:buClrTx/>
              <a:buSzTx/>
              <a:buFontTx/>
              <a:buNone/>
              <a:tabLst/>
              <a:defRPr/>
            </a:pPr>
            <a:endParaRPr lang="en-US" dirty="0">
              <a:solidFill>
                <a:schemeClr val="tx1"/>
              </a:solidFill>
            </a:endParaRPr>
          </a:p>
        </p:txBody>
      </p:sp>
      <p:sp>
        <p:nvSpPr>
          <p:cNvPr id="4" name="Title 3"/>
          <p:cNvSpPr>
            <a:spLocks noGrp="1"/>
          </p:cNvSpPr>
          <p:nvPr>
            <p:ph type="title"/>
          </p:nvPr>
        </p:nvSpPr>
        <p:spPr/>
        <p:txBody>
          <a:bodyPr/>
          <a:lstStyle/>
          <a:p>
            <a:r>
              <a:rPr lang="en-US" dirty="0"/>
              <a:t>Put On Your Student Hat</a:t>
            </a:r>
          </a:p>
        </p:txBody>
      </p:sp>
      <p:sp>
        <p:nvSpPr>
          <p:cNvPr id="6" name="Slide Number Placeholder 5"/>
          <p:cNvSpPr>
            <a:spLocks noGrp="1"/>
          </p:cNvSpPr>
          <p:nvPr>
            <p:ph type="sldNum" sz="quarter" idx="4"/>
          </p:nvPr>
        </p:nvSpPr>
        <p:spPr/>
        <p:txBody>
          <a:bodyPr/>
          <a:lstStyle/>
          <a:p>
            <a:fld id="{4080289E-A2FF-0941-931A-EE1328331F47}" type="slidenum">
              <a:rPr lang="en-US" smtClean="0"/>
              <a:pPr/>
              <a:t>20</a:t>
            </a:fld>
            <a:endParaRPr lang="en-US" dirty="0"/>
          </a:p>
        </p:txBody>
      </p:sp>
      <p:pic>
        <p:nvPicPr>
          <p:cNvPr id="3" name="Picture 2">
            <a:extLst>
              <a:ext uri="{FF2B5EF4-FFF2-40B4-BE49-F238E27FC236}">
                <a16:creationId xmlns:a16="http://schemas.microsoft.com/office/drawing/2014/main" id="{1E915A1E-5F69-AC41-BD3C-AD66AF93EC3A}"/>
              </a:ext>
            </a:extLst>
          </p:cNvPr>
          <p:cNvPicPr>
            <a:picLocks noChangeAspect="1"/>
          </p:cNvPicPr>
          <p:nvPr/>
        </p:nvPicPr>
        <p:blipFill>
          <a:blip r:embed="rId3"/>
          <a:stretch>
            <a:fillRect/>
          </a:stretch>
        </p:blipFill>
        <p:spPr>
          <a:xfrm>
            <a:off x="7148551" y="1442078"/>
            <a:ext cx="4318000" cy="3644900"/>
          </a:xfrm>
          <a:prstGeom prst="rect">
            <a:avLst/>
          </a:prstGeom>
        </p:spPr>
      </p:pic>
      <p:sp>
        <p:nvSpPr>
          <p:cNvPr id="9" name="TextBox 8">
            <a:extLst>
              <a:ext uri="{FF2B5EF4-FFF2-40B4-BE49-F238E27FC236}">
                <a16:creationId xmlns:a16="http://schemas.microsoft.com/office/drawing/2014/main" id="{9E182E96-FDA8-0F47-9065-908152065DA2}"/>
              </a:ext>
            </a:extLst>
          </p:cNvPr>
          <p:cNvSpPr txBox="1"/>
          <p:nvPr/>
        </p:nvSpPr>
        <p:spPr>
          <a:xfrm>
            <a:off x="8341112" y="2618197"/>
            <a:ext cx="2408663" cy="646331"/>
          </a:xfrm>
          <a:prstGeom prst="rect">
            <a:avLst/>
          </a:prstGeom>
          <a:noFill/>
        </p:spPr>
        <p:txBody>
          <a:bodyPr wrap="square" rtlCol="0">
            <a:spAutoFit/>
          </a:bodyPr>
          <a:lstStyle/>
          <a:p>
            <a:r>
              <a:rPr lang="en-US" sz="3600" b="1" dirty="0">
                <a:solidFill>
                  <a:schemeClr val="bg1"/>
                </a:solidFill>
                <a:latin typeface="Calibri" panose="020F0502020204030204" pitchFamily="34" charset="0"/>
                <a:cs typeface="Calibri" panose="020F0502020204030204" pitchFamily="34" charset="0"/>
              </a:rPr>
              <a:t>Student</a:t>
            </a:r>
          </a:p>
        </p:txBody>
      </p:sp>
      <p:pic>
        <p:nvPicPr>
          <p:cNvPr id="11" name="Picture 10">
            <a:extLst>
              <a:ext uri="{FF2B5EF4-FFF2-40B4-BE49-F238E27FC236}">
                <a16:creationId xmlns:a16="http://schemas.microsoft.com/office/drawing/2014/main" id="{83F431AA-D9CD-D544-B91C-2E25E15CB775}"/>
              </a:ext>
            </a:extLst>
          </p:cNvPr>
          <p:cNvPicPr>
            <a:picLocks noChangeAspect="1"/>
          </p:cNvPicPr>
          <p:nvPr/>
        </p:nvPicPr>
        <p:blipFill>
          <a:blip r:embed="rId4"/>
          <a:stretch>
            <a:fillRect/>
          </a:stretch>
        </p:blipFill>
        <p:spPr>
          <a:xfrm>
            <a:off x="1681653" y="4931841"/>
            <a:ext cx="2374801" cy="779607"/>
          </a:xfrm>
          <a:prstGeom prst="rect">
            <a:avLst/>
          </a:prstGeom>
        </p:spPr>
      </p:pic>
      <p:pic>
        <p:nvPicPr>
          <p:cNvPr id="13" name="Picture 12">
            <a:extLst>
              <a:ext uri="{FF2B5EF4-FFF2-40B4-BE49-F238E27FC236}">
                <a16:creationId xmlns:a16="http://schemas.microsoft.com/office/drawing/2014/main" id="{5A1B148D-A963-E44E-8522-7B2D81C402CE}"/>
              </a:ext>
            </a:extLst>
          </p:cNvPr>
          <p:cNvPicPr>
            <a:picLocks noChangeAspect="1"/>
          </p:cNvPicPr>
          <p:nvPr/>
        </p:nvPicPr>
        <p:blipFill>
          <a:blip r:embed="rId5"/>
          <a:stretch>
            <a:fillRect/>
          </a:stretch>
        </p:blipFill>
        <p:spPr>
          <a:xfrm>
            <a:off x="3577386" y="3578449"/>
            <a:ext cx="2104878" cy="1185506"/>
          </a:xfrm>
          <a:prstGeom prst="rect">
            <a:avLst/>
          </a:prstGeom>
        </p:spPr>
      </p:pic>
      <p:pic>
        <p:nvPicPr>
          <p:cNvPr id="15" name="Picture 14">
            <a:extLst>
              <a:ext uri="{FF2B5EF4-FFF2-40B4-BE49-F238E27FC236}">
                <a16:creationId xmlns:a16="http://schemas.microsoft.com/office/drawing/2014/main" id="{17448A0E-6EF1-D74E-8324-CAF8F96A97FF}"/>
              </a:ext>
            </a:extLst>
          </p:cNvPr>
          <p:cNvPicPr>
            <a:picLocks noChangeAspect="1"/>
          </p:cNvPicPr>
          <p:nvPr/>
        </p:nvPicPr>
        <p:blipFill>
          <a:blip r:embed="rId6"/>
          <a:stretch>
            <a:fillRect/>
          </a:stretch>
        </p:blipFill>
        <p:spPr>
          <a:xfrm>
            <a:off x="1247853" y="2863131"/>
            <a:ext cx="2235200" cy="1422400"/>
          </a:xfrm>
          <a:prstGeom prst="rect">
            <a:avLst/>
          </a:prstGeom>
        </p:spPr>
      </p:pic>
    </p:spTree>
    <p:extLst>
      <p:ext uri="{BB962C8B-B14F-4D97-AF65-F5344CB8AC3E}">
        <p14:creationId xmlns:p14="http://schemas.microsoft.com/office/powerpoint/2010/main" val="15622306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5AED26-3FB5-1546-A08C-D6DE7162B07F}"/>
              </a:ext>
            </a:extLst>
          </p:cNvPr>
          <p:cNvSpPr>
            <a:spLocks noGrp="1"/>
          </p:cNvSpPr>
          <p:nvPr>
            <p:ph type="sldNum" sz="quarter" idx="4"/>
          </p:nvPr>
        </p:nvSpPr>
        <p:spPr/>
        <p:txBody>
          <a:bodyPr/>
          <a:lstStyle/>
          <a:p>
            <a:fld id="{4080289E-A2FF-0941-931A-EE1328331F47}" type="slidenum">
              <a:rPr lang="en-US" smtClean="0"/>
              <a:pPr/>
              <a:t>21</a:t>
            </a:fld>
            <a:endParaRPr lang="en-US" dirty="0"/>
          </a:p>
        </p:txBody>
      </p:sp>
      <p:sp>
        <p:nvSpPr>
          <p:cNvPr id="9" name="Text Placeholder 8">
            <a:extLst>
              <a:ext uri="{FF2B5EF4-FFF2-40B4-BE49-F238E27FC236}">
                <a16:creationId xmlns:a16="http://schemas.microsoft.com/office/drawing/2014/main" id="{FA5727F5-3B64-9A42-AAB8-B8227B89BD53}"/>
              </a:ext>
            </a:extLst>
          </p:cNvPr>
          <p:cNvSpPr>
            <a:spLocks noGrp="1"/>
          </p:cNvSpPr>
          <p:nvPr>
            <p:ph type="body" sz="quarter" idx="10"/>
          </p:nvPr>
        </p:nvSpPr>
        <p:spPr>
          <a:xfrm>
            <a:off x="5426576" y="2435787"/>
            <a:ext cx="6429840" cy="2820639"/>
          </a:xfrm>
        </p:spPr>
        <p:txBody>
          <a:bodyPr/>
          <a:lstStyle/>
          <a:p>
            <a:pPr marL="0" indent="0" algn="ctr">
              <a:buNone/>
            </a:pPr>
            <a:r>
              <a:rPr lang="en-US" sz="4800" b="1" dirty="0">
                <a:solidFill>
                  <a:schemeClr val="tx2"/>
                </a:solidFill>
              </a:rPr>
              <a:t>Summarize this report’s findings about the fishing practices used to catch Pacific Cod. </a:t>
            </a:r>
            <a:endParaRPr lang="en-US" sz="4000" dirty="0">
              <a:solidFill>
                <a:schemeClr val="tx2"/>
              </a:solidFill>
            </a:endParaRPr>
          </a:p>
        </p:txBody>
      </p:sp>
      <p:sp>
        <p:nvSpPr>
          <p:cNvPr id="6" name="Title 5">
            <a:extLst>
              <a:ext uri="{FF2B5EF4-FFF2-40B4-BE49-F238E27FC236}">
                <a16:creationId xmlns:a16="http://schemas.microsoft.com/office/drawing/2014/main" id="{A59CC16C-EFCD-224C-BCEE-C3590C042C86}"/>
              </a:ext>
            </a:extLst>
          </p:cNvPr>
          <p:cNvSpPr>
            <a:spLocks noGrp="1"/>
          </p:cNvSpPr>
          <p:nvPr>
            <p:ph type="title"/>
          </p:nvPr>
        </p:nvSpPr>
        <p:spPr/>
        <p:txBody>
          <a:bodyPr/>
          <a:lstStyle/>
          <a:p>
            <a:r>
              <a:rPr lang="en-US" dirty="0"/>
              <a:t>Experiential: The Impact of Fishing Pacific Cod</a:t>
            </a:r>
          </a:p>
        </p:txBody>
      </p:sp>
      <p:pic>
        <p:nvPicPr>
          <p:cNvPr id="8" name="Picture 7">
            <a:extLst>
              <a:ext uri="{FF2B5EF4-FFF2-40B4-BE49-F238E27FC236}">
                <a16:creationId xmlns:a16="http://schemas.microsoft.com/office/drawing/2014/main" id="{5E73AE8A-6B6F-604D-89B5-B14C5B516E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251" y="933955"/>
            <a:ext cx="4018476" cy="4976812"/>
          </a:xfrm>
          <a:prstGeom prst="rect">
            <a:avLst/>
          </a:prstGeom>
          <a:ln w="15875">
            <a:solidFill>
              <a:schemeClr val="accent6">
                <a:lumMod val="50000"/>
              </a:schemeClr>
            </a:solidFill>
          </a:ln>
        </p:spPr>
      </p:pic>
      <p:pic>
        <p:nvPicPr>
          <p:cNvPr id="10" name="Picture 9">
            <a:extLst>
              <a:ext uri="{FF2B5EF4-FFF2-40B4-BE49-F238E27FC236}">
                <a16:creationId xmlns:a16="http://schemas.microsoft.com/office/drawing/2014/main" id="{D0CCEB02-5A9B-5A4B-86B4-04A52A513396}"/>
              </a:ext>
            </a:extLst>
          </p:cNvPr>
          <p:cNvPicPr>
            <a:picLocks noChangeAspect="1"/>
          </p:cNvPicPr>
          <p:nvPr/>
        </p:nvPicPr>
        <p:blipFill>
          <a:blip r:embed="rId4"/>
          <a:stretch>
            <a:fillRect/>
          </a:stretch>
        </p:blipFill>
        <p:spPr>
          <a:xfrm>
            <a:off x="10749776" y="756955"/>
            <a:ext cx="1442224" cy="1217407"/>
          </a:xfrm>
          <a:prstGeom prst="rect">
            <a:avLst/>
          </a:prstGeom>
        </p:spPr>
      </p:pic>
      <p:sp>
        <p:nvSpPr>
          <p:cNvPr id="11" name="TextBox 10">
            <a:extLst>
              <a:ext uri="{FF2B5EF4-FFF2-40B4-BE49-F238E27FC236}">
                <a16:creationId xmlns:a16="http://schemas.microsoft.com/office/drawing/2014/main" id="{6679CB4D-5A8C-964F-AF94-D10869A7D757}"/>
              </a:ext>
            </a:extLst>
          </p:cNvPr>
          <p:cNvSpPr txBox="1"/>
          <p:nvPr/>
        </p:nvSpPr>
        <p:spPr>
          <a:xfrm>
            <a:off x="10986845" y="1206133"/>
            <a:ext cx="812192" cy="307777"/>
          </a:xfrm>
          <a:prstGeom prst="rect">
            <a:avLst/>
          </a:prstGeom>
          <a:noFill/>
        </p:spPr>
        <p:txBody>
          <a:bodyPr wrap="square" rtlCol="0">
            <a:spAutoFit/>
          </a:bodyPr>
          <a:lstStyle/>
          <a:p>
            <a:r>
              <a:rPr lang="en-US" sz="1400" b="1" dirty="0">
                <a:solidFill>
                  <a:schemeClr val="bg1"/>
                </a:solidFill>
                <a:latin typeface="Calibri" panose="020F0502020204030204" pitchFamily="34" charset="0"/>
                <a:cs typeface="Calibri" panose="020F0502020204030204" pitchFamily="34" charset="0"/>
              </a:rPr>
              <a:t>Student</a:t>
            </a:r>
          </a:p>
        </p:txBody>
      </p:sp>
    </p:spTree>
    <p:extLst>
      <p:ext uri="{BB962C8B-B14F-4D97-AF65-F5344CB8AC3E}">
        <p14:creationId xmlns:p14="http://schemas.microsoft.com/office/powerpoint/2010/main" val="242669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404749" y="983724"/>
            <a:ext cx="6451667" cy="4822825"/>
          </a:xfrm>
        </p:spPr>
        <p:txBody>
          <a:bodyPr/>
          <a:lstStyle/>
          <a:p>
            <a:pPr marL="457200" lvl="0" indent="-406400">
              <a:spcBef>
                <a:spcPts val="0"/>
              </a:spcBef>
              <a:buClr>
                <a:schemeClr val="dk1"/>
              </a:buClr>
              <a:buSzPct val="100000"/>
              <a:buFont typeface="Rockwell"/>
              <a:buChar char="●"/>
            </a:pPr>
            <a:r>
              <a:rPr lang="en-US" sz="3600" b="1" dirty="0">
                <a:solidFill>
                  <a:schemeClr val="tx2"/>
                </a:solidFill>
                <a:latin typeface="Calibri" charset="0"/>
                <a:ea typeface="Calibri" charset="0"/>
                <a:cs typeface="Calibri" charset="0"/>
                <a:sym typeface="Rockwell"/>
              </a:rPr>
              <a:t>Read</a:t>
            </a:r>
            <a:r>
              <a:rPr lang="en-US" sz="3600" dirty="0">
                <a:solidFill>
                  <a:schemeClr val="dk1"/>
                </a:solidFill>
                <a:latin typeface="Calibri" charset="0"/>
                <a:ea typeface="Calibri" charset="0"/>
                <a:cs typeface="Calibri" charset="0"/>
                <a:sym typeface="Rockwell"/>
              </a:rPr>
              <a:t> </a:t>
            </a:r>
            <a:r>
              <a:rPr lang="en-US" sz="3600" dirty="0">
                <a:solidFill>
                  <a:schemeClr val="tx1"/>
                </a:solidFill>
                <a:latin typeface="Calibri" charset="0"/>
                <a:ea typeface="Calibri" charset="0"/>
                <a:cs typeface="Calibri" charset="0"/>
                <a:sym typeface="Rockwell"/>
              </a:rPr>
              <a:t>the excerpt “Pacific Cod: Bycatch” from a scientific report</a:t>
            </a:r>
          </a:p>
          <a:p>
            <a:pPr marL="50800" lvl="0" indent="0">
              <a:spcBef>
                <a:spcPts val="0"/>
              </a:spcBef>
              <a:buClr>
                <a:schemeClr val="dk1"/>
              </a:buClr>
              <a:buSzPct val="100000"/>
              <a:buNone/>
            </a:pPr>
            <a:endParaRPr lang="en-US" sz="2000" dirty="0">
              <a:latin typeface="Calibri" charset="0"/>
              <a:ea typeface="Calibri" charset="0"/>
              <a:cs typeface="Calibri" charset="0"/>
              <a:sym typeface="Rockwell"/>
            </a:endParaRPr>
          </a:p>
          <a:p>
            <a:pPr marL="457200" lvl="0" indent="-406400">
              <a:spcBef>
                <a:spcPts val="0"/>
              </a:spcBef>
              <a:buClr>
                <a:schemeClr val="dk1"/>
              </a:buClr>
              <a:buSzPct val="100000"/>
              <a:buFont typeface="Rockwell"/>
              <a:buChar char="●"/>
            </a:pPr>
            <a:r>
              <a:rPr lang="en-US" sz="3700" b="1" dirty="0">
                <a:solidFill>
                  <a:schemeClr val="tx2"/>
                </a:solidFill>
                <a:latin typeface="Calibri" charset="0"/>
                <a:ea typeface="Calibri" charset="0"/>
                <a:cs typeface="Calibri" charset="0"/>
                <a:sym typeface="Rockwell"/>
              </a:rPr>
              <a:t>Annotate</a:t>
            </a:r>
            <a:r>
              <a:rPr lang="en-US" sz="3700" dirty="0">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the text as you read using the following symbols: </a:t>
            </a:r>
          </a:p>
          <a:p>
            <a:pPr marL="935038" lvl="1" indent="0">
              <a:spcBef>
                <a:spcPts val="0"/>
              </a:spcBef>
              <a:buClr>
                <a:schemeClr val="dk1"/>
              </a:buClr>
              <a:buSzPct val="100000"/>
              <a:buNone/>
            </a:pPr>
            <a:r>
              <a:rPr lang="en-US" sz="3700" b="1" dirty="0">
                <a:solidFill>
                  <a:schemeClr val="tx2"/>
                </a:solidFill>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 This is important </a:t>
            </a:r>
          </a:p>
          <a:p>
            <a:pPr marL="935038" lvl="1" indent="0">
              <a:spcBef>
                <a:spcPts val="0"/>
              </a:spcBef>
              <a:buClr>
                <a:schemeClr val="dk1"/>
              </a:buClr>
              <a:buSzPct val="100000"/>
              <a:buNone/>
            </a:pPr>
            <a:r>
              <a:rPr lang="en-US" sz="3700" b="1" dirty="0">
                <a:solidFill>
                  <a:schemeClr val="tx2"/>
                </a:solidFill>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 This is confusing or </a:t>
            </a:r>
          </a:p>
          <a:p>
            <a:pPr marL="935038" lvl="1" indent="0">
              <a:spcBef>
                <a:spcPts val="0"/>
              </a:spcBef>
              <a:buClr>
                <a:schemeClr val="dk1"/>
              </a:buClr>
              <a:buSzPct val="100000"/>
              <a:buNone/>
            </a:pPr>
            <a:r>
              <a:rPr lang="en-US" sz="3700" dirty="0">
                <a:solidFill>
                  <a:schemeClr val="tx1"/>
                </a:solidFill>
                <a:latin typeface="Calibri" charset="0"/>
                <a:ea typeface="Calibri" charset="0"/>
                <a:cs typeface="Calibri" charset="0"/>
                <a:sym typeface="Rockwell"/>
              </a:rPr>
              <a:t>       unclear</a:t>
            </a:r>
          </a:p>
          <a:p>
            <a:endParaRPr lang="en-US" sz="32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Experiential: The Impact of Fishing Pacific Cod</a:t>
            </a:r>
          </a:p>
        </p:txBody>
      </p:sp>
      <p:sp>
        <p:nvSpPr>
          <p:cNvPr id="6" name="Slide Number Placeholder 5"/>
          <p:cNvSpPr>
            <a:spLocks noGrp="1"/>
          </p:cNvSpPr>
          <p:nvPr>
            <p:ph type="sldNum" sz="quarter" idx="4"/>
          </p:nvPr>
        </p:nvSpPr>
        <p:spPr/>
        <p:txBody>
          <a:bodyPr/>
          <a:lstStyle/>
          <a:p>
            <a:fld id="{4080289E-A2FF-0941-931A-EE1328331F47}" type="slidenum">
              <a:rPr lang="en-US" smtClean="0"/>
              <a:pPr/>
              <a:t>22</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743" y="972791"/>
            <a:ext cx="3902968" cy="4833758"/>
          </a:xfrm>
          <a:prstGeom prst="rect">
            <a:avLst/>
          </a:prstGeom>
          <a:ln w="15875">
            <a:solidFill>
              <a:schemeClr val="accent6">
                <a:lumMod val="50000"/>
              </a:schemeClr>
            </a:solidFill>
          </a:ln>
        </p:spPr>
      </p:pic>
    </p:spTree>
    <p:extLst>
      <p:ext uri="{BB962C8B-B14F-4D97-AF65-F5344CB8AC3E}">
        <p14:creationId xmlns:p14="http://schemas.microsoft.com/office/powerpoint/2010/main" val="19965453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23</a:t>
            </a:fld>
            <a:endParaRPr lang="en-US" dirty="0"/>
          </a:p>
        </p:txBody>
      </p:sp>
      <p:sp>
        <p:nvSpPr>
          <p:cNvPr id="7" name="Text Placeholder 6">
            <a:extLst>
              <a:ext uri="{FF2B5EF4-FFF2-40B4-BE49-F238E27FC236}">
                <a16:creationId xmlns:a16="http://schemas.microsoft.com/office/drawing/2014/main" id="{06388A35-19CC-8A4C-97D7-3F6F51386E6D}"/>
              </a:ext>
            </a:extLst>
          </p:cNvPr>
          <p:cNvSpPr>
            <a:spLocks noGrp="1"/>
          </p:cNvSpPr>
          <p:nvPr>
            <p:ph type="body" sz="quarter" idx="10"/>
          </p:nvPr>
        </p:nvSpPr>
        <p:spPr>
          <a:xfrm>
            <a:off x="4853354" y="1025359"/>
            <a:ext cx="6929070" cy="4822825"/>
          </a:xfrm>
        </p:spPr>
        <p:txBody>
          <a:bodyPr/>
          <a:lstStyle/>
          <a:p>
            <a:pPr marL="0" indent="0" algn="ctr">
              <a:buNone/>
            </a:pPr>
            <a:r>
              <a:rPr lang="en-US" sz="4400" b="1" dirty="0">
                <a:solidFill>
                  <a:schemeClr val="tx2"/>
                </a:solidFill>
                <a:latin typeface="Calibri" charset="0"/>
                <a:ea typeface="Calibri" charset="0"/>
                <a:cs typeface="Calibri" charset="0"/>
                <a:sym typeface="Rockwell"/>
              </a:rPr>
              <a:t>How confident do you feel about your ability to:</a:t>
            </a:r>
          </a:p>
          <a:p>
            <a:pPr marL="0" indent="0" algn="ctr">
              <a:buNone/>
            </a:pPr>
            <a:endParaRPr lang="en-US" sz="2000" b="1" dirty="0">
              <a:solidFill>
                <a:schemeClr val="tx2"/>
              </a:solidFill>
              <a:latin typeface="Calibri" charset="0"/>
              <a:ea typeface="Calibri" charset="0"/>
              <a:cs typeface="Calibri" charset="0"/>
              <a:sym typeface="Rockwell"/>
            </a:endParaRPr>
          </a:p>
          <a:p>
            <a:pPr>
              <a:buFont typeface="Arial" charset="0"/>
              <a:buChar char="•"/>
            </a:pPr>
            <a:r>
              <a:rPr lang="en-US" sz="4400" b="1" dirty="0">
                <a:solidFill>
                  <a:schemeClr val="tx2"/>
                </a:solidFill>
                <a:latin typeface="Calibri" charset="0"/>
                <a:ea typeface="Calibri" charset="0"/>
                <a:cs typeface="Calibri" charset="0"/>
                <a:sym typeface="Rockwell"/>
              </a:rPr>
              <a:t>Read </a:t>
            </a:r>
            <a:r>
              <a:rPr lang="en-US" sz="4400" dirty="0">
                <a:solidFill>
                  <a:schemeClr val="tx1"/>
                </a:solidFill>
                <a:latin typeface="Calibri" charset="0"/>
                <a:ea typeface="Calibri" charset="0"/>
                <a:cs typeface="Calibri" charset="0"/>
                <a:sym typeface="Rockwell"/>
              </a:rPr>
              <a:t>this text</a:t>
            </a:r>
          </a:p>
          <a:p>
            <a:pPr>
              <a:buFont typeface="Arial" charset="0"/>
              <a:buChar char="•"/>
            </a:pPr>
            <a:r>
              <a:rPr lang="en-US" sz="4400" b="1" dirty="0">
                <a:solidFill>
                  <a:schemeClr val="tx2"/>
                </a:solidFill>
                <a:latin typeface="Calibri" charset="0"/>
                <a:ea typeface="Calibri" charset="0"/>
                <a:cs typeface="Calibri" charset="0"/>
                <a:sym typeface="Rockwell"/>
              </a:rPr>
              <a:t>Understand </a:t>
            </a:r>
            <a:r>
              <a:rPr lang="en-US" sz="4400" dirty="0">
                <a:solidFill>
                  <a:schemeClr val="tx1"/>
                </a:solidFill>
                <a:latin typeface="Calibri" charset="0"/>
                <a:ea typeface="Calibri" charset="0"/>
                <a:cs typeface="Calibri" charset="0"/>
                <a:sym typeface="Rockwell"/>
              </a:rPr>
              <a:t>this text</a:t>
            </a:r>
          </a:p>
          <a:p>
            <a:pPr>
              <a:buFont typeface="Arial" charset="0"/>
              <a:buChar char="•"/>
            </a:pPr>
            <a:r>
              <a:rPr lang="en-US" sz="4400" b="1" dirty="0">
                <a:solidFill>
                  <a:schemeClr val="tx2"/>
                </a:solidFill>
                <a:latin typeface="Calibri" charset="0"/>
                <a:ea typeface="Calibri" charset="0"/>
                <a:cs typeface="Calibri" charset="0"/>
                <a:sym typeface="Rockwell"/>
              </a:rPr>
              <a:t>Express </a:t>
            </a:r>
            <a:r>
              <a:rPr lang="en-US" sz="4400" dirty="0">
                <a:solidFill>
                  <a:schemeClr val="tx1"/>
                </a:solidFill>
                <a:latin typeface="Calibri" charset="0"/>
                <a:ea typeface="Calibri" charset="0"/>
                <a:cs typeface="Calibri" charset="0"/>
                <a:sym typeface="Rockwell"/>
              </a:rPr>
              <a:t>your understanding of this text</a:t>
            </a: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r>
              <a:rPr lang="en-US" sz="4400" b="1" dirty="0">
                <a:solidFill>
                  <a:schemeClr val="tx2"/>
                </a:solidFill>
                <a:latin typeface="Calibri" charset="0"/>
                <a:ea typeface="Calibri" charset="0"/>
                <a:cs typeface="Calibri" charset="0"/>
                <a:sym typeface="Rockwell"/>
              </a:rPr>
              <a:t>Let’s discuss!</a:t>
            </a:r>
            <a:endParaRPr lang="en-US" sz="4400" dirty="0">
              <a:solidFill>
                <a:schemeClr val="tx1"/>
              </a:solidFill>
              <a:latin typeface="Calibri" charset="0"/>
              <a:ea typeface="Calibri" charset="0"/>
              <a:cs typeface="Calibri" charset="0"/>
              <a:sym typeface="Rockwell"/>
            </a:endParaRPr>
          </a:p>
          <a:p>
            <a:endParaRPr lang="en-US" sz="4400" dirty="0"/>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r>
              <a:rPr lang="en-US" sz="4400" b="1" dirty="0">
                <a:solidFill>
                  <a:schemeClr val="tx2"/>
                </a:solidFill>
                <a:latin typeface="Calibri" charset="0"/>
                <a:ea typeface="Calibri" charset="0"/>
                <a:cs typeface="Calibri" charset="0"/>
                <a:sym typeface="Rockwell"/>
              </a:rPr>
              <a:t>What made this text challenging? </a:t>
            </a:r>
            <a:endParaRPr lang="en-US" dirty="0"/>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Rate Your Confidence</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25" y="1025359"/>
            <a:ext cx="3919166" cy="4853820"/>
          </a:xfrm>
          <a:prstGeom prst="rect">
            <a:avLst/>
          </a:prstGeom>
          <a:ln w="15875">
            <a:solidFill>
              <a:schemeClr val="accent6">
                <a:lumMod val="50000"/>
              </a:schemeClr>
            </a:solidFill>
          </a:ln>
        </p:spPr>
      </p:pic>
    </p:spTree>
    <p:extLst>
      <p:ext uri="{BB962C8B-B14F-4D97-AF65-F5344CB8AC3E}">
        <p14:creationId xmlns:p14="http://schemas.microsoft.com/office/powerpoint/2010/main" val="1071771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24</a:t>
            </a:fld>
            <a:endParaRPr lang="en-US" dirty="0"/>
          </a:p>
        </p:txBody>
      </p:sp>
      <p:sp>
        <p:nvSpPr>
          <p:cNvPr id="7" name="Text Placeholder 6">
            <a:extLst>
              <a:ext uri="{FF2B5EF4-FFF2-40B4-BE49-F238E27FC236}">
                <a16:creationId xmlns:a16="http://schemas.microsoft.com/office/drawing/2014/main" id="{06388A35-19CC-8A4C-97D7-3F6F51386E6D}"/>
              </a:ext>
            </a:extLst>
          </p:cNvPr>
          <p:cNvSpPr>
            <a:spLocks noGrp="1"/>
          </p:cNvSpPr>
          <p:nvPr>
            <p:ph type="body" sz="quarter" idx="10"/>
          </p:nvPr>
        </p:nvSpPr>
        <p:spPr>
          <a:xfrm>
            <a:off x="4853354" y="1025359"/>
            <a:ext cx="6929070" cy="4822825"/>
          </a:xfrm>
        </p:spPr>
        <p:txBody>
          <a:bodyPr/>
          <a:lstStyle/>
          <a:p>
            <a:endParaRPr lang="en-US" sz="4400" dirty="0"/>
          </a:p>
          <a:p>
            <a:pPr marL="0" indent="0" algn="ctr">
              <a:buNone/>
            </a:pPr>
            <a:endParaRPr lang="en-US" sz="2000" b="1" dirty="0">
              <a:solidFill>
                <a:schemeClr val="tx2"/>
              </a:solidFill>
              <a:latin typeface="Calibri" charset="0"/>
              <a:ea typeface="Calibri" charset="0"/>
              <a:cs typeface="Calibri" charset="0"/>
              <a:sym typeface="Rockwell"/>
            </a:endParaRPr>
          </a:p>
          <a:p>
            <a:pPr marL="0" indent="0" algn="ctr">
              <a:buNone/>
            </a:pPr>
            <a:r>
              <a:rPr lang="en-US" sz="5400" b="1" dirty="0">
                <a:solidFill>
                  <a:schemeClr val="tx2"/>
                </a:solidFill>
                <a:latin typeface="Calibri" charset="0"/>
                <a:ea typeface="Calibri" charset="0"/>
                <a:cs typeface="Calibri" charset="0"/>
                <a:sym typeface="Rockwell"/>
              </a:rPr>
              <a:t>What made this text challenging? </a:t>
            </a: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r>
              <a:rPr lang="en-US" sz="5400" b="1" dirty="0">
                <a:solidFill>
                  <a:schemeClr val="tx2"/>
                </a:solidFill>
                <a:latin typeface="Calibri" charset="0"/>
                <a:ea typeface="Calibri" charset="0"/>
                <a:cs typeface="Calibri" charset="0"/>
                <a:sym typeface="Rockwell"/>
              </a:rPr>
              <a:t>Be specific!</a:t>
            </a:r>
            <a:endParaRPr lang="en-US" sz="5400" dirty="0"/>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Let’s Discuss!</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25" y="1025359"/>
            <a:ext cx="3919166" cy="4853820"/>
          </a:xfrm>
          <a:prstGeom prst="rect">
            <a:avLst/>
          </a:prstGeom>
          <a:ln w="15875">
            <a:solidFill>
              <a:schemeClr val="accent6">
                <a:lumMod val="50000"/>
              </a:schemeClr>
            </a:solidFill>
          </a:ln>
        </p:spPr>
      </p:pic>
    </p:spTree>
    <p:extLst>
      <p:ext uri="{BB962C8B-B14F-4D97-AF65-F5344CB8AC3E}">
        <p14:creationId xmlns:p14="http://schemas.microsoft.com/office/powerpoint/2010/main" val="11633417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25</a:t>
            </a:fld>
            <a:endParaRPr lang="en-US" dirty="0"/>
          </a:p>
        </p:txBody>
      </p:sp>
      <p:sp>
        <p:nvSpPr>
          <p:cNvPr id="6" name="Title 5"/>
          <p:cNvSpPr>
            <a:spLocks noGrp="1"/>
          </p:cNvSpPr>
          <p:nvPr>
            <p:ph type="title"/>
          </p:nvPr>
        </p:nvSpPr>
        <p:spPr/>
        <p:txBody>
          <a:bodyPr/>
          <a:lstStyle/>
          <a:p>
            <a:r>
              <a:rPr lang="en-US" dirty="0"/>
              <a:t>Let’s Build Our Knowledge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2" name="TextBox 11"/>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3" name="TextBox 12"/>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5" name="TextBox 14"/>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16" name="Picture 15">
            <a:extLst>
              <a:ext uri="{FF2B5EF4-FFF2-40B4-BE49-F238E27FC236}">
                <a16:creationId xmlns:a16="http://schemas.microsoft.com/office/drawing/2014/main" id="{0BAAC4BF-7814-7B41-B6FB-9F32881979D7}"/>
              </a:ext>
            </a:extLst>
          </p:cNvPr>
          <p:cNvPicPr>
            <a:picLocks noChangeAspect="1"/>
          </p:cNvPicPr>
          <p:nvPr/>
        </p:nvPicPr>
        <p:blipFill>
          <a:blip r:embed="rId6"/>
          <a:stretch>
            <a:fillRect/>
          </a:stretch>
        </p:blipFill>
        <p:spPr>
          <a:xfrm>
            <a:off x="6311313" y="1510068"/>
            <a:ext cx="2440030" cy="3329561"/>
          </a:xfrm>
          <a:prstGeom prst="rect">
            <a:avLst/>
          </a:prstGeom>
          <a:ln>
            <a:solidFill>
              <a:schemeClr val="accent6"/>
            </a:solidFill>
          </a:ln>
        </p:spPr>
      </p:pic>
      <p:sp>
        <p:nvSpPr>
          <p:cNvPr id="17" name="TextBox 16">
            <a:extLst>
              <a:ext uri="{FF2B5EF4-FFF2-40B4-BE49-F238E27FC236}">
                <a16:creationId xmlns:a16="http://schemas.microsoft.com/office/drawing/2014/main" id="{978BB998-5626-A141-A0F8-F672BF305C64}"/>
              </a:ext>
            </a:extLst>
          </p:cNvPr>
          <p:cNvSpPr txBox="1"/>
          <p:nvPr/>
        </p:nvSpPr>
        <p:spPr>
          <a:xfrm>
            <a:off x="6500965" y="1202291"/>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522335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2D05E21-4E29-EB4F-A7E2-CEB28343B828}"/>
              </a:ext>
            </a:extLst>
          </p:cNvPr>
          <p:cNvSpPr>
            <a:spLocks noGrp="1"/>
          </p:cNvSpPr>
          <p:nvPr>
            <p:ph type="sldNum" sz="quarter" idx="4"/>
          </p:nvPr>
        </p:nvSpPr>
        <p:spPr/>
        <p:txBody>
          <a:bodyPr/>
          <a:lstStyle/>
          <a:p>
            <a:fld id="{4080289E-A2FF-0941-931A-EE1328331F47}" type="slidenum">
              <a:rPr lang="en-US" smtClean="0"/>
              <a:pPr/>
              <a:t>26</a:t>
            </a:fld>
            <a:endParaRPr lang="en-US" dirty="0"/>
          </a:p>
        </p:txBody>
      </p:sp>
      <p:sp>
        <p:nvSpPr>
          <p:cNvPr id="15" name="Text Placeholder 14">
            <a:extLst>
              <a:ext uri="{FF2B5EF4-FFF2-40B4-BE49-F238E27FC236}">
                <a16:creationId xmlns:a16="http://schemas.microsoft.com/office/drawing/2014/main" id="{9DB53A68-F55C-BC4D-8050-7C443D2505BB}"/>
              </a:ext>
            </a:extLst>
          </p:cNvPr>
          <p:cNvSpPr>
            <a:spLocks noGrp="1"/>
          </p:cNvSpPr>
          <p:nvPr>
            <p:ph type="body" sz="quarter" idx="10"/>
          </p:nvPr>
        </p:nvSpPr>
        <p:spPr>
          <a:xfrm>
            <a:off x="281354" y="1037684"/>
            <a:ext cx="11463551" cy="4822825"/>
          </a:xfrm>
        </p:spPr>
        <p:txBody>
          <a:bodyPr/>
          <a:lstStyle/>
          <a:p>
            <a:pPr marL="0" indent="0">
              <a:buNone/>
            </a:pPr>
            <a:r>
              <a:rPr lang="en-US" sz="4100" b="1" dirty="0">
                <a:solidFill>
                  <a:schemeClr val="tx2"/>
                </a:solidFill>
              </a:rPr>
              <a:t>Independently </a:t>
            </a:r>
            <a:r>
              <a:rPr lang="en-US" sz="4100" dirty="0">
                <a:solidFill>
                  <a:schemeClr val="tx1"/>
                </a:solidFill>
              </a:rPr>
              <a:t>read the 3 texts: </a:t>
            </a:r>
          </a:p>
          <a:p>
            <a:pPr lvl="1"/>
            <a:r>
              <a:rPr lang="en-US" sz="3700" dirty="0">
                <a:solidFill>
                  <a:schemeClr val="tx1"/>
                </a:solidFill>
              </a:rPr>
              <a:t>“Bycatch” </a:t>
            </a:r>
          </a:p>
          <a:p>
            <a:pPr lvl="1"/>
            <a:r>
              <a:rPr lang="en-US" sz="3700" dirty="0">
                <a:solidFill>
                  <a:schemeClr val="tx1"/>
                </a:solidFill>
              </a:rPr>
              <a:t>“The Safina Center: Wild-Caught Seafood                           Rating Methodology” </a:t>
            </a:r>
          </a:p>
          <a:p>
            <a:pPr lvl="1"/>
            <a:r>
              <a:rPr lang="en-US" sz="3700" dirty="0">
                <a:solidFill>
                  <a:schemeClr val="tx1"/>
                </a:solidFill>
              </a:rPr>
              <a:t>“Fishing Gear 101: Longlines and Trawls” </a:t>
            </a:r>
          </a:p>
          <a:p>
            <a:pPr lvl="1"/>
            <a:endParaRPr lang="en-US" sz="2800" dirty="0"/>
          </a:p>
          <a:p>
            <a:pPr marL="0" indent="0">
              <a:buNone/>
            </a:pPr>
            <a:r>
              <a:rPr lang="en-US" sz="4100" b="1" dirty="0">
                <a:solidFill>
                  <a:schemeClr val="tx2"/>
                </a:solidFill>
              </a:rPr>
              <a:t>As you read, underline </a:t>
            </a:r>
            <a:r>
              <a:rPr lang="en-US" sz="4100" dirty="0">
                <a:solidFill>
                  <a:schemeClr val="tx1"/>
                </a:solidFill>
              </a:rPr>
              <a:t>any information that may help you better understand the scientific report. </a:t>
            </a:r>
          </a:p>
        </p:txBody>
      </p:sp>
      <p:sp>
        <p:nvSpPr>
          <p:cNvPr id="6" name="Title 5">
            <a:extLst>
              <a:ext uri="{FF2B5EF4-FFF2-40B4-BE49-F238E27FC236}">
                <a16:creationId xmlns:a16="http://schemas.microsoft.com/office/drawing/2014/main" id="{19C10A3B-CA9C-904D-A529-0268AF0D2BF9}"/>
              </a:ext>
            </a:extLst>
          </p:cNvPr>
          <p:cNvSpPr>
            <a:spLocks noGrp="1"/>
          </p:cNvSpPr>
          <p:nvPr>
            <p:ph type="title"/>
          </p:nvPr>
        </p:nvSpPr>
        <p:spPr/>
        <p:txBody>
          <a:bodyPr/>
          <a:lstStyle/>
          <a:p>
            <a:r>
              <a:rPr lang="en-US" dirty="0"/>
              <a:t>Let’s Build Our Knowledge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9847" y="1037684"/>
            <a:ext cx="2536570" cy="2412835"/>
          </a:xfrm>
          <a:prstGeom prst="rect">
            <a:avLst/>
          </a:prstGeom>
        </p:spPr>
      </p:pic>
    </p:spTree>
    <p:extLst>
      <p:ext uri="{BB962C8B-B14F-4D97-AF65-F5344CB8AC3E}">
        <p14:creationId xmlns:p14="http://schemas.microsoft.com/office/powerpoint/2010/main" val="42517137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3024E66-D867-FB48-BE5A-C50FC512E462}"/>
              </a:ext>
            </a:extLst>
          </p:cNvPr>
          <p:cNvSpPr>
            <a:spLocks noGrp="1"/>
          </p:cNvSpPr>
          <p:nvPr>
            <p:ph type="sldNum" sz="quarter" idx="4"/>
          </p:nvPr>
        </p:nvSpPr>
        <p:spPr/>
        <p:txBody>
          <a:bodyPr/>
          <a:lstStyle/>
          <a:p>
            <a:fld id="{4080289E-A2FF-0941-931A-EE1328331F47}" type="slidenum">
              <a:rPr lang="en-US" smtClean="0"/>
              <a:pPr/>
              <a:t>27</a:t>
            </a:fld>
            <a:endParaRPr lang="en-US" dirty="0"/>
          </a:p>
        </p:txBody>
      </p:sp>
      <p:sp>
        <p:nvSpPr>
          <p:cNvPr id="7" name="Text Placeholder 6">
            <a:extLst>
              <a:ext uri="{FF2B5EF4-FFF2-40B4-BE49-F238E27FC236}">
                <a16:creationId xmlns:a16="http://schemas.microsoft.com/office/drawing/2014/main" id="{A3223F27-FE1E-4D4E-92F2-6A1AD26C1965}"/>
              </a:ext>
            </a:extLst>
          </p:cNvPr>
          <p:cNvSpPr>
            <a:spLocks noGrp="1"/>
          </p:cNvSpPr>
          <p:nvPr>
            <p:ph type="body" sz="quarter" idx="10"/>
          </p:nvPr>
        </p:nvSpPr>
        <p:spPr>
          <a:xfrm>
            <a:off x="7632191" y="937645"/>
            <a:ext cx="4224225" cy="4886685"/>
          </a:xfrm>
        </p:spPr>
        <p:txBody>
          <a:bodyPr/>
          <a:lstStyle/>
          <a:p>
            <a:pPr marL="0" indent="0" algn="ctr">
              <a:buNone/>
            </a:pPr>
            <a:r>
              <a:rPr lang="en-US" sz="4100" dirty="0">
                <a:solidFill>
                  <a:schemeClr val="tx1"/>
                </a:solidFill>
              </a:rPr>
              <a:t>What </a:t>
            </a:r>
            <a:r>
              <a:rPr lang="en-US" sz="4100" b="1" dirty="0">
                <a:solidFill>
                  <a:schemeClr val="tx2"/>
                </a:solidFill>
              </a:rPr>
              <a:t>knowledge</a:t>
            </a:r>
            <a:r>
              <a:rPr lang="en-US" sz="4100" dirty="0">
                <a:solidFill>
                  <a:schemeClr val="tx1"/>
                </a:solidFill>
              </a:rPr>
              <a:t> did you gain from these texts that will help you better understand the scientific report?</a:t>
            </a:r>
          </a:p>
          <a:p>
            <a:pPr marL="0" indent="0" algn="ctr">
              <a:buNone/>
            </a:pPr>
            <a:endParaRPr lang="en-US" sz="2000" dirty="0">
              <a:solidFill>
                <a:schemeClr val="tx1"/>
              </a:solidFill>
            </a:endParaRPr>
          </a:p>
          <a:p>
            <a:pPr marL="0" indent="0" algn="ctr">
              <a:buNone/>
            </a:pPr>
            <a:r>
              <a:rPr lang="en-US" sz="4100" b="1" i="1" dirty="0">
                <a:solidFill>
                  <a:schemeClr val="tx1"/>
                </a:solidFill>
              </a:rPr>
              <a:t>Be specific!</a:t>
            </a:r>
          </a:p>
        </p:txBody>
      </p:sp>
      <p:sp>
        <p:nvSpPr>
          <p:cNvPr id="6" name="Title 5">
            <a:extLst>
              <a:ext uri="{FF2B5EF4-FFF2-40B4-BE49-F238E27FC236}">
                <a16:creationId xmlns:a16="http://schemas.microsoft.com/office/drawing/2014/main" id="{34582CCE-F2DC-1144-86DA-6B33B3E507C2}"/>
              </a:ext>
            </a:extLst>
          </p:cNvPr>
          <p:cNvSpPr>
            <a:spLocks noGrp="1"/>
          </p:cNvSpPr>
          <p:nvPr>
            <p:ph type="title"/>
          </p:nvPr>
        </p:nvSpPr>
        <p:spPr/>
        <p:txBody>
          <a:bodyPr/>
          <a:lstStyle/>
          <a:p>
            <a:r>
              <a:rPr lang="en-US" dirty="0"/>
              <a:t>Knowledge Building: Debrief</a:t>
            </a:r>
          </a:p>
        </p:txBody>
      </p:sp>
      <p:pic>
        <p:nvPicPr>
          <p:cNvPr id="10" name="Picture 9">
            <a:extLst>
              <a:ext uri="{FF2B5EF4-FFF2-40B4-BE49-F238E27FC236}">
                <a16:creationId xmlns:a16="http://schemas.microsoft.com/office/drawing/2014/main" id="{EC968F01-A06F-7D4A-BA2C-2B40BC0273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290" y="3500256"/>
            <a:ext cx="2057851" cy="2289702"/>
          </a:xfrm>
          <a:prstGeom prst="rect">
            <a:avLst/>
          </a:prstGeom>
          <a:ln w="15875">
            <a:solidFill>
              <a:schemeClr val="accent6">
                <a:lumMod val="50000"/>
              </a:schemeClr>
            </a:solidFill>
          </a:ln>
        </p:spPr>
      </p:pic>
      <p:pic>
        <p:nvPicPr>
          <p:cNvPr id="11" name="Picture 10">
            <a:extLst>
              <a:ext uri="{FF2B5EF4-FFF2-40B4-BE49-F238E27FC236}">
                <a16:creationId xmlns:a16="http://schemas.microsoft.com/office/drawing/2014/main" id="{5A1299A0-1609-B942-9817-0B293824C5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3068" y="2633990"/>
            <a:ext cx="2122489" cy="2319888"/>
          </a:xfrm>
          <a:prstGeom prst="rect">
            <a:avLst/>
          </a:prstGeom>
          <a:ln w="15875">
            <a:solidFill>
              <a:schemeClr val="accent6">
                <a:lumMod val="50000"/>
              </a:schemeClr>
            </a:solidFill>
          </a:ln>
        </p:spPr>
      </p:pic>
      <p:sp>
        <p:nvSpPr>
          <p:cNvPr id="12" name="TextBox 11">
            <a:extLst>
              <a:ext uri="{FF2B5EF4-FFF2-40B4-BE49-F238E27FC236}">
                <a16:creationId xmlns:a16="http://schemas.microsoft.com/office/drawing/2014/main" id="{D01C7A82-8DF7-A345-A14C-12FFB286CA81}"/>
              </a:ext>
            </a:extLst>
          </p:cNvPr>
          <p:cNvSpPr txBox="1"/>
          <p:nvPr/>
        </p:nvSpPr>
        <p:spPr>
          <a:xfrm>
            <a:off x="269408" y="30737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3" name="TextBox 12">
            <a:extLst>
              <a:ext uri="{FF2B5EF4-FFF2-40B4-BE49-F238E27FC236}">
                <a16:creationId xmlns:a16="http://schemas.microsoft.com/office/drawing/2014/main" id="{D29D0808-B546-6E43-82F1-A61677C230AF}"/>
              </a:ext>
            </a:extLst>
          </p:cNvPr>
          <p:cNvSpPr txBox="1"/>
          <p:nvPr/>
        </p:nvSpPr>
        <p:spPr>
          <a:xfrm>
            <a:off x="2815183" y="2155607"/>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pic>
        <p:nvPicPr>
          <p:cNvPr id="15" name="Picture 14">
            <a:extLst>
              <a:ext uri="{FF2B5EF4-FFF2-40B4-BE49-F238E27FC236}">
                <a16:creationId xmlns:a16="http://schemas.microsoft.com/office/drawing/2014/main" id="{CA2929A2-711C-2349-B554-DA2CBD27657C}"/>
              </a:ext>
            </a:extLst>
          </p:cNvPr>
          <p:cNvPicPr>
            <a:picLocks noChangeAspect="1"/>
          </p:cNvPicPr>
          <p:nvPr/>
        </p:nvPicPr>
        <p:blipFill>
          <a:blip r:embed="rId5"/>
          <a:stretch>
            <a:fillRect/>
          </a:stretch>
        </p:blipFill>
        <p:spPr>
          <a:xfrm>
            <a:off x="5198484" y="1750598"/>
            <a:ext cx="2070780" cy="2365034"/>
          </a:xfrm>
          <a:prstGeom prst="rect">
            <a:avLst/>
          </a:prstGeom>
          <a:ln>
            <a:solidFill>
              <a:schemeClr val="accent6"/>
            </a:solidFill>
          </a:ln>
        </p:spPr>
      </p:pic>
      <p:sp>
        <p:nvSpPr>
          <p:cNvPr id="16" name="TextBox 15">
            <a:extLst>
              <a:ext uri="{FF2B5EF4-FFF2-40B4-BE49-F238E27FC236}">
                <a16:creationId xmlns:a16="http://schemas.microsoft.com/office/drawing/2014/main" id="{F0BAC6C8-5A5E-4C44-A775-7C66E714FCA8}"/>
              </a:ext>
            </a:extLst>
          </p:cNvPr>
          <p:cNvSpPr txBox="1"/>
          <p:nvPr/>
        </p:nvSpPr>
        <p:spPr>
          <a:xfrm>
            <a:off x="5248890" y="1348200"/>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33998477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5E4186-13F5-DE4D-83BE-2EF6FE68D0B5}"/>
              </a:ext>
            </a:extLst>
          </p:cNvPr>
          <p:cNvSpPr>
            <a:spLocks noGrp="1"/>
          </p:cNvSpPr>
          <p:nvPr>
            <p:ph type="sldNum" sz="quarter" idx="4"/>
          </p:nvPr>
        </p:nvSpPr>
        <p:spPr/>
        <p:txBody>
          <a:bodyPr/>
          <a:lstStyle/>
          <a:p>
            <a:fld id="{4080289E-A2FF-0941-931A-EE1328331F47}" type="slidenum">
              <a:rPr lang="en-US" smtClean="0"/>
              <a:pPr/>
              <a:t>28</a:t>
            </a:fld>
            <a:endParaRPr lang="en-US" dirty="0"/>
          </a:p>
        </p:txBody>
      </p:sp>
      <p:sp>
        <p:nvSpPr>
          <p:cNvPr id="7" name="Text Placeholder 6">
            <a:extLst>
              <a:ext uri="{FF2B5EF4-FFF2-40B4-BE49-F238E27FC236}">
                <a16:creationId xmlns:a16="http://schemas.microsoft.com/office/drawing/2014/main" id="{E1CAF9F3-9F91-864B-9F5D-24B9E5D9A5DE}"/>
              </a:ext>
            </a:extLst>
          </p:cNvPr>
          <p:cNvSpPr>
            <a:spLocks noGrp="1"/>
          </p:cNvSpPr>
          <p:nvPr>
            <p:ph type="body" sz="quarter" idx="10"/>
          </p:nvPr>
        </p:nvSpPr>
        <p:spPr>
          <a:xfrm>
            <a:off x="4431323" y="1024581"/>
            <a:ext cx="7425093" cy="4822825"/>
          </a:xfrm>
        </p:spPr>
        <p:txBody>
          <a:bodyPr/>
          <a:lstStyle/>
          <a:p>
            <a:r>
              <a:rPr lang="en-US" sz="4000" dirty="0">
                <a:solidFill>
                  <a:schemeClr val="tx1"/>
                </a:solidFill>
              </a:rPr>
              <a:t>Which text might help us understand the structure of this report? </a:t>
            </a:r>
          </a:p>
          <a:p>
            <a:r>
              <a:rPr lang="en-US" sz="4000" dirty="0">
                <a:solidFill>
                  <a:schemeClr val="tx1"/>
                </a:solidFill>
              </a:rPr>
              <a:t>Based on what we learned from that text, what do we know about the numbers listed in this report? </a:t>
            </a:r>
          </a:p>
          <a:p>
            <a:r>
              <a:rPr lang="en-US" sz="4000" dirty="0">
                <a:solidFill>
                  <a:schemeClr val="tx1"/>
                </a:solidFill>
              </a:rPr>
              <a:t>How do we know which scores this fishery received?</a:t>
            </a:r>
          </a:p>
        </p:txBody>
      </p:sp>
      <p:sp>
        <p:nvSpPr>
          <p:cNvPr id="6" name="Title 5">
            <a:extLst>
              <a:ext uri="{FF2B5EF4-FFF2-40B4-BE49-F238E27FC236}">
                <a16:creationId xmlns:a16="http://schemas.microsoft.com/office/drawing/2014/main" id="{16DF63EC-9923-EA46-8802-4F06A2D750C9}"/>
              </a:ext>
            </a:extLst>
          </p:cNvPr>
          <p:cNvSpPr>
            <a:spLocks noGrp="1"/>
          </p:cNvSpPr>
          <p:nvPr>
            <p:ph type="title"/>
          </p:nvPr>
        </p:nvSpPr>
        <p:spPr/>
        <p:txBody>
          <a:bodyPr/>
          <a:lstStyle/>
          <a:p>
            <a:r>
              <a:rPr lang="en-US" dirty="0"/>
              <a:t>Revisit the Report: Structure</a:t>
            </a:r>
          </a:p>
        </p:txBody>
      </p:sp>
      <p:pic>
        <p:nvPicPr>
          <p:cNvPr id="8" name="Picture 7">
            <a:extLst>
              <a:ext uri="{FF2B5EF4-FFF2-40B4-BE49-F238E27FC236}">
                <a16:creationId xmlns:a16="http://schemas.microsoft.com/office/drawing/2014/main" id="{5AA5094C-0CD0-6940-BD32-A2477E9751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055" y="1195953"/>
            <a:ext cx="3617394" cy="4480080"/>
          </a:xfrm>
          <a:prstGeom prst="rect">
            <a:avLst/>
          </a:prstGeom>
          <a:ln w="15875">
            <a:solidFill>
              <a:schemeClr val="accent6">
                <a:lumMod val="50000"/>
              </a:schemeClr>
            </a:solidFill>
          </a:ln>
        </p:spPr>
      </p:pic>
    </p:spTree>
    <p:extLst>
      <p:ext uri="{BB962C8B-B14F-4D97-AF65-F5344CB8AC3E}">
        <p14:creationId xmlns:p14="http://schemas.microsoft.com/office/powerpoint/2010/main" val="872472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C0E5140-83ED-C04B-B62F-B9E96D840EF9}"/>
              </a:ext>
            </a:extLst>
          </p:cNvPr>
          <p:cNvSpPr>
            <a:spLocks noGrp="1"/>
          </p:cNvSpPr>
          <p:nvPr>
            <p:ph type="sldNum" sz="quarter" idx="4"/>
          </p:nvPr>
        </p:nvSpPr>
        <p:spPr/>
        <p:txBody>
          <a:bodyPr/>
          <a:lstStyle/>
          <a:p>
            <a:fld id="{4080289E-A2FF-0941-931A-EE1328331F47}" type="slidenum">
              <a:rPr lang="en-US" smtClean="0"/>
              <a:pPr/>
              <a:t>29</a:t>
            </a:fld>
            <a:endParaRPr lang="en-US" dirty="0"/>
          </a:p>
        </p:txBody>
      </p:sp>
      <p:sp>
        <p:nvSpPr>
          <p:cNvPr id="6" name="Text Placeholder 5">
            <a:extLst>
              <a:ext uri="{FF2B5EF4-FFF2-40B4-BE49-F238E27FC236}">
                <a16:creationId xmlns:a16="http://schemas.microsoft.com/office/drawing/2014/main" id="{9809400B-307A-774F-9CCD-14E5227575A8}"/>
              </a:ext>
            </a:extLst>
          </p:cNvPr>
          <p:cNvSpPr>
            <a:spLocks noGrp="1"/>
          </p:cNvSpPr>
          <p:nvPr>
            <p:ph type="body" sz="quarter" idx="10"/>
          </p:nvPr>
        </p:nvSpPr>
        <p:spPr>
          <a:xfrm>
            <a:off x="4783015" y="1099513"/>
            <a:ext cx="6758760" cy="4822825"/>
          </a:xfrm>
        </p:spPr>
        <p:txBody>
          <a:bodyPr/>
          <a:lstStyle/>
          <a:p>
            <a:pPr marL="0" indent="0" algn="ctr">
              <a:buNone/>
            </a:pPr>
            <a:r>
              <a:rPr lang="en-US" sz="4000" b="1" dirty="0">
                <a:solidFill>
                  <a:schemeClr val="tx2"/>
                </a:solidFill>
              </a:rPr>
              <a:t>With your table group: </a:t>
            </a:r>
          </a:p>
          <a:p>
            <a:pPr marL="0" indent="0" algn="ctr">
              <a:buNone/>
            </a:pPr>
            <a:endParaRPr lang="en-US" sz="1400" b="1" dirty="0">
              <a:solidFill>
                <a:schemeClr val="tx2"/>
              </a:solidFill>
            </a:endParaRPr>
          </a:p>
          <a:p>
            <a:r>
              <a:rPr lang="en-US" sz="4100" b="1" dirty="0">
                <a:solidFill>
                  <a:schemeClr val="tx2"/>
                </a:solidFill>
              </a:rPr>
              <a:t>Reread </a:t>
            </a:r>
            <a:r>
              <a:rPr lang="en-US" sz="4100" dirty="0">
                <a:solidFill>
                  <a:schemeClr val="tx1"/>
                </a:solidFill>
              </a:rPr>
              <a:t>the Safina Center’s “Bycatch: Pacific Cod” report.</a:t>
            </a:r>
          </a:p>
          <a:p>
            <a:endParaRPr lang="en-US" sz="2000" dirty="0">
              <a:solidFill>
                <a:schemeClr val="tx1"/>
              </a:solidFill>
            </a:endParaRPr>
          </a:p>
          <a:p>
            <a:r>
              <a:rPr lang="en-US" sz="4100" b="1" dirty="0">
                <a:solidFill>
                  <a:schemeClr val="tx2"/>
                </a:solidFill>
              </a:rPr>
              <a:t>Discuss and answer </a:t>
            </a:r>
            <a:r>
              <a:rPr lang="en-US" sz="4100" dirty="0">
                <a:solidFill>
                  <a:schemeClr val="tx1"/>
                </a:solidFill>
              </a:rPr>
              <a:t>the series of questions in your note-catcher. </a:t>
            </a:r>
          </a:p>
        </p:txBody>
      </p:sp>
      <p:sp>
        <p:nvSpPr>
          <p:cNvPr id="2" name="Title 1">
            <a:extLst>
              <a:ext uri="{FF2B5EF4-FFF2-40B4-BE49-F238E27FC236}">
                <a16:creationId xmlns:a16="http://schemas.microsoft.com/office/drawing/2014/main" id="{DAB8A1B3-258A-B14D-9F65-3203178E1168}"/>
              </a:ext>
            </a:extLst>
          </p:cNvPr>
          <p:cNvSpPr>
            <a:spLocks noGrp="1"/>
          </p:cNvSpPr>
          <p:nvPr>
            <p:ph type="title"/>
          </p:nvPr>
        </p:nvSpPr>
        <p:spPr/>
        <p:txBody>
          <a:bodyPr/>
          <a:lstStyle/>
          <a:p>
            <a:r>
              <a:rPr lang="en-US" dirty="0"/>
              <a:t>Revisit the Report</a:t>
            </a:r>
          </a:p>
        </p:txBody>
      </p:sp>
      <p:pic>
        <p:nvPicPr>
          <p:cNvPr id="7" name="Picture 6">
            <a:extLst>
              <a:ext uri="{FF2B5EF4-FFF2-40B4-BE49-F238E27FC236}">
                <a16:creationId xmlns:a16="http://schemas.microsoft.com/office/drawing/2014/main" id="{354D13D4-C3D2-4B48-A441-9176815DE8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980" y="1099513"/>
            <a:ext cx="3691641" cy="4572034"/>
          </a:xfrm>
          <a:prstGeom prst="rect">
            <a:avLst/>
          </a:prstGeom>
          <a:ln w="15875">
            <a:solidFill>
              <a:schemeClr val="accent6">
                <a:lumMod val="50000"/>
              </a:schemeClr>
            </a:solidFill>
          </a:ln>
        </p:spPr>
      </p:pic>
    </p:spTree>
    <p:extLst>
      <p:ext uri="{BB962C8B-B14F-4D97-AF65-F5344CB8AC3E}">
        <p14:creationId xmlns:p14="http://schemas.microsoft.com/office/powerpoint/2010/main" val="22649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8B2AD5C-A34A-C94C-9CD3-778F5B606778}"/>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3</a:t>
            </a:fld>
            <a:endParaRPr lang="en-US" sz="1600">
              <a:solidFill>
                <a:schemeClr val="dk1"/>
              </a:solidFill>
              <a:latin typeface="Calibri"/>
              <a:ea typeface="Calibri"/>
              <a:cs typeface="Calibri"/>
              <a:sym typeface="Calibri"/>
            </a:endParaRPr>
          </a:p>
        </p:txBody>
      </p:sp>
      <p:sp>
        <p:nvSpPr>
          <p:cNvPr id="5" name="Title 4">
            <a:extLst>
              <a:ext uri="{FF2B5EF4-FFF2-40B4-BE49-F238E27FC236}">
                <a16:creationId xmlns:a16="http://schemas.microsoft.com/office/drawing/2014/main" id="{EC0DAE0A-DAF3-F64E-A859-87139E2B6FEC}"/>
              </a:ext>
            </a:extLst>
          </p:cNvPr>
          <p:cNvSpPr>
            <a:spLocks noGrp="1"/>
          </p:cNvSpPr>
          <p:nvPr>
            <p:ph type="title"/>
          </p:nvPr>
        </p:nvSpPr>
        <p:spPr/>
        <p:txBody>
          <a:bodyPr/>
          <a:lstStyle/>
          <a:p>
            <a:r>
              <a:rPr lang="en-US" dirty="0"/>
              <a:t>Welcome back! </a:t>
            </a:r>
          </a:p>
        </p:txBody>
      </p:sp>
      <p:sp>
        <p:nvSpPr>
          <p:cNvPr id="7" name="Text Placeholder 2">
            <a:extLst>
              <a:ext uri="{FF2B5EF4-FFF2-40B4-BE49-F238E27FC236}">
                <a16:creationId xmlns:a16="http://schemas.microsoft.com/office/drawing/2014/main" id="{10160CB4-CFA5-7C4D-9A84-0A8E2339C52C}"/>
              </a:ext>
            </a:extLst>
          </p:cNvPr>
          <p:cNvSpPr txBox="1">
            <a:spLocks/>
          </p:cNvSpPr>
          <p:nvPr/>
        </p:nvSpPr>
        <p:spPr>
          <a:xfrm>
            <a:off x="398463" y="1054288"/>
            <a:ext cx="11383963" cy="4822825"/>
          </a:xfrm>
          <a:prstGeom prst="rect">
            <a:avLst/>
          </a:prstGeom>
          <a:noFill/>
          <a:ln>
            <a:noFill/>
          </a:ln>
        </p:spPr>
        <p:txBody>
          <a:bodyPr wrap="square" lIns="91425" tIns="91425" rIns="91425" bIns="91425" anchor="t" anchorCtr="0"/>
          <a:lstStyle>
            <a:defPPr marR="0" lvl="0" algn="l" rtl="0">
              <a:lnSpc>
                <a:spcPct val="100000"/>
              </a:lnSpc>
              <a:spcBef>
                <a:spcPts val="0"/>
              </a:spcBef>
              <a:spcAft>
                <a:spcPts val="0"/>
              </a:spcAft>
            </a:defPPr>
            <a:lvl1pPr marL="228600" marR="0" lvl="0" indent="-50800" algn="l" rtl="0">
              <a:lnSpc>
                <a:spcPct val="90000"/>
              </a:lnSpc>
              <a:spcBef>
                <a:spcPts val="1000"/>
              </a:spcBef>
              <a:spcAft>
                <a:spcPts val="0"/>
              </a:spcAft>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spcAft>
                <a:spcPts val="0"/>
              </a:spcAft>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spcAft>
                <a:spcPts val="0"/>
              </a:spcAft>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spcAft>
                <a:spcPts val="0"/>
              </a:spcAft>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spcAft>
                <a:spcPts val="0"/>
              </a:spcAft>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pPr marL="177800" indent="0" algn="ctr">
              <a:buFont typeface="Arial"/>
              <a:buNone/>
            </a:pPr>
            <a:r>
              <a:rPr lang="en-US" sz="4000" kern="0">
                <a:solidFill>
                  <a:schemeClr val="tx1"/>
                </a:solidFill>
              </a:rPr>
              <a:t>Before we get started, please take a moment to sign up for partner appointments!</a:t>
            </a:r>
          </a:p>
          <a:p>
            <a:pPr marL="177800" indent="0" algn="ctr">
              <a:buFont typeface="Arial"/>
              <a:buNone/>
            </a:pPr>
            <a:endParaRPr lang="en-US" sz="4000" kern="0"/>
          </a:p>
          <a:p>
            <a:pPr marL="177800" indent="0" algn="ctr">
              <a:buFont typeface="Arial"/>
              <a:buNone/>
            </a:pPr>
            <a:endParaRPr lang="en-US" sz="4000" kern="0" dirty="0"/>
          </a:p>
        </p:txBody>
      </p:sp>
      <p:pic>
        <p:nvPicPr>
          <p:cNvPr id="8" name="Picture 7">
            <a:extLst>
              <a:ext uri="{FF2B5EF4-FFF2-40B4-BE49-F238E27FC236}">
                <a16:creationId xmlns:a16="http://schemas.microsoft.com/office/drawing/2014/main" id="{7DF55742-D5E8-8E4E-A740-2E5FA31421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9082" y="2247997"/>
            <a:ext cx="5600700" cy="3629114"/>
          </a:xfrm>
          <a:prstGeom prst="rect">
            <a:avLst/>
          </a:prstGeom>
        </p:spPr>
      </p:pic>
    </p:spTree>
    <p:extLst>
      <p:ext uri="{BB962C8B-B14F-4D97-AF65-F5344CB8AC3E}">
        <p14:creationId xmlns:p14="http://schemas.microsoft.com/office/powerpoint/2010/main" val="24905933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30</a:t>
            </a:fld>
            <a:endParaRPr lang="en-US" dirty="0"/>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Now</a:t>
            </a:r>
            <a:r>
              <a:rPr lang="is-IS" dirty="0"/>
              <a:t>…</a:t>
            </a:r>
            <a:r>
              <a:rPr lang="en-US" dirty="0"/>
              <a:t>Rate Your Confidence</a:t>
            </a:r>
          </a:p>
        </p:txBody>
      </p:sp>
      <p:sp>
        <p:nvSpPr>
          <p:cNvPr id="8" name="Text Placeholder 8">
            <a:extLst>
              <a:ext uri="{FF2B5EF4-FFF2-40B4-BE49-F238E27FC236}">
                <a16:creationId xmlns:a16="http://schemas.microsoft.com/office/drawing/2014/main" id="{EA49F328-11D3-2242-8846-1C93B57F215B}"/>
              </a:ext>
            </a:extLst>
          </p:cNvPr>
          <p:cNvSpPr txBox="1">
            <a:spLocks/>
          </p:cNvSpPr>
          <p:nvPr/>
        </p:nvSpPr>
        <p:spPr>
          <a:xfrm>
            <a:off x="4888524" y="1342783"/>
            <a:ext cx="6967892" cy="438534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4300" b="1" dirty="0">
                <a:solidFill>
                  <a:schemeClr val="tx2"/>
                </a:solidFill>
                <a:latin typeface="Calibri" charset="0"/>
                <a:ea typeface="Calibri" charset="0"/>
                <a:cs typeface="Calibri" charset="0"/>
                <a:sym typeface="Rockwell"/>
              </a:rPr>
              <a:t>How confident do you feel about your ability to:</a:t>
            </a:r>
          </a:p>
          <a:p>
            <a:pPr marL="0" indent="0" algn="ctr">
              <a:buNone/>
            </a:pPr>
            <a:endParaRPr lang="en-US" sz="1400" b="1" dirty="0">
              <a:solidFill>
                <a:schemeClr val="tx2"/>
              </a:solidFill>
              <a:latin typeface="Calibri" charset="0"/>
              <a:ea typeface="Calibri" charset="0"/>
              <a:cs typeface="Calibri" charset="0"/>
              <a:sym typeface="Rockwell"/>
            </a:endParaRPr>
          </a:p>
          <a:p>
            <a:pPr>
              <a:buFont typeface="Arial" charset="0"/>
              <a:buChar char="•"/>
            </a:pPr>
            <a:r>
              <a:rPr lang="en-US" sz="4300" b="1" dirty="0">
                <a:solidFill>
                  <a:schemeClr val="tx2"/>
                </a:solidFill>
                <a:latin typeface="Calibri" charset="0"/>
                <a:ea typeface="Calibri" charset="0"/>
                <a:cs typeface="Calibri" charset="0"/>
                <a:sym typeface="Rockwell"/>
              </a:rPr>
              <a:t>Read </a:t>
            </a:r>
            <a:r>
              <a:rPr lang="en-US" sz="4300" dirty="0">
                <a:solidFill>
                  <a:schemeClr val="tx1"/>
                </a:solidFill>
                <a:latin typeface="Calibri" charset="0"/>
                <a:ea typeface="Calibri" charset="0"/>
                <a:cs typeface="Calibri" charset="0"/>
                <a:sym typeface="Rockwell"/>
              </a:rPr>
              <a:t>this text</a:t>
            </a:r>
          </a:p>
          <a:p>
            <a:pPr>
              <a:buFont typeface="Arial" charset="0"/>
              <a:buChar char="•"/>
            </a:pPr>
            <a:r>
              <a:rPr lang="en-US" sz="4300" b="1" dirty="0">
                <a:solidFill>
                  <a:schemeClr val="tx2"/>
                </a:solidFill>
                <a:latin typeface="Calibri" charset="0"/>
                <a:ea typeface="Calibri" charset="0"/>
                <a:cs typeface="Calibri" charset="0"/>
                <a:sym typeface="Rockwell"/>
              </a:rPr>
              <a:t>Understand </a:t>
            </a:r>
            <a:r>
              <a:rPr lang="en-US" sz="4300" dirty="0">
                <a:solidFill>
                  <a:schemeClr val="tx1"/>
                </a:solidFill>
                <a:latin typeface="Calibri" charset="0"/>
                <a:ea typeface="Calibri" charset="0"/>
                <a:cs typeface="Calibri" charset="0"/>
                <a:sym typeface="Rockwell"/>
              </a:rPr>
              <a:t>this text</a:t>
            </a:r>
          </a:p>
          <a:p>
            <a:pPr>
              <a:buFont typeface="Arial" charset="0"/>
              <a:buChar char="•"/>
            </a:pPr>
            <a:r>
              <a:rPr lang="en-US" sz="4300" b="1" dirty="0">
                <a:solidFill>
                  <a:schemeClr val="tx2"/>
                </a:solidFill>
                <a:latin typeface="Calibri" charset="0"/>
                <a:ea typeface="Calibri" charset="0"/>
                <a:cs typeface="Calibri" charset="0"/>
                <a:sym typeface="Rockwell"/>
              </a:rPr>
              <a:t>Express </a:t>
            </a:r>
            <a:r>
              <a:rPr lang="en-US" sz="4300" dirty="0">
                <a:solidFill>
                  <a:schemeClr val="tx1"/>
                </a:solidFill>
                <a:latin typeface="Calibri" charset="0"/>
                <a:ea typeface="Calibri" charset="0"/>
                <a:cs typeface="Calibri" charset="0"/>
                <a:sym typeface="Rockwell"/>
              </a:rPr>
              <a:t>your understanding of this text</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971" y="1192203"/>
            <a:ext cx="3821844" cy="4733288"/>
          </a:xfrm>
          <a:prstGeom prst="rect">
            <a:avLst/>
          </a:prstGeom>
          <a:ln w="15875">
            <a:solidFill>
              <a:schemeClr val="accent6">
                <a:lumMod val="50000"/>
              </a:schemeClr>
            </a:solidFill>
          </a:ln>
        </p:spPr>
      </p:pic>
    </p:spTree>
    <p:extLst>
      <p:ext uri="{BB962C8B-B14F-4D97-AF65-F5344CB8AC3E}">
        <p14:creationId xmlns:p14="http://schemas.microsoft.com/office/powerpoint/2010/main" val="11090764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342900" lvl="0" indent="-368300">
              <a:spcBef>
                <a:spcPts val="0"/>
              </a:spcBef>
              <a:buClr>
                <a:schemeClr val="dk1"/>
              </a:buClr>
              <a:buSzPct val="100000"/>
            </a:pPr>
            <a:r>
              <a:rPr lang="en-US" sz="4100" dirty="0">
                <a:solidFill>
                  <a:schemeClr val="tx1"/>
                </a:solidFill>
                <a:latin typeface="Calibri" charset="0"/>
                <a:ea typeface="Calibri" charset="0"/>
                <a:cs typeface="Calibri" charset="0"/>
                <a:sym typeface="Rockwell"/>
              </a:rPr>
              <a:t>Based on this experience, what role does knowledge play in reading comprehension?</a:t>
            </a:r>
          </a:p>
          <a:p>
            <a:pPr marL="342900" lvl="0" indent="-368300">
              <a:spcBef>
                <a:spcPts val="0"/>
              </a:spcBef>
              <a:buClr>
                <a:schemeClr val="dk1"/>
              </a:buClr>
              <a:buSzPct val="100000"/>
            </a:pPr>
            <a:endParaRPr lang="en-US" sz="2000" dirty="0">
              <a:solidFill>
                <a:schemeClr val="tx1"/>
              </a:solidFill>
              <a:latin typeface="Calibri" charset="0"/>
              <a:ea typeface="Calibri" charset="0"/>
              <a:cs typeface="Calibri" charset="0"/>
              <a:sym typeface="Rockwell"/>
            </a:endParaRPr>
          </a:p>
          <a:p>
            <a:pPr marL="342900" lvl="0" indent="-368300">
              <a:spcBef>
                <a:spcPts val="0"/>
              </a:spcBef>
              <a:buClr>
                <a:schemeClr val="dk1"/>
              </a:buClr>
              <a:buSzPct val="100000"/>
              <a:buFont typeface="Rockwell"/>
              <a:buChar char="•"/>
            </a:pPr>
            <a:r>
              <a:rPr lang="en-US" sz="4100" dirty="0">
                <a:solidFill>
                  <a:schemeClr val="tx1"/>
                </a:solidFill>
                <a:latin typeface="Calibri" charset="0"/>
                <a:ea typeface="Calibri" charset="0"/>
                <a:cs typeface="Calibri" charset="0"/>
                <a:sym typeface="Rockwell"/>
              </a:rPr>
              <a:t>What would the impact have been if the texts focused on a skill (e.g. summarizing) but were about different topics? Why? </a:t>
            </a:r>
          </a:p>
          <a:p>
            <a:pPr marL="342900" lvl="0" indent="-368300">
              <a:spcBef>
                <a:spcPts val="0"/>
              </a:spcBef>
              <a:buClr>
                <a:schemeClr val="dk1"/>
              </a:buClr>
              <a:buSzPct val="100000"/>
              <a:buFont typeface="Rockwell"/>
              <a:buChar char="•"/>
            </a:pPr>
            <a:endParaRPr lang="en-US" sz="2000" dirty="0">
              <a:solidFill>
                <a:schemeClr val="tx1"/>
              </a:solidFill>
              <a:latin typeface="Calibri" charset="0"/>
              <a:ea typeface="Calibri" charset="0"/>
              <a:cs typeface="Calibri" charset="0"/>
              <a:sym typeface="Rockwell"/>
            </a:endParaRPr>
          </a:p>
          <a:p>
            <a:pPr marL="342900" lvl="0" indent="-368300">
              <a:spcBef>
                <a:spcPts val="0"/>
              </a:spcBef>
              <a:buClr>
                <a:schemeClr val="dk1"/>
              </a:buClr>
              <a:buSzPct val="100000"/>
            </a:pPr>
            <a:r>
              <a:rPr lang="en-US" sz="4100" dirty="0">
                <a:solidFill>
                  <a:schemeClr val="tx1"/>
                </a:solidFill>
                <a:latin typeface="Calibri" charset="0"/>
                <a:ea typeface="Calibri" charset="0"/>
                <a:cs typeface="Calibri" charset="0"/>
                <a:sym typeface="Rockwell"/>
              </a:rPr>
              <a:t>What implications does this have on literacy instruction?</a:t>
            </a:r>
          </a:p>
          <a:p>
            <a:endParaRPr lang="en-US" sz="32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Let’s Discuss!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31</a:t>
            </a:fld>
            <a:endParaRPr lang="en-US" dirty="0"/>
          </a:p>
        </p:txBody>
      </p:sp>
      <p:pic>
        <p:nvPicPr>
          <p:cNvPr id="3" name="Picture 2">
            <a:extLst>
              <a:ext uri="{FF2B5EF4-FFF2-40B4-BE49-F238E27FC236}">
                <a16:creationId xmlns:a16="http://schemas.microsoft.com/office/drawing/2014/main" id="{12E86690-7C63-5143-9859-3F85F8B7BB56}"/>
              </a:ext>
            </a:extLst>
          </p:cNvPr>
          <p:cNvPicPr>
            <a:picLocks noChangeAspect="1"/>
          </p:cNvPicPr>
          <p:nvPr/>
        </p:nvPicPr>
        <p:blipFill>
          <a:blip r:embed="rId3"/>
          <a:stretch>
            <a:fillRect/>
          </a:stretch>
        </p:blipFill>
        <p:spPr>
          <a:xfrm>
            <a:off x="10913125" y="896467"/>
            <a:ext cx="1257300" cy="977900"/>
          </a:xfrm>
          <a:prstGeom prst="rect">
            <a:avLst/>
          </a:prstGeom>
        </p:spPr>
      </p:pic>
    </p:spTree>
    <p:extLst>
      <p:ext uri="{BB962C8B-B14F-4D97-AF65-F5344CB8AC3E}">
        <p14:creationId xmlns:p14="http://schemas.microsoft.com/office/powerpoint/2010/main" val="17508109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9949" y="3084630"/>
            <a:ext cx="11487434" cy="3182418"/>
          </a:xfrm>
        </p:spPr>
        <p:txBody>
          <a:bodyPr/>
          <a:lstStyle/>
          <a:p>
            <a:r>
              <a:rPr lang="en-US" sz="5400" b="1" dirty="0">
                <a:solidFill>
                  <a:schemeClr val="tx1"/>
                </a:solidFill>
              </a:rPr>
              <a:t>Content Module 2</a:t>
            </a:r>
            <a:r>
              <a:rPr lang="en-US" sz="5400" dirty="0">
                <a:solidFill>
                  <a:schemeClr val="tx1"/>
                </a:solidFill>
              </a:rPr>
              <a:t>: Building Knowledge</a:t>
            </a:r>
            <a:br>
              <a:rPr lang="en-US" dirty="0">
                <a:solidFill>
                  <a:schemeClr val="tx1"/>
                </a:solidFill>
              </a:rPr>
            </a:br>
            <a:r>
              <a:rPr lang="en-US" sz="5400" b="1" dirty="0">
                <a:solidFill>
                  <a:schemeClr val="tx1"/>
                </a:solidFill>
              </a:rPr>
              <a:t>Session 2</a:t>
            </a:r>
            <a:r>
              <a:rPr lang="en-US" sz="5400" dirty="0">
                <a:solidFill>
                  <a:schemeClr val="tx1"/>
                </a:solidFill>
              </a:rPr>
              <a:t>: Conceptual Coherence </a:t>
            </a:r>
            <a:br>
              <a:rPr lang="en-US" sz="5000"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9312692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9FAC4B-6FA8-4C2B-BD03-70D3A4E0B385}"/>
              </a:ext>
            </a:extLst>
          </p:cNvPr>
          <p:cNvSpPr>
            <a:spLocks noGrp="1"/>
          </p:cNvSpPr>
          <p:nvPr>
            <p:ph type="body" sz="quarter" idx="10"/>
          </p:nvPr>
        </p:nvSpPr>
        <p:spPr>
          <a:xfrm>
            <a:off x="456271" y="628739"/>
            <a:ext cx="11383962" cy="4822825"/>
          </a:xfrm>
        </p:spPr>
        <p:txBody>
          <a:bodyPr/>
          <a:lstStyle/>
          <a:p>
            <a:pPr marL="0" indent="0">
              <a:buNone/>
            </a:pPr>
            <a:endParaRPr lang="en-US" sz="1000" dirty="0"/>
          </a:p>
          <a:p>
            <a:pPr marL="0" indent="0" algn="ctr">
              <a:buNone/>
            </a:pPr>
            <a:r>
              <a:rPr lang="en-US" sz="4500" b="1" dirty="0">
                <a:solidFill>
                  <a:schemeClr val="tx2"/>
                </a:solidFill>
              </a:rPr>
              <a:t>Think – Pair – Share</a:t>
            </a:r>
          </a:p>
          <a:p>
            <a:pPr marL="0" indent="0" algn="ctr">
              <a:buNone/>
            </a:pPr>
            <a:endParaRPr lang="en-US" sz="2000" b="1" dirty="0">
              <a:solidFill>
                <a:schemeClr val="tx2"/>
              </a:solidFill>
            </a:endParaRPr>
          </a:p>
          <a:p>
            <a:pPr>
              <a:buFont typeface="Arial" charset="0"/>
              <a:buChar char="•"/>
            </a:pPr>
            <a:r>
              <a:rPr lang="en-US" sz="4200" dirty="0">
                <a:solidFill>
                  <a:schemeClr val="tx1"/>
                </a:solidFill>
              </a:rPr>
              <a:t>Think about a topic you’ve learned a lot about </a:t>
            </a:r>
          </a:p>
          <a:p>
            <a:pPr>
              <a:buFont typeface="Arial" charset="0"/>
              <a:buChar char="•"/>
            </a:pPr>
            <a:r>
              <a:rPr lang="en-US" sz="4200" dirty="0">
                <a:solidFill>
                  <a:schemeClr val="tx1"/>
                </a:solidFill>
              </a:rPr>
              <a:t>What role has reading played in developing and increasing your “expertise” in this topic?</a:t>
            </a:r>
          </a:p>
          <a:p>
            <a:pPr marL="0" indent="0">
              <a:buNone/>
            </a:pPr>
            <a:endParaRPr lang="en-US" sz="2000" i="1" dirty="0">
              <a:solidFill>
                <a:schemeClr val="tx1"/>
              </a:solidFill>
            </a:endParaRPr>
          </a:p>
          <a:p>
            <a:pPr marL="0" indent="0">
              <a:buNone/>
            </a:pPr>
            <a:r>
              <a:rPr lang="en-US" sz="3400" b="1" i="1" dirty="0">
                <a:solidFill>
                  <a:schemeClr val="tx1"/>
                </a:solidFill>
              </a:rPr>
              <a:t>Note: </a:t>
            </a:r>
            <a:r>
              <a:rPr lang="en-US" sz="3400" i="1" dirty="0">
                <a:solidFill>
                  <a:schemeClr val="tx1"/>
                </a:solidFill>
              </a:rPr>
              <a:t>“Reading” need not be limited to the type of text we traditionally read in school - be sure to include texts like manuals, blogs, magazines, newspapers, etc.</a:t>
            </a:r>
          </a:p>
          <a:p>
            <a:pPr marL="0" indent="0">
              <a:buNone/>
            </a:pPr>
            <a:endParaRPr lang="en-US" dirty="0"/>
          </a:p>
        </p:txBody>
      </p:sp>
      <p:sp>
        <p:nvSpPr>
          <p:cNvPr id="3" name="Title 2">
            <a:extLst>
              <a:ext uri="{FF2B5EF4-FFF2-40B4-BE49-F238E27FC236}">
                <a16:creationId xmlns:a16="http://schemas.microsoft.com/office/drawing/2014/main" id="{E96EB6CC-C581-4EA5-90DA-7452EFADDBCD}"/>
              </a:ext>
            </a:extLst>
          </p:cNvPr>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4971635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34</a:t>
            </a:fld>
            <a:endParaRPr lang="en-US" dirty="0"/>
          </a:p>
        </p:txBody>
      </p:sp>
      <p:sp>
        <p:nvSpPr>
          <p:cNvPr id="3" name="Text Placeholder 2"/>
          <p:cNvSpPr>
            <a:spLocks noGrp="1"/>
          </p:cNvSpPr>
          <p:nvPr>
            <p:ph type="body" sz="quarter" idx="10"/>
          </p:nvPr>
        </p:nvSpPr>
        <p:spPr/>
        <p:txBody>
          <a:bodyPr/>
          <a:lstStyle/>
          <a:p>
            <a:pPr lvl="0">
              <a:spcBef>
                <a:spcPts val="0"/>
              </a:spcBef>
              <a:buClr>
                <a:schemeClr val="tx1"/>
              </a:buClr>
              <a:buSzPct val="100000"/>
              <a:buFont typeface="Arial" charset="0"/>
              <a:buChar char="•"/>
            </a:pPr>
            <a:r>
              <a:rPr lang="en-US" sz="4500" dirty="0">
                <a:solidFill>
                  <a:schemeClr val="tx1"/>
                </a:solidFill>
                <a:latin typeface="Calibri" panose="020F0502020204030204" pitchFamily="34" charset="0"/>
                <a:ea typeface="Rockwell"/>
                <a:cs typeface="Calibri" panose="020F0502020204030204" pitchFamily="34" charset="0"/>
                <a:sym typeface="Rockwell"/>
              </a:rPr>
              <a:t>Explain the research on the relationship between knowledge and reading comprehension</a:t>
            </a:r>
          </a:p>
          <a:p>
            <a:pPr lvl="0">
              <a:spcBef>
                <a:spcPts val="0"/>
              </a:spcBef>
              <a:buClr>
                <a:schemeClr val="tx1"/>
              </a:buClr>
              <a:buSzPct val="100000"/>
              <a:buFont typeface="Arial" charset="0"/>
              <a:buChar char="•"/>
            </a:pPr>
            <a:endParaRPr lang="en-US" sz="4500" dirty="0">
              <a:solidFill>
                <a:schemeClr val="tx1"/>
              </a:solidFill>
              <a:latin typeface="Calibri" panose="020F0502020204030204" pitchFamily="34" charset="0"/>
              <a:ea typeface="Rockwell"/>
              <a:cs typeface="Calibri" panose="020F0502020204030204" pitchFamily="34" charset="0"/>
              <a:sym typeface="Rockwell"/>
            </a:endParaRPr>
          </a:p>
          <a:p>
            <a:pPr lvl="0">
              <a:spcBef>
                <a:spcPts val="0"/>
              </a:spcBef>
              <a:buClr>
                <a:schemeClr val="tx1"/>
              </a:buClr>
              <a:buSzPct val="100000"/>
              <a:buFont typeface="Arial" charset="0"/>
              <a:buChar char="•"/>
            </a:pPr>
            <a:r>
              <a:rPr lang="en-US" sz="4500" dirty="0">
                <a:solidFill>
                  <a:schemeClr val="tx1"/>
                </a:solidFill>
                <a:latin typeface="Calibri" panose="020F0502020204030204" pitchFamily="34" charset="0"/>
                <a:ea typeface="Rockwell"/>
                <a:cs typeface="Calibri" panose="020F0502020204030204" pitchFamily="34" charset="0"/>
                <a:sym typeface="Rockwell"/>
              </a:rPr>
              <a:t>Analyze how texts are chosen and organized to build knowledge in our shared unit from the ELA Guidebooks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2440428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35</a:t>
            </a:fld>
            <a:endParaRPr lang="en-US" dirty="0"/>
          </a:p>
        </p:txBody>
      </p:sp>
      <p:sp>
        <p:nvSpPr>
          <p:cNvPr id="4" name="Title 3"/>
          <p:cNvSpPr>
            <a:spLocks noGrp="1"/>
          </p:cNvSpPr>
          <p:nvPr>
            <p:ph type="title"/>
          </p:nvPr>
        </p:nvSpPr>
        <p:spPr/>
        <p:txBody>
          <a:bodyPr/>
          <a:lstStyle/>
          <a:p>
            <a:r>
              <a:rPr lang="en-US" dirty="0"/>
              <a:t>Consider These Questions</a:t>
            </a:r>
          </a:p>
        </p:txBody>
      </p:sp>
      <p:sp>
        <p:nvSpPr>
          <p:cNvPr id="5" name="TextBox 4"/>
          <p:cNvSpPr txBox="1"/>
          <p:nvPr/>
        </p:nvSpPr>
        <p:spPr>
          <a:xfrm>
            <a:off x="7135561" y="1098046"/>
            <a:ext cx="4720855" cy="4816703"/>
          </a:xfrm>
          <a:prstGeom prst="rect">
            <a:avLst/>
          </a:prstGeom>
          <a:solidFill>
            <a:schemeClr val="bg1">
              <a:lumMod val="85000"/>
            </a:schemeClr>
          </a:solidFill>
          <a:ln w="38100">
            <a:solidFill>
              <a:schemeClr val="tx2"/>
            </a:solidFill>
          </a:ln>
        </p:spPr>
        <p:txBody>
          <a:bodyPr wrap="square" rtlCol="0">
            <a:spAutoFit/>
          </a:bodyPr>
          <a:lstStyle/>
          <a:p>
            <a:pPr algn="ctr"/>
            <a:endParaRPr lang="en-US" sz="2000" b="1" dirty="0">
              <a:solidFill>
                <a:schemeClr val="tx2"/>
              </a:solidFill>
              <a:latin typeface="Calibri" charset="0"/>
              <a:ea typeface="Calibri" charset="0"/>
              <a:cs typeface="Calibri" charset="0"/>
            </a:endParaRPr>
          </a:p>
          <a:p>
            <a:pPr algn="ctr"/>
            <a:r>
              <a:rPr lang="en-US" sz="3600" b="1" dirty="0">
                <a:solidFill>
                  <a:schemeClr val="tx2"/>
                </a:solidFill>
                <a:latin typeface="Calibri" charset="0"/>
                <a:ea typeface="Calibri" charset="0"/>
                <a:cs typeface="Calibri" charset="0"/>
              </a:rPr>
              <a:t>Look at the Bloom’s hierarchy in your note-catcher.  </a:t>
            </a:r>
          </a:p>
          <a:p>
            <a:pPr algn="ctr"/>
            <a:endParaRPr lang="en-US" sz="1500" b="1" dirty="0">
              <a:latin typeface="Calibri" charset="0"/>
              <a:ea typeface="Calibri" charset="0"/>
              <a:cs typeface="Calibri" charset="0"/>
            </a:endParaRPr>
          </a:p>
          <a:p>
            <a:pPr marL="457200" indent="-457200">
              <a:buFont typeface="Arial" charset="0"/>
              <a:buChar char="•"/>
            </a:pPr>
            <a:r>
              <a:rPr lang="en-US" sz="3600" b="1" dirty="0">
                <a:latin typeface="Calibri" charset="0"/>
                <a:ea typeface="Calibri" charset="0"/>
                <a:cs typeface="Calibri" charset="0"/>
              </a:rPr>
              <a:t>Where does each question fall in this hierarchy? </a:t>
            </a:r>
          </a:p>
          <a:p>
            <a:pPr marL="457200" indent="-457200">
              <a:buFont typeface="Arial" charset="0"/>
              <a:buChar char="•"/>
            </a:pPr>
            <a:r>
              <a:rPr lang="en-US" sz="3600" b="1" dirty="0">
                <a:latin typeface="Calibri" charset="0"/>
                <a:ea typeface="Calibri" charset="0"/>
                <a:cs typeface="Calibri" charset="0"/>
              </a:rPr>
              <a:t>How do you know? </a:t>
            </a:r>
          </a:p>
          <a:p>
            <a:pPr algn="ctr"/>
            <a:endParaRPr lang="en-US" sz="2000" b="1" dirty="0">
              <a:solidFill>
                <a:schemeClr val="tx2"/>
              </a:solidFill>
              <a:latin typeface="Calibri" charset="0"/>
              <a:ea typeface="Calibri" charset="0"/>
              <a:cs typeface="Calibri" charset="0"/>
            </a:endParaRPr>
          </a:p>
        </p:txBody>
      </p:sp>
      <p:sp>
        <p:nvSpPr>
          <p:cNvPr id="7" name="Content Placeholder 1"/>
          <p:cNvSpPr txBox="1">
            <a:spLocks/>
          </p:cNvSpPr>
          <p:nvPr/>
        </p:nvSpPr>
        <p:spPr>
          <a:xfrm>
            <a:off x="777157" y="1329661"/>
            <a:ext cx="5682009" cy="4338084"/>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4400" b="1" dirty="0">
                <a:solidFill>
                  <a:schemeClr val="tx2"/>
                </a:solidFill>
                <a:latin typeface="Calibri" charset="0"/>
                <a:ea typeface="Calibri" charset="0"/>
                <a:cs typeface="Calibri" charset="0"/>
              </a:rPr>
              <a:t>Question #1</a:t>
            </a:r>
            <a:r>
              <a:rPr lang="en-US" sz="4400" b="1" dirty="0">
                <a:latin typeface="Calibri" charset="0"/>
                <a:ea typeface="Calibri" charset="0"/>
                <a:cs typeface="Calibri" charset="0"/>
              </a:rPr>
              <a:t>: </a:t>
            </a:r>
            <a:r>
              <a:rPr lang="en-US" sz="4400" dirty="0">
                <a:latin typeface="Calibri" charset="0"/>
                <a:ea typeface="Calibri" charset="0"/>
                <a:cs typeface="Calibri" charset="0"/>
              </a:rPr>
              <a:t>Restate the following sentence in your own words.</a:t>
            </a:r>
          </a:p>
          <a:p>
            <a:pPr marL="0" indent="0">
              <a:buFont typeface="Arial"/>
              <a:buNone/>
            </a:pPr>
            <a:endParaRPr lang="en-US" sz="4400" dirty="0">
              <a:solidFill>
                <a:schemeClr val="tx1">
                  <a:lumMod val="75000"/>
                </a:schemeClr>
              </a:solidFill>
              <a:latin typeface="Calibri" charset="0"/>
              <a:ea typeface="Calibri" charset="0"/>
              <a:cs typeface="Calibri" charset="0"/>
            </a:endParaRPr>
          </a:p>
          <a:p>
            <a:pPr marL="0" indent="0">
              <a:buFont typeface="Arial"/>
              <a:buNone/>
            </a:pPr>
            <a:r>
              <a:rPr lang="en-US" sz="4400" b="1" dirty="0">
                <a:solidFill>
                  <a:schemeClr val="tx2"/>
                </a:solidFill>
                <a:latin typeface="Calibri" charset="0"/>
                <a:ea typeface="Calibri" charset="0"/>
                <a:cs typeface="Calibri" charset="0"/>
              </a:rPr>
              <a:t>Question #2: </a:t>
            </a:r>
            <a:r>
              <a:rPr lang="en-US" sz="4400" dirty="0">
                <a:latin typeface="Calibri" charset="0"/>
                <a:ea typeface="Calibri" charset="0"/>
                <a:cs typeface="Calibri" charset="0"/>
              </a:rPr>
              <a:t>Read the following passage, then write a letter to the editor defending the moral values the main character displays with regard to animals.</a:t>
            </a:r>
            <a:endParaRPr lang="en-US" sz="4400" b="1" dirty="0">
              <a:latin typeface="Calibri" charset="0"/>
              <a:ea typeface="Calibri" charset="0"/>
              <a:cs typeface="Calibri" charset="0"/>
            </a:endParaRPr>
          </a:p>
          <a:p>
            <a:pPr marL="0" indent="0">
              <a:buFont typeface="Arial"/>
              <a:buNone/>
            </a:pPr>
            <a:endParaRPr lang="en-US" dirty="0">
              <a:solidFill>
                <a:srgbClr val="000000"/>
              </a:solidFill>
            </a:endParaRPr>
          </a:p>
        </p:txBody>
      </p:sp>
    </p:spTree>
    <p:extLst>
      <p:ext uri="{BB962C8B-B14F-4D97-AF65-F5344CB8AC3E}">
        <p14:creationId xmlns:p14="http://schemas.microsoft.com/office/powerpoint/2010/main" val="155905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36</a:t>
            </a:fld>
            <a:endParaRPr lang="en-US" dirty="0"/>
          </a:p>
        </p:txBody>
      </p:sp>
      <p:sp>
        <p:nvSpPr>
          <p:cNvPr id="3" name="Text Placeholder 2"/>
          <p:cNvSpPr>
            <a:spLocks noGrp="1"/>
          </p:cNvSpPr>
          <p:nvPr>
            <p:ph type="body" sz="quarter" idx="10"/>
          </p:nvPr>
        </p:nvSpPr>
        <p:spPr/>
        <p:txBody>
          <a:bodyPr/>
          <a:lstStyle/>
          <a:p>
            <a:pPr marL="0" indent="0" algn="ctr">
              <a:buNone/>
            </a:pPr>
            <a:r>
              <a:rPr lang="en-US" sz="3500" b="1" dirty="0">
                <a:solidFill>
                  <a:schemeClr val="tx2"/>
                </a:solidFill>
              </a:rPr>
              <a:t>Restate the following sentence in your own words:</a:t>
            </a:r>
          </a:p>
          <a:p>
            <a:pPr marL="0" indent="0">
              <a:buNone/>
            </a:pPr>
            <a:endParaRPr lang="en-US" sz="2000" dirty="0"/>
          </a:p>
          <a:p>
            <a:pPr marL="0" indent="0">
              <a:buNone/>
            </a:pPr>
            <a:r>
              <a:rPr lang="en-US" sz="3500" dirty="0">
                <a:solidFill>
                  <a:schemeClr val="tx1"/>
                </a:solidFill>
              </a:rPr>
              <a:t>“The former render possible </a:t>
            </a:r>
            <a:r>
              <a:rPr lang="en-US" sz="3500" i="1" dirty="0">
                <a:solidFill>
                  <a:schemeClr val="tx1"/>
                </a:solidFill>
              </a:rPr>
              <a:t>theoretical</a:t>
            </a:r>
            <a:r>
              <a:rPr lang="en-US" sz="3500" dirty="0">
                <a:solidFill>
                  <a:schemeClr val="tx1"/>
                </a:solidFill>
              </a:rPr>
              <a:t> cognition according to principles </a:t>
            </a:r>
            <a:r>
              <a:rPr lang="en-US" sz="3500" i="1" dirty="0">
                <a:solidFill>
                  <a:schemeClr val="tx1"/>
                </a:solidFill>
              </a:rPr>
              <a:t>a priori;</a:t>
            </a:r>
            <a:r>
              <a:rPr lang="en-US" sz="3500" dirty="0">
                <a:solidFill>
                  <a:schemeClr val="tx1"/>
                </a:solidFill>
              </a:rPr>
              <a:t> the latter in respect of this theoretical cognition only supplies in itself a negative principle (that of mere contrast), but on the other hand it furnishes fundamental propositions which extend the sphere of the determination of the will and are therefore called practical.”</a:t>
            </a:r>
            <a:r>
              <a:rPr lang="en-US" sz="3500" dirty="0"/>
              <a:t> </a:t>
            </a:r>
          </a:p>
          <a:p>
            <a:pPr marL="0" indent="0">
              <a:buNone/>
            </a:pPr>
            <a:endParaRPr lang="en-US" sz="3200" dirty="0"/>
          </a:p>
        </p:txBody>
      </p:sp>
      <p:sp>
        <p:nvSpPr>
          <p:cNvPr id="4" name="Title 3"/>
          <p:cNvSpPr>
            <a:spLocks noGrp="1"/>
          </p:cNvSpPr>
          <p:nvPr>
            <p:ph type="title"/>
          </p:nvPr>
        </p:nvSpPr>
        <p:spPr/>
        <p:txBody>
          <a:bodyPr/>
          <a:lstStyle/>
          <a:p>
            <a:r>
              <a:rPr lang="en-US" dirty="0"/>
              <a:t>Question #1</a:t>
            </a:r>
          </a:p>
        </p:txBody>
      </p:sp>
      <p:sp>
        <p:nvSpPr>
          <p:cNvPr id="5" name="TextBox 4">
            <a:extLst>
              <a:ext uri="{FF2B5EF4-FFF2-40B4-BE49-F238E27FC236}">
                <a16:creationId xmlns:a16="http://schemas.microsoft.com/office/drawing/2014/main" id="{B55FAB99-9B1D-478E-992B-ACAD46D49A5C}"/>
              </a:ext>
            </a:extLst>
          </p:cNvPr>
          <p:cNvSpPr txBox="1"/>
          <p:nvPr/>
        </p:nvSpPr>
        <p:spPr>
          <a:xfrm>
            <a:off x="545007" y="5401621"/>
            <a:ext cx="1211125" cy="369332"/>
          </a:xfrm>
          <a:prstGeom prst="rect">
            <a:avLst/>
          </a:prstGeom>
          <a:noFill/>
        </p:spPr>
        <p:txBody>
          <a:bodyPr wrap="square" rtlCol="0">
            <a:spAutoFit/>
          </a:bodyPr>
          <a:lstStyle/>
          <a:p>
            <a:r>
              <a:rPr lang="en-US" dirty="0">
                <a:latin typeface="Calibri" charset="0"/>
                <a:ea typeface="Calibri" charset="0"/>
                <a:cs typeface="Calibri" charset="0"/>
              </a:rPr>
              <a:t>(Kant)</a:t>
            </a:r>
          </a:p>
        </p:txBody>
      </p:sp>
    </p:spTree>
    <p:extLst>
      <p:ext uri="{BB962C8B-B14F-4D97-AF65-F5344CB8AC3E}">
        <p14:creationId xmlns:p14="http://schemas.microsoft.com/office/powerpoint/2010/main" val="190988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37</a:t>
            </a:fld>
            <a:endParaRPr lang="en-US" dirty="0"/>
          </a:p>
        </p:txBody>
      </p:sp>
      <p:sp>
        <p:nvSpPr>
          <p:cNvPr id="3" name="Text Placeholder 2"/>
          <p:cNvSpPr>
            <a:spLocks noGrp="1"/>
          </p:cNvSpPr>
          <p:nvPr>
            <p:ph type="body" sz="quarter" idx="10"/>
          </p:nvPr>
        </p:nvSpPr>
        <p:spPr/>
        <p:txBody>
          <a:bodyPr/>
          <a:lstStyle/>
          <a:p>
            <a:pPr marL="0" indent="0" algn="ctr">
              <a:buNone/>
            </a:pPr>
            <a:endParaRPr lang="en-US" sz="4000" dirty="0">
              <a:solidFill>
                <a:schemeClr val="tx1"/>
              </a:solidFill>
            </a:endParaRPr>
          </a:p>
          <a:p>
            <a:pPr marL="0" indent="0" algn="ctr">
              <a:buNone/>
            </a:pPr>
            <a:r>
              <a:rPr lang="en-US" sz="4500" dirty="0">
                <a:solidFill>
                  <a:schemeClr val="tx1"/>
                </a:solidFill>
              </a:rPr>
              <a:t>Read the following passage, then write a letter to the editor defending the moral values the main character displays with regard to animals.</a:t>
            </a:r>
            <a:endParaRPr lang="en-US" sz="4500" b="1" dirty="0">
              <a:solidFill>
                <a:schemeClr val="tx1"/>
              </a:solidFill>
            </a:endParaRPr>
          </a:p>
          <a:p>
            <a:pPr marL="0" indent="0" algn="r">
              <a:buNone/>
            </a:pPr>
            <a:endParaRPr lang="en-US" sz="3200" dirty="0"/>
          </a:p>
          <a:p>
            <a:pPr marL="0" indent="0" algn="r">
              <a:buNone/>
            </a:pPr>
            <a:r>
              <a:rPr lang="en-US" sz="3200" dirty="0"/>
              <a:t>	</a:t>
            </a:r>
          </a:p>
        </p:txBody>
      </p:sp>
      <p:sp>
        <p:nvSpPr>
          <p:cNvPr id="4" name="Title 3"/>
          <p:cNvSpPr>
            <a:spLocks noGrp="1"/>
          </p:cNvSpPr>
          <p:nvPr>
            <p:ph type="title"/>
          </p:nvPr>
        </p:nvSpPr>
        <p:spPr/>
        <p:txBody>
          <a:bodyPr/>
          <a:lstStyle/>
          <a:p>
            <a:r>
              <a:rPr lang="en-US" dirty="0"/>
              <a:t>Question #2</a:t>
            </a:r>
          </a:p>
        </p:txBody>
      </p:sp>
    </p:spTree>
    <p:extLst>
      <p:ext uri="{BB962C8B-B14F-4D97-AF65-F5344CB8AC3E}">
        <p14:creationId xmlns:p14="http://schemas.microsoft.com/office/powerpoint/2010/main" val="1468515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38</a:t>
            </a:fld>
            <a:endParaRPr lang="en-US" dirty="0"/>
          </a:p>
        </p:txBody>
      </p:sp>
      <p:sp>
        <p:nvSpPr>
          <p:cNvPr id="4" name="Title 3"/>
          <p:cNvSpPr>
            <a:spLocks noGrp="1"/>
          </p:cNvSpPr>
          <p:nvPr>
            <p:ph type="title"/>
          </p:nvPr>
        </p:nvSpPr>
        <p:spPr/>
        <p:txBody>
          <a:bodyPr/>
          <a:lstStyle/>
          <a:p>
            <a:r>
              <a:rPr lang="en-US" dirty="0"/>
              <a:t>Question #2</a:t>
            </a:r>
            <a:endParaRPr lang="en-US" i="1" dirty="0"/>
          </a:p>
        </p:txBody>
      </p:sp>
      <p:sp>
        <p:nvSpPr>
          <p:cNvPr id="6" name="Text Placeholder 2"/>
          <p:cNvSpPr txBox="1">
            <a:spLocks/>
          </p:cNvSpPr>
          <p:nvPr/>
        </p:nvSpPr>
        <p:spPr>
          <a:xfrm>
            <a:off x="1867711" y="987039"/>
            <a:ext cx="8151778"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3200" dirty="0">
                <a:solidFill>
                  <a:schemeClr val="tx1"/>
                </a:solidFill>
              </a:rPr>
              <a:t>“Where's Papa going with that ax?" said Fern to her mother as they were setting the table for breakfast.</a:t>
            </a:r>
          </a:p>
          <a:p>
            <a:pPr marL="0" indent="0">
              <a:buNone/>
            </a:pPr>
            <a:endParaRPr lang="en-US" sz="3200" dirty="0">
              <a:solidFill>
                <a:schemeClr val="tx1"/>
              </a:solidFill>
            </a:endParaRPr>
          </a:p>
          <a:p>
            <a:pPr marL="0" indent="0">
              <a:buNone/>
            </a:pPr>
            <a:r>
              <a:rPr lang="en-US" sz="3200" dirty="0">
                <a:solidFill>
                  <a:schemeClr val="tx1"/>
                </a:solidFill>
              </a:rPr>
              <a:t>"Out to the </a:t>
            </a:r>
            <a:r>
              <a:rPr lang="en-US" sz="3200" dirty="0" err="1">
                <a:solidFill>
                  <a:schemeClr val="tx1"/>
                </a:solidFill>
              </a:rPr>
              <a:t>hoghouse</a:t>
            </a:r>
            <a:r>
              <a:rPr lang="en-US" sz="3200" dirty="0">
                <a:solidFill>
                  <a:schemeClr val="tx1"/>
                </a:solidFill>
              </a:rPr>
              <a:t>," replied Mrs. Arable. "Some pigs were born last night.“</a:t>
            </a:r>
          </a:p>
          <a:p>
            <a:pPr marL="0" indent="0">
              <a:buNone/>
            </a:pPr>
            <a:endParaRPr lang="en-US" sz="3200" dirty="0">
              <a:solidFill>
                <a:schemeClr val="tx1"/>
              </a:solidFill>
            </a:endParaRPr>
          </a:p>
          <a:p>
            <a:pPr marL="0" indent="0">
              <a:buNone/>
            </a:pPr>
            <a:r>
              <a:rPr lang="en-US" sz="3200" dirty="0">
                <a:solidFill>
                  <a:schemeClr val="tx1"/>
                </a:solidFill>
              </a:rPr>
              <a:t>"I don't see why he needs an ax," continued Fern, who was only eight.</a:t>
            </a:r>
          </a:p>
        </p:txBody>
      </p:sp>
      <p:sp>
        <p:nvSpPr>
          <p:cNvPr id="7" name="TextBox 6">
            <a:extLst>
              <a:ext uri="{FF2B5EF4-FFF2-40B4-BE49-F238E27FC236}">
                <a16:creationId xmlns:a16="http://schemas.microsoft.com/office/drawing/2014/main" id="{B55FAB99-9B1D-478E-992B-ACAD46D49A5C}"/>
              </a:ext>
            </a:extLst>
          </p:cNvPr>
          <p:cNvSpPr txBox="1"/>
          <p:nvPr/>
        </p:nvSpPr>
        <p:spPr>
          <a:xfrm>
            <a:off x="9051752" y="5625198"/>
            <a:ext cx="2490023" cy="369332"/>
          </a:xfrm>
          <a:prstGeom prst="rect">
            <a:avLst/>
          </a:prstGeom>
          <a:noFill/>
        </p:spPr>
        <p:txBody>
          <a:bodyPr wrap="square" rtlCol="0">
            <a:spAutoFit/>
          </a:bodyPr>
          <a:lstStyle/>
          <a:p>
            <a:r>
              <a:rPr lang="en-US" dirty="0">
                <a:latin typeface="Calibri" charset="0"/>
                <a:ea typeface="Calibri" charset="0"/>
                <a:cs typeface="Calibri" charset="0"/>
              </a:rPr>
              <a:t>(White, 1980)</a:t>
            </a:r>
          </a:p>
        </p:txBody>
      </p:sp>
    </p:spTree>
    <p:extLst>
      <p:ext uri="{BB962C8B-B14F-4D97-AF65-F5344CB8AC3E}">
        <p14:creationId xmlns:p14="http://schemas.microsoft.com/office/powerpoint/2010/main" val="10307775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39</a:t>
            </a:fld>
            <a:endParaRPr lang="en-US" dirty="0"/>
          </a:p>
        </p:txBody>
      </p:sp>
      <p:sp>
        <p:nvSpPr>
          <p:cNvPr id="3" name="Text Placeholder 2"/>
          <p:cNvSpPr>
            <a:spLocks noGrp="1"/>
          </p:cNvSpPr>
          <p:nvPr>
            <p:ph type="body" sz="quarter" idx="10"/>
          </p:nvPr>
        </p:nvSpPr>
        <p:spPr/>
        <p:txBody>
          <a:bodyPr/>
          <a:lstStyle/>
          <a:p>
            <a:pPr marL="0" indent="0">
              <a:buNone/>
            </a:pPr>
            <a:r>
              <a:rPr lang="en-US" sz="3200" dirty="0">
                <a:solidFill>
                  <a:schemeClr val="tx1"/>
                </a:solidFill>
              </a:rPr>
              <a:t>"Well," said her mother, "one of the pigs is a runt. It's very small and weak, and it will never amount to anything. So your father has decided to do away with it.”</a:t>
            </a:r>
          </a:p>
          <a:p>
            <a:pPr marL="0" indent="0">
              <a:buNone/>
            </a:pPr>
            <a:endParaRPr lang="en-US" sz="3200" dirty="0">
              <a:solidFill>
                <a:schemeClr val="tx1"/>
              </a:solidFill>
            </a:endParaRPr>
          </a:p>
          <a:p>
            <a:pPr marL="0" indent="0">
              <a:buNone/>
            </a:pPr>
            <a:r>
              <a:rPr lang="en-US" sz="3200" dirty="0">
                <a:solidFill>
                  <a:schemeClr val="tx1"/>
                </a:solidFill>
              </a:rPr>
              <a:t>"Do away with it?" shrieked Fern. "You mean kill it? Just because it's smaller than the others?"</a:t>
            </a:r>
          </a:p>
        </p:txBody>
      </p:sp>
      <p:sp>
        <p:nvSpPr>
          <p:cNvPr id="4" name="Title 3"/>
          <p:cNvSpPr>
            <a:spLocks noGrp="1"/>
          </p:cNvSpPr>
          <p:nvPr>
            <p:ph type="title"/>
          </p:nvPr>
        </p:nvSpPr>
        <p:spPr/>
        <p:txBody>
          <a:bodyPr/>
          <a:lstStyle/>
          <a:p>
            <a:r>
              <a:rPr lang="en-US" dirty="0"/>
              <a:t>Question #2</a:t>
            </a:r>
          </a:p>
        </p:txBody>
      </p:sp>
      <p:sp>
        <p:nvSpPr>
          <p:cNvPr id="5" name="TextBox 4">
            <a:extLst>
              <a:ext uri="{FF2B5EF4-FFF2-40B4-BE49-F238E27FC236}">
                <a16:creationId xmlns:a16="http://schemas.microsoft.com/office/drawing/2014/main" id="{B55FAB99-9B1D-478E-992B-ACAD46D49A5C}"/>
              </a:ext>
            </a:extLst>
          </p:cNvPr>
          <p:cNvSpPr txBox="1"/>
          <p:nvPr/>
        </p:nvSpPr>
        <p:spPr>
          <a:xfrm>
            <a:off x="9110117" y="5615626"/>
            <a:ext cx="2490023" cy="369332"/>
          </a:xfrm>
          <a:prstGeom prst="rect">
            <a:avLst/>
          </a:prstGeom>
          <a:noFill/>
        </p:spPr>
        <p:txBody>
          <a:bodyPr wrap="square" rtlCol="0">
            <a:spAutoFit/>
          </a:bodyPr>
          <a:lstStyle/>
          <a:p>
            <a:r>
              <a:rPr lang="en-US" dirty="0">
                <a:latin typeface="Calibri" charset="0"/>
                <a:ea typeface="Calibri" charset="0"/>
                <a:cs typeface="Calibri" charset="0"/>
              </a:rPr>
              <a:t>(White 1980)</a:t>
            </a:r>
            <a:endParaRPr lang="en-US" i="1" dirty="0">
              <a:latin typeface="Calibri" charset="0"/>
              <a:ea typeface="Calibri" charset="0"/>
              <a:cs typeface="Calibri" charset="0"/>
            </a:endParaRPr>
          </a:p>
        </p:txBody>
      </p:sp>
    </p:spTree>
    <p:extLst>
      <p:ext uri="{BB962C8B-B14F-4D97-AF65-F5344CB8AC3E}">
        <p14:creationId xmlns:p14="http://schemas.microsoft.com/office/powerpoint/2010/main" val="328786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Content Module 2:</a:t>
            </a:r>
            <a:br>
              <a:rPr lang="en-US" dirty="0"/>
            </a:br>
            <a:r>
              <a:rPr lang="en-US" dirty="0"/>
              <a:t>Building Knowledge</a:t>
            </a:r>
            <a:br>
              <a:rPr lang="en-US" dirty="0"/>
            </a:br>
            <a:br>
              <a:rPr lang="en-US" dirty="0"/>
            </a:br>
            <a:r>
              <a:rPr lang="en-US" sz="3600" i="1" dirty="0"/>
              <a:t>Content Leader Module 3</a:t>
            </a:r>
            <a:endParaRPr lang="en-US" sz="3600" dirty="0"/>
          </a:p>
        </p:txBody>
      </p:sp>
    </p:spTree>
    <p:extLst>
      <p:ext uri="{BB962C8B-B14F-4D97-AF65-F5344CB8AC3E}">
        <p14:creationId xmlns:p14="http://schemas.microsoft.com/office/powerpoint/2010/main" val="12822622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40</a:t>
            </a:fld>
            <a:endParaRPr lang="en-US" dirty="0"/>
          </a:p>
        </p:txBody>
      </p:sp>
      <p:sp>
        <p:nvSpPr>
          <p:cNvPr id="3" name="Text Placeholder 2"/>
          <p:cNvSpPr>
            <a:spLocks noGrp="1"/>
          </p:cNvSpPr>
          <p:nvPr>
            <p:ph type="body" sz="quarter" idx="10"/>
          </p:nvPr>
        </p:nvSpPr>
        <p:spPr>
          <a:xfrm>
            <a:off x="398463" y="1034776"/>
            <a:ext cx="11383962" cy="4822825"/>
          </a:xfrm>
        </p:spPr>
        <p:txBody>
          <a:bodyPr/>
          <a:lstStyle/>
          <a:p>
            <a:r>
              <a:rPr lang="en-US" sz="4000" dirty="0">
                <a:solidFill>
                  <a:schemeClr val="tx1"/>
                </a:solidFill>
              </a:rPr>
              <a:t>Which question was easier? Why?</a:t>
            </a:r>
          </a:p>
          <a:p>
            <a:endParaRPr lang="en-US" sz="1500" dirty="0">
              <a:solidFill>
                <a:schemeClr val="tx1"/>
              </a:solidFill>
            </a:endParaRPr>
          </a:p>
          <a:p>
            <a:r>
              <a:rPr lang="en-US" sz="4000" dirty="0">
                <a:solidFill>
                  <a:schemeClr val="tx1"/>
                </a:solidFill>
              </a:rPr>
              <a:t>Would a lesson (or a whole week of lessons) on “</a:t>
            </a:r>
            <a:r>
              <a:rPr lang="en-US" sz="4000" i="1" dirty="0">
                <a:solidFill>
                  <a:schemeClr val="tx1"/>
                </a:solidFill>
              </a:rPr>
              <a:t>finding main idea</a:t>
            </a:r>
            <a:r>
              <a:rPr lang="en-US" sz="4000" dirty="0">
                <a:solidFill>
                  <a:schemeClr val="tx1"/>
                </a:solidFill>
              </a:rPr>
              <a:t>,” “summarizing,” or “</a:t>
            </a:r>
            <a:r>
              <a:rPr lang="en-US" sz="4000" i="1" dirty="0">
                <a:solidFill>
                  <a:schemeClr val="tx1"/>
                </a:solidFill>
              </a:rPr>
              <a:t>making inferences</a:t>
            </a:r>
            <a:r>
              <a:rPr lang="en-US" sz="4000" dirty="0">
                <a:solidFill>
                  <a:schemeClr val="tx1"/>
                </a:solidFill>
              </a:rPr>
              <a:t>” help you to answer question 1? Why or why not?</a:t>
            </a:r>
          </a:p>
          <a:p>
            <a:endParaRPr lang="en-US" sz="1500" dirty="0">
              <a:solidFill>
                <a:schemeClr val="tx1"/>
              </a:solidFill>
            </a:endParaRPr>
          </a:p>
          <a:p>
            <a:r>
              <a:rPr lang="en-US" sz="4000" dirty="0">
                <a:solidFill>
                  <a:schemeClr val="tx1"/>
                </a:solidFill>
              </a:rPr>
              <a:t>Refer back to where you placed each question in Bloom’s hierarchy.  What’s the big takeaway?</a:t>
            </a:r>
          </a:p>
          <a:p>
            <a:endParaRPr lang="en-US" sz="3200" dirty="0"/>
          </a:p>
          <a:p>
            <a:endParaRPr lang="en-US" sz="3200" dirty="0"/>
          </a:p>
        </p:txBody>
      </p:sp>
      <p:sp>
        <p:nvSpPr>
          <p:cNvPr id="4" name="Title 3"/>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B55FAB99-9B1D-478E-992B-ACAD46D49A5C}"/>
              </a:ext>
            </a:extLst>
          </p:cNvPr>
          <p:cNvSpPr txBox="1"/>
          <p:nvPr/>
        </p:nvSpPr>
        <p:spPr>
          <a:xfrm>
            <a:off x="10330650" y="5611294"/>
            <a:ext cx="1211125" cy="369332"/>
          </a:xfrm>
          <a:prstGeom prst="rect">
            <a:avLst/>
          </a:prstGeom>
          <a:noFill/>
        </p:spPr>
        <p:txBody>
          <a:bodyPr wrap="square" rtlCol="0">
            <a:spAutoFit/>
          </a:bodyPr>
          <a:lstStyle/>
          <a:p>
            <a:endParaRPr lang="en-US" dirty="0">
              <a:latin typeface="Calibri" charset="0"/>
              <a:ea typeface="Calibri" charset="0"/>
              <a:cs typeface="Calibri" charset="0"/>
            </a:endParaRPr>
          </a:p>
        </p:txBody>
      </p:sp>
    </p:spTree>
    <p:extLst>
      <p:ext uri="{BB962C8B-B14F-4D97-AF65-F5344CB8AC3E}">
        <p14:creationId xmlns:p14="http://schemas.microsoft.com/office/powerpoint/2010/main" val="18685856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type="body" sz="quarter" idx="10"/>
          </p:nvPr>
        </p:nvSpPr>
        <p:spPr>
          <a:prstGeom prst="rect">
            <a:avLst/>
          </a:prstGeom>
        </p:spPr>
        <p:txBody>
          <a:bodyPr anchor="ctr">
            <a:normAutofit/>
          </a:bodyPr>
          <a:lstStyle/>
          <a:p>
            <a:pPr marL="0" indent="0" algn="ctr">
              <a:buNone/>
            </a:pPr>
            <a:r>
              <a:rPr lang="en-US" sz="5000" dirty="0">
                <a:solidFill>
                  <a:schemeClr val="tx1"/>
                </a:solidFill>
                <a:latin typeface="Calibri" charset="0"/>
                <a:ea typeface="Calibri" charset="0"/>
                <a:cs typeface="Calibri" charset="0"/>
              </a:rPr>
              <a:t>We know that knowledge plays a role in comprehension</a:t>
            </a:r>
            <a:r>
              <a:rPr lang="is-IS" sz="5000" dirty="0">
                <a:solidFill>
                  <a:schemeClr val="tx1"/>
                </a:solidFill>
                <a:latin typeface="Calibri" charset="0"/>
                <a:ea typeface="Calibri" charset="0"/>
                <a:cs typeface="Calibri" charset="0"/>
              </a:rPr>
              <a:t>…</a:t>
            </a:r>
          </a:p>
          <a:p>
            <a:pPr marL="0" indent="0" algn="ctr">
              <a:buNone/>
            </a:pPr>
            <a:endParaRPr lang="is-IS" sz="5000" dirty="0">
              <a:solidFill>
                <a:schemeClr val="tx1"/>
              </a:solidFill>
              <a:latin typeface="Calibri" charset="0"/>
              <a:ea typeface="Calibri" charset="0"/>
              <a:cs typeface="Calibri" charset="0"/>
            </a:endParaRPr>
          </a:p>
          <a:p>
            <a:pPr marL="0" indent="0" algn="ctr">
              <a:buNone/>
            </a:pPr>
            <a:r>
              <a:rPr lang="en-US" sz="5000" dirty="0">
                <a:solidFill>
                  <a:schemeClr val="tx1"/>
                </a:solidFill>
                <a:latin typeface="Calibri" charset="0"/>
                <a:ea typeface="Calibri" charset="0"/>
                <a:cs typeface="Calibri" charset="0"/>
              </a:rPr>
              <a:t>but how </a:t>
            </a:r>
            <a:r>
              <a:rPr lang="en-US" sz="5000" b="1" dirty="0">
                <a:solidFill>
                  <a:schemeClr val="tx2"/>
                </a:solidFill>
                <a:latin typeface="Calibri" charset="0"/>
                <a:ea typeface="Calibri" charset="0"/>
                <a:cs typeface="Calibri" charset="0"/>
              </a:rPr>
              <a:t>big</a:t>
            </a:r>
            <a:r>
              <a:rPr lang="en-US" sz="5000" dirty="0">
                <a:solidFill>
                  <a:schemeClr val="tx1"/>
                </a:solidFill>
                <a:latin typeface="Calibri" charset="0"/>
                <a:ea typeface="Calibri" charset="0"/>
                <a:cs typeface="Calibri" charset="0"/>
              </a:rPr>
              <a:t> a role does it play?</a:t>
            </a:r>
          </a:p>
          <a:p>
            <a:pPr marL="0" indent="0" algn="ctr">
              <a:buNone/>
            </a:pPr>
            <a:endParaRPr lang="is-IS" sz="3500" dirty="0"/>
          </a:p>
          <a:p>
            <a:pPr marL="0" indent="0" algn="ctr">
              <a:buNone/>
            </a:pPr>
            <a:endParaRPr lang="en-US" sz="3500" dirty="0"/>
          </a:p>
        </p:txBody>
      </p:sp>
      <p:sp>
        <p:nvSpPr>
          <p:cNvPr id="6" name="Title 3"/>
          <p:cNvSpPr>
            <a:spLocks noGrp="1"/>
          </p:cNvSpPr>
          <p:nvPr>
            <p:ph type="title"/>
          </p:nvPr>
        </p:nvSpPr>
        <p:spPr/>
        <p:txBody>
          <a:bodyPr>
            <a:noAutofit/>
          </a:bodyPr>
          <a:lstStyle/>
          <a:p>
            <a:r>
              <a:rPr lang="en-US" sz="4000" dirty="0">
                <a:solidFill>
                  <a:schemeClr val="bg1"/>
                </a:solidFill>
                <a:latin typeface="Calibri" charset="0"/>
                <a:ea typeface="Calibri" charset="0"/>
                <a:cs typeface="Calibri" charset="0"/>
              </a:rPr>
              <a:t>How important is content knowledge?</a:t>
            </a:r>
          </a:p>
        </p:txBody>
      </p:sp>
    </p:spTree>
    <p:extLst>
      <p:ext uri="{BB962C8B-B14F-4D97-AF65-F5344CB8AC3E}">
        <p14:creationId xmlns:p14="http://schemas.microsoft.com/office/powerpoint/2010/main" val="12533437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42</a:t>
            </a:fld>
            <a:endParaRPr lang="en-US" dirty="0"/>
          </a:p>
        </p:txBody>
      </p:sp>
      <p:sp>
        <p:nvSpPr>
          <p:cNvPr id="3" name="Text Placeholder 2"/>
          <p:cNvSpPr>
            <a:spLocks noGrp="1"/>
          </p:cNvSpPr>
          <p:nvPr>
            <p:ph type="body" sz="quarter" idx="10"/>
          </p:nvPr>
        </p:nvSpPr>
        <p:spPr>
          <a:xfrm>
            <a:off x="398463" y="1193800"/>
            <a:ext cx="4701075" cy="4822825"/>
          </a:xfrm>
        </p:spPr>
        <p:txBody>
          <a:bodyPr/>
          <a:lstStyle/>
          <a:p>
            <a:pPr marL="0" indent="0" algn="ctr">
              <a:buNone/>
            </a:pPr>
            <a:r>
              <a:rPr lang="en-US" sz="3400" b="1" dirty="0">
                <a:solidFill>
                  <a:schemeClr val="tx1"/>
                </a:solidFill>
              </a:rPr>
              <a:t>“Effect of Prior Knowledge on Good and Poor Readers‘ Memory of Text” </a:t>
            </a:r>
          </a:p>
          <a:p>
            <a:pPr marL="0" indent="0" algn="ctr">
              <a:buNone/>
            </a:pPr>
            <a:endParaRPr lang="en-US" sz="1000" b="1" dirty="0">
              <a:solidFill>
                <a:schemeClr val="tx1"/>
              </a:solidFill>
            </a:endParaRPr>
          </a:p>
          <a:p>
            <a:r>
              <a:rPr lang="en-US" sz="3200" dirty="0">
                <a:solidFill>
                  <a:schemeClr val="tx1"/>
                </a:solidFill>
              </a:rPr>
              <a:t>Compared the impact of reading ability with the impact of knowledge of a topic on reading comprehension</a:t>
            </a:r>
          </a:p>
          <a:p>
            <a:pPr marL="0" indent="0" algn="r">
              <a:buNone/>
            </a:pPr>
            <a:r>
              <a:rPr lang="en-US" sz="1800" i="1" dirty="0" err="1">
                <a:solidFill>
                  <a:schemeClr val="tx1"/>
                </a:solidFill>
              </a:rPr>
              <a:t>Recht</a:t>
            </a:r>
            <a:r>
              <a:rPr lang="en-US" sz="1800" i="1" dirty="0">
                <a:solidFill>
                  <a:schemeClr val="tx1"/>
                </a:solidFill>
              </a:rPr>
              <a:t> &amp; Leslie (1988)</a:t>
            </a:r>
          </a:p>
          <a:p>
            <a:pPr algn="r"/>
            <a:endParaRPr lang="en-US" dirty="0">
              <a:solidFill>
                <a:schemeClr val="tx1"/>
              </a:solidFill>
            </a:endParaRPr>
          </a:p>
        </p:txBody>
      </p:sp>
      <p:sp>
        <p:nvSpPr>
          <p:cNvPr id="4" name="Title 3"/>
          <p:cNvSpPr>
            <a:spLocks noGrp="1"/>
          </p:cNvSpPr>
          <p:nvPr>
            <p:ph type="title"/>
          </p:nvPr>
        </p:nvSpPr>
        <p:spPr/>
        <p:txBody>
          <a:bodyPr>
            <a:noAutofit/>
          </a:bodyPr>
          <a:lstStyle/>
          <a:p>
            <a:r>
              <a:rPr lang="en-US" dirty="0"/>
              <a:t>The Baseball Study</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6701" y="1617784"/>
            <a:ext cx="6489715" cy="4023347"/>
          </a:xfrm>
          <a:prstGeom prst="rect">
            <a:avLst/>
          </a:prstGeom>
        </p:spPr>
      </p:pic>
    </p:spTree>
    <p:extLst>
      <p:ext uri="{BB962C8B-B14F-4D97-AF65-F5344CB8AC3E}">
        <p14:creationId xmlns:p14="http://schemas.microsoft.com/office/powerpoint/2010/main" val="9060644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43</a:t>
            </a:fld>
            <a:endParaRPr lang="en-US" dirty="0"/>
          </a:p>
        </p:txBody>
      </p:sp>
      <p:sp>
        <p:nvSpPr>
          <p:cNvPr id="6" name="Title 5"/>
          <p:cNvSpPr>
            <a:spLocks noGrp="1"/>
          </p:cNvSpPr>
          <p:nvPr>
            <p:ph type="title"/>
          </p:nvPr>
        </p:nvSpPr>
        <p:spPr/>
        <p:txBody>
          <a:bodyPr/>
          <a:lstStyle/>
          <a:p>
            <a:r>
              <a:rPr lang="en-US" dirty="0"/>
              <a:t>The Groups</a:t>
            </a:r>
          </a:p>
        </p:txBody>
      </p:sp>
      <p:graphicFrame>
        <p:nvGraphicFramePr>
          <p:cNvPr id="8" name="Table 7"/>
          <p:cNvGraphicFramePr>
            <a:graphicFrameLocks noGrp="1"/>
          </p:cNvGraphicFramePr>
          <p:nvPr>
            <p:extLst/>
          </p:nvPr>
        </p:nvGraphicFramePr>
        <p:xfrm>
          <a:off x="1630192" y="1320362"/>
          <a:ext cx="9206420" cy="3952026"/>
        </p:xfrm>
        <a:graphic>
          <a:graphicData uri="http://schemas.openxmlformats.org/drawingml/2006/table">
            <a:tbl>
              <a:tblPr firstRow="1" bandRow="1">
                <a:tableStyleId>{5C22544A-7EE6-4342-B048-85BDC9FD1C3A}</a:tableStyleId>
              </a:tblPr>
              <a:tblGrid>
                <a:gridCol w="4603210">
                  <a:extLst>
                    <a:ext uri="{9D8B030D-6E8A-4147-A177-3AD203B41FA5}">
                      <a16:colId xmlns:a16="http://schemas.microsoft.com/office/drawing/2014/main" val="20000"/>
                    </a:ext>
                  </a:extLst>
                </a:gridCol>
                <a:gridCol w="4603210">
                  <a:extLst>
                    <a:ext uri="{9D8B030D-6E8A-4147-A177-3AD203B41FA5}">
                      <a16:colId xmlns:a16="http://schemas.microsoft.com/office/drawing/2014/main" val="20001"/>
                    </a:ext>
                  </a:extLst>
                </a:gridCol>
              </a:tblGrid>
              <a:tr h="1976012">
                <a:tc>
                  <a:txBody>
                    <a:bodyPr/>
                    <a:lstStyle/>
                    <a:p>
                      <a:pPr algn="ctr"/>
                      <a:r>
                        <a:rPr lang="en-US" sz="2800" b="1" dirty="0">
                          <a:solidFill>
                            <a:schemeClr val="bg1">
                              <a:lumMod val="50000"/>
                            </a:schemeClr>
                          </a:solidFill>
                          <a:latin typeface="Avenir Next Medium"/>
                          <a:cs typeface="Avenir Next Medium"/>
                        </a:rPr>
                        <a:t>High</a:t>
                      </a:r>
                      <a:r>
                        <a:rPr lang="en-US" sz="2800" b="1" baseline="0" dirty="0">
                          <a:solidFill>
                            <a:schemeClr val="bg1">
                              <a:lumMod val="50000"/>
                            </a:schemeClr>
                          </a:solidFill>
                          <a:latin typeface="Avenir Next Medium"/>
                          <a:cs typeface="Avenir Next Medium"/>
                        </a:rPr>
                        <a:t> reading ability</a:t>
                      </a:r>
                    </a:p>
                    <a:p>
                      <a:pPr algn="ctr"/>
                      <a:r>
                        <a:rPr lang="en-US" sz="2800" b="1" baseline="0" dirty="0">
                          <a:solidFill>
                            <a:schemeClr val="bg1">
                              <a:lumMod val="50000"/>
                            </a:schemeClr>
                          </a:solidFill>
                          <a:latin typeface="Avenir Next Medium"/>
                          <a:cs typeface="Avenir Next Medium"/>
                        </a:rPr>
                        <a:t>High knowledge of baseball </a:t>
                      </a:r>
                    </a:p>
                    <a:p>
                      <a:pPr algn="ctr"/>
                      <a:r>
                        <a:rPr lang="en-US" sz="3200" b="1" baseline="0" dirty="0">
                          <a:solidFill>
                            <a:schemeClr val="bg1">
                              <a:lumMod val="50000"/>
                            </a:schemeClr>
                          </a:solidFill>
                          <a:latin typeface="Avenir Next Medium"/>
                          <a:cs typeface="Avenir Next Medium"/>
                        </a:rPr>
                        <a:t>A </a:t>
                      </a:r>
                      <a:endParaRPr lang="en-US" sz="3200" b="1" dirty="0">
                        <a:solidFill>
                          <a:schemeClr val="bg1">
                            <a:lumMod val="50000"/>
                          </a:schemeClr>
                        </a:solidFill>
                        <a:latin typeface="Avenir Next Medium"/>
                        <a:cs typeface="Avenir Next Medium"/>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6D9BFE"/>
                          </a:solidFill>
                          <a:latin typeface="Avenir Next Medium"/>
                          <a:cs typeface="Avenir Next Medium"/>
                        </a:rPr>
                        <a:t>High</a:t>
                      </a:r>
                      <a:r>
                        <a:rPr lang="en-US" sz="2800" b="1" baseline="0" dirty="0">
                          <a:solidFill>
                            <a:srgbClr val="6D9BFE"/>
                          </a:solidFill>
                          <a:latin typeface="Avenir Next Medium"/>
                          <a:cs typeface="Avenir Next Medium"/>
                        </a:rPr>
                        <a:t> reading ability</a:t>
                      </a:r>
                    </a:p>
                    <a:p>
                      <a:pPr algn="ctr"/>
                      <a:r>
                        <a:rPr lang="en-US" sz="2800" b="1" baseline="0" dirty="0">
                          <a:solidFill>
                            <a:srgbClr val="6D9BFE"/>
                          </a:solidFill>
                          <a:latin typeface="Avenir Next Medium"/>
                          <a:cs typeface="Avenir Next Medium"/>
                        </a:rPr>
                        <a:t>Low knowledge of baseball</a:t>
                      </a:r>
                      <a:endParaRPr lang="en-US" sz="2800" b="1" dirty="0">
                        <a:solidFill>
                          <a:srgbClr val="6D9BFE"/>
                        </a:solidFill>
                        <a:latin typeface="Avenir Next Medium"/>
                        <a:cs typeface="Avenir Next Medium"/>
                      </a:endParaRPr>
                    </a:p>
                    <a:p>
                      <a:pPr algn="ctr"/>
                      <a:r>
                        <a:rPr lang="en-US" sz="3200" b="1" dirty="0">
                          <a:solidFill>
                            <a:srgbClr val="6D9BFE"/>
                          </a:solidFill>
                          <a:latin typeface="Avenir Next Medium"/>
                          <a:cs typeface="Avenir Next Medium"/>
                        </a:rPr>
                        <a:t>B</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1976014">
                <a:tc>
                  <a:txBody>
                    <a:bodyPr/>
                    <a:lstStyle/>
                    <a:p>
                      <a:pPr algn="ctr"/>
                      <a:r>
                        <a:rPr lang="en-US" sz="2800" b="1" dirty="0">
                          <a:solidFill>
                            <a:schemeClr val="tx2"/>
                          </a:solidFill>
                          <a:latin typeface="Avenir Next Medium"/>
                          <a:cs typeface="Avenir Next Medium"/>
                        </a:rPr>
                        <a:t>Low</a:t>
                      </a:r>
                      <a:r>
                        <a:rPr lang="en-US" sz="2800" b="1" baseline="0" dirty="0">
                          <a:solidFill>
                            <a:schemeClr val="tx2"/>
                          </a:solidFill>
                          <a:latin typeface="Avenir Next Medium"/>
                          <a:cs typeface="Avenir Next Medium"/>
                        </a:rPr>
                        <a:t> reading ability</a:t>
                      </a:r>
                    </a:p>
                    <a:p>
                      <a:pPr algn="ctr"/>
                      <a:r>
                        <a:rPr lang="en-US" sz="2800" b="1" baseline="0" dirty="0">
                          <a:solidFill>
                            <a:schemeClr val="tx2"/>
                          </a:solidFill>
                          <a:latin typeface="Avenir Next Medium"/>
                          <a:cs typeface="Avenir Next Medium"/>
                        </a:rPr>
                        <a:t>High knowledge of baseball</a:t>
                      </a:r>
                      <a:endParaRPr lang="en-US" sz="2800" b="1" dirty="0">
                        <a:solidFill>
                          <a:schemeClr val="tx2"/>
                        </a:solidFill>
                        <a:latin typeface="Avenir Next Medium"/>
                        <a:cs typeface="Avenir Next Medium"/>
                      </a:endParaRPr>
                    </a:p>
                    <a:p>
                      <a:pPr algn="ctr"/>
                      <a:r>
                        <a:rPr lang="en-US" sz="3200" b="1" dirty="0">
                          <a:solidFill>
                            <a:schemeClr val="tx2"/>
                          </a:solidFill>
                          <a:latin typeface="Avenir Next Medium"/>
                          <a:cs typeface="Avenir Next Medium"/>
                        </a:rPr>
                        <a:t>C</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03D891"/>
                          </a:solidFill>
                          <a:latin typeface="Avenir Next Medium"/>
                          <a:cs typeface="Avenir Next Medium"/>
                        </a:rPr>
                        <a:t>Low </a:t>
                      </a:r>
                      <a:r>
                        <a:rPr lang="en-US" sz="2800" b="1" baseline="0" dirty="0">
                          <a:solidFill>
                            <a:srgbClr val="03D891"/>
                          </a:solidFill>
                          <a:latin typeface="Avenir Next Medium"/>
                          <a:cs typeface="Avenir Next Medium"/>
                        </a:rPr>
                        <a:t>reading ability</a:t>
                      </a:r>
                    </a:p>
                    <a:p>
                      <a:pPr algn="ctr"/>
                      <a:r>
                        <a:rPr lang="en-US" sz="2800" b="1" baseline="0" dirty="0">
                          <a:solidFill>
                            <a:srgbClr val="03D891"/>
                          </a:solidFill>
                          <a:latin typeface="Avenir Next Medium"/>
                          <a:cs typeface="Avenir Next Medium"/>
                        </a:rPr>
                        <a:t>Low knowledge of baseball</a:t>
                      </a:r>
                      <a:endParaRPr lang="en-US" sz="2800" b="1" dirty="0">
                        <a:solidFill>
                          <a:srgbClr val="03D891"/>
                        </a:solidFill>
                        <a:latin typeface="Avenir Next Medium"/>
                        <a:cs typeface="Avenir Next Medium"/>
                      </a:endParaRPr>
                    </a:p>
                    <a:p>
                      <a:pPr algn="ctr"/>
                      <a:r>
                        <a:rPr lang="en-US" sz="3200" b="1" dirty="0">
                          <a:solidFill>
                            <a:srgbClr val="03D891"/>
                          </a:solidFill>
                          <a:latin typeface="Avenir Next Medium"/>
                          <a:cs typeface="Avenir Next Medium"/>
                        </a:rPr>
                        <a:t>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434159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44</a:t>
            </a:fld>
            <a:endParaRPr lang="en-US" dirty="0"/>
          </a:p>
        </p:txBody>
      </p:sp>
      <p:sp>
        <p:nvSpPr>
          <p:cNvPr id="6" name="Title 5"/>
          <p:cNvSpPr>
            <a:spLocks noGrp="1"/>
          </p:cNvSpPr>
          <p:nvPr>
            <p:ph type="title"/>
          </p:nvPr>
        </p:nvSpPr>
        <p:spPr/>
        <p:txBody>
          <a:bodyPr/>
          <a:lstStyle/>
          <a:p>
            <a:r>
              <a:rPr lang="en-US" dirty="0"/>
              <a:t>Predict the Results</a:t>
            </a:r>
          </a:p>
        </p:txBody>
      </p:sp>
      <p:graphicFrame>
        <p:nvGraphicFramePr>
          <p:cNvPr id="8" name="Table 7"/>
          <p:cNvGraphicFramePr>
            <a:graphicFrameLocks noGrp="1"/>
          </p:cNvGraphicFramePr>
          <p:nvPr>
            <p:extLst/>
          </p:nvPr>
        </p:nvGraphicFramePr>
        <p:xfrm>
          <a:off x="1630192" y="1320362"/>
          <a:ext cx="9206420" cy="3952026"/>
        </p:xfrm>
        <a:graphic>
          <a:graphicData uri="http://schemas.openxmlformats.org/drawingml/2006/table">
            <a:tbl>
              <a:tblPr firstRow="1" bandRow="1">
                <a:tableStyleId>{5C22544A-7EE6-4342-B048-85BDC9FD1C3A}</a:tableStyleId>
              </a:tblPr>
              <a:tblGrid>
                <a:gridCol w="4603210">
                  <a:extLst>
                    <a:ext uri="{9D8B030D-6E8A-4147-A177-3AD203B41FA5}">
                      <a16:colId xmlns:a16="http://schemas.microsoft.com/office/drawing/2014/main" val="20000"/>
                    </a:ext>
                  </a:extLst>
                </a:gridCol>
                <a:gridCol w="4603210">
                  <a:extLst>
                    <a:ext uri="{9D8B030D-6E8A-4147-A177-3AD203B41FA5}">
                      <a16:colId xmlns:a16="http://schemas.microsoft.com/office/drawing/2014/main" val="20001"/>
                    </a:ext>
                  </a:extLst>
                </a:gridCol>
              </a:tblGrid>
              <a:tr h="1976012">
                <a:tc>
                  <a:txBody>
                    <a:bodyPr/>
                    <a:lstStyle/>
                    <a:p>
                      <a:pPr algn="ctr"/>
                      <a:r>
                        <a:rPr lang="en-US" sz="2800" b="1" dirty="0">
                          <a:solidFill>
                            <a:schemeClr val="bg1">
                              <a:lumMod val="50000"/>
                            </a:schemeClr>
                          </a:solidFill>
                          <a:latin typeface="Avenir Next Medium"/>
                          <a:cs typeface="Avenir Next Medium"/>
                        </a:rPr>
                        <a:t>High</a:t>
                      </a:r>
                      <a:r>
                        <a:rPr lang="en-US" sz="2800" b="1" baseline="0" dirty="0">
                          <a:solidFill>
                            <a:schemeClr val="bg1">
                              <a:lumMod val="50000"/>
                            </a:schemeClr>
                          </a:solidFill>
                          <a:latin typeface="Avenir Next Medium"/>
                          <a:cs typeface="Avenir Next Medium"/>
                        </a:rPr>
                        <a:t> reading ability</a:t>
                      </a:r>
                    </a:p>
                    <a:p>
                      <a:pPr algn="ctr"/>
                      <a:r>
                        <a:rPr lang="en-US" sz="2800" b="1" baseline="0" dirty="0">
                          <a:solidFill>
                            <a:schemeClr val="bg1">
                              <a:lumMod val="50000"/>
                            </a:schemeClr>
                          </a:solidFill>
                          <a:latin typeface="Avenir Next Medium"/>
                          <a:cs typeface="Avenir Next Medium"/>
                        </a:rPr>
                        <a:t>High knowledge of baseball </a:t>
                      </a:r>
                    </a:p>
                    <a:p>
                      <a:pPr algn="ctr"/>
                      <a:r>
                        <a:rPr lang="en-US" sz="3200" b="1" baseline="0" dirty="0">
                          <a:solidFill>
                            <a:schemeClr val="bg1">
                              <a:lumMod val="50000"/>
                            </a:schemeClr>
                          </a:solidFill>
                          <a:latin typeface="Avenir Next Medium"/>
                          <a:cs typeface="Avenir Next Medium"/>
                        </a:rPr>
                        <a:t>A </a:t>
                      </a:r>
                      <a:endParaRPr lang="en-US" sz="3200" b="1" dirty="0">
                        <a:solidFill>
                          <a:schemeClr val="bg1">
                            <a:lumMod val="50000"/>
                          </a:schemeClr>
                        </a:solidFill>
                        <a:latin typeface="Avenir Next Medium"/>
                        <a:cs typeface="Avenir Next Medium"/>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6D9BFE"/>
                          </a:solidFill>
                          <a:latin typeface="Avenir Next Medium"/>
                          <a:cs typeface="Avenir Next Medium"/>
                        </a:rPr>
                        <a:t>High</a:t>
                      </a:r>
                      <a:r>
                        <a:rPr lang="en-US" sz="2800" b="1" baseline="0" dirty="0">
                          <a:solidFill>
                            <a:srgbClr val="6D9BFE"/>
                          </a:solidFill>
                          <a:latin typeface="Avenir Next Medium"/>
                          <a:cs typeface="Avenir Next Medium"/>
                        </a:rPr>
                        <a:t> reading ability</a:t>
                      </a:r>
                    </a:p>
                    <a:p>
                      <a:pPr algn="ctr"/>
                      <a:r>
                        <a:rPr lang="en-US" sz="2800" b="1" baseline="0" dirty="0">
                          <a:solidFill>
                            <a:srgbClr val="6D9BFE"/>
                          </a:solidFill>
                          <a:latin typeface="Avenir Next Medium"/>
                          <a:cs typeface="Avenir Next Medium"/>
                        </a:rPr>
                        <a:t>Low knowledge of baseball</a:t>
                      </a:r>
                      <a:endParaRPr lang="en-US" sz="2800" b="1" dirty="0">
                        <a:solidFill>
                          <a:srgbClr val="6D9BFE"/>
                        </a:solidFill>
                        <a:latin typeface="Avenir Next Medium"/>
                        <a:cs typeface="Avenir Next Medium"/>
                      </a:endParaRPr>
                    </a:p>
                    <a:p>
                      <a:pPr algn="ctr"/>
                      <a:r>
                        <a:rPr lang="en-US" sz="3200" b="1" dirty="0">
                          <a:solidFill>
                            <a:srgbClr val="6D9BFE"/>
                          </a:solidFill>
                          <a:latin typeface="Avenir Next Medium"/>
                          <a:cs typeface="Avenir Next Medium"/>
                        </a:rPr>
                        <a:t>B</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1976014">
                <a:tc>
                  <a:txBody>
                    <a:bodyPr/>
                    <a:lstStyle/>
                    <a:p>
                      <a:pPr algn="ctr"/>
                      <a:r>
                        <a:rPr lang="en-US" sz="2800" b="1" dirty="0">
                          <a:solidFill>
                            <a:schemeClr val="tx2"/>
                          </a:solidFill>
                          <a:latin typeface="Avenir Next Medium"/>
                          <a:cs typeface="Avenir Next Medium"/>
                        </a:rPr>
                        <a:t>Low</a:t>
                      </a:r>
                      <a:r>
                        <a:rPr lang="en-US" sz="2800" b="1" baseline="0" dirty="0">
                          <a:solidFill>
                            <a:schemeClr val="tx2"/>
                          </a:solidFill>
                          <a:latin typeface="Avenir Next Medium"/>
                          <a:cs typeface="Avenir Next Medium"/>
                        </a:rPr>
                        <a:t> reading ability</a:t>
                      </a:r>
                    </a:p>
                    <a:p>
                      <a:pPr algn="ctr"/>
                      <a:r>
                        <a:rPr lang="en-US" sz="2800" b="1" baseline="0" dirty="0">
                          <a:solidFill>
                            <a:schemeClr val="tx2"/>
                          </a:solidFill>
                          <a:latin typeface="Avenir Next Medium"/>
                          <a:cs typeface="Avenir Next Medium"/>
                        </a:rPr>
                        <a:t>High knowledge of baseball</a:t>
                      </a:r>
                      <a:endParaRPr lang="en-US" sz="2800" b="1" dirty="0">
                        <a:solidFill>
                          <a:schemeClr val="tx2"/>
                        </a:solidFill>
                        <a:latin typeface="Avenir Next Medium"/>
                        <a:cs typeface="Avenir Next Medium"/>
                      </a:endParaRPr>
                    </a:p>
                    <a:p>
                      <a:pPr algn="ctr"/>
                      <a:r>
                        <a:rPr lang="en-US" sz="3200" b="1" dirty="0">
                          <a:solidFill>
                            <a:schemeClr val="tx2"/>
                          </a:solidFill>
                          <a:latin typeface="Avenir Next Medium"/>
                          <a:cs typeface="Avenir Next Medium"/>
                        </a:rPr>
                        <a:t>C</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03D891"/>
                          </a:solidFill>
                          <a:latin typeface="Avenir Next Medium"/>
                          <a:cs typeface="Avenir Next Medium"/>
                        </a:rPr>
                        <a:t>Low </a:t>
                      </a:r>
                      <a:r>
                        <a:rPr lang="en-US" sz="2800" b="1" baseline="0" dirty="0">
                          <a:solidFill>
                            <a:srgbClr val="03D891"/>
                          </a:solidFill>
                          <a:latin typeface="Avenir Next Medium"/>
                          <a:cs typeface="Avenir Next Medium"/>
                        </a:rPr>
                        <a:t>reading ability</a:t>
                      </a:r>
                    </a:p>
                    <a:p>
                      <a:pPr algn="ctr"/>
                      <a:r>
                        <a:rPr lang="en-US" sz="2800" b="1" baseline="0" dirty="0">
                          <a:solidFill>
                            <a:srgbClr val="03D891"/>
                          </a:solidFill>
                          <a:latin typeface="Avenir Next Medium"/>
                          <a:cs typeface="Avenir Next Medium"/>
                        </a:rPr>
                        <a:t>Low knowledge of baseball</a:t>
                      </a:r>
                      <a:endParaRPr lang="en-US" sz="2800" b="1" dirty="0">
                        <a:solidFill>
                          <a:srgbClr val="03D891"/>
                        </a:solidFill>
                        <a:latin typeface="Avenir Next Medium"/>
                        <a:cs typeface="Avenir Next Medium"/>
                      </a:endParaRPr>
                    </a:p>
                    <a:p>
                      <a:pPr algn="ctr"/>
                      <a:r>
                        <a:rPr lang="en-US" sz="3200" b="1" dirty="0">
                          <a:solidFill>
                            <a:srgbClr val="03D891"/>
                          </a:solidFill>
                          <a:latin typeface="Avenir Next Medium"/>
                          <a:cs typeface="Avenir Next Medium"/>
                        </a:rPr>
                        <a:t>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9" name="TextBox 8"/>
          <p:cNvSpPr txBox="1"/>
          <p:nvPr/>
        </p:nvSpPr>
        <p:spPr>
          <a:xfrm>
            <a:off x="1182824" y="5391833"/>
            <a:ext cx="9826352" cy="615553"/>
          </a:xfrm>
          <a:prstGeom prst="rect">
            <a:avLst/>
          </a:prstGeom>
          <a:noFill/>
        </p:spPr>
        <p:txBody>
          <a:bodyPr wrap="square" rtlCol="0">
            <a:spAutoFit/>
          </a:bodyPr>
          <a:lstStyle/>
          <a:p>
            <a:r>
              <a:rPr lang="en-US" sz="3400" b="1" dirty="0">
                <a:solidFill>
                  <a:schemeClr val="tx2">
                    <a:lumMod val="75000"/>
                  </a:schemeClr>
                </a:solidFill>
                <a:latin typeface="Calibri" charset="0"/>
                <a:ea typeface="Calibri" charset="0"/>
                <a:cs typeface="Calibri" charset="0"/>
              </a:rPr>
              <a:t>Put these in order from highest to lowest performers.</a:t>
            </a:r>
          </a:p>
        </p:txBody>
      </p:sp>
    </p:spTree>
    <p:extLst>
      <p:ext uri="{BB962C8B-B14F-4D97-AF65-F5344CB8AC3E}">
        <p14:creationId xmlns:p14="http://schemas.microsoft.com/office/powerpoint/2010/main" val="20768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45</a:t>
            </a:fld>
            <a:endParaRPr lang="en-US" dirty="0"/>
          </a:p>
        </p:txBody>
      </p:sp>
      <p:sp>
        <p:nvSpPr>
          <p:cNvPr id="6" name="Title 5"/>
          <p:cNvSpPr>
            <a:spLocks noGrp="1"/>
          </p:cNvSpPr>
          <p:nvPr>
            <p:ph type="title"/>
          </p:nvPr>
        </p:nvSpPr>
        <p:spPr/>
        <p:txBody>
          <a:bodyPr/>
          <a:lstStyle/>
          <a:p>
            <a:r>
              <a:rPr lang="en-US" dirty="0"/>
              <a:t>The Results</a:t>
            </a:r>
          </a:p>
        </p:txBody>
      </p:sp>
      <p:graphicFrame>
        <p:nvGraphicFramePr>
          <p:cNvPr id="8" name="Content Placeholder 17"/>
          <p:cNvGraphicFramePr>
            <a:graphicFrameLocks/>
          </p:cNvGraphicFramePr>
          <p:nvPr>
            <p:extLst>
              <p:ext uri="{D42A27DB-BD31-4B8C-83A1-F6EECF244321}">
                <p14:modId xmlns:p14="http://schemas.microsoft.com/office/powerpoint/2010/main" val="54576377"/>
              </p:ext>
            </p:extLst>
          </p:nvPr>
        </p:nvGraphicFramePr>
        <p:xfrm>
          <a:off x="307057" y="1047588"/>
          <a:ext cx="9023792" cy="497573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9650102" y="1275612"/>
            <a:ext cx="2225769" cy="4524315"/>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What do these results tell us?</a:t>
            </a:r>
          </a:p>
          <a:p>
            <a:pPr algn="ctr"/>
            <a:endParaRPr lang="en-US" sz="3200" b="1" dirty="0">
              <a:solidFill>
                <a:schemeClr val="tx2">
                  <a:lumMod val="75000"/>
                </a:schemeClr>
              </a:solidFill>
              <a:latin typeface="Calibri" charset="0"/>
              <a:ea typeface="Calibri" charset="0"/>
              <a:cs typeface="Calibri" charset="0"/>
            </a:endParaRPr>
          </a:p>
          <a:p>
            <a:pPr algn="ctr"/>
            <a:r>
              <a:rPr lang="en-US" sz="3200" b="1" dirty="0">
                <a:solidFill>
                  <a:schemeClr val="tx2"/>
                </a:solidFill>
                <a:latin typeface="Calibri" charset="0"/>
                <a:ea typeface="Calibri" charset="0"/>
                <a:cs typeface="Calibri" charset="0"/>
              </a:rPr>
              <a:t>What stands out to you most?</a:t>
            </a:r>
          </a:p>
        </p:txBody>
      </p:sp>
      <p:sp>
        <p:nvSpPr>
          <p:cNvPr id="2" name="TextBox 1"/>
          <p:cNvSpPr txBox="1"/>
          <p:nvPr/>
        </p:nvSpPr>
        <p:spPr>
          <a:xfrm>
            <a:off x="1957945" y="1600237"/>
            <a:ext cx="402336" cy="523220"/>
          </a:xfrm>
          <a:prstGeom prst="rect">
            <a:avLst/>
          </a:prstGeom>
          <a:noFill/>
        </p:spPr>
        <p:txBody>
          <a:bodyPr wrap="square" rtlCol="0">
            <a:spAutoFit/>
          </a:bodyPr>
          <a:lstStyle/>
          <a:p>
            <a:r>
              <a:rPr lang="en-US" sz="2800" b="1" dirty="0">
                <a:latin typeface="Calibri" charset="0"/>
                <a:ea typeface="Calibri" charset="0"/>
                <a:cs typeface="Calibri" charset="0"/>
              </a:rPr>
              <a:t>A</a:t>
            </a:r>
          </a:p>
        </p:txBody>
      </p:sp>
      <p:sp>
        <p:nvSpPr>
          <p:cNvPr id="7" name="TextBox 6"/>
          <p:cNvSpPr txBox="1"/>
          <p:nvPr/>
        </p:nvSpPr>
        <p:spPr>
          <a:xfrm>
            <a:off x="3992881" y="1825271"/>
            <a:ext cx="402336" cy="523220"/>
          </a:xfrm>
          <a:prstGeom prst="rect">
            <a:avLst/>
          </a:prstGeom>
          <a:noFill/>
        </p:spPr>
        <p:txBody>
          <a:bodyPr wrap="square" rtlCol="0">
            <a:spAutoFit/>
          </a:bodyPr>
          <a:lstStyle/>
          <a:p>
            <a:r>
              <a:rPr lang="en-US" sz="2800" b="1" dirty="0">
                <a:solidFill>
                  <a:schemeClr val="tx2"/>
                </a:solidFill>
                <a:latin typeface="Calibri" charset="0"/>
                <a:ea typeface="Calibri" charset="0"/>
                <a:cs typeface="Calibri" charset="0"/>
              </a:rPr>
              <a:t>C</a:t>
            </a:r>
          </a:p>
        </p:txBody>
      </p:sp>
      <p:sp>
        <p:nvSpPr>
          <p:cNvPr id="10" name="TextBox 9"/>
          <p:cNvSpPr txBox="1"/>
          <p:nvPr/>
        </p:nvSpPr>
        <p:spPr>
          <a:xfrm>
            <a:off x="6041136" y="2750626"/>
            <a:ext cx="402336" cy="523220"/>
          </a:xfrm>
          <a:prstGeom prst="rect">
            <a:avLst/>
          </a:prstGeom>
          <a:noFill/>
        </p:spPr>
        <p:txBody>
          <a:bodyPr wrap="square" rtlCol="0">
            <a:spAutoFit/>
          </a:bodyPr>
          <a:lstStyle/>
          <a:p>
            <a:r>
              <a:rPr lang="en-US" sz="2800" b="1" dirty="0">
                <a:solidFill>
                  <a:srgbClr val="0070C0"/>
                </a:solidFill>
                <a:latin typeface="Calibri" charset="0"/>
                <a:ea typeface="Calibri" charset="0"/>
                <a:cs typeface="Calibri" charset="0"/>
              </a:rPr>
              <a:t>B</a:t>
            </a:r>
          </a:p>
        </p:txBody>
      </p:sp>
      <p:sp>
        <p:nvSpPr>
          <p:cNvPr id="11" name="TextBox 10"/>
          <p:cNvSpPr txBox="1"/>
          <p:nvPr/>
        </p:nvSpPr>
        <p:spPr>
          <a:xfrm>
            <a:off x="8028432" y="3012236"/>
            <a:ext cx="402336" cy="523220"/>
          </a:xfrm>
          <a:prstGeom prst="rect">
            <a:avLst/>
          </a:prstGeom>
          <a:noFill/>
        </p:spPr>
        <p:txBody>
          <a:bodyPr wrap="square" rtlCol="0">
            <a:spAutoFit/>
          </a:bodyPr>
          <a:lstStyle/>
          <a:p>
            <a:r>
              <a:rPr lang="en-US" sz="2800" b="1" dirty="0">
                <a:solidFill>
                  <a:srgbClr val="00B050"/>
                </a:solidFill>
                <a:latin typeface="Calibri" charset="0"/>
                <a:ea typeface="Calibri" charset="0"/>
                <a:cs typeface="Calibri" charset="0"/>
              </a:rPr>
              <a:t>D</a:t>
            </a:r>
          </a:p>
        </p:txBody>
      </p:sp>
    </p:spTree>
    <p:extLst>
      <p:ext uri="{BB962C8B-B14F-4D97-AF65-F5344CB8AC3E}">
        <p14:creationId xmlns:p14="http://schemas.microsoft.com/office/powerpoint/2010/main" val="94860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46</a:t>
            </a:fld>
            <a:endParaRPr lang="en-US" dirty="0"/>
          </a:p>
        </p:txBody>
      </p:sp>
      <p:sp>
        <p:nvSpPr>
          <p:cNvPr id="3" name="Text Placeholder 2"/>
          <p:cNvSpPr>
            <a:spLocks noGrp="1"/>
          </p:cNvSpPr>
          <p:nvPr>
            <p:ph type="body" sz="quarter" idx="10"/>
          </p:nvPr>
        </p:nvSpPr>
        <p:spPr/>
        <p:txBody>
          <a:bodyPr/>
          <a:lstStyle/>
          <a:p>
            <a:r>
              <a:rPr lang="en-US" sz="3800" dirty="0">
                <a:solidFill>
                  <a:schemeClr val="tx1"/>
                </a:solidFill>
              </a:rPr>
              <a:t>Knowledge of the topic had a </a:t>
            </a:r>
            <a:r>
              <a:rPr lang="en-US" sz="3800" b="1" dirty="0">
                <a:solidFill>
                  <a:schemeClr val="tx2"/>
                </a:solidFill>
              </a:rPr>
              <a:t>much</a:t>
            </a:r>
            <a:r>
              <a:rPr lang="en-US" sz="3800" dirty="0">
                <a:solidFill>
                  <a:schemeClr val="tx1"/>
                </a:solidFill>
              </a:rPr>
              <a:t> bigger impact on comprehension than generalized reading ability did.</a:t>
            </a:r>
          </a:p>
          <a:p>
            <a:endParaRPr lang="en-US" sz="2500" dirty="0">
              <a:solidFill>
                <a:schemeClr val="tx1"/>
              </a:solidFill>
            </a:endParaRPr>
          </a:p>
          <a:p>
            <a:r>
              <a:rPr lang="en-US" sz="3800" dirty="0">
                <a:solidFill>
                  <a:schemeClr val="tx1"/>
                </a:solidFill>
              </a:rPr>
              <a:t>With sufficient prior knowledge “low ability” students performed similarly to higher ability students. </a:t>
            </a:r>
          </a:p>
          <a:p>
            <a:endParaRPr lang="en-US" sz="2500" dirty="0">
              <a:solidFill>
                <a:schemeClr val="tx1"/>
              </a:solidFill>
            </a:endParaRPr>
          </a:p>
          <a:p>
            <a:r>
              <a:rPr lang="en-US" sz="3800" dirty="0">
                <a:solidFill>
                  <a:schemeClr val="tx1"/>
                </a:solidFill>
              </a:rPr>
              <a:t>The difference in their performance was not statistically significant.</a:t>
            </a:r>
          </a:p>
        </p:txBody>
      </p:sp>
      <p:sp>
        <p:nvSpPr>
          <p:cNvPr id="4" name="Title 3"/>
          <p:cNvSpPr>
            <a:spLocks noGrp="1"/>
          </p:cNvSpPr>
          <p:nvPr>
            <p:ph type="title"/>
          </p:nvPr>
        </p:nvSpPr>
        <p:spPr/>
        <p:txBody>
          <a:bodyPr/>
          <a:lstStyle/>
          <a:p>
            <a:r>
              <a:rPr lang="en-US" dirty="0"/>
              <a:t>Summary of Findings</a:t>
            </a:r>
          </a:p>
        </p:txBody>
      </p:sp>
      <p:sp>
        <p:nvSpPr>
          <p:cNvPr id="6" name="Rectangle 5"/>
          <p:cNvSpPr/>
          <p:nvPr/>
        </p:nvSpPr>
        <p:spPr>
          <a:xfrm>
            <a:off x="9297550" y="5587810"/>
            <a:ext cx="2166015" cy="369332"/>
          </a:xfrm>
          <a:prstGeom prst="rect">
            <a:avLst/>
          </a:prstGeom>
        </p:spPr>
        <p:txBody>
          <a:bodyPr wrap="none">
            <a:spAutoFit/>
          </a:bodyPr>
          <a:lstStyle/>
          <a:p>
            <a:r>
              <a:rPr lang="en-US" dirty="0">
                <a:latin typeface="Calibri"/>
                <a:cs typeface="Calibri"/>
              </a:rPr>
              <a:t>(</a:t>
            </a:r>
            <a:r>
              <a:rPr lang="en-US" dirty="0" err="1">
                <a:latin typeface="Calibri"/>
                <a:cs typeface="Calibri"/>
              </a:rPr>
              <a:t>Recht</a:t>
            </a:r>
            <a:r>
              <a:rPr lang="en-US" dirty="0">
                <a:latin typeface="Calibri"/>
                <a:cs typeface="Calibri"/>
              </a:rPr>
              <a:t> &amp; Leslie 1988)</a:t>
            </a:r>
          </a:p>
        </p:txBody>
      </p:sp>
    </p:spTree>
    <p:extLst>
      <p:ext uri="{BB962C8B-B14F-4D97-AF65-F5344CB8AC3E}">
        <p14:creationId xmlns:p14="http://schemas.microsoft.com/office/powerpoint/2010/main" val="8741491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47</a:t>
            </a:fld>
            <a:endParaRPr lang="en-US" dirty="0"/>
          </a:p>
        </p:txBody>
      </p:sp>
      <p:sp>
        <p:nvSpPr>
          <p:cNvPr id="6" name="Title 5"/>
          <p:cNvSpPr>
            <a:spLocks noGrp="1"/>
          </p:cNvSpPr>
          <p:nvPr>
            <p:ph type="title"/>
          </p:nvPr>
        </p:nvSpPr>
        <p:spPr/>
        <p:txBody>
          <a:bodyPr/>
          <a:lstStyle/>
          <a:p>
            <a:r>
              <a:rPr lang="en-US" dirty="0"/>
              <a:t>How do we build students’ knowledge?</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6" name="TextBox 15"/>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7" name="TextBox 16"/>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9" name="TextBox 18"/>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20" name="Picture 19">
            <a:extLst>
              <a:ext uri="{FF2B5EF4-FFF2-40B4-BE49-F238E27FC236}">
                <a16:creationId xmlns:a16="http://schemas.microsoft.com/office/drawing/2014/main" id="{CA2929A2-711C-2349-B554-DA2CBD27657C}"/>
              </a:ext>
            </a:extLst>
          </p:cNvPr>
          <p:cNvPicPr>
            <a:picLocks noChangeAspect="1"/>
          </p:cNvPicPr>
          <p:nvPr/>
        </p:nvPicPr>
        <p:blipFill>
          <a:blip r:embed="rId6"/>
          <a:stretch>
            <a:fillRect/>
          </a:stretch>
        </p:blipFill>
        <p:spPr>
          <a:xfrm>
            <a:off x="6152695" y="1495754"/>
            <a:ext cx="2661138" cy="3039281"/>
          </a:xfrm>
          <a:prstGeom prst="rect">
            <a:avLst/>
          </a:prstGeom>
          <a:ln>
            <a:solidFill>
              <a:schemeClr val="accent6"/>
            </a:solidFill>
          </a:ln>
        </p:spPr>
      </p:pic>
      <p:sp>
        <p:nvSpPr>
          <p:cNvPr id="21" name="TextBox 20">
            <a:extLst>
              <a:ext uri="{FF2B5EF4-FFF2-40B4-BE49-F238E27FC236}">
                <a16:creationId xmlns:a16="http://schemas.microsoft.com/office/drawing/2014/main" id="{F0BAC6C8-5A5E-4C44-A775-7C66E714FCA8}"/>
              </a:ext>
            </a:extLst>
          </p:cNvPr>
          <p:cNvSpPr txBox="1"/>
          <p:nvPr/>
        </p:nvSpPr>
        <p:spPr>
          <a:xfrm>
            <a:off x="6425830" y="4656935"/>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6083946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48</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3000" dirty="0">
              <a:solidFill>
                <a:schemeClr val="tx1"/>
              </a:solidFill>
            </a:endParaRPr>
          </a:p>
          <a:p>
            <a:pPr marL="0" indent="0" algn="ctr">
              <a:buNone/>
            </a:pPr>
            <a:r>
              <a:rPr lang="en-US" sz="5500" dirty="0">
                <a:solidFill>
                  <a:schemeClr val="tx1"/>
                </a:solidFill>
              </a:rPr>
              <a:t>A coherent and cohesive set of texts on a single topic.</a:t>
            </a:r>
          </a:p>
        </p:txBody>
      </p:sp>
      <p:sp>
        <p:nvSpPr>
          <p:cNvPr id="6" name="Title 5"/>
          <p:cNvSpPr>
            <a:spLocks noGrp="1"/>
          </p:cNvSpPr>
          <p:nvPr>
            <p:ph type="title"/>
          </p:nvPr>
        </p:nvSpPr>
        <p:spPr/>
        <p:txBody>
          <a:bodyPr/>
          <a:lstStyle/>
          <a:p>
            <a:r>
              <a:rPr lang="en-US" dirty="0"/>
              <a:t>Conceptual Coherence</a:t>
            </a:r>
          </a:p>
        </p:txBody>
      </p:sp>
    </p:spTree>
    <p:extLst>
      <p:ext uri="{BB962C8B-B14F-4D97-AF65-F5344CB8AC3E}">
        <p14:creationId xmlns:p14="http://schemas.microsoft.com/office/powerpoint/2010/main" val="1421143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49</a:t>
            </a:fld>
            <a:endParaRPr lang="en-US" dirty="0"/>
          </a:p>
        </p:txBody>
      </p:sp>
      <p:sp>
        <p:nvSpPr>
          <p:cNvPr id="6" name="Title 5"/>
          <p:cNvSpPr>
            <a:spLocks noGrp="1"/>
          </p:cNvSpPr>
          <p:nvPr>
            <p:ph type="title"/>
          </p:nvPr>
        </p:nvSpPr>
        <p:spPr/>
        <p:txBody>
          <a:bodyPr/>
          <a:lstStyle/>
          <a:p>
            <a:r>
              <a:rPr lang="en-US" dirty="0"/>
              <a:t>Sometimes Looks Like</a:t>
            </a:r>
            <a:r>
              <a:rPr lang="is-IS" dirty="0"/>
              <a:t>…</a:t>
            </a:r>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6" name="TextBox 15"/>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7" name="TextBox 16"/>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9" name="TextBox 18"/>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20" name="Picture 19">
            <a:extLst>
              <a:ext uri="{FF2B5EF4-FFF2-40B4-BE49-F238E27FC236}">
                <a16:creationId xmlns:a16="http://schemas.microsoft.com/office/drawing/2014/main" id="{CA2929A2-711C-2349-B554-DA2CBD27657C}"/>
              </a:ext>
            </a:extLst>
          </p:cNvPr>
          <p:cNvPicPr>
            <a:picLocks noChangeAspect="1"/>
          </p:cNvPicPr>
          <p:nvPr/>
        </p:nvPicPr>
        <p:blipFill>
          <a:blip r:embed="rId6"/>
          <a:stretch>
            <a:fillRect/>
          </a:stretch>
        </p:blipFill>
        <p:spPr>
          <a:xfrm>
            <a:off x="6152695" y="1495754"/>
            <a:ext cx="2661138" cy="3039281"/>
          </a:xfrm>
          <a:prstGeom prst="rect">
            <a:avLst/>
          </a:prstGeom>
          <a:ln>
            <a:solidFill>
              <a:schemeClr val="accent6"/>
            </a:solidFill>
          </a:ln>
        </p:spPr>
      </p:pic>
      <p:sp>
        <p:nvSpPr>
          <p:cNvPr id="21" name="TextBox 20">
            <a:extLst>
              <a:ext uri="{FF2B5EF4-FFF2-40B4-BE49-F238E27FC236}">
                <a16:creationId xmlns:a16="http://schemas.microsoft.com/office/drawing/2014/main" id="{F0BAC6C8-5A5E-4C44-A775-7C66E714FCA8}"/>
              </a:ext>
            </a:extLst>
          </p:cNvPr>
          <p:cNvSpPr txBox="1"/>
          <p:nvPr/>
        </p:nvSpPr>
        <p:spPr>
          <a:xfrm>
            <a:off x="6425830" y="4656935"/>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472130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A8C92E7-10DA-8442-88F2-828DF2A1AD3D}"/>
              </a:ext>
            </a:extLst>
          </p:cNvPr>
          <p:cNvSpPr>
            <a:spLocks noGrp="1"/>
          </p:cNvSpPr>
          <p:nvPr>
            <p:ph type="sldNum" sz="quarter" idx="4"/>
          </p:nvPr>
        </p:nvSpPr>
        <p:spPr/>
        <p:txBody>
          <a:bodyPr/>
          <a:lstStyle/>
          <a:p>
            <a:fld id="{4080289E-A2FF-0941-931A-EE1328331F47}" type="slidenum">
              <a:rPr lang="en-US" smtClean="0"/>
              <a:pPr/>
              <a:t>5</a:t>
            </a:fld>
            <a:endParaRPr lang="en-US" dirty="0"/>
          </a:p>
        </p:txBody>
      </p:sp>
      <p:sp>
        <p:nvSpPr>
          <p:cNvPr id="7" name="Text Placeholder 6">
            <a:extLst>
              <a:ext uri="{FF2B5EF4-FFF2-40B4-BE49-F238E27FC236}">
                <a16:creationId xmlns:a16="http://schemas.microsoft.com/office/drawing/2014/main" id="{9CA65098-2933-C24B-B378-45BC437851C0}"/>
              </a:ext>
            </a:extLst>
          </p:cNvPr>
          <p:cNvSpPr>
            <a:spLocks noGrp="1"/>
          </p:cNvSpPr>
          <p:nvPr>
            <p:ph type="body" sz="quarter" idx="10"/>
          </p:nvPr>
        </p:nvSpPr>
        <p:spPr>
          <a:xfrm>
            <a:off x="385367" y="939837"/>
            <a:ext cx="11719546" cy="4822825"/>
          </a:xfrm>
        </p:spPr>
        <p:txBody>
          <a:bodyPr/>
          <a:lstStyle/>
          <a:p>
            <a:pPr marL="0" indent="0" algn="ctr">
              <a:buNone/>
            </a:pPr>
            <a:r>
              <a:rPr lang="en-US" sz="4800" b="1" dirty="0">
                <a:solidFill>
                  <a:schemeClr val="bg2"/>
                </a:solidFill>
              </a:rPr>
              <a:t>“Take a Stand” </a:t>
            </a:r>
          </a:p>
          <a:p>
            <a:pPr marL="742950" indent="-742950">
              <a:buFont typeface="+mj-lt"/>
              <a:buAutoNum type="arabicPeriod"/>
            </a:pPr>
            <a:r>
              <a:rPr lang="en-US" sz="3600" dirty="0"/>
              <a:t>My summer has been extremely relaxing so far! </a:t>
            </a:r>
          </a:p>
          <a:p>
            <a:pPr marL="742950" indent="-742950">
              <a:buFont typeface="+mj-lt"/>
              <a:buAutoNum type="arabicPeriod"/>
            </a:pPr>
            <a:r>
              <a:rPr lang="en-US" sz="3600" dirty="0"/>
              <a:t>Watching a whole TV series in one sitting is the best way to spend a totally free day with no plans. </a:t>
            </a:r>
          </a:p>
          <a:p>
            <a:pPr marL="742950" indent="-742950">
              <a:buFont typeface="+mj-lt"/>
              <a:buAutoNum type="arabicPeriod"/>
            </a:pPr>
            <a:r>
              <a:rPr lang="en-US" sz="3600" dirty="0"/>
              <a:t>The New Orleans Saints are the best football team in the NFL. </a:t>
            </a:r>
          </a:p>
          <a:p>
            <a:pPr marL="742950" indent="-742950">
              <a:buFont typeface="+mj-lt"/>
              <a:buAutoNum type="arabicPeriod"/>
            </a:pPr>
            <a:r>
              <a:rPr lang="en-US" sz="3600" dirty="0"/>
              <a:t>A homemade meal is better than eating out at a restaurant. </a:t>
            </a:r>
            <a:endParaRPr lang="en-US" sz="4400" b="1" dirty="0">
              <a:solidFill>
                <a:schemeClr val="tx2"/>
              </a:solidFill>
            </a:endParaRPr>
          </a:p>
        </p:txBody>
      </p:sp>
      <p:sp>
        <p:nvSpPr>
          <p:cNvPr id="6" name="Title 5">
            <a:extLst>
              <a:ext uri="{FF2B5EF4-FFF2-40B4-BE49-F238E27FC236}">
                <a16:creationId xmlns:a16="http://schemas.microsoft.com/office/drawing/2014/main" id="{0E4194AD-64DB-FA4D-A4CE-828AA43C95BE}"/>
              </a:ext>
            </a:extLst>
          </p:cNvPr>
          <p:cNvSpPr>
            <a:spLocks noGrp="1"/>
          </p:cNvSpPr>
          <p:nvPr>
            <p:ph type="title"/>
          </p:nvPr>
        </p:nvSpPr>
        <p:spPr/>
        <p:txBody>
          <a:bodyPr/>
          <a:lstStyle/>
          <a:p>
            <a:r>
              <a:rPr lang="en-US" dirty="0"/>
              <a:t>Morning Energizer </a:t>
            </a:r>
          </a:p>
        </p:txBody>
      </p:sp>
    </p:spTree>
    <p:extLst>
      <p:ext uri="{BB962C8B-B14F-4D97-AF65-F5344CB8AC3E}">
        <p14:creationId xmlns:p14="http://schemas.microsoft.com/office/powerpoint/2010/main" val="77960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50</a:t>
            </a:fld>
            <a:endParaRPr lang="en-US" dirty="0"/>
          </a:p>
        </p:txBody>
      </p:sp>
      <p:sp>
        <p:nvSpPr>
          <p:cNvPr id="6" name="Title 5"/>
          <p:cNvSpPr>
            <a:spLocks noGrp="1"/>
          </p:cNvSpPr>
          <p:nvPr>
            <p:ph type="title"/>
          </p:nvPr>
        </p:nvSpPr>
        <p:spPr/>
        <p:txBody>
          <a:bodyPr/>
          <a:lstStyle/>
          <a:p>
            <a:r>
              <a:rPr lang="en-US" dirty="0"/>
              <a:t>And Sometimes</a:t>
            </a:r>
            <a:r>
              <a:rPr lang="is-IS" dirty="0"/>
              <a:t>…</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0470" y="1020950"/>
            <a:ext cx="3570711" cy="453904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4394" y="1666476"/>
            <a:ext cx="2228791" cy="3247987"/>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57778" y="750470"/>
            <a:ext cx="2781300" cy="2540000"/>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87047" y="3290469"/>
            <a:ext cx="3122762" cy="2693932"/>
          </a:xfrm>
          <a:prstGeom prst="rect">
            <a:avLst/>
          </a:prstGeom>
        </p:spPr>
      </p:pic>
      <p:sp>
        <p:nvSpPr>
          <p:cNvPr id="8" name="TextBox 7"/>
          <p:cNvSpPr txBox="1"/>
          <p:nvPr/>
        </p:nvSpPr>
        <p:spPr>
          <a:xfrm>
            <a:off x="4140470" y="5676624"/>
            <a:ext cx="2020374" cy="307777"/>
          </a:xfrm>
          <a:prstGeom prst="rect">
            <a:avLst/>
          </a:prstGeom>
          <a:noFill/>
        </p:spPr>
        <p:txBody>
          <a:bodyPr wrap="square" rtlCol="0">
            <a:spAutoFit/>
          </a:bodyPr>
          <a:lstStyle/>
          <a:p>
            <a:r>
              <a:rPr lang="en-US" sz="1400" dirty="0">
                <a:latin typeface="Calibri"/>
                <a:cs typeface="Calibri"/>
              </a:rPr>
              <a:t>(White, 1980)</a:t>
            </a:r>
          </a:p>
        </p:txBody>
      </p:sp>
      <p:sp>
        <p:nvSpPr>
          <p:cNvPr id="9" name="TextBox 8"/>
          <p:cNvSpPr txBox="1"/>
          <p:nvPr/>
        </p:nvSpPr>
        <p:spPr>
          <a:xfrm>
            <a:off x="1144394" y="4914463"/>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DiCamillo</a:t>
            </a:r>
            <a:r>
              <a:rPr lang="en-US" sz="1400" dirty="0">
                <a:latin typeface="Calibri"/>
                <a:cs typeface="Calibri"/>
              </a:rPr>
              <a:t>, 2015)</a:t>
            </a:r>
          </a:p>
        </p:txBody>
      </p:sp>
      <p:sp>
        <p:nvSpPr>
          <p:cNvPr id="10" name="TextBox 9"/>
          <p:cNvSpPr txBox="1"/>
          <p:nvPr/>
        </p:nvSpPr>
        <p:spPr>
          <a:xfrm>
            <a:off x="8445064" y="3136581"/>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Hatkoff</a:t>
            </a:r>
            <a:r>
              <a:rPr lang="en-US" sz="1400" dirty="0">
                <a:latin typeface="Calibri"/>
                <a:cs typeface="Calibri"/>
              </a:rPr>
              <a:t> et. al, 2006)</a:t>
            </a:r>
          </a:p>
        </p:txBody>
      </p:sp>
      <p:sp>
        <p:nvSpPr>
          <p:cNvPr id="11" name="TextBox 10"/>
          <p:cNvSpPr txBox="1"/>
          <p:nvPr/>
        </p:nvSpPr>
        <p:spPr>
          <a:xfrm>
            <a:off x="8257778" y="5830512"/>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Steig</a:t>
            </a:r>
            <a:r>
              <a:rPr lang="en-US" sz="1400" dirty="0">
                <a:latin typeface="Calibri"/>
                <a:cs typeface="Calibri"/>
              </a:rPr>
              <a:t>, 2013)</a:t>
            </a:r>
          </a:p>
        </p:txBody>
      </p:sp>
    </p:spTree>
    <p:extLst>
      <p:ext uri="{BB962C8B-B14F-4D97-AF65-F5344CB8AC3E}">
        <p14:creationId xmlns:p14="http://schemas.microsoft.com/office/powerpoint/2010/main" val="9517833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51</a:t>
            </a:fld>
            <a:endParaRPr lang="en-US" dirty="0"/>
          </a:p>
        </p:txBody>
      </p:sp>
      <p:sp>
        <p:nvSpPr>
          <p:cNvPr id="6" name="Title 5"/>
          <p:cNvSpPr>
            <a:spLocks noGrp="1"/>
          </p:cNvSpPr>
          <p:nvPr>
            <p:ph type="title"/>
          </p:nvPr>
        </p:nvSpPr>
        <p:spPr/>
        <p:txBody>
          <a:bodyPr/>
          <a:lstStyle/>
          <a:p>
            <a:r>
              <a:rPr lang="en-US" dirty="0"/>
              <a:t>And sometimes</a:t>
            </a:r>
            <a:r>
              <a:rPr lang="is-IS" dirty="0"/>
              <a:t>… you’ll see both!</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9686" y="1258644"/>
            <a:ext cx="3570711" cy="453904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0618" y="2504419"/>
            <a:ext cx="1654694" cy="2047491"/>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0063" y="3127622"/>
            <a:ext cx="1612190" cy="2047491"/>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076" y="3910519"/>
            <a:ext cx="1509609" cy="2042807"/>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26792" y="777998"/>
            <a:ext cx="1945766" cy="1776955"/>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07351" y="4072911"/>
            <a:ext cx="2184649" cy="1884644"/>
          </a:xfrm>
          <a:prstGeom prst="rect">
            <a:avLst/>
          </a:prstGeom>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16037" y="2274913"/>
            <a:ext cx="1559237" cy="2272255"/>
          </a:xfrm>
          <a:prstGeom prst="rect">
            <a:avLst/>
          </a:prstGeom>
        </p:spPr>
      </p:pic>
      <p:sp>
        <p:nvSpPr>
          <p:cNvPr id="12" name="TextBox 11"/>
          <p:cNvSpPr txBox="1"/>
          <p:nvPr/>
        </p:nvSpPr>
        <p:spPr>
          <a:xfrm>
            <a:off x="5389686" y="5797684"/>
            <a:ext cx="2020374" cy="307777"/>
          </a:xfrm>
          <a:prstGeom prst="rect">
            <a:avLst/>
          </a:prstGeom>
          <a:noFill/>
        </p:spPr>
        <p:txBody>
          <a:bodyPr wrap="square" rtlCol="0">
            <a:spAutoFit/>
          </a:bodyPr>
          <a:lstStyle/>
          <a:p>
            <a:r>
              <a:rPr lang="en-US" sz="1400" dirty="0">
                <a:latin typeface="Calibri"/>
                <a:cs typeface="Calibri"/>
              </a:rPr>
              <a:t>(White, 1980)</a:t>
            </a:r>
          </a:p>
        </p:txBody>
      </p:sp>
      <p:sp>
        <p:nvSpPr>
          <p:cNvPr id="13" name="TextBox 12"/>
          <p:cNvSpPr txBox="1"/>
          <p:nvPr/>
        </p:nvSpPr>
        <p:spPr>
          <a:xfrm>
            <a:off x="9116037" y="4551910"/>
            <a:ext cx="2020374" cy="246221"/>
          </a:xfrm>
          <a:prstGeom prst="rect">
            <a:avLst/>
          </a:prstGeom>
          <a:noFill/>
        </p:spPr>
        <p:txBody>
          <a:bodyPr wrap="square" rtlCol="0">
            <a:spAutoFit/>
          </a:bodyPr>
          <a:lstStyle/>
          <a:p>
            <a:r>
              <a:rPr lang="en-US" sz="1000" dirty="0">
                <a:latin typeface="Calibri"/>
                <a:cs typeface="Calibri"/>
              </a:rPr>
              <a:t>(</a:t>
            </a:r>
            <a:r>
              <a:rPr lang="en-US" sz="1000" dirty="0" err="1">
                <a:latin typeface="Calibri"/>
                <a:cs typeface="Calibri"/>
              </a:rPr>
              <a:t>DiCamillo</a:t>
            </a:r>
            <a:r>
              <a:rPr lang="en-US" sz="1000" dirty="0">
                <a:latin typeface="Calibri"/>
                <a:cs typeface="Calibri"/>
              </a:rPr>
              <a:t>, 2015)</a:t>
            </a:r>
          </a:p>
        </p:txBody>
      </p:sp>
      <p:sp>
        <p:nvSpPr>
          <p:cNvPr id="14" name="TextBox 13"/>
          <p:cNvSpPr txBox="1"/>
          <p:nvPr/>
        </p:nvSpPr>
        <p:spPr>
          <a:xfrm>
            <a:off x="10733971" y="2618967"/>
            <a:ext cx="2020374" cy="246221"/>
          </a:xfrm>
          <a:prstGeom prst="rect">
            <a:avLst/>
          </a:prstGeom>
          <a:noFill/>
        </p:spPr>
        <p:txBody>
          <a:bodyPr wrap="square" rtlCol="0">
            <a:spAutoFit/>
          </a:bodyPr>
          <a:lstStyle/>
          <a:p>
            <a:r>
              <a:rPr lang="en-US" sz="1000" dirty="0">
                <a:latin typeface="Calibri"/>
                <a:cs typeface="Calibri"/>
              </a:rPr>
              <a:t>(</a:t>
            </a:r>
            <a:r>
              <a:rPr lang="en-US" sz="1000" dirty="0" err="1">
                <a:latin typeface="Calibri"/>
                <a:cs typeface="Calibri"/>
              </a:rPr>
              <a:t>Hatkoff</a:t>
            </a:r>
            <a:r>
              <a:rPr lang="en-US" sz="1000" dirty="0">
                <a:latin typeface="Calibri"/>
                <a:cs typeface="Calibri"/>
              </a:rPr>
              <a:t> et. al, 2006)</a:t>
            </a:r>
          </a:p>
        </p:txBody>
      </p:sp>
      <p:sp>
        <p:nvSpPr>
          <p:cNvPr id="15" name="TextBox 14"/>
          <p:cNvSpPr txBox="1"/>
          <p:nvPr/>
        </p:nvSpPr>
        <p:spPr>
          <a:xfrm>
            <a:off x="10126792" y="5830512"/>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Steig</a:t>
            </a:r>
            <a:r>
              <a:rPr lang="en-US" sz="1400" dirty="0">
                <a:latin typeface="Calibri"/>
                <a:cs typeface="Calibri"/>
              </a:rPr>
              <a:t>, 2013)</a:t>
            </a:r>
          </a:p>
        </p:txBody>
      </p:sp>
    </p:spTree>
    <p:extLst>
      <p:ext uri="{BB962C8B-B14F-4D97-AF65-F5344CB8AC3E}">
        <p14:creationId xmlns:p14="http://schemas.microsoft.com/office/powerpoint/2010/main" val="10599681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52</a:t>
            </a:fld>
            <a:endParaRPr lang="en-US" dirty="0"/>
          </a:p>
        </p:txBody>
      </p:sp>
      <p:sp>
        <p:nvSpPr>
          <p:cNvPr id="7" name="Text Placeholder 6"/>
          <p:cNvSpPr>
            <a:spLocks noGrp="1"/>
          </p:cNvSpPr>
          <p:nvPr>
            <p:ph type="body" sz="quarter" idx="10"/>
          </p:nvPr>
        </p:nvSpPr>
        <p:spPr>
          <a:xfrm>
            <a:off x="398463" y="1193800"/>
            <a:ext cx="7227633" cy="4822825"/>
          </a:xfrm>
        </p:spPr>
        <p:txBody>
          <a:bodyPr/>
          <a:lstStyle/>
          <a:p>
            <a:pPr marL="0" indent="0" algn="ctr">
              <a:buNone/>
            </a:pPr>
            <a:r>
              <a:rPr lang="en-US" sz="4400" b="1" dirty="0">
                <a:solidFill>
                  <a:schemeClr val="tx1"/>
                </a:solidFill>
              </a:rPr>
              <a:t>What is this unit about?</a:t>
            </a:r>
          </a:p>
          <a:p>
            <a:pPr marL="0" indent="0" algn="ctr">
              <a:buNone/>
            </a:pPr>
            <a:endParaRPr lang="en-US" sz="2500" b="1" dirty="0">
              <a:solidFill>
                <a:schemeClr val="tx2">
                  <a:lumMod val="75000"/>
                </a:schemeClr>
              </a:solidFill>
            </a:endParaRPr>
          </a:p>
          <a:p>
            <a:pPr>
              <a:buFont typeface="Arial" charset="0"/>
              <a:buChar char="•"/>
            </a:pPr>
            <a:r>
              <a:rPr lang="en-US" sz="4400" dirty="0">
                <a:solidFill>
                  <a:schemeClr val="tx1"/>
                </a:solidFill>
              </a:rPr>
              <a:t>What knowledge is being built through this unit?</a:t>
            </a:r>
          </a:p>
          <a:p>
            <a:pPr>
              <a:buFont typeface="Arial" charset="0"/>
              <a:buChar char="•"/>
            </a:pPr>
            <a:r>
              <a:rPr lang="en-US" sz="4400" dirty="0">
                <a:solidFill>
                  <a:schemeClr val="tx1"/>
                </a:solidFill>
              </a:rPr>
              <a:t>What concepts are being explored?</a:t>
            </a:r>
          </a:p>
        </p:txBody>
      </p:sp>
      <p:sp>
        <p:nvSpPr>
          <p:cNvPr id="6" name="Title 5"/>
          <p:cNvSpPr>
            <a:spLocks noGrp="1"/>
          </p:cNvSpPr>
          <p:nvPr>
            <p:ph type="title"/>
          </p:nvPr>
        </p:nvSpPr>
        <p:spPr/>
        <p:txBody>
          <a:bodyPr/>
          <a:lstStyle/>
          <a:p>
            <a:r>
              <a:rPr lang="en-US" dirty="0"/>
              <a:t>Conceptual Coherence in the ELA Guidebooks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5736" y="1029018"/>
            <a:ext cx="3067064" cy="4851422"/>
          </a:xfrm>
          <a:prstGeom prst="rect">
            <a:avLst/>
          </a:prstGeom>
        </p:spPr>
      </p:pic>
      <p:sp>
        <p:nvSpPr>
          <p:cNvPr id="9" name="TextBox 8"/>
          <p:cNvSpPr txBox="1"/>
          <p:nvPr/>
        </p:nvSpPr>
        <p:spPr>
          <a:xfrm>
            <a:off x="7990920" y="5736106"/>
            <a:ext cx="2020374" cy="307777"/>
          </a:xfrm>
          <a:prstGeom prst="rect">
            <a:avLst/>
          </a:prstGeom>
          <a:noFill/>
        </p:spPr>
        <p:txBody>
          <a:bodyPr wrap="square" rtlCol="0">
            <a:spAutoFit/>
          </a:bodyPr>
          <a:lstStyle/>
          <a:p>
            <a:r>
              <a:rPr lang="en-US" sz="1400" dirty="0">
                <a:latin typeface="Calibri"/>
                <a:cs typeface="Calibri"/>
              </a:rPr>
              <a:t>(Keyes, 1966)</a:t>
            </a:r>
          </a:p>
        </p:txBody>
      </p:sp>
    </p:spTree>
    <p:extLst>
      <p:ext uri="{BB962C8B-B14F-4D97-AF65-F5344CB8AC3E}">
        <p14:creationId xmlns:p14="http://schemas.microsoft.com/office/powerpoint/2010/main" val="696629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53</a:t>
            </a:fld>
            <a:endParaRPr lang="en-US" dirty="0"/>
          </a:p>
        </p:txBody>
      </p:sp>
      <p:sp>
        <p:nvSpPr>
          <p:cNvPr id="7" name="Text Placeholder 6"/>
          <p:cNvSpPr>
            <a:spLocks noGrp="1"/>
          </p:cNvSpPr>
          <p:nvPr>
            <p:ph type="body" sz="quarter" idx="10"/>
          </p:nvPr>
        </p:nvSpPr>
        <p:spPr>
          <a:xfrm>
            <a:off x="398463" y="1193800"/>
            <a:ext cx="7245921" cy="4822825"/>
          </a:xfrm>
        </p:spPr>
        <p:txBody>
          <a:bodyPr/>
          <a:lstStyle/>
          <a:p>
            <a:r>
              <a:rPr lang="en-US" sz="4000" b="1" dirty="0">
                <a:solidFill>
                  <a:schemeClr val="tx2"/>
                </a:solidFill>
              </a:rPr>
              <a:t>Read</a:t>
            </a:r>
            <a:r>
              <a:rPr lang="en-US" sz="4000" dirty="0">
                <a:solidFill>
                  <a:schemeClr val="accent5">
                    <a:lumMod val="75000"/>
                  </a:schemeClr>
                </a:solidFill>
              </a:rPr>
              <a:t> </a:t>
            </a:r>
            <a:r>
              <a:rPr lang="en-US" sz="4000" dirty="0">
                <a:solidFill>
                  <a:schemeClr val="tx1"/>
                </a:solidFill>
              </a:rPr>
              <a:t>the synopsis of the anchor text “Flowers for Algernon”</a:t>
            </a:r>
          </a:p>
          <a:p>
            <a:endParaRPr lang="en-US" sz="2000" dirty="0">
              <a:solidFill>
                <a:schemeClr val="tx1"/>
              </a:solidFill>
            </a:endParaRPr>
          </a:p>
          <a:p>
            <a:r>
              <a:rPr lang="en-US" sz="3600" dirty="0">
                <a:solidFill>
                  <a:schemeClr val="tx1"/>
                </a:solidFill>
              </a:rPr>
              <a:t> </a:t>
            </a:r>
            <a:r>
              <a:rPr lang="en-US" sz="4000" b="1" dirty="0">
                <a:solidFill>
                  <a:schemeClr val="tx2"/>
                </a:solidFill>
              </a:rPr>
              <a:t>Discuss:</a:t>
            </a:r>
          </a:p>
          <a:p>
            <a:pPr lvl="1"/>
            <a:r>
              <a:rPr lang="en-US" sz="4000" dirty="0">
                <a:solidFill>
                  <a:schemeClr val="tx1"/>
                </a:solidFill>
              </a:rPr>
              <a:t>What knowledge may be helpful for students to build?</a:t>
            </a:r>
          </a:p>
          <a:p>
            <a:pPr lvl="1"/>
            <a:r>
              <a:rPr lang="en-US" sz="4000" dirty="0">
                <a:solidFill>
                  <a:schemeClr val="tx1"/>
                </a:solidFill>
              </a:rPr>
              <a:t>What concepts are being explored in this text?</a:t>
            </a:r>
          </a:p>
        </p:txBody>
      </p:sp>
      <p:sp>
        <p:nvSpPr>
          <p:cNvPr id="6" name="Title 5"/>
          <p:cNvSpPr>
            <a:spLocks noGrp="1"/>
          </p:cNvSpPr>
          <p:nvPr>
            <p:ph type="title"/>
          </p:nvPr>
        </p:nvSpPr>
        <p:spPr/>
        <p:txBody>
          <a:bodyPr/>
          <a:lstStyle/>
          <a:p>
            <a:r>
              <a:rPr lang="en-US" dirty="0"/>
              <a:t>A Closer Look at the Anchor Text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5736" y="1029018"/>
            <a:ext cx="3067064" cy="4851422"/>
          </a:xfrm>
          <a:prstGeom prst="rect">
            <a:avLst/>
          </a:prstGeom>
        </p:spPr>
      </p:pic>
      <p:sp>
        <p:nvSpPr>
          <p:cNvPr id="9" name="TextBox 8"/>
          <p:cNvSpPr txBox="1"/>
          <p:nvPr/>
        </p:nvSpPr>
        <p:spPr>
          <a:xfrm>
            <a:off x="7990920" y="5736106"/>
            <a:ext cx="2020374" cy="307777"/>
          </a:xfrm>
          <a:prstGeom prst="rect">
            <a:avLst/>
          </a:prstGeom>
          <a:noFill/>
        </p:spPr>
        <p:txBody>
          <a:bodyPr wrap="square" rtlCol="0">
            <a:spAutoFit/>
          </a:bodyPr>
          <a:lstStyle/>
          <a:p>
            <a:r>
              <a:rPr lang="en-US" sz="1400" dirty="0">
                <a:latin typeface="Calibri"/>
                <a:cs typeface="Calibri"/>
              </a:rPr>
              <a:t>(Keyes, 1966)</a:t>
            </a:r>
          </a:p>
        </p:txBody>
      </p:sp>
    </p:spTree>
    <p:extLst>
      <p:ext uri="{BB962C8B-B14F-4D97-AF65-F5344CB8AC3E}">
        <p14:creationId xmlns:p14="http://schemas.microsoft.com/office/powerpoint/2010/main" val="133488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54</a:t>
            </a:fld>
            <a:endParaRPr lang="en-US" dirty="0"/>
          </a:p>
        </p:txBody>
      </p:sp>
      <p:sp>
        <p:nvSpPr>
          <p:cNvPr id="4" name="Title 3"/>
          <p:cNvSpPr>
            <a:spLocks noGrp="1"/>
          </p:cNvSpPr>
          <p:nvPr>
            <p:ph type="title"/>
          </p:nvPr>
        </p:nvSpPr>
        <p:spPr/>
        <p:txBody>
          <a:bodyPr/>
          <a:lstStyle/>
          <a:p>
            <a:r>
              <a:rPr lang="en-US" dirty="0"/>
              <a:t>Examine the Text Set in </a:t>
            </a:r>
            <a:r>
              <a:rPr lang="en-US" i="1" dirty="0"/>
              <a:t>Flowers for Algernon</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4711" y="1029017"/>
            <a:ext cx="3067064" cy="485142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558" y="4385786"/>
            <a:ext cx="4241800" cy="1494654"/>
          </a:xfrm>
          <a:prstGeom prst="rect">
            <a:avLst/>
          </a:prstGeom>
          <a:ln w="12700">
            <a:solidFill>
              <a:schemeClr val="tx1">
                <a:lumMod val="75000"/>
              </a:schemeClr>
            </a:solidFill>
          </a:ln>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8536" y="1164771"/>
            <a:ext cx="4267200" cy="1358900"/>
          </a:xfrm>
          <a:prstGeom prst="rect">
            <a:avLst/>
          </a:prstGeom>
          <a:ln w="12700">
            <a:solidFill>
              <a:schemeClr val="tx1">
                <a:lumMod val="75000"/>
              </a:schemeClr>
            </a:solidFill>
          </a:ln>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6347" y="2824180"/>
            <a:ext cx="4267200" cy="1261097"/>
          </a:xfrm>
          <a:prstGeom prst="rect">
            <a:avLst/>
          </a:prstGeom>
          <a:ln w="12700">
            <a:solidFill>
              <a:schemeClr val="tx1">
                <a:lumMod val="75000"/>
              </a:schemeClr>
            </a:solidFill>
          </a:ln>
        </p:spPr>
      </p:pic>
      <p:sp>
        <p:nvSpPr>
          <p:cNvPr id="8" name="TextBox 7"/>
          <p:cNvSpPr txBox="1"/>
          <p:nvPr/>
        </p:nvSpPr>
        <p:spPr>
          <a:xfrm>
            <a:off x="8646349" y="5726550"/>
            <a:ext cx="2020374" cy="307777"/>
          </a:xfrm>
          <a:prstGeom prst="rect">
            <a:avLst/>
          </a:prstGeom>
          <a:noFill/>
        </p:spPr>
        <p:txBody>
          <a:bodyPr wrap="square" rtlCol="0">
            <a:spAutoFit/>
          </a:bodyPr>
          <a:lstStyle/>
          <a:p>
            <a:r>
              <a:rPr lang="en-US" sz="1400" dirty="0">
                <a:latin typeface="Calibri"/>
                <a:cs typeface="Calibri"/>
              </a:rPr>
              <a:t>(Keyes, 1966)</a:t>
            </a:r>
          </a:p>
        </p:txBody>
      </p:sp>
    </p:spTree>
    <p:extLst>
      <p:ext uri="{BB962C8B-B14F-4D97-AF65-F5344CB8AC3E}">
        <p14:creationId xmlns:p14="http://schemas.microsoft.com/office/powerpoint/2010/main" val="2683858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55</a:t>
            </a:fld>
            <a:endParaRPr lang="en-US" dirty="0"/>
          </a:p>
        </p:txBody>
      </p:sp>
      <p:sp>
        <p:nvSpPr>
          <p:cNvPr id="4" name="Title 3"/>
          <p:cNvSpPr>
            <a:spLocks noGrp="1"/>
          </p:cNvSpPr>
          <p:nvPr>
            <p:ph type="title"/>
          </p:nvPr>
        </p:nvSpPr>
        <p:spPr/>
        <p:txBody>
          <a:bodyPr/>
          <a:lstStyle/>
          <a:p>
            <a:r>
              <a:rPr lang="en-US" dirty="0"/>
              <a:t>Examine the Text Set in </a:t>
            </a:r>
            <a:r>
              <a:rPr lang="en-US" i="1" dirty="0"/>
              <a:t>Flowers for Algernon</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558" y="1293475"/>
            <a:ext cx="4241800" cy="1494654"/>
          </a:xfrm>
          <a:prstGeom prst="rect">
            <a:avLst/>
          </a:prstGeom>
          <a:ln w="12700">
            <a:solidFill>
              <a:schemeClr val="tx1">
                <a:lumMod val="75000"/>
              </a:schemeClr>
            </a:solidFill>
          </a:ln>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558" y="4282784"/>
            <a:ext cx="4267200" cy="1358900"/>
          </a:xfrm>
          <a:prstGeom prst="rect">
            <a:avLst/>
          </a:prstGeom>
          <a:ln w="12700">
            <a:solidFill>
              <a:schemeClr val="tx1">
                <a:lumMod val="75000"/>
              </a:schemeClr>
            </a:solidFill>
          </a:ln>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558" y="2904908"/>
            <a:ext cx="4267200" cy="1261097"/>
          </a:xfrm>
          <a:prstGeom prst="rect">
            <a:avLst/>
          </a:prstGeom>
          <a:ln w="12700">
            <a:solidFill>
              <a:schemeClr val="tx1">
                <a:lumMod val="75000"/>
              </a:schemeClr>
            </a:solidFill>
          </a:ln>
        </p:spPr>
      </p:pic>
      <p:sp>
        <p:nvSpPr>
          <p:cNvPr id="3" name="TextBox 2"/>
          <p:cNvSpPr txBox="1"/>
          <p:nvPr/>
        </p:nvSpPr>
        <p:spPr>
          <a:xfrm>
            <a:off x="4977206" y="1211743"/>
            <a:ext cx="6564569" cy="4647426"/>
          </a:xfrm>
          <a:prstGeom prst="rect">
            <a:avLst/>
          </a:prstGeom>
          <a:noFill/>
        </p:spPr>
        <p:txBody>
          <a:bodyPr wrap="square" rtlCol="0">
            <a:spAutoFit/>
          </a:bodyPr>
          <a:lstStyle/>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Form</a:t>
            </a:r>
            <a:r>
              <a:rPr lang="en-US" sz="3700" dirty="0">
                <a:latin typeface="Calibri" panose="020F0502020204030204" pitchFamily="34" charset="0"/>
                <a:ea typeface="Avenir Next Medium" charset="0"/>
                <a:cs typeface="Calibri" panose="020F0502020204030204" pitchFamily="34" charset="0"/>
              </a:rPr>
              <a:t> a group of 3</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Assign</a:t>
            </a:r>
            <a:r>
              <a:rPr lang="en-US" sz="3700" dirty="0">
                <a:latin typeface="Calibri" panose="020F0502020204030204" pitchFamily="34" charset="0"/>
                <a:ea typeface="Avenir Next Medium" charset="0"/>
                <a:cs typeface="Calibri" panose="020F0502020204030204" pitchFamily="34" charset="0"/>
              </a:rPr>
              <a:t> each group member one of the three supplemental texts</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Independently</a:t>
            </a:r>
            <a:r>
              <a:rPr lang="en-US" sz="3700" dirty="0">
                <a:latin typeface="Calibri" panose="020F0502020204030204" pitchFamily="34" charset="0"/>
                <a:ea typeface="Avenir Next Medium" charset="0"/>
                <a:cs typeface="Calibri" panose="020F0502020204030204" pitchFamily="34" charset="0"/>
              </a:rPr>
              <a:t> read your assigned text</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Complete</a:t>
            </a:r>
            <a:r>
              <a:rPr lang="en-US" sz="3700" dirty="0">
                <a:latin typeface="Calibri" panose="020F0502020204030204" pitchFamily="34" charset="0"/>
                <a:ea typeface="Avenir Next Medium" charset="0"/>
                <a:cs typeface="Calibri" panose="020F0502020204030204" pitchFamily="34" charset="0"/>
              </a:rPr>
              <a:t> the graphic organizer in your note-catcher to summarize your text</a:t>
            </a:r>
          </a:p>
        </p:txBody>
      </p:sp>
    </p:spTree>
    <p:extLst>
      <p:ext uri="{BB962C8B-B14F-4D97-AF65-F5344CB8AC3E}">
        <p14:creationId xmlns:p14="http://schemas.microsoft.com/office/powerpoint/2010/main" val="6166130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56</a:t>
            </a:fld>
            <a:endParaRPr lang="en-US" dirty="0"/>
          </a:p>
        </p:txBody>
      </p:sp>
      <p:sp>
        <p:nvSpPr>
          <p:cNvPr id="3" name="Text Placeholder 2"/>
          <p:cNvSpPr>
            <a:spLocks noGrp="1"/>
          </p:cNvSpPr>
          <p:nvPr>
            <p:ph type="body" sz="quarter" idx="10"/>
          </p:nvPr>
        </p:nvSpPr>
        <p:spPr>
          <a:xfrm>
            <a:off x="5099538" y="1193800"/>
            <a:ext cx="6682886" cy="4822825"/>
          </a:xfrm>
        </p:spPr>
        <p:txBody>
          <a:bodyPr/>
          <a:lstStyle/>
          <a:p>
            <a:pPr marL="533400" lvl="0" indent="-457200">
              <a:buClr>
                <a:schemeClr val="dk1"/>
              </a:buClr>
              <a:buSzPct val="100000"/>
              <a:buFont typeface="Arial" charset="0"/>
              <a:buChar char="•"/>
            </a:pPr>
            <a:r>
              <a:rPr lang="en-US" sz="4400" b="1" dirty="0">
                <a:solidFill>
                  <a:schemeClr val="tx2"/>
                </a:solidFill>
                <a:latin typeface="Calibri" charset="0"/>
                <a:ea typeface="Calibri" charset="0"/>
                <a:cs typeface="Calibri" charset="0"/>
                <a:sym typeface="Rockwell"/>
              </a:rPr>
              <a:t>Share</a:t>
            </a:r>
            <a:r>
              <a:rPr lang="en-US" sz="4400" dirty="0">
                <a:solidFill>
                  <a:schemeClr val="tx1"/>
                </a:solidFill>
                <a:latin typeface="Calibri" charset="0"/>
                <a:ea typeface="Calibri" charset="0"/>
                <a:cs typeface="Calibri" charset="0"/>
                <a:sym typeface="Rockwell"/>
              </a:rPr>
              <a:t> a brief overview of each of your texts</a:t>
            </a:r>
          </a:p>
          <a:p>
            <a:pPr marL="533400" lvl="0" indent="-457200">
              <a:buClr>
                <a:schemeClr val="dk1"/>
              </a:buClr>
              <a:buSzPct val="100000"/>
              <a:buFont typeface="Arial" charset="0"/>
              <a:buChar char="•"/>
            </a:pPr>
            <a:endParaRPr lang="en-US" sz="3600" dirty="0">
              <a:solidFill>
                <a:schemeClr val="tx1"/>
              </a:solidFill>
              <a:latin typeface="Calibri" charset="0"/>
              <a:ea typeface="Calibri" charset="0"/>
              <a:cs typeface="Calibri" charset="0"/>
              <a:sym typeface="Rockwell"/>
            </a:endParaRPr>
          </a:p>
          <a:p>
            <a:pPr marL="533400" lvl="0" indent="-457200">
              <a:buClr>
                <a:schemeClr val="dk1"/>
              </a:buClr>
              <a:buSzPct val="100000"/>
              <a:buFont typeface="Arial" charset="0"/>
              <a:buChar char="•"/>
            </a:pPr>
            <a:r>
              <a:rPr lang="en-US" sz="4400" b="1" dirty="0">
                <a:solidFill>
                  <a:schemeClr val="tx2"/>
                </a:solidFill>
                <a:latin typeface="Calibri" charset="0"/>
                <a:ea typeface="Calibri" charset="0"/>
                <a:cs typeface="Calibri" charset="0"/>
                <a:sym typeface="Rockwell"/>
              </a:rPr>
              <a:t>Record</a:t>
            </a:r>
            <a:r>
              <a:rPr lang="en-US" sz="4400" dirty="0">
                <a:solidFill>
                  <a:schemeClr val="tx1"/>
                </a:solidFill>
                <a:latin typeface="Calibri" charset="0"/>
                <a:ea typeface="Calibri" charset="0"/>
                <a:cs typeface="Calibri" charset="0"/>
                <a:sym typeface="Rockwell"/>
              </a:rPr>
              <a:t> notes about each text in your graphic organizer</a:t>
            </a:r>
          </a:p>
        </p:txBody>
      </p:sp>
      <p:sp>
        <p:nvSpPr>
          <p:cNvPr id="4" name="Title 3"/>
          <p:cNvSpPr>
            <a:spLocks noGrp="1"/>
          </p:cNvSpPr>
          <p:nvPr>
            <p:ph type="title"/>
          </p:nvPr>
        </p:nvSpPr>
        <p:spPr/>
        <p:txBody>
          <a:bodyPr>
            <a:normAutofit/>
          </a:bodyPr>
          <a:lstStyle/>
          <a:p>
            <a:r>
              <a:rPr lang="en-US" dirty="0"/>
              <a:t>Share </a:t>
            </a:r>
            <a:endParaRPr lang="en-US" i="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558" y="1293475"/>
            <a:ext cx="4241800" cy="1494654"/>
          </a:xfrm>
          <a:prstGeom prst="rect">
            <a:avLst/>
          </a:prstGeom>
          <a:ln w="12700">
            <a:solidFill>
              <a:schemeClr val="tx1">
                <a:lumMod val="75000"/>
              </a:schemeClr>
            </a:solid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558" y="4282784"/>
            <a:ext cx="4267200" cy="1358900"/>
          </a:xfrm>
          <a:prstGeom prst="rect">
            <a:avLst/>
          </a:prstGeom>
          <a:ln w="12700">
            <a:solidFill>
              <a:schemeClr val="tx1">
                <a:lumMod val="75000"/>
              </a:schemeClr>
            </a:solidFill>
          </a:ln>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558" y="2904908"/>
            <a:ext cx="4267200" cy="1261097"/>
          </a:xfrm>
          <a:prstGeom prst="rect">
            <a:avLst/>
          </a:prstGeom>
          <a:ln w="12700">
            <a:solidFill>
              <a:schemeClr val="tx1">
                <a:lumMod val="75000"/>
              </a:schemeClr>
            </a:solidFill>
          </a:ln>
        </p:spPr>
      </p:pic>
    </p:spTree>
    <p:extLst>
      <p:ext uri="{BB962C8B-B14F-4D97-AF65-F5344CB8AC3E}">
        <p14:creationId xmlns:p14="http://schemas.microsoft.com/office/powerpoint/2010/main" val="3987690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57</a:t>
            </a:fld>
            <a:endParaRPr lang="en-US" dirty="0"/>
          </a:p>
        </p:txBody>
      </p:sp>
      <p:sp>
        <p:nvSpPr>
          <p:cNvPr id="7" name="Text Placeholder 6"/>
          <p:cNvSpPr>
            <a:spLocks noGrp="1"/>
          </p:cNvSpPr>
          <p:nvPr>
            <p:ph type="body" sz="quarter" idx="10"/>
          </p:nvPr>
        </p:nvSpPr>
        <p:spPr/>
        <p:txBody>
          <a:bodyPr/>
          <a:lstStyle/>
          <a:p>
            <a:pPr marL="533400" lvl="0" indent="-457200">
              <a:buClr>
                <a:schemeClr val="dk1"/>
              </a:buClr>
              <a:buSzPct val="100000"/>
              <a:buFont typeface="Arial" charset="0"/>
              <a:buChar char="•"/>
            </a:pPr>
            <a:r>
              <a:rPr lang="en-US" sz="4500" dirty="0">
                <a:solidFill>
                  <a:schemeClr val="tx1"/>
                </a:solidFill>
                <a:latin typeface="Calibri" charset="0"/>
                <a:ea typeface="Calibri" charset="0"/>
                <a:cs typeface="Calibri" charset="0"/>
                <a:sym typeface="Rockwell"/>
              </a:rPr>
              <a:t>What is the relationship between these texts? What do they have in common?</a:t>
            </a:r>
          </a:p>
          <a:p>
            <a:pPr marL="533400" lvl="0" indent="-457200">
              <a:buClr>
                <a:schemeClr val="dk1"/>
              </a:buClr>
              <a:buSzPct val="100000"/>
              <a:buFont typeface="Arial" charset="0"/>
              <a:buChar char="•"/>
            </a:pPr>
            <a:endParaRPr lang="en-US" sz="3000" dirty="0">
              <a:solidFill>
                <a:schemeClr val="tx1"/>
              </a:solidFill>
              <a:latin typeface="Calibri" charset="0"/>
              <a:ea typeface="Calibri" charset="0"/>
              <a:cs typeface="Calibri" charset="0"/>
              <a:sym typeface="Rockwell"/>
            </a:endParaRPr>
          </a:p>
          <a:p>
            <a:pPr marL="533400" lvl="0" indent="-457200">
              <a:buClr>
                <a:schemeClr val="dk1"/>
              </a:buClr>
              <a:buSzPct val="100000"/>
              <a:buFont typeface="Arial" charset="0"/>
              <a:buChar char="•"/>
            </a:pPr>
            <a:r>
              <a:rPr lang="en-US" sz="4500" dirty="0">
                <a:solidFill>
                  <a:schemeClr val="tx1"/>
                </a:solidFill>
              </a:rPr>
              <a:t>How might the selection and organization of these texts support reading comprehension in this unit?</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7401664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58</a:t>
            </a:fld>
            <a:endParaRPr lang="en-US" dirty="0"/>
          </a:p>
        </p:txBody>
      </p:sp>
      <p:sp>
        <p:nvSpPr>
          <p:cNvPr id="3" name="Text Placeholder 2"/>
          <p:cNvSpPr>
            <a:spLocks noGrp="1"/>
          </p:cNvSpPr>
          <p:nvPr>
            <p:ph type="body" sz="quarter" idx="10"/>
          </p:nvPr>
        </p:nvSpPr>
        <p:spPr/>
        <p:txBody>
          <a:bodyPr/>
          <a:lstStyle/>
          <a:p>
            <a:pPr lvl="0"/>
            <a:r>
              <a:rPr lang="en-US" sz="4300" dirty="0">
                <a:solidFill>
                  <a:schemeClr val="tx1"/>
                </a:solidFill>
              </a:rPr>
              <a:t>What are the key takeaways from “the baseball study”? What implications does this have on instruction?</a:t>
            </a:r>
          </a:p>
          <a:p>
            <a:pPr lvl="0"/>
            <a:endParaRPr lang="en-US" sz="1000" dirty="0">
              <a:solidFill>
                <a:schemeClr val="tx1"/>
              </a:solidFill>
            </a:endParaRPr>
          </a:p>
          <a:p>
            <a:pPr lvl="0"/>
            <a:r>
              <a:rPr lang="en-US" sz="4300" dirty="0">
                <a:solidFill>
                  <a:schemeClr val="tx1"/>
                </a:solidFill>
              </a:rPr>
              <a:t>How would you explain the term “conceptual coherence” to a colleague?</a:t>
            </a:r>
          </a:p>
          <a:p>
            <a:pPr lvl="0"/>
            <a:endParaRPr lang="en-US" sz="1000" dirty="0">
              <a:solidFill>
                <a:schemeClr val="tx1"/>
              </a:solidFill>
            </a:endParaRPr>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7080742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a:t>Take a Break!</a:t>
            </a:r>
          </a:p>
        </p:txBody>
      </p:sp>
    </p:spTree>
    <p:extLst>
      <p:ext uri="{BB962C8B-B14F-4D97-AF65-F5344CB8AC3E}">
        <p14:creationId xmlns:p14="http://schemas.microsoft.com/office/powerpoint/2010/main" val="17245577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9B0D46E8-56D4-354D-9A67-D0899B229AC6}"/>
              </a:ext>
            </a:extLst>
          </p:cNvPr>
          <p:cNvGraphicFramePr>
            <a:graphicFrameLocks noGrp="1"/>
          </p:cNvGraphicFramePr>
          <p:nvPr>
            <p:extLst>
              <p:ext uri="{D42A27DB-BD31-4B8C-83A1-F6EECF244321}">
                <p14:modId xmlns:p14="http://schemas.microsoft.com/office/powerpoint/2010/main" val="3209088479"/>
              </p:ext>
            </p:extLst>
          </p:nvPr>
        </p:nvGraphicFramePr>
        <p:xfrm>
          <a:off x="417174" y="889770"/>
          <a:ext cx="11357652" cy="4968240"/>
        </p:xfrm>
        <a:graphic>
          <a:graphicData uri="http://schemas.openxmlformats.org/drawingml/2006/table">
            <a:tbl>
              <a:tblPr firstRow="1" bandRow="1">
                <a:tableStyleId>{FABFCF23-3B69-468F-B69F-88F6DE6A72F2}</a:tableStyleId>
              </a:tblPr>
              <a:tblGrid>
                <a:gridCol w="2839413">
                  <a:extLst>
                    <a:ext uri="{9D8B030D-6E8A-4147-A177-3AD203B41FA5}">
                      <a16:colId xmlns:a16="http://schemas.microsoft.com/office/drawing/2014/main" val="20000"/>
                    </a:ext>
                  </a:extLst>
                </a:gridCol>
                <a:gridCol w="2839413">
                  <a:extLst>
                    <a:ext uri="{9D8B030D-6E8A-4147-A177-3AD203B41FA5}">
                      <a16:colId xmlns:a16="http://schemas.microsoft.com/office/drawing/2014/main" val="20001"/>
                    </a:ext>
                  </a:extLst>
                </a:gridCol>
                <a:gridCol w="2839413">
                  <a:extLst>
                    <a:ext uri="{9D8B030D-6E8A-4147-A177-3AD203B41FA5}">
                      <a16:colId xmlns:a16="http://schemas.microsoft.com/office/drawing/2014/main" val="20002"/>
                    </a:ext>
                  </a:extLst>
                </a:gridCol>
                <a:gridCol w="2839413">
                  <a:extLst>
                    <a:ext uri="{9D8B030D-6E8A-4147-A177-3AD203B41FA5}">
                      <a16:colId xmlns:a16="http://schemas.microsoft.com/office/drawing/2014/main" val="20003"/>
                    </a:ext>
                  </a:extLst>
                </a:gridCol>
              </a:tblGrid>
              <a:tr h="825729">
                <a:tc>
                  <a:txBody>
                    <a:bodyPr/>
                    <a:lstStyle/>
                    <a:p>
                      <a:pPr algn="ctr"/>
                      <a:r>
                        <a:rPr lang="en-US" sz="2500" dirty="0">
                          <a:latin typeface="Calibri" panose="020F0502020204030204" pitchFamily="34" charset="0"/>
                          <a:cs typeface="Calibri" panose="020F0502020204030204" pitchFamily="34" charset="0"/>
                        </a:rPr>
                        <a:t>Content Leader Module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500" dirty="0">
                          <a:latin typeface="Calibri" panose="020F0502020204030204" pitchFamily="34" charset="0"/>
                          <a:cs typeface="Calibri" panose="020F0502020204030204" pitchFamily="34" charset="0"/>
                        </a:rPr>
                        <a:t>Content Leader Module 2</a:t>
                      </a:r>
                      <a:endParaRPr lang="en-US" sz="2500" dirty="0">
                        <a:latin typeface="Calibri" panose="020F0502020204030204" pitchFamily="34" charset="0"/>
                        <a:ea typeface="Calibri"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500" dirty="0">
                          <a:latin typeface="Calibri" panose="020F0502020204030204" pitchFamily="34" charset="0"/>
                          <a:cs typeface="Calibri" panose="020F0502020204030204" pitchFamily="34" charset="0"/>
                        </a:rPr>
                        <a:t>Content Leader Module 3</a:t>
                      </a:r>
                      <a:endParaRPr lang="en-US" sz="2500" dirty="0">
                        <a:latin typeface="Calibri" panose="020F0502020204030204" pitchFamily="34" charset="0"/>
                        <a:ea typeface="Calibri"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500" dirty="0">
                          <a:latin typeface="Calibri" panose="020F0502020204030204" pitchFamily="34" charset="0"/>
                          <a:cs typeface="Calibri" panose="020F0502020204030204" pitchFamily="34" charset="0"/>
                        </a:rPr>
                        <a:t>Content Leader Module 4</a:t>
                      </a:r>
                      <a:endParaRPr lang="en-US" sz="2500" dirty="0">
                        <a:latin typeface="Calibri" panose="020F0502020204030204" pitchFamily="34" charset="0"/>
                        <a:ea typeface="Calibri"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31060">
                <a:tc>
                  <a:txBody>
                    <a:bodyPr/>
                    <a:lstStyle/>
                    <a:p>
                      <a:r>
                        <a:rPr lang="en-US" sz="2400" dirty="0">
                          <a:latin typeface="Calibri" panose="020F0502020204030204" pitchFamily="34" charset="0"/>
                          <a:cs typeface="Calibri" panose="020F0502020204030204" pitchFamily="34" charset="0"/>
                        </a:rPr>
                        <a:t>Experience and unpack each of the 3 Instructional Shifts in Literacy </a:t>
                      </a:r>
                      <a:endParaRPr lang="en-US" sz="2400" baseline="0" dirty="0">
                        <a:latin typeface="Calibri" panose="020F0502020204030204" pitchFamily="34" charset="0"/>
                        <a:cs typeface="Calibri" panose="020F0502020204030204" pitchFamily="34" charset="0"/>
                      </a:endParaRPr>
                    </a:p>
                    <a:p>
                      <a:endParaRPr lang="en-US" sz="2400" baseline="0" dirty="0">
                        <a:latin typeface="Calibri" panose="020F0502020204030204" pitchFamily="34" charset="0"/>
                        <a:cs typeface="Calibri" panose="020F0502020204030204" pitchFamily="34" charset="0"/>
                      </a:endParaRPr>
                    </a:p>
                    <a:p>
                      <a:r>
                        <a:rPr lang="en-US" sz="2400" baseline="0" dirty="0">
                          <a:latin typeface="Calibri" panose="020F0502020204030204" pitchFamily="34" charset="0"/>
                          <a:ea typeface="Calibri" charset="0"/>
                          <a:cs typeface="Calibri" panose="020F0502020204030204" pitchFamily="34" charset="0"/>
                        </a:rPr>
                        <a:t>Develop a better understanding of your role as a CL and consider how you might bring the work to life at your school</a:t>
                      </a:r>
                      <a:endParaRPr lang="en-US" sz="2400" dirty="0">
                        <a:latin typeface="Calibri" panose="020F0502020204030204" pitchFamily="34" charset="0"/>
                        <a:ea typeface="Calibri"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latin typeface="Calibri" panose="020F0502020204030204" pitchFamily="34" charset="0"/>
                          <a:ea typeface="Calibri" charset="0"/>
                          <a:cs typeface="Calibri" panose="020F0502020204030204" pitchFamily="34" charset="0"/>
                        </a:rPr>
                        <a:t>Explore how the instructional shifts, components of literacy, and text-based instruction live in the Guidebooks </a:t>
                      </a:r>
                    </a:p>
                    <a:p>
                      <a:endParaRPr lang="en-US" sz="2400" dirty="0">
                        <a:latin typeface="Calibri" panose="020F0502020204030204" pitchFamily="34" charset="0"/>
                        <a:ea typeface="Calibri" charset="0"/>
                        <a:cs typeface="Calibri" panose="020F0502020204030204" pitchFamily="34" charset="0"/>
                      </a:endParaRPr>
                    </a:p>
                    <a:p>
                      <a:r>
                        <a:rPr lang="en-US" sz="2400" dirty="0">
                          <a:latin typeface="Calibri" panose="020F0502020204030204" pitchFamily="34" charset="0"/>
                          <a:ea typeface="Calibri" charset="0"/>
                          <a:cs typeface="Calibri" panose="020F0502020204030204" pitchFamily="34" charset="0"/>
                        </a:rPr>
                        <a:t>Deepen understanding of the backwards design of the Guidebooks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latin typeface="Calibri" panose="020F0502020204030204" pitchFamily="34" charset="0"/>
                          <a:cs typeface="Calibri" panose="020F0502020204030204" pitchFamily="34" charset="0"/>
                        </a:rPr>
                        <a:t>Experience and understand the relationship between knowledge and comprehension </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Learn how the Guidebooks reflect and support Shift #3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400" dirty="0">
                          <a:latin typeface="Calibri" panose="020F0502020204030204" pitchFamily="34" charset="0"/>
                          <a:ea typeface="Calibri" charset="0"/>
                          <a:cs typeface="Calibri" panose="020F0502020204030204" pitchFamily="34" charset="0"/>
                        </a:rPr>
                        <a:t>Learn how to analyze the qualitative complexity of a text</a:t>
                      </a:r>
                    </a:p>
                    <a:p>
                      <a:endParaRPr lang="en-US" sz="2400" dirty="0">
                        <a:latin typeface="Calibri" panose="020F0502020204030204" pitchFamily="34" charset="0"/>
                        <a:ea typeface="Calibri" charset="0"/>
                        <a:cs typeface="Calibri" panose="020F0502020204030204" pitchFamily="34" charset="0"/>
                      </a:endParaRPr>
                    </a:p>
                    <a:p>
                      <a:r>
                        <a:rPr lang="en-US" sz="2400" dirty="0">
                          <a:latin typeface="Calibri" panose="020F0502020204030204" pitchFamily="34" charset="0"/>
                          <a:ea typeface="Calibri" charset="0"/>
                          <a:cs typeface="Calibri" panose="020F0502020204030204" pitchFamily="34" charset="0"/>
                        </a:rPr>
                        <a:t>Understand the Reader’s Circles, the  role of TDQs, and direct vocabulary  in supporting understanding </a:t>
                      </a:r>
                    </a:p>
                    <a:p>
                      <a:endParaRPr lang="en-US" sz="2400" dirty="0">
                        <a:latin typeface="Calibri" panose="020F0502020204030204" pitchFamily="34" charset="0"/>
                        <a:ea typeface="Calibri"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6</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dirty="0"/>
              <a:t>Where We’ve Been &amp; Where We’re Going </a:t>
            </a:r>
          </a:p>
        </p:txBody>
      </p:sp>
      <p:sp>
        <p:nvSpPr>
          <p:cNvPr id="6" name="Rectangle 5"/>
          <p:cNvSpPr/>
          <p:nvPr/>
        </p:nvSpPr>
        <p:spPr>
          <a:xfrm>
            <a:off x="6096000" y="889770"/>
            <a:ext cx="5760416" cy="5029199"/>
          </a:xfrm>
          <a:prstGeom prst="rect">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9851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500" b="1" dirty="0">
                <a:solidFill>
                  <a:schemeClr val="tx1"/>
                </a:solidFill>
              </a:rPr>
              <a:t>Content Module 2</a:t>
            </a:r>
            <a:r>
              <a:rPr lang="en-US" sz="5500" dirty="0">
                <a:solidFill>
                  <a:schemeClr val="tx1"/>
                </a:solidFill>
              </a:rPr>
              <a:t>: Building Knowledge</a:t>
            </a:r>
            <a:br>
              <a:rPr lang="en-US" sz="5500" dirty="0">
                <a:solidFill>
                  <a:schemeClr val="tx1"/>
                </a:solidFill>
              </a:rPr>
            </a:br>
            <a:r>
              <a:rPr lang="en-US" sz="5500" b="1" dirty="0">
                <a:solidFill>
                  <a:schemeClr val="tx1"/>
                </a:solidFill>
              </a:rPr>
              <a:t>Session 3</a:t>
            </a:r>
            <a:r>
              <a:rPr lang="en-US" sz="5500" dirty="0">
                <a:solidFill>
                  <a:schemeClr val="tx1"/>
                </a:solidFill>
              </a:rPr>
              <a:t>: Unpack the Extension Task</a:t>
            </a:r>
            <a:br>
              <a:rPr lang="en-US" dirty="0">
                <a:solidFill>
                  <a:schemeClr val="tx1"/>
                </a:solidFill>
              </a:rPr>
            </a:br>
            <a:endParaRPr lang="en-US" sz="4000" dirty="0">
              <a:solidFill>
                <a:schemeClr val="tx1"/>
              </a:solidFill>
            </a:endParaRPr>
          </a:p>
        </p:txBody>
      </p:sp>
    </p:spTree>
    <p:extLst>
      <p:ext uri="{BB962C8B-B14F-4D97-AF65-F5344CB8AC3E}">
        <p14:creationId xmlns:p14="http://schemas.microsoft.com/office/powerpoint/2010/main" val="6439946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61</a:t>
            </a:fld>
            <a:endParaRPr lang="en-US" dirty="0"/>
          </a:p>
        </p:txBody>
      </p:sp>
      <p:sp>
        <p:nvSpPr>
          <p:cNvPr id="5" name="Text Placeholder 4"/>
          <p:cNvSpPr>
            <a:spLocks noGrp="1"/>
          </p:cNvSpPr>
          <p:nvPr>
            <p:ph type="body" sz="quarter" idx="10"/>
          </p:nvPr>
        </p:nvSpPr>
        <p:spPr/>
        <p:txBody>
          <a:bodyPr/>
          <a:lstStyle/>
          <a:p>
            <a:pPr marL="0" indent="0" algn="ctr">
              <a:buNone/>
            </a:pPr>
            <a:r>
              <a:rPr lang="en-US" sz="4300" b="1" dirty="0">
                <a:solidFill>
                  <a:schemeClr val="tx2"/>
                </a:solidFill>
              </a:rPr>
              <a:t>Write – Pair </a:t>
            </a:r>
            <a:r>
              <a:rPr lang="mr-IN" sz="4300" b="1" dirty="0">
                <a:solidFill>
                  <a:schemeClr val="tx2"/>
                </a:solidFill>
              </a:rPr>
              <a:t>–</a:t>
            </a:r>
            <a:r>
              <a:rPr lang="en-US" sz="4300" b="1" dirty="0">
                <a:solidFill>
                  <a:schemeClr val="tx2"/>
                </a:solidFill>
              </a:rPr>
              <a:t> Share</a:t>
            </a:r>
          </a:p>
          <a:p>
            <a:pPr>
              <a:buFont typeface="Arial" charset="0"/>
              <a:buChar char="•"/>
            </a:pPr>
            <a:r>
              <a:rPr lang="en-US" sz="4200" dirty="0">
                <a:solidFill>
                  <a:schemeClr val="tx1"/>
                </a:solidFill>
              </a:rPr>
              <a:t>When do you use research in your own life? </a:t>
            </a:r>
          </a:p>
          <a:p>
            <a:pPr>
              <a:buFont typeface="Arial" charset="0"/>
              <a:buChar char="•"/>
            </a:pPr>
            <a:endParaRPr lang="en-US" sz="1000" dirty="0">
              <a:solidFill>
                <a:schemeClr val="tx1"/>
              </a:solidFill>
            </a:endParaRPr>
          </a:p>
          <a:p>
            <a:pPr>
              <a:buFont typeface="Arial" charset="0"/>
              <a:buChar char="•"/>
            </a:pPr>
            <a:r>
              <a:rPr lang="en-US" sz="4200" dirty="0">
                <a:solidFill>
                  <a:schemeClr val="tx1"/>
                </a:solidFill>
              </a:rPr>
              <a:t>In today’s digital world, what types of skills are needed in order to research effectively?</a:t>
            </a:r>
          </a:p>
          <a:p>
            <a:pPr>
              <a:buFont typeface="Arial" charset="0"/>
              <a:buChar char="•"/>
            </a:pPr>
            <a:endParaRPr lang="en-US" sz="1000" dirty="0">
              <a:solidFill>
                <a:schemeClr val="tx1"/>
              </a:solidFill>
            </a:endParaRPr>
          </a:p>
          <a:p>
            <a:pPr>
              <a:buFont typeface="Arial" charset="0"/>
              <a:buChar char="•"/>
            </a:pPr>
            <a:r>
              <a:rPr lang="en-US" sz="4200" dirty="0">
                <a:solidFill>
                  <a:schemeClr val="tx1"/>
                </a:solidFill>
              </a:rPr>
              <a:t>Why is research a critical component of literacy in the 21</a:t>
            </a:r>
            <a:r>
              <a:rPr lang="en-US" sz="4200" baseline="30000" dirty="0">
                <a:solidFill>
                  <a:schemeClr val="tx1"/>
                </a:solidFill>
              </a:rPr>
              <a:t>st</a:t>
            </a:r>
            <a:r>
              <a:rPr lang="en-US" sz="4200" dirty="0">
                <a:solidFill>
                  <a:schemeClr val="tx1"/>
                </a:solidFill>
              </a:rPr>
              <a:t> century?</a:t>
            </a:r>
          </a:p>
        </p:txBody>
      </p:sp>
      <p:sp>
        <p:nvSpPr>
          <p:cNvPr id="4" name="Title 3"/>
          <p:cNvSpPr>
            <a:spLocks noGrp="1"/>
          </p:cNvSpPr>
          <p:nvPr>
            <p:ph type="title"/>
          </p:nvPr>
        </p:nvSpPr>
        <p:spPr/>
        <p:txBody>
          <a:bodyPr/>
          <a:lstStyle/>
          <a:p>
            <a:r>
              <a:rPr lang="en-US" dirty="0"/>
              <a:t>Do Now	</a:t>
            </a:r>
          </a:p>
        </p:txBody>
      </p:sp>
    </p:spTree>
    <p:extLst>
      <p:ext uri="{BB962C8B-B14F-4D97-AF65-F5344CB8AC3E}">
        <p14:creationId xmlns:p14="http://schemas.microsoft.com/office/powerpoint/2010/main" val="21344686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62</a:t>
            </a:fld>
            <a:endParaRPr lang="en-US" dirty="0"/>
          </a:p>
        </p:txBody>
      </p:sp>
      <p:sp>
        <p:nvSpPr>
          <p:cNvPr id="5" name="Text Placeholder 4"/>
          <p:cNvSpPr>
            <a:spLocks noGrp="1"/>
          </p:cNvSpPr>
          <p:nvPr>
            <p:ph type="body" sz="quarter" idx="10"/>
          </p:nvPr>
        </p:nvSpPr>
        <p:spPr/>
        <p:txBody>
          <a:bodyPr/>
          <a:lstStyle/>
          <a:p>
            <a:r>
              <a:rPr lang="en-US" sz="3800" dirty="0">
                <a:solidFill>
                  <a:schemeClr val="tx1"/>
                </a:solidFill>
              </a:rPr>
              <a:t>Unpack the knowledge demanded by the Extension Task in the </a:t>
            </a:r>
            <a:r>
              <a:rPr lang="en-US" sz="3800" i="1" dirty="0">
                <a:solidFill>
                  <a:schemeClr val="tx1"/>
                </a:solidFill>
              </a:rPr>
              <a:t>Flowers for Algernon </a:t>
            </a:r>
            <a:r>
              <a:rPr lang="en-US" sz="3800" dirty="0">
                <a:solidFill>
                  <a:schemeClr val="tx1"/>
                </a:solidFill>
              </a:rPr>
              <a:t>unit</a:t>
            </a:r>
          </a:p>
          <a:p>
            <a:endParaRPr lang="en-US" sz="1000" dirty="0">
              <a:solidFill>
                <a:schemeClr val="tx1"/>
              </a:solidFill>
            </a:endParaRPr>
          </a:p>
          <a:p>
            <a:r>
              <a:rPr lang="en-US" sz="3800" dirty="0">
                <a:solidFill>
                  <a:schemeClr val="tx1"/>
                </a:solidFill>
              </a:rPr>
              <a:t>Analyze student writing to find evidence of student knowledge and understanding</a:t>
            </a:r>
          </a:p>
          <a:p>
            <a:endParaRPr lang="en-US" sz="1000" dirty="0">
              <a:solidFill>
                <a:schemeClr val="tx1"/>
              </a:solidFill>
            </a:endParaRPr>
          </a:p>
          <a:p>
            <a:r>
              <a:rPr lang="en-US" sz="3800" dirty="0">
                <a:solidFill>
                  <a:schemeClr val="tx1"/>
                </a:solidFill>
              </a:rPr>
              <a:t>Examine the sequence of lessons in the </a:t>
            </a:r>
            <a:r>
              <a:rPr lang="en-US" sz="3800" i="1" dirty="0">
                <a:solidFill>
                  <a:schemeClr val="tx1"/>
                </a:solidFill>
              </a:rPr>
              <a:t>Flowers for Algernon </a:t>
            </a:r>
            <a:r>
              <a:rPr lang="en-US" sz="3800" dirty="0">
                <a:solidFill>
                  <a:schemeClr val="tx1"/>
                </a:solidFill>
              </a:rPr>
              <a:t>unit and explain how this sequence builds knowledge in preparation for the Extension Task</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4039389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63</a:t>
            </a:fld>
            <a:endParaRPr lang="en-US" dirty="0"/>
          </a:p>
        </p:txBody>
      </p:sp>
      <p:sp>
        <p:nvSpPr>
          <p:cNvPr id="5" name="Text Placeholder 4"/>
          <p:cNvSpPr>
            <a:spLocks noGrp="1"/>
          </p:cNvSpPr>
          <p:nvPr>
            <p:ph type="body" sz="quarter" idx="10"/>
          </p:nvPr>
        </p:nvSpPr>
        <p:spPr/>
        <p:txBody>
          <a:bodyPr/>
          <a:lstStyle/>
          <a:p>
            <a:r>
              <a:rPr lang="en-US" sz="3200" b="1" dirty="0">
                <a:solidFill>
                  <a:schemeClr val="accent5"/>
                </a:solidFill>
              </a:rPr>
              <a:t>Culminating Writing Task</a:t>
            </a:r>
          </a:p>
          <a:p>
            <a:pPr lvl="1"/>
            <a:r>
              <a:rPr lang="en-US" sz="2800" dirty="0">
                <a:solidFill>
                  <a:schemeClr val="tx1"/>
                </a:solidFill>
              </a:rPr>
              <a:t>Students synthesize the topics, themes, and ideas of the unit into a written essay.</a:t>
            </a:r>
          </a:p>
          <a:p>
            <a:r>
              <a:rPr lang="en-US" sz="3200" b="1" dirty="0">
                <a:solidFill>
                  <a:schemeClr val="accent5"/>
                </a:solidFill>
              </a:rPr>
              <a:t>Cold-read Task</a:t>
            </a:r>
          </a:p>
          <a:p>
            <a:pPr lvl="1"/>
            <a:r>
              <a:rPr lang="en-US" sz="2800" dirty="0">
                <a:solidFill>
                  <a:schemeClr val="tx1"/>
                </a:solidFill>
              </a:rPr>
              <a:t>Students read a new text or two related to the unit topic and answer multiple choice questions, as well as write an essay.</a:t>
            </a:r>
          </a:p>
          <a:p>
            <a:r>
              <a:rPr lang="en-US" sz="3200" b="1" dirty="0">
                <a:solidFill>
                  <a:schemeClr val="accent5"/>
                </a:solidFill>
              </a:rPr>
              <a:t>Extension Task</a:t>
            </a:r>
          </a:p>
          <a:p>
            <a:pPr lvl="1"/>
            <a:r>
              <a:rPr lang="en-US" sz="2800" dirty="0">
                <a:solidFill>
                  <a:schemeClr val="tx1"/>
                </a:solidFill>
              </a:rPr>
              <a:t>Students extend what they have learned in the unit to either:</a:t>
            </a:r>
          </a:p>
          <a:p>
            <a:pPr lvl="2"/>
            <a:r>
              <a:rPr lang="en-US" sz="2600" dirty="0">
                <a:solidFill>
                  <a:schemeClr val="tx1"/>
                </a:solidFill>
              </a:rPr>
              <a:t>make connections between their learning and their lives through a narrative or personal essay </a:t>
            </a:r>
          </a:p>
          <a:p>
            <a:pPr lvl="2"/>
            <a:r>
              <a:rPr lang="en-US" sz="2600" dirty="0">
                <a:solidFill>
                  <a:schemeClr val="tx1"/>
                </a:solidFill>
              </a:rPr>
              <a:t>Make connections between their learning and the world through research</a:t>
            </a:r>
          </a:p>
        </p:txBody>
      </p:sp>
      <p:sp>
        <p:nvSpPr>
          <p:cNvPr id="4" name="Title 3"/>
          <p:cNvSpPr>
            <a:spLocks noGrp="1"/>
          </p:cNvSpPr>
          <p:nvPr>
            <p:ph type="title"/>
          </p:nvPr>
        </p:nvSpPr>
        <p:spPr/>
        <p:txBody>
          <a:bodyPr/>
          <a:lstStyle/>
          <a:p>
            <a:r>
              <a:rPr lang="en-US" dirty="0"/>
              <a:t>Three Assessment Types</a:t>
            </a:r>
          </a:p>
        </p:txBody>
      </p:sp>
      <p:sp>
        <p:nvSpPr>
          <p:cNvPr id="7" name="Rectangle 6"/>
          <p:cNvSpPr/>
          <p:nvPr/>
        </p:nvSpPr>
        <p:spPr>
          <a:xfrm>
            <a:off x="368951" y="3960935"/>
            <a:ext cx="11413474" cy="2181074"/>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2745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64</a:t>
            </a:fld>
            <a:endParaRPr lang="en-US" dirty="0"/>
          </a:p>
        </p:txBody>
      </p:sp>
      <p:sp>
        <p:nvSpPr>
          <p:cNvPr id="5" name="Text Placeholder 4"/>
          <p:cNvSpPr>
            <a:spLocks noGrp="1"/>
          </p:cNvSpPr>
          <p:nvPr>
            <p:ph type="body" sz="quarter" idx="10"/>
          </p:nvPr>
        </p:nvSpPr>
        <p:spPr>
          <a:xfrm>
            <a:off x="398463" y="1124044"/>
            <a:ext cx="6368097" cy="4822825"/>
          </a:xfrm>
        </p:spPr>
        <p:txBody>
          <a:bodyPr/>
          <a:lstStyle/>
          <a:p>
            <a:r>
              <a:rPr lang="en-US" sz="4200" b="1" dirty="0">
                <a:solidFill>
                  <a:schemeClr val="tx2"/>
                </a:solidFill>
              </a:rPr>
              <a:t>Review </a:t>
            </a:r>
            <a:r>
              <a:rPr lang="en-US" sz="4200" dirty="0">
                <a:solidFill>
                  <a:schemeClr val="tx1"/>
                </a:solidFill>
              </a:rPr>
              <a:t>the task</a:t>
            </a:r>
          </a:p>
          <a:p>
            <a:endParaRPr lang="en-US" sz="1000" dirty="0"/>
          </a:p>
          <a:p>
            <a:r>
              <a:rPr lang="en-US" sz="4200" b="1" dirty="0">
                <a:solidFill>
                  <a:schemeClr val="tx2"/>
                </a:solidFill>
              </a:rPr>
              <a:t>Summarize: </a:t>
            </a:r>
            <a:r>
              <a:rPr lang="en-US" sz="4200" dirty="0">
                <a:solidFill>
                  <a:schemeClr val="tx1"/>
                </a:solidFill>
              </a:rPr>
              <a:t>What does this task require students to do?</a:t>
            </a:r>
          </a:p>
          <a:p>
            <a:endParaRPr lang="en-US" sz="1000" dirty="0"/>
          </a:p>
          <a:p>
            <a:r>
              <a:rPr lang="en-US" sz="4200" b="1" dirty="0">
                <a:solidFill>
                  <a:schemeClr val="tx2"/>
                </a:solidFill>
              </a:rPr>
              <a:t>Take note: </a:t>
            </a:r>
            <a:r>
              <a:rPr lang="en-US" sz="4200" dirty="0">
                <a:solidFill>
                  <a:schemeClr val="tx1"/>
                </a:solidFill>
              </a:rPr>
              <a:t>What texts do students need to work with here?</a:t>
            </a:r>
          </a:p>
          <a:p>
            <a:endParaRPr lang="en-US" dirty="0"/>
          </a:p>
          <a:p>
            <a:pPr>
              <a:buFont typeface="Wingdings" charset="2"/>
              <a:buChar char="q"/>
            </a:pPr>
            <a:endParaRPr lang="en-US" dirty="0"/>
          </a:p>
          <a:p>
            <a:pPr>
              <a:buFont typeface="Wingdings" charset="2"/>
              <a:buChar char="q"/>
            </a:pPr>
            <a:endParaRPr lang="en-US" dirty="0"/>
          </a:p>
          <a:p>
            <a:pPr>
              <a:buFont typeface="Wingdings" charset="2"/>
              <a:buChar char="q"/>
            </a:pPr>
            <a:endParaRPr lang="en-US" dirty="0"/>
          </a:p>
          <a:p>
            <a:endParaRPr lang="en-US" dirty="0"/>
          </a:p>
        </p:txBody>
      </p:sp>
      <p:sp>
        <p:nvSpPr>
          <p:cNvPr id="4" name="Title 3"/>
          <p:cNvSpPr>
            <a:spLocks noGrp="1"/>
          </p:cNvSpPr>
          <p:nvPr>
            <p:ph type="title"/>
          </p:nvPr>
        </p:nvSpPr>
        <p:spPr/>
        <p:txBody>
          <a:bodyPr/>
          <a:lstStyle/>
          <a:p>
            <a:r>
              <a:rPr lang="en-US" dirty="0"/>
              <a:t>Grade 8 Extension Task</a:t>
            </a:r>
          </a:p>
        </p:txBody>
      </p:sp>
      <p:pic>
        <p:nvPicPr>
          <p:cNvPr id="7" name="Picture 6">
            <a:extLst>
              <a:ext uri="{FF2B5EF4-FFF2-40B4-BE49-F238E27FC236}">
                <a16:creationId xmlns:a16="http://schemas.microsoft.com/office/drawing/2014/main" id="{7233532C-AABC-4ACE-B441-FF8FF14267D3}"/>
              </a:ext>
            </a:extLst>
          </p:cNvPr>
          <p:cNvPicPr>
            <a:picLocks noChangeAspect="1"/>
          </p:cNvPicPr>
          <p:nvPr/>
        </p:nvPicPr>
        <p:blipFill>
          <a:blip r:embed="rId3"/>
          <a:stretch>
            <a:fillRect/>
          </a:stretch>
        </p:blipFill>
        <p:spPr>
          <a:xfrm>
            <a:off x="7434230" y="914399"/>
            <a:ext cx="4388319" cy="5045075"/>
          </a:xfrm>
          <a:prstGeom prst="rect">
            <a:avLst/>
          </a:prstGeom>
          <a:ln w="15875">
            <a:solidFill>
              <a:schemeClr val="accent6">
                <a:lumMod val="50000"/>
              </a:schemeClr>
            </a:solidFill>
          </a:ln>
        </p:spPr>
      </p:pic>
    </p:spTree>
    <p:extLst>
      <p:ext uri="{BB962C8B-B14F-4D97-AF65-F5344CB8AC3E}">
        <p14:creationId xmlns:p14="http://schemas.microsoft.com/office/powerpoint/2010/main" val="4298512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65</a:t>
            </a:fld>
            <a:endParaRPr lang="en-US" dirty="0"/>
          </a:p>
        </p:txBody>
      </p:sp>
      <p:sp>
        <p:nvSpPr>
          <p:cNvPr id="5" name="Text Placeholder 4"/>
          <p:cNvSpPr>
            <a:spLocks noGrp="1"/>
          </p:cNvSpPr>
          <p:nvPr>
            <p:ph type="body" sz="quarter" idx="10"/>
          </p:nvPr>
        </p:nvSpPr>
        <p:spPr>
          <a:xfrm>
            <a:off x="5980175" y="1193800"/>
            <a:ext cx="5802249" cy="4822825"/>
          </a:xfrm>
        </p:spPr>
        <p:txBody>
          <a:bodyPr/>
          <a:lstStyle/>
          <a:p>
            <a:pPr>
              <a:buFont typeface="Arial" charset="0"/>
              <a:buChar char="•"/>
            </a:pPr>
            <a:r>
              <a:rPr lang="en-US" sz="4000" b="1" dirty="0">
                <a:solidFill>
                  <a:schemeClr val="tx2"/>
                </a:solidFill>
                <a:latin typeface="Calibri" charset="0"/>
                <a:ea typeface="Calibri" charset="0"/>
                <a:cs typeface="Calibri" charset="0"/>
              </a:rPr>
              <a:t>Read</a:t>
            </a:r>
            <a:r>
              <a:rPr lang="en-US" sz="4000" dirty="0">
                <a:solidFill>
                  <a:schemeClr val="accent5">
                    <a:lumMod val="75000"/>
                  </a:schemeClr>
                </a:solidFill>
                <a:latin typeface="Calibri" charset="0"/>
                <a:ea typeface="Calibri" charset="0"/>
                <a:cs typeface="Calibri" charset="0"/>
              </a:rPr>
              <a:t> </a:t>
            </a:r>
            <a:r>
              <a:rPr lang="en-US" sz="4000" dirty="0">
                <a:solidFill>
                  <a:schemeClr val="tx1"/>
                </a:solidFill>
                <a:latin typeface="Calibri" charset="0"/>
                <a:ea typeface="Calibri" charset="0"/>
                <a:cs typeface="Calibri" charset="0"/>
              </a:rPr>
              <a:t>the exemplar student writing</a:t>
            </a:r>
          </a:p>
          <a:p>
            <a:pPr>
              <a:buFont typeface="Arial" charset="0"/>
              <a:buChar char="•"/>
            </a:pPr>
            <a:endParaRPr lang="en-US" sz="1000" dirty="0">
              <a:latin typeface="Calibri" charset="0"/>
              <a:ea typeface="Calibri" charset="0"/>
              <a:cs typeface="Calibri" charset="0"/>
            </a:endParaRPr>
          </a:p>
          <a:p>
            <a:pPr>
              <a:buFont typeface="Arial" charset="0"/>
              <a:buChar char="•"/>
            </a:pPr>
            <a:r>
              <a:rPr lang="en-US" sz="4000" b="1" dirty="0">
                <a:solidFill>
                  <a:schemeClr val="tx2"/>
                </a:solidFill>
                <a:latin typeface="Calibri" charset="0"/>
                <a:ea typeface="Calibri" charset="0"/>
                <a:cs typeface="Calibri" charset="0"/>
              </a:rPr>
              <a:t>Highlight</a:t>
            </a:r>
            <a:r>
              <a:rPr lang="en-US" sz="4000" dirty="0">
                <a:solidFill>
                  <a:schemeClr val="accent5">
                    <a:lumMod val="75000"/>
                  </a:schemeClr>
                </a:solidFill>
                <a:latin typeface="Calibri" charset="0"/>
                <a:ea typeface="Calibri" charset="0"/>
                <a:cs typeface="Calibri" charset="0"/>
              </a:rPr>
              <a:t> </a:t>
            </a:r>
            <a:r>
              <a:rPr lang="en-US" sz="4000" dirty="0">
                <a:solidFill>
                  <a:schemeClr val="tx1"/>
                </a:solidFill>
                <a:latin typeface="Calibri" charset="0"/>
                <a:ea typeface="Calibri" charset="0"/>
                <a:cs typeface="Calibri" charset="0"/>
              </a:rPr>
              <a:t>evidence of the student’s:</a:t>
            </a:r>
          </a:p>
          <a:p>
            <a:pPr lvl="1">
              <a:buFont typeface="Arial" charset="0"/>
              <a:buChar char="•"/>
            </a:pPr>
            <a:r>
              <a:rPr lang="en-US" sz="4000" dirty="0">
                <a:solidFill>
                  <a:schemeClr val="tx1"/>
                </a:solidFill>
                <a:latin typeface="Calibri" charset="0"/>
                <a:ea typeface="Calibri" charset="0"/>
                <a:cs typeface="Calibri" charset="0"/>
              </a:rPr>
              <a:t>Comprehension of the anchor text</a:t>
            </a:r>
          </a:p>
          <a:p>
            <a:pPr lvl="1">
              <a:buFont typeface="Arial" charset="0"/>
              <a:buChar char="•"/>
            </a:pPr>
            <a:r>
              <a:rPr lang="en-US" sz="4000" dirty="0">
                <a:solidFill>
                  <a:schemeClr val="tx1"/>
                </a:solidFill>
                <a:latin typeface="Calibri" charset="0"/>
                <a:ea typeface="Calibri" charset="0"/>
                <a:cs typeface="Calibri" charset="0"/>
              </a:rPr>
              <a:t>Knowledge of the topic</a:t>
            </a:r>
          </a:p>
        </p:txBody>
      </p:sp>
      <p:sp>
        <p:nvSpPr>
          <p:cNvPr id="4" name="Title 3"/>
          <p:cNvSpPr>
            <a:spLocks noGrp="1"/>
          </p:cNvSpPr>
          <p:nvPr>
            <p:ph type="title"/>
          </p:nvPr>
        </p:nvSpPr>
        <p:spPr/>
        <p:txBody>
          <a:bodyPr>
            <a:normAutofit/>
          </a:bodyPr>
          <a:lstStyle/>
          <a:p>
            <a:r>
              <a:rPr lang="en-US" dirty="0"/>
              <a:t>Vision of Excellence</a:t>
            </a:r>
          </a:p>
        </p:txBody>
      </p:sp>
      <p:sp>
        <p:nvSpPr>
          <p:cNvPr id="7" name="TextBox 6"/>
          <p:cNvSpPr txBox="1"/>
          <p:nvPr/>
        </p:nvSpPr>
        <p:spPr>
          <a:xfrm>
            <a:off x="287866" y="953644"/>
            <a:ext cx="5317067" cy="4801314"/>
          </a:xfrm>
          <a:prstGeom prst="rect">
            <a:avLst/>
          </a:prstGeom>
          <a:noFill/>
          <a:ln w="19050">
            <a:solidFill>
              <a:schemeClr val="accent6">
                <a:lumMod val="50000"/>
              </a:schemeClr>
            </a:solidFill>
          </a:ln>
        </p:spPr>
        <p:txBody>
          <a:bodyPr wrap="square" rtlCol="0">
            <a:spAutoFit/>
          </a:bodyPr>
          <a:lstStyle/>
          <a:p>
            <a:r>
              <a:rPr lang="en-US" sz="1700" dirty="0">
                <a:solidFill>
                  <a:schemeClr val="tx1">
                    <a:lumMod val="75000"/>
                  </a:schemeClr>
                </a:solidFill>
                <a:latin typeface="Calibri" charset="0"/>
                <a:ea typeface="Calibri" charset="0"/>
                <a:cs typeface="Calibri" charset="0"/>
              </a:rPr>
              <a:t> In “Flowers for Algernon,” Charlie learns about intelligence. He says he wants to be smart, but what he learns about people when he gains intelligence isn’t very positive. In the end, Charlie loses everything he gained, including his intelligence and is emotionally scarred by the experience, expressing his loneliness and isolation. Scientists have also debated the topic of intelligence and have conducted research to figure out what makes people smart. There are many theories of intelligence. Some researchers believe intelligence is best measured by IQ, whereas other researchers believe that there are multiple intelligences that all work together to make humans smart in different ways.</a:t>
            </a:r>
          </a:p>
          <a:p>
            <a:r>
              <a:rPr lang="en-US" sz="1700" dirty="0">
                <a:solidFill>
                  <a:schemeClr val="tx1">
                    <a:lumMod val="75000"/>
                  </a:schemeClr>
                </a:solidFill>
                <a:latin typeface="Calibri" charset="0"/>
                <a:ea typeface="Calibri" charset="0"/>
                <a:cs typeface="Calibri" charset="0"/>
              </a:rPr>
              <a:t>     Some scientists believe that intelligence is best measured by an intelligence quotient, or IQ. It is “a score derived from a set of standardized tests developed to measure a person's cognitive abilities (‘intelligence’) in relation to their age group” (“Intelligent Quotient”). </a:t>
            </a:r>
          </a:p>
        </p:txBody>
      </p:sp>
    </p:spTree>
    <p:extLst>
      <p:ext uri="{BB962C8B-B14F-4D97-AF65-F5344CB8AC3E}">
        <p14:creationId xmlns:p14="http://schemas.microsoft.com/office/powerpoint/2010/main" val="1044203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66</a:t>
            </a:fld>
            <a:endParaRPr lang="en-US" dirty="0"/>
          </a:p>
        </p:txBody>
      </p:sp>
      <p:sp>
        <p:nvSpPr>
          <p:cNvPr id="5" name="Text Placeholder 4"/>
          <p:cNvSpPr>
            <a:spLocks noGrp="1"/>
          </p:cNvSpPr>
          <p:nvPr>
            <p:ph type="body" sz="quarter" idx="10"/>
          </p:nvPr>
        </p:nvSpPr>
        <p:spPr>
          <a:xfrm>
            <a:off x="398463" y="1193800"/>
            <a:ext cx="4667313" cy="4822825"/>
          </a:xfrm>
        </p:spPr>
        <p:txBody>
          <a:bodyPr/>
          <a:lstStyle/>
          <a:p>
            <a:pPr marL="0" indent="0" algn="ctr">
              <a:buNone/>
            </a:pPr>
            <a:endParaRPr lang="en-US" sz="3400" dirty="0"/>
          </a:p>
          <a:p>
            <a:pPr marL="0" indent="0" algn="ctr">
              <a:buNone/>
            </a:pPr>
            <a:endParaRPr lang="en-US" sz="1000" dirty="0"/>
          </a:p>
          <a:p>
            <a:pPr marL="0" indent="0" algn="ctr">
              <a:buNone/>
            </a:pPr>
            <a:r>
              <a:rPr lang="en-US" sz="4400" dirty="0">
                <a:solidFill>
                  <a:schemeClr val="tx1"/>
                </a:solidFill>
              </a:rPr>
              <a:t>What </a:t>
            </a:r>
            <a:r>
              <a:rPr lang="en-US" sz="4400" b="1" dirty="0">
                <a:solidFill>
                  <a:schemeClr val="tx2"/>
                </a:solidFill>
              </a:rPr>
              <a:t>knowledge</a:t>
            </a:r>
            <a:r>
              <a:rPr lang="en-US" sz="4400" b="1" dirty="0">
                <a:solidFill>
                  <a:schemeClr val="tx1"/>
                </a:solidFill>
              </a:rPr>
              <a:t> </a:t>
            </a:r>
            <a:r>
              <a:rPr lang="en-US" sz="4400" dirty="0">
                <a:solidFill>
                  <a:schemeClr val="tx1"/>
                </a:solidFill>
              </a:rPr>
              <a:t>do students need in order to successfully complete the task?</a:t>
            </a:r>
          </a:p>
          <a:p>
            <a:endParaRPr lang="en-US" dirty="0"/>
          </a:p>
          <a:p>
            <a:pPr>
              <a:buFont typeface="Wingdings" charset="2"/>
              <a:buChar char="q"/>
            </a:pPr>
            <a:endParaRPr lang="en-US" dirty="0"/>
          </a:p>
          <a:p>
            <a:pPr>
              <a:buFont typeface="Wingdings" charset="2"/>
              <a:buChar char="q"/>
            </a:pPr>
            <a:endParaRPr lang="en-US" dirty="0"/>
          </a:p>
          <a:p>
            <a:pPr>
              <a:buFont typeface="Wingdings" charset="2"/>
              <a:buChar char="q"/>
            </a:pPr>
            <a:endParaRPr lang="en-US" dirty="0"/>
          </a:p>
          <a:p>
            <a:endParaRPr lang="en-US" dirty="0"/>
          </a:p>
        </p:txBody>
      </p:sp>
      <p:sp>
        <p:nvSpPr>
          <p:cNvPr id="4" name="Title 3"/>
          <p:cNvSpPr>
            <a:spLocks noGrp="1"/>
          </p:cNvSpPr>
          <p:nvPr>
            <p:ph type="title"/>
          </p:nvPr>
        </p:nvSpPr>
        <p:spPr/>
        <p:txBody>
          <a:bodyPr/>
          <a:lstStyle/>
          <a:p>
            <a:r>
              <a:rPr lang="en-US" dirty="0"/>
              <a:t>Unpack the Knowledge</a:t>
            </a:r>
          </a:p>
        </p:txBody>
      </p:sp>
      <p:pic>
        <p:nvPicPr>
          <p:cNvPr id="8" name="Picture 7">
            <a:extLst>
              <a:ext uri="{FF2B5EF4-FFF2-40B4-BE49-F238E27FC236}">
                <a16:creationId xmlns:a16="http://schemas.microsoft.com/office/drawing/2014/main" id="{7233532C-AABC-4ACE-B441-FF8FF14267D3}"/>
              </a:ext>
            </a:extLst>
          </p:cNvPr>
          <p:cNvPicPr>
            <a:picLocks noChangeAspect="1"/>
          </p:cNvPicPr>
          <p:nvPr/>
        </p:nvPicPr>
        <p:blipFill>
          <a:blip r:embed="rId3"/>
          <a:stretch>
            <a:fillRect/>
          </a:stretch>
        </p:blipFill>
        <p:spPr>
          <a:xfrm>
            <a:off x="8754239" y="1028699"/>
            <a:ext cx="3131753" cy="3600451"/>
          </a:xfrm>
          <a:prstGeom prst="rect">
            <a:avLst/>
          </a:prstGeom>
          <a:ln w="15875">
            <a:solidFill>
              <a:schemeClr val="accent6">
                <a:lumMod val="50000"/>
              </a:schemeClr>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0795" y="2286000"/>
            <a:ext cx="3469891" cy="3595136"/>
          </a:xfrm>
          <a:prstGeom prst="rect">
            <a:avLst/>
          </a:prstGeom>
        </p:spPr>
      </p:pic>
    </p:spTree>
    <p:extLst>
      <p:ext uri="{BB962C8B-B14F-4D97-AF65-F5344CB8AC3E}">
        <p14:creationId xmlns:p14="http://schemas.microsoft.com/office/powerpoint/2010/main" val="69710538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67</a:t>
            </a:fld>
            <a:endParaRPr lang="en-US" dirty="0"/>
          </a:p>
        </p:txBody>
      </p:sp>
      <p:sp>
        <p:nvSpPr>
          <p:cNvPr id="7" name="Text Placeholder 6"/>
          <p:cNvSpPr>
            <a:spLocks noGrp="1"/>
          </p:cNvSpPr>
          <p:nvPr>
            <p:ph type="body" sz="quarter" idx="10"/>
          </p:nvPr>
        </p:nvSpPr>
        <p:spPr>
          <a:xfrm>
            <a:off x="398463" y="2074985"/>
            <a:ext cx="11383962" cy="3941640"/>
          </a:xfrm>
        </p:spPr>
        <p:txBody>
          <a:bodyPr/>
          <a:lstStyle/>
          <a:p>
            <a:pPr marL="0" indent="0" algn="ctr">
              <a:buNone/>
            </a:pPr>
            <a:r>
              <a:rPr lang="en-US" sz="5500" b="1" dirty="0">
                <a:solidFill>
                  <a:schemeClr val="tx2"/>
                </a:solidFill>
              </a:rPr>
              <a:t>How?</a:t>
            </a:r>
          </a:p>
          <a:p>
            <a:pPr marL="0" indent="0" algn="ctr">
              <a:buNone/>
            </a:pPr>
            <a:r>
              <a:rPr lang="en-US" sz="5500" dirty="0">
                <a:solidFill>
                  <a:schemeClr val="tx1"/>
                </a:solidFill>
              </a:rPr>
              <a:t>How do we prepare students to be successful on this task?</a:t>
            </a:r>
          </a:p>
        </p:txBody>
      </p:sp>
      <p:sp>
        <p:nvSpPr>
          <p:cNvPr id="6" name="Title 5"/>
          <p:cNvSpPr>
            <a:spLocks noGrp="1"/>
          </p:cNvSpPr>
          <p:nvPr>
            <p:ph type="title"/>
          </p:nvPr>
        </p:nvSpPr>
        <p:spPr/>
        <p:txBody>
          <a:bodyPr/>
          <a:lstStyle/>
          <a:p>
            <a:r>
              <a:rPr lang="en-US" dirty="0"/>
              <a:t>The Big Question</a:t>
            </a:r>
          </a:p>
        </p:txBody>
      </p:sp>
    </p:spTree>
    <p:extLst>
      <p:ext uri="{BB962C8B-B14F-4D97-AF65-F5344CB8AC3E}">
        <p14:creationId xmlns:p14="http://schemas.microsoft.com/office/powerpoint/2010/main" val="197448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68</a:t>
            </a:fld>
            <a:endParaRPr lang="en-US" dirty="0"/>
          </a:p>
        </p:txBody>
      </p:sp>
      <p:sp>
        <p:nvSpPr>
          <p:cNvPr id="6" name="Title 5"/>
          <p:cNvSpPr>
            <a:spLocks noGrp="1"/>
          </p:cNvSpPr>
          <p:nvPr>
            <p:ph type="title"/>
          </p:nvPr>
        </p:nvSpPr>
        <p:spPr/>
        <p:txBody>
          <a:bodyPr/>
          <a:lstStyle/>
          <a:p>
            <a:r>
              <a:rPr lang="en-US" dirty="0"/>
              <a:t>Schema Matters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3906" y="1336379"/>
            <a:ext cx="5620269" cy="4131455"/>
          </a:xfrm>
          <a:prstGeom prst="rect">
            <a:avLst/>
          </a:prstGeom>
        </p:spPr>
      </p:pic>
      <p:sp>
        <p:nvSpPr>
          <p:cNvPr id="2" name="TextBox 1"/>
          <p:cNvSpPr txBox="1"/>
          <p:nvPr/>
        </p:nvSpPr>
        <p:spPr>
          <a:xfrm>
            <a:off x="647700" y="1039921"/>
            <a:ext cx="5120054" cy="5001369"/>
          </a:xfrm>
          <a:prstGeom prst="rect">
            <a:avLst/>
          </a:prstGeom>
          <a:noFill/>
        </p:spPr>
        <p:txBody>
          <a:bodyPr wrap="square" rtlCol="0">
            <a:spAutoFit/>
          </a:bodyPr>
          <a:lstStyle/>
          <a:p>
            <a:r>
              <a:rPr lang="en-US" sz="3100" dirty="0">
                <a:latin typeface="Calibri" charset="0"/>
                <a:ea typeface="Calibri" charset="0"/>
                <a:cs typeface="Calibri" charset="0"/>
              </a:rPr>
              <a:t>“New material is more likely to be remembered if it is related to what is already in memory. Remembering information on a brand new topic is difficult because there is no existing network in your memory that the new information can be tied to.”</a:t>
            </a:r>
          </a:p>
          <a:p>
            <a:pPr algn="r"/>
            <a:r>
              <a:rPr lang="en-US" sz="2000" dirty="0">
                <a:latin typeface="Calibri" charset="0"/>
                <a:ea typeface="Calibri" charset="0"/>
                <a:cs typeface="Calibri" charset="0"/>
              </a:rPr>
              <a:t>-</a:t>
            </a:r>
            <a:r>
              <a:rPr lang="en-US" sz="2000" i="1" dirty="0">
                <a:latin typeface="Calibri" charset="0"/>
                <a:ea typeface="Calibri" charset="0"/>
                <a:cs typeface="Calibri" charset="0"/>
              </a:rPr>
              <a:t>Daniel T. Willingham</a:t>
            </a:r>
          </a:p>
          <a:p>
            <a:pPr algn="r"/>
            <a:r>
              <a:rPr lang="en-US" sz="2000" dirty="0">
                <a:latin typeface="Calibri" charset="0"/>
                <a:ea typeface="Calibri" charset="0"/>
                <a:cs typeface="Calibri" charset="0"/>
              </a:rPr>
              <a:t>“How Knowledge Helps”</a:t>
            </a:r>
          </a:p>
        </p:txBody>
      </p:sp>
    </p:spTree>
    <p:extLst>
      <p:ext uri="{BB962C8B-B14F-4D97-AF65-F5344CB8AC3E}">
        <p14:creationId xmlns:p14="http://schemas.microsoft.com/office/powerpoint/2010/main" val="206200602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69</a:t>
            </a:fld>
            <a:endParaRPr lang="en-US" dirty="0"/>
          </a:p>
        </p:txBody>
      </p:sp>
      <p:sp>
        <p:nvSpPr>
          <p:cNvPr id="6" name="Title 5"/>
          <p:cNvSpPr>
            <a:spLocks noGrp="1"/>
          </p:cNvSpPr>
          <p:nvPr>
            <p:ph type="title"/>
          </p:nvPr>
        </p:nvSpPr>
        <p:spPr/>
        <p:txBody>
          <a:bodyPr/>
          <a:lstStyle/>
          <a:p>
            <a:r>
              <a:rPr lang="en-US" dirty="0"/>
              <a:t>How does this relate to this Extension Task?</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770" y="1527242"/>
            <a:ext cx="4914899" cy="3612938"/>
          </a:xfrm>
          <a:prstGeom prst="rect">
            <a:avLst/>
          </a:prstGeom>
        </p:spPr>
      </p:pic>
      <p:sp>
        <p:nvSpPr>
          <p:cNvPr id="13" name="TextBox 12"/>
          <p:cNvSpPr txBox="1"/>
          <p:nvPr/>
        </p:nvSpPr>
        <p:spPr>
          <a:xfrm>
            <a:off x="6355757" y="1334854"/>
            <a:ext cx="5500659" cy="4401205"/>
          </a:xfrm>
          <a:prstGeom prst="rect">
            <a:avLst/>
          </a:prstGeom>
          <a:noFill/>
        </p:spPr>
        <p:txBody>
          <a:bodyPr wrap="square" rtlCol="0">
            <a:spAutoFit/>
          </a:bodyPr>
          <a:lstStyle/>
          <a:p>
            <a:pPr marL="457200" indent="-457200">
              <a:buFont typeface="Arial" charset="0"/>
              <a:buChar char="•"/>
              <a:defRPr/>
            </a:pPr>
            <a:r>
              <a:rPr lang="en-US" sz="4000" dirty="0">
                <a:latin typeface="Calibri" charset="0"/>
                <a:ea typeface="Calibri" charset="0"/>
                <a:cs typeface="Calibri" charset="0"/>
              </a:rPr>
              <a:t>This task isn’t the first time students are reading about intelligence!</a:t>
            </a:r>
          </a:p>
          <a:p>
            <a:pPr marL="457200" indent="-457200">
              <a:buFont typeface="Arial" charset="0"/>
              <a:buChar char="•"/>
              <a:defRPr/>
            </a:pPr>
            <a:r>
              <a:rPr lang="en-US" sz="4000" dirty="0">
                <a:latin typeface="Calibri" charset="0"/>
                <a:ea typeface="Calibri" charset="0"/>
                <a:cs typeface="Calibri" charset="0"/>
              </a:rPr>
              <a:t>How do the texts and tasks in the unit build students’ schema?</a:t>
            </a:r>
          </a:p>
        </p:txBody>
      </p:sp>
    </p:spTree>
    <p:extLst>
      <p:ext uri="{BB962C8B-B14F-4D97-AF65-F5344CB8AC3E}">
        <p14:creationId xmlns:p14="http://schemas.microsoft.com/office/powerpoint/2010/main" val="18668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AA9234-EBB0-6949-A635-1B7D1933D953}"/>
              </a:ext>
            </a:extLst>
          </p:cNvPr>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7</a:t>
            </a:fld>
            <a:endParaRPr lang="en-US" sz="1600">
              <a:solidFill>
                <a:schemeClr val="dk1"/>
              </a:solidFill>
              <a:latin typeface="Calibri"/>
              <a:ea typeface="Calibri"/>
              <a:cs typeface="Calibri"/>
              <a:sym typeface="Calibri"/>
            </a:endParaRPr>
          </a:p>
        </p:txBody>
      </p:sp>
      <p:sp>
        <p:nvSpPr>
          <p:cNvPr id="4" name="Title 3">
            <a:extLst>
              <a:ext uri="{FF2B5EF4-FFF2-40B4-BE49-F238E27FC236}">
                <a16:creationId xmlns:a16="http://schemas.microsoft.com/office/drawing/2014/main" id="{99724569-6720-4941-9822-A338197B1AE1}"/>
              </a:ext>
            </a:extLst>
          </p:cNvPr>
          <p:cNvSpPr>
            <a:spLocks noGrp="1"/>
          </p:cNvSpPr>
          <p:nvPr>
            <p:ph type="title"/>
          </p:nvPr>
        </p:nvSpPr>
        <p:spPr/>
        <p:txBody>
          <a:bodyPr/>
          <a:lstStyle/>
          <a:p>
            <a:r>
              <a:rPr lang="en-US" dirty="0"/>
              <a:t>The 5 ELA Content Leader Distinction Assessments</a:t>
            </a:r>
          </a:p>
        </p:txBody>
      </p:sp>
      <p:sp>
        <p:nvSpPr>
          <p:cNvPr id="6" name="Google Shape;422;p28">
            <a:extLst>
              <a:ext uri="{FF2B5EF4-FFF2-40B4-BE49-F238E27FC236}">
                <a16:creationId xmlns:a16="http://schemas.microsoft.com/office/drawing/2014/main" id="{63F138DD-2DDE-1F4E-9CFD-6CDE17FC568F}"/>
              </a:ext>
            </a:extLst>
          </p:cNvPr>
          <p:cNvSpPr/>
          <p:nvPr/>
        </p:nvSpPr>
        <p:spPr>
          <a:xfrm rot="5400000">
            <a:off x="4854885"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7" name="Google Shape;425;p28">
            <a:extLst>
              <a:ext uri="{FF2B5EF4-FFF2-40B4-BE49-F238E27FC236}">
                <a16:creationId xmlns:a16="http://schemas.microsoft.com/office/drawing/2014/main" id="{749DF7DD-8C08-2643-AF54-07D792BB986C}"/>
              </a:ext>
            </a:extLst>
          </p:cNvPr>
          <p:cNvSpPr/>
          <p:nvPr/>
        </p:nvSpPr>
        <p:spPr>
          <a:xfrm rot="5400000">
            <a:off x="187684"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8" name="Google Shape;426;p28">
            <a:extLst>
              <a:ext uri="{FF2B5EF4-FFF2-40B4-BE49-F238E27FC236}">
                <a16:creationId xmlns:a16="http://schemas.microsoft.com/office/drawing/2014/main" id="{13ABC61E-3AE9-5741-8CB2-67B296534FC8}"/>
              </a:ext>
            </a:extLst>
          </p:cNvPr>
          <p:cNvSpPr txBox="1"/>
          <p:nvPr/>
        </p:nvSpPr>
        <p:spPr>
          <a:xfrm>
            <a:off x="521262" y="2788829"/>
            <a:ext cx="1749359"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Facilitating Adult Group Learning</a:t>
            </a:r>
            <a:endParaRPr sz="2200" dirty="0">
              <a:solidFill>
                <a:schemeClr val="accent6"/>
              </a:solidFill>
              <a:latin typeface="Avenir"/>
              <a:ea typeface="Avenir"/>
              <a:cs typeface="Avenir"/>
              <a:sym typeface="Avenir"/>
            </a:endParaRPr>
          </a:p>
        </p:txBody>
      </p:sp>
      <p:sp>
        <p:nvSpPr>
          <p:cNvPr id="11" name="Google Shape;429;p28">
            <a:extLst>
              <a:ext uri="{FF2B5EF4-FFF2-40B4-BE49-F238E27FC236}">
                <a16:creationId xmlns:a16="http://schemas.microsoft.com/office/drawing/2014/main" id="{E0780F64-A1AD-E14E-B2D4-8FAB3982458C}"/>
              </a:ext>
            </a:extLst>
          </p:cNvPr>
          <p:cNvSpPr txBox="1"/>
          <p:nvPr/>
        </p:nvSpPr>
        <p:spPr>
          <a:xfrm>
            <a:off x="5037264" y="2864654"/>
            <a:ext cx="205175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Reading Complex Grade-level Texts</a:t>
            </a:r>
            <a:endParaRPr sz="2200" dirty="0">
              <a:solidFill>
                <a:schemeClr val="accent6"/>
              </a:solidFill>
              <a:latin typeface="Avenir"/>
              <a:ea typeface="Avenir"/>
              <a:cs typeface="Avenir"/>
              <a:sym typeface="Avenir"/>
            </a:endParaRPr>
          </a:p>
        </p:txBody>
      </p:sp>
      <p:sp>
        <p:nvSpPr>
          <p:cNvPr id="15" name="Google Shape;425;p28">
            <a:extLst>
              <a:ext uri="{FF2B5EF4-FFF2-40B4-BE49-F238E27FC236}">
                <a16:creationId xmlns:a16="http://schemas.microsoft.com/office/drawing/2014/main" id="{5B1D8659-B001-D64D-BA15-C302450F5FD8}"/>
              </a:ext>
            </a:extLst>
          </p:cNvPr>
          <p:cNvSpPr/>
          <p:nvPr/>
        </p:nvSpPr>
        <p:spPr>
          <a:xfrm rot="5400000">
            <a:off x="2525102"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0" name="Google Shape;428;p28">
            <a:extLst>
              <a:ext uri="{FF2B5EF4-FFF2-40B4-BE49-F238E27FC236}">
                <a16:creationId xmlns:a16="http://schemas.microsoft.com/office/drawing/2014/main" id="{6C7B8EAD-D198-D544-B7EA-3BEFFDD11F5B}"/>
              </a:ext>
            </a:extLst>
          </p:cNvPr>
          <p:cNvSpPr txBox="1"/>
          <p:nvPr/>
        </p:nvSpPr>
        <p:spPr>
          <a:xfrm>
            <a:off x="2713580" y="2788829"/>
            <a:ext cx="2115939" cy="672000"/>
          </a:xfrm>
          <a:prstGeom prst="rect">
            <a:avLst/>
          </a:prstGeom>
          <a:noFill/>
          <a:ln>
            <a:noFill/>
          </a:ln>
        </p:spPr>
        <p:txBody>
          <a:bodyPr spcFirstLastPara="1" wrap="square" lIns="91433" tIns="45700" rIns="91433" bIns="45700" anchor="ctr" anchorCtr="0">
            <a:noAutofit/>
          </a:bodyPr>
          <a:lstStyle/>
          <a:p>
            <a:pPr algn="ctr"/>
            <a:r>
              <a:rPr lang="en-US" dirty="0">
                <a:solidFill>
                  <a:schemeClr val="accent6"/>
                </a:solidFill>
                <a:latin typeface="Avenir"/>
                <a:ea typeface="Avenir"/>
                <a:cs typeface="Avenir"/>
                <a:sym typeface="Avenir"/>
              </a:rPr>
              <a:t>Collaborating with School Leaders to Achieve the School Goals</a:t>
            </a:r>
            <a:endParaRPr dirty="0">
              <a:solidFill>
                <a:schemeClr val="accent6"/>
              </a:solidFill>
              <a:latin typeface="Avenir"/>
              <a:ea typeface="Avenir"/>
              <a:cs typeface="Avenir"/>
              <a:sym typeface="Avenir"/>
            </a:endParaRPr>
          </a:p>
        </p:txBody>
      </p:sp>
      <p:sp>
        <p:nvSpPr>
          <p:cNvPr id="16" name="Google Shape;422;p28">
            <a:extLst>
              <a:ext uri="{FF2B5EF4-FFF2-40B4-BE49-F238E27FC236}">
                <a16:creationId xmlns:a16="http://schemas.microsoft.com/office/drawing/2014/main" id="{6FCBBBEA-3F77-4949-BEF6-483857086A40}"/>
              </a:ext>
            </a:extLst>
          </p:cNvPr>
          <p:cNvSpPr/>
          <p:nvPr/>
        </p:nvSpPr>
        <p:spPr>
          <a:xfrm rot="5400000">
            <a:off x="9492054" y="2028670"/>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2" name="Google Shape;430;p28">
            <a:extLst>
              <a:ext uri="{FF2B5EF4-FFF2-40B4-BE49-F238E27FC236}">
                <a16:creationId xmlns:a16="http://schemas.microsoft.com/office/drawing/2014/main" id="{4FA3147E-4F57-0846-9F3C-68C9566EC9C4}"/>
              </a:ext>
            </a:extLst>
          </p:cNvPr>
          <p:cNvSpPr txBox="1"/>
          <p:nvPr/>
        </p:nvSpPr>
        <p:spPr>
          <a:xfrm>
            <a:off x="9604153" y="2788829"/>
            <a:ext cx="219231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Expressing Understanding of Text Through Writing</a:t>
            </a:r>
            <a:endParaRPr sz="2200" dirty="0">
              <a:solidFill>
                <a:schemeClr val="accent6"/>
              </a:solidFill>
              <a:latin typeface="Avenir"/>
              <a:ea typeface="Avenir"/>
              <a:cs typeface="Avenir"/>
              <a:sym typeface="Avenir"/>
            </a:endParaRPr>
          </a:p>
        </p:txBody>
      </p:sp>
      <p:sp>
        <p:nvSpPr>
          <p:cNvPr id="17" name="Google Shape;422;p28">
            <a:extLst>
              <a:ext uri="{FF2B5EF4-FFF2-40B4-BE49-F238E27FC236}">
                <a16:creationId xmlns:a16="http://schemas.microsoft.com/office/drawing/2014/main" id="{5508DBC9-7056-0943-B40F-C696EB06E98D}"/>
              </a:ext>
            </a:extLst>
          </p:cNvPr>
          <p:cNvSpPr/>
          <p:nvPr/>
        </p:nvSpPr>
        <p:spPr>
          <a:xfrm rot="5400000">
            <a:off x="7173470"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4" name="Google Shape;443;p28">
            <a:extLst>
              <a:ext uri="{FF2B5EF4-FFF2-40B4-BE49-F238E27FC236}">
                <a16:creationId xmlns:a16="http://schemas.microsoft.com/office/drawing/2014/main" id="{B8D0AEED-C9EF-4548-A80D-A11FB96F5C33}"/>
              </a:ext>
            </a:extLst>
          </p:cNvPr>
          <p:cNvSpPr txBox="1"/>
          <p:nvPr/>
        </p:nvSpPr>
        <p:spPr>
          <a:xfrm>
            <a:off x="7304402" y="2774835"/>
            <a:ext cx="2124535" cy="672000"/>
          </a:xfrm>
          <a:prstGeom prst="rect">
            <a:avLst/>
          </a:prstGeom>
          <a:noFill/>
          <a:ln>
            <a:noFill/>
          </a:ln>
        </p:spPr>
        <p:txBody>
          <a:bodyPr spcFirstLastPara="1" wrap="square" lIns="91433" tIns="45700" rIns="91433" bIns="45700" anchor="ctr" anchorCtr="0">
            <a:noAutofit/>
          </a:bodyPr>
          <a:lstStyle/>
          <a:p>
            <a:pPr algn="ctr"/>
            <a:r>
              <a:rPr lang="en-US" sz="2000" dirty="0">
                <a:solidFill>
                  <a:schemeClr val="accent6"/>
                </a:solidFill>
                <a:latin typeface="Avenir"/>
                <a:ea typeface="Avenir"/>
                <a:cs typeface="Avenir"/>
                <a:sym typeface="Avenir"/>
              </a:rPr>
              <a:t>Expressing Understanding of Text Through Speaking and Listening</a:t>
            </a:r>
            <a:endParaRPr sz="2000" dirty="0">
              <a:solidFill>
                <a:schemeClr val="accent6"/>
              </a:solidFill>
              <a:latin typeface="Avenir"/>
              <a:ea typeface="Avenir"/>
              <a:cs typeface="Avenir"/>
              <a:sym typeface="Avenir"/>
            </a:endParaRPr>
          </a:p>
        </p:txBody>
      </p:sp>
      <p:sp>
        <p:nvSpPr>
          <p:cNvPr id="5" name="Rectangle 4">
            <a:extLst>
              <a:ext uri="{FF2B5EF4-FFF2-40B4-BE49-F238E27FC236}">
                <a16:creationId xmlns:a16="http://schemas.microsoft.com/office/drawing/2014/main" id="{6F6BF356-DC54-B347-8F56-1A14F7DAD300}"/>
              </a:ext>
            </a:extLst>
          </p:cNvPr>
          <p:cNvSpPr/>
          <p:nvPr/>
        </p:nvSpPr>
        <p:spPr>
          <a:xfrm>
            <a:off x="4878871" y="1541582"/>
            <a:ext cx="4725280" cy="331814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91316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70</a:t>
            </a:fld>
            <a:endParaRPr lang="en-US" dirty="0"/>
          </a:p>
        </p:txBody>
      </p:sp>
      <p:sp>
        <p:nvSpPr>
          <p:cNvPr id="6" name="Title 5"/>
          <p:cNvSpPr>
            <a:spLocks noGrp="1"/>
          </p:cNvSpPr>
          <p:nvPr>
            <p:ph type="title"/>
          </p:nvPr>
        </p:nvSpPr>
        <p:spPr/>
        <p:txBody>
          <a:bodyPr/>
          <a:lstStyle/>
          <a:p>
            <a:r>
              <a:rPr lang="en-US" dirty="0"/>
              <a:t>Backwards Design Model</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80" y="852205"/>
            <a:ext cx="5871470" cy="5228209"/>
          </a:xfrm>
          <a:prstGeom prst="rect">
            <a:avLst/>
          </a:prstGeom>
        </p:spPr>
      </p:pic>
      <p:sp>
        <p:nvSpPr>
          <p:cNvPr id="13" name="TextBox 12"/>
          <p:cNvSpPr txBox="1"/>
          <p:nvPr/>
        </p:nvSpPr>
        <p:spPr>
          <a:xfrm>
            <a:off x="6482199" y="1030731"/>
            <a:ext cx="5317067" cy="4693594"/>
          </a:xfrm>
          <a:prstGeom prst="rect">
            <a:avLst/>
          </a:prstGeom>
          <a:noFill/>
          <a:ln>
            <a:solidFill>
              <a:schemeClr val="tx1"/>
            </a:solidFill>
          </a:ln>
        </p:spPr>
        <p:txBody>
          <a:bodyPr wrap="square" rtlCol="0">
            <a:spAutoFit/>
          </a:bodyPr>
          <a:lstStyle/>
          <a:p>
            <a:r>
              <a:rPr lang="en-US" sz="1300" dirty="0">
                <a:latin typeface="Calibri" charset="0"/>
                <a:ea typeface="Calibri" charset="0"/>
                <a:cs typeface="Calibri" charset="0"/>
              </a:rPr>
              <a:t>In “Flowers for Algernon,” Charlie learns about intelligence. He says he wants to be smart, but what he learns</a:t>
            </a:r>
          </a:p>
          <a:p>
            <a:r>
              <a:rPr lang="en-US" sz="1300" dirty="0">
                <a:latin typeface="Calibri" charset="0"/>
                <a:ea typeface="Calibri" charset="0"/>
                <a:cs typeface="Calibri" charset="0"/>
              </a:rPr>
              <a:t>about people when he gains intelligence isn’t very positive. In the end, Charlie loses everything he gained, including</a:t>
            </a:r>
          </a:p>
          <a:p>
            <a:r>
              <a:rPr lang="en-US" sz="1300" dirty="0">
                <a:latin typeface="Calibri" charset="0"/>
                <a:ea typeface="Calibri" charset="0"/>
                <a:cs typeface="Calibri" charset="0"/>
              </a:rPr>
              <a:t>his intelligence and is emotionally scarred by the experience, expressing his loneliness and isolation. Scientists have also debated the topic of intelligence and have conducted research to figure out what makes people smart. There are many theories of intelligence. Some researchers believe intelligence is best measured by IQ, whereas other researchers believe that there are multiple intelligences that all work together to make humans smart in different ways.</a:t>
            </a:r>
          </a:p>
          <a:p>
            <a:r>
              <a:rPr lang="en-US" sz="1300" dirty="0">
                <a:latin typeface="Calibri" charset="0"/>
                <a:ea typeface="Calibri" charset="0"/>
                <a:cs typeface="Calibri" charset="0"/>
              </a:rPr>
              <a:t>     Some scientists believe that intelligence is best measured by an intelligence quotient, or IQ. It is “a score derived from a set of standardized tests developed to measure a person's cognitive abilities (‘intelligence’) in relation to their age group” (“Intelligent Quotient”). Many researchers originally believed that a person’s IQ determined how</a:t>
            </a:r>
          </a:p>
          <a:p>
            <a:r>
              <a:rPr lang="en-US" sz="1300" dirty="0">
                <a:latin typeface="Calibri" charset="0"/>
                <a:ea typeface="Calibri" charset="0"/>
                <a:cs typeface="Calibri" charset="0"/>
              </a:rPr>
              <a:t>intelligent that person was, and they believed that it was the most important test scientists could use to determine a person’s intelligence. As time has gone on, though, people have found issues with IQ as a measurement of a person’s intelligence. In “Flowers for Algernon,” for example, the doctors and Burt have different opinions about the value of IQ. Dr. </a:t>
            </a:r>
            <a:r>
              <a:rPr lang="en-US" sz="1300" dirty="0" err="1">
                <a:latin typeface="Calibri" charset="0"/>
                <a:ea typeface="Calibri" charset="0"/>
                <a:cs typeface="Calibri" charset="0"/>
              </a:rPr>
              <a:t>Nemur</a:t>
            </a:r>
            <a:r>
              <a:rPr lang="en-US" sz="1300" dirty="0">
                <a:latin typeface="Calibri" charset="0"/>
                <a:ea typeface="Calibri" charset="0"/>
                <a:cs typeface="Calibri" charset="0"/>
              </a:rPr>
              <a:t> believes IQ is “something that measured how intelligent you were--like a scale in the drugstore weighs pounds” (Keyes). Dr. Strauss</a:t>
            </a:r>
          </a:p>
        </p:txBody>
      </p:sp>
    </p:spTree>
    <p:extLst>
      <p:ext uri="{BB962C8B-B14F-4D97-AF65-F5344CB8AC3E}">
        <p14:creationId xmlns:p14="http://schemas.microsoft.com/office/powerpoint/2010/main" val="2146337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71</a:t>
            </a:fld>
            <a:endParaRPr lang="en-US" dirty="0"/>
          </a:p>
        </p:txBody>
      </p:sp>
      <p:sp>
        <p:nvSpPr>
          <p:cNvPr id="6" name="Title 5"/>
          <p:cNvSpPr>
            <a:spLocks noGrp="1"/>
          </p:cNvSpPr>
          <p:nvPr>
            <p:ph type="title"/>
          </p:nvPr>
        </p:nvSpPr>
        <p:spPr/>
        <p:txBody>
          <a:bodyPr/>
          <a:lstStyle/>
          <a:p>
            <a:r>
              <a:rPr lang="en-US" dirty="0"/>
              <a:t>Access the Flowers for Algernon Unit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984250"/>
            <a:ext cx="10058400" cy="4813796"/>
          </a:xfrm>
          <a:prstGeom prst="rect">
            <a:avLst/>
          </a:prstGeom>
        </p:spPr>
      </p:pic>
      <p:sp>
        <p:nvSpPr>
          <p:cNvPr id="2" name="TextBox 1"/>
          <p:cNvSpPr txBox="1"/>
          <p:nvPr/>
        </p:nvSpPr>
        <p:spPr>
          <a:xfrm>
            <a:off x="9619121" y="570467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73620892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72</a:t>
            </a:fld>
            <a:endParaRPr lang="en-US" dirty="0"/>
          </a:p>
        </p:txBody>
      </p:sp>
      <p:sp>
        <p:nvSpPr>
          <p:cNvPr id="5" name="Text Placeholder 4"/>
          <p:cNvSpPr>
            <a:spLocks noGrp="1"/>
          </p:cNvSpPr>
          <p:nvPr>
            <p:ph type="body" sz="quarter" idx="10"/>
          </p:nvPr>
        </p:nvSpPr>
        <p:spPr>
          <a:xfrm>
            <a:off x="6876287" y="1193800"/>
            <a:ext cx="4906137" cy="4822825"/>
          </a:xfrm>
        </p:spPr>
        <p:txBody>
          <a:bodyPr/>
          <a:lstStyle/>
          <a:p>
            <a:pPr marL="0" indent="0" algn="ctr">
              <a:buNone/>
            </a:pPr>
            <a:r>
              <a:rPr lang="en-US" sz="3200" b="1" dirty="0">
                <a:solidFill>
                  <a:schemeClr val="tx2"/>
                </a:solidFill>
              </a:rPr>
              <a:t>Discuss and Record:</a:t>
            </a:r>
          </a:p>
          <a:p>
            <a:pPr marL="0" indent="0" algn="ctr">
              <a:buNone/>
            </a:pPr>
            <a:endParaRPr lang="en-US" sz="1500" b="1" dirty="0">
              <a:solidFill>
                <a:schemeClr val="tx2"/>
              </a:solidFill>
            </a:endParaRPr>
          </a:p>
          <a:p>
            <a:pPr>
              <a:buFont typeface="Arial" charset="0"/>
              <a:buChar char="•"/>
            </a:pPr>
            <a:r>
              <a:rPr lang="en-US" sz="3300" dirty="0">
                <a:solidFill>
                  <a:schemeClr val="tx1"/>
                </a:solidFill>
              </a:rPr>
              <a:t>How do these lessons build knowledge that will be helpful to students on the research extension task?</a:t>
            </a:r>
          </a:p>
          <a:p>
            <a:pPr>
              <a:buFont typeface="Arial" charset="0"/>
              <a:buChar char="•"/>
            </a:pPr>
            <a:r>
              <a:rPr lang="en-US" sz="3300" dirty="0">
                <a:solidFill>
                  <a:schemeClr val="tx1"/>
                </a:solidFill>
              </a:rPr>
              <a:t>What evidence do you see of this knowledge in the student exemplar?</a:t>
            </a:r>
          </a:p>
        </p:txBody>
      </p:sp>
      <p:sp>
        <p:nvSpPr>
          <p:cNvPr id="4" name="Title 3"/>
          <p:cNvSpPr>
            <a:spLocks noGrp="1"/>
          </p:cNvSpPr>
          <p:nvPr>
            <p:ph type="title"/>
          </p:nvPr>
        </p:nvSpPr>
        <p:spPr/>
        <p:txBody>
          <a:bodyPr/>
          <a:lstStyle/>
          <a:p>
            <a:r>
              <a:rPr lang="en-US" dirty="0"/>
              <a:t>Zoom In: Lessons 5 - 8</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746" y="871254"/>
            <a:ext cx="6065656" cy="5044183"/>
          </a:xfrm>
          <a:prstGeom prst="rect">
            <a:avLst/>
          </a:prstGeom>
        </p:spPr>
      </p:pic>
    </p:spTree>
    <p:extLst>
      <p:ext uri="{BB962C8B-B14F-4D97-AF65-F5344CB8AC3E}">
        <p14:creationId xmlns:p14="http://schemas.microsoft.com/office/powerpoint/2010/main" val="203596315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73</a:t>
            </a:fld>
            <a:endParaRPr lang="en-US" dirty="0"/>
          </a:p>
        </p:txBody>
      </p:sp>
      <p:sp>
        <p:nvSpPr>
          <p:cNvPr id="9" name="Text Placeholder 4"/>
          <p:cNvSpPr>
            <a:spLocks noGrp="1"/>
          </p:cNvSpPr>
          <p:nvPr>
            <p:ph type="body" sz="quarter" idx="10"/>
          </p:nvPr>
        </p:nvSpPr>
        <p:spPr>
          <a:xfrm>
            <a:off x="6565391" y="1193800"/>
            <a:ext cx="5217033" cy="4822825"/>
          </a:xfrm>
        </p:spPr>
        <p:txBody>
          <a:bodyPr/>
          <a:lstStyle/>
          <a:p>
            <a:pPr marL="0" indent="0" algn="ctr">
              <a:buNone/>
            </a:pPr>
            <a:r>
              <a:rPr lang="en-US" sz="3500" b="1" dirty="0">
                <a:solidFill>
                  <a:schemeClr val="tx2"/>
                </a:solidFill>
              </a:rPr>
              <a:t>Discuss and Record:</a:t>
            </a:r>
          </a:p>
          <a:p>
            <a:pPr marL="0" indent="0">
              <a:buNone/>
            </a:pPr>
            <a:endParaRPr lang="en-US" sz="1500" b="1" dirty="0">
              <a:solidFill>
                <a:schemeClr val="accent5">
                  <a:lumMod val="75000"/>
                </a:schemeClr>
              </a:solidFill>
            </a:endParaRPr>
          </a:p>
          <a:p>
            <a:pPr>
              <a:buFont typeface="Arial" charset="0"/>
              <a:buChar char="•"/>
            </a:pPr>
            <a:r>
              <a:rPr lang="en-US" sz="3400" dirty="0">
                <a:solidFill>
                  <a:schemeClr val="tx1"/>
                </a:solidFill>
              </a:rPr>
              <a:t>How does this lesson build knowledge that will be helpful to students on the research extension task?</a:t>
            </a:r>
          </a:p>
          <a:p>
            <a:pPr>
              <a:buFont typeface="Arial" charset="0"/>
              <a:buChar char="•"/>
            </a:pPr>
            <a:r>
              <a:rPr lang="en-US" sz="3400" dirty="0">
                <a:solidFill>
                  <a:schemeClr val="tx1"/>
                </a:solidFill>
              </a:rPr>
              <a:t>What evidence do you see of this knowledge in the student exemplar?</a:t>
            </a:r>
          </a:p>
        </p:txBody>
      </p:sp>
      <p:sp>
        <p:nvSpPr>
          <p:cNvPr id="6" name="Title 5"/>
          <p:cNvSpPr>
            <a:spLocks noGrp="1"/>
          </p:cNvSpPr>
          <p:nvPr>
            <p:ph type="title"/>
          </p:nvPr>
        </p:nvSpPr>
        <p:spPr/>
        <p:txBody>
          <a:bodyPr/>
          <a:lstStyle/>
          <a:p>
            <a:r>
              <a:rPr lang="en-US" dirty="0"/>
              <a:t>Zoom In: Lesson 11</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062" y="1103406"/>
            <a:ext cx="5848387" cy="4864100"/>
          </a:xfrm>
          <a:prstGeom prst="rect">
            <a:avLst/>
          </a:prstGeom>
        </p:spPr>
      </p:pic>
    </p:spTree>
    <p:extLst>
      <p:ext uri="{BB962C8B-B14F-4D97-AF65-F5344CB8AC3E}">
        <p14:creationId xmlns:p14="http://schemas.microsoft.com/office/powerpoint/2010/main" val="6039156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74</a:t>
            </a:fld>
            <a:endParaRPr lang="en-US" dirty="0"/>
          </a:p>
        </p:txBody>
      </p:sp>
      <p:sp>
        <p:nvSpPr>
          <p:cNvPr id="5" name="Text Placeholder 4"/>
          <p:cNvSpPr>
            <a:spLocks noGrp="1"/>
          </p:cNvSpPr>
          <p:nvPr>
            <p:ph type="body" sz="quarter" idx="10"/>
          </p:nvPr>
        </p:nvSpPr>
        <p:spPr>
          <a:xfrm>
            <a:off x="6748271" y="1193800"/>
            <a:ext cx="5034153" cy="4822825"/>
          </a:xfrm>
        </p:spPr>
        <p:txBody>
          <a:bodyPr/>
          <a:lstStyle/>
          <a:p>
            <a:pPr>
              <a:buFont typeface="Arial" charset="0"/>
              <a:buChar char="•"/>
            </a:pPr>
            <a:r>
              <a:rPr lang="en-US" sz="3500" b="1" dirty="0">
                <a:solidFill>
                  <a:schemeClr val="tx2"/>
                </a:solidFill>
              </a:rPr>
              <a:t>Review</a:t>
            </a:r>
            <a:r>
              <a:rPr lang="en-US" sz="3500" dirty="0">
                <a:solidFill>
                  <a:schemeClr val="accent5">
                    <a:lumMod val="75000"/>
                  </a:schemeClr>
                </a:solidFill>
              </a:rPr>
              <a:t> </a:t>
            </a:r>
            <a:r>
              <a:rPr lang="en-US" sz="3500" dirty="0">
                <a:solidFill>
                  <a:schemeClr val="tx1"/>
                </a:solidFill>
              </a:rPr>
              <a:t>Lesson 34 and the “Possible Discussion Responses” provided in the Additional Materials tab</a:t>
            </a:r>
          </a:p>
          <a:p>
            <a:pPr>
              <a:buFont typeface="Arial" charset="0"/>
              <a:buChar char="•"/>
            </a:pPr>
            <a:r>
              <a:rPr lang="en-US" sz="3500" b="1" dirty="0">
                <a:solidFill>
                  <a:schemeClr val="tx2"/>
                </a:solidFill>
              </a:rPr>
              <a:t>Discuss: </a:t>
            </a:r>
            <a:r>
              <a:rPr lang="en-US" sz="3500" dirty="0">
                <a:solidFill>
                  <a:schemeClr val="tx1"/>
                </a:solidFill>
              </a:rPr>
              <a:t>How does this task help students pull together the knowledge they’ve built in this unit?</a:t>
            </a:r>
          </a:p>
        </p:txBody>
      </p:sp>
      <p:sp>
        <p:nvSpPr>
          <p:cNvPr id="4" name="Title 3"/>
          <p:cNvSpPr>
            <a:spLocks noGrp="1"/>
          </p:cNvSpPr>
          <p:nvPr>
            <p:ph type="title"/>
          </p:nvPr>
        </p:nvSpPr>
        <p:spPr/>
        <p:txBody>
          <a:bodyPr/>
          <a:lstStyle/>
          <a:p>
            <a:r>
              <a:rPr lang="en-US" dirty="0"/>
              <a:t>Zoom In: Lesson 34</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610" y="896467"/>
            <a:ext cx="6244539" cy="5156780"/>
          </a:xfrm>
          <a:prstGeom prst="rect">
            <a:avLst/>
          </a:prstGeom>
        </p:spPr>
      </p:pic>
    </p:spTree>
    <p:extLst>
      <p:ext uri="{BB962C8B-B14F-4D97-AF65-F5344CB8AC3E}">
        <p14:creationId xmlns:p14="http://schemas.microsoft.com/office/powerpoint/2010/main" val="1947384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75</a:t>
            </a:fld>
            <a:endParaRPr lang="en-US" dirty="0"/>
          </a:p>
        </p:txBody>
      </p:sp>
      <p:sp>
        <p:nvSpPr>
          <p:cNvPr id="7" name="Text Placeholder 6"/>
          <p:cNvSpPr>
            <a:spLocks noGrp="1"/>
          </p:cNvSpPr>
          <p:nvPr>
            <p:ph type="body" sz="quarter" idx="10"/>
          </p:nvPr>
        </p:nvSpPr>
        <p:spPr/>
        <p:txBody>
          <a:bodyPr/>
          <a:lstStyle/>
          <a:p>
            <a:r>
              <a:rPr lang="en-US" sz="4000" dirty="0">
                <a:solidFill>
                  <a:schemeClr val="tx1"/>
                </a:solidFill>
                <a:latin typeface="Calibri" charset="0"/>
                <a:ea typeface="Calibri" charset="0"/>
                <a:cs typeface="Calibri" charset="0"/>
              </a:rPr>
              <a:t>How do the texts and tasks in the unit build students’ schema?</a:t>
            </a:r>
          </a:p>
          <a:p>
            <a:endParaRPr lang="en-US" sz="1000" dirty="0">
              <a:solidFill>
                <a:schemeClr val="tx1"/>
              </a:solidFill>
              <a:latin typeface="Calibri" charset="0"/>
              <a:ea typeface="Calibri" charset="0"/>
              <a:cs typeface="Calibri" charset="0"/>
            </a:endParaRPr>
          </a:p>
          <a:p>
            <a:r>
              <a:rPr lang="en-US" sz="4000" dirty="0">
                <a:solidFill>
                  <a:schemeClr val="tx1"/>
                </a:solidFill>
              </a:rPr>
              <a:t>How do these lessons build knowledge that will be helpful to students on the research Extension Task?</a:t>
            </a:r>
          </a:p>
          <a:p>
            <a:endParaRPr lang="en-US" sz="1000" dirty="0">
              <a:solidFill>
                <a:schemeClr val="tx1"/>
              </a:solidFill>
            </a:endParaRPr>
          </a:p>
          <a:p>
            <a:r>
              <a:rPr lang="en-US" sz="4000" dirty="0">
                <a:solidFill>
                  <a:schemeClr val="tx1"/>
                </a:solidFill>
              </a:rPr>
              <a:t>How do these lessons support students in acquiring new knowledge from the research provided in the Extension Task?</a:t>
            </a:r>
          </a:p>
          <a:p>
            <a:endParaRPr lang="en-US" dirty="0"/>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6814154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76</a:t>
            </a:fld>
            <a:endParaRPr lang="en-US" dirty="0"/>
          </a:p>
        </p:txBody>
      </p:sp>
      <p:sp>
        <p:nvSpPr>
          <p:cNvPr id="5" name="Text Placeholder 4"/>
          <p:cNvSpPr>
            <a:spLocks noGrp="1"/>
          </p:cNvSpPr>
          <p:nvPr>
            <p:ph type="body" sz="quarter" idx="10"/>
          </p:nvPr>
        </p:nvSpPr>
        <p:spPr/>
        <p:txBody>
          <a:bodyPr/>
          <a:lstStyle/>
          <a:p>
            <a:r>
              <a:rPr lang="en-US" sz="4200" dirty="0">
                <a:solidFill>
                  <a:schemeClr val="tx1"/>
                </a:solidFill>
              </a:rPr>
              <a:t>Why is unpacking unit assessments a critical part of the planning process as you prepare to teach a unit?</a:t>
            </a:r>
          </a:p>
          <a:p>
            <a:endParaRPr lang="en-US" sz="3000" dirty="0">
              <a:solidFill>
                <a:schemeClr val="tx1"/>
              </a:solidFill>
            </a:endParaRPr>
          </a:p>
          <a:p>
            <a:r>
              <a:rPr lang="en-US" sz="4200" dirty="0">
                <a:solidFill>
                  <a:schemeClr val="tx1"/>
                </a:solidFill>
              </a:rPr>
              <a:t>When teaching a Guidebooks unit, why is it important to teach each lesson in the suggested sequence?</a:t>
            </a:r>
          </a:p>
          <a:p>
            <a:endParaRPr lang="en-US" sz="3200" dirty="0"/>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9712404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a:t>Enjoy your Lunch!</a:t>
            </a:r>
          </a:p>
        </p:txBody>
      </p:sp>
    </p:spTree>
    <p:extLst>
      <p:ext uri="{BB962C8B-B14F-4D97-AF65-F5344CB8AC3E}">
        <p14:creationId xmlns:p14="http://schemas.microsoft.com/office/powerpoint/2010/main" val="40755355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7374" y="901841"/>
            <a:ext cx="6530009" cy="1768208"/>
          </a:xfrm>
        </p:spPr>
        <p:txBody>
          <a:bodyPr/>
          <a:lstStyle/>
          <a:p>
            <a:r>
              <a:rPr lang="en-US" dirty="0"/>
              <a:t>Welcome Back!</a:t>
            </a:r>
            <a:br>
              <a:rPr lang="en-US" dirty="0"/>
            </a:br>
            <a:br>
              <a:rPr lang="en-US"/>
            </a:br>
            <a:endParaRPr lang="en-US" sz="3500" dirty="0"/>
          </a:p>
        </p:txBody>
      </p:sp>
      <p:sp>
        <p:nvSpPr>
          <p:cNvPr id="3" name="TextBox 2"/>
          <p:cNvSpPr txBox="1"/>
          <p:nvPr/>
        </p:nvSpPr>
        <p:spPr>
          <a:xfrm>
            <a:off x="5468112" y="1938528"/>
            <a:ext cx="6723888" cy="3785652"/>
          </a:xfrm>
          <a:prstGeom prst="rect">
            <a:avLst/>
          </a:prstGeom>
          <a:noFill/>
        </p:spPr>
        <p:txBody>
          <a:bodyPr wrap="square" rtlCol="0">
            <a:spAutoFit/>
          </a:bodyPr>
          <a:lstStyle/>
          <a:p>
            <a:pPr marL="571500" indent="-571500">
              <a:buFont typeface="Wingdings" charset="2"/>
              <a:buChar char="§"/>
            </a:pPr>
            <a:r>
              <a:rPr lang="en-US" sz="4000" b="1" dirty="0">
                <a:latin typeface="Calibri" charset="0"/>
                <a:ea typeface="Calibri" charset="0"/>
                <a:cs typeface="Calibri" charset="0"/>
              </a:rPr>
              <a:t>Session 4: </a:t>
            </a:r>
            <a:r>
              <a:rPr lang="en-US" sz="4000" dirty="0">
                <a:latin typeface="Calibri" charset="0"/>
                <a:ea typeface="Calibri" charset="0"/>
                <a:cs typeface="Calibri" charset="0"/>
              </a:rPr>
              <a:t>Exploring Text Sets in your Guidebooks Unit</a:t>
            </a:r>
          </a:p>
          <a:p>
            <a:pPr marL="571500" indent="-571500">
              <a:buFont typeface="Wingdings" charset="2"/>
              <a:buChar char="§"/>
            </a:pPr>
            <a:r>
              <a:rPr lang="en-US" sz="4000" b="1" dirty="0">
                <a:latin typeface="Calibri" charset="0"/>
                <a:ea typeface="Calibri" charset="0"/>
                <a:cs typeface="Calibri" charset="0"/>
              </a:rPr>
              <a:t>Session 5: </a:t>
            </a:r>
            <a:r>
              <a:rPr lang="en-US" sz="4000" dirty="0">
                <a:latin typeface="Calibri" charset="0"/>
                <a:ea typeface="Calibri" charset="0"/>
                <a:cs typeface="Calibri" charset="0"/>
              </a:rPr>
              <a:t>Indirect Vocabulary Instruction</a:t>
            </a:r>
          </a:p>
          <a:p>
            <a:pPr marL="571500" indent="-571500">
              <a:buFont typeface="Wingdings" charset="2"/>
              <a:buChar char="§"/>
            </a:pPr>
            <a:r>
              <a:rPr lang="en-US" sz="4000" b="1" dirty="0">
                <a:latin typeface="Calibri" charset="0"/>
                <a:ea typeface="Calibri" charset="0"/>
                <a:cs typeface="Calibri" charset="0"/>
              </a:rPr>
              <a:t>Session 6: </a:t>
            </a:r>
            <a:r>
              <a:rPr lang="en-US" sz="4000" dirty="0">
                <a:latin typeface="Calibri" charset="0"/>
                <a:ea typeface="Calibri" charset="0"/>
                <a:cs typeface="Calibri" charset="0"/>
              </a:rPr>
              <a:t>Volume of Reading</a:t>
            </a:r>
          </a:p>
        </p:txBody>
      </p:sp>
    </p:spTree>
    <p:extLst>
      <p:ext uri="{BB962C8B-B14F-4D97-AF65-F5344CB8AC3E}">
        <p14:creationId xmlns:p14="http://schemas.microsoft.com/office/powerpoint/2010/main" val="207317452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79</a:t>
            </a:fld>
            <a:endParaRPr lang="en-US" sz="1600" dirty="0">
              <a:solidFill>
                <a:schemeClr val="dk1"/>
              </a:solidFill>
              <a:latin typeface="Calibri"/>
              <a:ea typeface="Calibri"/>
              <a:cs typeface="Calibri"/>
              <a:sym typeface="Calibri"/>
            </a:endParaRPr>
          </a:p>
        </p:txBody>
      </p:sp>
      <p:sp>
        <p:nvSpPr>
          <p:cNvPr id="2" name="Text Placeholder 1">
            <a:extLst>
              <a:ext uri="{FF2B5EF4-FFF2-40B4-BE49-F238E27FC236}">
                <a16:creationId xmlns:a16="http://schemas.microsoft.com/office/drawing/2014/main" id="{8B6A6FAA-145E-5A4C-9836-902FEF9AC5EC}"/>
              </a:ext>
            </a:extLst>
          </p:cNvPr>
          <p:cNvSpPr>
            <a:spLocks noGrp="1"/>
          </p:cNvSpPr>
          <p:nvPr>
            <p:ph type="body" idx="1"/>
          </p:nvPr>
        </p:nvSpPr>
        <p:spPr/>
        <p:txBody>
          <a:bodyPr/>
          <a:lstStyle/>
          <a:p>
            <a:endParaRPr lang="en-US"/>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dirty="0">
                <a:solidFill>
                  <a:schemeClr val="lt1"/>
                </a:solidFill>
                <a:ea typeface="Calibri"/>
                <a:sym typeface="Calibri"/>
              </a:rPr>
              <a:t>Afternoon</a:t>
            </a:r>
            <a:r>
              <a:rPr lang="en-US" sz="4000" b="0" i="0" u="none" strike="noStrike" cap="none" dirty="0">
                <a:solidFill>
                  <a:schemeClr val="lt1"/>
                </a:solidFill>
                <a:latin typeface="Calibri"/>
                <a:ea typeface="Calibri"/>
                <a:cs typeface="Calibri"/>
                <a:sym typeface="Calibri"/>
              </a:rPr>
              <a:t> at a Glance</a:t>
            </a:r>
          </a:p>
        </p:txBody>
      </p:sp>
      <p:graphicFrame>
        <p:nvGraphicFramePr>
          <p:cNvPr id="101" name="Shape 101"/>
          <p:cNvGraphicFramePr/>
          <p:nvPr>
            <p:extLst/>
          </p:nvPr>
        </p:nvGraphicFramePr>
        <p:xfrm>
          <a:off x="481687" y="1219430"/>
          <a:ext cx="11228625" cy="3969650"/>
        </p:xfrm>
        <a:graphic>
          <a:graphicData uri="http://schemas.openxmlformats.org/drawingml/2006/table">
            <a:tbl>
              <a:tblPr firstRow="1" bandRow="1">
                <a:tableStyleId>{5A111915-BE36-4E01-A7E5-04B1672EAD32}</a:tableStyleId>
              </a:tblPr>
              <a:tblGrid>
                <a:gridCol w="3136156">
                  <a:extLst>
                    <a:ext uri="{9D8B030D-6E8A-4147-A177-3AD203B41FA5}">
                      <a16:colId xmlns:a16="http://schemas.microsoft.com/office/drawing/2014/main" val="20000"/>
                    </a:ext>
                  </a:extLst>
                </a:gridCol>
                <a:gridCol w="8092469">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Time</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rtl="0">
                        <a:spcBef>
                          <a:spcPts val="0"/>
                        </a:spcBef>
                        <a:buSzPct val="25000"/>
                        <a:buNone/>
                      </a:pPr>
                      <a:r>
                        <a:rPr lang="en-US" sz="4000" u="none" strike="noStrike" cap="none" dirty="0">
                          <a:latin typeface="Calibri" charset="0"/>
                          <a:ea typeface="Calibri" charset="0"/>
                          <a:cs typeface="Calibri" charset="0"/>
                          <a:sym typeface="Calibri"/>
                        </a:rPr>
                        <a:t>Topic</a:t>
                      </a:r>
                    </a:p>
                  </a:txBody>
                  <a:tcPr marL="91451" marR="91451" marT="45725" marB="457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1:00 – 3:15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CLM 3, Sessions 4-5</a:t>
                      </a:r>
                      <a:endParaRPr lang="en-US" sz="4000" i="1" dirty="0">
                        <a:solidFill>
                          <a:schemeClr val="tx1"/>
                        </a:solidFill>
                        <a:latin typeface="Calibri" charset="0"/>
                        <a:ea typeface="Calibri" charset="0"/>
                        <a:cs typeface="Calibri" charset="0"/>
                        <a:sym typeface="Calibri"/>
                      </a:endParaRP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3:15 – 3:30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1" dirty="0">
                          <a:solidFill>
                            <a:schemeClr val="tx1"/>
                          </a:solidFill>
                          <a:latin typeface="Calibri" charset="0"/>
                          <a:ea typeface="Calibri" charset="0"/>
                          <a:cs typeface="Calibri" charset="0"/>
                          <a:sym typeface="Calibri"/>
                        </a:rPr>
                        <a:t>Break</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3:30 – 4:25</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i="0" dirty="0">
                          <a:solidFill>
                            <a:schemeClr val="tx1"/>
                          </a:solidFill>
                          <a:latin typeface="Calibri" charset="0"/>
                          <a:ea typeface="Calibri" charset="0"/>
                          <a:cs typeface="Calibri" charset="0"/>
                          <a:sym typeface="Calibri"/>
                        </a:rPr>
                        <a:t>CLM 3, Session 6</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17150">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4:25 – 4:30</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spcBef>
                          <a:spcPts val="0"/>
                        </a:spcBef>
                        <a:buSzPct val="25000"/>
                        <a:buNone/>
                      </a:pPr>
                      <a:r>
                        <a:rPr lang="en-US" sz="4000" dirty="0">
                          <a:solidFill>
                            <a:schemeClr val="tx1"/>
                          </a:solidFill>
                          <a:latin typeface="Calibri" charset="0"/>
                          <a:ea typeface="Calibri" charset="0"/>
                          <a:cs typeface="Calibri" charset="0"/>
                          <a:sym typeface="Calibri"/>
                        </a:rPr>
                        <a:t>Wrapping Up &amp; Survey</a:t>
                      </a:r>
                    </a:p>
                  </a:txBody>
                  <a:tcPr marL="91451" marR="91451"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4114969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a:t>
            </a:fld>
            <a:endParaRPr lang="en-US" sz="1600">
              <a:solidFill>
                <a:schemeClr val="dk1"/>
              </a:solidFill>
              <a:latin typeface="Calibri"/>
              <a:ea typeface="Calibri"/>
              <a:cs typeface="Calibri"/>
              <a:sym typeface="Calibri"/>
            </a:endParaRPr>
          </a:p>
        </p:txBody>
      </p:sp>
      <p:sp>
        <p:nvSpPr>
          <p:cNvPr id="8" name="Text Placeholder 7">
            <a:extLst>
              <a:ext uri="{FF2B5EF4-FFF2-40B4-BE49-F238E27FC236}">
                <a16:creationId xmlns:a16="http://schemas.microsoft.com/office/drawing/2014/main" id="{A92F53CF-57AA-354D-A6B0-81C44F0DDBDE}"/>
              </a:ext>
            </a:extLst>
          </p:cNvPr>
          <p:cNvSpPr>
            <a:spLocks noGrp="1"/>
          </p:cNvSpPr>
          <p:nvPr>
            <p:ph type="body" idx="1"/>
          </p:nvPr>
        </p:nvSpPr>
        <p:spPr/>
        <p:txBody>
          <a:bodyPr/>
          <a:lstStyle/>
          <a:p>
            <a:r>
              <a:rPr lang="en-US" sz="4000" dirty="0"/>
              <a:t>Demonstrate that you have the knowledge and leadership expertise to serve as a Content Leader </a:t>
            </a:r>
          </a:p>
          <a:p>
            <a:r>
              <a:rPr lang="en-US" sz="4000" dirty="0"/>
              <a:t>Competency-based</a:t>
            </a:r>
          </a:p>
          <a:p>
            <a:r>
              <a:rPr lang="en-US" sz="4000" dirty="0"/>
              <a:t>Administered by </a:t>
            </a:r>
            <a:r>
              <a:rPr lang="en-US" sz="4000" dirty="0" err="1"/>
              <a:t>BloomBoard</a:t>
            </a:r>
            <a:r>
              <a:rPr lang="en-US" sz="4000" dirty="0"/>
              <a:t> </a:t>
            </a:r>
          </a:p>
          <a:p>
            <a:endParaRPr lang="en-US" sz="4000" dirty="0"/>
          </a:p>
        </p:txBody>
      </p:sp>
      <p:sp>
        <p:nvSpPr>
          <p:cNvPr id="4" name="Title 3"/>
          <p:cNvSpPr>
            <a:spLocks noGrp="1"/>
          </p:cNvSpPr>
          <p:nvPr>
            <p:ph type="title"/>
          </p:nvPr>
        </p:nvSpPr>
        <p:spPr/>
        <p:txBody>
          <a:bodyPr/>
          <a:lstStyle/>
          <a:p>
            <a:r>
              <a:rPr lang="en-US" dirty="0"/>
              <a:t>What’s the purpose of the distinction assessments?  </a:t>
            </a:r>
          </a:p>
        </p:txBody>
      </p:sp>
      <p:grpSp>
        <p:nvGrpSpPr>
          <p:cNvPr id="9" name="Google Shape;349;p25">
            <a:extLst>
              <a:ext uri="{FF2B5EF4-FFF2-40B4-BE49-F238E27FC236}">
                <a16:creationId xmlns:a16="http://schemas.microsoft.com/office/drawing/2014/main" id="{80029F21-3B2E-CC4A-8222-7FFFC82CAC94}"/>
              </a:ext>
            </a:extLst>
          </p:cNvPr>
          <p:cNvGrpSpPr/>
          <p:nvPr/>
        </p:nvGrpSpPr>
        <p:grpSpPr>
          <a:xfrm>
            <a:off x="5052295" y="4661586"/>
            <a:ext cx="2187909" cy="1350224"/>
            <a:chOff x="1223860" y="5210791"/>
            <a:chExt cx="1726025" cy="1142966"/>
          </a:xfrm>
        </p:grpSpPr>
        <p:sp>
          <p:nvSpPr>
            <p:cNvPr id="10" name="Google Shape;350;p25">
              <a:extLst>
                <a:ext uri="{FF2B5EF4-FFF2-40B4-BE49-F238E27FC236}">
                  <a16:creationId xmlns:a16="http://schemas.microsoft.com/office/drawing/2014/main" id="{92A012B7-16D0-194D-B864-603390620C9A}"/>
                </a:ext>
              </a:extLst>
            </p:cNvPr>
            <p:cNvSpPr/>
            <p:nvPr/>
          </p:nvSpPr>
          <p:spPr>
            <a:xfrm>
              <a:off x="2028429" y="5516947"/>
              <a:ext cx="66675" cy="66675"/>
            </a:xfrm>
            <a:custGeom>
              <a:avLst/>
              <a:gdLst/>
              <a:ahLst/>
              <a:cxnLst/>
              <a:rect l="l" t="t" r="r" b="b"/>
              <a:pathLst>
                <a:path w="66675" h="66675" extrusionOk="0">
                  <a:moveTo>
                    <a:pt x="10103" y="18320"/>
                  </a:moveTo>
                  <a:lnTo>
                    <a:pt x="18320" y="10103"/>
                  </a:lnTo>
                  <a:lnTo>
                    <a:pt x="62301" y="54084"/>
                  </a:lnTo>
                  <a:lnTo>
                    <a:pt x="54084" y="6230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1" name="Google Shape;351;p25">
              <a:extLst>
                <a:ext uri="{FF2B5EF4-FFF2-40B4-BE49-F238E27FC236}">
                  <a16:creationId xmlns:a16="http://schemas.microsoft.com/office/drawing/2014/main" id="{FC1E7CDC-18D1-754B-9A48-0CB2A0AB9F39}"/>
                </a:ext>
              </a:extLst>
            </p:cNvPr>
            <p:cNvSpPr/>
            <p:nvPr/>
          </p:nvSpPr>
          <p:spPr>
            <a:xfrm>
              <a:off x="2069209" y="5494686"/>
              <a:ext cx="47625" cy="47625"/>
            </a:xfrm>
            <a:custGeom>
              <a:avLst/>
              <a:gdLst/>
              <a:ahLst/>
              <a:cxnLst/>
              <a:rect l="l" t="t" r="r" b="b"/>
              <a:pathLst>
                <a:path w="47625" h="47625" extrusionOk="0">
                  <a:moveTo>
                    <a:pt x="11330" y="47095"/>
                  </a:moveTo>
                  <a:lnTo>
                    <a:pt x="47048" y="11376"/>
                  </a:lnTo>
                  <a:cubicBezTo>
                    <a:pt x="47980" y="10386"/>
                    <a:pt x="47980" y="8842"/>
                    <a:pt x="47048" y="7852"/>
                  </a:cubicBezTo>
                  <a:cubicBezTo>
                    <a:pt x="46026" y="6908"/>
                    <a:pt x="44451" y="6908"/>
                    <a:pt x="43429" y="7852"/>
                  </a:cubicBezTo>
                  <a:lnTo>
                    <a:pt x="7805" y="43570"/>
                  </a:lnTo>
                  <a:cubicBezTo>
                    <a:pt x="6854" y="44625"/>
                    <a:pt x="6939" y="46252"/>
                    <a:pt x="7994" y="47203"/>
                  </a:cubicBezTo>
                  <a:cubicBezTo>
                    <a:pt x="8416" y="47583"/>
                    <a:pt x="8953" y="47813"/>
                    <a:pt x="9520" y="47857"/>
                  </a:cubicBezTo>
                  <a:cubicBezTo>
                    <a:pt x="10200" y="47852"/>
                    <a:pt x="10851" y="47578"/>
                    <a:pt x="11330" y="47095"/>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2" name="Google Shape;352;p25">
              <a:extLst>
                <a:ext uri="{FF2B5EF4-FFF2-40B4-BE49-F238E27FC236}">
                  <a16:creationId xmlns:a16="http://schemas.microsoft.com/office/drawing/2014/main" id="{31E0A9A6-AC6F-D645-895B-489A0BBF0058}"/>
                </a:ext>
              </a:extLst>
            </p:cNvPr>
            <p:cNvSpPr/>
            <p:nvPr/>
          </p:nvSpPr>
          <p:spPr>
            <a:xfrm>
              <a:off x="2016714" y="5528793"/>
              <a:ext cx="66675" cy="66675"/>
            </a:xfrm>
            <a:custGeom>
              <a:avLst/>
              <a:gdLst/>
              <a:ahLst/>
              <a:cxnLst/>
              <a:rect l="l" t="t" r="r" b="b"/>
              <a:pathLst>
                <a:path w="66675" h="66675" extrusionOk="0">
                  <a:moveTo>
                    <a:pt x="10103" y="18320"/>
                  </a:moveTo>
                  <a:lnTo>
                    <a:pt x="18320" y="10103"/>
                  </a:lnTo>
                  <a:lnTo>
                    <a:pt x="62301" y="54084"/>
                  </a:lnTo>
                  <a:lnTo>
                    <a:pt x="54084" y="6230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3" name="Google Shape;353;p25">
              <a:extLst>
                <a:ext uri="{FF2B5EF4-FFF2-40B4-BE49-F238E27FC236}">
                  <a16:creationId xmlns:a16="http://schemas.microsoft.com/office/drawing/2014/main" id="{014AD6C4-2AE7-E746-8334-16E45FA139FB}"/>
                </a:ext>
              </a:extLst>
            </p:cNvPr>
            <p:cNvSpPr/>
            <p:nvPr/>
          </p:nvSpPr>
          <p:spPr>
            <a:xfrm>
              <a:off x="2007577" y="5544829"/>
              <a:ext cx="66675" cy="66675"/>
            </a:xfrm>
            <a:custGeom>
              <a:avLst/>
              <a:gdLst/>
              <a:ahLst/>
              <a:cxnLst/>
              <a:rect l="l" t="t" r="r" b="b"/>
              <a:pathLst>
                <a:path w="66675" h="66675" extrusionOk="0">
                  <a:moveTo>
                    <a:pt x="7144" y="15621"/>
                  </a:moveTo>
                  <a:lnTo>
                    <a:pt x="17621" y="26003"/>
                  </a:lnTo>
                  <a:lnTo>
                    <a:pt x="17621" y="26003"/>
                  </a:lnTo>
                  <a:lnTo>
                    <a:pt x="40672" y="49149"/>
                  </a:lnTo>
                  <a:lnTo>
                    <a:pt x="40767" y="49149"/>
                  </a:lnTo>
                  <a:lnTo>
                    <a:pt x="51149" y="59626"/>
                  </a:lnTo>
                  <a:lnTo>
                    <a:pt x="59627" y="51149"/>
                  </a:lnTo>
                  <a:lnTo>
                    <a:pt x="15621" y="7144"/>
                  </a:lnTo>
                  <a:lnTo>
                    <a:pt x="7144" y="15621"/>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4" name="Google Shape;354;p25">
              <a:extLst>
                <a:ext uri="{FF2B5EF4-FFF2-40B4-BE49-F238E27FC236}">
                  <a16:creationId xmlns:a16="http://schemas.microsoft.com/office/drawing/2014/main" id="{4B6B7071-ECD1-F348-B027-F20606BF7304}"/>
                </a:ext>
              </a:extLst>
            </p:cNvPr>
            <p:cNvSpPr/>
            <p:nvPr/>
          </p:nvSpPr>
          <p:spPr>
            <a:xfrm>
              <a:off x="2062322" y="5462247"/>
              <a:ext cx="85725" cy="95250"/>
            </a:xfrm>
            <a:custGeom>
              <a:avLst/>
              <a:gdLst/>
              <a:ahLst/>
              <a:cxnLst/>
              <a:rect l="l" t="t" r="r" b="b"/>
              <a:pathLst>
                <a:path w="85725" h="95250" extrusionOk="0">
                  <a:moveTo>
                    <a:pt x="83749" y="10001"/>
                  </a:moveTo>
                  <a:lnTo>
                    <a:pt x="83749" y="10001"/>
                  </a:lnTo>
                  <a:cubicBezTo>
                    <a:pt x="84796" y="10001"/>
                    <a:pt x="84796" y="10001"/>
                    <a:pt x="84701" y="10001"/>
                  </a:cubicBezTo>
                  <a:lnTo>
                    <a:pt x="84701" y="10001"/>
                  </a:lnTo>
                  <a:lnTo>
                    <a:pt x="84701" y="10001"/>
                  </a:lnTo>
                  <a:lnTo>
                    <a:pt x="84701" y="10001"/>
                  </a:lnTo>
                  <a:lnTo>
                    <a:pt x="84701" y="10001"/>
                  </a:lnTo>
                  <a:cubicBezTo>
                    <a:pt x="84701" y="10001"/>
                    <a:pt x="84701" y="10001"/>
                    <a:pt x="84701" y="10001"/>
                  </a:cubicBezTo>
                  <a:lnTo>
                    <a:pt x="84701" y="10001"/>
                  </a:lnTo>
                  <a:lnTo>
                    <a:pt x="84701" y="10001"/>
                  </a:lnTo>
                  <a:lnTo>
                    <a:pt x="84701" y="10001"/>
                  </a:lnTo>
                  <a:cubicBezTo>
                    <a:pt x="84701" y="10001"/>
                    <a:pt x="84701" y="10001"/>
                    <a:pt x="84701" y="7144"/>
                  </a:cubicBezTo>
                  <a:lnTo>
                    <a:pt x="84701" y="7144"/>
                  </a:lnTo>
                  <a:cubicBezTo>
                    <a:pt x="84701" y="9906"/>
                    <a:pt x="84701" y="9811"/>
                    <a:pt x="84701" y="9811"/>
                  </a:cubicBezTo>
                  <a:lnTo>
                    <a:pt x="84701" y="9811"/>
                  </a:lnTo>
                  <a:cubicBezTo>
                    <a:pt x="84701" y="9811"/>
                    <a:pt x="84701" y="9811"/>
                    <a:pt x="84701" y="9811"/>
                  </a:cubicBezTo>
                  <a:lnTo>
                    <a:pt x="84701" y="9811"/>
                  </a:lnTo>
                  <a:cubicBezTo>
                    <a:pt x="84701" y="9811"/>
                    <a:pt x="84701" y="9811"/>
                    <a:pt x="84701" y="9811"/>
                  </a:cubicBezTo>
                  <a:cubicBezTo>
                    <a:pt x="84654" y="8922"/>
                    <a:pt x="84654" y="8032"/>
                    <a:pt x="84701" y="7144"/>
                  </a:cubicBezTo>
                  <a:lnTo>
                    <a:pt x="84701" y="7144"/>
                  </a:lnTo>
                  <a:lnTo>
                    <a:pt x="54221" y="19717"/>
                  </a:lnTo>
                  <a:lnTo>
                    <a:pt x="54221" y="19717"/>
                  </a:lnTo>
                  <a:lnTo>
                    <a:pt x="54221" y="19717"/>
                  </a:lnTo>
                  <a:lnTo>
                    <a:pt x="54221" y="19717"/>
                  </a:lnTo>
                  <a:lnTo>
                    <a:pt x="54221" y="19717"/>
                  </a:lnTo>
                  <a:lnTo>
                    <a:pt x="54221" y="19717"/>
                  </a:lnTo>
                  <a:lnTo>
                    <a:pt x="7930" y="66103"/>
                  </a:lnTo>
                  <a:cubicBezTo>
                    <a:pt x="6930" y="67037"/>
                    <a:pt x="6877" y="68604"/>
                    <a:pt x="7810" y="69604"/>
                  </a:cubicBezTo>
                  <a:cubicBezTo>
                    <a:pt x="7849" y="69645"/>
                    <a:pt x="7889" y="69685"/>
                    <a:pt x="7930" y="69723"/>
                  </a:cubicBezTo>
                  <a:cubicBezTo>
                    <a:pt x="8920" y="70654"/>
                    <a:pt x="10464" y="70654"/>
                    <a:pt x="11454" y="69723"/>
                  </a:cubicBezTo>
                  <a:lnTo>
                    <a:pt x="51935" y="24003"/>
                  </a:lnTo>
                  <a:lnTo>
                    <a:pt x="69080" y="41148"/>
                  </a:lnTo>
                  <a:lnTo>
                    <a:pt x="24503" y="85725"/>
                  </a:lnTo>
                  <a:cubicBezTo>
                    <a:pt x="23504" y="86659"/>
                    <a:pt x="23450" y="88226"/>
                    <a:pt x="24384" y="89225"/>
                  </a:cubicBezTo>
                  <a:cubicBezTo>
                    <a:pt x="24422" y="89266"/>
                    <a:pt x="24462" y="89306"/>
                    <a:pt x="24503" y="89344"/>
                  </a:cubicBezTo>
                  <a:cubicBezTo>
                    <a:pt x="24968" y="89779"/>
                    <a:pt x="25582" y="90017"/>
                    <a:pt x="26218" y="90011"/>
                  </a:cubicBezTo>
                  <a:cubicBezTo>
                    <a:pt x="26886" y="90043"/>
                    <a:pt x="27539" y="89802"/>
                    <a:pt x="28027" y="89344"/>
                  </a:cubicBezTo>
                  <a:lnTo>
                    <a:pt x="74319" y="43053"/>
                  </a:lnTo>
                  <a:lnTo>
                    <a:pt x="74319" y="43053"/>
                  </a:lnTo>
                  <a:lnTo>
                    <a:pt x="74319" y="43053"/>
                  </a:lnTo>
                  <a:lnTo>
                    <a:pt x="83082" y="12573"/>
                  </a:lnTo>
                  <a:lnTo>
                    <a:pt x="83082" y="12573"/>
                  </a:lnTo>
                  <a:cubicBezTo>
                    <a:pt x="84225" y="12573"/>
                    <a:pt x="84225" y="12573"/>
                    <a:pt x="84225" y="12573"/>
                  </a:cubicBezTo>
                  <a:lnTo>
                    <a:pt x="84225" y="13335"/>
                  </a:lnTo>
                  <a:lnTo>
                    <a:pt x="86225" y="13335"/>
                  </a:lnTo>
                  <a:lnTo>
                    <a:pt x="86225" y="11811"/>
                  </a:lnTo>
                  <a:lnTo>
                    <a:pt x="84225" y="11811"/>
                  </a:lnTo>
                  <a:cubicBezTo>
                    <a:pt x="84225" y="11811"/>
                    <a:pt x="84892" y="10097"/>
                    <a:pt x="83749" y="10001"/>
                  </a:cubicBezTo>
                  <a:close/>
                  <a:moveTo>
                    <a:pt x="71461" y="36576"/>
                  </a:moveTo>
                  <a:lnTo>
                    <a:pt x="56602" y="21717"/>
                  </a:lnTo>
                  <a:lnTo>
                    <a:pt x="78891" y="14478"/>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5" name="Google Shape;355;p25">
              <a:extLst>
                <a:ext uri="{FF2B5EF4-FFF2-40B4-BE49-F238E27FC236}">
                  <a16:creationId xmlns:a16="http://schemas.microsoft.com/office/drawing/2014/main" id="{0CF0893D-6957-9844-8FF2-E4097D33F223}"/>
                </a:ext>
              </a:extLst>
            </p:cNvPr>
            <p:cNvSpPr/>
            <p:nvPr/>
          </p:nvSpPr>
          <p:spPr>
            <a:xfrm>
              <a:off x="1805933" y="5210791"/>
              <a:ext cx="561975" cy="628650"/>
            </a:xfrm>
            <a:custGeom>
              <a:avLst/>
              <a:gdLst/>
              <a:ahLst/>
              <a:cxnLst/>
              <a:rect l="l" t="t" r="r" b="b"/>
              <a:pathLst>
                <a:path w="561975" h="628650" extrusionOk="0">
                  <a:moveTo>
                    <a:pt x="536353" y="147252"/>
                  </a:moveTo>
                  <a:lnTo>
                    <a:pt x="303467" y="12854"/>
                  </a:lnTo>
                  <a:cubicBezTo>
                    <a:pt x="290398" y="5240"/>
                    <a:pt x="274245" y="5240"/>
                    <a:pt x="261176" y="12854"/>
                  </a:cubicBezTo>
                  <a:lnTo>
                    <a:pt x="28289" y="147252"/>
                  </a:lnTo>
                  <a:cubicBezTo>
                    <a:pt x="15190" y="154815"/>
                    <a:pt x="7127" y="168798"/>
                    <a:pt x="7144" y="183923"/>
                  </a:cubicBezTo>
                  <a:lnTo>
                    <a:pt x="7144" y="452814"/>
                  </a:lnTo>
                  <a:cubicBezTo>
                    <a:pt x="7108" y="467945"/>
                    <a:pt x="15176" y="481937"/>
                    <a:pt x="28289" y="489485"/>
                  </a:cubicBezTo>
                  <a:lnTo>
                    <a:pt x="261176" y="623978"/>
                  </a:lnTo>
                  <a:cubicBezTo>
                    <a:pt x="274271" y="631494"/>
                    <a:pt x="290371" y="631494"/>
                    <a:pt x="303467" y="623978"/>
                  </a:cubicBezTo>
                  <a:lnTo>
                    <a:pt x="536353" y="489485"/>
                  </a:lnTo>
                  <a:cubicBezTo>
                    <a:pt x="549466" y="481937"/>
                    <a:pt x="557535" y="467945"/>
                    <a:pt x="557498" y="452814"/>
                  </a:cubicBezTo>
                  <a:lnTo>
                    <a:pt x="557498" y="183923"/>
                  </a:lnTo>
                  <a:cubicBezTo>
                    <a:pt x="557515" y="168798"/>
                    <a:pt x="549452" y="154815"/>
                    <a:pt x="536353" y="147252"/>
                  </a:cubicBezTo>
                  <a:close/>
                  <a:moveTo>
                    <a:pt x="389573" y="207926"/>
                  </a:moveTo>
                  <a:lnTo>
                    <a:pt x="398336" y="199163"/>
                  </a:lnTo>
                  <a:cubicBezTo>
                    <a:pt x="399309" y="198190"/>
                    <a:pt x="400887" y="198190"/>
                    <a:pt x="401860" y="199163"/>
                  </a:cubicBezTo>
                  <a:cubicBezTo>
                    <a:pt x="402833" y="200136"/>
                    <a:pt x="402833" y="201714"/>
                    <a:pt x="401860" y="202688"/>
                  </a:cubicBezTo>
                  <a:lnTo>
                    <a:pt x="393097" y="211450"/>
                  </a:lnTo>
                  <a:cubicBezTo>
                    <a:pt x="392669" y="211949"/>
                    <a:pt x="392039" y="212228"/>
                    <a:pt x="391382" y="212213"/>
                  </a:cubicBezTo>
                  <a:cubicBezTo>
                    <a:pt x="390695" y="212244"/>
                    <a:pt x="390030" y="211964"/>
                    <a:pt x="389573" y="211450"/>
                  </a:cubicBezTo>
                  <a:cubicBezTo>
                    <a:pt x="388641" y="210460"/>
                    <a:pt x="388641" y="208916"/>
                    <a:pt x="389573" y="207926"/>
                  </a:cubicBezTo>
                  <a:close/>
                  <a:moveTo>
                    <a:pt x="349187" y="172303"/>
                  </a:moveTo>
                  <a:cubicBezTo>
                    <a:pt x="349558" y="170984"/>
                    <a:pt x="350899" y="170188"/>
                    <a:pt x="352235" y="170493"/>
                  </a:cubicBezTo>
                  <a:cubicBezTo>
                    <a:pt x="353567" y="170906"/>
                    <a:pt x="354356" y="172276"/>
                    <a:pt x="354044" y="173636"/>
                  </a:cubicBezTo>
                  <a:lnTo>
                    <a:pt x="350806" y="185543"/>
                  </a:lnTo>
                  <a:cubicBezTo>
                    <a:pt x="350543" y="186649"/>
                    <a:pt x="349562" y="187434"/>
                    <a:pt x="348425" y="187448"/>
                  </a:cubicBezTo>
                  <a:lnTo>
                    <a:pt x="347758" y="187448"/>
                  </a:lnTo>
                  <a:cubicBezTo>
                    <a:pt x="346428" y="187126"/>
                    <a:pt x="345612" y="185787"/>
                    <a:pt x="345933" y="184458"/>
                  </a:cubicBezTo>
                  <a:cubicBezTo>
                    <a:pt x="345938" y="184439"/>
                    <a:pt x="345943" y="184419"/>
                    <a:pt x="345948" y="184400"/>
                  </a:cubicBezTo>
                  <a:close/>
                  <a:moveTo>
                    <a:pt x="294894" y="170493"/>
                  </a:moveTo>
                  <a:cubicBezTo>
                    <a:pt x="296254" y="170181"/>
                    <a:pt x="297624" y="170970"/>
                    <a:pt x="298037" y="172303"/>
                  </a:cubicBezTo>
                  <a:lnTo>
                    <a:pt x="301181" y="184304"/>
                  </a:lnTo>
                  <a:cubicBezTo>
                    <a:pt x="301547" y="185619"/>
                    <a:pt x="300780" y="186982"/>
                    <a:pt x="299466" y="187352"/>
                  </a:cubicBezTo>
                  <a:lnTo>
                    <a:pt x="298799" y="187352"/>
                  </a:lnTo>
                  <a:cubicBezTo>
                    <a:pt x="297649" y="187318"/>
                    <a:pt x="296651" y="186550"/>
                    <a:pt x="296323" y="185447"/>
                  </a:cubicBezTo>
                  <a:lnTo>
                    <a:pt x="293180" y="173541"/>
                  </a:lnTo>
                  <a:cubicBezTo>
                    <a:pt x="292973" y="172297"/>
                    <a:pt x="293699" y="171087"/>
                    <a:pt x="294894" y="170684"/>
                  </a:cubicBezTo>
                  <a:close/>
                  <a:moveTo>
                    <a:pt x="245269" y="199068"/>
                  </a:moveTo>
                  <a:cubicBezTo>
                    <a:pt x="246291" y="198124"/>
                    <a:pt x="247867" y="198124"/>
                    <a:pt x="248888" y="199068"/>
                  </a:cubicBezTo>
                  <a:lnTo>
                    <a:pt x="257651" y="207831"/>
                  </a:lnTo>
                  <a:cubicBezTo>
                    <a:pt x="258583" y="208821"/>
                    <a:pt x="258583" y="210365"/>
                    <a:pt x="257651" y="211355"/>
                  </a:cubicBezTo>
                  <a:cubicBezTo>
                    <a:pt x="257186" y="211858"/>
                    <a:pt x="256526" y="212135"/>
                    <a:pt x="255842" y="212117"/>
                  </a:cubicBezTo>
                  <a:cubicBezTo>
                    <a:pt x="255161" y="212113"/>
                    <a:pt x="254511" y="211839"/>
                    <a:pt x="254032" y="211355"/>
                  </a:cubicBezTo>
                  <a:lnTo>
                    <a:pt x="245269" y="202592"/>
                  </a:lnTo>
                  <a:cubicBezTo>
                    <a:pt x="244451" y="201631"/>
                    <a:pt x="244451" y="200219"/>
                    <a:pt x="245269" y="199258"/>
                  </a:cubicBezTo>
                  <a:close/>
                  <a:moveTo>
                    <a:pt x="219742" y="246693"/>
                  </a:moveTo>
                  <a:lnTo>
                    <a:pt x="231648" y="249836"/>
                  </a:lnTo>
                  <a:cubicBezTo>
                    <a:pt x="233016" y="249994"/>
                    <a:pt x="233997" y="251231"/>
                    <a:pt x="233839" y="252599"/>
                  </a:cubicBezTo>
                  <a:cubicBezTo>
                    <a:pt x="233681" y="253966"/>
                    <a:pt x="232444" y="254947"/>
                    <a:pt x="231077" y="254789"/>
                  </a:cubicBezTo>
                  <a:lnTo>
                    <a:pt x="230505" y="254789"/>
                  </a:lnTo>
                  <a:lnTo>
                    <a:pt x="218504" y="251551"/>
                  </a:lnTo>
                  <a:cubicBezTo>
                    <a:pt x="217209" y="251111"/>
                    <a:pt x="216515" y="249704"/>
                    <a:pt x="216955" y="248409"/>
                  </a:cubicBezTo>
                  <a:cubicBezTo>
                    <a:pt x="217361" y="247213"/>
                    <a:pt x="218604" y="246514"/>
                    <a:pt x="219837" y="246788"/>
                  </a:cubicBezTo>
                  <a:close/>
                  <a:moveTo>
                    <a:pt x="154781" y="400617"/>
                  </a:moveTo>
                  <a:lnTo>
                    <a:pt x="195644" y="359755"/>
                  </a:lnTo>
                  <a:cubicBezTo>
                    <a:pt x="196741" y="358854"/>
                    <a:pt x="198362" y="359013"/>
                    <a:pt x="199263" y="360111"/>
                  </a:cubicBezTo>
                  <a:cubicBezTo>
                    <a:pt x="200041" y="361060"/>
                    <a:pt x="200041" y="362426"/>
                    <a:pt x="199263" y="363374"/>
                  </a:cubicBezTo>
                  <a:lnTo>
                    <a:pt x="158401" y="404237"/>
                  </a:lnTo>
                  <a:cubicBezTo>
                    <a:pt x="157902" y="404677"/>
                    <a:pt x="157256" y="404915"/>
                    <a:pt x="156591" y="404903"/>
                  </a:cubicBezTo>
                  <a:cubicBezTo>
                    <a:pt x="155923" y="404935"/>
                    <a:pt x="155270" y="404694"/>
                    <a:pt x="154781" y="404237"/>
                  </a:cubicBezTo>
                  <a:cubicBezTo>
                    <a:pt x="153837" y="403215"/>
                    <a:pt x="153837" y="401639"/>
                    <a:pt x="154781" y="400617"/>
                  </a:cubicBezTo>
                  <a:close/>
                  <a:moveTo>
                    <a:pt x="202406" y="377757"/>
                  </a:moveTo>
                  <a:cubicBezTo>
                    <a:pt x="203338" y="378747"/>
                    <a:pt x="203338" y="380291"/>
                    <a:pt x="202406" y="381281"/>
                  </a:cubicBezTo>
                  <a:lnTo>
                    <a:pt x="160306" y="423287"/>
                  </a:lnTo>
                  <a:cubicBezTo>
                    <a:pt x="159878" y="423785"/>
                    <a:pt x="159248" y="424064"/>
                    <a:pt x="158591" y="424049"/>
                  </a:cubicBezTo>
                  <a:cubicBezTo>
                    <a:pt x="157904" y="424080"/>
                    <a:pt x="157239" y="423800"/>
                    <a:pt x="156782" y="423287"/>
                  </a:cubicBezTo>
                  <a:cubicBezTo>
                    <a:pt x="155850" y="422296"/>
                    <a:pt x="155850" y="420752"/>
                    <a:pt x="156782" y="419762"/>
                  </a:cubicBezTo>
                  <a:lnTo>
                    <a:pt x="198787" y="377757"/>
                  </a:lnTo>
                  <a:cubicBezTo>
                    <a:pt x="199700" y="377007"/>
                    <a:pt x="201017" y="377007"/>
                    <a:pt x="201930" y="377757"/>
                  </a:cubicBezTo>
                  <a:close/>
                  <a:moveTo>
                    <a:pt x="158020" y="445004"/>
                  </a:moveTo>
                  <a:cubicBezTo>
                    <a:pt x="157340" y="444999"/>
                    <a:pt x="156689" y="444725"/>
                    <a:pt x="156210" y="444241"/>
                  </a:cubicBezTo>
                  <a:cubicBezTo>
                    <a:pt x="155266" y="443220"/>
                    <a:pt x="155266" y="441644"/>
                    <a:pt x="156210" y="440622"/>
                  </a:cubicBezTo>
                  <a:lnTo>
                    <a:pt x="203835" y="392997"/>
                  </a:lnTo>
                  <a:cubicBezTo>
                    <a:pt x="204808" y="392024"/>
                    <a:pt x="206386" y="392024"/>
                    <a:pt x="207359" y="392997"/>
                  </a:cubicBezTo>
                  <a:cubicBezTo>
                    <a:pt x="208333" y="393970"/>
                    <a:pt x="208333" y="395548"/>
                    <a:pt x="207359" y="396521"/>
                  </a:cubicBezTo>
                  <a:lnTo>
                    <a:pt x="159734" y="444146"/>
                  </a:lnTo>
                  <a:cubicBezTo>
                    <a:pt x="159308" y="444660"/>
                    <a:pt x="158686" y="444971"/>
                    <a:pt x="158020" y="445004"/>
                  </a:cubicBezTo>
                  <a:close/>
                  <a:moveTo>
                    <a:pt x="178880" y="445004"/>
                  </a:moveTo>
                  <a:cubicBezTo>
                    <a:pt x="178203" y="444980"/>
                    <a:pt x="177559" y="444709"/>
                    <a:pt x="177070" y="444241"/>
                  </a:cubicBezTo>
                  <a:cubicBezTo>
                    <a:pt x="176138" y="443251"/>
                    <a:pt x="176138" y="441707"/>
                    <a:pt x="177070" y="440717"/>
                  </a:cubicBezTo>
                  <a:lnTo>
                    <a:pt x="219170" y="398617"/>
                  </a:lnTo>
                  <a:cubicBezTo>
                    <a:pt x="220160" y="397685"/>
                    <a:pt x="221704" y="397685"/>
                    <a:pt x="222695" y="398617"/>
                  </a:cubicBezTo>
                  <a:cubicBezTo>
                    <a:pt x="223694" y="399550"/>
                    <a:pt x="223747" y="401118"/>
                    <a:pt x="222814" y="402117"/>
                  </a:cubicBezTo>
                  <a:cubicBezTo>
                    <a:pt x="222775" y="402158"/>
                    <a:pt x="222736" y="402198"/>
                    <a:pt x="222695" y="402236"/>
                  </a:cubicBezTo>
                  <a:lnTo>
                    <a:pt x="180689" y="444051"/>
                  </a:lnTo>
                  <a:cubicBezTo>
                    <a:pt x="180211" y="444534"/>
                    <a:pt x="179560" y="444808"/>
                    <a:pt x="178880" y="444813"/>
                  </a:cubicBezTo>
                  <a:close/>
                  <a:moveTo>
                    <a:pt x="197930" y="446528"/>
                  </a:moveTo>
                  <a:cubicBezTo>
                    <a:pt x="196564" y="446595"/>
                    <a:pt x="195401" y="445543"/>
                    <a:pt x="195334" y="444177"/>
                  </a:cubicBezTo>
                  <a:cubicBezTo>
                    <a:pt x="195298" y="443447"/>
                    <a:pt x="195585" y="442739"/>
                    <a:pt x="196120" y="442241"/>
                  </a:cubicBezTo>
                  <a:lnTo>
                    <a:pt x="236982" y="401379"/>
                  </a:lnTo>
                  <a:cubicBezTo>
                    <a:pt x="238080" y="400478"/>
                    <a:pt x="239701" y="400638"/>
                    <a:pt x="240602" y="401735"/>
                  </a:cubicBezTo>
                  <a:cubicBezTo>
                    <a:pt x="241380" y="402684"/>
                    <a:pt x="241380" y="404050"/>
                    <a:pt x="240602" y="404999"/>
                  </a:cubicBezTo>
                  <a:lnTo>
                    <a:pt x="199739" y="445861"/>
                  </a:lnTo>
                  <a:cubicBezTo>
                    <a:pt x="199239" y="446211"/>
                    <a:pt x="198634" y="446379"/>
                    <a:pt x="198025" y="446337"/>
                  </a:cubicBezTo>
                  <a:close/>
                  <a:moveTo>
                    <a:pt x="352139" y="384615"/>
                  </a:moveTo>
                  <a:lnTo>
                    <a:pt x="351473" y="384615"/>
                  </a:lnTo>
                  <a:cubicBezTo>
                    <a:pt x="350336" y="384602"/>
                    <a:pt x="349354" y="383816"/>
                    <a:pt x="349091" y="382710"/>
                  </a:cubicBezTo>
                  <a:lnTo>
                    <a:pt x="345948" y="370709"/>
                  </a:lnTo>
                  <a:cubicBezTo>
                    <a:pt x="345580" y="369367"/>
                    <a:pt x="346369" y="367981"/>
                    <a:pt x="347710" y="367613"/>
                  </a:cubicBezTo>
                  <a:cubicBezTo>
                    <a:pt x="349052" y="367245"/>
                    <a:pt x="350438" y="368034"/>
                    <a:pt x="350806" y="369375"/>
                  </a:cubicBezTo>
                  <a:lnTo>
                    <a:pt x="354044" y="381281"/>
                  </a:lnTo>
                  <a:cubicBezTo>
                    <a:pt x="354356" y="382641"/>
                    <a:pt x="353567" y="384011"/>
                    <a:pt x="352235" y="384425"/>
                  </a:cubicBezTo>
                  <a:close/>
                  <a:moveTo>
                    <a:pt x="401765" y="356040"/>
                  </a:moveTo>
                  <a:cubicBezTo>
                    <a:pt x="401286" y="356523"/>
                    <a:pt x="400635" y="356797"/>
                    <a:pt x="399955" y="356802"/>
                  </a:cubicBezTo>
                  <a:cubicBezTo>
                    <a:pt x="399308" y="356773"/>
                    <a:pt x="398695" y="356501"/>
                    <a:pt x="398240" y="356040"/>
                  </a:cubicBezTo>
                  <a:lnTo>
                    <a:pt x="389477" y="347277"/>
                  </a:lnTo>
                  <a:cubicBezTo>
                    <a:pt x="388546" y="346287"/>
                    <a:pt x="388546" y="344743"/>
                    <a:pt x="389477" y="343753"/>
                  </a:cubicBezTo>
                  <a:cubicBezTo>
                    <a:pt x="390362" y="342780"/>
                    <a:pt x="391868" y="342708"/>
                    <a:pt x="392841" y="343592"/>
                  </a:cubicBezTo>
                  <a:cubicBezTo>
                    <a:pt x="392897" y="343643"/>
                    <a:pt x="392951" y="343697"/>
                    <a:pt x="393002" y="343753"/>
                  </a:cubicBezTo>
                  <a:lnTo>
                    <a:pt x="401765" y="352516"/>
                  </a:lnTo>
                  <a:cubicBezTo>
                    <a:pt x="402587" y="353414"/>
                    <a:pt x="402666" y="354766"/>
                    <a:pt x="401955" y="355754"/>
                  </a:cubicBezTo>
                  <a:close/>
                  <a:moveTo>
                    <a:pt x="379762" y="334990"/>
                  </a:moveTo>
                  <a:cubicBezTo>
                    <a:pt x="368865" y="345939"/>
                    <a:pt x="355041" y="353512"/>
                    <a:pt x="339947" y="356802"/>
                  </a:cubicBezTo>
                  <a:cubicBezTo>
                    <a:pt x="334339" y="357974"/>
                    <a:pt x="328627" y="358580"/>
                    <a:pt x="322898" y="358612"/>
                  </a:cubicBezTo>
                  <a:cubicBezTo>
                    <a:pt x="314187" y="358599"/>
                    <a:pt x="305536" y="357184"/>
                    <a:pt x="297275" y="354421"/>
                  </a:cubicBezTo>
                  <a:lnTo>
                    <a:pt x="292132" y="359564"/>
                  </a:lnTo>
                  <a:lnTo>
                    <a:pt x="292132" y="406237"/>
                  </a:lnTo>
                  <a:lnTo>
                    <a:pt x="292132" y="406237"/>
                  </a:lnTo>
                  <a:lnTo>
                    <a:pt x="292132" y="406904"/>
                  </a:lnTo>
                  <a:lnTo>
                    <a:pt x="292132" y="406904"/>
                  </a:lnTo>
                  <a:lnTo>
                    <a:pt x="292132" y="406904"/>
                  </a:lnTo>
                  <a:cubicBezTo>
                    <a:pt x="292132" y="406904"/>
                    <a:pt x="292132" y="406904"/>
                    <a:pt x="292132" y="406904"/>
                  </a:cubicBezTo>
                  <a:lnTo>
                    <a:pt x="292132" y="406904"/>
                  </a:lnTo>
                  <a:lnTo>
                    <a:pt x="246602" y="462149"/>
                  </a:lnTo>
                  <a:lnTo>
                    <a:pt x="246602" y="462149"/>
                  </a:lnTo>
                  <a:lnTo>
                    <a:pt x="246602" y="462149"/>
                  </a:lnTo>
                  <a:lnTo>
                    <a:pt x="246602" y="462149"/>
                  </a:lnTo>
                  <a:lnTo>
                    <a:pt x="246602" y="462149"/>
                  </a:lnTo>
                  <a:lnTo>
                    <a:pt x="244412" y="462149"/>
                  </a:lnTo>
                  <a:lnTo>
                    <a:pt x="244412" y="465387"/>
                  </a:lnTo>
                  <a:lnTo>
                    <a:pt x="244412" y="465387"/>
                  </a:lnTo>
                  <a:cubicBezTo>
                    <a:pt x="244301" y="464310"/>
                    <a:pt x="244301" y="463225"/>
                    <a:pt x="244412" y="462149"/>
                  </a:cubicBezTo>
                  <a:lnTo>
                    <a:pt x="244412" y="462149"/>
                  </a:lnTo>
                  <a:cubicBezTo>
                    <a:pt x="244412" y="463958"/>
                    <a:pt x="244412" y="463958"/>
                    <a:pt x="244412" y="463863"/>
                  </a:cubicBezTo>
                  <a:lnTo>
                    <a:pt x="244412" y="463863"/>
                  </a:lnTo>
                  <a:lnTo>
                    <a:pt x="244412" y="463863"/>
                  </a:lnTo>
                  <a:lnTo>
                    <a:pt x="244412" y="463863"/>
                  </a:lnTo>
                  <a:lnTo>
                    <a:pt x="244412" y="463863"/>
                  </a:lnTo>
                  <a:lnTo>
                    <a:pt x="244412" y="463863"/>
                  </a:lnTo>
                  <a:lnTo>
                    <a:pt x="244412" y="463863"/>
                  </a:lnTo>
                  <a:lnTo>
                    <a:pt x="244412" y="463863"/>
                  </a:lnTo>
                  <a:cubicBezTo>
                    <a:pt x="244412" y="463863"/>
                    <a:pt x="244412" y="463863"/>
                    <a:pt x="244412" y="463863"/>
                  </a:cubicBezTo>
                  <a:lnTo>
                    <a:pt x="244412" y="463863"/>
                  </a:lnTo>
                  <a:cubicBezTo>
                    <a:pt x="244412" y="463863"/>
                    <a:pt x="244412" y="463863"/>
                    <a:pt x="243554" y="463863"/>
                  </a:cubicBezTo>
                  <a:lnTo>
                    <a:pt x="243554" y="463387"/>
                  </a:lnTo>
                  <a:lnTo>
                    <a:pt x="249555" y="396807"/>
                  </a:lnTo>
                  <a:lnTo>
                    <a:pt x="240030" y="387282"/>
                  </a:lnTo>
                  <a:lnTo>
                    <a:pt x="232791" y="394616"/>
                  </a:lnTo>
                  <a:cubicBezTo>
                    <a:pt x="232336" y="395077"/>
                    <a:pt x="231724" y="395349"/>
                    <a:pt x="231077" y="395378"/>
                  </a:cubicBezTo>
                  <a:cubicBezTo>
                    <a:pt x="230396" y="395374"/>
                    <a:pt x="229746" y="395100"/>
                    <a:pt x="229267" y="394616"/>
                  </a:cubicBezTo>
                  <a:lnTo>
                    <a:pt x="206502" y="371471"/>
                  </a:lnTo>
                  <a:cubicBezTo>
                    <a:pt x="205571" y="370480"/>
                    <a:pt x="205571" y="368936"/>
                    <a:pt x="206502" y="367946"/>
                  </a:cubicBezTo>
                  <a:lnTo>
                    <a:pt x="213741" y="360517"/>
                  </a:lnTo>
                  <a:lnTo>
                    <a:pt x="204216" y="350992"/>
                  </a:lnTo>
                  <a:lnTo>
                    <a:pt x="139541" y="360517"/>
                  </a:lnTo>
                  <a:lnTo>
                    <a:pt x="137636" y="360517"/>
                  </a:lnTo>
                  <a:lnTo>
                    <a:pt x="137636" y="360517"/>
                  </a:lnTo>
                  <a:lnTo>
                    <a:pt x="137636" y="360517"/>
                  </a:lnTo>
                  <a:cubicBezTo>
                    <a:pt x="137636" y="360517"/>
                    <a:pt x="136684" y="360517"/>
                    <a:pt x="136589" y="360517"/>
                  </a:cubicBezTo>
                  <a:lnTo>
                    <a:pt x="136589" y="360517"/>
                  </a:lnTo>
                  <a:lnTo>
                    <a:pt x="136589" y="360517"/>
                  </a:lnTo>
                  <a:cubicBezTo>
                    <a:pt x="136589" y="360517"/>
                    <a:pt x="136589" y="360517"/>
                    <a:pt x="134588" y="360517"/>
                  </a:cubicBezTo>
                  <a:lnTo>
                    <a:pt x="134588" y="360517"/>
                  </a:lnTo>
                  <a:lnTo>
                    <a:pt x="134588" y="360517"/>
                  </a:lnTo>
                  <a:lnTo>
                    <a:pt x="136493" y="360517"/>
                  </a:lnTo>
                  <a:lnTo>
                    <a:pt x="136493" y="360517"/>
                  </a:lnTo>
                  <a:lnTo>
                    <a:pt x="136493" y="360517"/>
                  </a:lnTo>
                  <a:cubicBezTo>
                    <a:pt x="136493" y="360517"/>
                    <a:pt x="136493" y="360517"/>
                    <a:pt x="136493" y="360517"/>
                  </a:cubicBezTo>
                  <a:lnTo>
                    <a:pt x="136493" y="360517"/>
                  </a:lnTo>
                  <a:lnTo>
                    <a:pt x="136493" y="360517"/>
                  </a:lnTo>
                  <a:cubicBezTo>
                    <a:pt x="136493" y="360517"/>
                    <a:pt x="136493" y="360517"/>
                    <a:pt x="136493" y="360517"/>
                  </a:cubicBezTo>
                  <a:cubicBezTo>
                    <a:pt x="136493" y="360517"/>
                    <a:pt x="136493" y="360517"/>
                    <a:pt x="136493" y="360517"/>
                  </a:cubicBezTo>
                  <a:lnTo>
                    <a:pt x="136493" y="360517"/>
                  </a:lnTo>
                  <a:lnTo>
                    <a:pt x="136493" y="360517"/>
                  </a:lnTo>
                  <a:lnTo>
                    <a:pt x="192405" y="310511"/>
                  </a:lnTo>
                  <a:lnTo>
                    <a:pt x="192405" y="310511"/>
                  </a:lnTo>
                  <a:lnTo>
                    <a:pt x="192405" y="310511"/>
                  </a:lnTo>
                  <a:lnTo>
                    <a:pt x="193643" y="310511"/>
                  </a:lnTo>
                  <a:lnTo>
                    <a:pt x="193643" y="308987"/>
                  </a:lnTo>
                  <a:lnTo>
                    <a:pt x="241268" y="308987"/>
                  </a:lnTo>
                  <a:lnTo>
                    <a:pt x="246412" y="303843"/>
                  </a:lnTo>
                  <a:cubicBezTo>
                    <a:pt x="231927" y="261818"/>
                    <a:pt x="254253" y="216008"/>
                    <a:pt x="296278" y="201523"/>
                  </a:cubicBezTo>
                  <a:cubicBezTo>
                    <a:pt x="330762" y="189637"/>
                    <a:pt x="368928" y="202427"/>
                    <a:pt x="389287" y="232691"/>
                  </a:cubicBezTo>
                  <a:cubicBezTo>
                    <a:pt x="395665" y="241920"/>
                    <a:pt x="399985" y="252413"/>
                    <a:pt x="401955" y="263457"/>
                  </a:cubicBezTo>
                  <a:cubicBezTo>
                    <a:pt x="406703" y="289392"/>
                    <a:pt x="398448" y="316008"/>
                    <a:pt x="379857" y="334704"/>
                  </a:cubicBezTo>
                  <a:close/>
                  <a:moveTo>
                    <a:pt x="427958" y="308225"/>
                  </a:moveTo>
                  <a:lnTo>
                    <a:pt x="427387" y="308225"/>
                  </a:lnTo>
                  <a:lnTo>
                    <a:pt x="415385" y="305081"/>
                  </a:lnTo>
                  <a:cubicBezTo>
                    <a:pt x="414044" y="304713"/>
                    <a:pt x="413255" y="303327"/>
                    <a:pt x="413623" y="301986"/>
                  </a:cubicBezTo>
                  <a:cubicBezTo>
                    <a:pt x="413992" y="300644"/>
                    <a:pt x="415377" y="299855"/>
                    <a:pt x="416719" y="300224"/>
                  </a:cubicBezTo>
                  <a:lnTo>
                    <a:pt x="428625" y="303462"/>
                  </a:lnTo>
                  <a:cubicBezTo>
                    <a:pt x="429940" y="303838"/>
                    <a:pt x="430702" y="305208"/>
                    <a:pt x="430326" y="306523"/>
                  </a:cubicBezTo>
                  <a:cubicBezTo>
                    <a:pt x="430024" y="307582"/>
                    <a:pt x="429059" y="308314"/>
                    <a:pt x="427958" y="308320"/>
                  </a:cubicBezTo>
                  <a:close/>
                  <a:moveTo>
                    <a:pt x="428625" y="252218"/>
                  </a:moveTo>
                  <a:lnTo>
                    <a:pt x="416719" y="255361"/>
                  </a:lnTo>
                  <a:lnTo>
                    <a:pt x="416052" y="255361"/>
                  </a:lnTo>
                  <a:cubicBezTo>
                    <a:pt x="414684" y="255545"/>
                    <a:pt x="413426" y="254585"/>
                    <a:pt x="413242" y="253218"/>
                  </a:cubicBezTo>
                  <a:cubicBezTo>
                    <a:pt x="413058" y="251850"/>
                    <a:pt x="414018" y="250592"/>
                    <a:pt x="415385" y="250408"/>
                  </a:cubicBezTo>
                  <a:lnTo>
                    <a:pt x="427387" y="247265"/>
                  </a:lnTo>
                  <a:cubicBezTo>
                    <a:pt x="428702" y="246898"/>
                    <a:pt x="430065" y="247665"/>
                    <a:pt x="430435" y="248979"/>
                  </a:cubicBezTo>
                  <a:cubicBezTo>
                    <a:pt x="430693" y="250255"/>
                    <a:pt x="429957" y="251524"/>
                    <a:pt x="428720" y="25193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6" name="Google Shape;356;p25">
              <a:extLst>
                <a:ext uri="{FF2B5EF4-FFF2-40B4-BE49-F238E27FC236}">
                  <a16:creationId xmlns:a16="http://schemas.microsoft.com/office/drawing/2014/main" id="{D2F70C30-1229-6A4F-99DE-A0733A034616}"/>
                </a:ext>
              </a:extLst>
            </p:cNvPr>
            <p:cNvSpPr/>
            <p:nvPr/>
          </p:nvSpPr>
          <p:spPr>
            <a:xfrm>
              <a:off x="1466748" y="5395001"/>
              <a:ext cx="95250" cy="285750"/>
            </a:xfrm>
            <a:custGeom>
              <a:avLst/>
              <a:gdLst/>
              <a:ahLst/>
              <a:cxnLst/>
              <a:rect l="l" t="t" r="r" b="b"/>
              <a:pathLst>
                <a:path w="95250" h="285750" extrusionOk="0">
                  <a:moveTo>
                    <a:pt x="83344" y="174403"/>
                  </a:moveTo>
                  <a:cubicBezTo>
                    <a:pt x="80473" y="174809"/>
                    <a:pt x="77574" y="174968"/>
                    <a:pt x="74676" y="174879"/>
                  </a:cubicBezTo>
                  <a:cubicBezTo>
                    <a:pt x="71388" y="174462"/>
                    <a:pt x="69061" y="171459"/>
                    <a:pt x="69477" y="168171"/>
                  </a:cubicBezTo>
                  <a:cubicBezTo>
                    <a:pt x="69822" y="165456"/>
                    <a:pt x="71960" y="163317"/>
                    <a:pt x="74676" y="162973"/>
                  </a:cubicBezTo>
                  <a:cubicBezTo>
                    <a:pt x="77057" y="162973"/>
                    <a:pt x="79439" y="162973"/>
                    <a:pt x="81725" y="162973"/>
                  </a:cubicBezTo>
                  <a:cubicBezTo>
                    <a:pt x="84520" y="162675"/>
                    <a:pt x="87156" y="164328"/>
                    <a:pt x="88106" y="166973"/>
                  </a:cubicBezTo>
                  <a:lnTo>
                    <a:pt x="88106" y="54769"/>
                  </a:lnTo>
                  <a:lnTo>
                    <a:pt x="7144" y="7144"/>
                  </a:lnTo>
                  <a:lnTo>
                    <a:pt x="7144" y="127159"/>
                  </a:lnTo>
                  <a:cubicBezTo>
                    <a:pt x="9260" y="127263"/>
                    <a:pt x="11363" y="127550"/>
                    <a:pt x="13430" y="128016"/>
                  </a:cubicBezTo>
                  <a:cubicBezTo>
                    <a:pt x="16535" y="128827"/>
                    <a:pt x="18395" y="132001"/>
                    <a:pt x="17584" y="135106"/>
                  </a:cubicBezTo>
                  <a:cubicBezTo>
                    <a:pt x="16902" y="137718"/>
                    <a:pt x="14510" y="139516"/>
                    <a:pt x="11811" y="139446"/>
                  </a:cubicBezTo>
                  <a:lnTo>
                    <a:pt x="10287" y="139446"/>
                  </a:lnTo>
                  <a:lnTo>
                    <a:pt x="7144" y="139446"/>
                  </a:lnTo>
                  <a:lnTo>
                    <a:pt x="7144" y="232315"/>
                  </a:lnTo>
                  <a:lnTo>
                    <a:pt x="88106" y="279940"/>
                  </a:lnTo>
                  <a:lnTo>
                    <a:pt x="88106" y="170498"/>
                  </a:lnTo>
                  <a:cubicBezTo>
                    <a:pt x="87377" y="172590"/>
                    <a:pt x="85538" y="174097"/>
                    <a:pt x="83344" y="174403"/>
                  </a:cubicBezTo>
                  <a:close/>
                  <a:moveTo>
                    <a:pt x="37148" y="154305"/>
                  </a:moveTo>
                  <a:cubicBezTo>
                    <a:pt x="36166" y="154781"/>
                    <a:pt x="35094" y="155041"/>
                    <a:pt x="34004" y="155067"/>
                  </a:cubicBezTo>
                  <a:cubicBezTo>
                    <a:pt x="32114" y="155141"/>
                    <a:pt x="30317" y="154243"/>
                    <a:pt x="29242" y="152686"/>
                  </a:cubicBezTo>
                  <a:lnTo>
                    <a:pt x="28480" y="151924"/>
                  </a:lnTo>
                  <a:cubicBezTo>
                    <a:pt x="27351" y="150289"/>
                    <a:pt x="26005" y="148815"/>
                    <a:pt x="24479" y="147542"/>
                  </a:cubicBezTo>
                  <a:cubicBezTo>
                    <a:pt x="21904" y="145541"/>
                    <a:pt x="21439" y="141831"/>
                    <a:pt x="23440" y="139256"/>
                  </a:cubicBezTo>
                  <a:cubicBezTo>
                    <a:pt x="25442" y="136680"/>
                    <a:pt x="29152" y="136215"/>
                    <a:pt x="31727" y="138216"/>
                  </a:cubicBezTo>
                  <a:cubicBezTo>
                    <a:pt x="32115" y="138518"/>
                    <a:pt x="32464" y="138867"/>
                    <a:pt x="32766" y="139256"/>
                  </a:cubicBezTo>
                  <a:cubicBezTo>
                    <a:pt x="34617" y="141135"/>
                    <a:pt x="36336" y="143140"/>
                    <a:pt x="37910" y="145256"/>
                  </a:cubicBezTo>
                  <a:lnTo>
                    <a:pt x="37909" y="146018"/>
                  </a:lnTo>
                  <a:cubicBezTo>
                    <a:pt x="40000" y="148383"/>
                    <a:pt x="39777" y="151995"/>
                    <a:pt x="37412" y="154085"/>
                  </a:cubicBezTo>
                  <a:cubicBezTo>
                    <a:pt x="37326" y="154161"/>
                    <a:pt x="37238" y="154234"/>
                    <a:pt x="37148" y="154305"/>
                  </a:cubicBezTo>
                  <a:close/>
                  <a:moveTo>
                    <a:pt x="61627" y="167450"/>
                  </a:moveTo>
                  <a:cubicBezTo>
                    <a:pt x="60375" y="169777"/>
                    <a:pt x="57981" y="171264"/>
                    <a:pt x="55340" y="171355"/>
                  </a:cubicBezTo>
                  <a:cubicBezTo>
                    <a:pt x="54692" y="171580"/>
                    <a:pt x="53988" y="171580"/>
                    <a:pt x="53340" y="171355"/>
                  </a:cubicBezTo>
                  <a:cubicBezTo>
                    <a:pt x="50727" y="170265"/>
                    <a:pt x="48210" y="168958"/>
                    <a:pt x="45815" y="167450"/>
                  </a:cubicBezTo>
                  <a:cubicBezTo>
                    <a:pt x="42975" y="165714"/>
                    <a:pt x="42079" y="162003"/>
                    <a:pt x="43815" y="159163"/>
                  </a:cubicBezTo>
                  <a:cubicBezTo>
                    <a:pt x="45551" y="156322"/>
                    <a:pt x="49261" y="155427"/>
                    <a:pt x="52102" y="157163"/>
                  </a:cubicBezTo>
                  <a:cubicBezTo>
                    <a:pt x="54102" y="158306"/>
                    <a:pt x="56102" y="159163"/>
                    <a:pt x="58484" y="160306"/>
                  </a:cubicBezTo>
                  <a:cubicBezTo>
                    <a:pt x="61180" y="161557"/>
                    <a:pt x="62526" y="164617"/>
                    <a:pt x="61627" y="167450"/>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7" name="Google Shape;357;p25">
              <a:extLst>
                <a:ext uri="{FF2B5EF4-FFF2-40B4-BE49-F238E27FC236}">
                  <a16:creationId xmlns:a16="http://schemas.microsoft.com/office/drawing/2014/main" id="{1097AF15-161F-D941-8A5A-2797443EE587}"/>
                </a:ext>
              </a:extLst>
            </p:cNvPr>
            <p:cNvSpPr/>
            <p:nvPr/>
          </p:nvSpPr>
          <p:spPr>
            <a:xfrm>
              <a:off x="1372736" y="5394810"/>
              <a:ext cx="95250" cy="285750"/>
            </a:xfrm>
            <a:custGeom>
              <a:avLst/>
              <a:gdLst/>
              <a:ahLst/>
              <a:cxnLst/>
              <a:rect l="l" t="t" r="r" b="b"/>
              <a:pathLst>
                <a:path w="95250" h="285750" extrusionOk="0">
                  <a:moveTo>
                    <a:pt x="7144" y="279654"/>
                  </a:moveTo>
                  <a:lnTo>
                    <a:pt x="88106" y="232029"/>
                  </a:lnTo>
                  <a:lnTo>
                    <a:pt x="88106" y="7144"/>
                  </a:lnTo>
                  <a:lnTo>
                    <a:pt x="7144" y="54769"/>
                  </a:lnTo>
                  <a:close/>
                  <a:moveTo>
                    <a:pt x="69152" y="133922"/>
                  </a:moveTo>
                  <a:lnTo>
                    <a:pt x="77057" y="130397"/>
                  </a:lnTo>
                  <a:cubicBezTo>
                    <a:pt x="79973" y="128935"/>
                    <a:pt x="83521" y="130114"/>
                    <a:pt x="84983" y="133030"/>
                  </a:cubicBezTo>
                  <a:cubicBezTo>
                    <a:pt x="86445" y="135945"/>
                    <a:pt x="85266" y="139494"/>
                    <a:pt x="82351" y="140956"/>
                  </a:cubicBezTo>
                  <a:cubicBezTo>
                    <a:pt x="81910" y="141176"/>
                    <a:pt x="81444" y="141341"/>
                    <a:pt x="80963" y="141446"/>
                  </a:cubicBezTo>
                  <a:cubicBezTo>
                    <a:pt x="78676" y="142203"/>
                    <a:pt x="76447" y="143126"/>
                    <a:pt x="74295" y="144208"/>
                  </a:cubicBezTo>
                  <a:cubicBezTo>
                    <a:pt x="73428" y="144627"/>
                    <a:pt x="72492" y="144885"/>
                    <a:pt x="71533" y="144971"/>
                  </a:cubicBezTo>
                  <a:cubicBezTo>
                    <a:pt x="69354" y="145009"/>
                    <a:pt x="67349" y="143784"/>
                    <a:pt x="66389" y="141827"/>
                  </a:cubicBezTo>
                  <a:cubicBezTo>
                    <a:pt x="64915" y="139037"/>
                    <a:pt x="65982" y="135579"/>
                    <a:pt x="68772" y="134104"/>
                  </a:cubicBezTo>
                  <a:cubicBezTo>
                    <a:pt x="68896" y="134039"/>
                    <a:pt x="69023" y="133978"/>
                    <a:pt x="69151" y="133921"/>
                  </a:cubicBezTo>
                  <a:close/>
                  <a:moveTo>
                    <a:pt x="45053" y="151733"/>
                  </a:moveTo>
                  <a:lnTo>
                    <a:pt x="50959" y="145828"/>
                  </a:lnTo>
                  <a:cubicBezTo>
                    <a:pt x="53607" y="143924"/>
                    <a:pt x="57297" y="144526"/>
                    <a:pt x="59201" y="147174"/>
                  </a:cubicBezTo>
                  <a:cubicBezTo>
                    <a:pt x="60800" y="149398"/>
                    <a:pt x="60661" y="152428"/>
                    <a:pt x="58865" y="154496"/>
                  </a:cubicBezTo>
                  <a:cubicBezTo>
                    <a:pt x="56965" y="156014"/>
                    <a:pt x="55240" y="157739"/>
                    <a:pt x="53721" y="159639"/>
                  </a:cubicBezTo>
                  <a:cubicBezTo>
                    <a:pt x="52572" y="160844"/>
                    <a:pt x="51003" y="161561"/>
                    <a:pt x="49340" y="161639"/>
                  </a:cubicBezTo>
                  <a:cubicBezTo>
                    <a:pt x="47866" y="161684"/>
                    <a:pt x="46444" y="161095"/>
                    <a:pt x="45434" y="160020"/>
                  </a:cubicBezTo>
                  <a:cubicBezTo>
                    <a:pt x="43158" y="157783"/>
                    <a:pt x="42991" y="154169"/>
                    <a:pt x="45053" y="151733"/>
                  </a:cubicBezTo>
                  <a:close/>
                  <a:moveTo>
                    <a:pt x="28861" y="175832"/>
                  </a:moveTo>
                  <a:cubicBezTo>
                    <a:pt x="30011" y="173248"/>
                    <a:pt x="31315" y="170735"/>
                    <a:pt x="32766" y="168307"/>
                  </a:cubicBezTo>
                  <a:cubicBezTo>
                    <a:pt x="34556" y="165542"/>
                    <a:pt x="38198" y="164663"/>
                    <a:pt x="41053" y="166307"/>
                  </a:cubicBezTo>
                  <a:cubicBezTo>
                    <a:pt x="43861" y="168066"/>
                    <a:pt x="44750" y="171747"/>
                    <a:pt x="43053" y="174593"/>
                  </a:cubicBezTo>
                  <a:lnTo>
                    <a:pt x="39529" y="180975"/>
                  </a:lnTo>
                  <a:cubicBezTo>
                    <a:pt x="38313" y="182864"/>
                    <a:pt x="36249" y="184039"/>
                    <a:pt x="34004" y="184118"/>
                  </a:cubicBezTo>
                  <a:cubicBezTo>
                    <a:pt x="33222" y="184308"/>
                    <a:pt x="32405" y="184308"/>
                    <a:pt x="31623" y="184118"/>
                  </a:cubicBezTo>
                  <a:cubicBezTo>
                    <a:pt x="28616" y="182725"/>
                    <a:pt x="27308" y="179158"/>
                    <a:pt x="28701" y="176151"/>
                  </a:cubicBezTo>
                  <a:cubicBezTo>
                    <a:pt x="28751" y="176043"/>
                    <a:pt x="28804" y="175936"/>
                    <a:pt x="28861" y="175832"/>
                  </a:cubicBezTo>
                  <a:close/>
                  <a:moveTo>
                    <a:pt x="21717" y="196215"/>
                  </a:moveTo>
                  <a:cubicBezTo>
                    <a:pt x="22475" y="192995"/>
                    <a:pt x="25597" y="190914"/>
                    <a:pt x="28861" y="191453"/>
                  </a:cubicBezTo>
                  <a:cubicBezTo>
                    <a:pt x="31985" y="192284"/>
                    <a:pt x="34017" y="195292"/>
                    <a:pt x="33623" y="198501"/>
                  </a:cubicBezTo>
                  <a:lnTo>
                    <a:pt x="32385" y="205645"/>
                  </a:lnTo>
                  <a:cubicBezTo>
                    <a:pt x="31961" y="208585"/>
                    <a:pt x="29450" y="210772"/>
                    <a:pt x="26479" y="210788"/>
                  </a:cubicBezTo>
                  <a:lnTo>
                    <a:pt x="26480" y="210788"/>
                  </a:lnTo>
                  <a:cubicBezTo>
                    <a:pt x="23329" y="210361"/>
                    <a:pt x="20974" y="207681"/>
                    <a:pt x="20955" y="20450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8" name="Google Shape;358;p25">
              <a:extLst>
                <a:ext uri="{FF2B5EF4-FFF2-40B4-BE49-F238E27FC236}">
                  <a16:creationId xmlns:a16="http://schemas.microsoft.com/office/drawing/2014/main" id="{52BADE7C-BDE6-9A45-8D7A-225211C6085D}"/>
                </a:ext>
              </a:extLst>
            </p:cNvPr>
            <p:cNvSpPr/>
            <p:nvPr/>
          </p:nvSpPr>
          <p:spPr>
            <a:xfrm>
              <a:off x="1223860" y="5210794"/>
              <a:ext cx="561975" cy="628650"/>
            </a:xfrm>
            <a:custGeom>
              <a:avLst/>
              <a:gdLst/>
              <a:ahLst/>
              <a:cxnLst/>
              <a:rect l="l" t="t" r="r" b="b"/>
              <a:pathLst>
                <a:path w="561975" h="628650" extrusionOk="0">
                  <a:moveTo>
                    <a:pt x="536353" y="147250"/>
                  </a:moveTo>
                  <a:lnTo>
                    <a:pt x="303562" y="12852"/>
                  </a:lnTo>
                  <a:cubicBezTo>
                    <a:pt x="290458" y="5241"/>
                    <a:pt x="274279" y="5241"/>
                    <a:pt x="261176" y="12852"/>
                  </a:cubicBezTo>
                  <a:lnTo>
                    <a:pt x="28289" y="147250"/>
                  </a:lnTo>
                  <a:cubicBezTo>
                    <a:pt x="15219" y="154841"/>
                    <a:pt x="7166" y="168806"/>
                    <a:pt x="7144" y="183921"/>
                  </a:cubicBezTo>
                  <a:lnTo>
                    <a:pt x="7144" y="452812"/>
                  </a:lnTo>
                  <a:cubicBezTo>
                    <a:pt x="7147" y="467932"/>
                    <a:pt x="15204" y="481906"/>
                    <a:pt x="28289" y="489483"/>
                  </a:cubicBezTo>
                  <a:lnTo>
                    <a:pt x="261176" y="623976"/>
                  </a:lnTo>
                  <a:cubicBezTo>
                    <a:pt x="274300" y="631509"/>
                    <a:pt x="290437" y="631509"/>
                    <a:pt x="303562" y="623976"/>
                  </a:cubicBezTo>
                  <a:lnTo>
                    <a:pt x="536353" y="489483"/>
                  </a:lnTo>
                  <a:cubicBezTo>
                    <a:pt x="549489" y="481945"/>
                    <a:pt x="557590" y="467957"/>
                    <a:pt x="557594" y="452812"/>
                  </a:cubicBezTo>
                  <a:lnTo>
                    <a:pt x="557594" y="183921"/>
                  </a:lnTo>
                  <a:cubicBezTo>
                    <a:pt x="557571" y="168781"/>
                    <a:pt x="549474" y="154803"/>
                    <a:pt x="536353" y="147250"/>
                  </a:cubicBezTo>
                  <a:close/>
                  <a:moveTo>
                    <a:pt x="436436" y="419474"/>
                  </a:moveTo>
                  <a:cubicBezTo>
                    <a:pt x="436547" y="421570"/>
                    <a:pt x="435482" y="423554"/>
                    <a:pt x="433673" y="424618"/>
                  </a:cubicBezTo>
                  <a:lnTo>
                    <a:pt x="340805" y="479101"/>
                  </a:lnTo>
                  <a:cubicBezTo>
                    <a:pt x="340805" y="479101"/>
                    <a:pt x="340043" y="479101"/>
                    <a:pt x="339662" y="479101"/>
                  </a:cubicBezTo>
                  <a:lnTo>
                    <a:pt x="339662" y="479101"/>
                  </a:lnTo>
                  <a:cubicBezTo>
                    <a:pt x="339136" y="479275"/>
                    <a:pt x="338568" y="479275"/>
                    <a:pt x="338042" y="479101"/>
                  </a:cubicBezTo>
                  <a:lnTo>
                    <a:pt x="336518" y="479101"/>
                  </a:lnTo>
                  <a:lnTo>
                    <a:pt x="336518" y="479101"/>
                  </a:lnTo>
                  <a:cubicBezTo>
                    <a:pt x="336518" y="479101"/>
                    <a:pt x="335661" y="479101"/>
                    <a:pt x="335280" y="479101"/>
                  </a:cubicBezTo>
                  <a:lnTo>
                    <a:pt x="244793" y="425761"/>
                  </a:lnTo>
                  <a:lnTo>
                    <a:pt x="154400" y="479101"/>
                  </a:lnTo>
                  <a:cubicBezTo>
                    <a:pt x="153400" y="479522"/>
                    <a:pt x="152339" y="479779"/>
                    <a:pt x="151257" y="479863"/>
                  </a:cubicBezTo>
                  <a:cubicBezTo>
                    <a:pt x="150294" y="479801"/>
                    <a:pt x="149354" y="479541"/>
                    <a:pt x="148495" y="479101"/>
                  </a:cubicBezTo>
                  <a:cubicBezTo>
                    <a:pt x="146599" y="478075"/>
                    <a:pt x="145400" y="476112"/>
                    <a:pt x="145352" y="473957"/>
                  </a:cubicBezTo>
                  <a:lnTo>
                    <a:pt x="145352" y="235832"/>
                  </a:lnTo>
                  <a:cubicBezTo>
                    <a:pt x="145240" y="233737"/>
                    <a:pt x="146305" y="231753"/>
                    <a:pt x="148114" y="230689"/>
                  </a:cubicBezTo>
                  <a:lnTo>
                    <a:pt x="240887" y="176111"/>
                  </a:lnTo>
                  <a:cubicBezTo>
                    <a:pt x="241954" y="175495"/>
                    <a:pt x="243186" y="175229"/>
                    <a:pt x="244411" y="175349"/>
                  </a:cubicBezTo>
                  <a:cubicBezTo>
                    <a:pt x="245667" y="175234"/>
                    <a:pt x="246928" y="175499"/>
                    <a:pt x="248031" y="176111"/>
                  </a:cubicBezTo>
                  <a:lnTo>
                    <a:pt x="337661" y="229070"/>
                  </a:lnTo>
                  <a:lnTo>
                    <a:pt x="427292" y="175730"/>
                  </a:lnTo>
                  <a:cubicBezTo>
                    <a:pt x="429095" y="174589"/>
                    <a:pt x="431394" y="174589"/>
                    <a:pt x="433197" y="175730"/>
                  </a:cubicBezTo>
                  <a:cubicBezTo>
                    <a:pt x="435167" y="177014"/>
                    <a:pt x="436592" y="178982"/>
                    <a:pt x="437197" y="181254"/>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19" name="Google Shape;359;p25">
              <a:extLst>
                <a:ext uri="{FF2B5EF4-FFF2-40B4-BE49-F238E27FC236}">
                  <a16:creationId xmlns:a16="http://schemas.microsoft.com/office/drawing/2014/main" id="{31EDFD61-AA5C-EA49-8C24-061D01B0ABB2}"/>
                </a:ext>
              </a:extLst>
            </p:cNvPr>
            <p:cNvSpPr/>
            <p:nvPr/>
          </p:nvSpPr>
          <p:spPr>
            <a:xfrm>
              <a:off x="1559521" y="5394810"/>
              <a:ext cx="95250" cy="285750"/>
            </a:xfrm>
            <a:custGeom>
              <a:avLst/>
              <a:gdLst/>
              <a:ahLst/>
              <a:cxnLst/>
              <a:rect l="l" t="t" r="r" b="b"/>
              <a:pathLst>
                <a:path w="95250" h="285750" extrusionOk="0">
                  <a:moveTo>
                    <a:pt x="7144" y="158115"/>
                  </a:moveTo>
                  <a:cubicBezTo>
                    <a:pt x="9333" y="157271"/>
                    <a:pt x="11465" y="156284"/>
                    <a:pt x="13525" y="155162"/>
                  </a:cubicBezTo>
                  <a:cubicBezTo>
                    <a:pt x="16525" y="153882"/>
                    <a:pt x="19995" y="155276"/>
                    <a:pt x="21275" y="158276"/>
                  </a:cubicBezTo>
                  <a:cubicBezTo>
                    <a:pt x="22485" y="161113"/>
                    <a:pt x="21309" y="164404"/>
                    <a:pt x="18574" y="165830"/>
                  </a:cubicBezTo>
                  <a:cubicBezTo>
                    <a:pt x="16288" y="167068"/>
                    <a:pt x="13525" y="168212"/>
                    <a:pt x="11144" y="169355"/>
                  </a:cubicBezTo>
                  <a:cubicBezTo>
                    <a:pt x="10532" y="169689"/>
                    <a:pt x="9841" y="169854"/>
                    <a:pt x="9144" y="169831"/>
                  </a:cubicBezTo>
                  <a:cubicBezTo>
                    <a:pt x="8441" y="169739"/>
                    <a:pt x="7762" y="169513"/>
                    <a:pt x="7144" y="169164"/>
                  </a:cubicBezTo>
                  <a:lnTo>
                    <a:pt x="7144" y="279654"/>
                  </a:lnTo>
                  <a:lnTo>
                    <a:pt x="88106" y="232029"/>
                  </a:lnTo>
                  <a:lnTo>
                    <a:pt x="88106" y="7144"/>
                  </a:lnTo>
                  <a:lnTo>
                    <a:pt x="7144" y="54769"/>
                  </a:lnTo>
                  <a:close/>
                  <a:moveTo>
                    <a:pt x="42672" y="148590"/>
                  </a:moveTo>
                  <a:cubicBezTo>
                    <a:pt x="40756" y="150626"/>
                    <a:pt x="38651" y="152476"/>
                    <a:pt x="36385" y="154115"/>
                  </a:cubicBezTo>
                  <a:cubicBezTo>
                    <a:pt x="35347" y="154831"/>
                    <a:pt x="34122" y="155228"/>
                    <a:pt x="32861" y="155258"/>
                  </a:cubicBezTo>
                  <a:cubicBezTo>
                    <a:pt x="31096" y="155216"/>
                    <a:pt x="29405" y="154540"/>
                    <a:pt x="28099" y="153353"/>
                  </a:cubicBezTo>
                  <a:cubicBezTo>
                    <a:pt x="26123" y="150789"/>
                    <a:pt x="26455" y="147136"/>
                    <a:pt x="28861" y="144971"/>
                  </a:cubicBezTo>
                  <a:cubicBezTo>
                    <a:pt x="30861" y="143447"/>
                    <a:pt x="32480" y="141827"/>
                    <a:pt x="34385" y="140303"/>
                  </a:cubicBezTo>
                  <a:cubicBezTo>
                    <a:pt x="36961" y="138302"/>
                    <a:pt x="40671" y="138767"/>
                    <a:pt x="42672" y="141342"/>
                  </a:cubicBezTo>
                  <a:cubicBezTo>
                    <a:pt x="44329" y="143474"/>
                    <a:pt x="44329" y="146458"/>
                    <a:pt x="42672" y="148590"/>
                  </a:cubicBezTo>
                  <a:close/>
                  <a:moveTo>
                    <a:pt x="39910" y="96012"/>
                  </a:moveTo>
                  <a:lnTo>
                    <a:pt x="47434" y="73533"/>
                  </a:lnTo>
                  <a:lnTo>
                    <a:pt x="54959" y="96012"/>
                  </a:lnTo>
                  <a:lnTo>
                    <a:pt x="78676" y="96012"/>
                  </a:lnTo>
                  <a:lnTo>
                    <a:pt x="59626" y="109823"/>
                  </a:lnTo>
                  <a:lnTo>
                    <a:pt x="67056" y="132779"/>
                  </a:lnTo>
                  <a:lnTo>
                    <a:pt x="48006" y="118586"/>
                  </a:lnTo>
                  <a:lnTo>
                    <a:pt x="28956" y="132779"/>
                  </a:lnTo>
                  <a:lnTo>
                    <a:pt x="36481" y="109823"/>
                  </a:lnTo>
                  <a:lnTo>
                    <a:pt x="17431" y="96012"/>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0" name="Google Shape;360;p25">
              <a:extLst>
                <a:ext uri="{FF2B5EF4-FFF2-40B4-BE49-F238E27FC236}">
                  <a16:creationId xmlns:a16="http://schemas.microsoft.com/office/drawing/2014/main" id="{8D0853C6-BC66-D449-948F-BDC8039CECC7}"/>
                </a:ext>
              </a:extLst>
            </p:cNvPr>
            <p:cNvSpPr/>
            <p:nvPr/>
          </p:nvSpPr>
          <p:spPr>
            <a:xfrm>
              <a:off x="2387910" y="5210794"/>
              <a:ext cx="561975" cy="628650"/>
            </a:xfrm>
            <a:custGeom>
              <a:avLst/>
              <a:gdLst/>
              <a:ahLst/>
              <a:cxnLst/>
              <a:rect l="l" t="t" r="r" b="b"/>
              <a:pathLst>
                <a:path w="561975" h="628650" extrusionOk="0">
                  <a:moveTo>
                    <a:pt x="536448" y="147250"/>
                  </a:moveTo>
                  <a:lnTo>
                    <a:pt x="303562" y="12852"/>
                  </a:lnTo>
                  <a:cubicBezTo>
                    <a:pt x="290458" y="5241"/>
                    <a:pt x="274279" y="5241"/>
                    <a:pt x="261176" y="12852"/>
                  </a:cubicBezTo>
                  <a:lnTo>
                    <a:pt x="28385" y="147250"/>
                  </a:lnTo>
                  <a:cubicBezTo>
                    <a:pt x="15263" y="154803"/>
                    <a:pt x="7167" y="168781"/>
                    <a:pt x="7144" y="183921"/>
                  </a:cubicBezTo>
                  <a:lnTo>
                    <a:pt x="7144" y="452812"/>
                  </a:lnTo>
                  <a:cubicBezTo>
                    <a:pt x="7147" y="467957"/>
                    <a:pt x="15249" y="481945"/>
                    <a:pt x="28384" y="489483"/>
                  </a:cubicBezTo>
                  <a:lnTo>
                    <a:pt x="261176" y="623976"/>
                  </a:lnTo>
                  <a:cubicBezTo>
                    <a:pt x="274300" y="631509"/>
                    <a:pt x="290437" y="631509"/>
                    <a:pt x="303562" y="623976"/>
                  </a:cubicBezTo>
                  <a:lnTo>
                    <a:pt x="536448" y="489483"/>
                  </a:lnTo>
                  <a:cubicBezTo>
                    <a:pt x="549533" y="481906"/>
                    <a:pt x="557590" y="467932"/>
                    <a:pt x="557594" y="452812"/>
                  </a:cubicBezTo>
                  <a:lnTo>
                    <a:pt x="557594" y="183921"/>
                  </a:lnTo>
                  <a:cubicBezTo>
                    <a:pt x="557571" y="168806"/>
                    <a:pt x="549519" y="154841"/>
                    <a:pt x="536448" y="147250"/>
                  </a:cubicBezTo>
                  <a:close/>
                  <a:moveTo>
                    <a:pt x="343853" y="224783"/>
                  </a:moveTo>
                  <a:cubicBezTo>
                    <a:pt x="339757" y="221164"/>
                    <a:pt x="335375" y="217735"/>
                    <a:pt x="331375" y="213925"/>
                  </a:cubicBezTo>
                  <a:cubicBezTo>
                    <a:pt x="327943" y="210906"/>
                    <a:pt x="327561" y="205695"/>
                    <a:pt x="330518" y="202209"/>
                  </a:cubicBezTo>
                  <a:cubicBezTo>
                    <a:pt x="333583" y="199026"/>
                    <a:pt x="338648" y="198932"/>
                    <a:pt x="341831" y="201997"/>
                  </a:cubicBezTo>
                  <a:cubicBezTo>
                    <a:pt x="341903" y="202066"/>
                    <a:pt x="341973" y="202137"/>
                    <a:pt x="342043" y="202209"/>
                  </a:cubicBezTo>
                  <a:cubicBezTo>
                    <a:pt x="346520" y="206019"/>
                    <a:pt x="350996" y="209734"/>
                    <a:pt x="355283" y="213639"/>
                  </a:cubicBezTo>
                  <a:cubicBezTo>
                    <a:pt x="366497" y="223812"/>
                    <a:pt x="369813" y="240085"/>
                    <a:pt x="363474" y="253835"/>
                  </a:cubicBezTo>
                  <a:cubicBezTo>
                    <a:pt x="360998" y="259550"/>
                    <a:pt x="358426" y="265265"/>
                    <a:pt x="355664" y="270884"/>
                  </a:cubicBezTo>
                  <a:cubicBezTo>
                    <a:pt x="351733" y="280006"/>
                    <a:pt x="343163" y="286278"/>
                    <a:pt x="333280" y="287267"/>
                  </a:cubicBezTo>
                  <a:cubicBezTo>
                    <a:pt x="328838" y="287505"/>
                    <a:pt x="324387" y="287505"/>
                    <a:pt x="319945" y="287267"/>
                  </a:cubicBezTo>
                  <a:lnTo>
                    <a:pt x="315278" y="287267"/>
                  </a:lnTo>
                  <a:lnTo>
                    <a:pt x="309848" y="287267"/>
                  </a:lnTo>
                  <a:cubicBezTo>
                    <a:pt x="304133" y="287267"/>
                    <a:pt x="300323" y="283648"/>
                    <a:pt x="300323" y="278790"/>
                  </a:cubicBezTo>
                  <a:cubicBezTo>
                    <a:pt x="300323" y="273932"/>
                    <a:pt x="304038" y="271265"/>
                    <a:pt x="309848" y="271361"/>
                  </a:cubicBezTo>
                  <a:lnTo>
                    <a:pt x="328898" y="271361"/>
                  </a:lnTo>
                  <a:cubicBezTo>
                    <a:pt x="334576" y="271795"/>
                    <a:pt x="339871" y="268471"/>
                    <a:pt x="341947" y="263169"/>
                  </a:cubicBezTo>
                  <a:cubicBezTo>
                    <a:pt x="344329" y="257835"/>
                    <a:pt x="346805" y="252596"/>
                    <a:pt x="349187" y="247262"/>
                  </a:cubicBezTo>
                  <a:cubicBezTo>
                    <a:pt x="353168" y="239476"/>
                    <a:pt x="350908" y="229951"/>
                    <a:pt x="343853" y="224783"/>
                  </a:cubicBezTo>
                  <a:close/>
                  <a:moveTo>
                    <a:pt x="200978" y="213639"/>
                  </a:moveTo>
                  <a:cubicBezTo>
                    <a:pt x="205264" y="209734"/>
                    <a:pt x="209741" y="206019"/>
                    <a:pt x="214122" y="202209"/>
                  </a:cubicBezTo>
                  <a:cubicBezTo>
                    <a:pt x="217236" y="199000"/>
                    <a:pt x="222362" y="198923"/>
                    <a:pt x="225571" y="202037"/>
                  </a:cubicBezTo>
                  <a:cubicBezTo>
                    <a:pt x="225629" y="202094"/>
                    <a:pt x="225686" y="202151"/>
                    <a:pt x="225743" y="202209"/>
                  </a:cubicBezTo>
                  <a:cubicBezTo>
                    <a:pt x="228675" y="205720"/>
                    <a:pt x="228251" y="210934"/>
                    <a:pt x="224790" y="213925"/>
                  </a:cubicBezTo>
                  <a:cubicBezTo>
                    <a:pt x="220790" y="217735"/>
                    <a:pt x="216503" y="221069"/>
                    <a:pt x="212312" y="224783"/>
                  </a:cubicBezTo>
                  <a:cubicBezTo>
                    <a:pt x="205408" y="230124"/>
                    <a:pt x="203391" y="239682"/>
                    <a:pt x="207550" y="247358"/>
                  </a:cubicBezTo>
                  <a:cubicBezTo>
                    <a:pt x="209836" y="252692"/>
                    <a:pt x="212312" y="257930"/>
                    <a:pt x="214694" y="263264"/>
                  </a:cubicBezTo>
                  <a:cubicBezTo>
                    <a:pt x="216830" y="268560"/>
                    <a:pt x="222142" y="271871"/>
                    <a:pt x="227838" y="271456"/>
                  </a:cubicBezTo>
                  <a:cubicBezTo>
                    <a:pt x="234125" y="271456"/>
                    <a:pt x="240316" y="271456"/>
                    <a:pt x="246888" y="271456"/>
                  </a:cubicBezTo>
                  <a:cubicBezTo>
                    <a:pt x="253460" y="271456"/>
                    <a:pt x="256413" y="274218"/>
                    <a:pt x="256413" y="278885"/>
                  </a:cubicBezTo>
                  <a:cubicBezTo>
                    <a:pt x="256413" y="283553"/>
                    <a:pt x="252794" y="287172"/>
                    <a:pt x="246888" y="287363"/>
                  </a:cubicBezTo>
                  <a:lnTo>
                    <a:pt x="241554" y="287363"/>
                  </a:lnTo>
                  <a:lnTo>
                    <a:pt x="236601" y="287363"/>
                  </a:lnTo>
                  <a:cubicBezTo>
                    <a:pt x="232129" y="287648"/>
                    <a:pt x="227643" y="287648"/>
                    <a:pt x="223171" y="287363"/>
                  </a:cubicBezTo>
                  <a:cubicBezTo>
                    <a:pt x="213336" y="286290"/>
                    <a:pt x="204849" y="279988"/>
                    <a:pt x="200978" y="270884"/>
                  </a:cubicBezTo>
                  <a:cubicBezTo>
                    <a:pt x="198215" y="265265"/>
                    <a:pt x="195739" y="259550"/>
                    <a:pt x="193167" y="253835"/>
                  </a:cubicBezTo>
                  <a:cubicBezTo>
                    <a:pt x="186798" y="240158"/>
                    <a:pt x="189951" y="223936"/>
                    <a:pt x="200978" y="213639"/>
                  </a:cubicBezTo>
                  <a:close/>
                  <a:moveTo>
                    <a:pt x="168593" y="246881"/>
                  </a:moveTo>
                  <a:cubicBezTo>
                    <a:pt x="171641" y="241738"/>
                    <a:pt x="175927" y="240309"/>
                    <a:pt x="180118" y="242786"/>
                  </a:cubicBezTo>
                  <a:cubicBezTo>
                    <a:pt x="183811" y="244911"/>
                    <a:pt x="185082" y="249627"/>
                    <a:pt x="182957" y="253321"/>
                  </a:cubicBezTo>
                  <a:cubicBezTo>
                    <a:pt x="182817" y="253564"/>
                    <a:pt x="182664" y="253799"/>
                    <a:pt x="182499" y="254025"/>
                  </a:cubicBezTo>
                  <a:cubicBezTo>
                    <a:pt x="172573" y="270218"/>
                    <a:pt x="166330" y="288395"/>
                    <a:pt x="164211" y="307270"/>
                  </a:cubicBezTo>
                  <a:cubicBezTo>
                    <a:pt x="163420" y="313175"/>
                    <a:pt x="163006" y="319124"/>
                    <a:pt x="162973" y="325082"/>
                  </a:cubicBezTo>
                  <a:cubicBezTo>
                    <a:pt x="162499" y="334697"/>
                    <a:pt x="169910" y="342875"/>
                    <a:pt x="179525" y="343348"/>
                  </a:cubicBezTo>
                  <a:cubicBezTo>
                    <a:pt x="179818" y="343363"/>
                    <a:pt x="180111" y="343370"/>
                    <a:pt x="180403" y="343370"/>
                  </a:cubicBezTo>
                  <a:cubicBezTo>
                    <a:pt x="183642" y="343370"/>
                    <a:pt x="186976" y="343370"/>
                    <a:pt x="189929" y="343370"/>
                  </a:cubicBezTo>
                  <a:lnTo>
                    <a:pt x="199454" y="343370"/>
                  </a:lnTo>
                  <a:cubicBezTo>
                    <a:pt x="203653" y="343102"/>
                    <a:pt x="207275" y="346289"/>
                    <a:pt x="207543" y="350489"/>
                  </a:cubicBezTo>
                  <a:cubicBezTo>
                    <a:pt x="207546" y="350529"/>
                    <a:pt x="207548" y="350569"/>
                    <a:pt x="207550" y="350609"/>
                  </a:cubicBezTo>
                  <a:cubicBezTo>
                    <a:pt x="207944" y="354846"/>
                    <a:pt x="204913" y="358635"/>
                    <a:pt x="200692" y="359181"/>
                  </a:cubicBezTo>
                  <a:cubicBezTo>
                    <a:pt x="190599" y="359600"/>
                    <a:pt x="180488" y="359058"/>
                    <a:pt x="170498" y="357562"/>
                  </a:cubicBezTo>
                  <a:cubicBezTo>
                    <a:pt x="156703" y="354304"/>
                    <a:pt x="146936" y="342018"/>
                    <a:pt x="146876" y="327844"/>
                  </a:cubicBezTo>
                  <a:cubicBezTo>
                    <a:pt x="146290" y="299343"/>
                    <a:pt x="153822" y="271263"/>
                    <a:pt x="168593" y="246881"/>
                  </a:cubicBezTo>
                  <a:close/>
                  <a:moveTo>
                    <a:pt x="177546" y="422332"/>
                  </a:moveTo>
                  <a:cubicBezTo>
                    <a:pt x="173244" y="419704"/>
                    <a:pt x="169673" y="416036"/>
                    <a:pt x="167164" y="411664"/>
                  </a:cubicBezTo>
                  <a:cubicBezTo>
                    <a:pt x="161925" y="399377"/>
                    <a:pt x="157639" y="386613"/>
                    <a:pt x="153448" y="373564"/>
                  </a:cubicBezTo>
                  <a:cubicBezTo>
                    <a:pt x="151829" y="369396"/>
                    <a:pt x="153896" y="364705"/>
                    <a:pt x="158065" y="363086"/>
                  </a:cubicBezTo>
                  <a:cubicBezTo>
                    <a:pt x="158483" y="362924"/>
                    <a:pt x="158914" y="362796"/>
                    <a:pt x="159353" y="362705"/>
                  </a:cubicBezTo>
                  <a:cubicBezTo>
                    <a:pt x="164211" y="361658"/>
                    <a:pt x="167354" y="364420"/>
                    <a:pt x="168878" y="370135"/>
                  </a:cubicBezTo>
                  <a:cubicBezTo>
                    <a:pt x="172212" y="380708"/>
                    <a:pt x="175927" y="391280"/>
                    <a:pt x="179832" y="401663"/>
                  </a:cubicBezTo>
                  <a:cubicBezTo>
                    <a:pt x="181557" y="406851"/>
                    <a:pt x="186689" y="410114"/>
                    <a:pt x="192119" y="409473"/>
                  </a:cubicBezTo>
                  <a:lnTo>
                    <a:pt x="209074" y="409473"/>
                  </a:lnTo>
                  <a:cubicBezTo>
                    <a:pt x="213530" y="409101"/>
                    <a:pt x="217444" y="412411"/>
                    <a:pt x="217816" y="416867"/>
                  </a:cubicBezTo>
                  <a:cubicBezTo>
                    <a:pt x="217825" y="416974"/>
                    <a:pt x="217832" y="417081"/>
                    <a:pt x="217837" y="417188"/>
                  </a:cubicBezTo>
                  <a:cubicBezTo>
                    <a:pt x="217791" y="421741"/>
                    <a:pt x="214194" y="425463"/>
                    <a:pt x="209645" y="425666"/>
                  </a:cubicBezTo>
                  <a:cubicBezTo>
                    <a:pt x="206216" y="425666"/>
                    <a:pt x="202787" y="425666"/>
                    <a:pt x="199358" y="425666"/>
                  </a:cubicBezTo>
                  <a:cubicBezTo>
                    <a:pt x="191877" y="426794"/>
                    <a:pt x="184232" y="425492"/>
                    <a:pt x="177546" y="421951"/>
                  </a:cubicBezTo>
                  <a:close/>
                  <a:moveTo>
                    <a:pt x="195929" y="446906"/>
                  </a:moveTo>
                  <a:cubicBezTo>
                    <a:pt x="193635" y="443192"/>
                    <a:pt x="194786" y="438320"/>
                    <a:pt x="198500" y="436025"/>
                  </a:cubicBezTo>
                  <a:cubicBezTo>
                    <a:pt x="201364" y="434256"/>
                    <a:pt x="205034" y="434495"/>
                    <a:pt x="207645" y="436619"/>
                  </a:cubicBezTo>
                  <a:cubicBezTo>
                    <a:pt x="209455" y="438048"/>
                    <a:pt x="211074" y="439953"/>
                    <a:pt x="212979" y="441382"/>
                  </a:cubicBezTo>
                  <a:cubicBezTo>
                    <a:pt x="216646" y="444829"/>
                    <a:pt x="222362" y="444829"/>
                    <a:pt x="226028" y="441382"/>
                  </a:cubicBezTo>
                  <a:cubicBezTo>
                    <a:pt x="228886" y="439096"/>
                    <a:pt x="231267" y="436048"/>
                    <a:pt x="233934" y="433476"/>
                  </a:cubicBezTo>
                  <a:cubicBezTo>
                    <a:pt x="236448" y="430889"/>
                    <a:pt x="240443" y="430450"/>
                    <a:pt x="243459" y="432428"/>
                  </a:cubicBezTo>
                  <a:cubicBezTo>
                    <a:pt x="246604" y="434484"/>
                    <a:pt x="247810" y="438506"/>
                    <a:pt x="246317" y="441953"/>
                  </a:cubicBezTo>
                  <a:cubicBezTo>
                    <a:pt x="240542" y="452546"/>
                    <a:pt x="229775" y="459473"/>
                    <a:pt x="217742" y="460337"/>
                  </a:cubicBezTo>
                  <a:cubicBezTo>
                    <a:pt x="208834" y="459331"/>
                    <a:pt x="200837" y="454408"/>
                    <a:pt x="195929" y="446906"/>
                  </a:cubicBezTo>
                  <a:close/>
                  <a:moveTo>
                    <a:pt x="316706" y="472243"/>
                  </a:moveTo>
                  <a:cubicBezTo>
                    <a:pt x="307868" y="478109"/>
                    <a:pt x="296905" y="479814"/>
                    <a:pt x="286703" y="476910"/>
                  </a:cubicBezTo>
                  <a:cubicBezTo>
                    <a:pt x="281203" y="474370"/>
                    <a:pt x="274866" y="474370"/>
                    <a:pt x="269367" y="476910"/>
                  </a:cubicBezTo>
                  <a:cubicBezTo>
                    <a:pt x="259164" y="479814"/>
                    <a:pt x="248202" y="478109"/>
                    <a:pt x="239363" y="472243"/>
                  </a:cubicBezTo>
                  <a:cubicBezTo>
                    <a:pt x="237554" y="471290"/>
                    <a:pt x="236601" y="467195"/>
                    <a:pt x="236696" y="464623"/>
                  </a:cubicBezTo>
                  <a:cubicBezTo>
                    <a:pt x="236748" y="461099"/>
                    <a:pt x="239648" y="458284"/>
                    <a:pt x="243172" y="458336"/>
                  </a:cubicBezTo>
                  <a:cubicBezTo>
                    <a:pt x="243172" y="458336"/>
                    <a:pt x="243173" y="458336"/>
                    <a:pt x="243173" y="458336"/>
                  </a:cubicBezTo>
                  <a:cubicBezTo>
                    <a:pt x="245363" y="458460"/>
                    <a:pt x="247534" y="458811"/>
                    <a:pt x="249650" y="459384"/>
                  </a:cubicBezTo>
                  <a:cubicBezTo>
                    <a:pt x="254265" y="460463"/>
                    <a:pt x="258941" y="461258"/>
                    <a:pt x="263652" y="461765"/>
                  </a:cubicBezTo>
                  <a:cubicBezTo>
                    <a:pt x="268129" y="461765"/>
                    <a:pt x="270034" y="459670"/>
                    <a:pt x="270129" y="455098"/>
                  </a:cubicBezTo>
                  <a:cubicBezTo>
                    <a:pt x="270224" y="450526"/>
                    <a:pt x="270129" y="443763"/>
                    <a:pt x="270129" y="438143"/>
                  </a:cubicBezTo>
                  <a:cubicBezTo>
                    <a:pt x="270404" y="430836"/>
                    <a:pt x="264704" y="424690"/>
                    <a:pt x="257397" y="424414"/>
                  </a:cubicBezTo>
                  <a:cubicBezTo>
                    <a:pt x="256974" y="424398"/>
                    <a:pt x="256550" y="424403"/>
                    <a:pt x="256127" y="424427"/>
                  </a:cubicBezTo>
                  <a:lnTo>
                    <a:pt x="248603" y="424427"/>
                  </a:lnTo>
                  <a:cubicBezTo>
                    <a:pt x="236810" y="424324"/>
                    <a:pt x="227275" y="414789"/>
                    <a:pt x="227171" y="402996"/>
                  </a:cubicBezTo>
                  <a:cubicBezTo>
                    <a:pt x="227171" y="400520"/>
                    <a:pt x="227171" y="397948"/>
                    <a:pt x="227171" y="395376"/>
                  </a:cubicBezTo>
                  <a:cubicBezTo>
                    <a:pt x="227171" y="390518"/>
                    <a:pt x="225171" y="388709"/>
                    <a:pt x="220313" y="388613"/>
                  </a:cubicBezTo>
                  <a:cubicBezTo>
                    <a:pt x="213551" y="388613"/>
                    <a:pt x="206883" y="388613"/>
                    <a:pt x="200120" y="388613"/>
                  </a:cubicBezTo>
                  <a:cubicBezTo>
                    <a:pt x="196082" y="389340"/>
                    <a:pt x="192219" y="386655"/>
                    <a:pt x="191493" y="382617"/>
                  </a:cubicBezTo>
                  <a:cubicBezTo>
                    <a:pt x="191351" y="381829"/>
                    <a:pt x="191337" y="381024"/>
                    <a:pt x="191453" y="380231"/>
                  </a:cubicBezTo>
                  <a:cubicBezTo>
                    <a:pt x="191133" y="376563"/>
                    <a:pt x="193848" y="373330"/>
                    <a:pt x="197516" y="373010"/>
                  </a:cubicBezTo>
                  <a:cubicBezTo>
                    <a:pt x="197812" y="372985"/>
                    <a:pt x="198109" y="372979"/>
                    <a:pt x="198406" y="372992"/>
                  </a:cubicBezTo>
                  <a:cubicBezTo>
                    <a:pt x="207287" y="372421"/>
                    <a:pt x="216195" y="372421"/>
                    <a:pt x="225076" y="372992"/>
                  </a:cubicBezTo>
                  <a:cubicBezTo>
                    <a:pt x="234700" y="374288"/>
                    <a:pt x="241985" y="382337"/>
                    <a:pt x="242316" y="392042"/>
                  </a:cubicBezTo>
                  <a:cubicBezTo>
                    <a:pt x="242316" y="394995"/>
                    <a:pt x="242316" y="398043"/>
                    <a:pt x="242316" y="400996"/>
                  </a:cubicBezTo>
                  <a:cubicBezTo>
                    <a:pt x="242316" y="405568"/>
                    <a:pt x="244412" y="407473"/>
                    <a:pt x="248888" y="407663"/>
                  </a:cubicBezTo>
                  <a:cubicBezTo>
                    <a:pt x="265652" y="408711"/>
                    <a:pt x="270986" y="404234"/>
                    <a:pt x="270034" y="387470"/>
                  </a:cubicBezTo>
                  <a:cubicBezTo>
                    <a:pt x="269558" y="380231"/>
                    <a:pt x="270034" y="372992"/>
                    <a:pt x="268986" y="365753"/>
                  </a:cubicBezTo>
                  <a:cubicBezTo>
                    <a:pt x="268153" y="360316"/>
                    <a:pt x="263223" y="356473"/>
                    <a:pt x="257747" y="356990"/>
                  </a:cubicBezTo>
                  <a:cubicBezTo>
                    <a:pt x="249281" y="358279"/>
                    <a:pt x="240654" y="356080"/>
                    <a:pt x="233839" y="350894"/>
                  </a:cubicBezTo>
                  <a:cubicBezTo>
                    <a:pt x="229400" y="347203"/>
                    <a:pt x="226735" y="341803"/>
                    <a:pt x="226505" y="336035"/>
                  </a:cubicBezTo>
                  <a:cubicBezTo>
                    <a:pt x="226504" y="333368"/>
                    <a:pt x="226504" y="330701"/>
                    <a:pt x="226504" y="328034"/>
                  </a:cubicBezTo>
                  <a:cubicBezTo>
                    <a:pt x="226504" y="322224"/>
                    <a:pt x="225171" y="320891"/>
                    <a:pt x="219456" y="320795"/>
                  </a:cubicBezTo>
                  <a:cubicBezTo>
                    <a:pt x="213741" y="320700"/>
                    <a:pt x="207454" y="320795"/>
                    <a:pt x="201549" y="320795"/>
                  </a:cubicBezTo>
                  <a:cubicBezTo>
                    <a:pt x="195644" y="320795"/>
                    <a:pt x="191453" y="317843"/>
                    <a:pt x="191453" y="313556"/>
                  </a:cubicBezTo>
                  <a:cubicBezTo>
                    <a:pt x="191453" y="309270"/>
                    <a:pt x="195358" y="305079"/>
                    <a:pt x="201835" y="305079"/>
                  </a:cubicBezTo>
                  <a:cubicBezTo>
                    <a:pt x="208312" y="305079"/>
                    <a:pt x="215265" y="305079"/>
                    <a:pt x="222028" y="305079"/>
                  </a:cubicBezTo>
                  <a:cubicBezTo>
                    <a:pt x="233211" y="305079"/>
                    <a:pt x="242307" y="314089"/>
                    <a:pt x="242411" y="325272"/>
                  </a:cubicBezTo>
                  <a:cubicBezTo>
                    <a:pt x="242411" y="328225"/>
                    <a:pt x="242411" y="331178"/>
                    <a:pt x="242411" y="334226"/>
                  </a:cubicBezTo>
                  <a:cubicBezTo>
                    <a:pt x="242088" y="337471"/>
                    <a:pt x="244457" y="340364"/>
                    <a:pt x="247702" y="340688"/>
                  </a:cubicBezTo>
                  <a:cubicBezTo>
                    <a:pt x="248033" y="340721"/>
                    <a:pt x="248366" y="340726"/>
                    <a:pt x="248698" y="340703"/>
                  </a:cubicBezTo>
                  <a:cubicBezTo>
                    <a:pt x="251520" y="340893"/>
                    <a:pt x="254353" y="340893"/>
                    <a:pt x="257175" y="340703"/>
                  </a:cubicBezTo>
                  <a:cubicBezTo>
                    <a:pt x="264119" y="340758"/>
                    <a:pt x="269793" y="335175"/>
                    <a:pt x="269849" y="328231"/>
                  </a:cubicBezTo>
                  <a:cubicBezTo>
                    <a:pt x="269850" y="328070"/>
                    <a:pt x="269848" y="327909"/>
                    <a:pt x="269843" y="327749"/>
                  </a:cubicBezTo>
                  <a:cubicBezTo>
                    <a:pt x="269843" y="308000"/>
                    <a:pt x="269843" y="288283"/>
                    <a:pt x="269843" y="268598"/>
                  </a:cubicBezTo>
                  <a:cubicBezTo>
                    <a:pt x="270082" y="261395"/>
                    <a:pt x="264436" y="255363"/>
                    <a:pt x="257233" y="255124"/>
                  </a:cubicBezTo>
                  <a:cubicBezTo>
                    <a:pt x="256705" y="255107"/>
                    <a:pt x="256177" y="255122"/>
                    <a:pt x="255651" y="255168"/>
                  </a:cubicBezTo>
                  <a:lnTo>
                    <a:pt x="239078" y="255168"/>
                  </a:lnTo>
                  <a:cubicBezTo>
                    <a:pt x="233363" y="255168"/>
                    <a:pt x="229553" y="252025"/>
                    <a:pt x="229553" y="247358"/>
                  </a:cubicBezTo>
                  <a:cubicBezTo>
                    <a:pt x="229692" y="242520"/>
                    <a:pt x="233726" y="238711"/>
                    <a:pt x="238564" y="238850"/>
                  </a:cubicBezTo>
                  <a:cubicBezTo>
                    <a:pt x="238736" y="238855"/>
                    <a:pt x="238907" y="238865"/>
                    <a:pt x="239078" y="238880"/>
                  </a:cubicBezTo>
                  <a:cubicBezTo>
                    <a:pt x="244983" y="238880"/>
                    <a:pt x="250984" y="238880"/>
                    <a:pt x="256985" y="238880"/>
                  </a:cubicBezTo>
                  <a:cubicBezTo>
                    <a:pt x="263749" y="239421"/>
                    <a:pt x="269671" y="234375"/>
                    <a:pt x="270211" y="227611"/>
                  </a:cubicBezTo>
                  <a:cubicBezTo>
                    <a:pt x="270259" y="227019"/>
                    <a:pt x="270263" y="226424"/>
                    <a:pt x="270224" y="225831"/>
                  </a:cubicBezTo>
                  <a:cubicBezTo>
                    <a:pt x="270757" y="221108"/>
                    <a:pt x="270402" y="216327"/>
                    <a:pt x="269177" y="211734"/>
                  </a:cubicBezTo>
                  <a:cubicBezTo>
                    <a:pt x="265915" y="204471"/>
                    <a:pt x="257663" y="200881"/>
                    <a:pt x="250127" y="203447"/>
                  </a:cubicBezTo>
                  <a:cubicBezTo>
                    <a:pt x="247370" y="204149"/>
                    <a:pt x="244665" y="205040"/>
                    <a:pt x="242030" y="206114"/>
                  </a:cubicBezTo>
                  <a:cubicBezTo>
                    <a:pt x="238188" y="208402"/>
                    <a:pt x="233219" y="207141"/>
                    <a:pt x="230932" y="203299"/>
                  </a:cubicBezTo>
                  <a:cubicBezTo>
                    <a:pt x="228645" y="199457"/>
                    <a:pt x="229905" y="194488"/>
                    <a:pt x="233747" y="192201"/>
                  </a:cubicBezTo>
                  <a:cubicBezTo>
                    <a:pt x="234372" y="191829"/>
                    <a:pt x="235043" y="191543"/>
                    <a:pt x="235744" y="191351"/>
                  </a:cubicBezTo>
                  <a:cubicBezTo>
                    <a:pt x="248818" y="183784"/>
                    <a:pt x="265247" y="185313"/>
                    <a:pt x="276701" y="195161"/>
                  </a:cubicBezTo>
                  <a:lnTo>
                    <a:pt x="277368" y="195161"/>
                  </a:lnTo>
                  <a:lnTo>
                    <a:pt x="277368" y="195161"/>
                  </a:lnTo>
                  <a:lnTo>
                    <a:pt x="277940" y="195161"/>
                  </a:lnTo>
                  <a:cubicBezTo>
                    <a:pt x="277940" y="195161"/>
                    <a:pt x="277940" y="195161"/>
                    <a:pt x="277940" y="195161"/>
                  </a:cubicBezTo>
                  <a:lnTo>
                    <a:pt x="277940" y="195161"/>
                  </a:lnTo>
                  <a:lnTo>
                    <a:pt x="278702" y="195161"/>
                  </a:lnTo>
                  <a:cubicBezTo>
                    <a:pt x="290156" y="185313"/>
                    <a:pt x="306585" y="183784"/>
                    <a:pt x="319659" y="191351"/>
                  </a:cubicBezTo>
                  <a:cubicBezTo>
                    <a:pt x="323947" y="192959"/>
                    <a:pt x="326183" y="197683"/>
                    <a:pt x="324707" y="202019"/>
                  </a:cubicBezTo>
                  <a:cubicBezTo>
                    <a:pt x="322841" y="206197"/>
                    <a:pt x="317940" y="208072"/>
                    <a:pt x="313761" y="206205"/>
                  </a:cubicBezTo>
                  <a:cubicBezTo>
                    <a:pt x="313630" y="206146"/>
                    <a:pt x="313501" y="206084"/>
                    <a:pt x="313373" y="206019"/>
                  </a:cubicBezTo>
                  <a:cubicBezTo>
                    <a:pt x="310721" y="205019"/>
                    <a:pt x="308019" y="204160"/>
                    <a:pt x="305276" y="203447"/>
                  </a:cubicBezTo>
                  <a:cubicBezTo>
                    <a:pt x="297739" y="200881"/>
                    <a:pt x="289487" y="204471"/>
                    <a:pt x="286226" y="211734"/>
                  </a:cubicBezTo>
                  <a:cubicBezTo>
                    <a:pt x="285001" y="216327"/>
                    <a:pt x="284645" y="221108"/>
                    <a:pt x="285179" y="225831"/>
                  </a:cubicBezTo>
                  <a:cubicBezTo>
                    <a:pt x="284736" y="232603"/>
                    <a:pt x="289867" y="238451"/>
                    <a:pt x="296639" y="238893"/>
                  </a:cubicBezTo>
                  <a:cubicBezTo>
                    <a:pt x="297231" y="238932"/>
                    <a:pt x="297826" y="238928"/>
                    <a:pt x="298418" y="238880"/>
                  </a:cubicBezTo>
                  <a:cubicBezTo>
                    <a:pt x="304419" y="238880"/>
                    <a:pt x="310420" y="238880"/>
                    <a:pt x="316325" y="238880"/>
                  </a:cubicBezTo>
                  <a:cubicBezTo>
                    <a:pt x="321147" y="238457"/>
                    <a:pt x="325398" y="242023"/>
                    <a:pt x="325820" y="246844"/>
                  </a:cubicBezTo>
                  <a:cubicBezTo>
                    <a:pt x="325835" y="247015"/>
                    <a:pt x="325845" y="247186"/>
                    <a:pt x="325850" y="247358"/>
                  </a:cubicBezTo>
                  <a:cubicBezTo>
                    <a:pt x="325850" y="252025"/>
                    <a:pt x="322040" y="255073"/>
                    <a:pt x="316325" y="255168"/>
                  </a:cubicBezTo>
                  <a:lnTo>
                    <a:pt x="299371" y="255168"/>
                  </a:lnTo>
                  <a:cubicBezTo>
                    <a:pt x="292192" y="254533"/>
                    <a:pt x="285857" y="259838"/>
                    <a:pt x="285222" y="267016"/>
                  </a:cubicBezTo>
                  <a:cubicBezTo>
                    <a:pt x="285176" y="267542"/>
                    <a:pt x="285161" y="268071"/>
                    <a:pt x="285179" y="268598"/>
                  </a:cubicBezTo>
                  <a:cubicBezTo>
                    <a:pt x="285179" y="288283"/>
                    <a:pt x="285179" y="308000"/>
                    <a:pt x="285179" y="327749"/>
                  </a:cubicBezTo>
                  <a:cubicBezTo>
                    <a:pt x="285021" y="334743"/>
                    <a:pt x="290563" y="340542"/>
                    <a:pt x="297558" y="340699"/>
                  </a:cubicBezTo>
                  <a:cubicBezTo>
                    <a:pt x="297654" y="340702"/>
                    <a:pt x="297750" y="340703"/>
                    <a:pt x="297847" y="340703"/>
                  </a:cubicBezTo>
                  <a:cubicBezTo>
                    <a:pt x="300701" y="340893"/>
                    <a:pt x="303565" y="340893"/>
                    <a:pt x="306419" y="340703"/>
                  </a:cubicBezTo>
                  <a:cubicBezTo>
                    <a:pt x="309673" y="340929"/>
                    <a:pt x="312494" y="338475"/>
                    <a:pt x="312721" y="335221"/>
                  </a:cubicBezTo>
                  <a:cubicBezTo>
                    <a:pt x="312744" y="334890"/>
                    <a:pt x="312739" y="334557"/>
                    <a:pt x="312706" y="334226"/>
                  </a:cubicBezTo>
                  <a:cubicBezTo>
                    <a:pt x="312706" y="331178"/>
                    <a:pt x="312706" y="328225"/>
                    <a:pt x="312706" y="325272"/>
                  </a:cubicBezTo>
                  <a:cubicBezTo>
                    <a:pt x="312580" y="314015"/>
                    <a:pt x="321603" y="304788"/>
                    <a:pt x="332860" y="304662"/>
                  </a:cubicBezTo>
                  <a:cubicBezTo>
                    <a:pt x="333349" y="304656"/>
                    <a:pt x="333839" y="304668"/>
                    <a:pt x="334328" y="304698"/>
                  </a:cubicBezTo>
                  <a:cubicBezTo>
                    <a:pt x="340995" y="304698"/>
                    <a:pt x="347758" y="304698"/>
                    <a:pt x="354425" y="304698"/>
                  </a:cubicBezTo>
                  <a:cubicBezTo>
                    <a:pt x="361093" y="304698"/>
                    <a:pt x="364808" y="307937"/>
                    <a:pt x="364808" y="313175"/>
                  </a:cubicBezTo>
                  <a:cubicBezTo>
                    <a:pt x="364808" y="318414"/>
                    <a:pt x="361093" y="320891"/>
                    <a:pt x="355283" y="320986"/>
                  </a:cubicBezTo>
                  <a:cubicBezTo>
                    <a:pt x="349472" y="321081"/>
                    <a:pt x="343376" y="320986"/>
                    <a:pt x="337376" y="320986"/>
                  </a:cubicBezTo>
                  <a:cubicBezTo>
                    <a:pt x="331375" y="320986"/>
                    <a:pt x="330327" y="322415"/>
                    <a:pt x="330232" y="328225"/>
                  </a:cubicBezTo>
                  <a:cubicBezTo>
                    <a:pt x="330232" y="330892"/>
                    <a:pt x="330232" y="333559"/>
                    <a:pt x="330232" y="336226"/>
                  </a:cubicBezTo>
                  <a:cubicBezTo>
                    <a:pt x="329955" y="341982"/>
                    <a:pt x="327298" y="347364"/>
                    <a:pt x="322898" y="351085"/>
                  </a:cubicBezTo>
                  <a:cubicBezTo>
                    <a:pt x="316082" y="356270"/>
                    <a:pt x="307456" y="358470"/>
                    <a:pt x="298990" y="357181"/>
                  </a:cubicBezTo>
                  <a:cubicBezTo>
                    <a:pt x="293499" y="356613"/>
                    <a:pt x="288539" y="360480"/>
                    <a:pt x="287750" y="365944"/>
                  </a:cubicBezTo>
                  <a:cubicBezTo>
                    <a:pt x="286988" y="373183"/>
                    <a:pt x="287179" y="380422"/>
                    <a:pt x="286703" y="387661"/>
                  </a:cubicBezTo>
                  <a:cubicBezTo>
                    <a:pt x="285750" y="404425"/>
                    <a:pt x="291084" y="408806"/>
                    <a:pt x="307848" y="407854"/>
                  </a:cubicBezTo>
                  <a:cubicBezTo>
                    <a:pt x="311031" y="408261"/>
                    <a:pt x="313942" y="406011"/>
                    <a:pt x="314349" y="402828"/>
                  </a:cubicBezTo>
                  <a:cubicBezTo>
                    <a:pt x="314419" y="402282"/>
                    <a:pt x="314411" y="401730"/>
                    <a:pt x="314325" y="401186"/>
                  </a:cubicBezTo>
                  <a:cubicBezTo>
                    <a:pt x="314325" y="398234"/>
                    <a:pt x="314325" y="395186"/>
                    <a:pt x="314325" y="392233"/>
                  </a:cubicBezTo>
                  <a:cubicBezTo>
                    <a:pt x="314664" y="382496"/>
                    <a:pt x="321999" y="374435"/>
                    <a:pt x="331661" y="373183"/>
                  </a:cubicBezTo>
                  <a:cubicBezTo>
                    <a:pt x="340541" y="372611"/>
                    <a:pt x="349450" y="372611"/>
                    <a:pt x="358331" y="373183"/>
                  </a:cubicBezTo>
                  <a:cubicBezTo>
                    <a:pt x="361956" y="373006"/>
                    <a:pt x="365038" y="375801"/>
                    <a:pt x="365216" y="379427"/>
                  </a:cubicBezTo>
                  <a:cubicBezTo>
                    <a:pt x="365232" y="379759"/>
                    <a:pt x="365223" y="380091"/>
                    <a:pt x="365189" y="380422"/>
                  </a:cubicBezTo>
                  <a:cubicBezTo>
                    <a:pt x="365619" y="384502"/>
                    <a:pt x="362661" y="388160"/>
                    <a:pt x="358580" y="388590"/>
                  </a:cubicBezTo>
                  <a:cubicBezTo>
                    <a:pt x="358149" y="388636"/>
                    <a:pt x="357715" y="388643"/>
                    <a:pt x="357283" y="388613"/>
                  </a:cubicBezTo>
                  <a:cubicBezTo>
                    <a:pt x="350520" y="388613"/>
                    <a:pt x="343853" y="388613"/>
                    <a:pt x="337090" y="388613"/>
                  </a:cubicBezTo>
                  <a:cubicBezTo>
                    <a:pt x="332232" y="388613"/>
                    <a:pt x="330422" y="390518"/>
                    <a:pt x="330232" y="395376"/>
                  </a:cubicBezTo>
                  <a:cubicBezTo>
                    <a:pt x="330232" y="397948"/>
                    <a:pt x="330232" y="400520"/>
                    <a:pt x="330232" y="402996"/>
                  </a:cubicBezTo>
                  <a:cubicBezTo>
                    <a:pt x="330128" y="414789"/>
                    <a:pt x="320594" y="424324"/>
                    <a:pt x="308801" y="424427"/>
                  </a:cubicBezTo>
                  <a:lnTo>
                    <a:pt x="300800" y="424427"/>
                  </a:lnTo>
                  <a:cubicBezTo>
                    <a:pt x="293602" y="423480"/>
                    <a:pt x="287000" y="428547"/>
                    <a:pt x="286053" y="435745"/>
                  </a:cubicBezTo>
                  <a:cubicBezTo>
                    <a:pt x="285981" y="436287"/>
                    <a:pt x="285944" y="436834"/>
                    <a:pt x="285941" y="437381"/>
                  </a:cubicBezTo>
                  <a:cubicBezTo>
                    <a:pt x="285941" y="443001"/>
                    <a:pt x="285941" y="448716"/>
                    <a:pt x="285941" y="454336"/>
                  </a:cubicBezTo>
                  <a:cubicBezTo>
                    <a:pt x="285941" y="459956"/>
                    <a:pt x="287941" y="461289"/>
                    <a:pt x="292418" y="461003"/>
                  </a:cubicBezTo>
                  <a:cubicBezTo>
                    <a:pt x="297128" y="460488"/>
                    <a:pt x="301804" y="459693"/>
                    <a:pt x="306419" y="458622"/>
                  </a:cubicBezTo>
                  <a:cubicBezTo>
                    <a:pt x="308536" y="458049"/>
                    <a:pt x="310707" y="457698"/>
                    <a:pt x="312896" y="457574"/>
                  </a:cubicBezTo>
                  <a:cubicBezTo>
                    <a:pt x="316400" y="457573"/>
                    <a:pt x="319270" y="460358"/>
                    <a:pt x="319373" y="463861"/>
                  </a:cubicBezTo>
                  <a:cubicBezTo>
                    <a:pt x="319469" y="466814"/>
                    <a:pt x="318516" y="470909"/>
                    <a:pt x="316706" y="471862"/>
                  </a:cubicBezTo>
                  <a:close/>
                  <a:moveTo>
                    <a:pt x="360045" y="446906"/>
                  </a:moveTo>
                  <a:cubicBezTo>
                    <a:pt x="355034" y="454453"/>
                    <a:pt x="346873" y="459321"/>
                    <a:pt x="337852" y="460146"/>
                  </a:cubicBezTo>
                  <a:cubicBezTo>
                    <a:pt x="325830" y="459248"/>
                    <a:pt x="315078" y="452331"/>
                    <a:pt x="309277" y="441763"/>
                  </a:cubicBezTo>
                  <a:cubicBezTo>
                    <a:pt x="307801" y="438293"/>
                    <a:pt x="309050" y="434265"/>
                    <a:pt x="312230" y="432238"/>
                  </a:cubicBezTo>
                  <a:cubicBezTo>
                    <a:pt x="315245" y="430259"/>
                    <a:pt x="319241" y="430699"/>
                    <a:pt x="321755" y="433286"/>
                  </a:cubicBezTo>
                  <a:cubicBezTo>
                    <a:pt x="324245" y="436062"/>
                    <a:pt x="326884" y="438701"/>
                    <a:pt x="329660" y="441191"/>
                  </a:cubicBezTo>
                  <a:cubicBezTo>
                    <a:pt x="333327" y="444639"/>
                    <a:pt x="339043" y="444639"/>
                    <a:pt x="342709" y="441191"/>
                  </a:cubicBezTo>
                  <a:cubicBezTo>
                    <a:pt x="344615" y="439763"/>
                    <a:pt x="346139" y="437858"/>
                    <a:pt x="348044" y="436429"/>
                  </a:cubicBezTo>
                  <a:cubicBezTo>
                    <a:pt x="350957" y="433866"/>
                    <a:pt x="355322" y="433866"/>
                    <a:pt x="358235" y="436429"/>
                  </a:cubicBezTo>
                  <a:cubicBezTo>
                    <a:pt x="361625" y="438824"/>
                    <a:pt x="362435" y="443512"/>
                    <a:pt x="360045" y="446906"/>
                  </a:cubicBezTo>
                  <a:close/>
                  <a:moveTo>
                    <a:pt x="402527" y="373945"/>
                  </a:moveTo>
                  <a:cubicBezTo>
                    <a:pt x="398431" y="386613"/>
                    <a:pt x="394145" y="399377"/>
                    <a:pt x="388811" y="412045"/>
                  </a:cubicBezTo>
                  <a:cubicBezTo>
                    <a:pt x="386353" y="416456"/>
                    <a:pt x="382771" y="420137"/>
                    <a:pt x="378428" y="422713"/>
                  </a:cubicBezTo>
                  <a:cubicBezTo>
                    <a:pt x="371671" y="426348"/>
                    <a:pt x="363915" y="427686"/>
                    <a:pt x="356330" y="426523"/>
                  </a:cubicBezTo>
                  <a:cubicBezTo>
                    <a:pt x="352901" y="426523"/>
                    <a:pt x="349472" y="426523"/>
                    <a:pt x="346043" y="426523"/>
                  </a:cubicBezTo>
                  <a:cubicBezTo>
                    <a:pt x="341489" y="426368"/>
                    <a:pt x="337893" y="422602"/>
                    <a:pt x="337947" y="418046"/>
                  </a:cubicBezTo>
                  <a:cubicBezTo>
                    <a:pt x="338032" y="413680"/>
                    <a:pt x="341639" y="410210"/>
                    <a:pt x="346005" y="410295"/>
                  </a:cubicBezTo>
                  <a:cubicBezTo>
                    <a:pt x="346209" y="410299"/>
                    <a:pt x="346412" y="410311"/>
                    <a:pt x="346615" y="410330"/>
                  </a:cubicBezTo>
                  <a:lnTo>
                    <a:pt x="363665" y="410330"/>
                  </a:lnTo>
                  <a:cubicBezTo>
                    <a:pt x="369086" y="410933"/>
                    <a:pt x="374197" y="407684"/>
                    <a:pt x="375952" y="402520"/>
                  </a:cubicBezTo>
                  <a:cubicBezTo>
                    <a:pt x="379857" y="392138"/>
                    <a:pt x="383477" y="381565"/>
                    <a:pt x="386906" y="370992"/>
                  </a:cubicBezTo>
                  <a:cubicBezTo>
                    <a:pt x="388715" y="365277"/>
                    <a:pt x="391763" y="362515"/>
                    <a:pt x="396431" y="363563"/>
                  </a:cubicBezTo>
                  <a:cubicBezTo>
                    <a:pt x="400799" y="364516"/>
                    <a:pt x="403568" y="368830"/>
                    <a:pt x="402615" y="373198"/>
                  </a:cubicBezTo>
                  <a:cubicBezTo>
                    <a:pt x="402589" y="373321"/>
                    <a:pt x="402559" y="373443"/>
                    <a:pt x="402527" y="373564"/>
                  </a:cubicBezTo>
                  <a:close/>
                  <a:moveTo>
                    <a:pt x="385382" y="357657"/>
                  </a:moveTo>
                  <a:cubicBezTo>
                    <a:pt x="375359" y="359153"/>
                    <a:pt x="365217" y="359695"/>
                    <a:pt x="355092" y="359276"/>
                  </a:cubicBezTo>
                  <a:cubicBezTo>
                    <a:pt x="350910" y="358684"/>
                    <a:pt x="347932" y="354909"/>
                    <a:pt x="348329" y="350704"/>
                  </a:cubicBezTo>
                  <a:cubicBezTo>
                    <a:pt x="348475" y="346551"/>
                    <a:pt x="351960" y="343302"/>
                    <a:pt x="356113" y="343447"/>
                  </a:cubicBezTo>
                  <a:cubicBezTo>
                    <a:pt x="356217" y="343451"/>
                    <a:pt x="356322" y="343457"/>
                    <a:pt x="356426" y="343465"/>
                  </a:cubicBezTo>
                  <a:lnTo>
                    <a:pt x="365951" y="343465"/>
                  </a:lnTo>
                  <a:cubicBezTo>
                    <a:pt x="369284" y="343465"/>
                    <a:pt x="372523" y="343465"/>
                    <a:pt x="375476" y="343465"/>
                  </a:cubicBezTo>
                  <a:cubicBezTo>
                    <a:pt x="385155" y="343421"/>
                    <a:pt x="392966" y="335540"/>
                    <a:pt x="392923" y="325860"/>
                  </a:cubicBezTo>
                  <a:cubicBezTo>
                    <a:pt x="392922" y="325632"/>
                    <a:pt x="392916" y="325405"/>
                    <a:pt x="392906" y="325177"/>
                  </a:cubicBezTo>
                  <a:cubicBezTo>
                    <a:pt x="392831" y="319056"/>
                    <a:pt x="392353" y="312947"/>
                    <a:pt x="391478" y="306889"/>
                  </a:cubicBezTo>
                  <a:cubicBezTo>
                    <a:pt x="389340" y="288034"/>
                    <a:pt x="383063" y="269885"/>
                    <a:pt x="373095" y="253739"/>
                  </a:cubicBezTo>
                  <a:cubicBezTo>
                    <a:pt x="370581" y="250234"/>
                    <a:pt x="371385" y="245354"/>
                    <a:pt x="374891" y="242841"/>
                  </a:cubicBezTo>
                  <a:cubicBezTo>
                    <a:pt x="375110" y="242684"/>
                    <a:pt x="375337" y="242538"/>
                    <a:pt x="375571" y="242405"/>
                  </a:cubicBezTo>
                  <a:cubicBezTo>
                    <a:pt x="379762" y="239928"/>
                    <a:pt x="383953" y="241357"/>
                    <a:pt x="387096" y="246500"/>
                  </a:cubicBezTo>
                  <a:cubicBezTo>
                    <a:pt x="401789" y="270938"/>
                    <a:pt x="409222" y="299052"/>
                    <a:pt x="408527" y="327558"/>
                  </a:cubicBezTo>
                  <a:cubicBezTo>
                    <a:pt x="408520" y="341593"/>
                    <a:pt x="398988" y="353833"/>
                    <a:pt x="385382" y="357276"/>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1" name="Google Shape;361;p25">
              <a:extLst>
                <a:ext uri="{FF2B5EF4-FFF2-40B4-BE49-F238E27FC236}">
                  <a16:creationId xmlns:a16="http://schemas.microsoft.com/office/drawing/2014/main" id="{17CA687E-7B34-354C-917A-5CF0E8657D77}"/>
                </a:ext>
              </a:extLst>
            </p:cNvPr>
            <p:cNvSpPr/>
            <p:nvPr/>
          </p:nvSpPr>
          <p:spPr>
            <a:xfrm>
              <a:off x="1514944" y="5725107"/>
              <a:ext cx="561975" cy="628650"/>
            </a:xfrm>
            <a:custGeom>
              <a:avLst/>
              <a:gdLst/>
              <a:ahLst/>
              <a:cxnLst/>
              <a:rect l="l" t="t" r="r" b="b"/>
              <a:pathLst>
                <a:path w="561975" h="628650" extrusionOk="0">
                  <a:moveTo>
                    <a:pt x="536258" y="147191"/>
                  </a:moveTo>
                  <a:lnTo>
                    <a:pt x="303467" y="12793"/>
                  </a:lnTo>
                  <a:cubicBezTo>
                    <a:pt x="290342" y="5261"/>
                    <a:pt x="274205" y="5261"/>
                    <a:pt x="261080" y="12793"/>
                  </a:cubicBezTo>
                  <a:lnTo>
                    <a:pt x="28289" y="147191"/>
                  </a:lnTo>
                  <a:cubicBezTo>
                    <a:pt x="15189" y="154799"/>
                    <a:pt x="7132" y="168808"/>
                    <a:pt x="7144" y="183957"/>
                  </a:cubicBezTo>
                  <a:lnTo>
                    <a:pt x="7144" y="452753"/>
                  </a:lnTo>
                  <a:cubicBezTo>
                    <a:pt x="7152" y="467922"/>
                    <a:pt x="15248" y="481935"/>
                    <a:pt x="28385" y="489519"/>
                  </a:cubicBezTo>
                  <a:lnTo>
                    <a:pt x="261176" y="623917"/>
                  </a:lnTo>
                  <a:cubicBezTo>
                    <a:pt x="274300" y="631450"/>
                    <a:pt x="290437" y="631450"/>
                    <a:pt x="303562" y="623917"/>
                  </a:cubicBezTo>
                  <a:lnTo>
                    <a:pt x="536353" y="489519"/>
                  </a:lnTo>
                  <a:cubicBezTo>
                    <a:pt x="549489" y="481935"/>
                    <a:pt x="557585" y="467922"/>
                    <a:pt x="557594" y="452753"/>
                  </a:cubicBezTo>
                  <a:lnTo>
                    <a:pt x="557594" y="183957"/>
                  </a:lnTo>
                  <a:cubicBezTo>
                    <a:pt x="557566" y="168769"/>
                    <a:pt x="549431" y="154751"/>
                    <a:pt x="536258" y="147191"/>
                  </a:cubicBezTo>
                  <a:close/>
                  <a:moveTo>
                    <a:pt x="310896" y="384363"/>
                  </a:moveTo>
                  <a:lnTo>
                    <a:pt x="273844" y="362742"/>
                  </a:lnTo>
                  <a:lnTo>
                    <a:pt x="265081" y="377982"/>
                  </a:lnTo>
                  <a:lnTo>
                    <a:pt x="264319" y="377982"/>
                  </a:lnTo>
                  <a:lnTo>
                    <a:pt x="273844" y="394079"/>
                  </a:lnTo>
                  <a:lnTo>
                    <a:pt x="226219" y="477232"/>
                  </a:lnTo>
                  <a:lnTo>
                    <a:pt x="189929" y="477232"/>
                  </a:lnTo>
                  <a:lnTo>
                    <a:pt x="172022" y="446085"/>
                  </a:lnTo>
                  <a:lnTo>
                    <a:pt x="219647" y="363218"/>
                  </a:lnTo>
                  <a:lnTo>
                    <a:pt x="238696" y="363218"/>
                  </a:lnTo>
                  <a:lnTo>
                    <a:pt x="238696" y="362646"/>
                  </a:lnTo>
                  <a:lnTo>
                    <a:pt x="247460" y="347502"/>
                  </a:lnTo>
                  <a:lnTo>
                    <a:pt x="213074" y="327690"/>
                  </a:lnTo>
                  <a:lnTo>
                    <a:pt x="213074" y="214247"/>
                  </a:lnTo>
                  <a:lnTo>
                    <a:pt x="311372" y="157573"/>
                  </a:lnTo>
                  <a:lnTo>
                    <a:pt x="409670" y="214723"/>
                  </a:lnTo>
                  <a:lnTo>
                    <a:pt x="409670" y="327785"/>
                  </a:ln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2" name="Google Shape;362;p25">
              <a:extLst>
                <a:ext uri="{FF2B5EF4-FFF2-40B4-BE49-F238E27FC236}">
                  <a16:creationId xmlns:a16="http://schemas.microsoft.com/office/drawing/2014/main" id="{8E6FBCC1-0607-D14B-98D1-29AFE82D5F2D}"/>
                </a:ext>
              </a:extLst>
            </p:cNvPr>
            <p:cNvSpPr/>
            <p:nvPr/>
          </p:nvSpPr>
          <p:spPr>
            <a:xfrm>
              <a:off x="1738115" y="5896015"/>
              <a:ext cx="171450" cy="200025"/>
            </a:xfrm>
            <a:custGeom>
              <a:avLst/>
              <a:gdLst/>
              <a:ahLst/>
              <a:cxnLst/>
              <a:rect l="l" t="t" r="r" b="b"/>
              <a:pathLst>
                <a:path w="171450" h="200025" extrusionOk="0">
                  <a:moveTo>
                    <a:pt x="87630" y="7144"/>
                  </a:moveTo>
                  <a:lnTo>
                    <a:pt x="7144" y="53531"/>
                  </a:lnTo>
                  <a:lnTo>
                    <a:pt x="7144" y="146495"/>
                  </a:lnTo>
                  <a:lnTo>
                    <a:pt x="87725" y="192977"/>
                  </a:lnTo>
                  <a:lnTo>
                    <a:pt x="168211" y="146590"/>
                  </a:lnTo>
                  <a:lnTo>
                    <a:pt x="168211" y="53721"/>
                  </a:lnTo>
                  <a:close/>
                  <a:moveTo>
                    <a:pt x="127349" y="51340"/>
                  </a:moveTo>
                  <a:cubicBezTo>
                    <a:pt x="125894" y="53880"/>
                    <a:pt x="122663" y="54773"/>
                    <a:pt x="120110" y="53340"/>
                  </a:cubicBezTo>
                  <a:lnTo>
                    <a:pt x="87725" y="34290"/>
                  </a:lnTo>
                  <a:lnTo>
                    <a:pt x="31623" y="66485"/>
                  </a:lnTo>
                  <a:lnTo>
                    <a:pt x="31623" y="135065"/>
                  </a:lnTo>
                  <a:cubicBezTo>
                    <a:pt x="31623" y="138010"/>
                    <a:pt x="29235" y="140398"/>
                    <a:pt x="26289" y="140398"/>
                  </a:cubicBezTo>
                  <a:cubicBezTo>
                    <a:pt x="23343" y="140398"/>
                    <a:pt x="20955" y="138010"/>
                    <a:pt x="20955" y="135065"/>
                  </a:cubicBezTo>
                  <a:lnTo>
                    <a:pt x="20955" y="63818"/>
                  </a:lnTo>
                  <a:cubicBezTo>
                    <a:pt x="20857" y="61924"/>
                    <a:pt x="21809" y="60131"/>
                    <a:pt x="23431" y="59150"/>
                  </a:cubicBezTo>
                  <a:lnTo>
                    <a:pt x="85058" y="23717"/>
                  </a:lnTo>
                  <a:cubicBezTo>
                    <a:pt x="86674" y="22761"/>
                    <a:pt x="88682" y="22761"/>
                    <a:pt x="90297" y="23717"/>
                  </a:cubicBezTo>
                  <a:lnTo>
                    <a:pt x="125349" y="44101"/>
                  </a:lnTo>
                  <a:cubicBezTo>
                    <a:pt x="127889" y="45556"/>
                    <a:pt x="128782" y="48787"/>
                    <a:pt x="127349" y="51340"/>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3" name="Google Shape;363;p25">
              <a:extLst>
                <a:ext uri="{FF2B5EF4-FFF2-40B4-BE49-F238E27FC236}">
                  <a16:creationId xmlns:a16="http://schemas.microsoft.com/office/drawing/2014/main" id="{6BD9CE75-2697-7347-A4F3-A0D7305203FC}"/>
                </a:ext>
              </a:extLst>
            </p:cNvPr>
            <p:cNvSpPr/>
            <p:nvPr/>
          </p:nvSpPr>
          <p:spPr>
            <a:xfrm>
              <a:off x="2096922" y="5725107"/>
              <a:ext cx="561975" cy="628650"/>
            </a:xfrm>
            <a:custGeom>
              <a:avLst/>
              <a:gdLst/>
              <a:ahLst/>
              <a:cxnLst/>
              <a:rect l="l" t="t" r="r" b="b"/>
              <a:pathLst>
                <a:path w="561975" h="628650" extrusionOk="0">
                  <a:moveTo>
                    <a:pt x="536353" y="147191"/>
                  </a:moveTo>
                  <a:lnTo>
                    <a:pt x="303562" y="12793"/>
                  </a:lnTo>
                  <a:cubicBezTo>
                    <a:pt x="290437" y="5261"/>
                    <a:pt x="274300" y="5261"/>
                    <a:pt x="261176" y="12793"/>
                  </a:cubicBezTo>
                  <a:lnTo>
                    <a:pt x="28289" y="147191"/>
                  </a:lnTo>
                  <a:cubicBezTo>
                    <a:pt x="15218" y="154828"/>
                    <a:pt x="7171" y="168819"/>
                    <a:pt x="7144" y="183957"/>
                  </a:cubicBezTo>
                  <a:lnTo>
                    <a:pt x="7144" y="452753"/>
                  </a:lnTo>
                  <a:cubicBezTo>
                    <a:pt x="7171" y="467892"/>
                    <a:pt x="15218" y="481882"/>
                    <a:pt x="28289" y="489519"/>
                  </a:cubicBezTo>
                  <a:lnTo>
                    <a:pt x="261176" y="623917"/>
                  </a:lnTo>
                  <a:cubicBezTo>
                    <a:pt x="274300" y="631450"/>
                    <a:pt x="290437" y="631450"/>
                    <a:pt x="303562" y="623917"/>
                  </a:cubicBezTo>
                  <a:lnTo>
                    <a:pt x="536353" y="489519"/>
                  </a:lnTo>
                  <a:cubicBezTo>
                    <a:pt x="549489" y="481935"/>
                    <a:pt x="557585" y="467922"/>
                    <a:pt x="557594" y="452753"/>
                  </a:cubicBezTo>
                  <a:lnTo>
                    <a:pt x="557594" y="183957"/>
                  </a:lnTo>
                  <a:cubicBezTo>
                    <a:pt x="557585" y="168789"/>
                    <a:pt x="549489" y="154775"/>
                    <a:pt x="536353" y="147191"/>
                  </a:cubicBezTo>
                  <a:close/>
                  <a:moveTo>
                    <a:pt x="200406" y="187767"/>
                  </a:moveTo>
                  <a:lnTo>
                    <a:pt x="271367" y="165479"/>
                  </a:lnTo>
                  <a:cubicBezTo>
                    <a:pt x="279705" y="162849"/>
                    <a:pt x="288597" y="167476"/>
                    <a:pt x="291227" y="175814"/>
                  </a:cubicBezTo>
                  <a:cubicBezTo>
                    <a:pt x="293857" y="184151"/>
                    <a:pt x="289230" y="193043"/>
                    <a:pt x="280892" y="195673"/>
                  </a:cubicBezTo>
                  <a:lnTo>
                    <a:pt x="209836" y="218343"/>
                  </a:lnTo>
                  <a:cubicBezTo>
                    <a:pt x="208316" y="218781"/>
                    <a:pt x="206749" y="219037"/>
                    <a:pt x="205169" y="219105"/>
                  </a:cubicBezTo>
                  <a:cubicBezTo>
                    <a:pt x="198275" y="219044"/>
                    <a:pt x="192185" y="214602"/>
                    <a:pt x="190024" y="208056"/>
                  </a:cubicBezTo>
                  <a:cubicBezTo>
                    <a:pt x="187145" y="199867"/>
                    <a:pt x="191448" y="190895"/>
                    <a:pt x="199637" y="188016"/>
                  </a:cubicBezTo>
                  <a:cubicBezTo>
                    <a:pt x="199891" y="187927"/>
                    <a:pt x="200148" y="187844"/>
                    <a:pt x="200406" y="187767"/>
                  </a:cubicBezTo>
                  <a:close/>
                  <a:moveTo>
                    <a:pt x="284036" y="498282"/>
                  </a:moveTo>
                  <a:cubicBezTo>
                    <a:pt x="266834" y="498388"/>
                    <a:pt x="252804" y="484529"/>
                    <a:pt x="252698" y="467327"/>
                  </a:cubicBezTo>
                  <a:cubicBezTo>
                    <a:pt x="252697" y="467200"/>
                    <a:pt x="252697" y="467073"/>
                    <a:pt x="252698" y="466945"/>
                  </a:cubicBezTo>
                  <a:lnTo>
                    <a:pt x="315373" y="466945"/>
                  </a:lnTo>
                  <a:cubicBezTo>
                    <a:pt x="315321" y="484231"/>
                    <a:pt x="301321" y="498230"/>
                    <a:pt x="284036" y="498282"/>
                  </a:cubicBezTo>
                  <a:close/>
                  <a:moveTo>
                    <a:pt x="325279" y="457420"/>
                  </a:moveTo>
                  <a:lnTo>
                    <a:pt x="242792" y="457420"/>
                  </a:lnTo>
                  <a:cubicBezTo>
                    <a:pt x="238426" y="457420"/>
                    <a:pt x="234886" y="453881"/>
                    <a:pt x="234886" y="449514"/>
                  </a:cubicBezTo>
                  <a:cubicBezTo>
                    <a:pt x="234886" y="445148"/>
                    <a:pt x="238426" y="441609"/>
                    <a:pt x="242792" y="441609"/>
                  </a:cubicBezTo>
                  <a:lnTo>
                    <a:pt x="325660" y="441609"/>
                  </a:lnTo>
                  <a:cubicBezTo>
                    <a:pt x="330042" y="441608"/>
                    <a:pt x="333609" y="445133"/>
                    <a:pt x="333661" y="449514"/>
                  </a:cubicBezTo>
                  <a:cubicBezTo>
                    <a:pt x="333456" y="453979"/>
                    <a:pt x="329747" y="457476"/>
                    <a:pt x="325279" y="457420"/>
                  </a:cubicBezTo>
                  <a:close/>
                  <a:moveTo>
                    <a:pt x="325279" y="434084"/>
                  </a:moveTo>
                  <a:lnTo>
                    <a:pt x="242792" y="434084"/>
                  </a:lnTo>
                  <a:cubicBezTo>
                    <a:pt x="238400" y="433603"/>
                    <a:pt x="235229" y="429651"/>
                    <a:pt x="235711" y="425259"/>
                  </a:cubicBezTo>
                  <a:cubicBezTo>
                    <a:pt x="236119" y="421530"/>
                    <a:pt x="239063" y="418586"/>
                    <a:pt x="242792" y="418177"/>
                  </a:cubicBezTo>
                  <a:lnTo>
                    <a:pt x="325660" y="418177"/>
                  </a:lnTo>
                  <a:cubicBezTo>
                    <a:pt x="330042" y="418177"/>
                    <a:pt x="333609" y="421701"/>
                    <a:pt x="333661" y="426083"/>
                  </a:cubicBezTo>
                  <a:cubicBezTo>
                    <a:pt x="333322" y="430500"/>
                    <a:pt x="329707" y="433951"/>
                    <a:pt x="325279" y="434084"/>
                  </a:cubicBezTo>
                  <a:close/>
                  <a:moveTo>
                    <a:pt x="334804" y="409414"/>
                  </a:moveTo>
                  <a:lnTo>
                    <a:pt x="233648" y="409414"/>
                  </a:lnTo>
                  <a:cubicBezTo>
                    <a:pt x="224889" y="408735"/>
                    <a:pt x="218340" y="401084"/>
                    <a:pt x="219019" y="392325"/>
                  </a:cubicBezTo>
                  <a:cubicBezTo>
                    <a:pt x="219625" y="384510"/>
                    <a:pt x="225834" y="378302"/>
                    <a:pt x="233648" y="377696"/>
                  </a:cubicBezTo>
                  <a:lnTo>
                    <a:pt x="334423" y="377696"/>
                  </a:lnTo>
                  <a:cubicBezTo>
                    <a:pt x="343208" y="377696"/>
                    <a:pt x="350330" y="384818"/>
                    <a:pt x="350330" y="393603"/>
                  </a:cubicBezTo>
                  <a:cubicBezTo>
                    <a:pt x="350436" y="402229"/>
                    <a:pt x="343530" y="409309"/>
                    <a:pt x="334903" y="409416"/>
                  </a:cubicBezTo>
                  <a:cubicBezTo>
                    <a:pt x="334743" y="409418"/>
                    <a:pt x="334583" y="409417"/>
                    <a:pt x="334423" y="409414"/>
                  </a:cubicBezTo>
                  <a:close/>
                  <a:moveTo>
                    <a:pt x="249079" y="353121"/>
                  </a:moveTo>
                  <a:lnTo>
                    <a:pt x="249079" y="332643"/>
                  </a:lnTo>
                  <a:cubicBezTo>
                    <a:pt x="248399" y="323884"/>
                    <a:pt x="254949" y="316233"/>
                    <a:pt x="263708" y="315554"/>
                  </a:cubicBezTo>
                  <a:cubicBezTo>
                    <a:pt x="272467" y="314874"/>
                    <a:pt x="280118" y="321424"/>
                    <a:pt x="280797" y="330183"/>
                  </a:cubicBezTo>
                  <a:cubicBezTo>
                    <a:pt x="280861" y="331002"/>
                    <a:pt x="280861" y="331824"/>
                    <a:pt x="280797" y="332643"/>
                  </a:cubicBezTo>
                  <a:lnTo>
                    <a:pt x="280797" y="352836"/>
                  </a:lnTo>
                  <a:cubicBezTo>
                    <a:pt x="280644" y="361557"/>
                    <a:pt x="273611" y="368590"/>
                    <a:pt x="264890" y="368742"/>
                  </a:cubicBezTo>
                  <a:cubicBezTo>
                    <a:pt x="256290" y="368641"/>
                    <a:pt x="249328" y="361721"/>
                    <a:pt x="249174" y="353121"/>
                  </a:cubicBezTo>
                  <a:close/>
                  <a:moveTo>
                    <a:pt x="367284" y="319022"/>
                  </a:moveTo>
                  <a:lnTo>
                    <a:pt x="322040" y="332071"/>
                  </a:lnTo>
                  <a:lnTo>
                    <a:pt x="322040" y="353121"/>
                  </a:lnTo>
                  <a:cubicBezTo>
                    <a:pt x="322199" y="361747"/>
                    <a:pt x="315335" y="368868"/>
                    <a:pt x="306709" y="369027"/>
                  </a:cubicBezTo>
                  <a:cubicBezTo>
                    <a:pt x="306676" y="369027"/>
                    <a:pt x="306643" y="369028"/>
                    <a:pt x="306610" y="369028"/>
                  </a:cubicBezTo>
                  <a:cubicBezTo>
                    <a:pt x="297825" y="369028"/>
                    <a:pt x="290703" y="361907"/>
                    <a:pt x="290703" y="353122"/>
                  </a:cubicBezTo>
                  <a:lnTo>
                    <a:pt x="290703" y="320165"/>
                  </a:lnTo>
                  <a:cubicBezTo>
                    <a:pt x="290747" y="313135"/>
                    <a:pt x="295453" y="306990"/>
                    <a:pt x="302228" y="305115"/>
                  </a:cubicBezTo>
                  <a:lnTo>
                    <a:pt x="358616" y="288828"/>
                  </a:lnTo>
                  <a:cubicBezTo>
                    <a:pt x="366954" y="286408"/>
                    <a:pt x="375675" y="291205"/>
                    <a:pt x="378095" y="299543"/>
                  </a:cubicBezTo>
                  <a:cubicBezTo>
                    <a:pt x="380515" y="307881"/>
                    <a:pt x="375717" y="316602"/>
                    <a:pt x="367379" y="319022"/>
                  </a:cubicBezTo>
                  <a:close/>
                  <a:moveTo>
                    <a:pt x="367284" y="269016"/>
                  </a:moveTo>
                  <a:lnTo>
                    <a:pt x="209360" y="319403"/>
                  </a:lnTo>
                  <a:cubicBezTo>
                    <a:pt x="207840" y="319842"/>
                    <a:pt x="206273" y="320097"/>
                    <a:pt x="204692" y="320165"/>
                  </a:cubicBezTo>
                  <a:cubicBezTo>
                    <a:pt x="197908" y="320133"/>
                    <a:pt x="191862" y="315875"/>
                    <a:pt x="189548" y="309497"/>
                  </a:cubicBezTo>
                  <a:cubicBezTo>
                    <a:pt x="186907" y="301228"/>
                    <a:pt x="191470" y="292385"/>
                    <a:pt x="199738" y="289745"/>
                  </a:cubicBezTo>
                  <a:cubicBezTo>
                    <a:pt x="199802" y="289724"/>
                    <a:pt x="199866" y="289704"/>
                    <a:pt x="199930" y="289685"/>
                  </a:cubicBezTo>
                  <a:lnTo>
                    <a:pt x="358616" y="238917"/>
                  </a:lnTo>
                  <a:cubicBezTo>
                    <a:pt x="367080" y="236767"/>
                    <a:pt x="375684" y="241887"/>
                    <a:pt x="377833" y="250350"/>
                  </a:cubicBezTo>
                  <a:cubicBezTo>
                    <a:pt x="379808" y="258130"/>
                    <a:pt x="375641" y="266156"/>
                    <a:pt x="368141" y="269016"/>
                  </a:cubicBezTo>
                  <a:close/>
                  <a:moveTo>
                    <a:pt x="367284" y="219486"/>
                  </a:moveTo>
                  <a:lnTo>
                    <a:pt x="209360" y="269873"/>
                  </a:lnTo>
                  <a:cubicBezTo>
                    <a:pt x="207840" y="270312"/>
                    <a:pt x="206273" y="270567"/>
                    <a:pt x="204692" y="270635"/>
                  </a:cubicBezTo>
                  <a:cubicBezTo>
                    <a:pt x="197892" y="270561"/>
                    <a:pt x="191854" y="266269"/>
                    <a:pt x="189548" y="259872"/>
                  </a:cubicBezTo>
                  <a:cubicBezTo>
                    <a:pt x="186907" y="251603"/>
                    <a:pt x="191470" y="242760"/>
                    <a:pt x="199738" y="240120"/>
                  </a:cubicBezTo>
                  <a:cubicBezTo>
                    <a:pt x="199802" y="240099"/>
                    <a:pt x="199866" y="240079"/>
                    <a:pt x="199930" y="240060"/>
                  </a:cubicBezTo>
                  <a:lnTo>
                    <a:pt x="358616" y="189768"/>
                  </a:lnTo>
                  <a:cubicBezTo>
                    <a:pt x="366954" y="187137"/>
                    <a:pt x="375846" y="191764"/>
                    <a:pt x="378476" y="200102"/>
                  </a:cubicBezTo>
                  <a:cubicBezTo>
                    <a:pt x="381106" y="208440"/>
                    <a:pt x="376479" y="217332"/>
                    <a:pt x="368141" y="219962"/>
                  </a:cubicBezTo>
                  <a:close/>
                </a:path>
              </a:pathLst>
            </a:custGeom>
            <a:solidFill>
              <a:srgbClr val="444444"/>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grpSp>
      <p:pic>
        <p:nvPicPr>
          <p:cNvPr id="24" name="Google Shape;364;p25">
            <a:extLst>
              <a:ext uri="{FF2B5EF4-FFF2-40B4-BE49-F238E27FC236}">
                <a16:creationId xmlns:a16="http://schemas.microsoft.com/office/drawing/2014/main" id="{A9309AE0-E5E2-6D4E-82AA-8CF20A49919A}"/>
              </a:ext>
            </a:extLst>
          </p:cNvPr>
          <p:cNvPicPr preferRelativeResize="0"/>
          <p:nvPr/>
        </p:nvPicPr>
        <p:blipFill>
          <a:blip r:embed="rId3">
            <a:alphaModFix/>
          </a:blip>
          <a:stretch>
            <a:fillRect/>
          </a:stretch>
        </p:blipFill>
        <p:spPr>
          <a:xfrm>
            <a:off x="1883667" y="4458270"/>
            <a:ext cx="1831100" cy="1553633"/>
          </a:xfrm>
          <a:prstGeom prst="rect">
            <a:avLst/>
          </a:prstGeom>
          <a:noFill/>
          <a:ln>
            <a:noFill/>
          </a:ln>
        </p:spPr>
      </p:pic>
      <p:pic>
        <p:nvPicPr>
          <p:cNvPr id="25" name="Google Shape;365;p25">
            <a:extLst>
              <a:ext uri="{FF2B5EF4-FFF2-40B4-BE49-F238E27FC236}">
                <a16:creationId xmlns:a16="http://schemas.microsoft.com/office/drawing/2014/main" id="{E8882005-3241-CE44-A83D-44857674F179}"/>
              </a:ext>
            </a:extLst>
          </p:cNvPr>
          <p:cNvPicPr preferRelativeResize="0"/>
          <p:nvPr/>
        </p:nvPicPr>
        <p:blipFill>
          <a:blip r:embed="rId4">
            <a:alphaModFix/>
          </a:blip>
          <a:stretch>
            <a:fillRect/>
          </a:stretch>
        </p:blipFill>
        <p:spPr>
          <a:xfrm>
            <a:off x="8654397" y="4503903"/>
            <a:ext cx="1006993" cy="1553633"/>
          </a:xfrm>
          <a:prstGeom prst="rect">
            <a:avLst/>
          </a:prstGeom>
          <a:noFill/>
          <a:ln>
            <a:noFill/>
          </a:ln>
        </p:spPr>
      </p:pic>
      <p:sp>
        <p:nvSpPr>
          <p:cNvPr id="26" name="Google Shape;366;p25">
            <a:extLst>
              <a:ext uri="{FF2B5EF4-FFF2-40B4-BE49-F238E27FC236}">
                <a16:creationId xmlns:a16="http://schemas.microsoft.com/office/drawing/2014/main" id="{3C833211-6EB2-A24E-9668-3C7447C35C78}"/>
              </a:ext>
            </a:extLst>
          </p:cNvPr>
          <p:cNvSpPr txBox="1"/>
          <p:nvPr/>
        </p:nvSpPr>
        <p:spPr>
          <a:xfrm>
            <a:off x="3980800" y="5050302"/>
            <a:ext cx="1117600" cy="961600"/>
          </a:xfrm>
          <a:prstGeom prst="rect">
            <a:avLst/>
          </a:prstGeom>
          <a:noFill/>
          <a:ln>
            <a:noFill/>
          </a:ln>
        </p:spPr>
        <p:txBody>
          <a:bodyPr spcFirstLastPara="1" wrap="square" lIns="121900" tIns="121900" rIns="121900" bIns="121900" anchor="t" anchorCtr="0">
            <a:noAutofit/>
          </a:bodyPr>
          <a:lstStyle/>
          <a:p>
            <a:r>
              <a:rPr lang="en-US" sz="4000"/>
              <a:t>+</a:t>
            </a:r>
            <a:endParaRPr sz="4000"/>
          </a:p>
        </p:txBody>
      </p:sp>
      <p:sp>
        <p:nvSpPr>
          <p:cNvPr id="27" name="Google Shape;367;p25">
            <a:extLst>
              <a:ext uri="{FF2B5EF4-FFF2-40B4-BE49-F238E27FC236}">
                <a16:creationId xmlns:a16="http://schemas.microsoft.com/office/drawing/2014/main" id="{2CCFCDDA-6ACF-A24C-97F7-E00B1E53CA06}"/>
              </a:ext>
            </a:extLst>
          </p:cNvPr>
          <p:cNvSpPr txBox="1"/>
          <p:nvPr/>
        </p:nvSpPr>
        <p:spPr>
          <a:xfrm>
            <a:off x="7592667" y="5050302"/>
            <a:ext cx="1117600" cy="961600"/>
          </a:xfrm>
          <a:prstGeom prst="rect">
            <a:avLst/>
          </a:prstGeom>
          <a:noFill/>
          <a:ln>
            <a:noFill/>
          </a:ln>
        </p:spPr>
        <p:txBody>
          <a:bodyPr spcFirstLastPara="1" wrap="square" lIns="121900" tIns="121900" rIns="121900" bIns="121900" anchor="t" anchorCtr="0">
            <a:noAutofit/>
          </a:bodyPr>
          <a:lstStyle/>
          <a:p>
            <a:r>
              <a:rPr lang="en-US" sz="4000"/>
              <a:t>=</a:t>
            </a:r>
            <a:endParaRPr sz="4000"/>
          </a:p>
        </p:txBody>
      </p:sp>
    </p:spTree>
    <p:extLst>
      <p:ext uri="{BB962C8B-B14F-4D97-AF65-F5344CB8AC3E}">
        <p14:creationId xmlns:p14="http://schemas.microsoft.com/office/powerpoint/2010/main" val="1545147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80</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dirty="0"/>
              <a:t>The ideal weather is</a:t>
            </a:r>
            <a:r>
              <a:rPr lang="is-IS" dirty="0"/>
              <a:t>…</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3768" y="878875"/>
            <a:ext cx="8284464" cy="5075820"/>
          </a:xfrm>
          <a:prstGeom prst="rect">
            <a:avLst/>
          </a:prstGeom>
        </p:spPr>
      </p:pic>
      <p:pic>
        <p:nvPicPr>
          <p:cNvPr id="5" name="Picture 4">
            <a:extLst>
              <a:ext uri="{FF2B5EF4-FFF2-40B4-BE49-F238E27FC236}">
                <a16:creationId xmlns:a16="http://schemas.microsoft.com/office/drawing/2014/main" id="{5D8F42D5-E31A-7046-8D7D-61982991FADD}"/>
              </a:ext>
            </a:extLst>
          </p:cNvPr>
          <p:cNvPicPr>
            <a:picLocks noChangeAspect="1"/>
          </p:cNvPicPr>
          <p:nvPr/>
        </p:nvPicPr>
        <p:blipFill>
          <a:blip r:embed="rId4"/>
          <a:stretch>
            <a:fillRect/>
          </a:stretch>
        </p:blipFill>
        <p:spPr>
          <a:xfrm>
            <a:off x="6625532" y="922417"/>
            <a:ext cx="2761037" cy="2534885"/>
          </a:xfrm>
          <a:prstGeom prst="rect">
            <a:avLst/>
          </a:prstGeom>
        </p:spPr>
      </p:pic>
      <p:pic>
        <p:nvPicPr>
          <p:cNvPr id="8" name="Picture 7">
            <a:extLst>
              <a:ext uri="{FF2B5EF4-FFF2-40B4-BE49-F238E27FC236}">
                <a16:creationId xmlns:a16="http://schemas.microsoft.com/office/drawing/2014/main" id="{40FE7462-6013-6E45-8F32-A96B832C74CB}"/>
              </a:ext>
            </a:extLst>
          </p:cNvPr>
          <p:cNvPicPr>
            <a:picLocks noChangeAspect="1"/>
          </p:cNvPicPr>
          <p:nvPr/>
        </p:nvPicPr>
        <p:blipFill>
          <a:blip r:embed="rId5"/>
          <a:stretch>
            <a:fillRect/>
          </a:stretch>
        </p:blipFill>
        <p:spPr>
          <a:xfrm>
            <a:off x="2956560" y="3521008"/>
            <a:ext cx="2672080" cy="2433687"/>
          </a:xfrm>
          <a:prstGeom prst="rect">
            <a:avLst/>
          </a:prstGeom>
        </p:spPr>
      </p:pic>
      <p:pic>
        <p:nvPicPr>
          <p:cNvPr id="10" name="Picture 9">
            <a:extLst>
              <a:ext uri="{FF2B5EF4-FFF2-40B4-BE49-F238E27FC236}">
                <a16:creationId xmlns:a16="http://schemas.microsoft.com/office/drawing/2014/main" id="{17CDFBFE-F8E1-F64E-850C-460FB2A74801}"/>
              </a:ext>
            </a:extLst>
          </p:cNvPr>
          <p:cNvPicPr>
            <a:picLocks noChangeAspect="1"/>
          </p:cNvPicPr>
          <p:nvPr/>
        </p:nvPicPr>
        <p:blipFill>
          <a:blip r:embed="rId6"/>
          <a:stretch>
            <a:fillRect/>
          </a:stretch>
        </p:blipFill>
        <p:spPr>
          <a:xfrm>
            <a:off x="2956560" y="922417"/>
            <a:ext cx="2672080" cy="2529160"/>
          </a:xfrm>
          <a:prstGeom prst="rect">
            <a:avLst/>
          </a:prstGeom>
        </p:spPr>
      </p:pic>
    </p:spTree>
    <p:extLst>
      <p:ext uri="{BB962C8B-B14F-4D97-AF65-F5344CB8AC3E}">
        <p14:creationId xmlns:p14="http://schemas.microsoft.com/office/powerpoint/2010/main" val="43950892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81</a:t>
            </a:fld>
            <a:endParaRPr lang="en-US" sz="1600">
              <a:solidFill>
                <a:schemeClr val="dk1"/>
              </a:solidFill>
              <a:latin typeface="Calibri"/>
              <a:ea typeface="Calibri"/>
              <a:cs typeface="Calibri"/>
              <a:sym typeface="Calibri"/>
            </a:endParaRPr>
          </a:p>
        </p:txBody>
      </p:sp>
      <p:sp>
        <p:nvSpPr>
          <p:cNvPr id="7" name="Text Placeholder 6"/>
          <p:cNvSpPr>
            <a:spLocks noGrp="1"/>
          </p:cNvSpPr>
          <p:nvPr>
            <p:ph type="body" idx="1"/>
          </p:nvPr>
        </p:nvSpPr>
        <p:spPr/>
        <p:txBody>
          <a:bodyPr/>
          <a:lstStyle/>
          <a:p>
            <a:pPr marL="177800" indent="0" algn="ctr">
              <a:buNone/>
            </a:pPr>
            <a:endParaRPr lang="en-US" sz="6500" dirty="0">
              <a:solidFill>
                <a:schemeClr val="tx1"/>
              </a:solidFill>
            </a:endParaRPr>
          </a:p>
          <a:p>
            <a:pPr marL="177800" indent="0" algn="ctr">
              <a:buNone/>
            </a:pPr>
            <a:r>
              <a:rPr lang="en-US" sz="5000" dirty="0">
                <a:solidFill>
                  <a:schemeClr val="tx1"/>
                </a:solidFill>
              </a:rPr>
              <a:t>Summarize the Baseball Study.  </a:t>
            </a:r>
          </a:p>
          <a:p>
            <a:pPr marL="177800" indent="0" algn="ctr">
              <a:buNone/>
            </a:pPr>
            <a:r>
              <a:rPr lang="en-US" sz="5000" dirty="0">
                <a:solidFill>
                  <a:schemeClr val="tx1"/>
                </a:solidFill>
              </a:rPr>
              <a:t>What was this study about and what did researchers find?</a:t>
            </a:r>
          </a:p>
        </p:txBody>
      </p:sp>
      <p:sp>
        <p:nvSpPr>
          <p:cNvPr id="6" name="Title 5"/>
          <p:cNvSpPr>
            <a:spLocks noGrp="1"/>
          </p:cNvSpPr>
          <p:nvPr>
            <p:ph type="title"/>
          </p:nvPr>
        </p:nvSpPr>
        <p:spPr/>
        <p:txBody>
          <a:bodyPr/>
          <a:lstStyle/>
          <a:p>
            <a:r>
              <a:rPr lang="en-US" dirty="0"/>
              <a:t>Discuss with a Partner</a:t>
            </a:r>
          </a:p>
        </p:txBody>
      </p:sp>
    </p:spTree>
    <p:extLst>
      <p:ext uri="{BB962C8B-B14F-4D97-AF65-F5344CB8AC3E}">
        <p14:creationId xmlns:p14="http://schemas.microsoft.com/office/powerpoint/2010/main" val="126682228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82</a:t>
            </a:fld>
            <a:endParaRPr lang="en-US" sz="1600">
              <a:solidFill>
                <a:schemeClr val="dk1"/>
              </a:solidFill>
              <a:latin typeface="Calibri"/>
              <a:ea typeface="Calibri"/>
              <a:cs typeface="Calibri"/>
              <a:sym typeface="Calibri"/>
            </a:endParaRPr>
          </a:p>
        </p:txBody>
      </p:sp>
      <p:sp>
        <p:nvSpPr>
          <p:cNvPr id="6" name="Title 5"/>
          <p:cNvSpPr>
            <a:spLocks noGrp="1"/>
          </p:cNvSpPr>
          <p:nvPr>
            <p:ph type="title"/>
          </p:nvPr>
        </p:nvSpPr>
        <p:spPr/>
        <p:txBody>
          <a:bodyPr/>
          <a:lstStyle/>
          <a:p>
            <a:r>
              <a:rPr lang="en-US" dirty="0"/>
              <a:t>The best way to spend a free afternoon is</a:t>
            </a:r>
            <a:r>
              <a:rPr lang="is-IS" dirty="0"/>
              <a:t>…</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072" y="855925"/>
            <a:ext cx="8924544" cy="5254115"/>
          </a:xfrm>
          <a:prstGeom prst="rect">
            <a:avLst/>
          </a:prstGeom>
        </p:spPr>
      </p:pic>
      <p:pic>
        <p:nvPicPr>
          <p:cNvPr id="3" name="Picture 2">
            <a:extLst>
              <a:ext uri="{FF2B5EF4-FFF2-40B4-BE49-F238E27FC236}">
                <a16:creationId xmlns:a16="http://schemas.microsoft.com/office/drawing/2014/main" id="{D1305874-63B2-9A4D-95F6-8D48ED0AF181}"/>
              </a:ext>
            </a:extLst>
          </p:cNvPr>
          <p:cNvPicPr>
            <a:picLocks noChangeAspect="1"/>
          </p:cNvPicPr>
          <p:nvPr/>
        </p:nvPicPr>
        <p:blipFill>
          <a:blip r:embed="rId4"/>
          <a:stretch>
            <a:fillRect/>
          </a:stretch>
        </p:blipFill>
        <p:spPr>
          <a:xfrm>
            <a:off x="2255520" y="3596640"/>
            <a:ext cx="2987040" cy="2513400"/>
          </a:xfrm>
          <a:prstGeom prst="rect">
            <a:avLst/>
          </a:prstGeom>
        </p:spPr>
      </p:pic>
      <p:pic>
        <p:nvPicPr>
          <p:cNvPr id="7" name="Picture 6">
            <a:extLst>
              <a:ext uri="{FF2B5EF4-FFF2-40B4-BE49-F238E27FC236}">
                <a16:creationId xmlns:a16="http://schemas.microsoft.com/office/drawing/2014/main" id="{63EC79BB-9170-FF47-8AA3-876C9851E86A}"/>
              </a:ext>
            </a:extLst>
          </p:cNvPr>
          <p:cNvPicPr>
            <a:picLocks noChangeAspect="1"/>
          </p:cNvPicPr>
          <p:nvPr/>
        </p:nvPicPr>
        <p:blipFill>
          <a:blip r:embed="rId5"/>
          <a:stretch>
            <a:fillRect/>
          </a:stretch>
        </p:blipFill>
        <p:spPr>
          <a:xfrm>
            <a:off x="6444488" y="942340"/>
            <a:ext cx="3339592" cy="2654300"/>
          </a:xfrm>
          <a:prstGeom prst="rect">
            <a:avLst/>
          </a:prstGeom>
        </p:spPr>
      </p:pic>
      <p:pic>
        <p:nvPicPr>
          <p:cNvPr id="10" name="Picture 9">
            <a:extLst>
              <a:ext uri="{FF2B5EF4-FFF2-40B4-BE49-F238E27FC236}">
                <a16:creationId xmlns:a16="http://schemas.microsoft.com/office/drawing/2014/main" id="{45B8B587-A820-DD4A-81BB-358A68B233B1}"/>
              </a:ext>
            </a:extLst>
          </p:cNvPr>
          <p:cNvPicPr>
            <a:picLocks noChangeAspect="1"/>
          </p:cNvPicPr>
          <p:nvPr/>
        </p:nvPicPr>
        <p:blipFill>
          <a:blip r:embed="rId6"/>
          <a:stretch>
            <a:fillRect/>
          </a:stretch>
        </p:blipFill>
        <p:spPr>
          <a:xfrm>
            <a:off x="2255520" y="942340"/>
            <a:ext cx="2987040" cy="2750268"/>
          </a:xfrm>
          <a:prstGeom prst="rect">
            <a:avLst/>
          </a:prstGeom>
        </p:spPr>
      </p:pic>
      <p:pic>
        <p:nvPicPr>
          <p:cNvPr id="12" name="Picture 11">
            <a:extLst>
              <a:ext uri="{FF2B5EF4-FFF2-40B4-BE49-F238E27FC236}">
                <a16:creationId xmlns:a16="http://schemas.microsoft.com/office/drawing/2014/main" id="{126B9636-9EBF-3248-B5EA-9A5DC4E2F7A7}"/>
              </a:ext>
            </a:extLst>
          </p:cNvPr>
          <p:cNvPicPr>
            <a:picLocks noChangeAspect="1"/>
          </p:cNvPicPr>
          <p:nvPr/>
        </p:nvPicPr>
        <p:blipFill>
          <a:blip r:embed="rId7"/>
          <a:stretch>
            <a:fillRect/>
          </a:stretch>
        </p:blipFill>
        <p:spPr>
          <a:xfrm>
            <a:off x="6444488" y="3596640"/>
            <a:ext cx="3339592" cy="2513400"/>
          </a:xfrm>
          <a:prstGeom prst="rect">
            <a:avLst/>
          </a:prstGeom>
        </p:spPr>
      </p:pic>
    </p:spTree>
    <p:extLst>
      <p:ext uri="{BB962C8B-B14F-4D97-AF65-F5344CB8AC3E}">
        <p14:creationId xmlns:p14="http://schemas.microsoft.com/office/powerpoint/2010/main" val="16992532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83</a:t>
            </a:fld>
            <a:endParaRPr lang="en-US" sz="1600">
              <a:solidFill>
                <a:schemeClr val="dk1"/>
              </a:solidFill>
              <a:latin typeface="Calibri"/>
              <a:ea typeface="Calibri"/>
              <a:cs typeface="Calibri"/>
              <a:sym typeface="Calibri"/>
            </a:endParaRPr>
          </a:p>
        </p:txBody>
      </p:sp>
      <p:sp>
        <p:nvSpPr>
          <p:cNvPr id="7" name="Text Placeholder 6"/>
          <p:cNvSpPr>
            <a:spLocks noGrp="1"/>
          </p:cNvSpPr>
          <p:nvPr>
            <p:ph type="body" idx="1"/>
          </p:nvPr>
        </p:nvSpPr>
        <p:spPr/>
        <p:txBody>
          <a:bodyPr/>
          <a:lstStyle/>
          <a:p>
            <a:pPr marL="177800" indent="0" algn="ctr">
              <a:buNone/>
            </a:pPr>
            <a:endParaRPr lang="en-US" sz="6500" dirty="0">
              <a:solidFill>
                <a:schemeClr val="tx1"/>
              </a:solidFill>
            </a:endParaRPr>
          </a:p>
          <a:p>
            <a:pPr marL="177800" indent="0" algn="ctr">
              <a:buNone/>
            </a:pPr>
            <a:r>
              <a:rPr lang="en-US" sz="5000" dirty="0">
                <a:solidFill>
                  <a:schemeClr val="tx1"/>
                </a:solidFill>
              </a:rPr>
              <a:t>What is “conceptual coherence”?</a:t>
            </a:r>
          </a:p>
          <a:p>
            <a:pPr marL="177800" indent="0" algn="ctr">
              <a:buNone/>
            </a:pPr>
            <a:r>
              <a:rPr lang="en-US" sz="5000" dirty="0">
                <a:solidFill>
                  <a:schemeClr val="tx1"/>
                </a:solidFill>
              </a:rPr>
              <a:t>How is conceptual coherence evident in the Guidebooks?</a:t>
            </a:r>
          </a:p>
        </p:txBody>
      </p:sp>
      <p:sp>
        <p:nvSpPr>
          <p:cNvPr id="6" name="Title 5"/>
          <p:cNvSpPr>
            <a:spLocks noGrp="1"/>
          </p:cNvSpPr>
          <p:nvPr>
            <p:ph type="title"/>
          </p:nvPr>
        </p:nvSpPr>
        <p:spPr/>
        <p:txBody>
          <a:bodyPr/>
          <a:lstStyle/>
          <a:p>
            <a:r>
              <a:rPr lang="en-US" dirty="0"/>
              <a:t>Discuss with a Partner</a:t>
            </a:r>
          </a:p>
        </p:txBody>
      </p:sp>
    </p:spTree>
    <p:extLst>
      <p:ext uri="{BB962C8B-B14F-4D97-AF65-F5344CB8AC3E}">
        <p14:creationId xmlns:p14="http://schemas.microsoft.com/office/powerpoint/2010/main" val="41877182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84</a:t>
            </a:fld>
            <a:endParaRPr lang="en-US" sz="1600">
              <a:solidFill>
                <a:schemeClr val="dk1"/>
              </a:solidFill>
              <a:latin typeface="Calibri"/>
              <a:ea typeface="Calibri"/>
              <a:cs typeface="Calibri"/>
              <a:sym typeface="Calibri"/>
            </a:endParaRPr>
          </a:p>
        </p:txBody>
      </p:sp>
      <p:sp>
        <p:nvSpPr>
          <p:cNvPr id="4" name="Title 3"/>
          <p:cNvSpPr>
            <a:spLocks noGrp="1"/>
          </p:cNvSpPr>
          <p:nvPr>
            <p:ph type="title"/>
          </p:nvPr>
        </p:nvSpPr>
        <p:spPr/>
        <p:txBody>
          <a:bodyPr/>
          <a:lstStyle/>
          <a:p>
            <a:r>
              <a:rPr lang="en-US" dirty="0"/>
              <a:t>The perfect meal is…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7920" y="756955"/>
            <a:ext cx="7919678" cy="5349934"/>
          </a:xfrm>
          <a:prstGeom prst="rect">
            <a:avLst/>
          </a:prstGeom>
        </p:spPr>
      </p:pic>
      <p:pic>
        <p:nvPicPr>
          <p:cNvPr id="8" name="Picture 7">
            <a:extLst>
              <a:ext uri="{FF2B5EF4-FFF2-40B4-BE49-F238E27FC236}">
                <a16:creationId xmlns:a16="http://schemas.microsoft.com/office/drawing/2014/main" id="{F247C4DE-CBF4-5D49-93B0-D6E8C6273B4D}"/>
              </a:ext>
            </a:extLst>
          </p:cNvPr>
          <p:cNvPicPr>
            <a:picLocks noChangeAspect="1"/>
          </p:cNvPicPr>
          <p:nvPr/>
        </p:nvPicPr>
        <p:blipFill>
          <a:blip r:embed="rId4"/>
          <a:stretch>
            <a:fillRect/>
          </a:stretch>
        </p:blipFill>
        <p:spPr>
          <a:xfrm>
            <a:off x="3020797" y="3471108"/>
            <a:ext cx="2967115" cy="2521169"/>
          </a:xfrm>
          <a:prstGeom prst="rect">
            <a:avLst/>
          </a:prstGeom>
        </p:spPr>
      </p:pic>
      <p:pic>
        <p:nvPicPr>
          <p:cNvPr id="10" name="Picture 9">
            <a:extLst>
              <a:ext uri="{FF2B5EF4-FFF2-40B4-BE49-F238E27FC236}">
                <a16:creationId xmlns:a16="http://schemas.microsoft.com/office/drawing/2014/main" id="{BBE4AC42-F310-7144-A973-78B04168DF2F}"/>
              </a:ext>
            </a:extLst>
          </p:cNvPr>
          <p:cNvPicPr>
            <a:picLocks noChangeAspect="1"/>
          </p:cNvPicPr>
          <p:nvPr/>
        </p:nvPicPr>
        <p:blipFill>
          <a:blip r:embed="rId5"/>
          <a:stretch>
            <a:fillRect/>
          </a:stretch>
        </p:blipFill>
        <p:spPr>
          <a:xfrm>
            <a:off x="3073050" y="822268"/>
            <a:ext cx="2914862" cy="2583527"/>
          </a:xfrm>
          <a:prstGeom prst="rect">
            <a:avLst/>
          </a:prstGeom>
        </p:spPr>
      </p:pic>
      <p:pic>
        <p:nvPicPr>
          <p:cNvPr id="11" name="Picture 10">
            <a:extLst>
              <a:ext uri="{FF2B5EF4-FFF2-40B4-BE49-F238E27FC236}">
                <a16:creationId xmlns:a16="http://schemas.microsoft.com/office/drawing/2014/main" id="{B22234DC-109D-0744-89CC-3FFCB1AA5F0B}"/>
              </a:ext>
            </a:extLst>
          </p:cNvPr>
          <p:cNvPicPr>
            <a:picLocks noChangeAspect="1"/>
          </p:cNvPicPr>
          <p:nvPr/>
        </p:nvPicPr>
        <p:blipFill>
          <a:blip r:embed="rId6"/>
          <a:stretch>
            <a:fillRect/>
          </a:stretch>
        </p:blipFill>
        <p:spPr>
          <a:xfrm>
            <a:off x="6600788" y="3596640"/>
            <a:ext cx="3183291" cy="2395637"/>
          </a:xfrm>
          <a:prstGeom prst="rect">
            <a:avLst/>
          </a:prstGeom>
        </p:spPr>
      </p:pic>
      <p:pic>
        <p:nvPicPr>
          <p:cNvPr id="13" name="Picture 12">
            <a:extLst>
              <a:ext uri="{FF2B5EF4-FFF2-40B4-BE49-F238E27FC236}">
                <a16:creationId xmlns:a16="http://schemas.microsoft.com/office/drawing/2014/main" id="{EF4BA412-B3D3-3441-9E8F-B6D7237C3602}"/>
              </a:ext>
            </a:extLst>
          </p:cNvPr>
          <p:cNvPicPr>
            <a:picLocks noChangeAspect="1"/>
          </p:cNvPicPr>
          <p:nvPr/>
        </p:nvPicPr>
        <p:blipFill>
          <a:blip r:embed="rId7"/>
          <a:stretch>
            <a:fillRect/>
          </a:stretch>
        </p:blipFill>
        <p:spPr>
          <a:xfrm>
            <a:off x="6857692" y="891832"/>
            <a:ext cx="2926387" cy="2569931"/>
          </a:xfrm>
          <a:prstGeom prst="rect">
            <a:avLst/>
          </a:prstGeom>
        </p:spPr>
      </p:pic>
    </p:spTree>
    <p:extLst>
      <p:ext uri="{BB962C8B-B14F-4D97-AF65-F5344CB8AC3E}">
        <p14:creationId xmlns:p14="http://schemas.microsoft.com/office/powerpoint/2010/main" val="138304349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85</a:t>
            </a:fld>
            <a:endParaRPr lang="en-US" sz="1600">
              <a:solidFill>
                <a:schemeClr val="dk1"/>
              </a:solidFill>
              <a:latin typeface="Calibri"/>
              <a:ea typeface="Calibri"/>
              <a:cs typeface="Calibri"/>
              <a:sym typeface="Calibri"/>
            </a:endParaRPr>
          </a:p>
        </p:txBody>
      </p:sp>
      <p:sp>
        <p:nvSpPr>
          <p:cNvPr id="7" name="Text Placeholder 6"/>
          <p:cNvSpPr>
            <a:spLocks noGrp="1"/>
          </p:cNvSpPr>
          <p:nvPr>
            <p:ph type="body" idx="1"/>
          </p:nvPr>
        </p:nvSpPr>
        <p:spPr/>
        <p:txBody>
          <a:bodyPr/>
          <a:lstStyle/>
          <a:p>
            <a:pPr>
              <a:buFont typeface="Arial" charset="0"/>
              <a:buChar char="•"/>
            </a:pPr>
            <a:r>
              <a:rPr lang="en-US" sz="4500" dirty="0">
                <a:solidFill>
                  <a:schemeClr val="tx1"/>
                </a:solidFill>
              </a:rPr>
              <a:t> Which key ideas from this morning’s content do you think will be new or surprising to teachers at your school?</a:t>
            </a:r>
          </a:p>
          <a:p>
            <a:pPr>
              <a:buFont typeface="Arial" charset="0"/>
              <a:buChar char="•"/>
            </a:pPr>
            <a:endParaRPr lang="en-US" sz="2500" dirty="0">
              <a:solidFill>
                <a:schemeClr val="tx1"/>
              </a:solidFill>
            </a:endParaRPr>
          </a:p>
          <a:p>
            <a:pPr>
              <a:buFont typeface="Arial" charset="0"/>
              <a:buChar char="•"/>
            </a:pPr>
            <a:r>
              <a:rPr lang="en-US" sz="4500" dirty="0">
                <a:solidFill>
                  <a:schemeClr val="tx1"/>
                </a:solidFill>
              </a:rPr>
              <a:t> How might these key ideas impact the teaching and learning at your school?</a:t>
            </a:r>
          </a:p>
        </p:txBody>
      </p:sp>
      <p:sp>
        <p:nvSpPr>
          <p:cNvPr id="6" name="Title 5"/>
          <p:cNvSpPr>
            <a:spLocks noGrp="1"/>
          </p:cNvSpPr>
          <p:nvPr>
            <p:ph type="title"/>
          </p:nvPr>
        </p:nvSpPr>
        <p:spPr/>
        <p:txBody>
          <a:bodyPr/>
          <a:lstStyle/>
          <a:p>
            <a:r>
              <a:rPr lang="en-US" dirty="0"/>
              <a:t>Discuss with a Partner</a:t>
            </a:r>
          </a:p>
        </p:txBody>
      </p:sp>
    </p:spTree>
    <p:extLst>
      <p:ext uri="{BB962C8B-B14F-4D97-AF65-F5344CB8AC3E}">
        <p14:creationId xmlns:p14="http://schemas.microsoft.com/office/powerpoint/2010/main" val="195982085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9949" y="2980127"/>
            <a:ext cx="11487434" cy="3182418"/>
          </a:xfrm>
        </p:spPr>
        <p:txBody>
          <a:bodyPr/>
          <a:lstStyle/>
          <a:p>
            <a:r>
              <a:rPr lang="en-US" sz="5400" b="1" dirty="0">
                <a:solidFill>
                  <a:schemeClr val="tx1"/>
                </a:solidFill>
              </a:rPr>
              <a:t>Content Module 2</a:t>
            </a:r>
            <a:r>
              <a:rPr lang="en-US" sz="5400" dirty="0">
                <a:solidFill>
                  <a:schemeClr val="tx1"/>
                </a:solidFill>
              </a:rPr>
              <a:t>: Building Knowledge</a:t>
            </a:r>
            <a:br>
              <a:rPr lang="en-US" sz="5400" dirty="0">
                <a:solidFill>
                  <a:schemeClr val="tx1"/>
                </a:solidFill>
              </a:rPr>
            </a:br>
            <a:r>
              <a:rPr lang="en-US" sz="5400" b="1" dirty="0">
                <a:solidFill>
                  <a:schemeClr val="tx1"/>
                </a:solidFill>
              </a:rPr>
              <a:t>Session 4</a:t>
            </a:r>
            <a:r>
              <a:rPr lang="en-US" sz="5400" dirty="0">
                <a:solidFill>
                  <a:schemeClr val="tx1"/>
                </a:solidFill>
              </a:rPr>
              <a:t>: Exploring Text Sets in the ELA Guidebooks</a:t>
            </a:r>
            <a:br>
              <a:rPr lang="en-US" dirty="0">
                <a:solidFill>
                  <a:schemeClr val="tx1"/>
                </a:solidFill>
              </a:rPr>
            </a:br>
            <a:endParaRPr lang="en-US" sz="4000" dirty="0">
              <a:solidFill>
                <a:schemeClr val="tx1"/>
              </a:solidFill>
            </a:endParaRPr>
          </a:p>
        </p:txBody>
      </p:sp>
    </p:spTree>
    <p:extLst>
      <p:ext uri="{BB962C8B-B14F-4D97-AF65-F5344CB8AC3E}">
        <p14:creationId xmlns:p14="http://schemas.microsoft.com/office/powerpoint/2010/main" val="53734601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87</a:t>
            </a:fld>
            <a:endParaRPr lang="en-US" dirty="0"/>
          </a:p>
        </p:txBody>
      </p:sp>
      <p:sp>
        <p:nvSpPr>
          <p:cNvPr id="5" name="Text Placeholder 4"/>
          <p:cNvSpPr>
            <a:spLocks noGrp="1"/>
          </p:cNvSpPr>
          <p:nvPr>
            <p:ph type="body" sz="quarter" idx="10"/>
          </p:nvPr>
        </p:nvSpPr>
        <p:spPr/>
        <p:txBody>
          <a:bodyPr/>
          <a:lstStyle/>
          <a:p>
            <a:pPr marL="0" indent="0" algn="ctr">
              <a:buNone/>
            </a:pPr>
            <a:r>
              <a:rPr lang="en-US" sz="3700" b="1" dirty="0">
                <a:solidFill>
                  <a:schemeClr val="tx2"/>
                </a:solidFill>
                <a:latin typeface="Calibri" charset="0"/>
                <a:ea typeface="Calibri" charset="0"/>
                <a:cs typeface="Calibri" charset="0"/>
              </a:rPr>
              <a:t>Think about a text you have read with your students this year that has required significant background knowledge.</a:t>
            </a:r>
          </a:p>
          <a:p>
            <a:pPr marL="0" indent="0" algn="ctr">
              <a:buNone/>
            </a:pPr>
            <a:endParaRPr lang="en-US" sz="1000" b="1" dirty="0">
              <a:solidFill>
                <a:schemeClr val="tx2"/>
              </a:solidFill>
              <a:latin typeface="Calibri" charset="0"/>
              <a:ea typeface="Calibri" charset="0"/>
              <a:cs typeface="Calibri" charset="0"/>
            </a:endParaRPr>
          </a:p>
          <a:p>
            <a:pPr>
              <a:buFont typeface="Arial" charset="0"/>
              <a:buChar char="•"/>
            </a:pPr>
            <a:r>
              <a:rPr lang="en-US" sz="3700" dirty="0">
                <a:solidFill>
                  <a:schemeClr val="tx1"/>
                </a:solidFill>
                <a:latin typeface="Calibri" charset="0"/>
                <a:ea typeface="Calibri" charset="0"/>
                <a:cs typeface="Calibri" charset="0"/>
              </a:rPr>
              <a:t>What background knowledge was most critical in order to access the text? Why?</a:t>
            </a:r>
          </a:p>
          <a:p>
            <a:pPr>
              <a:buFont typeface="Arial" charset="0"/>
              <a:buChar char="•"/>
            </a:pPr>
            <a:r>
              <a:rPr lang="en-US" sz="3700" dirty="0">
                <a:solidFill>
                  <a:schemeClr val="tx1"/>
                </a:solidFill>
                <a:latin typeface="Calibri" charset="0"/>
                <a:ea typeface="Calibri" charset="0"/>
                <a:cs typeface="Calibri" charset="0"/>
              </a:rPr>
              <a:t>How did you support students in building that background knowledge? </a:t>
            </a:r>
          </a:p>
          <a:p>
            <a:pPr>
              <a:buFont typeface="Arial" charset="0"/>
              <a:buChar char="•"/>
            </a:pPr>
            <a:r>
              <a:rPr lang="en-US" sz="3700" dirty="0">
                <a:solidFill>
                  <a:schemeClr val="tx1"/>
                </a:solidFill>
                <a:latin typeface="Calibri" charset="0"/>
                <a:ea typeface="Calibri" charset="0"/>
                <a:cs typeface="Calibri" charset="0"/>
              </a:rPr>
              <a:t>Based on what we’ve learned so far, what might you do differently next time? Why?</a:t>
            </a:r>
          </a:p>
          <a:p>
            <a:endParaRPr lang="en-US" sz="34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133778715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88</a:t>
            </a:fld>
            <a:endParaRPr lang="en-US" dirty="0"/>
          </a:p>
        </p:txBody>
      </p:sp>
      <p:sp>
        <p:nvSpPr>
          <p:cNvPr id="5" name="Text Placeholder 4"/>
          <p:cNvSpPr>
            <a:spLocks noGrp="1"/>
          </p:cNvSpPr>
          <p:nvPr>
            <p:ph type="body" sz="quarter" idx="10"/>
          </p:nvPr>
        </p:nvSpPr>
        <p:spPr/>
        <p:txBody>
          <a:bodyPr/>
          <a:lstStyle/>
          <a:p>
            <a:r>
              <a:rPr lang="en-US" sz="3800" dirty="0">
                <a:solidFill>
                  <a:schemeClr val="tx1"/>
                </a:solidFill>
              </a:rPr>
              <a:t>Explain how the ability to chunk supports reading comprehension and how this connects to knowledge</a:t>
            </a:r>
          </a:p>
          <a:p>
            <a:endParaRPr lang="en-US" sz="1000" dirty="0">
              <a:solidFill>
                <a:schemeClr val="tx1"/>
              </a:solidFill>
            </a:endParaRPr>
          </a:p>
          <a:p>
            <a:r>
              <a:rPr lang="en-US" sz="3800" dirty="0">
                <a:solidFill>
                  <a:schemeClr val="tx1"/>
                </a:solidFill>
              </a:rPr>
              <a:t>Articulate the knowledge goals for your unit and explain how the sequence of texts in the unit are designed to build that knowledge </a:t>
            </a:r>
          </a:p>
          <a:p>
            <a:endParaRPr lang="en-US" sz="1000" dirty="0">
              <a:solidFill>
                <a:schemeClr val="tx1"/>
              </a:solidFill>
            </a:endParaRPr>
          </a:p>
          <a:p>
            <a:r>
              <a:rPr lang="en-US" sz="3800" dirty="0">
                <a:solidFill>
                  <a:schemeClr val="tx1"/>
                </a:solidFill>
              </a:rPr>
              <a:t>Become familiar with additional supports for building knowledge that exist within the ELA Guidebooks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80539033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89</a:t>
            </a:fld>
            <a:endParaRPr lang="en-US" dirty="0"/>
          </a:p>
        </p:txBody>
      </p:sp>
      <p:sp>
        <p:nvSpPr>
          <p:cNvPr id="8" name="Shape 489"/>
          <p:cNvSpPr txBox="1">
            <a:spLocks noGrp="1"/>
          </p:cNvSpPr>
          <p:nvPr>
            <p:ph type="body" sz="quarter" idx="10"/>
          </p:nvPr>
        </p:nvSpPr>
        <p:spPr>
          <a:xfrm>
            <a:off x="668215" y="3291841"/>
            <a:ext cx="10558920" cy="1389888"/>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Clr>
                <a:srgbClr val="434343"/>
              </a:buClr>
              <a:buSzPct val="100000"/>
              <a:buNone/>
            </a:pPr>
            <a:r>
              <a:rPr lang="en-US" sz="5000" b="1" i="0" u="none" strike="noStrike" cap="none" dirty="0">
                <a:solidFill>
                  <a:schemeClr val="tx1"/>
                </a:solidFill>
                <a:latin typeface="Calibri" charset="0"/>
                <a:ea typeface="Calibri" charset="0"/>
                <a:cs typeface="Calibri" charset="0"/>
                <a:sym typeface="Cabin"/>
              </a:rPr>
              <a:t>B      S      A      I       S      </a:t>
            </a:r>
            <a:r>
              <a:rPr lang="en-US" sz="5000" b="1" dirty="0">
                <a:solidFill>
                  <a:schemeClr val="tx1"/>
                </a:solidFill>
                <a:latin typeface="Calibri" charset="0"/>
                <a:ea typeface="Calibri" charset="0"/>
                <a:cs typeface="Calibri" charset="0"/>
                <a:sym typeface="Cabin"/>
              </a:rPr>
              <a:t>C       N</a:t>
            </a:r>
            <a:r>
              <a:rPr lang="en-US" sz="5000" b="1" i="0" u="none" strike="noStrike" cap="none" dirty="0">
                <a:solidFill>
                  <a:schemeClr val="tx1"/>
                </a:solidFill>
                <a:latin typeface="Calibri" charset="0"/>
                <a:ea typeface="Calibri" charset="0"/>
                <a:cs typeface="Calibri" charset="0"/>
                <a:sym typeface="Cabin"/>
              </a:rPr>
              <a:t>     F       I</a:t>
            </a: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buClr>
                <a:schemeClr val="dk2"/>
              </a:buClr>
              <a:buSzPct val="25000"/>
              <a:buFont typeface="Arial"/>
              <a:buNone/>
            </a:pPr>
            <a:endParaRPr sz="2000" b="0" i="0" u="none" strike="noStrike" cap="none" dirty="0">
              <a:solidFill>
                <a:srgbClr val="3F3F3F"/>
              </a:solidFill>
              <a:latin typeface="Cabin"/>
              <a:ea typeface="Cabin"/>
              <a:cs typeface="Cabin"/>
              <a:sym typeface="Cabin"/>
            </a:endParaRPr>
          </a:p>
        </p:txBody>
      </p:sp>
      <p:sp>
        <p:nvSpPr>
          <p:cNvPr id="6" name="Title 5"/>
          <p:cNvSpPr>
            <a:spLocks noGrp="1"/>
          </p:cNvSpPr>
          <p:nvPr>
            <p:ph type="title"/>
          </p:nvPr>
        </p:nvSpPr>
        <p:spPr/>
        <p:txBody>
          <a:bodyPr/>
          <a:lstStyle/>
          <a:p>
            <a:r>
              <a:rPr lang="en-US" dirty="0"/>
              <a:t>First</a:t>
            </a:r>
            <a:r>
              <a:rPr lang="is-IS" dirty="0"/>
              <a:t>…A Quick Quiz!</a:t>
            </a:r>
            <a:endParaRPr lang="en-US" dirty="0"/>
          </a:p>
        </p:txBody>
      </p:sp>
      <p:sp>
        <p:nvSpPr>
          <p:cNvPr id="10" name="TextBox 9"/>
          <p:cNvSpPr txBox="1"/>
          <p:nvPr/>
        </p:nvSpPr>
        <p:spPr>
          <a:xfrm>
            <a:off x="1330683" y="1550298"/>
            <a:ext cx="9571779" cy="1477328"/>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Remember </a:t>
            </a:r>
            <a:r>
              <a:rPr lang="en-US" sz="4500" dirty="0">
                <a:latin typeface="Calibri" charset="0"/>
                <a:ea typeface="Calibri" charset="0"/>
                <a:cs typeface="Calibri" charset="0"/>
              </a:rPr>
              <a:t>these letters in the order they appear</a:t>
            </a:r>
          </a:p>
        </p:txBody>
      </p:sp>
    </p:spTree>
    <p:extLst>
      <p:ext uri="{BB962C8B-B14F-4D97-AF65-F5344CB8AC3E}">
        <p14:creationId xmlns:p14="http://schemas.microsoft.com/office/powerpoint/2010/main" val="44914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E52976-71F8-7F49-9FEC-B790616FF2BF}"/>
              </a:ext>
            </a:extLst>
          </p:cNvPr>
          <p:cNvSpPr>
            <a:spLocks noGrp="1"/>
          </p:cNvSpPr>
          <p:nvPr>
            <p:ph type="sldNum" sz="quarter" idx="4"/>
          </p:nvPr>
        </p:nvSpPr>
        <p:spPr/>
        <p:txBody>
          <a:bodyPr/>
          <a:lstStyle/>
          <a:p>
            <a:fld id="{4080289E-A2FF-0941-931A-EE1328331F47}" type="slidenum">
              <a:rPr lang="en-US" smtClean="0"/>
              <a:pPr/>
              <a:t>9</a:t>
            </a:fld>
            <a:endParaRPr lang="en-US" dirty="0"/>
          </a:p>
        </p:txBody>
      </p:sp>
      <p:sp>
        <p:nvSpPr>
          <p:cNvPr id="7" name="Text Placeholder 6">
            <a:extLst>
              <a:ext uri="{FF2B5EF4-FFF2-40B4-BE49-F238E27FC236}">
                <a16:creationId xmlns:a16="http://schemas.microsoft.com/office/drawing/2014/main" id="{8C62699E-5535-DC46-ACDA-7D0408DCA655}"/>
              </a:ext>
            </a:extLst>
          </p:cNvPr>
          <p:cNvSpPr>
            <a:spLocks noGrp="1"/>
          </p:cNvSpPr>
          <p:nvPr>
            <p:ph type="body" sz="quarter" idx="10"/>
          </p:nvPr>
        </p:nvSpPr>
        <p:spPr>
          <a:xfrm>
            <a:off x="398463" y="1193800"/>
            <a:ext cx="6326187" cy="4822825"/>
          </a:xfrm>
        </p:spPr>
        <p:txBody>
          <a:bodyPr/>
          <a:lstStyle/>
          <a:p>
            <a:pPr marL="0" indent="0">
              <a:buNone/>
            </a:pPr>
            <a:r>
              <a:rPr lang="en-US" sz="3600" b="1" dirty="0"/>
              <a:t>What are these two assessments? </a:t>
            </a:r>
          </a:p>
          <a:p>
            <a:pPr marL="742950" indent="-742950">
              <a:buFont typeface="+mj-lt"/>
              <a:buAutoNum type="arabicPeriod"/>
            </a:pPr>
            <a:r>
              <a:rPr lang="en-US" sz="3600" dirty="0"/>
              <a:t>Navigate to </a:t>
            </a:r>
            <a:r>
              <a:rPr lang="en-US" sz="3600" dirty="0">
                <a:hlinkClick r:id="rId3"/>
              </a:rPr>
              <a:t>ttps://my.bloomboard.com/</a:t>
            </a:r>
            <a:endParaRPr lang="en-US" sz="3600" dirty="0"/>
          </a:p>
          <a:p>
            <a:pPr marL="742950" indent="-742950">
              <a:buFont typeface="+mj-lt"/>
              <a:buAutoNum type="arabicPeriod"/>
            </a:pPr>
            <a:r>
              <a:rPr lang="en-US" sz="3600" dirty="0"/>
              <a:t>Login with your username and password. </a:t>
            </a:r>
          </a:p>
          <a:p>
            <a:pPr marL="742950" indent="-742950">
              <a:buFont typeface="+mj-lt"/>
              <a:buAutoNum type="arabicPeriod"/>
            </a:pPr>
            <a:r>
              <a:rPr lang="en-US" sz="3600" dirty="0"/>
              <a:t>Navigate to access these assessments. </a:t>
            </a:r>
          </a:p>
        </p:txBody>
      </p:sp>
      <p:sp>
        <p:nvSpPr>
          <p:cNvPr id="6" name="Title 5">
            <a:extLst>
              <a:ext uri="{FF2B5EF4-FFF2-40B4-BE49-F238E27FC236}">
                <a16:creationId xmlns:a16="http://schemas.microsoft.com/office/drawing/2014/main" id="{2AFD15E7-5878-6D4E-868C-8DA0836EFD41}"/>
              </a:ext>
            </a:extLst>
          </p:cNvPr>
          <p:cNvSpPr>
            <a:spLocks noGrp="1"/>
          </p:cNvSpPr>
          <p:nvPr>
            <p:ph type="title"/>
          </p:nvPr>
        </p:nvSpPr>
        <p:spPr/>
        <p:txBody>
          <a:bodyPr/>
          <a:lstStyle/>
          <a:p>
            <a:r>
              <a:rPr lang="en-US" dirty="0"/>
              <a:t>Assessment Preview</a:t>
            </a:r>
          </a:p>
        </p:txBody>
      </p:sp>
      <p:pic>
        <p:nvPicPr>
          <p:cNvPr id="8" name="Picture 7">
            <a:extLst>
              <a:ext uri="{FF2B5EF4-FFF2-40B4-BE49-F238E27FC236}">
                <a16:creationId xmlns:a16="http://schemas.microsoft.com/office/drawing/2014/main" id="{CA834187-1514-FE41-9F59-1F43D42F0B27}"/>
              </a:ext>
            </a:extLst>
          </p:cNvPr>
          <p:cNvPicPr>
            <a:picLocks noChangeAspect="1"/>
          </p:cNvPicPr>
          <p:nvPr/>
        </p:nvPicPr>
        <p:blipFill>
          <a:blip r:embed="rId4"/>
          <a:stretch>
            <a:fillRect/>
          </a:stretch>
        </p:blipFill>
        <p:spPr>
          <a:xfrm>
            <a:off x="6941516" y="2200275"/>
            <a:ext cx="4914900" cy="2457450"/>
          </a:xfrm>
          <a:prstGeom prst="rect">
            <a:avLst/>
          </a:prstGeom>
        </p:spPr>
      </p:pic>
    </p:spTree>
    <p:extLst>
      <p:ext uri="{BB962C8B-B14F-4D97-AF65-F5344CB8AC3E}">
        <p14:creationId xmlns:p14="http://schemas.microsoft.com/office/powerpoint/2010/main" val="324775219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90</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4500" dirty="0"/>
          </a:p>
          <a:p>
            <a:pPr marL="0" indent="0" algn="ctr">
              <a:buNone/>
            </a:pPr>
            <a:r>
              <a:rPr lang="en-US" sz="5500" dirty="0">
                <a:solidFill>
                  <a:schemeClr val="tx1"/>
                </a:solidFill>
              </a:rPr>
              <a:t>What were the 9 letters?</a:t>
            </a:r>
          </a:p>
          <a:p>
            <a:endParaRPr lang="en-US" sz="3400" dirty="0"/>
          </a:p>
          <a:p>
            <a:endParaRPr lang="en-US" dirty="0"/>
          </a:p>
        </p:txBody>
      </p:sp>
      <p:sp>
        <p:nvSpPr>
          <p:cNvPr id="6" name="Title 5"/>
          <p:cNvSpPr>
            <a:spLocks noGrp="1"/>
          </p:cNvSpPr>
          <p:nvPr>
            <p:ph type="title"/>
          </p:nvPr>
        </p:nvSpPr>
        <p:spPr/>
        <p:txBody>
          <a:bodyPr/>
          <a:lstStyle/>
          <a:p>
            <a:r>
              <a:rPr lang="en-US" dirty="0"/>
              <a:t>Recall</a:t>
            </a:r>
          </a:p>
        </p:txBody>
      </p:sp>
    </p:spTree>
    <p:extLst>
      <p:ext uri="{BB962C8B-B14F-4D97-AF65-F5344CB8AC3E}">
        <p14:creationId xmlns:p14="http://schemas.microsoft.com/office/powerpoint/2010/main" val="12754084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91</a:t>
            </a:fld>
            <a:endParaRPr lang="en-US" dirty="0"/>
          </a:p>
        </p:txBody>
      </p:sp>
      <p:sp>
        <p:nvSpPr>
          <p:cNvPr id="6" name="Title 5"/>
          <p:cNvSpPr>
            <a:spLocks noGrp="1"/>
          </p:cNvSpPr>
          <p:nvPr>
            <p:ph type="title"/>
          </p:nvPr>
        </p:nvSpPr>
        <p:spPr/>
        <p:txBody>
          <a:bodyPr/>
          <a:lstStyle/>
          <a:p>
            <a:r>
              <a:rPr lang="en-US" dirty="0"/>
              <a:t>Let’s Try Again</a:t>
            </a:r>
          </a:p>
        </p:txBody>
      </p:sp>
      <p:sp>
        <p:nvSpPr>
          <p:cNvPr id="9" name="Shape 490"/>
          <p:cNvSpPr txBox="1"/>
          <p:nvPr/>
        </p:nvSpPr>
        <p:spPr>
          <a:xfrm>
            <a:off x="7182481" y="1925097"/>
            <a:ext cx="4673935" cy="3931918"/>
          </a:xfrm>
          <a:prstGeom prst="rect">
            <a:avLst/>
          </a:prstGeom>
          <a:noFill/>
          <a:ln>
            <a:noFill/>
          </a:ln>
        </p:spPr>
        <p:txBody>
          <a:bodyPr lIns="91425" tIns="91425" rIns="91425" bIns="91425" anchor="t" anchorCtr="0">
            <a:noAutofit/>
          </a:bodyPr>
          <a:lstStyle/>
          <a:p>
            <a:pPr marL="685801" marR="0" lvl="0" indent="-571500" algn="l" rtl="0">
              <a:lnSpc>
                <a:spcPct val="100000"/>
              </a:lnSpc>
              <a:spcBef>
                <a:spcPts val="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NSA</a:t>
            </a:r>
          </a:p>
          <a:p>
            <a:pPr marL="685801" marR="0" lvl="0" indent="-571500" algn="l" rtl="0">
              <a:lnSpc>
                <a:spcPct val="100000"/>
              </a:lnSpc>
              <a:spcBef>
                <a:spcPts val="90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CSI</a:t>
            </a:r>
          </a:p>
          <a:p>
            <a:pPr marL="685801" marR="0" lvl="0" indent="-571500" algn="l" rtl="0">
              <a:lnSpc>
                <a:spcPct val="100000"/>
              </a:lnSpc>
              <a:spcBef>
                <a:spcPts val="90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FBI</a:t>
            </a:r>
          </a:p>
          <a:p>
            <a:pPr marL="0" marR="0" lvl="0" indent="0" algn="l" rtl="0">
              <a:lnSpc>
                <a:spcPct val="100000"/>
              </a:lnSpc>
              <a:spcBef>
                <a:spcPts val="900"/>
              </a:spcBef>
              <a:spcAft>
                <a:spcPts val="0"/>
              </a:spcAft>
              <a:buClr>
                <a:srgbClr val="262626"/>
              </a:buClr>
              <a:buFont typeface="Garamond"/>
              <a:buNone/>
            </a:pPr>
            <a:endParaRPr sz="1800" b="0" i="0" u="none" strike="noStrike" cap="none" dirty="0">
              <a:solidFill>
                <a:srgbClr val="3F3F3F"/>
              </a:solidFill>
              <a:latin typeface="Questrial"/>
              <a:ea typeface="Questrial"/>
              <a:cs typeface="Questrial"/>
              <a:sym typeface="Questrial"/>
            </a:endParaRPr>
          </a:p>
        </p:txBody>
      </p:sp>
      <p:sp>
        <p:nvSpPr>
          <p:cNvPr id="10" name="TextBox 9"/>
          <p:cNvSpPr txBox="1"/>
          <p:nvPr/>
        </p:nvSpPr>
        <p:spPr>
          <a:xfrm>
            <a:off x="965200" y="2306097"/>
            <a:ext cx="4902200" cy="2400657"/>
          </a:xfrm>
          <a:prstGeom prst="rect">
            <a:avLst/>
          </a:prstGeom>
          <a:noFill/>
        </p:spPr>
        <p:txBody>
          <a:bodyPr wrap="square" rtlCol="0">
            <a:spAutoFit/>
          </a:bodyPr>
          <a:lstStyle/>
          <a:p>
            <a:pPr algn="ctr"/>
            <a:r>
              <a:rPr lang="en-US" sz="5000" b="1" dirty="0">
                <a:solidFill>
                  <a:schemeClr val="tx2"/>
                </a:solidFill>
                <a:latin typeface="Calibri" charset="0"/>
                <a:ea typeface="Calibri" charset="0"/>
                <a:cs typeface="Calibri" charset="0"/>
              </a:rPr>
              <a:t>Remember </a:t>
            </a:r>
            <a:r>
              <a:rPr lang="en-US" sz="5000" dirty="0">
                <a:latin typeface="Calibri" charset="0"/>
                <a:ea typeface="Calibri" charset="0"/>
                <a:cs typeface="Calibri" charset="0"/>
              </a:rPr>
              <a:t>these letters in the order they appear</a:t>
            </a:r>
          </a:p>
        </p:txBody>
      </p:sp>
    </p:spTree>
    <p:extLst>
      <p:ext uri="{BB962C8B-B14F-4D97-AF65-F5344CB8AC3E}">
        <p14:creationId xmlns:p14="http://schemas.microsoft.com/office/powerpoint/2010/main" val="139416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92</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4500" dirty="0"/>
          </a:p>
          <a:p>
            <a:pPr marL="0" indent="0" algn="ctr">
              <a:buNone/>
            </a:pPr>
            <a:r>
              <a:rPr lang="en-US" sz="5500" dirty="0">
                <a:solidFill>
                  <a:schemeClr val="tx1"/>
                </a:solidFill>
              </a:rPr>
              <a:t>What were the 9 letters?</a:t>
            </a:r>
          </a:p>
          <a:p>
            <a:endParaRPr lang="en-US" sz="3400" dirty="0"/>
          </a:p>
          <a:p>
            <a:endParaRPr lang="en-US" dirty="0"/>
          </a:p>
        </p:txBody>
      </p:sp>
      <p:sp>
        <p:nvSpPr>
          <p:cNvPr id="6" name="Title 5"/>
          <p:cNvSpPr>
            <a:spLocks noGrp="1"/>
          </p:cNvSpPr>
          <p:nvPr>
            <p:ph type="title"/>
          </p:nvPr>
        </p:nvSpPr>
        <p:spPr/>
        <p:txBody>
          <a:bodyPr/>
          <a:lstStyle/>
          <a:p>
            <a:r>
              <a:rPr lang="en-US" dirty="0"/>
              <a:t>Recall</a:t>
            </a:r>
          </a:p>
        </p:txBody>
      </p:sp>
    </p:spTree>
    <p:extLst>
      <p:ext uri="{BB962C8B-B14F-4D97-AF65-F5344CB8AC3E}">
        <p14:creationId xmlns:p14="http://schemas.microsoft.com/office/powerpoint/2010/main" val="82651963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93</a:t>
            </a:fld>
            <a:endParaRPr lang="en-US" dirty="0"/>
          </a:p>
        </p:txBody>
      </p:sp>
      <p:sp>
        <p:nvSpPr>
          <p:cNvPr id="7" name="Text Placeholder 6"/>
          <p:cNvSpPr>
            <a:spLocks noGrp="1"/>
          </p:cNvSpPr>
          <p:nvPr>
            <p:ph type="body" sz="quarter" idx="10"/>
          </p:nvPr>
        </p:nvSpPr>
        <p:spPr>
          <a:xfrm>
            <a:off x="398463" y="1789016"/>
            <a:ext cx="5215953" cy="3492881"/>
          </a:xfrm>
        </p:spPr>
        <p:txBody>
          <a:bodyPr/>
          <a:lstStyle/>
          <a:p>
            <a:pPr marL="0" indent="0" algn="ctr">
              <a:buNone/>
            </a:pPr>
            <a:r>
              <a:rPr lang="en-US" sz="5000" dirty="0">
                <a:solidFill>
                  <a:schemeClr val="tx1"/>
                </a:solidFill>
              </a:rPr>
              <a:t>Why was it easier to remember the letters in the second test?</a:t>
            </a:r>
          </a:p>
        </p:txBody>
      </p:sp>
      <p:sp>
        <p:nvSpPr>
          <p:cNvPr id="6" name="Title 5"/>
          <p:cNvSpPr>
            <a:spLocks noGrp="1"/>
          </p:cNvSpPr>
          <p:nvPr>
            <p:ph type="title"/>
          </p:nvPr>
        </p:nvSpPr>
        <p:spPr/>
        <p:txBody>
          <a:bodyPr/>
          <a:lstStyle/>
          <a:p>
            <a:r>
              <a:rPr lang="en-US" dirty="0"/>
              <a:t>Let’s Discuss!</a:t>
            </a:r>
          </a:p>
        </p:txBody>
      </p:sp>
      <p:sp>
        <p:nvSpPr>
          <p:cNvPr id="8" name="Text Placeholder 6"/>
          <p:cNvSpPr txBox="1">
            <a:spLocks/>
          </p:cNvSpPr>
          <p:nvPr/>
        </p:nvSpPr>
        <p:spPr>
          <a:xfrm>
            <a:off x="6269266" y="1143001"/>
            <a:ext cx="5136691" cy="4572000"/>
          </a:xfrm>
          <a:prstGeom prst="rect">
            <a:avLst/>
          </a:prstGeom>
          <a:ln w="254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3600" dirty="0">
                <a:solidFill>
                  <a:schemeClr val="tx1"/>
                </a:solidFill>
              </a:rPr>
              <a:t>“Putting items together this way is called </a:t>
            </a:r>
            <a:r>
              <a:rPr lang="en-US" sz="3600" i="1" dirty="0">
                <a:solidFill>
                  <a:schemeClr val="tx1"/>
                </a:solidFill>
              </a:rPr>
              <a:t>chunking</a:t>
            </a:r>
            <a:r>
              <a:rPr lang="en-US" sz="3600" dirty="0">
                <a:solidFill>
                  <a:schemeClr val="tx1"/>
                </a:solidFill>
              </a:rPr>
              <a:t>. It greatly expands how much fits in your working memory—and, therefore, how much you can think about.”</a:t>
            </a:r>
          </a:p>
          <a:p>
            <a:pPr marL="0" indent="0" algn="ctr">
              <a:buNone/>
            </a:pPr>
            <a:endParaRPr lang="en-US" sz="1000" dirty="0">
              <a:solidFill>
                <a:schemeClr val="tx1"/>
              </a:solidFill>
            </a:endParaRPr>
          </a:p>
          <a:p>
            <a:pPr marL="0" indent="0" algn="r">
              <a:lnSpc>
                <a:spcPct val="100000"/>
              </a:lnSpc>
              <a:spcBef>
                <a:spcPts val="0"/>
              </a:spcBef>
              <a:buNone/>
            </a:pPr>
            <a:r>
              <a:rPr lang="en-US" sz="2000" i="1" dirty="0">
                <a:solidFill>
                  <a:schemeClr val="tx1"/>
                </a:solidFill>
                <a:latin typeface="Calibri" charset="0"/>
                <a:ea typeface="Calibri" charset="0"/>
                <a:cs typeface="Calibri" charset="0"/>
              </a:rPr>
              <a:t>-Daniel T. Willingham</a:t>
            </a:r>
          </a:p>
          <a:p>
            <a:pPr marL="0" indent="0" algn="r">
              <a:lnSpc>
                <a:spcPct val="100000"/>
              </a:lnSpc>
              <a:spcBef>
                <a:spcPts val="0"/>
              </a:spcBef>
              <a:buNone/>
            </a:pPr>
            <a:r>
              <a:rPr lang="en-US" sz="2000" dirty="0">
                <a:solidFill>
                  <a:schemeClr val="tx1"/>
                </a:solidFill>
                <a:latin typeface="Calibri" charset="0"/>
                <a:ea typeface="Calibri" charset="0"/>
                <a:cs typeface="Calibri" charset="0"/>
              </a:rPr>
              <a:t>“How Knowledge Helps”</a:t>
            </a:r>
          </a:p>
        </p:txBody>
      </p:sp>
    </p:spTree>
    <p:extLst>
      <p:ext uri="{BB962C8B-B14F-4D97-AF65-F5344CB8AC3E}">
        <p14:creationId xmlns:p14="http://schemas.microsoft.com/office/powerpoint/2010/main" val="138469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94</a:t>
            </a:fld>
            <a:endParaRPr lang="en-US" dirty="0"/>
          </a:p>
        </p:txBody>
      </p:sp>
      <p:sp>
        <p:nvSpPr>
          <p:cNvPr id="5" name="Text Placeholder 4"/>
          <p:cNvSpPr>
            <a:spLocks noGrp="1"/>
          </p:cNvSpPr>
          <p:nvPr>
            <p:ph type="body" sz="quarter" idx="10"/>
          </p:nvPr>
        </p:nvSpPr>
        <p:spPr>
          <a:xfrm>
            <a:off x="398463" y="2688336"/>
            <a:ext cx="3917505" cy="3328289"/>
          </a:xfrm>
        </p:spPr>
        <p:txBody>
          <a:bodyPr/>
          <a:lstStyle/>
          <a:p>
            <a:pPr marL="0" indent="0" algn="ctr">
              <a:buNone/>
            </a:pPr>
            <a:r>
              <a:rPr lang="en-US" sz="5000" b="1" dirty="0">
                <a:solidFill>
                  <a:schemeClr val="tx2"/>
                </a:solidFill>
              </a:rPr>
              <a:t>Let’s revisit the Baseball Study</a:t>
            </a:r>
            <a:endParaRPr lang="en-US" sz="5000" dirty="0">
              <a:solidFill>
                <a:schemeClr val="tx1"/>
              </a:solidFill>
            </a:endParaRPr>
          </a:p>
          <a:p>
            <a:pPr>
              <a:buFont typeface="Arial" charset="0"/>
              <a:buChar char="•"/>
            </a:pPr>
            <a:endParaRPr lang="en-US" sz="5000" dirty="0"/>
          </a:p>
        </p:txBody>
      </p:sp>
      <p:sp>
        <p:nvSpPr>
          <p:cNvPr id="4" name="Title 3"/>
          <p:cNvSpPr>
            <a:spLocks noGrp="1"/>
          </p:cNvSpPr>
          <p:nvPr>
            <p:ph type="title"/>
          </p:nvPr>
        </p:nvSpPr>
        <p:spPr/>
        <p:txBody>
          <a:bodyPr/>
          <a:lstStyle/>
          <a:p>
            <a:r>
              <a:rPr lang="en-US" dirty="0"/>
              <a:t>How does chunking relate to reading comprehension?</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2807" y="1193800"/>
            <a:ext cx="7173609" cy="4447332"/>
          </a:xfrm>
          <a:prstGeom prst="rect">
            <a:avLst/>
          </a:prstGeom>
        </p:spPr>
      </p:pic>
    </p:spTree>
    <p:extLst>
      <p:ext uri="{BB962C8B-B14F-4D97-AF65-F5344CB8AC3E}">
        <p14:creationId xmlns:p14="http://schemas.microsoft.com/office/powerpoint/2010/main" val="135306749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95</a:t>
            </a:fld>
            <a:endParaRPr lang="en-US" dirty="0"/>
          </a:p>
        </p:txBody>
      </p:sp>
      <p:sp>
        <p:nvSpPr>
          <p:cNvPr id="5" name="Text Placeholder 4"/>
          <p:cNvSpPr>
            <a:spLocks noGrp="1"/>
          </p:cNvSpPr>
          <p:nvPr>
            <p:ph type="body" sz="quarter" idx="10"/>
          </p:nvPr>
        </p:nvSpPr>
        <p:spPr/>
        <p:txBody>
          <a:bodyPr/>
          <a:lstStyle/>
          <a:p>
            <a:pPr>
              <a:buFont typeface="Arial" charset="0"/>
              <a:buChar char="•"/>
            </a:pPr>
            <a:r>
              <a:rPr lang="en-US" sz="4000" b="1" dirty="0">
                <a:solidFill>
                  <a:schemeClr val="tx2"/>
                </a:solidFill>
              </a:rPr>
              <a:t>Read</a:t>
            </a:r>
            <a:r>
              <a:rPr lang="en-US" sz="4000" dirty="0"/>
              <a:t> </a:t>
            </a:r>
            <a:r>
              <a:rPr lang="en-US" sz="4000" dirty="0">
                <a:solidFill>
                  <a:schemeClr val="tx1"/>
                </a:solidFill>
              </a:rPr>
              <a:t>the excerpt from “How Knowledge Helps”</a:t>
            </a:r>
            <a:endParaRPr lang="en-US" sz="1500" dirty="0">
              <a:solidFill>
                <a:schemeClr val="tx1"/>
              </a:solidFill>
            </a:endParaRPr>
          </a:p>
          <a:p>
            <a:pPr>
              <a:buFont typeface="Arial" charset="0"/>
              <a:buChar char="•"/>
            </a:pPr>
            <a:r>
              <a:rPr lang="en-US" sz="4000" b="1" dirty="0">
                <a:solidFill>
                  <a:schemeClr val="tx2"/>
                </a:solidFill>
              </a:rPr>
              <a:t>Discuss:</a:t>
            </a:r>
          </a:p>
          <a:p>
            <a:pPr lvl="1">
              <a:buFont typeface="Arial" charset="0"/>
              <a:buChar char="•"/>
            </a:pPr>
            <a:r>
              <a:rPr lang="en-US" sz="4000" dirty="0">
                <a:solidFill>
                  <a:schemeClr val="tx1"/>
                </a:solidFill>
              </a:rPr>
              <a:t>What resonated most with you?</a:t>
            </a:r>
          </a:p>
          <a:p>
            <a:pPr lvl="1">
              <a:buFont typeface="Arial" charset="0"/>
              <a:buChar char="•"/>
            </a:pPr>
            <a:r>
              <a:rPr lang="en-US" sz="4000" dirty="0">
                <a:solidFill>
                  <a:schemeClr val="tx1"/>
                </a:solidFill>
              </a:rPr>
              <a:t>According to Willingham, what is chunking and what impact does it have on reading comprehension? </a:t>
            </a:r>
          </a:p>
          <a:p>
            <a:pPr lvl="1">
              <a:buFont typeface="Arial" charset="0"/>
              <a:buChar char="•"/>
            </a:pPr>
            <a:r>
              <a:rPr lang="en-US" sz="4000" dirty="0">
                <a:solidFill>
                  <a:schemeClr val="tx1"/>
                </a:solidFill>
              </a:rPr>
              <a:t>What must students have in order to chunk information as they read?</a:t>
            </a:r>
          </a:p>
          <a:p>
            <a:pPr>
              <a:buFont typeface="Arial" charset="0"/>
              <a:buChar char="•"/>
            </a:pPr>
            <a:endParaRPr lang="en-US" sz="3800" dirty="0"/>
          </a:p>
        </p:txBody>
      </p:sp>
      <p:sp>
        <p:nvSpPr>
          <p:cNvPr id="4" name="Title 3"/>
          <p:cNvSpPr>
            <a:spLocks noGrp="1"/>
          </p:cNvSpPr>
          <p:nvPr>
            <p:ph type="title"/>
          </p:nvPr>
        </p:nvSpPr>
        <p:spPr/>
        <p:txBody>
          <a:bodyPr/>
          <a:lstStyle/>
          <a:p>
            <a:r>
              <a:rPr lang="en-US" dirty="0"/>
              <a:t>How does chunking relate to reading comprehension?</a:t>
            </a:r>
          </a:p>
        </p:txBody>
      </p:sp>
    </p:spTree>
    <p:extLst>
      <p:ext uri="{BB962C8B-B14F-4D97-AF65-F5344CB8AC3E}">
        <p14:creationId xmlns:p14="http://schemas.microsoft.com/office/powerpoint/2010/main" val="164022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96</a:t>
            </a:fld>
            <a:endParaRPr lang="en-US" dirty="0"/>
          </a:p>
        </p:txBody>
      </p:sp>
      <p:sp>
        <p:nvSpPr>
          <p:cNvPr id="7" name="Text Placeholder 6"/>
          <p:cNvSpPr>
            <a:spLocks noGrp="1"/>
          </p:cNvSpPr>
          <p:nvPr>
            <p:ph type="body" sz="quarter" idx="10"/>
          </p:nvPr>
        </p:nvSpPr>
        <p:spPr/>
        <p:txBody>
          <a:bodyPr/>
          <a:lstStyle/>
          <a:p>
            <a:r>
              <a:rPr lang="en-US" sz="4500" b="1" dirty="0">
                <a:solidFill>
                  <a:schemeClr val="tx2"/>
                </a:solidFill>
              </a:rPr>
              <a:t>Access</a:t>
            </a:r>
            <a:r>
              <a:rPr lang="en-US" sz="4500" dirty="0"/>
              <a:t> </a:t>
            </a:r>
            <a:r>
              <a:rPr lang="en-US" sz="4500" dirty="0">
                <a:solidFill>
                  <a:schemeClr val="tx1"/>
                </a:solidFill>
              </a:rPr>
              <a:t>your unit online</a:t>
            </a:r>
          </a:p>
          <a:p>
            <a:endParaRPr lang="en-US" sz="2000" dirty="0">
              <a:solidFill>
                <a:schemeClr val="tx1"/>
              </a:solidFill>
            </a:endParaRPr>
          </a:p>
          <a:p>
            <a:r>
              <a:rPr lang="en-US" sz="4500" b="1" dirty="0">
                <a:solidFill>
                  <a:schemeClr val="tx2"/>
                </a:solidFill>
              </a:rPr>
              <a:t>Read</a:t>
            </a:r>
            <a:r>
              <a:rPr lang="en-US" sz="4500" dirty="0"/>
              <a:t> </a:t>
            </a:r>
            <a:r>
              <a:rPr lang="en-US" sz="4500" dirty="0">
                <a:solidFill>
                  <a:schemeClr val="tx1"/>
                </a:solidFill>
              </a:rPr>
              <a:t>the Unit Goal (underneath “Unit at a Glance”)</a:t>
            </a:r>
          </a:p>
        </p:txBody>
      </p:sp>
      <p:sp>
        <p:nvSpPr>
          <p:cNvPr id="6" name="Title 5"/>
          <p:cNvSpPr>
            <a:spLocks noGrp="1"/>
          </p:cNvSpPr>
          <p:nvPr>
            <p:ph type="title"/>
          </p:nvPr>
        </p:nvSpPr>
        <p:spPr/>
        <p:txBody>
          <a:bodyPr/>
          <a:lstStyle/>
          <a:p>
            <a:r>
              <a:rPr lang="en-US" dirty="0"/>
              <a:t>How is knowledge built in the ELA Guidebooks?</a:t>
            </a:r>
          </a:p>
        </p:txBody>
      </p:sp>
      <p:pic>
        <p:nvPicPr>
          <p:cNvPr id="8" name="Picture 7"/>
          <p:cNvPicPr>
            <a:picLocks noChangeAspect="1"/>
          </p:cNvPicPr>
          <p:nvPr/>
        </p:nvPicPr>
        <p:blipFill>
          <a:blip r:embed="rId3"/>
          <a:stretch>
            <a:fillRect/>
          </a:stretch>
        </p:blipFill>
        <p:spPr>
          <a:xfrm>
            <a:off x="868436" y="4597400"/>
            <a:ext cx="10612503" cy="1394618"/>
          </a:xfrm>
          <a:prstGeom prst="rect">
            <a:avLst/>
          </a:prstGeom>
        </p:spPr>
      </p:pic>
    </p:spTree>
    <p:extLst>
      <p:ext uri="{BB962C8B-B14F-4D97-AF65-F5344CB8AC3E}">
        <p14:creationId xmlns:p14="http://schemas.microsoft.com/office/powerpoint/2010/main" val="81888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97</a:t>
            </a:fld>
            <a:endParaRPr lang="en-US" dirty="0"/>
          </a:p>
        </p:txBody>
      </p:sp>
      <p:sp>
        <p:nvSpPr>
          <p:cNvPr id="3" name="Text Placeholder 2"/>
          <p:cNvSpPr>
            <a:spLocks noGrp="1"/>
          </p:cNvSpPr>
          <p:nvPr>
            <p:ph type="body" sz="quarter" idx="10"/>
          </p:nvPr>
        </p:nvSpPr>
        <p:spPr/>
        <p:txBody>
          <a:bodyPr/>
          <a:lstStyle/>
          <a:p>
            <a:r>
              <a:rPr lang="en-US" sz="4000" b="1" dirty="0">
                <a:solidFill>
                  <a:schemeClr val="tx2"/>
                </a:solidFill>
              </a:rPr>
              <a:t>Review</a:t>
            </a:r>
            <a:r>
              <a:rPr lang="en-US" sz="4000" dirty="0"/>
              <a:t> </a:t>
            </a:r>
            <a:r>
              <a:rPr lang="en-US" sz="4000" dirty="0">
                <a:solidFill>
                  <a:schemeClr val="tx1"/>
                </a:solidFill>
              </a:rPr>
              <a:t>each of the three unit assessments</a:t>
            </a:r>
          </a:p>
          <a:p>
            <a:endParaRPr lang="en-US" sz="1000" dirty="0">
              <a:solidFill>
                <a:schemeClr val="tx1"/>
              </a:solidFill>
            </a:endParaRPr>
          </a:p>
          <a:p>
            <a:r>
              <a:rPr lang="en-US" sz="4000" b="1" dirty="0">
                <a:solidFill>
                  <a:schemeClr val="tx2"/>
                </a:solidFill>
              </a:rPr>
              <a:t>Summarize: </a:t>
            </a:r>
            <a:r>
              <a:rPr lang="en-US" sz="4000" dirty="0">
                <a:solidFill>
                  <a:schemeClr val="tx1"/>
                </a:solidFill>
              </a:rPr>
              <a:t>Based on these assessments, what </a:t>
            </a:r>
            <a:r>
              <a:rPr lang="en-US" sz="4000" b="1" dirty="0">
                <a:solidFill>
                  <a:schemeClr val="tx1"/>
                </a:solidFill>
              </a:rPr>
              <a:t>knowledge</a:t>
            </a:r>
            <a:r>
              <a:rPr lang="en-US" sz="4000" dirty="0">
                <a:solidFill>
                  <a:schemeClr val="tx1"/>
                </a:solidFill>
              </a:rPr>
              <a:t> must students have built by the end of this unit? </a:t>
            </a:r>
          </a:p>
        </p:txBody>
      </p:sp>
      <p:sp>
        <p:nvSpPr>
          <p:cNvPr id="4" name="Title 3"/>
          <p:cNvSpPr>
            <a:spLocks noGrp="1"/>
          </p:cNvSpPr>
          <p:nvPr>
            <p:ph type="title"/>
          </p:nvPr>
        </p:nvSpPr>
        <p:spPr/>
        <p:txBody>
          <a:bodyPr/>
          <a:lstStyle/>
          <a:p>
            <a:r>
              <a:rPr lang="en-US" dirty="0"/>
              <a:t>Start with the End in Mind</a:t>
            </a:r>
          </a:p>
        </p:txBody>
      </p:sp>
      <p:sp>
        <p:nvSpPr>
          <p:cNvPr id="2" name="TextBox 1"/>
          <p:cNvSpPr txBox="1"/>
          <p:nvPr/>
        </p:nvSpPr>
        <p:spPr>
          <a:xfrm>
            <a:off x="838200" y="3909879"/>
            <a:ext cx="3073400" cy="1938992"/>
          </a:xfrm>
          <a:prstGeom prst="rect">
            <a:avLst/>
          </a:prstGeom>
          <a:noFill/>
          <a:ln w="25400">
            <a:solidFill>
              <a:schemeClr val="tx2"/>
            </a:solidFill>
          </a:ln>
        </p:spPr>
        <p:txBody>
          <a:bodyPr wrap="square" rtlCol="0">
            <a:spAutoFit/>
          </a:bodyPr>
          <a:lstStyle/>
          <a:p>
            <a:pPr algn="ctr"/>
            <a:r>
              <a:rPr lang="en-US" sz="4000" b="1" dirty="0">
                <a:latin typeface="Calibri" charset="0"/>
                <a:ea typeface="Calibri" charset="0"/>
                <a:cs typeface="Calibri" charset="0"/>
              </a:rPr>
              <a:t>Culminating Writing </a:t>
            </a:r>
          </a:p>
          <a:p>
            <a:pPr algn="ctr"/>
            <a:r>
              <a:rPr lang="en-US" sz="4000" b="1" dirty="0">
                <a:latin typeface="Calibri" charset="0"/>
                <a:ea typeface="Calibri" charset="0"/>
                <a:cs typeface="Calibri" charset="0"/>
              </a:rPr>
              <a:t>Task</a:t>
            </a:r>
          </a:p>
        </p:txBody>
      </p:sp>
      <p:sp>
        <p:nvSpPr>
          <p:cNvPr id="8" name="TextBox 7"/>
          <p:cNvSpPr txBox="1"/>
          <p:nvPr/>
        </p:nvSpPr>
        <p:spPr>
          <a:xfrm>
            <a:off x="4604544" y="3909879"/>
            <a:ext cx="3073400" cy="1938992"/>
          </a:xfrm>
          <a:prstGeom prst="rect">
            <a:avLst/>
          </a:prstGeom>
          <a:noFill/>
          <a:ln w="25400">
            <a:solidFill>
              <a:schemeClr val="tx2"/>
            </a:solidFill>
          </a:ln>
        </p:spPr>
        <p:txBody>
          <a:bodyPr wrap="square" rtlCol="0">
            <a:spAutoFit/>
          </a:bodyPr>
          <a:lstStyle/>
          <a:p>
            <a:pPr algn="ctr"/>
            <a:r>
              <a:rPr lang="en-US" sz="4000" b="1" dirty="0">
                <a:latin typeface="Calibri" charset="0"/>
                <a:ea typeface="Calibri" charset="0"/>
                <a:cs typeface="Calibri" charset="0"/>
              </a:rPr>
              <a:t>Cold </a:t>
            </a:r>
          </a:p>
          <a:p>
            <a:pPr algn="ctr"/>
            <a:r>
              <a:rPr lang="en-US" sz="4000" b="1" dirty="0">
                <a:latin typeface="Calibri" charset="0"/>
                <a:ea typeface="Calibri" charset="0"/>
                <a:cs typeface="Calibri" charset="0"/>
              </a:rPr>
              <a:t>Read </a:t>
            </a:r>
          </a:p>
          <a:p>
            <a:pPr algn="ctr"/>
            <a:r>
              <a:rPr lang="en-US" sz="4000" b="1" dirty="0">
                <a:latin typeface="Calibri" charset="0"/>
                <a:ea typeface="Calibri" charset="0"/>
                <a:cs typeface="Calibri" charset="0"/>
              </a:rPr>
              <a:t>Task</a:t>
            </a:r>
          </a:p>
        </p:txBody>
      </p:sp>
      <p:sp>
        <p:nvSpPr>
          <p:cNvPr id="9" name="TextBox 8"/>
          <p:cNvSpPr txBox="1"/>
          <p:nvPr/>
        </p:nvSpPr>
        <p:spPr>
          <a:xfrm>
            <a:off x="8280735" y="3909879"/>
            <a:ext cx="3073400" cy="1938992"/>
          </a:xfrm>
          <a:prstGeom prst="rect">
            <a:avLst/>
          </a:prstGeom>
          <a:noFill/>
          <a:ln w="25400">
            <a:solidFill>
              <a:schemeClr val="tx2"/>
            </a:solidFill>
          </a:ln>
        </p:spPr>
        <p:txBody>
          <a:bodyPr wrap="square" rtlCol="0">
            <a:spAutoFit/>
          </a:bodyPr>
          <a:lstStyle/>
          <a:p>
            <a:pPr algn="ctr"/>
            <a:endParaRPr lang="en-US" sz="2000" dirty="0">
              <a:latin typeface="Calibri" charset="0"/>
              <a:ea typeface="Calibri" charset="0"/>
              <a:cs typeface="Calibri" charset="0"/>
            </a:endParaRPr>
          </a:p>
          <a:p>
            <a:pPr algn="ctr"/>
            <a:r>
              <a:rPr lang="en-US" sz="4000" b="1" dirty="0">
                <a:latin typeface="Calibri" charset="0"/>
                <a:ea typeface="Calibri" charset="0"/>
                <a:cs typeface="Calibri" charset="0"/>
              </a:rPr>
              <a:t>Extension Task</a:t>
            </a:r>
          </a:p>
          <a:p>
            <a:pPr algn="ctr"/>
            <a:endParaRPr lang="en-US" sz="2000" dirty="0">
              <a:latin typeface="Calibri" charset="0"/>
              <a:ea typeface="Calibri" charset="0"/>
              <a:cs typeface="Calibri" charset="0"/>
            </a:endParaRPr>
          </a:p>
        </p:txBody>
      </p:sp>
    </p:spTree>
    <p:extLst>
      <p:ext uri="{BB962C8B-B14F-4D97-AF65-F5344CB8AC3E}">
        <p14:creationId xmlns:p14="http://schemas.microsoft.com/office/powerpoint/2010/main" val="40824915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98</a:t>
            </a:fld>
            <a:endParaRPr lang="en-US" dirty="0"/>
          </a:p>
        </p:txBody>
      </p:sp>
      <p:sp>
        <p:nvSpPr>
          <p:cNvPr id="5" name="Text Placeholder 4"/>
          <p:cNvSpPr>
            <a:spLocks noGrp="1"/>
          </p:cNvSpPr>
          <p:nvPr>
            <p:ph type="body" sz="quarter" idx="10"/>
          </p:nvPr>
        </p:nvSpPr>
        <p:spPr/>
        <p:txBody>
          <a:bodyPr/>
          <a:lstStyle/>
          <a:p>
            <a:pPr marL="533400" lvl="0" indent="-457200">
              <a:buClr>
                <a:schemeClr val="dk1"/>
              </a:buClr>
              <a:buSzPct val="100000"/>
              <a:buFont typeface="Arial" charset="0"/>
              <a:buChar char="•"/>
            </a:pPr>
            <a:r>
              <a:rPr lang="en-US" sz="4000" b="1" dirty="0">
                <a:solidFill>
                  <a:schemeClr val="tx2"/>
                </a:solidFill>
                <a:latin typeface="Calibri" charset="0"/>
                <a:ea typeface="Calibri" charset="0"/>
                <a:cs typeface="Calibri" charset="0"/>
                <a:sym typeface="Rockwell"/>
              </a:rPr>
              <a:t>Examine</a:t>
            </a:r>
            <a:r>
              <a:rPr lang="en-US" sz="4000" dirty="0">
                <a:solidFill>
                  <a:schemeClr val="dk1"/>
                </a:solidFill>
                <a:latin typeface="Calibri" charset="0"/>
                <a:ea typeface="Calibri" charset="0"/>
                <a:cs typeface="Calibri" charset="0"/>
                <a:sym typeface="Rockwell"/>
              </a:rPr>
              <a:t> </a:t>
            </a:r>
            <a:r>
              <a:rPr lang="en-US" sz="4000" dirty="0">
                <a:solidFill>
                  <a:schemeClr val="tx1"/>
                </a:solidFill>
                <a:latin typeface="Calibri" charset="0"/>
                <a:ea typeface="Calibri" charset="0"/>
                <a:cs typeface="Calibri" charset="0"/>
                <a:sym typeface="Rockwell"/>
              </a:rPr>
              <a:t>the sequence of texts in your unit</a:t>
            </a:r>
          </a:p>
          <a:p>
            <a:pPr marL="533400" lvl="0" indent="-457200">
              <a:buClr>
                <a:schemeClr val="dk1"/>
              </a:buClr>
              <a:buSzPct val="100000"/>
              <a:buFont typeface="Arial" charset="0"/>
              <a:buChar char="•"/>
            </a:pPr>
            <a:r>
              <a:rPr lang="en-US" sz="4000" b="1" dirty="0">
                <a:solidFill>
                  <a:schemeClr val="tx2"/>
                </a:solidFill>
                <a:latin typeface="Calibri" charset="0"/>
                <a:ea typeface="Calibri" charset="0"/>
                <a:cs typeface="Calibri" charset="0"/>
                <a:sym typeface="Rockwell"/>
              </a:rPr>
              <a:t>Reflect on your unit’s conceptual coherence:</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What is the relationship between these texts? What do they have in common? </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How are the texts organized to build knowledge around the unit’s topic(s)? </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How does this sequence appear to prepare students for the three unit assessments?</a:t>
            </a:r>
          </a:p>
        </p:txBody>
      </p:sp>
      <p:sp>
        <p:nvSpPr>
          <p:cNvPr id="4" name="Title 3"/>
          <p:cNvSpPr>
            <a:spLocks noGrp="1"/>
          </p:cNvSpPr>
          <p:nvPr>
            <p:ph type="title"/>
          </p:nvPr>
        </p:nvSpPr>
        <p:spPr/>
        <p:txBody>
          <a:bodyPr/>
          <a:lstStyle/>
          <a:p>
            <a:r>
              <a:rPr lang="en-US" dirty="0"/>
              <a:t>Examine the Text Set </a:t>
            </a:r>
          </a:p>
        </p:txBody>
      </p:sp>
    </p:spTree>
    <p:extLst>
      <p:ext uri="{BB962C8B-B14F-4D97-AF65-F5344CB8AC3E}">
        <p14:creationId xmlns:p14="http://schemas.microsoft.com/office/powerpoint/2010/main" val="54681376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99</a:t>
            </a:fld>
            <a:endParaRPr lang="en-US" dirty="0"/>
          </a:p>
        </p:txBody>
      </p:sp>
      <p:sp>
        <p:nvSpPr>
          <p:cNvPr id="4" name="Title 3"/>
          <p:cNvSpPr>
            <a:spLocks noGrp="1"/>
          </p:cNvSpPr>
          <p:nvPr>
            <p:ph type="title"/>
          </p:nvPr>
        </p:nvSpPr>
        <p:spPr/>
        <p:txBody>
          <a:bodyPr/>
          <a:lstStyle/>
          <a:p>
            <a:r>
              <a:rPr lang="en-US" dirty="0"/>
              <a:t>An Additional Support</a:t>
            </a:r>
          </a:p>
        </p:txBody>
      </p:sp>
      <p:sp>
        <p:nvSpPr>
          <p:cNvPr id="3" name="TextBox 2"/>
          <p:cNvSpPr txBox="1"/>
          <p:nvPr/>
        </p:nvSpPr>
        <p:spPr>
          <a:xfrm>
            <a:off x="533400" y="1117600"/>
            <a:ext cx="10922000" cy="4401205"/>
          </a:xfrm>
          <a:prstGeom prst="rect">
            <a:avLst/>
          </a:prstGeom>
          <a:noFill/>
        </p:spPr>
        <p:txBody>
          <a:bodyPr wrap="square" rtlCol="0">
            <a:spAutoFit/>
          </a:bodyPr>
          <a:lstStyle/>
          <a:p>
            <a:pPr marL="285750" indent="-285750">
              <a:buFont typeface="Arial" charset="0"/>
              <a:buChar char="•"/>
            </a:pPr>
            <a:r>
              <a:rPr lang="en-US" sz="4000" b="1" dirty="0">
                <a:solidFill>
                  <a:schemeClr val="tx2"/>
                </a:solidFill>
                <a:latin typeface="Calibri" charset="0"/>
                <a:ea typeface="Calibri" charset="0"/>
                <a:cs typeface="Calibri" charset="0"/>
              </a:rPr>
              <a:t>Access</a:t>
            </a:r>
            <a:r>
              <a:rPr lang="en-US" sz="4000" dirty="0">
                <a:latin typeface="Calibri" charset="0"/>
                <a:ea typeface="Calibri" charset="0"/>
                <a:cs typeface="Calibri" charset="0"/>
              </a:rPr>
              <a:t> the “Let’s Set the Context Videos” for your unit</a:t>
            </a:r>
          </a:p>
          <a:p>
            <a:pPr marL="285750" indent="-285750">
              <a:buFont typeface="Arial" charset="0"/>
              <a:buChar char="•"/>
            </a:pPr>
            <a:r>
              <a:rPr lang="en-US" sz="4000" b="1" dirty="0">
                <a:solidFill>
                  <a:schemeClr val="tx2"/>
                </a:solidFill>
                <a:latin typeface="Calibri" charset="0"/>
                <a:ea typeface="Calibri" charset="0"/>
                <a:cs typeface="Calibri" charset="0"/>
              </a:rPr>
              <a:t>Reflect:</a:t>
            </a:r>
          </a:p>
          <a:p>
            <a:pPr marL="742950" lvl="1" indent="-285750">
              <a:buFont typeface="Arial" charset="0"/>
              <a:buChar char="•"/>
            </a:pPr>
            <a:r>
              <a:rPr lang="en-US" sz="4000" dirty="0">
                <a:latin typeface="Calibri" charset="0"/>
                <a:ea typeface="Calibri" charset="0"/>
                <a:cs typeface="Calibri" charset="0"/>
              </a:rPr>
              <a:t>Based on these titles, what knowledge do these videos appear to support in this unit?</a:t>
            </a:r>
          </a:p>
          <a:p>
            <a:pPr marL="742950" lvl="1" indent="-285750">
              <a:buFont typeface="Arial" charset="0"/>
              <a:buChar char="•"/>
            </a:pPr>
            <a:r>
              <a:rPr lang="en-US" sz="4000" dirty="0">
                <a:latin typeface="Calibri" charset="0"/>
                <a:ea typeface="Calibri" charset="0"/>
                <a:cs typeface="Calibri" charset="0"/>
              </a:rPr>
              <a:t>How might you use these videos to support students in accessing specific texts in your unit?</a:t>
            </a:r>
          </a:p>
        </p:txBody>
      </p:sp>
    </p:spTree>
    <p:extLst>
      <p:ext uri="{BB962C8B-B14F-4D97-AF65-F5344CB8AC3E}">
        <p14:creationId xmlns:p14="http://schemas.microsoft.com/office/powerpoint/2010/main" val="374386054"/>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F9C0D673-2E86-6F41-809F-DE7B4B6C7E13}"/>
    </a:ext>
  </a:extLst>
</a:theme>
</file>

<file path=ppt/theme/theme10.xml><?xml version="1.0" encoding="utf-8"?>
<a:theme xmlns:a="http://schemas.openxmlformats.org/drawingml/2006/main" name="6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11.xml><?xml version="1.0" encoding="utf-8"?>
<a:theme xmlns:a="http://schemas.openxmlformats.org/drawingml/2006/main" name="Picture with Side Text">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DEC496D1-38BE-4543-A639-D6A75E8251B0}"/>
    </a:ext>
  </a:extLst>
</a:theme>
</file>

<file path=ppt/theme/theme12.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3F5584D4-D4E6-FE40-B7C3-18176436AC7B}"/>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entor Text Option 1">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8C920D3-42A0-6446-99A1-294B1C87B528}"/>
    </a:ext>
  </a:extLst>
</a:theme>
</file>

<file path=ppt/theme/theme5.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6.xml><?xml version="1.0" encoding="utf-8"?>
<a:theme xmlns:a="http://schemas.openxmlformats.org/drawingml/2006/main" name="2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7.xml><?xml version="1.0" encoding="utf-8"?>
<a:theme xmlns:a="http://schemas.openxmlformats.org/drawingml/2006/main" name="3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8.xml><?xml version="1.0" encoding="utf-8"?>
<a:theme xmlns:a="http://schemas.openxmlformats.org/drawingml/2006/main" name="4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9.xml><?xml version="1.0" encoding="utf-8"?>
<a:theme xmlns:a="http://schemas.openxmlformats.org/drawingml/2006/main" name="5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docProps/app.xml><?xml version="1.0" encoding="utf-8"?>
<Properties xmlns="http://schemas.openxmlformats.org/officeDocument/2006/extended-properties" xmlns:vt="http://schemas.openxmlformats.org/officeDocument/2006/docPropsVTypes">
  <Template>LDOE_ELA_Yr1_CLM3_Building Knowledge</Template>
  <TotalTime>26059</TotalTime>
  <Words>27057</Words>
  <Application>Microsoft Macintosh PowerPoint</Application>
  <PresentationFormat>Widescreen</PresentationFormat>
  <Paragraphs>2556</Paragraphs>
  <Slides>164</Slides>
  <Notes>164</Notes>
  <HiddenSlides>6</HiddenSlides>
  <MMClips>0</MMClips>
  <ScaleCrop>false</ScaleCrop>
  <HeadingPairs>
    <vt:vector size="6" baseType="variant">
      <vt:variant>
        <vt:lpstr>Fonts Used</vt:lpstr>
      </vt:variant>
      <vt:variant>
        <vt:i4>17</vt:i4>
      </vt:variant>
      <vt:variant>
        <vt:lpstr>Theme</vt:lpstr>
      </vt:variant>
      <vt:variant>
        <vt:i4>12</vt:i4>
      </vt:variant>
      <vt:variant>
        <vt:lpstr>Slide Titles</vt:lpstr>
      </vt:variant>
      <vt:variant>
        <vt:i4>164</vt:i4>
      </vt:variant>
    </vt:vector>
  </HeadingPairs>
  <TitlesOfParts>
    <vt:vector size="193" baseType="lpstr">
      <vt:lpstr>MS PGothic</vt:lpstr>
      <vt:lpstr>Allerta</vt:lpstr>
      <vt:lpstr>Arial</vt:lpstr>
      <vt:lpstr>Avenir</vt:lpstr>
      <vt:lpstr>Avenir Medium next</vt:lpstr>
      <vt:lpstr>Avenir Next Medium</vt:lpstr>
      <vt:lpstr>Cabin</vt:lpstr>
      <vt:lpstr>Calibri</vt:lpstr>
      <vt:lpstr>Century</vt:lpstr>
      <vt:lpstr>Century Gothic</vt:lpstr>
      <vt:lpstr>Century Schoolbook</vt:lpstr>
      <vt:lpstr>Garamond</vt:lpstr>
      <vt:lpstr>Impact</vt:lpstr>
      <vt:lpstr>Lato</vt:lpstr>
      <vt:lpstr>Questrial</vt:lpstr>
      <vt:lpstr>Rockwell</vt:lpstr>
      <vt:lpstr>Wingdings</vt:lpstr>
      <vt:lpstr>Cover</vt:lpstr>
      <vt:lpstr>1_Mentor Text 2</vt:lpstr>
      <vt:lpstr>1_Cover</vt:lpstr>
      <vt:lpstr>Mentor Text Option 1</vt:lpstr>
      <vt:lpstr>Mentor Text 2</vt:lpstr>
      <vt:lpstr>2_Mentor Text 2</vt:lpstr>
      <vt:lpstr>3_Mentor Text 2</vt:lpstr>
      <vt:lpstr>4_Mentor Text 2</vt:lpstr>
      <vt:lpstr>5_Mentor Text 2</vt:lpstr>
      <vt:lpstr>6_Mentor Text 2</vt:lpstr>
      <vt:lpstr>Picture with Side Text</vt:lpstr>
      <vt:lpstr>Section</vt:lpstr>
      <vt:lpstr>Morning at a Glance</vt:lpstr>
      <vt:lpstr>Afternoon at a Glance</vt:lpstr>
      <vt:lpstr>Welcome back! </vt:lpstr>
      <vt:lpstr>Content Module 2: Building Knowledge  Content Leader Module 3</vt:lpstr>
      <vt:lpstr>Morning Energizer </vt:lpstr>
      <vt:lpstr>Where We’ve Been &amp; Where We’re Going </vt:lpstr>
      <vt:lpstr>The 5 ELA Content Leader Distinction Assessments</vt:lpstr>
      <vt:lpstr>What’s the purpose of the distinction assessments?  </vt:lpstr>
      <vt:lpstr>Assessment Preview</vt:lpstr>
      <vt:lpstr>Accessing the Assessments </vt:lpstr>
      <vt:lpstr>Having trouble finding your email invitation? </vt:lpstr>
      <vt:lpstr>Assessment Preview</vt:lpstr>
      <vt:lpstr>Assessment Preview</vt:lpstr>
      <vt:lpstr>Assessment Accountability Buddies</vt:lpstr>
      <vt:lpstr>Assessment Next Steps </vt:lpstr>
      <vt:lpstr>Content Module 2: Building Knowledge Session 1: How does knowledge support comprehension? </vt:lpstr>
      <vt:lpstr>Do Now</vt:lpstr>
      <vt:lpstr>Session Objectives</vt:lpstr>
      <vt:lpstr>The Instructional Shifts</vt:lpstr>
      <vt:lpstr>Put On Your Student Hat</vt:lpstr>
      <vt:lpstr>Experiential: The Impact of Fishing Pacific Cod</vt:lpstr>
      <vt:lpstr>Experiential: The Impact of Fishing Pacific Cod</vt:lpstr>
      <vt:lpstr>Rate Your Confidence</vt:lpstr>
      <vt:lpstr>Let’s Discuss!</vt:lpstr>
      <vt:lpstr>Let’s Build Our Knowledge</vt:lpstr>
      <vt:lpstr>Let’s Build Our Knowledge</vt:lpstr>
      <vt:lpstr>Knowledge Building: Debrief</vt:lpstr>
      <vt:lpstr>Revisit the Report: Structure</vt:lpstr>
      <vt:lpstr>Revisit the Report</vt:lpstr>
      <vt:lpstr>Now…Rate Your Confidence</vt:lpstr>
      <vt:lpstr>Let’s Discuss!</vt:lpstr>
      <vt:lpstr>Content Module 2: Building Knowledge Session 2: Conceptual Coherence  </vt:lpstr>
      <vt:lpstr>Do Now</vt:lpstr>
      <vt:lpstr>Session Objectives</vt:lpstr>
      <vt:lpstr>Consider These Questions</vt:lpstr>
      <vt:lpstr>Question #1</vt:lpstr>
      <vt:lpstr>Question #2</vt:lpstr>
      <vt:lpstr>Question #2</vt:lpstr>
      <vt:lpstr>Question #2</vt:lpstr>
      <vt:lpstr>Let’s Discuss!</vt:lpstr>
      <vt:lpstr>How important is content knowledge?</vt:lpstr>
      <vt:lpstr>The Baseball Study</vt:lpstr>
      <vt:lpstr>The Groups</vt:lpstr>
      <vt:lpstr>Predict the Results</vt:lpstr>
      <vt:lpstr>The Results</vt:lpstr>
      <vt:lpstr>Summary of Findings</vt:lpstr>
      <vt:lpstr>How do we build students’ knowledge?</vt:lpstr>
      <vt:lpstr>Conceptual Coherence</vt:lpstr>
      <vt:lpstr>Sometimes Looks Like…</vt:lpstr>
      <vt:lpstr>And Sometimes…</vt:lpstr>
      <vt:lpstr>And sometimes… you’ll see both!</vt:lpstr>
      <vt:lpstr>Conceptual Coherence in the ELA Guidebooks</vt:lpstr>
      <vt:lpstr>A Closer Look at the Anchor Text</vt:lpstr>
      <vt:lpstr>Examine the Text Set in Flowers for Algernon</vt:lpstr>
      <vt:lpstr>Examine the Text Set in Flowers for Algernon</vt:lpstr>
      <vt:lpstr>Share </vt:lpstr>
      <vt:lpstr>Let’s Discuss!</vt:lpstr>
      <vt:lpstr>Capture Your Learning</vt:lpstr>
      <vt:lpstr>Take a Break!</vt:lpstr>
      <vt:lpstr>Content Module 2: Building Knowledge Session 3: Unpack the Extension Task </vt:lpstr>
      <vt:lpstr>Do Now </vt:lpstr>
      <vt:lpstr>Session Objectives</vt:lpstr>
      <vt:lpstr>Three Assessment Types</vt:lpstr>
      <vt:lpstr>Grade 8 Extension Task</vt:lpstr>
      <vt:lpstr>Vision of Excellence</vt:lpstr>
      <vt:lpstr>Unpack the Knowledge</vt:lpstr>
      <vt:lpstr>The Big Question</vt:lpstr>
      <vt:lpstr>Schema Matters</vt:lpstr>
      <vt:lpstr>How does this relate to this Extension Task?</vt:lpstr>
      <vt:lpstr>Backwards Design Model</vt:lpstr>
      <vt:lpstr>Access the Flowers for Algernon Unit</vt:lpstr>
      <vt:lpstr>Zoom In: Lessons 5 - 8</vt:lpstr>
      <vt:lpstr>Zoom In: Lesson 11</vt:lpstr>
      <vt:lpstr>Zoom In: Lesson 34</vt:lpstr>
      <vt:lpstr>Let’s Discuss!</vt:lpstr>
      <vt:lpstr>Capture Your Learning</vt:lpstr>
      <vt:lpstr>Enjoy your Lunch!</vt:lpstr>
      <vt:lpstr>Welcome Back!  </vt:lpstr>
      <vt:lpstr>Afternoon at a Glance</vt:lpstr>
      <vt:lpstr>The ideal weather is…</vt:lpstr>
      <vt:lpstr>Discuss with a Partner</vt:lpstr>
      <vt:lpstr>The best way to spend a free afternoon is…</vt:lpstr>
      <vt:lpstr>Discuss with a Partner</vt:lpstr>
      <vt:lpstr>The perfect meal is…</vt:lpstr>
      <vt:lpstr>Discuss with a Partner</vt:lpstr>
      <vt:lpstr>Content Module 2: Building Knowledge Session 4: Exploring Text Sets in the ELA Guidebooks </vt:lpstr>
      <vt:lpstr>Do Now</vt:lpstr>
      <vt:lpstr>Session Objectives</vt:lpstr>
      <vt:lpstr>First…A Quick Quiz!</vt:lpstr>
      <vt:lpstr>Recall</vt:lpstr>
      <vt:lpstr>Let’s Try Again</vt:lpstr>
      <vt:lpstr>Recall</vt:lpstr>
      <vt:lpstr>Let’s Discuss!</vt:lpstr>
      <vt:lpstr>How does chunking relate to reading comprehension?</vt:lpstr>
      <vt:lpstr>How does chunking relate to reading comprehension?</vt:lpstr>
      <vt:lpstr>How is knowledge built in the ELA Guidebooks?</vt:lpstr>
      <vt:lpstr>Start with the End in Mind</vt:lpstr>
      <vt:lpstr>Examine the Text Set </vt:lpstr>
      <vt:lpstr>An Additional Support</vt:lpstr>
      <vt:lpstr>Let’s Discuss!</vt:lpstr>
      <vt:lpstr>Content Module 2: Building Knowledge Session 5: Indirect Vocabulary Instruction  </vt:lpstr>
      <vt:lpstr>Do Now</vt:lpstr>
      <vt:lpstr>What would help you understand this passage?</vt:lpstr>
      <vt:lpstr>What does this mean for us?</vt:lpstr>
      <vt:lpstr>What is this passage actually about?</vt:lpstr>
      <vt:lpstr>Better?</vt:lpstr>
      <vt:lpstr>Session Objectives</vt:lpstr>
      <vt:lpstr>The Importance of Vocabulary</vt:lpstr>
      <vt:lpstr>Early Language Experiences Matter</vt:lpstr>
      <vt:lpstr>Our Locus of Control</vt:lpstr>
      <vt:lpstr>What’s the magic number?</vt:lpstr>
      <vt:lpstr>What does that mean for one school year?</vt:lpstr>
      <vt:lpstr>Let’s do the Math</vt:lpstr>
      <vt:lpstr>Hold up…</vt:lpstr>
      <vt:lpstr>Of course not!</vt:lpstr>
      <vt:lpstr>Research Snapshots</vt:lpstr>
      <vt:lpstr>What does this tell us?</vt:lpstr>
      <vt:lpstr>Think About It</vt:lpstr>
      <vt:lpstr>The Reasons</vt:lpstr>
      <vt:lpstr>How does this work?</vt:lpstr>
      <vt:lpstr>Infer the Meaning</vt:lpstr>
      <vt:lpstr>Schema Matters</vt:lpstr>
      <vt:lpstr>Let’s Take a Step Back</vt:lpstr>
      <vt:lpstr>Direct vs. Vocabulary Instruction</vt:lpstr>
      <vt:lpstr>Direct or Indirect?</vt:lpstr>
      <vt:lpstr>For Our Purposes Today…</vt:lpstr>
      <vt:lpstr>Speeding Up Vocabulary Growth Indirectly</vt:lpstr>
      <vt:lpstr>How does each example support vocabulary growth?</vt:lpstr>
      <vt:lpstr>Example #1</vt:lpstr>
      <vt:lpstr>Example #2</vt:lpstr>
      <vt:lpstr>Example #3</vt:lpstr>
      <vt:lpstr>Let’s Discuss!</vt:lpstr>
      <vt:lpstr>Why is indirect vocabulary instruction so powerful?</vt:lpstr>
      <vt:lpstr>Capture Your Learning</vt:lpstr>
      <vt:lpstr>Take a Break!</vt:lpstr>
      <vt:lpstr>Content Module 2: Building Knowledge Session 6: Volume of Reading  </vt:lpstr>
      <vt:lpstr>Do Now – Letter from a Principal </vt:lpstr>
      <vt:lpstr>Session Objectives</vt:lpstr>
      <vt:lpstr>Let’s Read! Excerpt from “Both and…”</vt:lpstr>
      <vt:lpstr>Let’s Discuss!</vt:lpstr>
      <vt:lpstr>What is volume of reading?</vt:lpstr>
      <vt:lpstr>Benefits of Volume of Reading</vt:lpstr>
      <vt:lpstr>Volume of Reading Builds Knowledge</vt:lpstr>
      <vt:lpstr>Volume of Reading Builds Knowledge</vt:lpstr>
      <vt:lpstr>Connect to Your Classroom</vt:lpstr>
      <vt:lpstr>Benefits of Volume of Reading</vt:lpstr>
      <vt:lpstr>Volume of Reading Builds Vocabulary</vt:lpstr>
      <vt:lpstr>Volume of Reading Builds Vocabulary </vt:lpstr>
      <vt:lpstr>Connect to Our Experience: Pacific Cod</vt:lpstr>
      <vt:lpstr>Benefits of Volume of Reading</vt:lpstr>
      <vt:lpstr>Fostering a Love of Reading</vt:lpstr>
      <vt:lpstr>Fostering a Love of Reading</vt:lpstr>
      <vt:lpstr>Fostering a Love of Reading</vt:lpstr>
      <vt:lpstr>The Big Question</vt:lpstr>
      <vt:lpstr>When does volume of reading happen?</vt:lpstr>
      <vt:lpstr>Is the answer just… more books? And more time?</vt:lpstr>
      <vt:lpstr>Balance is Key!</vt:lpstr>
      <vt:lpstr>One Example</vt:lpstr>
      <vt:lpstr>Let’s Discuss! </vt:lpstr>
      <vt:lpstr>Let’s Reflect!</vt:lpstr>
      <vt:lpstr>Come to a Consensus </vt:lpstr>
      <vt:lpstr>Assessment Accountability Buddies</vt:lpstr>
      <vt:lpstr>Where are we headed next?</vt:lpstr>
      <vt:lpstr>Please take our survey!</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Content Leader  Day 3  Learning Content Module 2 </dc:title>
  <dc:subject/>
  <dc:creator>Amanda Pecsi</dc:creator>
  <cp:keywords/>
  <dc:description/>
  <cp:lastModifiedBy>Jason Shinkunas</cp:lastModifiedBy>
  <cp:revision>340</cp:revision>
  <cp:lastPrinted>2018-06-22T13:58:58Z</cp:lastPrinted>
  <dcterms:created xsi:type="dcterms:W3CDTF">2017-12-08T19:36:31Z</dcterms:created>
  <dcterms:modified xsi:type="dcterms:W3CDTF">2019-07-05T17:49:00Z</dcterms:modified>
  <cp:category/>
</cp:coreProperties>
</file>