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4.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71" r:id="rId2"/>
    <p:sldMasterId id="2147483676" r:id="rId3"/>
    <p:sldMasterId id="2147483652" r:id="rId4"/>
    <p:sldMasterId id="2147483656" r:id="rId5"/>
  </p:sldMasterIdLst>
  <p:notesMasterIdLst>
    <p:notesMasterId r:id="rId164"/>
  </p:notesMasterIdLst>
  <p:handoutMasterIdLst>
    <p:handoutMasterId r:id="rId165"/>
  </p:handoutMasterIdLst>
  <p:sldIdLst>
    <p:sldId id="673" r:id="rId6"/>
    <p:sldId id="674" r:id="rId7"/>
    <p:sldId id="295" r:id="rId8"/>
    <p:sldId id="505" r:id="rId9"/>
    <p:sldId id="415" r:id="rId10"/>
    <p:sldId id="416" r:id="rId11"/>
    <p:sldId id="418" r:id="rId12"/>
    <p:sldId id="420" r:id="rId13"/>
    <p:sldId id="421" r:id="rId14"/>
    <p:sldId id="422" r:id="rId15"/>
    <p:sldId id="256" r:id="rId16"/>
    <p:sldId id="270" r:id="rId17"/>
    <p:sldId id="260" r:id="rId18"/>
    <p:sldId id="504" r:id="rId19"/>
    <p:sldId id="292" r:id="rId20"/>
    <p:sldId id="263" r:id="rId21"/>
    <p:sldId id="264" r:id="rId22"/>
    <p:sldId id="503" r:id="rId23"/>
    <p:sldId id="265" r:id="rId24"/>
    <p:sldId id="293" r:id="rId25"/>
    <p:sldId id="272" r:id="rId26"/>
    <p:sldId id="282" r:id="rId27"/>
    <p:sldId id="283" r:id="rId28"/>
    <p:sldId id="271" r:id="rId29"/>
    <p:sldId id="284" r:id="rId30"/>
    <p:sldId id="286" r:id="rId31"/>
    <p:sldId id="285" r:id="rId32"/>
    <p:sldId id="287" r:id="rId33"/>
    <p:sldId id="276" r:id="rId34"/>
    <p:sldId id="269" r:id="rId35"/>
    <p:sldId id="277" r:id="rId36"/>
    <p:sldId id="297" r:id="rId37"/>
    <p:sldId id="298" r:id="rId38"/>
    <p:sldId id="299" r:id="rId39"/>
    <p:sldId id="302" r:id="rId40"/>
    <p:sldId id="680" r:id="rId41"/>
    <p:sldId id="303" r:id="rId42"/>
    <p:sldId id="304" r:id="rId43"/>
    <p:sldId id="305" r:id="rId44"/>
    <p:sldId id="306" r:id="rId45"/>
    <p:sldId id="307" r:id="rId46"/>
    <p:sldId id="308" r:id="rId47"/>
    <p:sldId id="309" r:id="rId48"/>
    <p:sldId id="310" r:id="rId49"/>
    <p:sldId id="311" r:id="rId50"/>
    <p:sldId id="312" r:id="rId51"/>
    <p:sldId id="313" r:id="rId52"/>
    <p:sldId id="502" r:id="rId53"/>
    <p:sldId id="314" r:id="rId54"/>
    <p:sldId id="316" r:id="rId55"/>
    <p:sldId id="319" r:id="rId56"/>
    <p:sldId id="320" r:id="rId57"/>
    <p:sldId id="321" r:id="rId58"/>
    <p:sldId id="500" r:id="rId59"/>
    <p:sldId id="324" r:id="rId60"/>
    <p:sldId id="327" r:id="rId61"/>
    <p:sldId id="325" r:id="rId62"/>
    <p:sldId id="328" r:id="rId63"/>
    <p:sldId id="428" r:id="rId64"/>
    <p:sldId id="329" r:id="rId65"/>
    <p:sldId id="330" r:id="rId66"/>
    <p:sldId id="331" r:id="rId67"/>
    <p:sldId id="579" r:id="rId68"/>
    <p:sldId id="580" r:id="rId69"/>
    <p:sldId id="332" r:id="rId70"/>
    <p:sldId id="333" r:id="rId71"/>
    <p:sldId id="570" r:id="rId72"/>
    <p:sldId id="572" r:id="rId73"/>
    <p:sldId id="573" r:id="rId74"/>
    <p:sldId id="574" r:id="rId75"/>
    <p:sldId id="575" r:id="rId76"/>
    <p:sldId id="335" r:id="rId77"/>
    <p:sldId id="586" r:id="rId78"/>
    <p:sldId id="336" r:id="rId79"/>
    <p:sldId id="337" r:id="rId80"/>
    <p:sldId id="410" r:id="rId81"/>
    <p:sldId id="682" r:id="rId82"/>
    <p:sldId id="411" r:id="rId83"/>
    <p:sldId id="506" r:id="rId84"/>
    <p:sldId id="339" r:id="rId85"/>
    <p:sldId id="340" r:id="rId86"/>
    <p:sldId id="341" r:id="rId87"/>
    <p:sldId id="344" r:id="rId88"/>
    <p:sldId id="345" r:id="rId89"/>
    <p:sldId id="346" r:id="rId90"/>
    <p:sldId id="347" r:id="rId91"/>
    <p:sldId id="348" r:id="rId92"/>
    <p:sldId id="349" r:id="rId93"/>
    <p:sldId id="350" r:id="rId94"/>
    <p:sldId id="351" r:id="rId95"/>
    <p:sldId id="352" r:id="rId96"/>
    <p:sldId id="353" r:id="rId97"/>
    <p:sldId id="354" r:id="rId98"/>
    <p:sldId id="355" r:id="rId99"/>
    <p:sldId id="356" r:id="rId100"/>
    <p:sldId id="357" r:id="rId101"/>
    <p:sldId id="576" r:id="rId102"/>
    <p:sldId id="577" r:id="rId103"/>
    <p:sldId id="578" r:id="rId104"/>
    <p:sldId id="581" r:id="rId105"/>
    <p:sldId id="358" r:id="rId106"/>
    <p:sldId id="359" r:id="rId107"/>
    <p:sldId id="360" r:id="rId108"/>
    <p:sldId id="361" r:id="rId109"/>
    <p:sldId id="429" r:id="rId110"/>
    <p:sldId id="362" r:id="rId111"/>
    <p:sldId id="582" r:id="rId112"/>
    <p:sldId id="363" r:id="rId113"/>
    <p:sldId id="431" r:id="rId114"/>
    <p:sldId id="432" r:id="rId115"/>
    <p:sldId id="433" r:id="rId116"/>
    <p:sldId id="436" r:id="rId117"/>
    <p:sldId id="437" r:id="rId118"/>
    <p:sldId id="438" r:id="rId119"/>
    <p:sldId id="439" r:id="rId120"/>
    <p:sldId id="440" r:id="rId121"/>
    <p:sldId id="441" r:id="rId122"/>
    <p:sldId id="442" r:id="rId123"/>
    <p:sldId id="443" r:id="rId124"/>
    <p:sldId id="499" r:id="rId125"/>
    <p:sldId id="498" r:id="rId126"/>
    <p:sldId id="444" r:id="rId127"/>
    <p:sldId id="445" r:id="rId128"/>
    <p:sldId id="446" r:id="rId129"/>
    <p:sldId id="447" r:id="rId130"/>
    <p:sldId id="448" r:id="rId131"/>
    <p:sldId id="449" r:id="rId132"/>
    <p:sldId id="587" r:id="rId133"/>
    <p:sldId id="450" r:id="rId134"/>
    <p:sldId id="451" r:id="rId135"/>
    <p:sldId id="452" r:id="rId136"/>
    <p:sldId id="453" r:id="rId137"/>
    <p:sldId id="387" r:id="rId138"/>
    <p:sldId id="476" r:id="rId139"/>
    <p:sldId id="477" r:id="rId140"/>
    <p:sldId id="478" r:id="rId141"/>
    <p:sldId id="481" r:id="rId142"/>
    <p:sldId id="482" r:id="rId143"/>
    <p:sldId id="494" r:id="rId144"/>
    <p:sldId id="483" r:id="rId145"/>
    <p:sldId id="493" r:id="rId146"/>
    <p:sldId id="484" r:id="rId147"/>
    <p:sldId id="487" r:id="rId148"/>
    <p:sldId id="488" r:id="rId149"/>
    <p:sldId id="495" r:id="rId150"/>
    <p:sldId id="489" r:id="rId151"/>
    <p:sldId id="496" r:id="rId152"/>
    <p:sldId id="485" r:id="rId153"/>
    <p:sldId id="486" r:id="rId154"/>
    <p:sldId id="497" r:id="rId155"/>
    <p:sldId id="490" r:id="rId156"/>
    <p:sldId id="491" r:id="rId157"/>
    <p:sldId id="492" r:id="rId158"/>
    <p:sldId id="424" r:id="rId159"/>
    <p:sldId id="430" r:id="rId160"/>
    <p:sldId id="1374" r:id="rId161"/>
    <p:sldId id="1376" r:id="rId162"/>
    <p:sldId id="425" r:id="rId16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4" userDrawn="1">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iz Budrionis" initials="" lastIdx="15" clrIdx="0"/>
  <p:cmAuthor id="1" name="Jason Shinkunas" initials="JS" lastIdx="29" clrIdx="1">
    <p:extLst/>
  </p:cmAuthor>
  <p:cmAuthor id="2" name="Jason Shinkunas" initials="JS [2]" lastIdx="1" clrIdx="2">
    <p:extLst/>
  </p:cmAuthor>
  <p:cmAuthor id="3" name="Jason Shinkunas" initials="JS [3]" lastIdx="1" clrIdx="3">
    <p:extLst/>
  </p:cmAuthor>
  <p:cmAuthor id="4" name="Jason Shinkunas" initials="JS [4]" lastIdx="1" clrIdx="4">
    <p:extLst/>
  </p:cmAuthor>
  <p:cmAuthor id="5" name="Jason Shinkunas" initials="JS [5]" lastIdx="1" clrIdx="5">
    <p:extLst/>
  </p:cmAuthor>
  <p:cmAuthor id="6" name="Jason Shinkunas" initials="JS [6]" lastIdx="1" clrIdx="6">
    <p:extLst/>
  </p:cmAuthor>
  <p:cmAuthor id="7" name="Jason Shinkunas" initials="JS [7]" lastIdx="1" clrIdx="7">
    <p:extLst/>
  </p:cmAuthor>
  <p:cmAuthor id="8" name="Jason Shinkunas" initials="JS [8]" lastIdx="1" clrIdx="8">
    <p:extLst/>
  </p:cmAuthor>
  <p:cmAuthor id="9" name="Jason Shinkunas" initials="JS [9]" lastIdx="1" clrIdx="9">
    <p:extLst/>
  </p:cmAuthor>
  <p:cmAuthor id="10" name="Jason Shinkunas" initials="JS [10]" lastIdx="1" clrIdx="10">
    <p:extLst/>
  </p:cmAuthor>
  <p:cmAuthor id="11" name="Jason Shinkunas" initials="JS [11]" lastIdx="1" clrIdx="11">
    <p:extLst/>
  </p:cmAuthor>
  <p:cmAuthor id="12" name="Amanda Pecsi" initials="AP" lastIdx="1" clrIdx="12">
    <p:extLst/>
  </p:cmAuthor>
  <p:cmAuthor id="13" name="Amanda Pecsi" initials="AP [2]" lastIdx="1" clrIdx="13">
    <p:extLst/>
  </p:cmAuthor>
  <p:cmAuthor id="14" name="Amanda Pecsi" initials="AP [3]" lastIdx="1" clrIdx="14">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978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3101"/>
    <p:restoredTop sz="52160" autoAdjust="0"/>
  </p:normalViewPr>
  <p:slideViewPr>
    <p:cSldViewPr snapToGrid="0" snapToObjects="1">
      <p:cViewPr varScale="1">
        <p:scale>
          <a:sx n="50" d="100"/>
          <a:sy n="50" d="100"/>
        </p:scale>
        <p:origin x="1824" y="176"/>
      </p:cViewPr>
      <p:guideLst>
        <p:guide orient="horz" pos="2184"/>
        <p:guide pos="3840"/>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100" d="100"/>
          <a:sy n="100" d="100"/>
        </p:scale>
        <p:origin x="2392" y="-57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63" Type="http://schemas.openxmlformats.org/officeDocument/2006/relationships/slide" Target="slides/slide58.xml"/><Relationship Id="rId84" Type="http://schemas.openxmlformats.org/officeDocument/2006/relationships/slide" Target="slides/slide79.xml"/><Relationship Id="rId138" Type="http://schemas.openxmlformats.org/officeDocument/2006/relationships/slide" Target="slides/slide133.xml"/><Relationship Id="rId159" Type="http://schemas.openxmlformats.org/officeDocument/2006/relationships/slide" Target="slides/slide154.xml"/><Relationship Id="rId170" Type="http://schemas.openxmlformats.org/officeDocument/2006/relationships/tableStyles" Target="tableStyles.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53" Type="http://schemas.openxmlformats.org/officeDocument/2006/relationships/slide" Target="slides/slide48.xml"/><Relationship Id="rId74" Type="http://schemas.openxmlformats.org/officeDocument/2006/relationships/slide" Target="slides/slide69.xml"/><Relationship Id="rId128" Type="http://schemas.openxmlformats.org/officeDocument/2006/relationships/slide" Target="slides/slide123.xml"/><Relationship Id="rId149" Type="http://schemas.openxmlformats.org/officeDocument/2006/relationships/slide" Target="slides/slide144.xml"/><Relationship Id="rId5" Type="http://schemas.openxmlformats.org/officeDocument/2006/relationships/slideMaster" Target="slideMasters/slideMaster5.xml"/><Relationship Id="rId95" Type="http://schemas.openxmlformats.org/officeDocument/2006/relationships/slide" Target="slides/slide90.xml"/><Relationship Id="rId160" Type="http://schemas.openxmlformats.org/officeDocument/2006/relationships/slide" Target="slides/slide155.xml"/><Relationship Id="rId22" Type="http://schemas.openxmlformats.org/officeDocument/2006/relationships/slide" Target="slides/slide17.xml"/><Relationship Id="rId43" Type="http://schemas.openxmlformats.org/officeDocument/2006/relationships/slide" Target="slides/slide38.xml"/><Relationship Id="rId64" Type="http://schemas.openxmlformats.org/officeDocument/2006/relationships/slide" Target="slides/slide59.xml"/><Relationship Id="rId118" Type="http://schemas.openxmlformats.org/officeDocument/2006/relationships/slide" Target="slides/slide113.xml"/><Relationship Id="rId139" Type="http://schemas.openxmlformats.org/officeDocument/2006/relationships/slide" Target="slides/slide134.xml"/><Relationship Id="rId85" Type="http://schemas.openxmlformats.org/officeDocument/2006/relationships/slide" Target="slides/slide80.xml"/><Relationship Id="rId150" Type="http://schemas.openxmlformats.org/officeDocument/2006/relationships/slide" Target="slides/slide145.xml"/><Relationship Id="rId12" Type="http://schemas.openxmlformats.org/officeDocument/2006/relationships/slide" Target="slides/slide7.xml"/><Relationship Id="rId33" Type="http://schemas.openxmlformats.org/officeDocument/2006/relationships/slide" Target="slides/slide28.xml"/><Relationship Id="rId108" Type="http://schemas.openxmlformats.org/officeDocument/2006/relationships/slide" Target="slides/slide103.xml"/><Relationship Id="rId129" Type="http://schemas.openxmlformats.org/officeDocument/2006/relationships/slide" Target="slides/slide124.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40" Type="http://schemas.openxmlformats.org/officeDocument/2006/relationships/slide" Target="slides/slide135.xml"/><Relationship Id="rId145" Type="http://schemas.openxmlformats.org/officeDocument/2006/relationships/slide" Target="slides/slide140.xml"/><Relationship Id="rId161" Type="http://schemas.openxmlformats.org/officeDocument/2006/relationships/slide" Target="slides/slide156.xml"/><Relationship Id="rId166"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slide" Target="slides/slide114.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130" Type="http://schemas.openxmlformats.org/officeDocument/2006/relationships/slide" Target="slides/slide125.xml"/><Relationship Id="rId135" Type="http://schemas.openxmlformats.org/officeDocument/2006/relationships/slide" Target="slides/slide130.xml"/><Relationship Id="rId151" Type="http://schemas.openxmlformats.org/officeDocument/2006/relationships/slide" Target="slides/slide146.xml"/><Relationship Id="rId156" Type="http://schemas.openxmlformats.org/officeDocument/2006/relationships/slide" Target="slides/slide151.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141" Type="http://schemas.openxmlformats.org/officeDocument/2006/relationships/slide" Target="slides/slide136.xml"/><Relationship Id="rId146" Type="http://schemas.openxmlformats.org/officeDocument/2006/relationships/slide" Target="slides/slide141.xml"/><Relationship Id="rId167" Type="http://schemas.openxmlformats.org/officeDocument/2006/relationships/presProps" Target="presProps.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162" Type="http://schemas.openxmlformats.org/officeDocument/2006/relationships/slide" Target="slides/slide15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slide" Target="slides/slide126.xml"/><Relationship Id="rId136" Type="http://schemas.openxmlformats.org/officeDocument/2006/relationships/slide" Target="slides/slide131.xml"/><Relationship Id="rId157" Type="http://schemas.openxmlformats.org/officeDocument/2006/relationships/slide" Target="slides/slide152.xml"/><Relationship Id="rId61" Type="http://schemas.openxmlformats.org/officeDocument/2006/relationships/slide" Target="slides/slide56.xml"/><Relationship Id="rId82" Type="http://schemas.openxmlformats.org/officeDocument/2006/relationships/slide" Target="slides/slide77.xml"/><Relationship Id="rId152" Type="http://schemas.openxmlformats.org/officeDocument/2006/relationships/slide" Target="slides/slide14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147" Type="http://schemas.openxmlformats.org/officeDocument/2006/relationships/slide" Target="slides/slide142.xml"/><Relationship Id="rId168"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142" Type="http://schemas.openxmlformats.org/officeDocument/2006/relationships/slide" Target="slides/slide137.xml"/><Relationship Id="rId163" Type="http://schemas.openxmlformats.org/officeDocument/2006/relationships/slide" Target="slides/slide158.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137" Type="http://schemas.openxmlformats.org/officeDocument/2006/relationships/slide" Target="slides/slide132.xml"/><Relationship Id="rId158" Type="http://schemas.openxmlformats.org/officeDocument/2006/relationships/slide" Target="slides/slide153.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32" Type="http://schemas.openxmlformats.org/officeDocument/2006/relationships/slide" Target="slides/slide127.xml"/><Relationship Id="rId153" Type="http://schemas.openxmlformats.org/officeDocument/2006/relationships/slide" Target="slides/slide148.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143" Type="http://schemas.openxmlformats.org/officeDocument/2006/relationships/slide" Target="slides/slide138.xml"/><Relationship Id="rId148" Type="http://schemas.openxmlformats.org/officeDocument/2006/relationships/slide" Target="slides/slide143.xml"/><Relationship Id="rId164" Type="http://schemas.openxmlformats.org/officeDocument/2006/relationships/notesMaster" Target="notesMasters/notesMaster1.xml"/><Relationship Id="rId16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26" Type="http://schemas.openxmlformats.org/officeDocument/2006/relationships/slide" Target="slides/slide21.xml"/><Relationship Id="rId47" Type="http://schemas.openxmlformats.org/officeDocument/2006/relationships/slide" Target="slides/slide42.xml"/><Relationship Id="rId68" Type="http://schemas.openxmlformats.org/officeDocument/2006/relationships/slide" Target="slides/slide63.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 Id="rId154" Type="http://schemas.openxmlformats.org/officeDocument/2006/relationships/slide" Target="slides/slide149.xml"/><Relationship Id="rId16" Type="http://schemas.openxmlformats.org/officeDocument/2006/relationships/slide" Target="slides/slide11.xml"/><Relationship Id="rId37" Type="http://schemas.openxmlformats.org/officeDocument/2006/relationships/slide" Target="slides/slide32.xml"/><Relationship Id="rId58" Type="http://schemas.openxmlformats.org/officeDocument/2006/relationships/slide" Target="slides/slide53.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44" Type="http://schemas.openxmlformats.org/officeDocument/2006/relationships/slide" Target="slides/slide139.xml"/><Relationship Id="rId90" Type="http://schemas.openxmlformats.org/officeDocument/2006/relationships/slide" Target="slides/slide85.xml"/><Relationship Id="rId165" Type="http://schemas.openxmlformats.org/officeDocument/2006/relationships/handoutMaster" Target="handoutMasters/handoutMaster1.xml"/><Relationship Id="rId27" Type="http://schemas.openxmlformats.org/officeDocument/2006/relationships/slide" Target="slides/slide22.xml"/><Relationship Id="rId48" Type="http://schemas.openxmlformats.org/officeDocument/2006/relationships/slide" Target="slides/slide43.xml"/><Relationship Id="rId69" Type="http://schemas.openxmlformats.org/officeDocument/2006/relationships/slide" Target="slides/slide64.xml"/><Relationship Id="rId113" Type="http://schemas.openxmlformats.org/officeDocument/2006/relationships/slide" Target="slides/slide108.xml"/><Relationship Id="rId134" Type="http://schemas.openxmlformats.org/officeDocument/2006/relationships/slide" Target="slides/slide129.xml"/><Relationship Id="rId80" Type="http://schemas.openxmlformats.org/officeDocument/2006/relationships/slide" Target="slides/slide75.xml"/><Relationship Id="rId155" Type="http://schemas.openxmlformats.org/officeDocument/2006/relationships/slide" Target="slides/slide150.xml"/><Relationship Id="rId17" Type="http://schemas.openxmlformats.org/officeDocument/2006/relationships/slide" Target="slides/slide12.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24" Type="http://schemas.openxmlformats.org/officeDocument/2006/relationships/slide" Target="slides/slide119.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92E888E-5441-4A48-8490-45DD9DDBDDBA}" type="doc">
      <dgm:prSet loTypeId="urn:microsoft.com/office/officeart/2005/8/layout/matrix1" loCatId="" qsTypeId="urn:microsoft.com/office/officeart/2005/8/quickstyle/simple4" qsCatId="simple" csTypeId="urn:microsoft.com/office/officeart/2005/8/colors/colorful1" csCatId="colorful" phldr="1"/>
      <dgm:spPr/>
      <dgm:t>
        <a:bodyPr/>
        <a:lstStyle/>
        <a:p>
          <a:endParaRPr lang="en-US"/>
        </a:p>
      </dgm:t>
    </dgm:pt>
    <dgm:pt modelId="{18A3E80B-D319-5C42-9E02-4A2491B7C4F3}">
      <dgm:prSet phldrT="[Text]"/>
      <dgm:spPr/>
      <dgm:t>
        <a:bodyPr/>
        <a:lstStyle/>
        <a:p>
          <a:r>
            <a:rPr lang="en-US" b="1" dirty="0">
              <a:solidFill>
                <a:schemeClr val="tx1">
                  <a:lumMod val="50000"/>
                </a:schemeClr>
              </a:solidFill>
              <a:latin typeface="Calibri" charset="0"/>
              <a:ea typeface="Calibri" charset="0"/>
              <a:cs typeface="Calibri" charset="0"/>
            </a:rPr>
            <a:t>Qualitative Features </a:t>
          </a:r>
        </a:p>
      </dgm:t>
    </dgm:pt>
    <dgm:pt modelId="{3072C1DA-671A-824B-9D27-E36D2B0662C2}" type="parTrans" cxnId="{08A89DE3-AC33-4146-961E-97C7F6344413}">
      <dgm:prSet/>
      <dgm:spPr/>
      <dgm:t>
        <a:bodyPr/>
        <a:lstStyle/>
        <a:p>
          <a:endParaRPr lang="en-US"/>
        </a:p>
      </dgm:t>
    </dgm:pt>
    <dgm:pt modelId="{B1D8931A-0370-2E4F-820B-E358A3E6D5F2}" type="sibTrans" cxnId="{08A89DE3-AC33-4146-961E-97C7F6344413}">
      <dgm:prSet/>
      <dgm:spPr/>
      <dgm:t>
        <a:bodyPr/>
        <a:lstStyle/>
        <a:p>
          <a:endParaRPr lang="en-US"/>
        </a:p>
      </dgm:t>
    </dgm:pt>
    <dgm:pt modelId="{F7DDBC28-B4EA-224F-9E7D-B65F898889E8}">
      <dgm:prSet phldrT="[Text]" custT="1"/>
      <dgm:spPr/>
      <dgm:t>
        <a:bodyPr/>
        <a:lstStyle/>
        <a:p>
          <a:r>
            <a:rPr lang="en-US" sz="4500" dirty="0">
              <a:solidFill>
                <a:schemeClr val="tx1">
                  <a:lumMod val="50000"/>
                </a:schemeClr>
              </a:solidFill>
              <a:latin typeface="Calibri" charset="0"/>
              <a:ea typeface="Calibri" charset="0"/>
              <a:cs typeface="Calibri" charset="0"/>
            </a:rPr>
            <a:t>Meaning</a:t>
          </a:r>
        </a:p>
      </dgm:t>
    </dgm:pt>
    <dgm:pt modelId="{687F2233-ED41-9648-90B1-FF0D694B4716}" type="parTrans" cxnId="{0BDAF230-D5DF-474A-8B4C-9D5E0F9CF104}">
      <dgm:prSet/>
      <dgm:spPr/>
      <dgm:t>
        <a:bodyPr/>
        <a:lstStyle/>
        <a:p>
          <a:endParaRPr lang="en-US"/>
        </a:p>
      </dgm:t>
    </dgm:pt>
    <dgm:pt modelId="{DF925DB0-CB85-B048-8E71-2C95164D71FB}" type="sibTrans" cxnId="{0BDAF230-D5DF-474A-8B4C-9D5E0F9CF104}">
      <dgm:prSet/>
      <dgm:spPr/>
      <dgm:t>
        <a:bodyPr/>
        <a:lstStyle/>
        <a:p>
          <a:endParaRPr lang="en-US"/>
        </a:p>
      </dgm:t>
    </dgm:pt>
    <dgm:pt modelId="{06DE1A0B-840E-C041-A9C7-FBFCF119ED6C}">
      <dgm:prSet phldrT="[Text]" custT="1"/>
      <dgm:spPr/>
      <dgm:t>
        <a:bodyPr/>
        <a:lstStyle/>
        <a:p>
          <a:r>
            <a:rPr lang="en-US" sz="4500" dirty="0">
              <a:solidFill>
                <a:schemeClr val="tx1">
                  <a:lumMod val="50000"/>
                </a:schemeClr>
              </a:solidFill>
              <a:latin typeface="Calibri" charset="0"/>
              <a:ea typeface="Calibri" charset="0"/>
              <a:cs typeface="Calibri" charset="0"/>
            </a:rPr>
            <a:t>Structure</a:t>
          </a:r>
        </a:p>
      </dgm:t>
    </dgm:pt>
    <dgm:pt modelId="{8BD53FEF-9A94-8149-885A-2EE5BDF1ED44}" type="parTrans" cxnId="{6E3A7166-79F5-BB4F-90C1-752E88E97153}">
      <dgm:prSet/>
      <dgm:spPr/>
      <dgm:t>
        <a:bodyPr/>
        <a:lstStyle/>
        <a:p>
          <a:endParaRPr lang="en-US"/>
        </a:p>
      </dgm:t>
    </dgm:pt>
    <dgm:pt modelId="{4D62AB5F-E38D-3F44-9868-5669737ADCB9}" type="sibTrans" cxnId="{6E3A7166-79F5-BB4F-90C1-752E88E97153}">
      <dgm:prSet/>
      <dgm:spPr/>
      <dgm:t>
        <a:bodyPr/>
        <a:lstStyle/>
        <a:p>
          <a:endParaRPr lang="en-US"/>
        </a:p>
      </dgm:t>
    </dgm:pt>
    <dgm:pt modelId="{EAD40D1B-1E94-2E4B-A3B9-EF16E1F865F8}">
      <dgm:prSet phldrT="[Text]" custT="1"/>
      <dgm:spPr/>
      <dgm:t>
        <a:bodyPr/>
        <a:lstStyle/>
        <a:p>
          <a:r>
            <a:rPr lang="en-US" sz="4500" dirty="0">
              <a:solidFill>
                <a:schemeClr val="tx1">
                  <a:lumMod val="50000"/>
                </a:schemeClr>
              </a:solidFill>
              <a:latin typeface="Calibri" charset="0"/>
              <a:ea typeface="Calibri" charset="0"/>
              <a:cs typeface="Calibri" charset="0"/>
            </a:rPr>
            <a:t>Language</a:t>
          </a:r>
        </a:p>
      </dgm:t>
    </dgm:pt>
    <dgm:pt modelId="{0617BF06-94CB-C749-AB78-BB2E174AE25D}" type="parTrans" cxnId="{DE779D0B-C77B-B640-891E-65F1DEF1A8F2}">
      <dgm:prSet/>
      <dgm:spPr/>
      <dgm:t>
        <a:bodyPr/>
        <a:lstStyle/>
        <a:p>
          <a:endParaRPr lang="en-US"/>
        </a:p>
      </dgm:t>
    </dgm:pt>
    <dgm:pt modelId="{FAEEA95D-401B-9243-86BD-90AD86CD489C}" type="sibTrans" cxnId="{DE779D0B-C77B-B640-891E-65F1DEF1A8F2}">
      <dgm:prSet/>
      <dgm:spPr/>
      <dgm:t>
        <a:bodyPr/>
        <a:lstStyle/>
        <a:p>
          <a:endParaRPr lang="en-US"/>
        </a:p>
      </dgm:t>
    </dgm:pt>
    <dgm:pt modelId="{CCBCDD5E-7586-454A-BE21-3503F488E29C}">
      <dgm:prSet phldrT="[Text]" custT="1"/>
      <dgm:spPr/>
      <dgm:t>
        <a:bodyPr/>
        <a:lstStyle/>
        <a:p>
          <a:r>
            <a:rPr lang="en-US" sz="4500" dirty="0">
              <a:solidFill>
                <a:schemeClr val="tx1">
                  <a:lumMod val="50000"/>
                </a:schemeClr>
              </a:solidFill>
              <a:latin typeface="Calibri" charset="0"/>
              <a:ea typeface="Calibri" charset="0"/>
              <a:cs typeface="Calibri" charset="0"/>
            </a:rPr>
            <a:t>Knowledge</a:t>
          </a:r>
        </a:p>
      </dgm:t>
    </dgm:pt>
    <dgm:pt modelId="{BCCA55FB-EEDB-3246-B456-5A8DEA9B25BB}" type="parTrans" cxnId="{B569DFEB-474A-4343-A694-F7A358983416}">
      <dgm:prSet/>
      <dgm:spPr/>
      <dgm:t>
        <a:bodyPr/>
        <a:lstStyle/>
        <a:p>
          <a:endParaRPr lang="en-US"/>
        </a:p>
      </dgm:t>
    </dgm:pt>
    <dgm:pt modelId="{B4D2D323-633F-5F4F-85FF-836385ACAA57}" type="sibTrans" cxnId="{B569DFEB-474A-4343-A694-F7A358983416}">
      <dgm:prSet/>
      <dgm:spPr/>
      <dgm:t>
        <a:bodyPr/>
        <a:lstStyle/>
        <a:p>
          <a:endParaRPr lang="en-US"/>
        </a:p>
      </dgm:t>
    </dgm:pt>
    <dgm:pt modelId="{8A1613FE-26D9-0E46-83A9-9AF948298DEE}" type="pres">
      <dgm:prSet presAssocID="{992E888E-5441-4A48-8490-45DD9DDBDDBA}" presName="diagram" presStyleCnt="0">
        <dgm:presLayoutVars>
          <dgm:chMax val="1"/>
          <dgm:dir/>
          <dgm:animLvl val="ctr"/>
          <dgm:resizeHandles val="exact"/>
        </dgm:presLayoutVars>
      </dgm:prSet>
      <dgm:spPr/>
    </dgm:pt>
    <dgm:pt modelId="{832929C1-C513-AB46-9AA7-BB272B0DE816}" type="pres">
      <dgm:prSet presAssocID="{992E888E-5441-4A48-8490-45DD9DDBDDBA}" presName="matrix" presStyleCnt="0"/>
      <dgm:spPr/>
    </dgm:pt>
    <dgm:pt modelId="{EECA4A7B-95E4-7C4D-8A57-D33500644B69}" type="pres">
      <dgm:prSet presAssocID="{992E888E-5441-4A48-8490-45DD9DDBDDBA}" presName="tile1" presStyleLbl="node1" presStyleIdx="0" presStyleCnt="4"/>
      <dgm:spPr/>
    </dgm:pt>
    <dgm:pt modelId="{9202597F-D7BC-B64D-BF96-5E009B5F42EC}" type="pres">
      <dgm:prSet presAssocID="{992E888E-5441-4A48-8490-45DD9DDBDDBA}" presName="tile1text" presStyleLbl="node1" presStyleIdx="0" presStyleCnt="4">
        <dgm:presLayoutVars>
          <dgm:chMax val="0"/>
          <dgm:chPref val="0"/>
          <dgm:bulletEnabled val="1"/>
        </dgm:presLayoutVars>
      </dgm:prSet>
      <dgm:spPr/>
    </dgm:pt>
    <dgm:pt modelId="{0A10FB9A-EACD-0B46-9668-77E51C577859}" type="pres">
      <dgm:prSet presAssocID="{992E888E-5441-4A48-8490-45DD9DDBDDBA}" presName="tile2" presStyleLbl="node1" presStyleIdx="1" presStyleCnt="4"/>
      <dgm:spPr/>
    </dgm:pt>
    <dgm:pt modelId="{BE74617E-6745-5D49-B63F-7704F0F6539B}" type="pres">
      <dgm:prSet presAssocID="{992E888E-5441-4A48-8490-45DD9DDBDDBA}" presName="tile2text" presStyleLbl="node1" presStyleIdx="1" presStyleCnt="4">
        <dgm:presLayoutVars>
          <dgm:chMax val="0"/>
          <dgm:chPref val="0"/>
          <dgm:bulletEnabled val="1"/>
        </dgm:presLayoutVars>
      </dgm:prSet>
      <dgm:spPr/>
    </dgm:pt>
    <dgm:pt modelId="{BD47E702-4A42-944B-A210-0D4EDE94B250}" type="pres">
      <dgm:prSet presAssocID="{992E888E-5441-4A48-8490-45DD9DDBDDBA}" presName="tile3" presStyleLbl="node1" presStyleIdx="2" presStyleCnt="4"/>
      <dgm:spPr/>
    </dgm:pt>
    <dgm:pt modelId="{6C9851A4-CDC6-C44B-B34F-5D1A0C201155}" type="pres">
      <dgm:prSet presAssocID="{992E888E-5441-4A48-8490-45DD9DDBDDBA}" presName="tile3text" presStyleLbl="node1" presStyleIdx="2" presStyleCnt="4">
        <dgm:presLayoutVars>
          <dgm:chMax val="0"/>
          <dgm:chPref val="0"/>
          <dgm:bulletEnabled val="1"/>
        </dgm:presLayoutVars>
      </dgm:prSet>
      <dgm:spPr/>
    </dgm:pt>
    <dgm:pt modelId="{7602D4D8-358C-7B42-A70F-951F393E82E0}" type="pres">
      <dgm:prSet presAssocID="{992E888E-5441-4A48-8490-45DD9DDBDDBA}" presName="tile4" presStyleLbl="node1" presStyleIdx="3" presStyleCnt="4" custLinFactNeighborY="-734"/>
      <dgm:spPr/>
    </dgm:pt>
    <dgm:pt modelId="{2AB88CF3-B599-B44A-BB41-A7561774492E}" type="pres">
      <dgm:prSet presAssocID="{992E888E-5441-4A48-8490-45DD9DDBDDBA}" presName="tile4text" presStyleLbl="node1" presStyleIdx="3" presStyleCnt="4">
        <dgm:presLayoutVars>
          <dgm:chMax val="0"/>
          <dgm:chPref val="0"/>
          <dgm:bulletEnabled val="1"/>
        </dgm:presLayoutVars>
      </dgm:prSet>
      <dgm:spPr/>
    </dgm:pt>
    <dgm:pt modelId="{3B53A725-5CCF-134F-9F36-26C1FBE02CF4}" type="pres">
      <dgm:prSet presAssocID="{992E888E-5441-4A48-8490-45DD9DDBDDBA}" presName="centerTile" presStyleLbl="fgShp" presStyleIdx="0" presStyleCnt="1">
        <dgm:presLayoutVars>
          <dgm:chMax val="0"/>
          <dgm:chPref val="0"/>
        </dgm:presLayoutVars>
      </dgm:prSet>
      <dgm:spPr/>
    </dgm:pt>
  </dgm:ptLst>
  <dgm:cxnLst>
    <dgm:cxn modelId="{99F2BA04-5602-7D49-8BE4-CF121ED7A9C6}" type="presOf" srcId="{18A3E80B-D319-5C42-9E02-4A2491B7C4F3}" destId="{3B53A725-5CCF-134F-9F36-26C1FBE02CF4}" srcOrd="0" destOrd="0" presId="urn:microsoft.com/office/officeart/2005/8/layout/matrix1"/>
    <dgm:cxn modelId="{DC20BC08-7995-5841-87FC-ECCBD0B4934F}" type="presOf" srcId="{EAD40D1B-1E94-2E4B-A3B9-EF16E1F865F8}" destId="{6C9851A4-CDC6-C44B-B34F-5D1A0C201155}" srcOrd="1" destOrd="0" presId="urn:microsoft.com/office/officeart/2005/8/layout/matrix1"/>
    <dgm:cxn modelId="{DE779D0B-C77B-B640-891E-65F1DEF1A8F2}" srcId="{18A3E80B-D319-5C42-9E02-4A2491B7C4F3}" destId="{EAD40D1B-1E94-2E4B-A3B9-EF16E1F865F8}" srcOrd="2" destOrd="0" parTransId="{0617BF06-94CB-C749-AB78-BB2E174AE25D}" sibTransId="{FAEEA95D-401B-9243-86BD-90AD86CD489C}"/>
    <dgm:cxn modelId="{62AC0A0E-7FFE-2146-AA94-14524B17CC75}" type="presOf" srcId="{CCBCDD5E-7586-454A-BE21-3503F488E29C}" destId="{2AB88CF3-B599-B44A-BB41-A7561774492E}" srcOrd="1" destOrd="0" presId="urn:microsoft.com/office/officeart/2005/8/layout/matrix1"/>
    <dgm:cxn modelId="{0BDAF230-D5DF-474A-8B4C-9D5E0F9CF104}" srcId="{18A3E80B-D319-5C42-9E02-4A2491B7C4F3}" destId="{F7DDBC28-B4EA-224F-9E7D-B65F898889E8}" srcOrd="0" destOrd="0" parTransId="{687F2233-ED41-9648-90B1-FF0D694B4716}" sibTransId="{DF925DB0-CB85-B048-8E71-2C95164D71FB}"/>
    <dgm:cxn modelId="{7205E247-D1A8-E841-9E11-CD37390E2A7E}" type="presOf" srcId="{992E888E-5441-4A48-8490-45DD9DDBDDBA}" destId="{8A1613FE-26D9-0E46-83A9-9AF948298DEE}" srcOrd="0" destOrd="0" presId="urn:microsoft.com/office/officeart/2005/8/layout/matrix1"/>
    <dgm:cxn modelId="{6E3A7166-79F5-BB4F-90C1-752E88E97153}" srcId="{18A3E80B-D319-5C42-9E02-4A2491B7C4F3}" destId="{06DE1A0B-840E-C041-A9C7-FBFCF119ED6C}" srcOrd="1" destOrd="0" parTransId="{8BD53FEF-9A94-8149-885A-2EE5BDF1ED44}" sibTransId="{4D62AB5F-E38D-3F44-9868-5669737ADCB9}"/>
    <dgm:cxn modelId="{2EC4C26F-113E-B64C-84B7-DC80DF43A8D1}" type="presOf" srcId="{CCBCDD5E-7586-454A-BE21-3503F488E29C}" destId="{7602D4D8-358C-7B42-A70F-951F393E82E0}" srcOrd="0" destOrd="0" presId="urn:microsoft.com/office/officeart/2005/8/layout/matrix1"/>
    <dgm:cxn modelId="{797AF790-BD52-0C43-A81E-D29E1E9758E4}" type="presOf" srcId="{F7DDBC28-B4EA-224F-9E7D-B65F898889E8}" destId="{EECA4A7B-95E4-7C4D-8A57-D33500644B69}" srcOrd="0" destOrd="0" presId="urn:microsoft.com/office/officeart/2005/8/layout/matrix1"/>
    <dgm:cxn modelId="{6E5034A8-D5F0-2643-BEB3-FD4503361357}" type="presOf" srcId="{F7DDBC28-B4EA-224F-9E7D-B65F898889E8}" destId="{9202597F-D7BC-B64D-BF96-5E009B5F42EC}" srcOrd="1" destOrd="0" presId="urn:microsoft.com/office/officeart/2005/8/layout/matrix1"/>
    <dgm:cxn modelId="{6EFD27C2-C4DB-2D47-90F8-3219DA49306C}" type="presOf" srcId="{06DE1A0B-840E-C041-A9C7-FBFCF119ED6C}" destId="{0A10FB9A-EACD-0B46-9668-77E51C577859}" srcOrd="0" destOrd="0" presId="urn:microsoft.com/office/officeart/2005/8/layout/matrix1"/>
    <dgm:cxn modelId="{48D626CE-548C-6647-86E8-0DFE95F84AA3}" type="presOf" srcId="{EAD40D1B-1E94-2E4B-A3B9-EF16E1F865F8}" destId="{BD47E702-4A42-944B-A210-0D4EDE94B250}" srcOrd="0" destOrd="0" presId="urn:microsoft.com/office/officeart/2005/8/layout/matrix1"/>
    <dgm:cxn modelId="{312FACDD-B0EB-A542-8030-F0F08692C4D4}" type="presOf" srcId="{06DE1A0B-840E-C041-A9C7-FBFCF119ED6C}" destId="{BE74617E-6745-5D49-B63F-7704F0F6539B}" srcOrd="1" destOrd="0" presId="urn:microsoft.com/office/officeart/2005/8/layout/matrix1"/>
    <dgm:cxn modelId="{08A89DE3-AC33-4146-961E-97C7F6344413}" srcId="{992E888E-5441-4A48-8490-45DD9DDBDDBA}" destId="{18A3E80B-D319-5C42-9E02-4A2491B7C4F3}" srcOrd="0" destOrd="0" parTransId="{3072C1DA-671A-824B-9D27-E36D2B0662C2}" sibTransId="{B1D8931A-0370-2E4F-820B-E358A3E6D5F2}"/>
    <dgm:cxn modelId="{B569DFEB-474A-4343-A694-F7A358983416}" srcId="{18A3E80B-D319-5C42-9E02-4A2491B7C4F3}" destId="{CCBCDD5E-7586-454A-BE21-3503F488E29C}" srcOrd="3" destOrd="0" parTransId="{BCCA55FB-EEDB-3246-B456-5A8DEA9B25BB}" sibTransId="{B4D2D323-633F-5F4F-85FF-836385ACAA57}"/>
    <dgm:cxn modelId="{2B653AF2-5D30-4D4E-84DF-9E2898B29AD7}" type="presParOf" srcId="{8A1613FE-26D9-0E46-83A9-9AF948298DEE}" destId="{832929C1-C513-AB46-9AA7-BB272B0DE816}" srcOrd="0" destOrd="0" presId="urn:microsoft.com/office/officeart/2005/8/layout/matrix1"/>
    <dgm:cxn modelId="{FD0DCE6C-B249-7847-9DD7-3D1BFB570B68}" type="presParOf" srcId="{832929C1-C513-AB46-9AA7-BB272B0DE816}" destId="{EECA4A7B-95E4-7C4D-8A57-D33500644B69}" srcOrd="0" destOrd="0" presId="urn:microsoft.com/office/officeart/2005/8/layout/matrix1"/>
    <dgm:cxn modelId="{2F5F9B4F-556D-CA40-86E4-114541EBD436}" type="presParOf" srcId="{832929C1-C513-AB46-9AA7-BB272B0DE816}" destId="{9202597F-D7BC-B64D-BF96-5E009B5F42EC}" srcOrd="1" destOrd="0" presId="urn:microsoft.com/office/officeart/2005/8/layout/matrix1"/>
    <dgm:cxn modelId="{1F54D804-B4D7-B94D-A2CB-2B1175100A16}" type="presParOf" srcId="{832929C1-C513-AB46-9AA7-BB272B0DE816}" destId="{0A10FB9A-EACD-0B46-9668-77E51C577859}" srcOrd="2" destOrd="0" presId="urn:microsoft.com/office/officeart/2005/8/layout/matrix1"/>
    <dgm:cxn modelId="{16FFF5BF-DBAA-2E44-B74A-AB791DD667FB}" type="presParOf" srcId="{832929C1-C513-AB46-9AA7-BB272B0DE816}" destId="{BE74617E-6745-5D49-B63F-7704F0F6539B}" srcOrd="3" destOrd="0" presId="urn:microsoft.com/office/officeart/2005/8/layout/matrix1"/>
    <dgm:cxn modelId="{BBBA5CE6-5DF7-3C46-9074-48394D9DA7C8}" type="presParOf" srcId="{832929C1-C513-AB46-9AA7-BB272B0DE816}" destId="{BD47E702-4A42-944B-A210-0D4EDE94B250}" srcOrd="4" destOrd="0" presId="urn:microsoft.com/office/officeart/2005/8/layout/matrix1"/>
    <dgm:cxn modelId="{0CA749C0-3FE3-6F46-B4A7-30E0C77C2747}" type="presParOf" srcId="{832929C1-C513-AB46-9AA7-BB272B0DE816}" destId="{6C9851A4-CDC6-C44B-B34F-5D1A0C201155}" srcOrd="5" destOrd="0" presId="urn:microsoft.com/office/officeart/2005/8/layout/matrix1"/>
    <dgm:cxn modelId="{B694724C-1C40-0340-98BA-517935551DE2}" type="presParOf" srcId="{832929C1-C513-AB46-9AA7-BB272B0DE816}" destId="{7602D4D8-358C-7B42-A70F-951F393E82E0}" srcOrd="6" destOrd="0" presId="urn:microsoft.com/office/officeart/2005/8/layout/matrix1"/>
    <dgm:cxn modelId="{C7D9776B-C1FE-FE49-A646-2C9723FA05EA}" type="presParOf" srcId="{832929C1-C513-AB46-9AA7-BB272B0DE816}" destId="{2AB88CF3-B599-B44A-BB41-A7561774492E}" srcOrd="7" destOrd="0" presId="urn:microsoft.com/office/officeart/2005/8/layout/matrix1"/>
    <dgm:cxn modelId="{D19853D5-43E4-5A4B-A175-4655EDBE845D}" type="presParOf" srcId="{8A1613FE-26D9-0E46-83A9-9AF948298DEE}" destId="{3B53A725-5CCF-134F-9F36-26C1FBE02CF4}"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92E888E-5441-4A48-8490-45DD9DDBDDBA}" type="doc">
      <dgm:prSet loTypeId="urn:microsoft.com/office/officeart/2005/8/layout/matrix1" loCatId="" qsTypeId="urn:microsoft.com/office/officeart/2005/8/quickstyle/simple4" qsCatId="simple" csTypeId="urn:microsoft.com/office/officeart/2005/8/colors/colorful1" csCatId="colorful" phldr="1"/>
      <dgm:spPr/>
      <dgm:t>
        <a:bodyPr/>
        <a:lstStyle/>
        <a:p>
          <a:endParaRPr lang="en-US"/>
        </a:p>
      </dgm:t>
    </dgm:pt>
    <dgm:pt modelId="{18A3E80B-D319-5C42-9E02-4A2491B7C4F3}">
      <dgm:prSet phldrT="[Text]"/>
      <dgm:spPr/>
      <dgm:t>
        <a:bodyPr/>
        <a:lstStyle/>
        <a:p>
          <a:r>
            <a:rPr lang="en-US" b="1" dirty="0">
              <a:solidFill>
                <a:schemeClr val="tx1">
                  <a:lumMod val="50000"/>
                </a:schemeClr>
              </a:solidFill>
              <a:latin typeface="Calibri" charset="0"/>
              <a:ea typeface="Calibri" charset="0"/>
              <a:cs typeface="Calibri" charset="0"/>
            </a:rPr>
            <a:t>Qualitative Features </a:t>
          </a:r>
        </a:p>
      </dgm:t>
    </dgm:pt>
    <dgm:pt modelId="{3072C1DA-671A-824B-9D27-E36D2B0662C2}" type="parTrans" cxnId="{08A89DE3-AC33-4146-961E-97C7F6344413}">
      <dgm:prSet/>
      <dgm:spPr/>
      <dgm:t>
        <a:bodyPr/>
        <a:lstStyle/>
        <a:p>
          <a:endParaRPr lang="en-US"/>
        </a:p>
      </dgm:t>
    </dgm:pt>
    <dgm:pt modelId="{B1D8931A-0370-2E4F-820B-E358A3E6D5F2}" type="sibTrans" cxnId="{08A89DE3-AC33-4146-961E-97C7F6344413}">
      <dgm:prSet/>
      <dgm:spPr/>
      <dgm:t>
        <a:bodyPr/>
        <a:lstStyle/>
        <a:p>
          <a:endParaRPr lang="en-US"/>
        </a:p>
      </dgm:t>
    </dgm:pt>
    <dgm:pt modelId="{F7DDBC28-B4EA-224F-9E7D-B65F898889E8}">
      <dgm:prSet phldrT="[Text]" custT="1"/>
      <dgm:spPr/>
      <dgm:t>
        <a:bodyPr/>
        <a:lstStyle/>
        <a:p>
          <a:r>
            <a:rPr lang="en-US" sz="4500" dirty="0">
              <a:solidFill>
                <a:schemeClr val="tx1">
                  <a:lumMod val="50000"/>
                </a:schemeClr>
              </a:solidFill>
              <a:latin typeface="Calibri" charset="0"/>
              <a:ea typeface="Calibri" charset="0"/>
              <a:cs typeface="Calibri" charset="0"/>
            </a:rPr>
            <a:t>Meaning</a:t>
          </a:r>
        </a:p>
      </dgm:t>
    </dgm:pt>
    <dgm:pt modelId="{687F2233-ED41-9648-90B1-FF0D694B4716}" type="parTrans" cxnId="{0BDAF230-D5DF-474A-8B4C-9D5E0F9CF104}">
      <dgm:prSet/>
      <dgm:spPr/>
      <dgm:t>
        <a:bodyPr/>
        <a:lstStyle/>
        <a:p>
          <a:endParaRPr lang="en-US"/>
        </a:p>
      </dgm:t>
    </dgm:pt>
    <dgm:pt modelId="{DF925DB0-CB85-B048-8E71-2C95164D71FB}" type="sibTrans" cxnId="{0BDAF230-D5DF-474A-8B4C-9D5E0F9CF104}">
      <dgm:prSet/>
      <dgm:spPr/>
      <dgm:t>
        <a:bodyPr/>
        <a:lstStyle/>
        <a:p>
          <a:endParaRPr lang="en-US"/>
        </a:p>
      </dgm:t>
    </dgm:pt>
    <dgm:pt modelId="{06DE1A0B-840E-C041-A9C7-FBFCF119ED6C}">
      <dgm:prSet phldrT="[Text]" custT="1"/>
      <dgm:spPr/>
      <dgm:t>
        <a:bodyPr/>
        <a:lstStyle/>
        <a:p>
          <a:r>
            <a:rPr lang="en-US" sz="4500" dirty="0">
              <a:solidFill>
                <a:schemeClr val="tx1">
                  <a:lumMod val="50000"/>
                </a:schemeClr>
              </a:solidFill>
              <a:latin typeface="Calibri" charset="0"/>
              <a:ea typeface="Calibri" charset="0"/>
              <a:cs typeface="Calibri" charset="0"/>
            </a:rPr>
            <a:t>Structure</a:t>
          </a:r>
        </a:p>
      </dgm:t>
    </dgm:pt>
    <dgm:pt modelId="{8BD53FEF-9A94-8149-885A-2EE5BDF1ED44}" type="parTrans" cxnId="{6E3A7166-79F5-BB4F-90C1-752E88E97153}">
      <dgm:prSet/>
      <dgm:spPr/>
      <dgm:t>
        <a:bodyPr/>
        <a:lstStyle/>
        <a:p>
          <a:endParaRPr lang="en-US"/>
        </a:p>
      </dgm:t>
    </dgm:pt>
    <dgm:pt modelId="{4D62AB5F-E38D-3F44-9868-5669737ADCB9}" type="sibTrans" cxnId="{6E3A7166-79F5-BB4F-90C1-752E88E97153}">
      <dgm:prSet/>
      <dgm:spPr/>
      <dgm:t>
        <a:bodyPr/>
        <a:lstStyle/>
        <a:p>
          <a:endParaRPr lang="en-US"/>
        </a:p>
      </dgm:t>
    </dgm:pt>
    <dgm:pt modelId="{EAD40D1B-1E94-2E4B-A3B9-EF16E1F865F8}">
      <dgm:prSet phldrT="[Text]" custT="1"/>
      <dgm:spPr/>
      <dgm:t>
        <a:bodyPr/>
        <a:lstStyle/>
        <a:p>
          <a:r>
            <a:rPr lang="en-US" sz="4500" dirty="0">
              <a:solidFill>
                <a:schemeClr val="tx1">
                  <a:lumMod val="50000"/>
                </a:schemeClr>
              </a:solidFill>
              <a:latin typeface="Calibri" charset="0"/>
              <a:ea typeface="Calibri" charset="0"/>
              <a:cs typeface="Calibri" charset="0"/>
            </a:rPr>
            <a:t>Language</a:t>
          </a:r>
        </a:p>
      </dgm:t>
    </dgm:pt>
    <dgm:pt modelId="{0617BF06-94CB-C749-AB78-BB2E174AE25D}" type="parTrans" cxnId="{DE779D0B-C77B-B640-891E-65F1DEF1A8F2}">
      <dgm:prSet/>
      <dgm:spPr/>
      <dgm:t>
        <a:bodyPr/>
        <a:lstStyle/>
        <a:p>
          <a:endParaRPr lang="en-US"/>
        </a:p>
      </dgm:t>
    </dgm:pt>
    <dgm:pt modelId="{FAEEA95D-401B-9243-86BD-90AD86CD489C}" type="sibTrans" cxnId="{DE779D0B-C77B-B640-891E-65F1DEF1A8F2}">
      <dgm:prSet/>
      <dgm:spPr/>
      <dgm:t>
        <a:bodyPr/>
        <a:lstStyle/>
        <a:p>
          <a:endParaRPr lang="en-US"/>
        </a:p>
      </dgm:t>
    </dgm:pt>
    <dgm:pt modelId="{CCBCDD5E-7586-454A-BE21-3503F488E29C}">
      <dgm:prSet phldrT="[Text]" custT="1"/>
      <dgm:spPr/>
      <dgm:t>
        <a:bodyPr/>
        <a:lstStyle/>
        <a:p>
          <a:r>
            <a:rPr lang="en-US" sz="4500" dirty="0">
              <a:solidFill>
                <a:schemeClr val="tx1">
                  <a:lumMod val="50000"/>
                </a:schemeClr>
              </a:solidFill>
              <a:latin typeface="Calibri" charset="0"/>
              <a:ea typeface="Calibri" charset="0"/>
              <a:cs typeface="Calibri" charset="0"/>
            </a:rPr>
            <a:t>Knowledge</a:t>
          </a:r>
        </a:p>
      </dgm:t>
    </dgm:pt>
    <dgm:pt modelId="{BCCA55FB-EEDB-3246-B456-5A8DEA9B25BB}" type="parTrans" cxnId="{B569DFEB-474A-4343-A694-F7A358983416}">
      <dgm:prSet/>
      <dgm:spPr/>
      <dgm:t>
        <a:bodyPr/>
        <a:lstStyle/>
        <a:p>
          <a:endParaRPr lang="en-US"/>
        </a:p>
      </dgm:t>
    </dgm:pt>
    <dgm:pt modelId="{B4D2D323-633F-5F4F-85FF-836385ACAA57}" type="sibTrans" cxnId="{B569DFEB-474A-4343-A694-F7A358983416}">
      <dgm:prSet/>
      <dgm:spPr/>
      <dgm:t>
        <a:bodyPr/>
        <a:lstStyle/>
        <a:p>
          <a:endParaRPr lang="en-US"/>
        </a:p>
      </dgm:t>
    </dgm:pt>
    <dgm:pt modelId="{8A1613FE-26D9-0E46-83A9-9AF948298DEE}" type="pres">
      <dgm:prSet presAssocID="{992E888E-5441-4A48-8490-45DD9DDBDDBA}" presName="diagram" presStyleCnt="0">
        <dgm:presLayoutVars>
          <dgm:chMax val="1"/>
          <dgm:dir/>
          <dgm:animLvl val="ctr"/>
          <dgm:resizeHandles val="exact"/>
        </dgm:presLayoutVars>
      </dgm:prSet>
      <dgm:spPr/>
    </dgm:pt>
    <dgm:pt modelId="{832929C1-C513-AB46-9AA7-BB272B0DE816}" type="pres">
      <dgm:prSet presAssocID="{992E888E-5441-4A48-8490-45DD9DDBDDBA}" presName="matrix" presStyleCnt="0"/>
      <dgm:spPr/>
    </dgm:pt>
    <dgm:pt modelId="{EECA4A7B-95E4-7C4D-8A57-D33500644B69}" type="pres">
      <dgm:prSet presAssocID="{992E888E-5441-4A48-8490-45DD9DDBDDBA}" presName="tile1" presStyleLbl="node1" presStyleIdx="0" presStyleCnt="4"/>
      <dgm:spPr/>
    </dgm:pt>
    <dgm:pt modelId="{9202597F-D7BC-B64D-BF96-5E009B5F42EC}" type="pres">
      <dgm:prSet presAssocID="{992E888E-5441-4A48-8490-45DD9DDBDDBA}" presName="tile1text" presStyleLbl="node1" presStyleIdx="0" presStyleCnt="4">
        <dgm:presLayoutVars>
          <dgm:chMax val="0"/>
          <dgm:chPref val="0"/>
          <dgm:bulletEnabled val="1"/>
        </dgm:presLayoutVars>
      </dgm:prSet>
      <dgm:spPr/>
    </dgm:pt>
    <dgm:pt modelId="{0A10FB9A-EACD-0B46-9668-77E51C577859}" type="pres">
      <dgm:prSet presAssocID="{992E888E-5441-4A48-8490-45DD9DDBDDBA}" presName="tile2" presStyleLbl="node1" presStyleIdx="1" presStyleCnt="4"/>
      <dgm:spPr/>
    </dgm:pt>
    <dgm:pt modelId="{BE74617E-6745-5D49-B63F-7704F0F6539B}" type="pres">
      <dgm:prSet presAssocID="{992E888E-5441-4A48-8490-45DD9DDBDDBA}" presName="tile2text" presStyleLbl="node1" presStyleIdx="1" presStyleCnt="4">
        <dgm:presLayoutVars>
          <dgm:chMax val="0"/>
          <dgm:chPref val="0"/>
          <dgm:bulletEnabled val="1"/>
        </dgm:presLayoutVars>
      </dgm:prSet>
      <dgm:spPr/>
    </dgm:pt>
    <dgm:pt modelId="{BD47E702-4A42-944B-A210-0D4EDE94B250}" type="pres">
      <dgm:prSet presAssocID="{992E888E-5441-4A48-8490-45DD9DDBDDBA}" presName="tile3" presStyleLbl="node1" presStyleIdx="2" presStyleCnt="4"/>
      <dgm:spPr/>
    </dgm:pt>
    <dgm:pt modelId="{6C9851A4-CDC6-C44B-B34F-5D1A0C201155}" type="pres">
      <dgm:prSet presAssocID="{992E888E-5441-4A48-8490-45DD9DDBDDBA}" presName="tile3text" presStyleLbl="node1" presStyleIdx="2" presStyleCnt="4">
        <dgm:presLayoutVars>
          <dgm:chMax val="0"/>
          <dgm:chPref val="0"/>
          <dgm:bulletEnabled val="1"/>
        </dgm:presLayoutVars>
      </dgm:prSet>
      <dgm:spPr/>
    </dgm:pt>
    <dgm:pt modelId="{7602D4D8-358C-7B42-A70F-951F393E82E0}" type="pres">
      <dgm:prSet presAssocID="{992E888E-5441-4A48-8490-45DD9DDBDDBA}" presName="tile4" presStyleLbl="node1" presStyleIdx="3" presStyleCnt="4" custLinFactNeighborY="-734"/>
      <dgm:spPr/>
    </dgm:pt>
    <dgm:pt modelId="{2AB88CF3-B599-B44A-BB41-A7561774492E}" type="pres">
      <dgm:prSet presAssocID="{992E888E-5441-4A48-8490-45DD9DDBDDBA}" presName="tile4text" presStyleLbl="node1" presStyleIdx="3" presStyleCnt="4">
        <dgm:presLayoutVars>
          <dgm:chMax val="0"/>
          <dgm:chPref val="0"/>
          <dgm:bulletEnabled val="1"/>
        </dgm:presLayoutVars>
      </dgm:prSet>
      <dgm:spPr/>
    </dgm:pt>
    <dgm:pt modelId="{3B53A725-5CCF-134F-9F36-26C1FBE02CF4}" type="pres">
      <dgm:prSet presAssocID="{992E888E-5441-4A48-8490-45DD9DDBDDBA}" presName="centerTile" presStyleLbl="fgShp" presStyleIdx="0" presStyleCnt="1">
        <dgm:presLayoutVars>
          <dgm:chMax val="0"/>
          <dgm:chPref val="0"/>
        </dgm:presLayoutVars>
      </dgm:prSet>
      <dgm:spPr/>
    </dgm:pt>
  </dgm:ptLst>
  <dgm:cxnLst>
    <dgm:cxn modelId="{DE779D0B-C77B-B640-891E-65F1DEF1A8F2}" srcId="{18A3E80B-D319-5C42-9E02-4A2491B7C4F3}" destId="{EAD40D1B-1E94-2E4B-A3B9-EF16E1F865F8}" srcOrd="2" destOrd="0" parTransId="{0617BF06-94CB-C749-AB78-BB2E174AE25D}" sibTransId="{FAEEA95D-401B-9243-86BD-90AD86CD489C}"/>
    <dgm:cxn modelId="{0BDAF230-D5DF-474A-8B4C-9D5E0F9CF104}" srcId="{18A3E80B-D319-5C42-9E02-4A2491B7C4F3}" destId="{F7DDBC28-B4EA-224F-9E7D-B65F898889E8}" srcOrd="0" destOrd="0" parTransId="{687F2233-ED41-9648-90B1-FF0D694B4716}" sibTransId="{DF925DB0-CB85-B048-8E71-2C95164D71FB}"/>
    <dgm:cxn modelId="{06C36B3B-6F9B-3F42-9E1D-A6659B8F31B6}" type="presOf" srcId="{06DE1A0B-840E-C041-A9C7-FBFCF119ED6C}" destId="{0A10FB9A-EACD-0B46-9668-77E51C577859}" srcOrd="0" destOrd="0" presId="urn:microsoft.com/office/officeart/2005/8/layout/matrix1"/>
    <dgm:cxn modelId="{6E3A7166-79F5-BB4F-90C1-752E88E97153}" srcId="{18A3E80B-D319-5C42-9E02-4A2491B7C4F3}" destId="{06DE1A0B-840E-C041-A9C7-FBFCF119ED6C}" srcOrd="1" destOrd="0" parTransId="{8BD53FEF-9A94-8149-885A-2EE5BDF1ED44}" sibTransId="{4D62AB5F-E38D-3F44-9868-5669737ADCB9}"/>
    <dgm:cxn modelId="{0B216886-EE03-B343-B59E-79C031597B97}" type="presOf" srcId="{F7DDBC28-B4EA-224F-9E7D-B65F898889E8}" destId="{9202597F-D7BC-B64D-BF96-5E009B5F42EC}" srcOrd="1" destOrd="0" presId="urn:microsoft.com/office/officeart/2005/8/layout/matrix1"/>
    <dgm:cxn modelId="{A244A6BA-DE70-EB4A-8A2F-697C8FE6B8A8}" type="presOf" srcId="{06DE1A0B-840E-C041-A9C7-FBFCF119ED6C}" destId="{BE74617E-6745-5D49-B63F-7704F0F6539B}" srcOrd="1" destOrd="0" presId="urn:microsoft.com/office/officeart/2005/8/layout/matrix1"/>
    <dgm:cxn modelId="{163B15BB-CB9A-CD4D-8B10-CFE3FDB06291}" type="presOf" srcId="{CCBCDD5E-7586-454A-BE21-3503F488E29C}" destId="{2AB88CF3-B599-B44A-BB41-A7561774492E}" srcOrd="1" destOrd="0" presId="urn:microsoft.com/office/officeart/2005/8/layout/matrix1"/>
    <dgm:cxn modelId="{09DF1FBD-D662-9245-8BF9-899DD963EDD8}" type="presOf" srcId="{18A3E80B-D319-5C42-9E02-4A2491B7C4F3}" destId="{3B53A725-5CCF-134F-9F36-26C1FBE02CF4}" srcOrd="0" destOrd="0" presId="urn:microsoft.com/office/officeart/2005/8/layout/matrix1"/>
    <dgm:cxn modelId="{ED3E55C5-BC80-3E4A-9D5C-7C704AA8F7A0}" type="presOf" srcId="{EAD40D1B-1E94-2E4B-A3B9-EF16E1F865F8}" destId="{6C9851A4-CDC6-C44B-B34F-5D1A0C201155}" srcOrd="1" destOrd="0" presId="urn:microsoft.com/office/officeart/2005/8/layout/matrix1"/>
    <dgm:cxn modelId="{30B9C1D9-E1C4-7945-9B4E-206E5E4DEEC9}" type="presOf" srcId="{F7DDBC28-B4EA-224F-9E7D-B65F898889E8}" destId="{EECA4A7B-95E4-7C4D-8A57-D33500644B69}" srcOrd="0" destOrd="0" presId="urn:microsoft.com/office/officeart/2005/8/layout/matrix1"/>
    <dgm:cxn modelId="{A55210E3-FF6D-8849-B136-D7650B4A3F52}" type="presOf" srcId="{EAD40D1B-1E94-2E4B-A3B9-EF16E1F865F8}" destId="{BD47E702-4A42-944B-A210-0D4EDE94B250}" srcOrd="0" destOrd="0" presId="urn:microsoft.com/office/officeart/2005/8/layout/matrix1"/>
    <dgm:cxn modelId="{08A89DE3-AC33-4146-961E-97C7F6344413}" srcId="{992E888E-5441-4A48-8490-45DD9DDBDDBA}" destId="{18A3E80B-D319-5C42-9E02-4A2491B7C4F3}" srcOrd="0" destOrd="0" parTransId="{3072C1DA-671A-824B-9D27-E36D2B0662C2}" sibTransId="{B1D8931A-0370-2E4F-820B-E358A3E6D5F2}"/>
    <dgm:cxn modelId="{28C4BBE7-EAF2-E44C-9BED-49E59E7DFAA3}" type="presOf" srcId="{CCBCDD5E-7586-454A-BE21-3503F488E29C}" destId="{7602D4D8-358C-7B42-A70F-951F393E82E0}" srcOrd="0" destOrd="0" presId="urn:microsoft.com/office/officeart/2005/8/layout/matrix1"/>
    <dgm:cxn modelId="{B569DFEB-474A-4343-A694-F7A358983416}" srcId="{18A3E80B-D319-5C42-9E02-4A2491B7C4F3}" destId="{CCBCDD5E-7586-454A-BE21-3503F488E29C}" srcOrd="3" destOrd="0" parTransId="{BCCA55FB-EEDB-3246-B456-5A8DEA9B25BB}" sibTransId="{B4D2D323-633F-5F4F-85FF-836385ACAA57}"/>
    <dgm:cxn modelId="{2D86F0F4-471D-EA47-8F96-8076AF013780}" type="presOf" srcId="{992E888E-5441-4A48-8490-45DD9DDBDDBA}" destId="{8A1613FE-26D9-0E46-83A9-9AF948298DEE}" srcOrd="0" destOrd="0" presId="urn:microsoft.com/office/officeart/2005/8/layout/matrix1"/>
    <dgm:cxn modelId="{F67771F4-D2F5-B943-B88F-9DEF8DCA67E9}" type="presParOf" srcId="{8A1613FE-26D9-0E46-83A9-9AF948298DEE}" destId="{832929C1-C513-AB46-9AA7-BB272B0DE816}" srcOrd="0" destOrd="0" presId="urn:microsoft.com/office/officeart/2005/8/layout/matrix1"/>
    <dgm:cxn modelId="{6F055737-2CE7-5F4E-A0DF-67B645E3E775}" type="presParOf" srcId="{832929C1-C513-AB46-9AA7-BB272B0DE816}" destId="{EECA4A7B-95E4-7C4D-8A57-D33500644B69}" srcOrd="0" destOrd="0" presId="urn:microsoft.com/office/officeart/2005/8/layout/matrix1"/>
    <dgm:cxn modelId="{A81CB718-7F32-8242-8463-ABFB978B53E6}" type="presParOf" srcId="{832929C1-C513-AB46-9AA7-BB272B0DE816}" destId="{9202597F-D7BC-B64D-BF96-5E009B5F42EC}" srcOrd="1" destOrd="0" presId="urn:microsoft.com/office/officeart/2005/8/layout/matrix1"/>
    <dgm:cxn modelId="{B854FBE5-0B1F-524F-92D3-868E7AF7171A}" type="presParOf" srcId="{832929C1-C513-AB46-9AA7-BB272B0DE816}" destId="{0A10FB9A-EACD-0B46-9668-77E51C577859}" srcOrd="2" destOrd="0" presId="urn:microsoft.com/office/officeart/2005/8/layout/matrix1"/>
    <dgm:cxn modelId="{2464418D-7618-8F46-8BC1-B58CA05A6A4E}" type="presParOf" srcId="{832929C1-C513-AB46-9AA7-BB272B0DE816}" destId="{BE74617E-6745-5D49-B63F-7704F0F6539B}" srcOrd="3" destOrd="0" presId="urn:microsoft.com/office/officeart/2005/8/layout/matrix1"/>
    <dgm:cxn modelId="{E2817096-3E7B-DC46-97F7-27B8547202DF}" type="presParOf" srcId="{832929C1-C513-AB46-9AA7-BB272B0DE816}" destId="{BD47E702-4A42-944B-A210-0D4EDE94B250}" srcOrd="4" destOrd="0" presId="urn:microsoft.com/office/officeart/2005/8/layout/matrix1"/>
    <dgm:cxn modelId="{EE6400B9-7843-C345-8D2A-29A7C948EAED}" type="presParOf" srcId="{832929C1-C513-AB46-9AA7-BB272B0DE816}" destId="{6C9851A4-CDC6-C44B-B34F-5D1A0C201155}" srcOrd="5" destOrd="0" presId="urn:microsoft.com/office/officeart/2005/8/layout/matrix1"/>
    <dgm:cxn modelId="{7ABEA88A-7593-B042-81AD-A8FC57B1EAF1}" type="presParOf" srcId="{832929C1-C513-AB46-9AA7-BB272B0DE816}" destId="{7602D4D8-358C-7B42-A70F-951F393E82E0}" srcOrd="6" destOrd="0" presId="urn:microsoft.com/office/officeart/2005/8/layout/matrix1"/>
    <dgm:cxn modelId="{A304FFA5-3E79-F042-8CE2-779E521B4F59}" type="presParOf" srcId="{832929C1-C513-AB46-9AA7-BB272B0DE816}" destId="{2AB88CF3-B599-B44A-BB41-A7561774492E}" srcOrd="7" destOrd="0" presId="urn:microsoft.com/office/officeart/2005/8/layout/matrix1"/>
    <dgm:cxn modelId="{908426EB-E14D-ED4F-9103-3FADA7E8E675}" type="presParOf" srcId="{8A1613FE-26D9-0E46-83A9-9AF948298DEE}" destId="{3B53A725-5CCF-134F-9F36-26C1FBE02CF4}"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92E888E-5441-4A48-8490-45DD9DDBDDBA}" type="doc">
      <dgm:prSet loTypeId="urn:microsoft.com/office/officeart/2005/8/layout/matrix1" loCatId="" qsTypeId="urn:microsoft.com/office/officeart/2005/8/quickstyle/simple4" qsCatId="simple" csTypeId="urn:microsoft.com/office/officeart/2005/8/colors/colorful1" csCatId="colorful" phldr="1"/>
      <dgm:spPr/>
      <dgm:t>
        <a:bodyPr/>
        <a:lstStyle/>
        <a:p>
          <a:endParaRPr lang="en-US"/>
        </a:p>
      </dgm:t>
    </dgm:pt>
    <dgm:pt modelId="{18A3E80B-D319-5C42-9E02-4A2491B7C4F3}">
      <dgm:prSet phldrT="[Text]"/>
      <dgm:spPr/>
      <dgm:t>
        <a:bodyPr/>
        <a:lstStyle/>
        <a:p>
          <a:r>
            <a:rPr lang="en-US" b="1" dirty="0">
              <a:solidFill>
                <a:schemeClr val="tx1">
                  <a:lumMod val="50000"/>
                </a:schemeClr>
              </a:solidFill>
              <a:latin typeface="Calibri" charset="0"/>
              <a:ea typeface="Calibri" charset="0"/>
              <a:cs typeface="Calibri" charset="0"/>
            </a:rPr>
            <a:t>Qualitative Features </a:t>
          </a:r>
        </a:p>
      </dgm:t>
    </dgm:pt>
    <dgm:pt modelId="{3072C1DA-671A-824B-9D27-E36D2B0662C2}" type="parTrans" cxnId="{08A89DE3-AC33-4146-961E-97C7F6344413}">
      <dgm:prSet/>
      <dgm:spPr/>
      <dgm:t>
        <a:bodyPr/>
        <a:lstStyle/>
        <a:p>
          <a:endParaRPr lang="en-US"/>
        </a:p>
      </dgm:t>
    </dgm:pt>
    <dgm:pt modelId="{B1D8931A-0370-2E4F-820B-E358A3E6D5F2}" type="sibTrans" cxnId="{08A89DE3-AC33-4146-961E-97C7F6344413}">
      <dgm:prSet/>
      <dgm:spPr/>
      <dgm:t>
        <a:bodyPr/>
        <a:lstStyle/>
        <a:p>
          <a:endParaRPr lang="en-US"/>
        </a:p>
      </dgm:t>
    </dgm:pt>
    <dgm:pt modelId="{F7DDBC28-B4EA-224F-9E7D-B65F898889E8}">
      <dgm:prSet phldrT="[Text]" custT="1"/>
      <dgm:spPr/>
      <dgm:t>
        <a:bodyPr/>
        <a:lstStyle/>
        <a:p>
          <a:r>
            <a:rPr lang="en-US" sz="4500" dirty="0">
              <a:solidFill>
                <a:schemeClr val="tx1">
                  <a:lumMod val="50000"/>
                </a:schemeClr>
              </a:solidFill>
              <a:latin typeface="Calibri" charset="0"/>
              <a:ea typeface="Calibri" charset="0"/>
              <a:cs typeface="Calibri" charset="0"/>
            </a:rPr>
            <a:t>Meaning</a:t>
          </a:r>
        </a:p>
      </dgm:t>
    </dgm:pt>
    <dgm:pt modelId="{687F2233-ED41-9648-90B1-FF0D694B4716}" type="parTrans" cxnId="{0BDAF230-D5DF-474A-8B4C-9D5E0F9CF104}">
      <dgm:prSet/>
      <dgm:spPr/>
      <dgm:t>
        <a:bodyPr/>
        <a:lstStyle/>
        <a:p>
          <a:endParaRPr lang="en-US"/>
        </a:p>
      </dgm:t>
    </dgm:pt>
    <dgm:pt modelId="{DF925DB0-CB85-B048-8E71-2C95164D71FB}" type="sibTrans" cxnId="{0BDAF230-D5DF-474A-8B4C-9D5E0F9CF104}">
      <dgm:prSet/>
      <dgm:spPr/>
      <dgm:t>
        <a:bodyPr/>
        <a:lstStyle/>
        <a:p>
          <a:endParaRPr lang="en-US"/>
        </a:p>
      </dgm:t>
    </dgm:pt>
    <dgm:pt modelId="{06DE1A0B-840E-C041-A9C7-FBFCF119ED6C}">
      <dgm:prSet phldrT="[Text]" custT="1"/>
      <dgm:spPr/>
      <dgm:t>
        <a:bodyPr/>
        <a:lstStyle/>
        <a:p>
          <a:r>
            <a:rPr lang="en-US" sz="4500" dirty="0">
              <a:solidFill>
                <a:schemeClr val="tx1">
                  <a:lumMod val="50000"/>
                </a:schemeClr>
              </a:solidFill>
              <a:latin typeface="Calibri" charset="0"/>
              <a:ea typeface="Calibri" charset="0"/>
              <a:cs typeface="Calibri" charset="0"/>
            </a:rPr>
            <a:t>Structure</a:t>
          </a:r>
        </a:p>
      </dgm:t>
    </dgm:pt>
    <dgm:pt modelId="{8BD53FEF-9A94-8149-885A-2EE5BDF1ED44}" type="parTrans" cxnId="{6E3A7166-79F5-BB4F-90C1-752E88E97153}">
      <dgm:prSet/>
      <dgm:spPr/>
      <dgm:t>
        <a:bodyPr/>
        <a:lstStyle/>
        <a:p>
          <a:endParaRPr lang="en-US"/>
        </a:p>
      </dgm:t>
    </dgm:pt>
    <dgm:pt modelId="{4D62AB5F-E38D-3F44-9868-5669737ADCB9}" type="sibTrans" cxnId="{6E3A7166-79F5-BB4F-90C1-752E88E97153}">
      <dgm:prSet/>
      <dgm:spPr/>
      <dgm:t>
        <a:bodyPr/>
        <a:lstStyle/>
        <a:p>
          <a:endParaRPr lang="en-US"/>
        </a:p>
      </dgm:t>
    </dgm:pt>
    <dgm:pt modelId="{EAD40D1B-1E94-2E4B-A3B9-EF16E1F865F8}">
      <dgm:prSet phldrT="[Text]" custT="1"/>
      <dgm:spPr/>
      <dgm:t>
        <a:bodyPr/>
        <a:lstStyle/>
        <a:p>
          <a:r>
            <a:rPr lang="en-US" sz="4500" dirty="0">
              <a:solidFill>
                <a:schemeClr val="tx1">
                  <a:lumMod val="50000"/>
                </a:schemeClr>
              </a:solidFill>
              <a:latin typeface="Calibri" charset="0"/>
              <a:ea typeface="Calibri" charset="0"/>
              <a:cs typeface="Calibri" charset="0"/>
            </a:rPr>
            <a:t>Language</a:t>
          </a:r>
        </a:p>
      </dgm:t>
    </dgm:pt>
    <dgm:pt modelId="{0617BF06-94CB-C749-AB78-BB2E174AE25D}" type="parTrans" cxnId="{DE779D0B-C77B-B640-891E-65F1DEF1A8F2}">
      <dgm:prSet/>
      <dgm:spPr/>
      <dgm:t>
        <a:bodyPr/>
        <a:lstStyle/>
        <a:p>
          <a:endParaRPr lang="en-US"/>
        </a:p>
      </dgm:t>
    </dgm:pt>
    <dgm:pt modelId="{FAEEA95D-401B-9243-86BD-90AD86CD489C}" type="sibTrans" cxnId="{DE779D0B-C77B-B640-891E-65F1DEF1A8F2}">
      <dgm:prSet/>
      <dgm:spPr/>
      <dgm:t>
        <a:bodyPr/>
        <a:lstStyle/>
        <a:p>
          <a:endParaRPr lang="en-US"/>
        </a:p>
      </dgm:t>
    </dgm:pt>
    <dgm:pt modelId="{CCBCDD5E-7586-454A-BE21-3503F488E29C}">
      <dgm:prSet phldrT="[Text]" custT="1"/>
      <dgm:spPr/>
      <dgm:t>
        <a:bodyPr/>
        <a:lstStyle/>
        <a:p>
          <a:r>
            <a:rPr lang="en-US" sz="4500" dirty="0">
              <a:solidFill>
                <a:schemeClr val="tx1">
                  <a:lumMod val="50000"/>
                </a:schemeClr>
              </a:solidFill>
              <a:latin typeface="Calibri" charset="0"/>
              <a:ea typeface="Calibri" charset="0"/>
              <a:cs typeface="Calibri" charset="0"/>
            </a:rPr>
            <a:t>Knowledge</a:t>
          </a:r>
        </a:p>
      </dgm:t>
    </dgm:pt>
    <dgm:pt modelId="{BCCA55FB-EEDB-3246-B456-5A8DEA9B25BB}" type="parTrans" cxnId="{B569DFEB-474A-4343-A694-F7A358983416}">
      <dgm:prSet/>
      <dgm:spPr/>
      <dgm:t>
        <a:bodyPr/>
        <a:lstStyle/>
        <a:p>
          <a:endParaRPr lang="en-US"/>
        </a:p>
      </dgm:t>
    </dgm:pt>
    <dgm:pt modelId="{B4D2D323-633F-5F4F-85FF-836385ACAA57}" type="sibTrans" cxnId="{B569DFEB-474A-4343-A694-F7A358983416}">
      <dgm:prSet/>
      <dgm:spPr/>
      <dgm:t>
        <a:bodyPr/>
        <a:lstStyle/>
        <a:p>
          <a:endParaRPr lang="en-US"/>
        </a:p>
      </dgm:t>
    </dgm:pt>
    <dgm:pt modelId="{8A1613FE-26D9-0E46-83A9-9AF948298DEE}" type="pres">
      <dgm:prSet presAssocID="{992E888E-5441-4A48-8490-45DD9DDBDDBA}" presName="diagram" presStyleCnt="0">
        <dgm:presLayoutVars>
          <dgm:chMax val="1"/>
          <dgm:dir/>
          <dgm:animLvl val="ctr"/>
          <dgm:resizeHandles val="exact"/>
        </dgm:presLayoutVars>
      </dgm:prSet>
      <dgm:spPr/>
    </dgm:pt>
    <dgm:pt modelId="{832929C1-C513-AB46-9AA7-BB272B0DE816}" type="pres">
      <dgm:prSet presAssocID="{992E888E-5441-4A48-8490-45DD9DDBDDBA}" presName="matrix" presStyleCnt="0"/>
      <dgm:spPr/>
    </dgm:pt>
    <dgm:pt modelId="{EECA4A7B-95E4-7C4D-8A57-D33500644B69}" type="pres">
      <dgm:prSet presAssocID="{992E888E-5441-4A48-8490-45DD9DDBDDBA}" presName="tile1" presStyleLbl="node1" presStyleIdx="0" presStyleCnt="4"/>
      <dgm:spPr/>
    </dgm:pt>
    <dgm:pt modelId="{9202597F-D7BC-B64D-BF96-5E009B5F42EC}" type="pres">
      <dgm:prSet presAssocID="{992E888E-5441-4A48-8490-45DD9DDBDDBA}" presName="tile1text" presStyleLbl="node1" presStyleIdx="0" presStyleCnt="4">
        <dgm:presLayoutVars>
          <dgm:chMax val="0"/>
          <dgm:chPref val="0"/>
          <dgm:bulletEnabled val="1"/>
        </dgm:presLayoutVars>
      </dgm:prSet>
      <dgm:spPr/>
    </dgm:pt>
    <dgm:pt modelId="{0A10FB9A-EACD-0B46-9668-77E51C577859}" type="pres">
      <dgm:prSet presAssocID="{992E888E-5441-4A48-8490-45DD9DDBDDBA}" presName="tile2" presStyleLbl="node1" presStyleIdx="1" presStyleCnt="4"/>
      <dgm:spPr/>
    </dgm:pt>
    <dgm:pt modelId="{BE74617E-6745-5D49-B63F-7704F0F6539B}" type="pres">
      <dgm:prSet presAssocID="{992E888E-5441-4A48-8490-45DD9DDBDDBA}" presName="tile2text" presStyleLbl="node1" presStyleIdx="1" presStyleCnt="4">
        <dgm:presLayoutVars>
          <dgm:chMax val="0"/>
          <dgm:chPref val="0"/>
          <dgm:bulletEnabled val="1"/>
        </dgm:presLayoutVars>
      </dgm:prSet>
      <dgm:spPr/>
    </dgm:pt>
    <dgm:pt modelId="{BD47E702-4A42-944B-A210-0D4EDE94B250}" type="pres">
      <dgm:prSet presAssocID="{992E888E-5441-4A48-8490-45DD9DDBDDBA}" presName="tile3" presStyleLbl="node1" presStyleIdx="2" presStyleCnt="4"/>
      <dgm:spPr/>
    </dgm:pt>
    <dgm:pt modelId="{6C9851A4-CDC6-C44B-B34F-5D1A0C201155}" type="pres">
      <dgm:prSet presAssocID="{992E888E-5441-4A48-8490-45DD9DDBDDBA}" presName="tile3text" presStyleLbl="node1" presStyleIdx="2" presStyleCnt="4">
        <dgm:presLayoutVars>
          <dgm:chMax val="0"/>
          <dgm:chPref val="0"/>
          <dgm:bulletEnabled val="1"/>
        </dgm:presLayoutVars>
      </dgm:prSet>
      <dgm:spPr/>
    </dgm:pt>
    <dgm:pt modelId="{7602D4D8-358C-7B42-A70F-951F393E82E0}" type="pres">
      <dgm:prSet presAssocID="{992E888E-5441-4A48-8490-45DD9DDBDDBA}" presName="tile4" presStyleLbl="node1" presStyleIdx="3" presStyleCnt="4" custLinFactNeighborY="-734"/>
      <dgm:spPr/>
    </dgm:pt>
    <dgm:pt modelId="{2AB88CF3-B599-B44A-BB41-A7561774492E}" type="pres">
      <dgm:prSet presAssocID="{992E888E-5441-4A48-8490-45DD9DDBDDBA}" presName="tile4text" presStyleLbl="node1" presStyleIdx="3" presStyleCnt="4">
        <dgm:presLayoutVars>
          <dgm:chMax val="0"/>
          <dgm:chPref val="0"/>
          <dgm:bulletEnabled val="1"/>
        </dgm:presLayoutVars>
      </dgm:prSet>
      <dgm:spPr/>
    </dgm:pt>
    <dgm:pt modelId="{3B53A725-5CCF-134F-9F36-26C1FBE02CF4}" type="pres">
      <dgm:prSet presAssocID="{992E888E-5441-4A48-8490-45DD9DDBDDBA}" presName="centerTile" presStyleLbl="fgShp" presStyleIdx="0" presStyleCnt="1">
        <dgm:presLayoutVars>
          <dgm:chMax val="0"/>
          <dgm:chPref val="0"/>
        </dgm:presLayoutVars>
      </dgm:prSet>
      <dgm:spPr/>
    </dgm:pt>
  </dgm:ptLst>
  <dgm:cxnLst>
    <dgm:cxn modelId="{DE779D0B-C77B-B640-891E-65F1DEF1A8F2}" srcId="{18A3E80B-D319-5C42-9E02-4A2491B7C4F3}" destId="{EAD40D1B-1E94-2E4B-A3B9-EF16E1F865F8}" srcOrd="2" destOrd="0" parTransId="{0617BF06-94CB-C749-AB78-BB2E174AE25D}" sibTransId="{FAEEA95D-401B-9243-86BD-90AD86CD489C}"/>
    <dgm:cxn modelId="{0BDAF230-D5DF-474A-8B4C-9D5E0F9CF104}" srcId="{18A3E80B-D319-5C42-9E02-4A2491B7C4F3}" destId="{F7DDBC28-B4EA-224F-9E7D-B65F898889E8}" srcOrd="0" destOrd="0" parTransId="{687F2233-ED41-9648-90B1-FF0D694B4716}" sibTransId="{DF925DB0-CB85-B048-8E71-2C95164D71FB}"/>
    <dgm:cxn modelId="{ED4E8648-F54F-DE46-A397-FFFA39148E22}" type="presOf" srcId="{EAD40D1B-1E94-2E4B-A3B9-EF16E1F865F8}" destId="{BD47E702-4A42-944B-A210-0D4EDE94B250}" srcOrd="0" destOrd="0" presId="urn:microsoft.com/office/officeart/2005/8/layout/matrix1"/>
    <dgm:cxn modelId="{4E1CFD5A-EDBF-8646-BA8A-F0559B0A7078}" type="presOf" srcId="{CCBCDD5E-7586-454A-BE21-3503F488E29C}" destId="{2AB88CF3-B599-B44A-BB41-A7561774492E}" srcOrd="1" destOrd="0" presId="urn:microsoft.com/office/officeart/2005/8/layout/matrix1"/>
    <dgm:cxn modelId="{6E3A7166-79F5-BB4F-90C1-752E88E97153}" srcId="{18A3E80B-D319-5C42-9E02-4A2491B7C4F3}" destId="{06DE1A0B-840E-C041-A9C7-FBFCF119ED6C}" srcOrd="1" destOrd="0" parTransId="{8BD53FEF-9A94-8149-885A-2EE5BDF1ED44}" sibTransId="{4D62AB5F-E38D-3F44-9868-5669737ADCB9}"/>
    <dgm:cxn modelId="{587EF682-8CFB-BC4C-9AE8-6662F21BB638}" type="presOf" srcId="{06DE1A0B-840E-C041-A9C7-FBFCF119ED6C}" destId="{BE74617E-6745-5D49-B63F-7704F0F6539B}" srcOrd="1" destOrd="0" presId="urn:microsoft.com/office/officeart/2005/8/layout/matrix1"/>
    <dgm:cxn modelId="{50354D8F-50C6-0E49-9AF9-1F6B07E7C767}" type="presOf" srcId="{CCBCDD5E-7586-454A-BE21-3503F488E29C}" destId="{7602D4D8-358C-7B42-A70F-951F393E82E0}" srcOrd="0" destOrd="0" presId="urn:microsoft.com/office/officeart/2005/8/layout/matrix1"/>
    <dgm:cxn modelId="{2FAA87A7-84DE-2848-B7FA-A45F89F8B58D}" type="presOf" srcId="{F7DDBC28-B4EA-224F-9E7D-B65F898889E8}" destId="{9202597F-D7BC-B64D-BF96-5E009B5F42EC}" srcOrd="1" destOrd="0" presId="urn:microsoft.com/office/officeart/2005/8/layout/matrix1"/>
    <dgm:cxn modelId="{EB2EAEA7-8B3C-0A46-AFC1-BF3223031F83}" type="presOf" srcId="{EAD40D1B-1E94-2E4B-A3B9-EF16E1F865F8}" destId="{6C9851A4-CDC6-C44B-B34F-5D1A0C201155}" srcOrd="1" destOrd="0" presId="urn:microsoft.com/office/officeart/2005/8/layout/matrix1"/>
    <dgm:cxn modelId="{C7D74EBC-0651-144A-A4DC-EDBABE6A861B}" type="presOf" srcId="{18A3E80B-D319-5C42-9E02-4A2491B7C4F3}" destId="{3B53A725-5CCF-134F-9F36-26C1FBE02CF4}" srcOrd="0" destOrd="0" presId="urn:microsoft.com/office/officeart/2005/8/layout/matrix1"/>
    <dgm:cxn modelId="{5BE0BEC3-968B-6540-879E-F2CAC9702400}" type="presOf" srcId="{992E888E-5441-4A48-8490-45DD9DDBDDBA}" destId="{8A1613FE-26D9-0E46-83A9-9AF948298DEE}" srcOrd="0" destOrd="0" presId="urn:microsoft.com/office/officeart/2005/8/layout/matrix1"/>
    <dgm:cxn modelId="{08A89DE3-AC33-4146-961E-97C7F6344413}" srcId="{992E888E-5441-4A48-8490-45DD9DDBDDBA}" destId="{18A3E80B-D319-5C42-9E02-4A2491B7C4F3}" srcOrd="0" destOrd="0" parTransId="{3072C1DA-671A-824B-9D27-E36D2B0662C2}" sibTransId="{B1D8931A-0370-2E4F-820B-E358A3E6D5F2}"/>
    <dgm:cxn modelId="{B569DFEB-474A-4343-A694-F7A358983416}" srcId="{18A3E80B-D319-5C42-9E02-4A2491B7C4F3}" destId="{CCBCDD5E-7586-454A-BE21-3503F488E29C}" srcOrd="3" destOrd="0" parTransId="{BCCA55FB-EEDB-3246-B456-5A8DEA9B25BB}" sibTransId="{B4D2D323-633F-5F4F-85FF-836385ACAA57}"/>
    <dgm:cxn modelId="{C4C524F4-D939-854C-93F1-30BFE2D57919}" type="presOf" srcId="{F7DDBC28-B4EA-224F-9E7D-B65F898889E8}" destId="{EECA4A7B-95E4-7C4D-8A57-D33500644B69}" srcOrd="0" destOrd="0" presId="urn:microsoft.com/office/officeart/2005/8/layout/matrix1"/>
    <dgm:cxn modelId="{D3C72AF5-F6D7-9641-88F2-E149915A1009}" type="presOf" srcId="{06DE1A0B-840E-C041-A9C7-FBFCF119ED6C}" destId="{0A10FB9A-EACD-0B46-9668-77E51C577859}" srcOrd="0" destOrd="0" presId="urn:microsoft.com/office/officeart/2005/8/layout/matrix1"/>
    <dgm:cxn modelId="{AC263E0B-6CBC-1548-A5CF-97EF6B208CDB}" type="presParOf" srcId="{8A1613FE-26D9-0E46-83A9-9AF948298DEE}" destId="{832929C1-C513-AB46-9AA7-BB272B0DE816}" srcOrd="0" destOrd="0" presId="urn:microsoft.com/office/officeart/2005/8/layout/matrix1"/>
    <dgm:cxn modelId="{B1FB5200-B771-C14B-BB1A-F18AE4649311}" type="presParOf" srcId="{832929C1-C513-AB46-9AA7-BB272B0DE816}" destId="{EECA4A7B-95E4-7C4D-8A57-D33500644B69}" srcOrd="0" destOrd="0" presId="urn:microsoft.com/office/officeart/2005/8/layout/matrix1"/>
    <dgm:cxn modelId="{921910BA-6C17-4242-8CB8-7142A42FB337}" type="presParOf" srcId="{832929C1-C513-AB46-9AA7-BB272B0DE816}" destId="{9202597F-D7BC-B64D-BF96-5E009B5F42EC}" srcOrd="1" destOrd="0" presId="urn:microsoft.com/office/officeart/2005/8/layout/matrix1"/>
    <dgm:cxn modelId="{4F73EA42-58E6-2B44-A400-FF288BE67DDE}" type="presParOf" srcId="{832929C1-C513-AB46-9AA7-BB272B0DE816}" destId="{0A10FB9A-EACD-0B46-9668-77E51C577859}" srcOrd="2" destOrd="0" presId="urn:microsoft.com/office/officeart/2005/8/layout/matrix1"/>
    <dgm:cxn modelId="{9ED5EE83-590D-AF47-9321-0E50193AD4C8}" type="presParOf" srcId="{832929C1-C513-AB46-9AA7-BB272B0DE816}" destId="{BE74617E-6745-5D49-B63F-7704F0F6539B}" srcOrd="3" destOrd="0" presId="urn:microsoft.com/office/officeart/2005/8/layout/matrix1"/>
    <dgm:cxn modelId="{53BF702B-EB5C-2147-A301-9FB58F174605}" type="presParOf" srcId="{832929C1-C513-AB46-9AA7-BB272B0DE816}" destId="{BD47E702-4A42-944B-A210-0D4EDE94B250}" srcOrd="4" destOrd="0" presId="urn:microsoft.com/office/officeart/2005/8/layout/matrix1"/>
    <dgm:cxn modelId="{BE9B84E5-37A7-074D-B27E-6C3374E8B823}" type="presParOf" srcId="{832929C1-C513-AB46-9AA7-BB272B0DE816}" destId="{6C9851A4-CDC6-C44B-B34F-5D1A0C201155}" srcOrd="5" destOrd="0" presId="urn:microsoft.com/office/officeart/2005/8/layout/matrix1"/>
    <dgm:cxn modelId="{5B57AD39-24FF-C647-986A-6533DA362C01}" type="presParOf" srcId="{832929C1-C513-AB46-9AA7-BB272B0DE816}" destId="{7602D4D8-358C-7B42-A70F-951F393E82E0}" srcOrd="6" destOrd="0" presId="urn:microsoft.com/office/officeart/2005/8/layout/matrix1"/>
    <dgm:cxn modelId="{B6A065ED-35DC-4B4C-B2AD-94B26CE6DFC5}" type="presParOf" srcId="{832929C1-C513-AB46-9AA7-BB272B0DE816}" destId="{2AB88CF3-B599-B44A-BB41-A7561774492E}" srcOrd="7" destOrd="0" presId="urn:microsoft.com/office/officeart/2005/8/layout/matrix1"/>
    <dgm:cxn modelId="{486E78B0-128A-A54E-A9F3-9343C5A7D92B}" type="presParOf" srcId="{8A1613FE-26D9-0E46-83A9-9AF948298DEE}" destId="{3B53A725-5CCF-134F-9F36-26C1FBE02CF4}"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92E888E-5441-4A48-8490-45DD9DDBDDBA}" type="doc">
      <dgm:prSet loTypeId="urn:microsoft.com/office/officeart/2005/8/layout/matrix1" loCatId="" qsTypeId="urn:microsoft.com/office/officeart/2005/8/quickstyle/simple4" qsCatId="simple" csTypeId="urn:microsoft.com/office/officeart/2005/8/colors/colorful1" csCatId="colorful" phldr="1"/>
      <dgm:spPr/>
      <dgm:t>
        <a:bodyPr/>
        <a:lstStyle/>
        <a:p>
          <a:endParaRPr lang="en-US"/>
        </a:p>
      </dgm:t>
    </dgm:pt>
    <dgm:pt modelId="{18A3E80B-D319-5C42-9E02-4A2491B7C4F3}">
      <dgm:prSet phldrT="[Text]"/>
      <dgm:spPr/>
      <dgm:t>
        <a:bodyPr/>
        <a:lstStyle/>
        <a:p>
          <a:r>
            <a:rPr lang="en-US" b="1" dirty="0">
              <a:solidFill>
                <a:schemeClr val="tx1">
                  <a:lumMod val="50000"/>
                </a:schemeClr>
              </a:solidFill>
              <a:latin typeface="Calibri" charset="0"/>
              <a:ea typeface="Calibri" charset="0"/>
              <a:cs typeface="Calibri" charset="0"/>
            </a:rPr>
            <a:t>Qualitative Features </a:t>
          </a:r>
        </a:p>
      </dgm:t>
    </dgm:pt>
    <dgm:pt modelId="{3072C1DA-671A-824B-9D27-E36D2B0662C2}" type="parTrans" cxnId="{08A89DE3-AC33-4146-961E-97C7F6344413}">
      <dgm:prSet/>
      <dgm:spPr/>
      <dgm:t>
        <a:bodyPr/>
        <a:lstStyle/>
        <a:p>
          <a:endParaRPr lang="en-US"/>
        </a:p>
      </dgm:t>
    </dgm:pt>
    <dgm:pt modelId="{B1D8931A-0370-2E4F-820B-E358A3E6D5F2}" type="sibTrans" cxnId="{08A89DE3-AC33-4146-961E-97C7F6344413}">
      <dgm:prSet/>
      <dgm:spPr/>
      <dgm:t>
        <a:bodyPr/>
        <a:lstStyle/>
        <a:p>
          <a:endParaRPr lang="en-US"/>
        </a:p>
      </dgm:t>
    </dgm:pt>
    <dgm:pt modelId="{F7DDBC28-B4EA-224F-9E7D-B65F898889E8}">
      <dgm:prSet phldrT="[Text]" custT="1"/>
      <dgm:spPr/>
      <dgm:t>
        <a:bodyPr/>
        <a:lstStyle/>
        <a:p>
          <a:r>
            <a:rPr lang="en-US" sz="4500" dirty="0">
              <a:solidFill>
                <a:schemeClr val="tx1">
                  <a:lumMod val="50000"/>
                </a:schemeClr>
              </a:solidFill>
              <a:latin typeface="Calibri" charset="0"/>
              <a:ea typeface="Calibri" charset="0"/>
              <a:cs typeface="Calibri" charset="0"/>
            </a:rPr>
            <a:t>Meaning</a:t>
          </a:r>
        </a:p>
      </dgm:t>
    </dgm:pt>
    <dgm:pt modelId="{687F2233-ED41-9648-90B1-FF0D694B4716}" type="parTrans" cxnId="{0BDAF230-D5DF-474A-8B4C-9D5E0F9CF104}">
      <dgm:prSet/>
      <dgm:spPr/>
      <dgm:t>
        <a:bodyPr/>
        <a:lstStyle/>
        <a:p>
          <a:endParaRPr lang="en-US"/>
        </a:p>
      </dgm:t>
    </dgm:pt>
    <dgm:pt modelId="{DF925DB0-CB85-B048-8E71-2C95164D71FB}" type="sibTrans" cxnId="{0BDAF230-D5DF-474A-8B4C-9D5E0F9CF104}">
      <dgm:prSet/>
      <dgm:spPr/>
      <dgm:t>
        <a:bodyPr/>
        <a:lstStyle/>
        <a:p>
          <a:endParaRPr lang="en-US"/>
        </a:p>
      </dgm:t>
    </dgm:pt>
    <dgm:pt modelId="{06DE1A0B-840E-C041-A9C7-FBFCF119ED6C}">
      <dgm:prSet phldrT="[Text]" custT="1"/>
      <dgm:spPr/>
      <dgm:t>
        <a:bodyPr/>
        <a:lstStyle/>
        <a:p>
          <a:r>
            <a:rPr lang="en-US" sz="4500" dirty="0">
              <a:solidFill>
                <a:schemeClr val="tx1">
                  <a:lumMod val="50000"/>
                </a:schemeClr>
              </a:solidFill>
              <a:latin typeface="Calibri" charset="0"/>
              <a:ea typeface="Calibri" charset="0"/>
              <a:cs typeface="Calibri" charset="0"/>
            </a:rPr>
            <a:t>Structure</a:t>
          </a:r>
        </a:p>
      </dgm:t>
    </dgm:pt>
    <dgm:pt modelId="{8BD53FEF-9A94-8149-885A-2EE5BDF1ED44}" type="parTrans" cxnId="{6E3A7166-79F5-BB4F-90C1-752E88E97153}">
      <dgm:prSet/>
      <dgm:spPr/>
      <dgm:t>
        <a:bodyPr/>
        <a:lstStyle/>
        <a:p>
          <a:endParaRPr lang="en-US"/>
        </a:p>
      </dgm:t>
    </dgm:pt>
    <dgm:pt modelId="{4D62AB5F-E38D-3F44-9868-5669737ADCB9}" type="sibTrans" cxnId="{6E3A7166-79F5-BB4F-90C1-752E88E97153}">
      <dgm:prSet/>
      <dgm:spPr/>
      <dgm:t>
        <a:bodyPr/>
        <a:lstStyle/>
        <a:p>
          <a:endParaRPr lang="en-US"/>
        </a:p>
      </dgm:t>
    </dgm:pt>
    <dgm:pt modelId="{EAD40D1B-1E94-2E4B-A3B9-EF16E1F865F8}">
      <dgm:prSet phldrT="[Text]" custT="1"/>
      <dgm:spPr/>
      <dgm:t>
        <a:bodyPr/>
        <a:lstStyle/>
        <a:p>
          <a:r>
            <a:rPr lang="en-US" sz="4500" dirty="0">
              <a:solidFill>
                <a:schemeClr val="tx1">
                  <a:lumMod val="50000"/>
                </a:schemeClr>
              </a:solidFill>
              <a:latin typeface="Calibri" charset="0"/>
              <a:ea typeface="Calibri" charset="0"/>
              <a:cs typeface="Calibri" charset="0"/>
            </a:rPr>
            <a:t>Language</a:t>
          </a:r>
        </a:p>
      </dgm:t>
    </dgm:pt>
    <dgm:pt modelId="{0617BF06-94CB-C749-AB78-BB2E174AE25D}" type="parTrans" cxnId="{DE779D0B-C77B-B640-891E-65F1DEF1A8F2}">
      <dgm:prSet/>
      <dgm:spPr/>
      <dgm:t>
        <a:bodyPr/>
        <a:lstStyle/>
        <a:p>
          <a:endParaRPr lang="en-US"/>
        </a:p>
      </dgm:t>
    </dgm:pt>
    <dgm:pt modelId="{FAEEA95D-401B-9243-86BD-90AD86CD489C}" type="sibTrans" cxnId="{DE779D0B-C77B-B640-891E-65F1DEF1A8F2}">
      <dgm:prSet/>
      <dgm:spPr/>
      <dgm:t>
        <a:bodyPr/>
        <a:lstStyle/>
        <a:p>
          <a:endParaRPr lang="en-US"/>
        </a:p>
      </dgm:t>
    </dgm:pt>
    <dgm:pt modelId="{CCBCDD5E-7586-454A-BE21-3503F488E29C}">
      <dgm:prSet phldrT="[Text]" custT="1"/>
      <dgm:spPr/>
      <dgm:t>
        <a:bodyPr/>
        <a:lstStyle/>
        <a:p>
          <a:r>
            <a:rPr lang="en-US" sz="4500" dirty="0">
              <a:solidFill>
                <a:schemeClr val="tx1">
                  <a:lumMod val="50000"/>
                </a:schemeClr>
              </a:solidFill>
              <a:latin typeface="Calibri" charset="0"/>
              <a:ea typeface="Calibri" charset="0"/>
              <a:cs typeface="Calibri" charset="0"/>
            </a:rPr>
            <a:t>Knowledge</a:t>
          </a:r>
        </a:p>
      </dgm:t>
    </dgm:pt>
    <dgm:pt modelId="{BCCA55FB-EEDB-3246-B456-5A8DEA9B25BB}" type="parTrans" cxnId="{B569DFEB-474A-4343-A694-F7A358983416}">
      <dgm:prSet/>
      <dgm:spPr/>
      <dgm:t>
        <a:bodyPr/>
        <a:lstStyle/>
        <a:p>
          <a:endParaRPr lang="en-US"/>
        </a:p>
      </dgm:t>
    </dgm:pt>
    <dgm:pt modelId="{B4D2D323-633F-5F4F-85FF-836385ACAA57}" type="sibTrans" cxnId="{B569DFEB-474A-4343-A694-F7A358983416}">
      <dgm:prSet/>
      <dgm:spPr/>
      <dgm:t>
        <a:bodyPr/>
        <a:lstStyle/>
        <a:p>
          <a:endParaRPr lang="en-US"/>
        </a:p>
      </dgm:t>
    </dgm:pt>
    <dgm:pt modelId="{8A1613FE-26D9-0E46-83A9-9AF948298DEE}" type="pres">
      <dgm:prSet presAssocID="{992E888E-5441-4A48-8490-45DD9DDBDDBA}" presName="diagram" presStyleCnt="0">
        <dgm:presLayoutVars>
          <dgm:chMax val="1"/>
          <dgm:dir/>
          <dgm:animLvl val="ctr"/>
          <dgm:resizeHandles val="exact"/>
        </dgm:presLayoutVars>
      </dgm:prSet>
      <dgm:spPr/>
    </dgm:pt>
    <dgm:pt modelId="{832929C1-C513-AB46-9AA7-BB272B0DE816}" type="pres">
      <dgm:prSet presAssocID="{992E888E-5441-4A48-8490-45DD9DDBDDBA}" presName="matrix" presStyleCnt="0"/>
      <dgm:spPr/>
    </dgm:pt>
    <dgm:pt modelId="{EECA4A7B-95E4-7C4D-8A57-D33500644B69}" type="pres">
      <dgm:prSet presAssocID="{992E888E-5441-4A48-8490-45DD9DDBDDBA}" presName="tile1" presStyleLbl="node1" presStyleIdx="0" presStyleCnt="4"/>
      <dgm:spPr/>
    </dgm:pt>
    <dgm:pt modelId="{9202597F-D7BC-B64D-BF96-5E009B5F42EC}" type="pres">
      <dgm:prSet presAssocID="{992E888E-5441-4A48-8490-45DD9DDBDDBA}" presName="tile1text" presStyleLbl="node1" presStyleIdx="0" presStyleCnt="4">
        <dgm:presLayoutVars>
          <dgm:chMax val="0"/>
          <dgm:chPref val="0"/>
          <dgm:bulletEnabled val="1"/>
        </dgm:presLayoutVars>
      </dgm:prSet>
      <dgm:spPr/>
    </dgm:pt>
    <dgm:pt modelId="{0A10FB9A-EACD-0B46-9668-77E51C577859}" type="pres">
      <dgm:prSet presAssocID="{992E888E-5441-4A48-8490-45DD9DDBDDBA}" presName="tile2" presStyleLbl="node1" presStyleIdx="1" presStyleCnt="4"/>
      <dgm:spPr/>
    </dgm:pt>
    <dgm:pt modelId="{BE74617E-6745-5D49-B63F-7704F0F6539B}" type="pres">
      <dgm:prSet presAssocID="{992E888E-5441-4A48-8490-45DD9DDBDDBA}" presName="tile2text" presStyleLbl="node1" presStyleIdx="1" presStyleCnt="4">
        <dgm:presLayoutVars>
          <dgm:chMax val="0"/>
          <dgm:chPref val="0"/>
          <dgm:bulletEnabled val="1"/>
        </dgm:presLayoutVars>
      </dgm:prSet>
      <dgm:spPr/>
    </dgm:pt>
    <dgm:pt modelId="{BD47E702-4A42-944B-A210-0D4EDE94B250}" type="pres">
      <dgm:prSet presAssocID="{992E888E-5441-4A48-8490-45DD9DDBDDBA}" presName="tile3" presStyleLbl="node1" presStyleIdx="2" presStyleCnt="4"/>
      <dgm:spPr/>
    </dgm:pt>
    <dgm:pt modelId="{6C9851A4-CDC6-C44B-B34F-5D1A0C201155}" type="pres">
      <dgm:prSet presAssocID="{992E888E-5441-4A48-8490-45DD9DDBDDBA}" presName="tile3text" presStyleLbl="node1" presStyleIdx="2" presStyleCnt="4">
        <dgm:presLayoutVars>
          <dgm:chMax val="0"/>
          <dgm:chPref val="0"/>
          <dgm:bulletEnabled val="1"/>
        </dgm:presLayoutVars>
      </dgm:prSet>
      <dgm:spPr/>
    </dgm:pt>
    <dgm:pt modelId="{7602D4D8-358C-7B42-A70F-951F393E82E0}" type="pres">
      <dgm:prSet presAssocID="{992E888E-5441-4A48-8490-45DD9DDBDDBA}" presName="tile4" presStyleLbl="node1" presStyleIdx="3" presStyleCnt="4" custLinFactNeighborY="-734"/>
      <dgm:spPr/>
    </dgm:pt>
    <dgm:pt modelId="{2AB88CF3-B599-B44A-BB41-A7561774492E}" type="pres">
      <dgm:prSet presAssocID="{992E888E-5441-4A48-8490-45DD9DDBDDBA}" presName="tile4text" presStyleLbl="node1" presStyleIdx="3" presStyleCnt="4">
        <dgm:presLayoutVars>
          <dgm:chMax val="0"/>
          <dgm:chPref val="0"/>
          <dgm:bulletEnabled val="1"/>
        </dgm:presLayoutVars>
      </dgm:prSet>
      <dgm:spPr/>
    </dgm:pt>
    <dgm:pt modelId="{3B53A725-5CCF-134F-9F36-26C1FBE02CF4}" type="pres">
      <dgm:prSet presAssocID="{992E888E-5441-4A48-8490-45DD9DDBDDBA}" presName="centerTile" presStyleLbl="fgShp" presStyleIdx="0" presStyleCnt="1">
        <dgm:presLayoutVars>
          <dgm:chMax val="0"/>
          <dgm:chPref val="0"/>
        </dgm:presLayoutVars>
      </dgm:prSet>
      <dgm:spPr/>
    </dgm:pt>
  </dgm:ptLst>
  <dgm:cxnLst>
    <dgm:cxn modelId="{DE779D0B-C77B-B640-891E-65F1DEF1A8F2}" srcId="{18A3E80B-D319-5C42-9E02-4A2491B7C4F3}" destId="{EAD40D1B-1E94-2E4B-A3B9-EF16E1F865F8}" srcOrd="2" destOrd="0" parTransId="{0617BF06-94CB-C749-AB78-BB2E174AE25D}" sibTransId="{FAEEA95D-401B-9243-86BD-90AD86CD489C}"/>
    <dgm:cxn modelId="{EECDE314-A202-5041-AB1D-D5867F5E756A}" type="presOf" srcId="{06DE1A0B-840E-C041-A9C7-FBFCF119ED6C}" destId="{0A10FB9A-EACD-0B46-9668-77E51C577859}" srcOrd="0" destOrd="0" presId="urn:microsoft.com/office/officeart/2005/8/layout/matrix1"/>
    <dgm:cxn modelId="{A7C18D2E-9A68-6E43-A57D-D986033EE602}" type="presOf" srcId="{EAD40D1B-1E94-2E4B-A3B9-EF16E1F865F8}" destId="{6C9851A4-CDC6-C44B-B34F-5D1A0C201155}" srcOrd="1" destOrd="0" presId="urn:microsoft.com/office/officeart/2005/8/layout/matrix1"/>
    <dgm:cxn modelId="{0BDAF230-D5DF-474A-8B4C-9D5E0F9CF104}" srcId="{18A3E80B-D319-5C42-9E02-4A2491B7C4F3}" destId="{F7DDBC28-B4EA-224F-9E7D-B65F898889E8}" srcOrd="0" destOrd="0" parTransId="{687F2233-ED41-9648-90B1-FF0D694B4716}" sibTransId="{DF925DB0-CB85-B048-8E71-2C95164D71FB}"/>
    <dgm:cxn modelId="{202D5336-F980-994A-9A86-C727123F3C94}" type="presOf" srcId="{992E888E-5441-4A48-8490-45DD9DDBDDBA}" destId="{8A1613FE-26D9-0E46-83A9-9AF948298DEE}" srcOrd="0" destOrd="0" presId="urn:microsoft.com/office/officeart/2005/8/layout/matrix1"/>
    <dgm:cxn modelId="{6E3A7166-79F5-BB4F-90C1-752E88E97153}" srcId="{18A3E80B-D319-5C42-9E02-4A2491B7C4F3}" destId="{06DE1A0B-840E-C041-A9C7-FBFCF119ED6C}" srcOrd="1" destOrd="0" parTransId="{8BD53FEF-9A94-8149-885A-2EE5BDF1ED44}" sibTransId="{4D62AB5F-E38D-3F44-9868-5669737ADCB9}"/>
    <dgm:cxn modelId="{5CA8C46E-1146-C14A-91E9-35253CFC9CFE}" type="presOf" srcId="{CCBCDD5E-7586-454A-BE21-3503F488E29C}" destId="{7602D4D8-358C-7B42-A70F-951F393E82E0}" srcOrd="0" destOrd="0" presId="urn:microsoft.com/office/officeart/2005/8/layout/matrix1"/>
    <dgm:cxn modelId="{BBA4C096-BDCB-0643-ADED-A7C4724624B6}" type="presOf" srcId="{F7DDBC28-B4EA-224F-9E7D-B65F898889E8}" destId="{EECA4A7B-95E4-7C4D-8A57-D33500644B69}" srcOrd="0" destOrd="0" presId="urn:microsoft.com/office/officeart/2005/8/layout/matrix1"/>
    <dgm:cxn modelId="{07E09B9A-09F0-E749-A224-D9A7D49E181A}" type="presOf" srcId="{EAD40D1B-1E94-2E4B-A3B9-EF16E1F865F8}" destId="{BD47E702-4A42-944B-A210-0D4EDE94B250}" srcOrd="0" destOrd="0" presId="urn:microsoft.com/office/officeart/2005/8/layout/matrix1"/>
    <dgm:cxn modelId="{B2BBD1C1-70B4-5245-902B-C12B5134D9C6}" type="presOf" srcId="{F7DDBC28-B4EA-224F-9E7D-B65F898889E8}" destId="{9202597F-D7BC-B64D-BF96-5E009B5F42EC}" srcOrd="1" destOrd="0" presId="urn:microsoft.com/office/officeart/2005/8/layout/matrix1"/>
    <dgm:cxn modelId="{1D0700C7-95D0-B94F-A673-6F1226D7960F}" type="presOf" srcId="{06DE1A0B-840E-C041-A9C7-FBFCF119ED6C}" destId="{BE74617E-6745-5D49-B63F-7704F0F6539B}" srcOrd="1" destOrd="0" presId="urn:microsoft.com/office/officeart/2005/8/layout/matrix1"/>
    <dgm:cxn modelId="{08A89DE3-AC33-4146-961E-97C7F6344413}" srcId="{992E888E-5441-4A48-8490-45DD9DDBDDBA}" destId="{18A3E80B-D319-5C42-9E02-4A2491B7C4F3}" srcOrd="0" destOrd="0" parTransId="{3072C1DA-671A-824B-9D27-E36D2B0662C2}" sibTransId="{B1D8931A-0370-2E4F-820B-E358A3E6D5F2}"/>
    <dgm:cxn modelId="{0BF980EB-61F3-744C-837D-0552FFC510A1}" type="presOf" srcId="{CCBCDD5E-7586-454A-BE21-3503F488E29C}" destId="{2AB88CF3-B599-B44A-BB41-A7561774492E}" srcOrd="1" destOrd="0" presId="urn:microsoft.com/office/officeart/2005/8/layout/matrix1"/>
    <dgm:cxn modelId="{B569DFEB-474A-4343-A694-F7A358983416}" srcId="{18A3E80B-D319-5C42-9E02-4A2491B7C4F3}" destId="{CCBCDD5E-7586-454A-BE21-3503F488E29C}" srcOrd="3" destOrd="0" parTransId="{BCCA55FB-EEDB-3246-B456-5A8DEA9B25BB}" sibTransId="{B4D2D323-633F-5F4F-85FF-836385ACAA57}"/>
    <dgm:cxn modelId="{BE74E2FB-03B8-9D43-9219-8676B815249C}" type="presOf" srcId="{18A3E80B-D319-5C42-9E02-4A2491B7C4F3}" destId="{3B53A725-5CCF-134F-9F36-26C1FBE02CF4}" srcOrd="0" destOrd="0" presId="urn:microsoft.com/office/officeart/2005/8/layout/matrix1"/>
    <dgm:cxn modelId="{0D32415B-F0F4-B64C-8437-4810BCFBAE68}" type="presParOf" srcId="{8A1613FE-26D9-0E46-83A9-9AF948298DEE}" destId="{832929C1-C513-AB46-9AA7-BB272B0DE816}" srcOrd="0" destOrd="0" presId="urn:microsoft.com/office/officeart/2005/8/layout/matrix1"/>
    <dgm:cxn modelId="{BB92A227-1E02-864A-85B8-5665080A5B77}" type="presParOf" srcId="{832929C1-C513-AB46-9AA7-BB272B0DE816}" destId="{EECA4A7B-95E4-7C4D-8A57-D33500644B69}" srcOrd="0" destOrd="0" presId="urn:microsoft.com/office/officeart/2005/8/layout/matrix1"/>
    <dgm:cxn modelId="{D1EB1D95-5487-8B46-BC2E-FE63C099B977}" type="presParOf" srcId="{832929C1-C513-AB46-9AA7-BB272B0DE816}" destId="{9202597F-D7BC-B64D-BF96-5E009B5F42EC}" srcOrd="1" destOrd="0" presId="urn:microsoft.com/office/officeart/2005/8/layout/matrix1"/>
    <dgm:cxn modelId="{3FE438C1-B065-6C48-9D7A-A3946563E335}" type="presParOf" srcId="{832929C1-C513-AB46-9AA7-BB272B0DE816}" destId="{0A10FB9A-EACD-0B46-9668-77E51C577859}" srcOrd="2" destOrd="0" presId="urn:microsoft.com/office/officeart/2005/8/layout/matrix1"/>
    <dgm:cxn modelId="{03E775C1-D260-D34B-8E38-A107052487D2}" type="presParOf" srcId="{832929C1-C513-AB46-9AA7-BB272B0DE816}" destId="{BE74617E-6745-5D49-B63F-7704F0F6539B}" srcOrd="3" destOrd="0" presId="urn:microsoft.com/office/officeart/2005/8/layout/matrix1"/>
    <dgm:cxn modelId="{0550CA5D-C6EC-2842-BBF8-DFEC79F64D54}" type="presParOf" srcId="{832929C1-C513-AB46-9AA7-BB272B0DE816}" destId="{BD47E702-4A42-944B-A210-0D4EDE94B250}" srcOrd="4" destOrd="0" presId="urn:microsoft.com/office/officeart/2005/8/layout/matrix1"/>
    <dgm:cxn modelId="{07AEBAA2-372A-1D41-95C2-A6CC454F44EA}" type="presParOf" srcId="{832929C1-C513-AB46-9AA7-BB272B0DE816}" destId="{6C9851A4-CDC6-C44B-B34F-5D1A0C201155}" srcOrd="5" destOrd="0" presId="urn:microsoft.com/office/officeart/2005/8/layout/matrix1"/>
    <dgm:cxn modelId="{F46A7552-DBE5-664D-B05A-26A16C2E8EDF}" type="presParOf" srcId="{832929C1-C513-AB46-9AA7-BB272B0DE816}" destId="{7602D4D8-358C-7B42-A70F-951F393E82E0}" srcOrd="6" destOrd="0" presId="urn:microsoft.com/office/officeart/2005/8/layout/matrix1"/>
    <dgm:cxn modelId="{45CEC09D-B321-6F41-8057-06A9A35E1927}" type="presParOf" srcId="{832929C1-C513-AB46-9AA7-BB272B0DE816}" destId="{2AB88CF3-B599-B44A-BB41-A7561774492E}" srcOrd="7" destOrd="0" presId="urn:microsoft.com/office/officeart/2005/8/layout/matrix1"/>
    <dgm:cxn modelId="{14BDF133-8988-2F4A-9AC7-DBE2CC175772}" type="presParOf" srcId="{8A1613FE-26D9-0E46-83A9-9AF948298DEE}" destId="{3B53A725-5CCF-134F-9F36-26C1FBE02CF4}"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92E888E-5441-4A48-8490-45DD9DDBDDBA}" type="doc">
      <dgm:prSet loTypeId="urn:microsoft.com/office/officeart/2005/8/layout/matrix1" loCatId="" qsTypeId="urn:microsoft.com/office/officeart/2005/8/quickstyle/simple4" qsCatId="simple" csTypeId="urn:microsoft.com/office/officeart/2005/8/colors/colorful1" csCatId="colorful" phldr="1"/>
      <dgm:spPr/>
      <dgm:t>
        <a:bodyPr/>
        <a:lstStyle/>
        <a:p>
          <a:endParaRPr lang="en-US"/>
        </a:p>
      </dgm:t>
    </dgm:pt>
    <dgm:pt modelId="{18A3E80B-D319-5C42-9E02-4A2491B7C4F3}">
      <dgm:prSet phldrT="[Text]"/>
      <dgm:spPr/>
      <dgm:t>
        <a:bodyPr/>
        <a:lstStyle/>
        <a:p>
          <a:r>
            <a:rPr lang="en-US" b="1" dirty="0">
              <a:solidFill>
                <a:schemeClr val="tx1">
                  <a:lumMod val="50000"/>
                </a:schemeClr>
              </a:solidFill>
              <a:latin typeface="Calibri" charset="0"/>
              <a:ea typeface="Calibri" charset="0"/>
              <a:cs typeface="Calibri" charset="0"/>
            </a:rPr>
            <a:t>Qualitative Features </a:t>
          </a:r>
        </a:p>
      </dgm:t>
    </dgm:pt>
    <dgm:pt modelId="{3072C1DA-671A-824B-9D27-E36D2B0662C2}" type="parTrans" cxnId="{08A89DE3-AC33-4146-961E-97C7F6344413}">
      <dgm:prSet/>
      <dgm:spPr/>
      <dgm:t>
        <a:bodyPr/>
        <a:lstStyle/>
        <a:p>
          <a:endParaRPr lang="en-US"/>
        </a:p>
      </dgm:t>
    </dgm:pt>
    <dgm:pt modelId="{B1D8931A-0370-2E4F-820B-E358A3E6D5F2}" type="sibTrans" cxnId="{08A89DE3-AC33-4146-961E-97C7F6344413}">
      <dgm:prSet/>
      <dgm:spPr/>
      <dgm:t>
        <a:bodyPr/>
        <a:lstStyle/>
        <a:p>
          <a:endParaRPr lang="en-US"/>
        </a:p>
      </dgm:t>
    </dgm:pt>
    <dgm:pt modelId="{F7DDBC28-B4EA-224F-9E7D-B65F898889E8}">
      <dgm:prSet phldrT="[Text]" custT="1"/>
      <dgm:spPr/>
      <dgm:t>
        <a:bodyPr/>
        <a:lstStyle/>
        <a:p>
          <a:r>
            <a:rPr lang="en-US" sz="4500" dirty="0">
              <a:solidFill>
                <a:schemeClr val="tx1">
                  <a:lumMod val="50000"/>
                </a:schemeClr>
              </a:solidFill>
              <a:latin typeface="Calibri" charset="0"/>
              <a:ea typeface="Calibri" charset="0"/>
              <a:cs typeface="Calibri" charset="0"/>
            </a:rPr>
            <a:t>Meaning</a:t>
          </a:r>
        </a:p>
      </dgm:t>
    </dgm:pt>
    <dgm:pt modelId="{687F2233-ED41-9648-90B1-FF0D694B4716}" type="parTrans" cxnId="{0BDAF230-D5DF-474A-8B4C-9D5E0F9CF104}">
      <dgm:prSet/>
      <dgm:spPr/>
      <dgm:t>
        <a:bodyPr/>
        <a:lstStyle/>
        <a:p>
          <a:endParaRPr lang="en-US"/>
        </a:p>
      </dgm:t>
    </dgm:pt>
    <dgm:pt modelId="{DF925DB0-CB85-B048-8E71-2C95164D71FB}" type="sibTrans" cxnId="{0BDAF230-D5DF-474A-8B4C-9D5E0F9CF104}">
      <dgm:prSet/>
      <dgm:spPr/>
      <dgm:t>
        <a:bodyPr/>
        <a:lstStyle/>
        <a:p>
          <a:endParaRPr lang="en-US"/>
        </a:p>
      </dgm:t>
    </dgm:pt>
    <dgm:pt modelId="{06DE1A0B-840E-C041-A9C7-FBFCF119ED6C}">
      <dgm:prSet phldrT="[Text]" custT="1"/>
      <dgm:spPr/>
      <dgm:t>
        <a:bodyPr/>
        <a:lstStyle/>
        <a:p>
          <a:r>
            <a:rPr lang="en-US" sz="4500" dirty="0">
              <a:solidFill>
                <a:schemeClr val="tx1">
                  <a:lumMod val="50000"/>
                </a:schemeClr>
              </a:solidFill>
              <a:latin typeface="Calibri" charset="0"/>
              <a:ea typeface="Calibri" charset="0"/>
              <a:cs typeface="Calibri" charset="0"/>
            </a:rPr>
            <a:t>Structure</a:t>
          </a:r>
        </a:p>
      </dgm:t>
    </dgm:pt>
    <dgm:pt modelId="{8BD53FEF-9A94-8149-885A-2EE5BDF1ED44}" type="parTrans" cxnId="{6E3A7166-79F5-BB4F-90C1-752E88E97153}">
      <dgm:prSet/>
      <dgm:spPr/>
      <dgm:t>
        <a:bodyPr/>
        <a:lstStyle/>
        <a:p>
          <a:endParaRPr lang="en-US"/>
        </a:p>
      </dgm:t>
    </dgm:pt>
    <dgm:pt modelId="{4D62AB5F-E38D-3F44-9868-5669737ADCB9}" type="sibTrans" cxnId="{6E3A7166-79F5-BB4F-90C1-752E88E97153}">
      <dgm:prSet/>
      <dgm:spPr/>
      <dgm:t>
        <a:bodyPr/>
        <a:lstStyle/>
        <a:p>
          <a:endParaRPr lang="en-US"/>
        </a:p>
      </dgm:t>
    </dgm:pt>
    <dgm:pt modelId="{EAD40D1B-1E94-2E4B-A3B9-EF16E1F865F8}">
      <dgm:prSet phldrT="[Text]" custT="1"/>
      <dgm:spPr/>
      <dgm:t>
        <a:bodyPr/>
        <a:lstStyle/>
        <a:p>
          <a:r>
            <a:rPr lang="en-US" sz="4500" dirty="0">
              <a:solidFill>
                <a:schemeClr val="tx1">
                  <a:lumMod val="50000"/>
                </a:schemeClr>
              </a:solidFill>
              <a:latin typeface="Calibri" charset="0"/>
              <a:ea typeface="Calibri" charset="0"/>
              <a:cs typeface="Calibri" charset="0"/>
            </a:rPr>
            <a:t>Language</a:t>
          </a:r>
        </a:p>
      </dgm:t>
    </dgm:pt>
    <dgm:pt modelId="{0617BF06-94CB-C749-AB78-BB2E174AE25D}" type="parTrans" cxnId="{DE779D0B-C77B-B640-891E-65F1DEF1A8F2}">
      <dgm:prSet/>
      <dgm:spPr/>
      <dgm:t>
        <a:bodyPr/>
        <a:lstStyle/>
        <a:p>
          <a:endParaRPr lang="en-US"/>
        </a:p>
      </dgm:t>
    </dgm:pt>
    <dgm:pt modelId="{FAEEA95D-401B-9243-86BD-90AD86CD489C}" type="sibTrans" cxnId="{DE779D0B-C77B-B640-891E-65F1DEF1A8F2}">
      <dgm:prSet/>
      <dgm:spPr/>
      <dgm:t>
        <a:bodyPr/>
        <a:lstStyle/>
        <a:p>
          <a:endParaRPr lang="en-US"/>
        </a:p>
      </dgm:t>
    </dgm:pt>
    <dgm:pt modelId="{CCBCDD5E-7586-454A-BE21-3503F488E29C}">
      <dgm:prSet phldrT="[Text]" custT="1"/>
      <dgm:spPr/>
      <dgm:t>
        <a:bodyPr/>
        <a:lstStyle/>
        <a:p>
          <a:r>
            <a:rPr lang="en-US" sz="4500" dirty="0">
              <a:solidFill>
                <a:schemeClr val="tx1">
                  <a:lumMod val="50000"/>
                </a:schemeClr>
              </a:solidFill>
              <a:latin typeface="Calibri" charset="0"/>
              <a:ea typeface="Calibri" charset="0"/>
              <a:cs typeface="Calibri" charset="0"/>
            </a:rPr>
            <a:t>Knowledge</a:t>
          </a:r>
        </a:p>
      </dgm:t>
    </dgm:pt>
    <dgm:pt modelId="{BCCA55FB-EEDB-3246-B456-5A8DEA9B25BB}" type="parTrans" cxnId="{B569DFEB-474A-4343-A694-F7A358983416}">
      <dgm:prSet/>
      <dgm:spPr/>
      <dgm:t>
        <a:bodyPr/>
        <a:lstStyle/>
        <a:p>
          <a:endParaRPr lang="en-US"/>
        </a:p>
      </dgm:t>
    </dgm:pt>
    <dgm:pt modelId="{B4D2D323-633F-5F4F-85FF-836385ACAA57}" type="sibTrans" cxnId="{B569DFEB-474A-4343-A694-F7A358983416}">
      <dgm:prSet/>
      <dgm:spPr/>
      <dgm:t>
        <a:bodyPr/>
        <a:lstStyle/>
        <a:p>
          <a:endParaRPr lang="en-US"/>
        </a:p>
      </dgm:t>
    </dgm:pt>
    <dgm:pt modelId="{8A1613FE-26D9-0E46-83A9-9AF948298DEE}" type="pres">
      <dgm:prSet presAssocID="{992E888E-5441-4A48-8490-45DD9DDBDDBA}" presName="diagram" presStyleCnt="0">
        <dgm:presLayoutVars>
          <dgm:chMax val="1"/>
          <dgm:dir/>
          <dgm:animLvl val="ctr"/>
          <dgm:resizeHandles val="exact"/>
        </dgm:presLayoutVars>
      </dgm:prSet>
      <dgm:spPr/>
    </dgm:pt>
    <dgm:pt modelId="{832929C1-C513-AB46-9AA7-BB272B0DE816}" type="pres">
      <dgm:prSet presAssocID="{992E888E-5441-4A48-8490-45DD9DDBDDBA}" presName="matrix" presStyleCnt="0"/>
      <dgm:spPr/>
    </dgm:pt>
    <dgm:pt modelId="{EECA4A7B-95E4-7C4D-8A57-D33500644B69}" type="pres">
      <dgm:prSet presAssocID="{992E888E-5441-4A48-8490-45DD9DDBDDBA}" presName="tile1" presStyleLbl="node1" presStyleIdx="0" presStyleCnt="4"/>
      <dgm:spPr/>
    </dgm:pt>
    <dgm:pt modelId="{9202597F-D7BC-B64D-BF96-5E009B5F42EC}" type="pres">
      <dgm:prSet presAssocID="{992E888E-5441-4A48-8490-45DD9DDBDDBA}" presName="tile1text" presStyleLbl="node1" presStyleIdx="0" presStyleCnt="4">
        <dgm:presLayoutVars>
          <dgm:chMax val="0"/>
          <dgm:chPref val="0"/>
          <dgm:bulletEnabled val="1"/>
        </dgm:presLayoutVars>
      </dgm:prSet>
      <dgm:spPr/>
    </dgm:pt>
    <dgm:pt modelId="{0A10FB9A-EACD-0B46-9668-77E51C577859}" type="pres">
      <dgm:prSet presAssocID="{992E888E-5441-4A48-8490-45DD9DDBDDBA}" presName="tile2" presStyleLbl="node1" presStyleIdx="1" presStyleCnt="4" custLinFactNeighborX="552"/>
      <dgm:spPr/>
    </dgm:pt>
    <dgm:pt modelId="{BE74617E-6745-5D49-B63F-7704F0F6539B}" type="pres">
      <dgm:prSet presAssocID="{992E888E-5441-4A48-8490-45DD9DDBDDBA}" presName="tile2text" presStyleLbl="node1" presStyleIdx="1" presStyleCnt="4">
        <dgm:presLayoutVars>
          <dgm:chMax val="0"/>
          <dgm:chPref val="0"/>
          <dgm:bulletEnabled val="1"/>
        </dgm:presLayoutVars>
      </dgm:prSet>
      <dgm:spPr/>
    </dgm:pt>
    <dgm:pt modelId="{BD47E702-4A42-944B-A210-0D4EDE94B250}" type="pres">
      <dgm:prSet presAssocID="{992E888E-5441-4A48-8490-45DD9DDBDDBA}" presName="tile3" presStyleLbl="node1" presStyleIdx="2" presStyleCnt="4"/>
      <dgm:spPr/>
    </dgm:pt>
    <dgm:pt modelId="{6C9851A4-CDC6-C44B-B34F-5D1A0C201155}" type="pres">
      <dgm:prSet presAssocID="{992E888E-5441-4A48-8490-45DD9DDBDDBA}" presName="tile3text" presStyleLbl="node1" presStyleIdx="2" presStyleCnt="4">
        <dgm:presLayoutVars>
          <dgm:chMax val="0"/>
          <dgm:chPref val="0"/>
          <dgm:bulletEnabled val="1"/>
        </dgm:presLayoutVars>
      </dgm:prSet>
      <dgm:spPr/>
    </dgm:pt>
    <dgm:pt modelId="{7602D4D8-358C-7B42-A70F-951F393E82E0}" type="pres">
      <dgm:prSet presAssocID="{992E888E-5441-4A48-8490-45DD9DDBDDBA}" presName="tile4" presStyleLbl="node1" presStyleIdx="3" presStyleCnt="4" custLinFactNeighborX="552" custLinFactNeighborY="-734"/>
      <dgm:spPr/>
    </dgm:pt>
    <dgm:pt modelId="{2AB88CF3-B599-B44A-BB41-A7561774492E}" type="pres">
      <dgm:prSet presAssocID="{992E888E-5441-4A48-8490-45DD9DDBDDBA}" presName="tile4text" presStyleLbl="node1" presStyleIdx="3" presStyleCnt="4">
        <dgm:presLayoutVars>
          <dgm:chMax val="0"/>
          <dgm:chPref val="0"/>
          <dgm:bulletEnabled val="1"/>
        </dgm:presLayoutVars>
      </dgm:prSet>
      <dgm:spPr/>
    </dgm:pt>
    <dgm:pt modelId="{3B53A725-5CCF-134F-9F36-26C1FBE02CF4}" type="pres">
      <dgm:prSet presAssocID="{992E888E-5441-4A48-8490-45DD9DDBDDBA}" presName="centerTile" presStyleLbl="fgShp" presStyleIdx="0" presStyleCnt="1">
        <dgm:presLayoutVars>
          <dgm:chMax val="0"/>
          <dgm:chPref val="0"/>
        </dgm:presLayoutVars>
      </dgm:prSet>
      <dgm:spPr/>
    </dgm:pt>
  </dgm:ptLst>
  <dgm:cxnLst>
    <dgm:cxn modelId="{DE779D0B-C77B-B640-891E-65F1DEF1A8F2}" srcId="{18A3E80B-D319-5C42-9E02-4A2491B7C4F3}" destId="{EAD40D1B-1E94-2E4B-A3B9-EF16E1F865F8}" srcOrd="2" destOrd="0" parTransId="{0617BF06-94CB-C749-AB78-BB2E174AE25D}" sibTransId="{FAEEA95D-401B-9243-86BD-90AD86CD489C}"/>
    <dgm:cxn modelId="{FBBC8D24-92CB-0C46-A9BB-9A0156D194B4}" type="presOf" srcId="{CCBCDD5E-7586-454A-BE21-3503F488E29C}" destId="{7602D4D8-358C-7B42-A70F-951F393E82E0}" srcOrd="0" destOrd="0" presId="urn:microsoft.com/office/officeart/2005/8/layout/matrix1"/>
    <dgm:cxn modelId="{532B6E28-450D-E548-BB94-65BB94F2EE63}" type="presOf" srcId="{EAD40D1B-1E94-2E4B-A3B9-EF16E1F865F8}" destId="{BD47E702-4A42-944B-A210-0D4EDE94B250}" srcOrd="0" destOrd="0" presId="urn:microsoft.com/office/officeart/2005/8/layout/matrix1"/>
    <dgm:cxn modelId="{0BDAF230-D5DF-474A-8B4C-9D5E0F9CF104}" srcId="{18A3E80B-D319-5C42-9E02-4A2491B7C4F3}" destId="{F7DDBC28-B4EA-224F-9E7D-B65F898889E8}" srcOrd="0" destOrd="0" parTransId="{687F2233-ED41-9648-90B1-FF0D694B4716}" sibTransId="{DF925DB0-CB85-B048-8E71-2C95164D71FB}"/>
    <dgm:cxn modelId="{E71ED741-C180-7445-9AA7-A2AB4654503A}" type="presOf" srcId="{F7DDBC28-B4EA-224F-9E7D-B65F898889E8}" destId="{EECA4A7B-95E4-7C4D-8A57-D33500644B69}" srcOrd="0" destOrd="0" presId="urn:microsoft.com/office/officeart/2005/8/layout/matrix1"/>
    <dgm:cxn modelId="{81C2A859-FB9C-5744-8C5A-3751D45879FE}" type="presOf" srcId="{EAD40D1B-1E94-2E4B-A3B9-EF16E1F865F8}" destId="{6C9851A4-CDC6-C44B-B34F-5D1A0C201155}" srcOrd="1" destOrd="0" presId="urn:microsoft.com/office/officeart/2005/8/layout/matrix1"/>
    <dgm:cxn modelId="{6E3A7166-79F5-BB4F-90C1-752E88E97153}" srcId="{18A3E80B-D319-5C42-9E02-4A2491B7C4F3}" destId="{06DE1A0B-840E-C041-A9C7-FBFCF119ED6C}" srcOrd="1" destOrd="0" parTransId="{8BD53FEF-9A94-8149-885A-2EE5BDF1ED44}" sibTransId="{4D62AB5F-E38D-3F44-9868-5669737ADCB9}"/>
    <dgm:cxn modelId="{CA6D2474-DDCA-CC41-BAEE-1207FA9C20FD}" type="presOf" srcId="{CCBCDD5E-7586-454A-BE21-3503F488E29C}" destId="{2AB88CF3-B599-B44A-BB41-A7561774492E}" srcOrd="1" destOrd="0" presId="urn:microsoft.com/office/officeart/2005/8/layout/matrix1"/>
    <dgm:cxn modelId="{DD8CC8B1-E9BD-B14D-AD35-0E5E12200CC5}" type="presOf" srcId="{F7DDBC28-B4EA-224F-9E7D-B65F898889E8}" destId="{9202597F-D7BC-B64D-BF96-5E009B5F42EC}" srcOrd="1" destOrd="0" presId="urn:microsoft.com/office/officeart/2005/8/layout/matrix1"/>
    <dgm:cxn modelId="{20509ADB-5A06-884F-B6E6-094C9C5F900A}" type="presOf" srcId="{06DE1A0B-840E-C041-A9C7-FBFCF119ED6C}" destId="{BE74617E-6745-5D49-B63F-7704F0F6539B}" srcOrd="1" destOrd="0" presId="urn:microsoft.com/office/officeart/2005/8/layout/matrix1"/>
    <dgm:cxn modelId="{08A89DE3-AC33-4146-961E-97C7F6344413}" srcId="{992E888E-5441-4A48-8490-45DD9DDBDDBA}" destId="{18A3E80B-D319-5C42-9E02-4A2491B7C4F3}" srcOrd="0" destOrd="0" parTransId="{3072C1DA-671A-824B-9D27-E36D2B0662C2}" sibTransId="{B1D8931A-0370-2E4F-820B-E358A3E6D5F2}"/>
    <dgm:cxn modelId="{361353E6-7F82-4F4A-99EF-90564F61508D}" type="presOf" srcId="{992E888E-5441-4A48-8490-45DD9DDBDDBA}" destId="{8A1613FE-26D9-0E46-83A9-9AF948298DEE}" srcOrd="0" destOrd="0" presId="urn:microsoft.com/office/officeart/2005/8/layout/matrix1"/>
    <dgm:cxn modelId="{87BBFBEA-A043-314C-8B76-980B78F78C08}" type="presOf" srcId="{18A3E80B-D319-5C42-9E02-4A2491B7C4F3}" destId="{3B53A725-5CCF-134F-9F36-26C1FBE02CF4}" srcOrd="0" destOrd="0" presId="urn:microsoft.com/office/officeart/2005/8/layout/matrix1"/>
    <dgm:cxn modelId="{B569DFEB-474A-4343-A694-F7A358983416}" srcId="{18A3E80B-D319-5C42-9E02-4A2491B7C4F3}" destId="{CCBCDD5E-7586-454A-BE21-3503F488E29C}" srcOrd="3" destOrd="0" parTransId="{BCCA55FB-EEDB-3246-B456-5A8DEA9B25BB}" sibTransId="{B4D2D323-633F-5F4F-85FF-836385ACAA57}"/>
    <dgm:cxn modelId="{933EBFF9-CDA0-CB42-8872-4D7680F2534A}" type="presOf" srcId="{06DE1A0B-840E-C041-A9C7-FBFCF119ED6C}" destId="{0A10FB9A-EACD-0B46-9668-77E51C577859}" srcOrd="0" destOrd="0" presId="urn:microsoft.com/office/officeart/2005/8/layout/matrix1"/>
    <dgm:cxn modelId="{853A83F7-15F0-A545-9BEE-F6C6B8201462}" type="presParOf" srcId="{8A1613FE-26D9-0E46-83A9-9AF948298DEE}" destId="{832929C1-C513-AB46-9AA7-BB272B0DE816}" srcOrd="0" destOrd="0" presId="urn:microsoft.com/office/officeart/2005/8/layout/matrix1"/>
    <dgm:cxn modelId="{331C8F65-72A8-B045-9B20-E91799810A83}" type="presParOf" srcId="{832929C1-C513-AB46-9AA7-BB272B0DE816}" destId="{EECA4A7B-95E4-7C4D-8A57-D33500644B69}" srcOrd="0" destOrd="0" presId="urn:microsoft.com/office/officeart/2005/8/layout/matrix1"/>
    <dgm:cxn modelId="{C2413EFA-EC3C-4247-A101-1A6C71B0AC72}" type="presParOf" srcId="{832929C1-C513-AB46-9AA7-BB272B0DE816}" destId="{9202597F-D7BC-B64D-BF96-5E009B5F42EC}" srcOrd="1" destOrd="0" presId="urn:microsoft.com/office/officeart/2005/8/layout/matrix1"/>
    <dgm:cxn modelId="{1B208006-FD2E-5A42-989F-99A27A3B81E4}" type="presParOf" srcId="{832929C1-C513-AB46-9AA7-BB272B0DE816}" destId="{0A10FB9A-EACD-0B46-9668-77E51C577859}" srcOrd="2" destOrd="0" presId="urn:microsoft.com/office/officeart/2005/8/layout/matrix1"/>
    <dgm:cxn modelId="{CCB94CBB-B5F1-E142-A43A-9FB1408C2CD1}" type="presParOf" srcId="{832929C1-C513-AB46-9AA7-BB272B0DE816}" destId="{BE74617E-6745-5D49-B63F-7704F0F6539B}" srcOrd="3" destOrd="0" presId="urn:microsoft.com/office/officeart/2005/8/layout/matrix1"/>
    <dgm:cxn modelId="{D564D44C-FF99-3041-9BDD-5E8ADA374B1C}" type="presParOf" srcId="{832929C1-C513-AB46-9AA7-BB272B0DE816}" destId="{BD47E702-4A42-944B-A210-0D4EDE94B250}" srcOrd="4" destOrd="0" presId="urn:microsoft.com/office/officeart/2005/8/layout/matrix1"/>
    <dgm:cxn modelId="{7F7F2920-FEC4-1943-A567-ACB2156E0F4E}" type="presParOf" srcId="{832929C1-C513-AB46-9AA7-BB272B0DE816}" destId="{6C9851A4-CDC6-C44B-B34F-5D1A0C201155}" srcOrd="5" destOrd="0" presId="urn:microsoft.com/office/officeart/2005/8/layout/matrix1"/>
    <dgm:cxn modelId="{CE0442AF-6D1D-5A45-A758-62AD43BE9977}" type="presParOf" srcId="{832929C1-C513-AB46-9AA7-BB272B0DE816}" destId="{7602D4D8-358C-7B42-A70F-951F393E82E0}" srcOrd="6" destOrd="0" presId="urn:microsoft.com/office/officeart/2005/8/layout/matrix1"/>
    <dgm:cxn modelId="{C899452B-4E50-0C44-8518-CDE263612ED2}" type="presParOf" srcId="{832929C1-C513-AB46-9AA7-BB272B0DE816}" destId="{2AB88CF3-B599-B44A-BB41-A7561774492E}" srcOrd="7" destOrd="0" presId="urn:microsoft.com/office/officeart/2005/8/layout/matrix1"/>
    <dgm:cxn modelId="{58F1848A-8B87-C94C-A718-89BDBBA82435}" type="presParOf" srcId="{8A1613FE-26D9-0E46-83A9-9AF948298DEE}" destId="{3B53A725-5CCF-134F-9F36-26C1FBE02CF4}"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92E888E-5441-4A48-8490-45DD9DDBDDBA}" type="doc">
      <dgm:prSet loTypeId="urn:microsoft.com/office/officeart/2005/8/layout/matrix1" loCatId="" qsTypeId="urn:microsoft.com/office/officeart/2005/8/quickstyle/simple4" qsCatId="simple" csTypeId="urn:microsoft.com/office/officeart/2005/8/colors/colorful1" csCatId="colorful" phldr="1"/>
      <dgm:spPr/>
      <dgm:t>
        <a:bodyPr/>
        <a:lstStyle/>
        <a:p>
          <a:endParaRPr lang="en-US"/>
        </a:p>
      </dgm:t>
    </dgm:pt>
    <dgm:pt modelId="{18A3E80B-D319-5C42-9E02-4A2491B7C4F3}">
      <dgm:prSet phldrT="[Text]"/>
      <dgm:spPr/>
      <dgm:t>
        <a:bodyPr/>
        <a:lstStyle/>
        <a:p>
          <a:r>
            <a:rPr lang="en-US" b="1" dirty="0">
              <a:solidFill>
                <a:schemeClr val="tx1">
                  <a:lumMod val="50000"/>
                </a:schemeClr>
              </a:solidFill>
              <a:latin typeface="Calibri" charset="0"/>
              <a:ea typeface="Calibri" charset="0"/>
              <a:cs typeface="Calibri" charset="0"/>
            </a:rPr>
            <a:t>Qualitative Features </a:t>
          </a:r>
        </a:p>
      </dgm:t>
    </dgm:pt>
    <dgm:pt modelId="{3072C1DA-671A-824B-9D27-E36D2B0662C2}" type="parTrans" cxnId="{08A89DE3-AC33-4146-961E-97C7F6344413}">
      <dgm:prSet/>
      <dgm:spPr/>
      <dgm:t>
        <a:bodyPr/>
        <a:lstStyle/>
        <a:p>
          <a:endParaRPr lang="en-US"/>
        </a:p>
      </dgm:t>
    </dgm:pt>
    <dgm:pt modelId="{B1D8931A-0370-2E4F-820B-E358A3E6D5F2}" type="sibTrans" cxnId="{08A89DE3-AC33-4146-961E-97C7F6344413}">
      <dgm:prSet/>
      <dgm:spPr/>
      <dgm:t>
        <a:bodyPr/>
        <a:lstStyle/>
        <a:p>
          <a:endParaRPr lang="en-US"/>
        </a:p>
      </dgm:t>
    </dgm:pt>
    <dgm:pt modelId="{F7DDBC28-B4EA-224F-9E7D-B65F898889E8}">
      <dgm:prSet phldrT="[Text]" custT="1"/>
      <dgm:spPr/>
      <dgm:t>
        <a:bodyPr/>
        <a:lstStyle/>
        <a:p>
          <a:r>
            <a:rPr lang="en-US" sz="4500" dirty="0">
              <a:solidFill>
                <a:schemeClr val="tx1">
                  <a:lumMod val="50000"/>
                </a:schemeClr>
              </a:solidFill>
              <a:latin typeface="Calibri" charset="0"/>
              <a:ea typeface="Calibri" charset="0"/>
              <a:cs typeface="Calibri" charset="0"/>
            </a:rPr>
            <a:t>Meaning</a:t>
          </a:r>
        </a:p>
      </dgm:t>
    </dgm:pt>
    <dgm:pt modelId="{687F2233-ED41-9648-90B1-FF0D694B4716}" type="parTrans" cxnId="{0BDAF230-D5DF-474A-8B4C-9D5E0F9CF104}">
      <dgm:prSet/>
      <dgm:spPr/>
      <dgm:t>
        <a:bodyPr/>
        <a:lstStyle/>
        <a:p>
          <a:endParaRPr lang="en-US"/>
        </a:p>
      </dgm:t>
    </dgm:pt>
    <dgm:pt modelId="{DF925DB0-CB85-B048-8E71-2C95164D71FB}" type="sibTrans" cxnId="{0BDAF230-D5DF-474A-8B4C-9D5E0F9CF104}">
      <dgm:prSet/>
      <dgm:spPr/>
      <dgm:t>
        <a:bodyPr/>
        <a:lstStyle/>
        <a:p>
          <a:endParaRPr lang="en-US"/>
        </a:p>
      </dgm:t>
    </dgm:pt>
    <dgm:pt modelId="{06DE1A0B-840E-C041-A9C7-FBFCF119ED6C}">
      <dgm:prSet phldrT="[Text]" custT="1"/>
      <dgm:spPr/>
      <dgm:t>
        <a:bodyPr/>
        <a:lstStyle/>
        <a:p>
          <a:r>
            <a:rPr lang="en-US" sz="4500" dirty="0">
              <a:solidFill>
                <a:schemeClr val="tx1">
                  <a:lumMod val="50000"/>
                </a:schemeClr>
              </a:solidFill>
              <a:latin typeface="Calibri" charset="0"/>
              <a:ea typeface="Calibri" charset="0"/>
              <a:cs typeface="Calibri" charset="0"/>
            </a:rPr>
            <a:t>Structure</a:t>
          </a:r>
        </a:p>
      </dgm:t>
    </dgm:pt>
    <dgm:pt modelId="{8BD53FEF-9A94-8149-885A-2EE5BDF1ED44}" type="parTrans" cxnId="{6E3A7166-79F5-BB4F-90C1-752E88E97153}">
      <dgm:prSet/>
      <dgm:spPr/>
      <dgm:t>
        <a:bodyPr/>
        <a:lstStyle/>
        <a:p>
          <a:endParaRPr lang="en-US"/>
        </a:p>
      </dgm:t>
    </dgm:pt>
    <dgm:pt modelId="{4D62AB5F-E38D-3F44-9868-5669737ADCB9}" type="sibTrans" cxnId="{6E3A7166-79F5-BB4F-90C1-752E88E97153}">
      <dgm:prSet/>
      <dgm:spPr/>
      <dgm:t>
        <a:bodyPr/>
        <a:lstStyle/>
        <a:p>
          <a:endParaRPr lang="en-US"/>
        </a:p>
      </dgm:t>
    </dgm:pt>
    <dgm:pt modelId="{EAD40D1B-1E94-2E4B-A3B9-EF16E1F865F8}">
      <dgm:prSet phldrT="[Text]" custT="1"/>
      <dgm:spPr/>
      <dgm:t>
        <a:bodyPr/>
        <a:lstStyle/>
        <a:p>
          <a:r>
            <a:rPr lang="en-US" sz="4500" dirty="0">
              <a:solidFill>
                <a:schemeClr val="tx1">
                  <a:lumMod val="50000"/>
                </a:schemeClr>
              </a:solidFill>
              <a:latin typeface="Calibri" charset="0"/>
              <a:ea typeface="Calibri" charset="0"/>
              <a:cs typeface="Calibri" charset="0"/>
            </a:rPr>
            <a:t>Language</a:t>
          </a:r>
        </a:p>
      </dgm:t>
    </dgm:pt>
    <dgm:pt modelId="{0617BF06-94CB-C749-AB78-BB2E174AE25D}" type="parTrans" cxnId="{DE779D0B-C77B-B640-891E-65F1DEF1A8F2}">
      <dgm:prSet/>
      <dgm:spPr/>
      <dgm:t>
        <a:bodyPr/>
        <a:lstStyle/>
        <a:p>
          <a:endParaRPr lang="en-US"/>
        </a:p>
      </dgm:t>
    </dgm:pt>
    <dgm:pt modelId="{FAEEA95D-401B-9243-86BD-90AD86CD489C}" type="sibTrans" cxnId="{DE779D0B-C77B-B640-891E-65F1DEF1A8F2}">
      <dgm:prSet/>
      <dgm:spPr/>
      <dgm:t>
        <a:bodyPr/>
        <a:lstStyle/>
        <a:p>
          <a:endParaRPr lang="en-US"/>
        </a:p>
      </dgm:t>
    </dgm:pt>
    <dgm:pt modelId="{CCBCDD5E-7586-454A-BE21-3503F488E29C}">
      <dgm:prSet phldrT="[Text]" custT="1"/>
      <dgm:spPr/>
      <dgm:t>
        <a:bodyPr/>
        <a:lstStyle/>
        <a:p>
          <a:r>
            <a:rPr lang="en-US" sz="4500" dirty="0">
              <a:solidFill>
                <a:schemeClr val="tx1">
                  <a:lumMod val="50000"/>
                </a:schemeClr>
              </a:solidFill>
              <a:latin typeface="Calibri" charset="0"/>
              <a:ea typeface="Calibri" charset="0"/>
              <a:cs typeface="Calibri" charset="0"/>
            </a:rPr>
            <a:t>Knowledge</a:t>
          </a:r>
        </a:p>
      </dgm:t>
    </dgm:pt>
    <dgm:pt modelId="{BCCA55FB-EEDB-3246-B456-5A8DEA9B25BB}" type="parTrans" cxnId="{B569DFEB-474A-4343-A694-F7A358983416}">
      <dgm:prSet/>
      <dgm:spPr/>
      <dgm:t>
        <a:bodyPr/>
        <a:lstStyle/>
        <a:p>
          <a:endParaRPr lang="en-US"/>
        </a:p>
      </dgm:t>
    </dgm:pt>
    <dgm:pt modelId="{B4D2D323-633F-5F4F-85FF-836385ACAA57}" type="sibTrans" cxnId="{B569DFEB-474A-4343-A694-F7A358983416}">
      <dgm:prSet/>
      <dgm:spPr/>
      <dgm:t>
        <a:bodyPr/>
        <a:lstStyle/>
        <a:p>
          <a:endParaRPr lang="en-US"/>
        </a:p>
      </dgm:t>
    </dgm:pt>
    <dgm:pt modelId="{8A1613FE-26D9-0E46-83A9-9AF948298DEE}" type="pres">
      <dgm:prSet presAssocID="{992E888E-5441-4A48-8490-45DD9DDBDDBA}" presName="diagram" presStyleCnt="0">
        <dgm:presLayoutVars>
          <dgm:chMax val="1"/>
          <dgm:dir/>
          <dgm:animLvl val="ctr"/>
          <dgm:resizeHandles val="exact"/>
        </dgm:presLayoutVars>
      </dgm:prSet>
      <dgm:spPr/>
    </dgm:pt>
    <dgm:pt modelId="{832929C1-C513-AB46-9AA7-BB272B0DE816}" type="pres">
      <dgm:prSet presAssocID="{992E888E-5441-4A48-8490-45DD9DDBDDBA}" presName="matrix" presStyleCnt="0"/>
      <dgm:spPr/>
    </dgm:pt>
    <dgm:pt modelId="{EECA4A7B-95E4-7C4D-8A57-D33500644B69}" type="pres">
      <dgm:prSet presAssocID="{992E888E-5441-4A48-8490-45DD9DDBDDBA}" presName="tile1" presStyleLbl="node1" presStyleIdx="0" presStyleCnt="4"/>
      <dgm:spPr/>
    </dgm:pt>
    <dgm:pt modelId="{9202597F-D7BC-B64D-BF96-5E009B5F42EC}" type="pres">
      <dgm:prSet presAssocID="{992E888E-5441-4A48-8490-45DD9DDBDDBA}" presName="tile1text" presStyleLbl="node1" presStyleIdx="0" presStyleCnt="4">
        <dgm:presLayoutVars>
          <dgm:chMax val="0"/>
          <dgm:chPref val="0"/>
          <dgm:bulletEnabled val="1"/>
        </dgm:presLayoutVars>
      </dgm:prSet>
      <dgm:spPr/>
    </dgm:pt>
    <dgm:pt modelId="{0A10FB9A-EACD-0B46-9668-77E51C577859}" type="pres">
      <dgm:prSet presAssocID="{992E888E-5441-4A48-8490-45DD9DDBDDBA}" presName="tile2" presStyleLbl="node1" presStyleIdx="1" presStyleCnt="4"/>
      <dgm:spPr/>
    </dgm:pt>
    <dgm:pt modelId="{BE74617E-6745-5D49-B63F-7704F0F6539B}" type="pres">
      <dgm:prSet presAssocID="{992E888E-5441-4A48-8490-45DD9DDBDDBA}" presName="tile2text" presStyleLbl="node1" presStyleIdx="1" presStyleCnt="4">
        <dgm:presLayoutVars>
          <dgm:chMax val="0"/>
          <dgm:chPref val="0"/>
          <dgm:bulletEnabled val="1"/>
        </dgm:presLayoutVars>
      </dgm:prSet>
      <dgm:spPr/>
    </dgm:pt>
    <dgm:pt modelId="{BD47E702-4A42-944B-A210-0D4EDE94B250}" type="pres">
      <dgm:prSet presAssocID="{992E888E-5441-4A48-8490-45DD9DDBDDBA}" presName="tile3" presStyleLbl="node1" presStyleIdx="2" presStyleCnt="4"/>
      <dgm:spPr/>
    </dgm:pt>
    <dgm:pt modelId="{6C9851A4-CDC6-C44B-B34F-5D1A0C201155}" type="pres">
      <dgm:prSet presAssocID="{992E888E-5441-4A48-8490-45DD9DDBDDBA}" presName="tile3text" presStyleLbl="node1" presStyleIdx="2" presStyleCnt="4">
        <dgm:presLayoutVars>
          <dgm:chMax val="0"/>
          <dgm:chPref val="0"/>
          <dgm:bulletEnabled val="1"/>
        </dgm:presLayoutVars>
      </dgm:prSet>
      <dgm:spPr/>
    </dgm:pt>
    <dgm:pt modelId="{7602D4D8-358C-7B42-A70F-951F393E82E0}" type="pres">
      <dgm:prSet presAssocID="{992E888E-5441-4A48-8490-45DD9DDBDDBA}" presName="tile4" presStyleLbl="node1" presStyleIdx="3" presStyleCnt="4" custLinFactNeighborY="-734"/>
      <dgm:spPr/>
    </dgm:pt>
    <dgm:pt modelId="{2AB88CF3-B599-B44A-BB41-A7561774492E}" type="pres">
      <dgm:prSet presAssocID="{992E888E-5441-4A48-8490-45DD9DDBDDBA}" presName="tile4text" presStyleLbl="node1" presStyleIdx="3" presStyleCnt="4">
        <dgm:presLayoutVars>
          <dgm:chMax val="0"/>
          <dgm:chPref val="0"/>
          <dgm:bulletEnabled val="1"/>
        </dgm:presLayoutVars>
      </dgm:prSet>
      <dgm:spPr/>
    </dgm:pt>
    <dgm:pt modelId="{3B53A725-5CCF-134F-9F36-26C1FBE02CF4}" type="pres">
      <dgm:prSet presAssocID="{992E888E-5441-4A48-8490-45DD9DDBDDBA}" presName="centerTile" presStyleLbl="fgShp" presStyleIdx="0" presStyleCnt="1">
        <dgm:presLayoutVars>
          <dgm:chMax val="0"/>
          <dgm:chPref val="0"/>
        </dgm:presLayoutVars>
      </dgm:prSet>
      <dgm:spPr/>
    </dgm:pt>
  </dgm:ptLst>
  <dgm:cxnLst>
    <dgm:cxn modelId="{74C24B06-B027-904C-BA78-966FE3694B3B}" type="presOf" srcId="{06DE1A0B-840E-C041-A9C7-FBFCF119ED6C}" destId="{BE74617E-6745-5D49-B63F-7704F0F6539B}" srcOrd="1" destOrd="0" presId="urn:microsoft.com/office/officeart/2005/8/layout/matrix1"/>
    <dgm:cxn modelId="{DC72470B-563A-AB41-A2EC-0F1550CDCF6A}" type="presOf" srcId="{CCBCDD5E-7586-454A-BE21-3503F488E29C}" destId="{2AB88CF3-B599-B44A-BB41-A7561774492E}" srcOrd="1" destOrd="0" presId="urn:microsoft.com/office/officeart/2005/8/layout/matrix1"/>
    <dgm:cxn modelId="{DE779D0B-C77B-B640-891E-65F1DEF1A8F2}" srcId="{18A3E80B-D319-5C42-9E02-4A2491B7C4F3}" destId="{EAD40D1B-1E94-2E4B-A3B9-EF16E1F865F8}" srcOrd="2" destOrd="0" parTransId="{0617BF06-94CB-C749-AB78-BB2E174AE25D}" sibTransId="{FAEEA95D-401B-9243-86BD-90AD86CD489C}"/>
    <dgm:cxn modelId="{9B4E3113-0C57-BA47-9DE0-ABD2A4EA2BE8}" type="presOf" srcId="{18A3E80B-D319-5C42-9E02-4A2491B7C4F3}" destId="{3B53A725-5CCF-134F-9F36-26C1FBE02CF4}" srcOrd="0" destOrd="0" presId="urn:microsoft.com/office/officeart/2005/8/layout/matrix1"/>
    <dgm:cxn modelId="{1BFCAA22-0548-0049-809B-CE196088D557}" type="presOf" srcId="{06DE1A0B-840E-C041-A9C7-FBFCF119ED6C}" destId="{0A10FB9A-EACD-0B46-9668-77E51C577859}" srcOrd="0" destOrd="0" presId="urn:microsoft.com/office/officeart/2005/8/layout/matrix1"/>
    <dgm:cxn modelId="{0BDAF230-D5DF-474A-8B4C-9D5E0F9CF104}" srcId="{18A3E80B-D319-5C42-9E02-4A2491B7C4F3}" destId="{F7DDBC28-B4EA-224F-9E7D-B65F898889E8}" srcOrd="0" destOrd="0" parTransId="{687F2233-ED41-9648-90B1-FF0D694B4716}" sibTransId="{DF925DB0-CB85-B048-8E71-2C95164D71FB}"/>
    <dgm:cxn modelId="{4368374B-0EE1-3640-B5C5-C5D7D9F3E249}" type="presOf" srcId="{CCBCDD5E-7586-454A-BE21-3503F488E29C}" destId="{7602D4D8-358C-7B42-A70F-951F393E82E0}" srcOrd="0" destOrd="0" presId="urn:microsoft.com/office/officeart/2005/8/layout/matrix1"/>
    <dgm:cxn modelId="{BA833E54-3BF2-E246-8D35-B941C4F90F50}" type="presOf" srcId="{EAD40D1B-1E94-2E4B-A3B9-EF16E1F865F8}" destId="{6C9851A4-CDC6-C44B-B34F-5D1A0C201155}" srcOrd="1" destOrd="0" presId="urn:microsoft.com/office/officeart/2005/8/layout/matrix1"/>
    <dgm:cxn modelId="{E4646B55-FC96-BB45-836D-0FE3AD7C5F5C}" type="presOf" srcId="{EAD40D1B-1E94-2E4B-A3B9-EF16E1F865F8}" destId="{BD47E702-4A42-944B-A210-0D4EDE94B250}" srcOrd="0" destOrd="0" presId="urn:microsoft.com/office/officeart/2005/8/layout/matrix1"/>
    <dgm:cxn modelId="{29165259-AB74-BF43-ADC5-67E766BA9ACE}" type="presOf" srcId="{992E888E-5441-4A48-8490-45DD9DDBDDBA}" destId="{8A1613FE-26D9-0E46-83A9-9AF948298DEE}" srcOrd="0" destOrd="0" presId="urn:microsoft.com/office/officeart/2005/8/layout/matrix1"/>
    <dgm:cxn modelId="{6E3A7166-79F5-BB4F-90C1-752E88E97153}" srcId="{18A3E80B-D319-5C42-9E02-4A2491B7C4F3}" destId="{06DE1A0B-840E-C041-A9C7-FBFCF119ED6C}" srcOrd="1" destOrd="0" parTransId="{8BD53FEF-9A94-8149-885A-2EE5BDF1ED44}" sibTransId="{4D62AB5F-E38D-3F44-9868-5669737ADCB9}"/>
    <dgm:cxn modelId="{3ECE35A1-D672-F143-8167-5AFE52D59CAD}" type="presOf" srcId="{F7DDBC28-B4EA-224F-9E7D-B65F898889E8}" destId="{EECA4A7B-95E4-7C4D-8A57-D33500644B69}" srcOrd="0" destOrd="0" presId="urn:microsoft.com/office/officeart/2005/8/layout/matrix1"/>
    <dgm:cxn modelId="{3871F9CD-6F7D-6B44-B7F8-69298731A100}" type="presOf" srcId="{F7DDBC28-B4EA-224F-9E7D-B65F898889E8}" destId="{9202597F-D7BC-B64D-BF96-5E009B5F42EC}" srcOrd="1" destOrd="0" presId="urn:microsoft.com/office/officeart/2005/8/layout/matrix1"/>
    <dgm:cxn modelId="{08A89DE3-AC33-4146-961E-97C7F6344413}" srcId="{992E888E-5441-4A48-8490-45DD9DDBDDBA}" destId="{18A3E80B-D319-5C42-9E02-4A2491B7C4F3}" srcOrd="0" destOrd="0" parTransId="{3072C1DA-671A-824B-9D27-E36D2B0662C2}" sibTransId="{B1D8931A-0370-2E4F-820B-E358A3E6D5F2}"/>
    <dgm:cxn modelId="{B569DFEB-474A-4343-A694-F7A358983416}" srcId="{18A3E80B-D319-5C42-9E02-4A2491B7C4F3}" destId="{CCBCDD5E-7586-454A-BE21-3503F488E29C}" srcOrd="3" destOrd="0" parTransId="{BCCA55FB-EEDB-3246-B456-5A8DEA9B25BB}" sibTransId="{B4D2D323-633F-5F4F-85FF-836385ACAA57}"/>
    <dgm:cxn modelId="{A8CD31FD-9A8E-654C-BEF5-5FADBA8D5E30}" type="presParOf" srcId="{8A1613FE-26D9-0E46-83A9-9AF948298DEE}" destId="{832929C1-C513-AB46-9AA7-BB272B0DE816}" srcOrd="0" destOrd="0" presId="urn:microsoft.com/office/officeart/2005/8/layout/matrix1"/>
    <dgm:cxn modelId="{CF93E569-8678-034E-B5A5-E33FBC54C10A}" type="presParOf" srcId="{832929C1-C513-AB46-9AA7-BB272B0DE816}" destId="{EECA4A7B-95E4-7C4D-8A57-D33500644B69}" srcOrd="0" destOrd="0" presId="urn:microsoft.com/office/officeart/2005/8/layout/matrix1"/>
    <dgm:cxn modelId="{5883606C-F638-F444-ABA4-9C637EF798E8}" type="presParOf" srcId="{832929C1-C513-AB46-9AA7-BB272B0DE816}" destId="{9202597F-D7BC-B64D-BF96-5E009B5F42EC}" srcOrd="1" destOrd="0" presId="urn:microsoft.com/office/officeart/2005/8/layout/matrix1"/>
    <dgm:cxn modelId="{36A093E3-8821-5240-816D-76EB9A291BC7}" type="presParOf" srcId="{832929C1-C513-AB46-9AA7-BB272B0DE816}" destId="{0A10FB9A-EACD-0B46-9668-77E51C577859}" srcOrd="2" destOrd="0" presId="urn:microsoft.com/office/officeart/2005/8/layout/matrix1"/>
    <dgm:cxn modelId="{15261CB0-0F4B-614B-94C0-A067DCA6AFB1}" type="presParOf" srcId="{832929C1-C513-AB46-9AA7-BB272B0DE816}" destId="{BE74617E-6745-5D49-B63F-7704F0F6539B}" srcOrd="3" destOrd="0" presId="urn:microsoft.com/office/officeart/2005/8/layout/matrix1"/>
    <dgm:cxn modelId="{05033843-4198-0F4A-8B3D-F9E839041DE5}" type="presParOf" srcId="{832929C1-C513-AB46-9AA7-BB272B0DE816}" destId="{BD47E702-4A42-944B-A210-0D4EDE94B250}" srcOrd="4" destOrd="0" presId="urn:microsoft.com/office/officeart/2005/8/layout/matrix1"/>
    <dgm:cxn modelId="{B136123A-AE38-8641-B288-EB3384B50202}" type="presParOf" srcId="{832929C1-C513-AB46-9AA7-BB272B0DE816}" destId="{6C9851A4-CDC6-C44B-B34F-5D1A0C201155}" srcOrd="5" destOrd="0" presId="urn:microsoft.com/office/officeart/2005/8/layout/matrix1"/>
    <dgm:cxn modelId="{C3F8FE69-2FE4-4849-B700-59D34BBA2485}" type="presParOf" srcId="{832929C1-C513-AB46-9AA7-BB272B0DE816}" destId="{7602D4D8-358C-7B42-A70F-951F393E82E0}" srcOrd="6" destOrd="0" presId="urn:microsoft.com/office/officeart/2005/8/layout/matrix1"/>
    <dgm:cxn modelId="{5A1DA1EA-0E68-AA47-AF47-F1EFA9E41481}" type="presParOf" srcId="{832929C1-C513-AB46-9AA7-BB272B0DE816}" destId="{2AB88CF3-B599-B44A-BB41-A7561774492E}" srcOrd="7" destOrd="0" presId="urn:microsoft.com/office/officeart/2005/8/layout/matrix1"/>
    <dgm:cxn modelId="{243CE5D4-62FB-3E47-A8F5-BF6EB3D970DA}" type="presParOf" srcId="{8A1613FE-26D9-0E46-83A9-9AF948298DEE}" destId="{3B53A725-5CCF-134F-9F36-26C1FBE02CF4}"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92E888E-5441-4A48-8490-45DD9DDBDDBA}" type="doc">
      <dgm:prSet loTypeId="urn:microsoft.com/office/officeart/2005/8/layout/matrix1" loCatId="" qsTypeId="urn:microsoft.com/office/officeart/2005/8/quickstyle/simple4" qsCatId="simple" csTypeId="urn:microsoft.com/office/officeart/2005/8/colors/colorful1" csCatId="colorful" phldr="1"/>
      <dgm:spPr/>
      <dgm:t>
        <a:bodyPr/>
        <a:lstStyle/>
        <a:p>
          <a:endParaRPr lang="en-US"/>
        </a:p>
      </dgm:t>
    </dgm:pt>
    <dgm:pt modelId="{18A3E80B-D319-5C42-9E02-4A2491B7C4F3}">
      <dgm:prSet phldrT="[Text]"/>
      <dgm:spPr/>
      <dgm:t>
        <a:bodyPr/>
        <a:lstStyle/>
        <a:p>
          <a:r>
            <a:rPr lang="en-US" b="1" dirty="0">
              <a:solidFill>
                <a:schemeClr val="tx1">
                  <a:lumMod val="50000"/>
                </a:schemeClr>
              </a:solidFill>
              <a:latin typeface="Calibri" charset="0"/>
              <a:ea typeface="Calibri" charset="0"/>
              <a:cs typeface="Calibri" charset="0"/>
            </a:rPr>
            <a:t>Qualitative Features </a:t>
          </a:r>
        </a:p>
      </dgm:t>
    </dgm:pt>
    <dgm:pt modelId="{3072C1DA-671A-824B-9D27-E36D2B0662C2}" type="parTrans" cxnId="{08A89DE3-AC33-4146-961E-97C7F6344413}">
      <dgm:prSet/>
      <dgm:spPr/>
      <dgm:t>
        <a:bodyPr/>
        <a:lstStyle/>
        <a:p>
          <a:endParaRPr lang="en-US"/>
        </a:p>
      </dgm:t>
    </dgm:pt>
    <dgm:pt modelId="{B1D8931A-0370-2E4F-820B-E358A3E6D5F2}" type="sibTrans" cxnId="{08A89DE3-AC33-4146-961E-97C7F6344413}">
      <dgm:prSet/>
      <dgm:spPr/>
      <dgm:t>
        <a:bodyPr/>
        <a:lstStyle/>
        <a:p>
          <a:endParaRPr lang="en-US"/>
        </a:p>
      </dgm:t>
    </dgm:pt>
    <dgm:pt modelId="{F7DDBC28-B4EA-224F-9E7D-B65F898889E8}">
      <dgm:prSet phldrT="[Text]" custT="1"/>
      <dgm:spPr/>
      <dgm:t>
        <a:bodyPr/>
        <a:lstStyle/>
        <a:p>
          <a:r>
            <a:rPr lang="en-US" sz="4500" dirty="0">
              <a:solidFill>
                <a:schemeClr val="tx1">
                  <a:lumMod val="50000"/>
                </a:schemeClr>
              </a:solidFill>
              <a:latin typeface="Calibri" charset="0"/>
              <a:ea typeface="Calibri" charset="0"/>
              <a:cs typeface="Calibri" charset="0"/>
            </a:rPr>
            <a:t>Meaning</a:t>
          </a:r>
        </a:p>
      </dgm:t>
    </dgm:pt>
    <dgm:pt modelId="{687F2233-ED41-9648-90B1-FF0D694B4716}" type="parTrans" cxnId="{0BDAF230-D5DF-474A-8B4C-9D5E0F9CF104}">
      <dgm:prSet/>
      <dgm:spPr/>
      <dgm:t>
        <a:bodyPr/>
        <a:lstStyle/>
        <a:p>
          <a:endParaRPr lang="en-US"/>
        </a:p>
      </dgm:t>
    </dgm:pt>
    <dgm:pt modelId="{DF925DB0-CB85-B048-8E71-2C95164D71FB}" type="sibTrans" cxnId="{0BDAF230-D5DF-474A-8B4C-9D5E0F9CF104}">
      <dgm:prSet/>
      <dgm:spPr/>
      <dgm:t>
        <a:bodyPr/>
        <a:lstStyle/>
        <a:p>
          <a:endParaRPr lang="en-US"/>
        </a:p>
      </dgm:t>
    </dgm:pt>
    <dgm:pt modelId="{06DE1A0B-840E-C041-A9C7-FBFCF119ED6C}">
      <dgm:prSet phldrT="[Text]" custT="1"/>
      <dgm:spPr/>
      <dgm:t>
        <a:bodyPr/>
        <a:lstStyle/>
        <a:p>
          <a:r>
            <a:rPr lang="en-US" sz="4500" dirty="0">
              <a:solidFill>
                <a:schemeClr val="tx1">
                  <a:lumMod val="50000"/>
                </a:schemeClr>
              </a:solidFill>
              <a:latin typeface="Calibri" charset="0"/>
              <a:ea typeface="Calibri" charset="0"/>
              <a:cs typeface="Calibri" charset="0"/>
            </a:rPr>
            <a:t>Structure</a:t>
          </a:r>
        </a:p>
      </dgm:t>
    </dgm:pt>
    <dgm:pt modelId="{8BD53FEF-9A94-8149-885A-2EE5BDF1ED44}" type="parTrans" cxnId="{6E3A7166-79F5-BB4F-90C1-752E88E97153}">
      <dgm:prSet/>
      <dgm:spPr/>
      <dgm:t>
        <a:bodyPr/>
        <a:lstStyle/>
        <a:p>
          <a:endParaRPr lang="en-US"/>
        </a:p>
      </dgm:t>
    </dgm:pt>
    <dgm:pt modelId="{4D62AB5F-E38D-3F44-9868-5669737ADCB9}" type="sibTrans" cxnId="{6E3A7166-79F5-BB4F-90C1-752E88E97153}">
      <dgm:prSet/>
      <dgm:spPr/>
      <dgm:t>
        <a:bodyPr/>
        <a:lstStyle/>
        <a:p>
          <a:endParaRPr lang="en-US"/>
        </a:p>
      </dgm:t>
    </dgm:pt>
    <dgm:pt modelId="{EAD40D1B-1E94-2E4B-A3B9-EF16E1F865F8}">
      <dgm:prSet phldrT="[Text]" custT="1"/>
      <dgm:spPr/>
      <dgm:t>
        <a:bodyPr/>
        <a:lstStyle/>
        <a:p>
          <a:r>
            <a:rPr lang="en-US" sz="4500" dirty="0">
              <a:solidFill>
                <a:schemeClr val="tx1">
                  <a:lumMod val="50000"/>
                </a:schemeClr>
              </a:solidFill>
              <a:latin typeface="Calibri" charset="0"/>
              <a:ea typeface="Calibri" charset="0"/>
              <a:cs typeface="Calibri" charset="0"/>
            </a:rPr>
            <a:t>Language</a:t>
          </a:r>
        </a:p>
      </dgm:t>
    </dgm:pt>
    <dgm:pt modelId="{0617BF06-94CB-C749-AB78-BB2E174AE25D}" type="parTrans" cxnId="{DE779D0B-C77B-B640-891E-65F1DEF1A8F2}">
      <dgm:prSet/>
      <dgm:spPr/>
      <dgm:t>
        <a:bodyPr/>
        <a:lstStyle/>
        <a:p>
          <a:endParaRPr lang="en-US"/>
        </a:p>
      </dgm:t>
    </dgm:pt>
    <dgm:pt modelId="{FAEEA95D-401B-9243-86BD-90AD86CD489C}" type="sibTrans" cxnId="{DE779D0B-C77B-B640-891E-65F1DEF1A8F2}">
      <dgm:prSet/>
      <dgm:spPr/>
      <dgm:t>
        <a:bodyPr/>
        <a:lstStyle/>
        <a:p>
          <a:endParaRPr lang="en-US"/>
        </a:p>
      </dgm:t>
    </dgm:pt>
    <dgm:pt modelId="{CCBCDD5E-7586-454A-BE21-3503F488E29C}">
      <dgm:prSet phldrT="[Text]" custT="1"/>
      <dgm:spPr/>
      <dgm:t>
        <a:bodyPr/>
        <a:lstStyle/>
        <a:p>
          <a:r>
            <a:rPr lang="en-US" sz="4500" dirty="0">
              <a:solidFill>
                <a:schemeClr val="tx1">
                  <a:lumMod val="50000"/>
                </a:schemeClr>
              </a:solidFill>
              <a:latin typeface="Calibri" charset="0"/>
              <a:ea typeface="Calibri" charset="0"/>
              <a:cs typeface="Calibri" charset="0"/>
            </a:rPr>
            <a:t>Knowledge</a:t>
          </a:r>
        </a:p>
      </dgm:t>
    </dgm:pt>
    <dgm:pt modelId="{BCCA55FB-EEDB-3246-B456-5A8DEA9B25BB}" type="parTrans" cxnId="{B569DFEB-474A-4343-A694-F7A358983416}">
      <dgm:prSet/>
      <dgm:spPr/>
      <dgm:t>
        <a:bodyPr/>
        <a:lstStyle/>
        <a:p>
          <a:endParaRPr lang="en-US"/>
        </a:p>
      </dgm:t>
    </dgm:pt>
    <dgm:pt modelId="{B4D2D323-633F-5F4F-85FF-836385ACAA57}" type="sibTrans" cxnId="{B569DFEB-474A-4343-A694-F7A358983416}">
      <dgm:prSet/>
      <dgm:spPr/>
      <dgm:t>
        <a:bodyPr/>
        <a:lstStyle/>
        <a:p>
          <a:endParaRPr lang="en-US"/>
        </a:p>
      </dgm:t>
    </dgm:pt>
    <dgm:pt modelId="{8A1613FE-26D9-0E46-83A9-9AF948298DEE}" type="pres">
      <dgm:prSet presAssocID="{992E888E-5441-4A48-8490-45DD9DDBDDBA}" presName="diagram" presStyleCnt="0">
        <dgm:presLayoutVars>
          <dgm:chMax val="1"/>
          <dgm:dir/>
          <dgm:animLvl val="ctr"/>
          <dgm:resizeHandles val="exact"/>
        </dgm:presLayoutVars>
      </dgm:prSet>
      <dgm:spPr/>
    </dgm:pt>
    <dgm:pt modelId="{832929C1-C513-AB46-9AA7-BB272B0DE816}" type="pres">
      <dgm:prSet presAssocID="{992E888E-5441-4A48-8490-45DD9DDBDDBA}" presName="matrix" presStyleCnt="0"/>
      <dgm:spPr/>
    </dgm:pt>
    <dgm:pt modelId="{EECA4A7B-95E4-7C4D-8A57-D33500644B69}" type="pres">
      <dgm:prSet presAssocID="{992E888E-5441-4A48-8490-45DD9DDBDDBA}" presName="tile1" presStyleLbl="node1" presStyleIdx="0" presStyleCnt="4"/>
      <dgm:spPr/>
    </dgm:pt>
    <dgm:pt modelId="{9202597F-D7BC-B64D-BF96-5E009B5F42EC}" type="pres">
      <dgm:prSet presAssocID="{992E888E-5441-4A48-8490-45DD9DDBDDBA}" presName="tile1text" presStyleLbl="node1" presStyleIdx="0" presStyleCnt="4">
        <dgm:presLayoutVars>
          <dgm:chMax val="0"/>
          <dgm:chPref val="0"/>
          <dgm:bulletEnabled val="1"/>
        </dgm:presLayoutVars>
      </dgm:prSet>
      <dgm:spPr/>
    </dgm:pt>
    <dgm:pt modelId="{0A10FB9A-EACD-0B46-9668-77E51C577859}" type="pres">
      <dgm:prSet presAssocID="{992E888E-5441-4A48-8490-45DD9DDBDDBA}" presName="tile2" presStyleLbl="node1" presStyleIdx="1" presStyleCnt="4"/>
      <dgm:spPr/>
    </dgm:pt>
    <dgm:pt modelId="{BE74617E-6745-5D49-B63F-7704F0F6539B}" type="pres">
      <dgm:prSet presAssocID="{992E888E-5441-4A48-8490-45DD9DDBDDBA}" presName="tile2text" presStyleLbl="node1" presStyleIdx="1" presStyleCnt="4">
        <dgm:presLayoutVars>
          <dgm:chMax val="0"/>
          <dgm:chPref val="0"/>
          <dgm:bulletEnabled val="1"/>
        </dgm:presLayoutVars>
      </dgm:prSet>
      <dgm:spPr/>
    </dgm:pt>
    <dgm:pt modelId="{BD47E702-4A42-944B-A210-0D4EDE94B250}" type="pres">
      <dgm:prSet presAssocID="{992E888E-5441-4A48-8490-45DD9DDBDDBA}" presName="tile3" presStyleLbl="node1" presStyleIdx="2" presStyleCnt="4"/>
      <dgm:spPr/>
    </dgm:pt>
    <dgm:pt modelId="{6C9851A4-CDC6-C44B-B34F-5D1A0C201155}" type="pres">
      <dgm:prSet presAssocID="{992E888E-5441-4A48-8490-45DD9DDBDDBA}" presName="tile3text" presStyleLbl="node1" presStyleIdx="2" presStyleCnt="4">
        <dgm:presLayoutVars>
          <dgm:chMax val="0"/>
          <dgm:chPref val="0"/>
          <dgm:bulletEnabled val="1"/>
        </dgm:presLayoutVars>
      </dgm:prSet>
      <dgm:spPr/>
    </dgm:pt>
    <dgm:pt modelId="{7602D4D8-358C-7B42-A70F-951F393E82E0}" type="pres">
      <dgm:prSet presAssocID="{992E888E-5441-4A48-8490-45DD9DDBDDBA}" presName="tile4" presStyleLbl="node1" presStyleIdx="3" presStyleCnt="4" custLinFactNeighborY="-734"/>
      <dgm:spPr/>
    </dgm:pt>
    <dgm:pt modelId="{2AB88CF3-B599-B44A-BB41-A7561774492E}" type="pres">
      <dgm:prSet presAssocID="{992E888E-5441-4A48-8490-45DD9DDBDDBA}" presName="tile4text" presStyleLbl="node1" presStyleIdx="3" presStyleCnt="4">
        <dgm:presLayoutVars>
          <dgm:chMax val="0"/>
          <dgm:chPref val="0"/>
          <dgm:bulletEnabled val="1"/>
        </dgm:presLayoutVars>
      </dgm:prSet>
      <dgm:spPr/>
    </dgm:pt>
    <dgm:pt modelId="{3B53A725-5CCF-134F-9F36-26C1FBE02CF4}" type="pres">
      <dgm:prSet presAssocID="{992E888E-5441-4A48-8490-45DD9DDBDDBA}" presName="centerTile" presStyleLbl="fgShp" presStyleIdx="0" presStyleCnt="1">
        <dgm:presLayoutVars>
          <dgm:chMax val="0"/>
          <dgm:chPref val="0"/>
        </dgm:presLayoutVars>
      </dgm:prSet>
      <dgm:spPr/>
    </dgm:pt>
  </dgm:ptLst>
  <dgm:cxnLst>
    <dgm:cxn modelId="{0CF24D09-10B6-EA42-A442-AC6A0F42913B}" type="presOf" srcId="{06DE1A0B-840E-C041-A9C7-FBFCF119ED6C}" destId="{BE74617E-6745-5D49-B63F-7704F0F6539B}" srcOrd="1" destOrd="0" presId="urn:microsoft.com/office/officeart/2005/8/layout/matrix1"/>
    <dgm:cxn modelId="{DE779D0B-C77B-B640-891E-65F1DEF1A8F2}" srcId="{18A3E80B-D319-5C42-9E02-4A2491B7C4F3}" destId="{EAD40D1B-1E94-2E4B-A3B9-EF16E1F865F8}" srcOrd="2" destOrd="0" parTransId="{0617BF06-94CB-C749-AB78-BB2E174AE25D}" sibTransId="{FAEEA95D-401B-9243-86BD-90AD86CD489C}"/>
    <dgm:cxn modelId="{A821321B-B6E2-6647-9066-D80B90161F23}" type="presOf" srcId="{EAD40D1B-1E94-2E4B-A3B9-EF16E1F865F8}" destId="{BD47E702-4A42-944B-A210-0D4EDE94B250}" srcOrd="0" destOrd="0" presId="urn:microsoft.com/office/officeart/2005/8/layout/matrix1"/>
    <dgm:cxn modelId="{0BDAF230-D5DF-474A-8B4C-9D5E0F9CF104}" srcId="{18A3E80B-D319-5C42-9E02-4A2491B7C4F3}" destId="{F7DDBC28-B4EA-224F-9E7D-B65F898889E8}" srcOrd="0" destOrd="0" parTransId="{687F2233-ED41-9648-90B1-FF0D694B4716}" sibTransId="{DF925DB0-CB85-B048-8E71-2C95164D71FB}"/>
    <dgm:cxn modelId="{88EF4651-8D35-D74B-9AE7-A5C85D04875D}" type="presOf" srcId="{CCBCDD5E-7586-454A-BE21-3503F488E29C}" destId="{7602D4D8-358C-7B42-A70F-951F393E82E0}" srcOrd="0" destOrd="0" presId="urn:microsoft.com/office/officeart/2005/8/layout/matrix1"/>
    <dgm:cxn modelId="{D18F8A5A-8F5D-9142-B0D2-AFD8B94B48C1}" type="presOf" srcId="{EAD40D1B-1E94-2E4B-A3B9-EF16E1F865F8}" destId="{6C9851A4-CDC6-C44B-B34F-5D1A0C201155}" srcOrd="1" destOrd="0" presId="urn:microsoft.com/office/officeart/2005/8/layout/matrix1"/>
    <dgm:cxn modelId="{2DD5B863-E61A-7848-A976-8A20F578F8DC}" type="presOf" srcId="{18A3E80B-D319-5C42-9E02-4A2491B7C4F3}" destId="{3B53A725-5CCF-134F-9F36-26C1FBE02CF4}" srcOrd="0" destOrd="0" presId="urn:microsoft.com/office/officeart/2005/8/layout/matrix1"/>
    <dgm:cxn modelId="{6E3A7166-79F5-BB4F-90C1-752E88E97153}" srcId="{18A3E80B-D319-5C42-9E02-4A2491B7C4F3}" destId="{06DE1A0B-840E-C041-A9C7-FBFCF119ED6C}" srcOrd="1" destOrd="0" parTransId="{8BD53FEF-9A94-8149-885A-2EE5BDF1ED44}" sibTransId="{4D62AB5F-E38D-3F44-9868-5669737ADCB9}"/>
    <dgm:cxn modelId="{F46C8766-8C4D-3C4D-B175-CEC8BE21E135}" type="presOf" srcId="{992E888E-5441-4A48-8490-45DD9DDBDDBA}" destId="{8A1613FE-26D9-0E46-83A9-9AF948298DEE}" srcOrd="0" destOrd="0" presId="urn:microsoft.com/office/officeart/2005/8/layout/matrix1"/>
    <dgm:cxn modelId="{ED10956F-692C-274A-AA60-5254265D1A2D}" type="presOf" srcId="{06DE1A0B-840E-C041-A9C7-FBFCF119ED6C}" destId="{0A10FB9A-EACD-0B46-9668-77E51C577859}" srcOrd="0" destOrd="0" presId="urn:microsoft.com/office/officeart/2005/8/layout/matrix1"/>
    <dgm:cxn modelId="{5792F7C2-638F-4549-B834-4176189454FC}" type="presOf" srcId="{F7DDBC28-B4EA-224F-9E7D-B65F898889E8}" destId="{9202597F-D7BC-B64D-BF96-5E009B5F42EC}" srcOrd="1" destOrd="0" presId="urn:microsoft.com/office/officeart/2005/8/layout/matrix1"/>
    <dgm:cxn modelId="{F63F0DE2-37FD-E947-BB7A-3D43E4C632F8}" type="presOf" srcId="{CCBCDD5E-7586-454A-BE21-3503F488E29C}" destId="{2AB88CF3-B599-B44A-BB41-A7561774492E}" srcOrd="1" destOrd="0" presId="urn:microsoft.com/office/officeart/2005/8/layout/matrix1"/>
    <dgm:cxn modelId="{08A89DE3-AC33-4146-961E-97C7F6344413}" srcId="{992E888E-5441-4A48-8490-45DD9DDBDDBA}" destId="{18A3E80B-D319-5C42-9E02-4A2491B7C4F3}" srcOrd="0" destOrd="0" parTransId="{3072C1DA-671A-824B-9D27-E36D2B0662C2}" sibTransId="{B1D8931A-0370-2E4F-820B-E358A3E6D5F2}"/>
    <dgm:cxn modelId="{B569DFEB-474A-4343-A694-F7A358983416}" srcId="{18A3E80B-D319-5C42-9E02-4A2491B7C4F3}" destId="{CCBCDD5E-7586-454A-BE21-3503F488E29C}" srcOrd="3" destOrd="0" parTransId="{BCCA55FB-EEDB-3246-B456-5A8DEA9B25BB}" sibTransId="{B4D2D323-633F-5F4F-85FF-836385ACAA57}"/>
    <dgm:cxn modelId="{7CE1C2FF-87B7-7D43-BA4F-E06FCA3CB9E5}" type="presOf" srcId="{F7DDBC28-B4EA-224F-9E7D-B65F898889E8}" destId="{EECA4A7B-95E4-7C4D-8A57-D33500644B69}" srcOrd="0" destOrd="0" presId="urn:microsoft.com/office/officeart/2005/8/layout/matrix1"/>
    <dgm:cxn modelId="{32CB4896-A151-DB47-9F90-69782BD9B5D3}" type="presParOf" srcId="{8A1613FE-26D9-0E46-83A9-9AF948298DEE}" destId="{832929C1-C513-AB46-9AA7-BB272B0DE816}" srcOrd="0" destOrd="0" presId="urn:microsoft.com/office/officeart/2005/8/layout/matrix1"/>
    <dgm:cxn modelId="{D5B3F72F-86DD-124E-9F75-46B6124E820F}" type="presParOf" srcId="{832929C1-C513-AB46-9AA7-BB272B0DE816}" destId="{EECA4A7B-95E4-7C4D-8A57-D33500644B69}" srcOrd="0" destOrd="0" presId="urn:microsoft.com/office/officeart/2005/8/layout/matrix1"/>
    <dgm:cxn modelId="{1C1FE458-B4E0-E247-B1D5-9EEE4DCB6AC7}" type="presParOf" srcId="{832929C1-C513-AB46-9AA7-BB272B0DE816}" destId="{9202597F-D7BC-B64D-BF96-5E009B5F42EC}" srcOrd="1" destOrd="0" presId="urn:microsoft.com/office/officeart/2005/8/layout/matrix1"/>
    <dgm:cxn modelId="{421A277F-8B5A-7B4B-B390-1A94C3F9286A}" type="presParOf" srcId="{832929C1-C513-AB46-9AA7-BB272B0DE816}" destId="{0A10FB9A-EACD-0B46-9668-77E51C577859}" srcOrd="2" destOrd="0" presId="urn:microsoft.com/office/officeart/2005/8/layout/matrix1"/>
    <dgm:cxn modelId="{00531D64-930E-2249-A492-B34C24616A59}" type="presParOf" srcId="{832929C1-C513-AB46-9AA7-BB272B0DE816}" destId="{BE74617E-6745-5D49-B63F-7704F0F6539B}" srcOrd="3" destOrd="0" presId="urn:microsoft.com/office/officeart/2005/8/layout/matrix1"/>
    <dgm:cxn modelId="{90846761-7066-D242-A735-246C3649DA88}" type="presParOf" srcId="{832929C1-C513-AB46-9AA7-BB272B0DE816}" destId="{BD47E702-4A42-944B-A210-0D4EDE94B250}" srcOrd="4" destOrd="0" presId="urn:microsoft.com/office/officeart/2005/8/layout/matrix1"/>
    <dgm:cxn modelId="{E5CE7530-2DD8-9741-A97D-A9F911421EB0}" type="presParOf" srcId="{832929C1-C513-AB46-9AA7-BB272B0DE816}" destId="{6C9851A4-CDC6-C44B-B34F-5D1A0C201155}" srcOrd="5" destOrd="0" presId="urn:microsoft.com/office/officeart/2005/8/layout/matrix1"/>
    <dgm:cxn modelId="{5EB02CEB-D528-1F4D-A1D2-A9132117C542}" type="presParOf" srcId="{832929C1-C513-AB46-9AA7-BB272B0DE816}" destId="{7602D4D8-358C-7B42-A70F-951F393E82E0}" srcOrd="6" destOrd="0" presId="urn:microsoft.com/office/officeart/2005/8/layout/matrix1"/>
    <dgm:cxn modelId="{D7439D11-AB88-D943-846B-786C6975C0ED}" type="presParOf" srcId="{832929C1-C513-AB46-9AA7-BB272B0DE816}" destId="{2AB88CF3-B599-B44A-BB41-A7561774492E}" srcOrd="7" destOrd="0" presId="urn:microsoft.com/office/officeart/2005/8/layout/matrix1"/>
    <dgm:cxn modelId="{798CCEB2-5434-B248-99DE-9524AE8EDD8E}" type="presParOf" srcId="{8A1613FE-26D9-0E46-83A9-9AF948298DEE}" destId="{3B53A725-5CCF-134F-9F36-26C1FBE02CF4}"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92E888E-5441-4A48-8490-45DD9DDBDDBA}" type="doc">
      <dgm:prSet loTypeId="urn:microsoft.com/office/officeart/2005/8/layout/matrix1" loCatId="" qsTypeId="urn:microsoft.com/office/officeart/2005/8/quickstyle/simple4" qsCatId="simple" csTypeId="urn:microsoft.com/office/officeart/2005/8/colors/colorful1" csCatId="colorful" phldr="1"/>
      <dgm:spPr/>
      <dgm:t>
        <a:bodyPr/>
        <a:lstStyle/>
        <a:p>
          <a:endParaRPr lang="en-US"/>
        </a:p>
      </dgm:t>
    </dgm:pt>
    <dgm:pt modelId="{18A3E80B-D319-5C42-9E02-4A2491B7C4F3}">
      <dgm:prSet phldrT="[Text]"/>
      <dgm:spPr/>
      <dgm:t>
        <a:bodyPr/>
        <a:lstStyle/>
        <a:p>
          <a:r>
            <a:rPr lang="en-US" b="1" dirty="0">
              <a:solidFill>
                <a:schemeClr val="tx1">
                  <a:lumMod val="50000"/>
                </a:schemeClr>
              </a:solidFill>
              <a:latin typeface="Calibri" charset="0"/>
              <a:ea typeface="Calibri" charset="0"/>
              <a:cs typeface="Calibri" charset="0"/>
            </a:rPr>
            <a:t>Qualitative Features </a:t>
          </a:r>
        </a:p>
      </dgm:t>
    </dgm:pt>
    <dgm:pt modelId="{3072C1DA-671A-824B-9D27-E36D2B0662C2}" type="parTrans" cxnId="{08A89DE3-AC33-4146-961E-97C7F6344413}">
      <dgm:prSet/>
      <dgm:spPr/>
      <dgm:t>
        <a:bodyPr/>
        <a:lstStyle/>
        <a:p>
          <a:endParaRPr lang="en-US"/>
        </a:p>
      </dgm:t>
    </dgm:pt>
    <dgm:pt modelId="{B1D8931A-0370-2E4F-820B-E358A3E6D5F2}" type="sibTrans" cxnId="{08A89DE3-AC33-4146-961E-97C7F6344413}">
      <dgm:prSet/>
      <dgm:spPr/>
      <dgm:t>
        <a:bodyPr/>
        <a:lstStyle/>
        <a:p>
          <a:endParaRPr lang="en-US"/>
        </a:p>
      </dgm:t>
    </dgm:pt>
    <dgm:pt modelId="{F7DDBC28-B4EA-224F-9E7D-B65F898889E8}">
      <dgm:prSet phldrT="[Text]" custT="1"/>
      <dgm:spPr/>
      <dgm:t>
        <a:bodyPr/>
        <a:lstStyle/>
        <a:p>
          <a:r>
            <a:rPr lang="en-US" sz="3500" dirty="0">
              <a:solidFill>
                <a:schemeClr val="tx1">
                  <a:lumMod val="50000"/>
                </a:schemeClr>
              </a:solidFill>
              <a:latin typeface="Calibri" charset="0"/>
              <a:ea typeface="Calibri" charset="0"/>
              <a:cs typeface="Calibri" charset="0"/>
            </a:rPr>
            <a:t>Meaning</a:t>
          </a:r>
        </a:p>
      </dgm:t>
    </dgm:pt>
    <dgm:pt modelId="{687F2233-ED41-9648-90B1-FF0D694B4716}" type="parTrans" cxnId="{0BDAF230-D5DF-474A-8B4C-9D5E0F9CF104}">
      <dgm:prSet/>
      <dgm:spPr/>
      <dgm:t>
        <a:bodyPr/>
        <a:lstStyle/>
        <a:p>
          <a:endParaRPr lang="en-US"/>
        </a:p>
      </dgm:t>
    </dgm:pt>
    <dgm:pt modelId="{DF925DB0-CB85-B048-8E71-2C95164D71FB}" type="sibTrans" cxnId="{0BDAF230-D5DF-474A-8B4C-9D5E0F9CF104}">
      <dgm:prSet/>
      <dgm:spPr/>
      <dgm:t>
        <a:bodyPr/>
        <a:lstStyle/>
        <a:p>
          <a:endParaRPr lang="en-US"/>
        </a:p>
      </dgm:t>
    </dgm:pt>
    <dgm:pt modelId="{06DE1A0B-840E-C041-A9C7-FBFCF119ED6C}">
      <dgm:prSet phldrT="[Text]" custT="1"/>
      <dgm:spPr/>
      <dgm:t>
        <a:bodyPr/>
        <a:lstStyle/>
        <a:p>
          <a:r>
            <a:rPr lang="en-US" sz="3500" dirty="0">
              <a:solidFill>
                <a:schemeClr val="tx1">
                  <a:lumMod val="50000"/>
                </a:schemeClr>
              </a:solidFill>
              <a:latin typeface="Calibri" charset="0"/>
              <a:ea typeface="Calibri" charset="0"/>
              <a:cs typeface="Calibri" charset="0"/>
            </a:rPr>
            <a:t>Structure</a:t>
          </a:r>
        </a:p>
      </dgm:t>
    </dgm:pt>
    <dgm:pt modelId="{8BD53FEF-9A94-8149-885A-2EE5BDF1ED44}" type="parTrans" cxnId="{6E3A7166-79F5-BB4F-90C1-752E88E97153}">
      <dgm:prSet/>
      <dgm:spPr/>
      <dgm:t>
        <a:bodyPr/>
        <a:lstStyle/>
        <a:p>
          <a:endParaRPr lang="en-US"/>
        </a:p>
      </dgm:t>
    </dgm:pt>
    <dgm:pt modelId="{4D62AB5F-E38D-3F44-9868-5669737ADCB9}" type="sibTrans" cxnId="{6E3A7166-79F5-BB4F-90C1-752E88E97153}">
      <dgm:prSet/>
      <dgm:spPr/>
      <dgm:t>
        <a:bodyPr/>
        <a:lstStyle/>
        <a:p>
          <a:endParaRPr lang="en-US"/>
        </a:p>
      </dgm:t>
    </dgm:pt>
    <dgm:pt modelId="{EAD40D1B-1E94-2E4B-A3B9-EF16E1F865F8}">
      <dgm:prSet phldrT="[Text]" custT="1"/>
      <dgm:spPr/>
      <dgm:t>
        <a:bodyPr/>
        <a:lstStyle/>
        <a:p>
          <a:r>
            <a:rPr lang="en-US" sz="3500" dirty="0">
              <a:solidFill>
                <a:schemeClr val="tx1">
                  <a:lumMod val="50000"/>
                </a:schemeClr>
              </a:solidFill>
              <a:latin typeface="Calibri" charset="0"/>
              <a:ea typeface="Calibri" charset="0"/>
              <a:cs typeface="Calibri" charset="0"/>
            </a:rPr>
            <a:t>Language</a:t>
          </a:r>
        </a:p>
      </dgm:t>
    </dgm:pt>
    <dgm:pt modelId="{0617BF06-94CB-C749-AB78-BB2E174AE25D}" type="parTrans" cxnId="{DE779D0B-C77B-B640-891E-65F1DEF1A8F2}">
      <dgm:prSet/>
      <dgm:spPr/>
      <dgm:t>
        <a:bodyPr/>
        <a:lstStyle/>
        <a:p>
          <a:endParaRPr lang="en-US"/>
        </a:p>
      </dgm:t>
    </dgm:pt>
    <dgm:pt modelId="{FAEEA95D-401B-9243-86BD-90AD86CD489C}" type="sibTrans" cxnId="{DE779D0B-C77B-B640-891E-65F1DEF1A8F2}">
      <dgm:prSet/>
      <dgm:spPr/>
      <dgm:t>
        <a:bodyPr/>
        <a:lstStyle/>
        <a:p>
          <a:endParaRPr lang="en-US"/>
        </a:p>
      </dgm:t>
    </dgm:pt>
    <dgm:pt modelId="{CCBCDD5E-7586-454A-BE21-3503F488E29C}">
      <dgm:prSet phldrT="[Text]" custT="1"/>
      <dgm:spPr/>
      <dgm:t>
        <a:bodyPr/>
        <a:lstStyle/>
        <a:p>
          <a:r>
            <a:rPr lang="en-US" sz="3500" dirty="0">
              <a:solidFill>
                <a:schemeClr val="tx1">
                  <a:lumMod val="50000"/>
                </a:schemeClr>
              </a:solidFill>
              <a:latin typeface="Calibri" charset="0"/>
              <a:ea typeface="Calibri" charset="0"/>
              <a:cs typeface="Calibri" charset="0"/>
            </a:rPr>
            <a:t>Knowledge</a:t>
          </a:r>
        </a:p>
      </dgm:t>
    </dgm:pt>
    <dgm:pt modelId="{BCCA55FB-EEDB-3246-B456-5A8DEA9B25BB}" type="parTrans" cxnId="{B569DFEB-474A-4343-A694-F7A358983416}">
      <dgm:prSet/>
      <dgm:spPr/>
      <dgm:t>
        <a:bodyPr/>
        <a:lstStyle/>
        <a:p>
          <a:endParaRPr lang="en-US"/>
        </a:p>
      </dgm:t>
    </dgm:pt>
    <dgm:pt modelId="{B4D2D323-633F-5F4F-85FF-836385ACAA57}" type="sibTrans" cxnId="{B569DFEB-474A-4343-A694-F7A358983416}">
      <dgm:prSet/>
      <dgm:spPr/>
      <dgm:t>
        <a:bodyPr/>
        <a:lstStyle/>
        <a:p>
          <a:endParaRPr lang="en-US"/>
        </a:p>
      </dgm:t>
    </dgm:pt>
    <dgm:pt modelId="{8A1613FE-26D9-0E46-83A9-9AF948298DEE}" type="pres">
      <dgm:prSet presAssocID="{992E888E-5441-4A48-8490-45DD9DDBDDBA}" presName="diagram" presStyleCnt="0">
        <dgm:presLayoutVars>
          <dgm:chMax val="1"/>
          <dgm:dir/>
          <dgm:animLvl val="ctr"/>
          <dgm:resizeHandles val="exact"/>
        </dgm:presLayoutVars>
      </dgm:prSet>
      <dgm:spPr/>
    </dgm:pt>
    <dgm:pt modelId="{832929C1-C513-AB46-9AA7-BB272B0DE816}" type="pres">
      <dgm:prSet presAssocID="{992E888E-5441-4A48-8490-45DD9DDBDDBA}" presName="matrix" presStyleCnt="0"/>
      <dgm:spPr/>
    </dgm:pt>
    <dgm:pt modelId="{EECA4A7B-95E4-7C4D-8A57-D33500644B69}" type="pres">
      <dgm:prSet presAssocID="{992E888E-5441-4A48-8490-45DD9DDBDDBA}" presName="tile1" presStyleLbl="node1" presStyleIdx="0" presStyleCnt="4"/>
      <dgm:spPr/>
    </dgm:pt>
    <dgm:pt modelId="{9202597F-D7BC-B64D-BF96-5E009B5F42EC}" type="pres">
      <dgm:prSet presAssocID="{992E888E-5441-4A48-8490-45DD9DDBDDBA}" presName="tile1text" presStyleLbl="node1" presStyleIdx="0" presStyleCnt="4">
        <dgm:presLayoutVars>
          <dgm:chMax val="0"/>
          <dgm:chPref val="0"/>
          <dgm:bulletEnabled val="1"/>
        </dgm:presLayoutVars>
      </dgm:prSet>
      <dgm:spPr/>
    </dgm:pt>
    <dgm:pt modelId="{0A10FB9A-EACD-0B46-9668-77E51C577859}" type="pres">
      <dgm:prSet presAssocID="{992E888E-5441-4A48-8490-45DD9DDBDDBA}" presName="tile2" presStyleLbl="node1" presStyleIdx="1" presStyleCnt="4" custLinFactNeighborX="702" custLinFactNeighborY="0"/>
      <dgm:spPr/>
    </dgm:pt>
    <dgm:pt modelId="{BE74617E-6745-5D49-B63F-7704F0F6539B}" type="pres">
      <dgm:prSet presAssocID="{992E888E-5441-4A48-8490-45DD9DDBDDBA}" presName="tile2text" presStyleLbl="node1" presStyleIdx="1" presStyleCnt="4">
        <dgm:presLayoutVars>
          <dgm:chMax val="0"/>
          <dgm:chPref val="0"/>
          <dgm:bulletEnabled val="1"/>
        </dgm:presLayoutVars>
      </dgm:prSet>
      <dgm:spPr/>
    </dgm:pt>
    <dgm:pt modelId="{BD47E702-4A42-944B-A210-0D4EDE94B250}" type="pres">
      <dgm:prSet presAssocID="{992E888E-5441-4A48-8490-45DD9DDBDDBA}" presName="tile3" presStyleLbl="node1" presStyleIdx="2" presStyleCnt="4"/>
      <dgm:spPr/>
    </dgm:pt>
    <dgm:pt modelId="{6C9851A4-CDC6-C44B-B34F-5D1A0C201155}" type="pres">
      <dgm:prSet presAssocID="{992E888E-5441-4A48-8490-45DD9DDBDDBA}" presName="tile3text" presStyleLbl="node1" presStyleIdx="2" presStyleCnt="4">
        <dgm:presLayoutVars>
          <dgm:chMax val="0"/>
          <dgm:chPref val="0"/>
          <dgm:bulletEnabled val="1"/>
        </dgm:presLayoutVars>
      </dgm:prSet>
      <dgm:spPr/>
    </dgm:pt>
    <dgm:pt modelId="{7602D4D8-358C-7B42-A70F-951F393E82E0}" type="pres">
      <dgm:prSet presAssocID="{992E888E-5441-4A48-8490-45DD9DDBDDBA}" presName="tile4" presStyleLbl="node1" presStyleIdx="3" presStyleCnt="4" custLinFactNeighborY="-734"/>
      <dgm:spPr/>
    </dgm:pt>
    <dgm:pt modelId="{2AB88CF3-B599-B44A-BB41-A7561774492E}" type="pres">
      <dgm:prSet presAssocID="{992E888E-5441-4A48-8490-45DD9DDBDDBA}" presName="tile4text" presStyleLbl="node1" presStyleIdx="3" presStyleCnt="4">
        <dgm:presLayoutVars>
          <dgm:chMax val="0"/>
          <dgm:chPref val="0"/>
          <dgm:bulletEnabled val="1"/>
        </dgm:presLayoutVars>
      </dgm:prSet>
      <dgm:spPr/>
    </dgm:pt>
    <dgm:pt modelId="{3B53A725-5CCF-134F-9F36-26C1FBE02CF4}" type="pres">
      <dgm:prSet presAssocID="{992E888E-5441-4A48-8490-45DD9DDBDDBA}" presName="centerTile" presStyleLbl="fgShp" presStyleIdx="0" presStyleCnt="1">
        <dgm:presLayoutVars>
          <dgm:chMax val="0"/>
          <dgm:chPref val="0"/>
        </dgm:presLayoutVars>
      </dgm:prSet>
      <dgm:spPr/>
    </dgm:pt>
  </dgm:ptLst>
  <dgm:cxnLst>
    <dgm:cxn modelId="{DE779D0B-C77B-B640-891E-65F1DEF1A8F2}" srcId="{18A3E80B-D319-5C42-9E02-4A2491B7C4F3}" destId="{EAD40D1B-1E94-2E4B-A3B9-EF16E1F865F8}" srcOrd="2" destOrd="0" parTransId="{0617BF06-94CB-C749-AB78-BB2E174AE25D}" sibTransId="{FAEEA95D-401B-9243-86BD-90AD86CD489C}"/>
    <dgm:cxn modelId="{6A12B010-6E11-644D-91F2-534865FB09BB}" type="presOf" srcId="{18A3E80B-D319-5C42-9E02-4A2491B7C4F3}" destId="{3B53A725-5CCF-134F-9F36-26C1FBE02CF4}" srcOrd="0" destOrd="0" presId="urn:microsoft.com/office/officeart/2005/8/layout/matrix1"/>
    <dgm:cxn modelId="{A1B9F918-ED12-B64D-B39A-1235C7B87871}" type="presOf" srcId="{EAD40D1B-1E94-2E4B-A3B9-EF16E1F865F8}" destId="{BD47E702-4A42-944B-A210-0D4EDE94B250}" srcOrd="0" destOrd="0" presId="urn:microsoft.com/office/officeart/2005/8/layout/matrix1"/>
    <dgm:cxn modelId="{7D61AA29-D222-E640-AF68-9A8B0B545D63}" type="presOf" srcId="{F7DDBC28-B4EA-224F-9E7D-B65F898889E8}" destId="{EECA4A7B-95E4-7C4D-8A57-D33500644B69}" srcOrd="0" destOrd="0" presId="urn:microsoft.com/office/officeart/2005/8/layout/matrix1"/>
    <dgm:cxn modelId="{0BDAF230-D5DF-474A-8B4C-9D5E0F9CF104}" srcId="{18A3E80B-D319-5C42-9E02-4A2491B7C4F3}" destId="{F7DDBC28-B4EA-224F-9E7D-B65F898889E8}" srcOrd="0" destOrd="0" parTransId="{687F2233-ED41-9648-90B1-FF0D694B4716}" sibTransId="{DF925DB0-CB85-B048-8E71-2C95164D71FB}"/>
    <dgm:cxn modelId="{0EACD246-BFBE-4448-80F5-049B1273DFA9}" type="presOf" srcId="{EAD40D1B-1E94-2E4B-A3B9-EF16E1F865F8}" destId="{6C9851A4-CDC6-C44B-B34F-5D1A0C201155}" srcOrd="1" destOrd="0" presId="urn:microsoft.com/office/officeart/2005/8/layout/matrix1"/>
    <dgm:cxn modelId="{6E3A7166-79F5-BB4F-90C1-752E88E97153}" srcId="{18A3E80B-D319-5C42-9E02-4A2491B7C4F3}" destId="{06DE1A0B-840E-C041-A9C7-FBFCF119ED6C}" srcOrd="1" destOrd="0" parTransId="{8BD53FEF-9A94-8149-885A-2EE5BDF1ED44}" sibTransId="{4D62AB5F-E38D-3F44-9868-5669737ADCB9}"/>
    <dgm:cxn modelId="{136E246A-5A37-E443-A8A6-B7629343C3E3}" type="presOf" srcId="{06DE1A0B-840E-C041-A9C7-FBFCF119ED6C}" destId="{BE74617E-6745-5D49-B63F-7704F0F6539B}" srcOrd="1" destOrd="0" presId="urn:microsoft.com/office/officeart/2005/8/layout/matrix1"/>
    <dgm:cxn modelId="{0799A49A-14B4-3C44-BA23-87546E6BA6A4}" type="presOf" srcId="{992E888E-5441-4A48-8490-45DD9DDBDDBA}" destId="{8A1613FE-26D9-0E46-83A9-9AF948298DEE}" srcOrd="0" destOrd="0" presId="urn:microsoft.com/office/officeart/2005/8/layout/matrix1"/>
    <dgm:cxn modelId="{10B346B8-65A6-0D40-9FA2-FCBBD19AB0F9}" type="presOf" srcId="{CCBCDD5E-7586-454A-BE21-3503F488E29C}" destId="{2AB88CF3-B599-B44A-BB41-A7561774492E}" srcOrd="1" destOrd="0" presId="urn:microsoft.com/office/officeart/2005/8/layout/matrix1"/>
    <dgm:cxn modelId="{D26798BC-17BD-7144-9D3D-5C95F89FDBF6}" type="presOf" srcId="{CCBCDD5E-7586-454A-BE21-3503F488E29C}" destId="{7602D4D8-358C-7B42-A70F-951F393E82E0}" srcOrd="0" destOrd="0" presId="urn:microsoft.com/office/officeart/2005/8/layout/matrix1"/>
    <dgm:cxn modelId="{08A89DE3-AC33-4146-961E-97C7F6344413}" srcId="{992E888E-5441-4A48-8490-45DD9DDBDDBA}" destId="{18A3E80B-D319-5C42-9E02-4A2491B7C4F3}" srcOrd="0" destOrd="0" parTransId="{3072C1DA-671A-824B-9D27-E36D2B0662C2}" sibTransId="{B1D8931A-0370-2E4F-820B-E358A3E6D5F2}"/>
    <dgm:cxn modelId="{403A94E8-4D2C-614B-9F16-0FC92CD54138}" type="presOf" srcId="{06DE1A0B-840E-C041-A9C7-FBFCF119ED6C}" destId="{0A10FB9A-EACD-0B46-9668-77E51C577859}" srcOrd="0" destOrd="0" presId="urn:microsoft.com/office/officeart/2005/8/layout/matrix1"/>
    <dgm:cxn modelId="{B569DFEB-474A-4343-A694-F7A358983416}" srcId="{18A3E80B-D319-5C42-9E02-4A2491B7C4F3}" destId="{CCBCDD5E-7586-454A-BE21-3503F488E29C}" srcOrd="3" destOrd="0" parTransId="{BCCA55FB-EEDB-3246-B456-5A8DEA9B25BB}" sibTransId="{B4D2D323-633F-5F4F-85FF-836385ACAA57}"/>
    <dgm:cxn modelId="{34A425FB-639C-5F47-B625-F7D0869B6E4F}" type="presOf" srcId="{F7DDBC28-B4EA-224F-9E7D-B65F898889E8}" destId="{9202597F-D7BC-B64D-BF96-5E009B5F42EC}" srcOrd="1" destOrd="0" presId="urn:microsoft.com/office/officeart/2005/8/layout/matrix1"/>
    <dgm:cxn modelId="{9B6CEB6B-AA53-2A4B-8BC3-B815AA8D3FBB}" type="presParOf" srcId="{8A1613FE-26D9-0E46-83A9-9AF948298DEE}" destId="{832929C1-C513-AB46-9AA7-BB272B0DE816}" srcOrd="0" destOrd="0" presId="urn:microsoft.com/office/officeart/2005/8/layout/matrix1"/>
    <dgm:cxn modelId="{EE03830F-BC8C-4F41-8D69-69B038EA376A}" type="presParOf" srcId="{832929C1-C513-AB46-9AA7-BB272B0DE816}" destId="{EECA4A7B-95E4-7C4D-8A57-D33500644B69}" srcOrd="0" destOrd="0" presId="urn:microsoft.com/office/officeart/2005/8/layout/matrix1"/>
    <dgm:cxn modelId="{97F525A6-6663-C94D-968C-A9353ECB4D6C}" type="presParOf" srcId="{832929C1-C513-AB46-9AA7-BB272B0DE816}" destId="{9202597F-D7BC-B64D-BF96-5E009B5F42EC}" srcOrd="1" destOrd="0" presId="urn:microsoft.com/office/officeart/2005/8/layout/matrix1"/>
    <dgm:cxn modelId="{E856D9D1-2577-C34A-87B2-98423759D0E2}" type="presParOf" srcId="{832929C1-C513-AB46-9AA7-BB272B0DE816}" destId="{0A10FB9A-EACD-0B46-9668-77E51C577859}" srcOrd="2" destOrd="0" presId="urn:microsoft.com/office/officeart/2005/8/layout/matrix1"/>
    <dgm:cxn modelId="{EA5D186B-1E87-3D40-802D-1CE063B0634D}" type="presParOf" srcId="{832929C1-C513-AB46-9AA7-BB272B0DE816}" destId="{BE74617E-6745-5D49-B63F-7704F0F6539B}" srcOrd="3" destOrd="0" presId="urn:microsoft.com/office/officeart/2005/8/layout/matrix1"/>
    <dgm:cxn modelId="{89E94768-637A-5240-9ACE-08AFC81E460C}" type="presParOf" srcId="{832929C1-C513-AB46-9AA7-BB272B0DE816}" destId="{BD47E702-4A42-944B-A210-0D4EDE94B250}" srcOrd="4" destOrd="0" presId="urn:microsoft.com/office/officeart/2005/8/layout/matrix1"/>
    <dgm:cxn modelId="{12115E0B-EDF3-2240-AC45-7B474B8C1881}" type="presParOf" srcId="{832929C1-C513-AB46-9AA7-BB272B0DE816}" destId="{6C9851A4-CDC6-C44B-B34F-5D1A0C201155}" srcOrd="5" destOrd="0" presId="urn:microsoft.com/office/officeart/2005/8/layout/matrix1"/>
    <dgm:cxn modelId="{5334AAC9-F0EF-534A-BFD6-EE0DFEA7E35A}" type="presParOf" srcId="{832929C1-C513-AB46-9AA7-BB272B0DE816}" destId="{7602D4D8-358C-7B42-A70F-951F393E82E0}" srcOrd="6" destOrd="0" presId="urn:microsoft.com/office/officeart/2005/8/layout/matrix1"/>
    <dgm:cxn modelId="{C7C9FCAE-C66D-B944-9170-728A07E7C429}" type="presParOf" srcId="{832929C1-C513-AB46-9AA7-BB272B0DE816}" destId="{2AB88CF3-B599-B44A-BB41-A7561774492E}" srcOrd="7" destOrd="0" presId="urn:microsoft.com/office/officeart/2005/8/layout/matrix1"/>
    <dgm:cxn modelId="{E6AE2A76-4956-334B-934A-0845197D4C71}" type="presParOf" srcId="{8A1613FE-26D9-0E46-83A9-9AF948298DEE}" destId="{3B53A725-5CCF-134F-9F36-26C1FBE02CF4}"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CA4A7B-95E4-7C4D-8A57-D33500644B69}">
      <dsp:nvSpPr>
        <dsp:cNvPr id="0" name=""/>
        <dsp:cNvSpPr/>
      </dsp:nvSpPr>
      <dsp:spPr>
        <a:xfrm rot="16200000">
          <a:off x="661480" y="-661480"/>
          <a:ext cx="2645923" cy="3968885"/>
        </a:xfrm>
        <a:prstGeom prst="round1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Meaning</a:t>
          </a:r>
        </a:p>
      </dsp:txBody>
      <dsp:txXfrm rot="5400000">
        <a:off x="0" y="0"/>
        <a:ext cx="3968885" cy="1984442"/>
      </dsp:txXfrm>
    </dsp:sp>
    <dsp:sp modelId="{0A10FB9A-EACD-0B46-9668-77E51C577859}">
      <dsp:nvSpPr>
        <dsp:cNvPr id="0" name=""/>
        <dsp:cNvSpPr/>
      </dsp:nvSpPr>
      <dsp:spPr>
        <a:xfrm>
          <a:off x="3968885" y="0"/>
          <a:ext cx="3968885" cy="2645923"/>
        </a:xfrm>
        <a:prstGeom prst="round1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Structure</a:t>
          </a:r>
        </a:p>
      </dsp:txBody>
      <dsp:txXfrm>
        <a:off x="3968885" y="0"/>
        <a:ext cx="3968885" cy="1984442"/>
      </dsp:txXfrm>
    </dsp:sp>
    <dsp:sp modelId="{BD47E702-4A42-944B-A210-0D4EDE94B250}">
      <dsp:nvSpPr>
        <dsp:cNvPr id="0" name=""/>
        <dsp:cNvSpPr/>
      </dsp:nvSpPr>
      <dsp:spPr>
        <a:xfrm rot="10800000">
          <a:off x="0" y="2645923"/>
          <a:ext cx="3968885" cy="2645923"/>
        </a:xfrm>
        <a:prstGeom prst="round1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Language</a:t>
          </a:r>
        </a:p>
      </dsp:txBody>
      <dsp:txXfrm rot="10800000">
        <a:off x="0" y="3307404"/>
        <a:ext cx="3968885" cy="1984442"/>
      </dsp:txXfrm>
    </dsp:sp>
    <dsp:sp modelId="{7602D4D8-358C-7B42-A70F-951F393E82E0}">
      <dsp:nvSpPr>
        <dsp:cNvPr id="0" name=""/>
        <dsp:cNvSpPr/>
      </dsp:nvSpPr>
      <dsp:spPr>
        <a:xfrm rot="5400000">
          <a:off x="4630365" y="1965021"/>
          <a:ext cx="2645923" cy="3968885"/>
        </a:xfrm>
        <a:prstGeom prst="round1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Knowledge</a:t>
          </a:r>
        </a:p>
      </dsp:txBody>
      <dsp:txXfrm rot="-5400000">
        <a:off x="3968885" y="3287983"/>
        <a:ext cx="3968885" cy="1984442"/>
      </dsp:txXfrm>
    </dsp:sp>
    <dsp:sp modelId="{3B53A725-5CCF-134F-9F36-26C1FBE02CF4}">
      <dsp:nvSpPr>
        <dsp:cNvPr id="0" name=""/>
        <dsp:cNvSpPr/>
      </dsp:nvSpPr>
      <dsp:spPr>
        <a:xfrm>
          <a:off x="2778219" y="1984442"/>
          <a:ext cx="2381331" cy="1322961"/>
        </a:xfrm>
        <a:prstGeom prst="roundRect">
          <a:avLst/>
        </a:prstGeom>
        <a:gradFill rotWithShape="0">
          <a:gsLst>
            <a:gs pos="0">
              <a:schemeClr val="accent2">
                <a:tint val="40000"/>
                <a:hueOff val="0"/>
                <a:satOff val="0"/>
                <a:lumOff val="0"/>
                <a:alphaOff val="0"/>
                <a:satMod val="103000"/>
                <a:lumMod val="102000"/>
                <a:tint val="94000"/>
              </a:schemeClr>
            </a:gs>
            <a:gs pos="50000">
              <a:schemeClr val="accent2">
                <a:tint val="40000"/>
                <a:hueOff val="0"/>
                <a:satOff val="0"/>
                <a:lumOff val="0"/>
                <a:alphaOff val="0"/>
                <a:satMod val="110000"/>
                <a:lumMod val="100000"/>
                <a:shade val="100000"/>
              </a:schemeClr>
            </a:gs>
            <a:gs pos="100000">
              <a:schemeClr val="accent2">
                <a:tint val="4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en-US" sz="3300" b="1" kern="1200" dirty="0">
              <a:solidFill>
                <a:schemeClr val="tx1">
                  <a:lumMod val="50000"/>
                </a:schemeClr>
              </a:solidFill>
              <a:latin typeface="Calibri" charset="0"/>
              <a:ea typeface="Calibri" charset="0"/>
              <a:cs typeface="Calibri" charset="0"/>
            </a:rPr>
            <a:t>Qualitative Features </a:t>
          </a:r>
        </a:p>
      </dsp:txBody>
      <dsp:txXfrm>
        <a:off x="2842801" y="2049024"/>
        <a:ext cx="2252167" cy="119379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CA4A7B-95E4-7C4D-8A57-D33500644B69}">
      <dsp:nvSpPr>
        <dsp:cNvPr id="0" name=""/>
        <dsp:cNvSpPr/>
      </dsp:nvSpPr>
      <dsp:spPr>
        <a:xfrm rot="16200000">
          <a:off x="662381" y="-662381"/>
          <a:ext cx="2649526" cy="3974289"/>
        </a:xfrm>
        <a:prstGeom prst="round1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Meaning</a:t>
          </a:r>
        </a:p>
      </dsp:txBody>
      <dsp:txXfrm rot="5400000">
        <a:off x="0" y="0"/>
        <a:ext cx="3974289" cy="1987144"/>
      </dsp:txXfrm>
    </dsp:sp>
    <dsp:sp modelId="{0A10FB9A-EACD-0B46-9668-77E51C577859}">
      <dsp:nvSpPr>
        <dsp:cNvPr id="0" name=""/>
        <dsp:cNvSpPr/>
      </dsp:nvSpPr>
      <dsp:spPr>
        <a:xfrm>
          <a:off x="3974289" y="0"/>
          <a:ext cx="3974289" cy="2649526"/>
        </a:xfrm>
        <a:prstGeom prst="round1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Structure</a:t>
          </a:r>
        </a:p>
      </dsp:txBody>
      <dsp:txXfrm>
        <a:off x="3974289" y="0"/>
        <a:ext cx="3974289" cy="1987144"/>
      </dsp:txXfrm>
    </dsp:sp>
    <dsp:sp modelId="{BD47E702-4A42-944B-A210-0D4EDE94B250}">
      <dsp:nvSpPr>
        <dsp:cNvPr id="0" name=""/>
        <dsp:cNvSpPr/>
      </dsp:nvSpPr>
      <dsp:spPr>
        <a:xfrm rot="10800000">
          <a:off x="0" y="2649526"/>
          <a:ext cx="3974289" cy="2649526"/>
        </a:xfrm>
        <a:prstGeom prst="round1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Language</a:t>
          </a:r>
        </a:p>
      </dsp:txBody>
      <dsp:txXfrm rot="10800000">
        <a:off x="0" y="3311908"/>
        <a:ext cx="3974289" cy="1987144"/>
      </dsp:txXfrm>
    </dsp:sp>
    <dsp:sp modelId="{7602D4D8-358C-7B42-A70F-951F393E82E0}">
      <dsp:nvSpPr>
        <dsp:cNvPr id="0" name=""/>
        <dsp:cNvSpPr/>
      </dsp:nvSpPr>
      <dsp:spPr>
        <a:xfrm rot="5400000">
          <a:off x="4636671" y="1967697"/>
          <a:ext cx="2649526" cy="3974289"/>
        </a:xfrm>
        <a:prstGeom prst="round1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Knowledge</a:t>
          </a:r>
        </a:p>
      </dsp:txBody>
      <dsp:txXfrm rot="-5400000">
        <a:off x="3974289" y="3292460"/>
        <a:ext cx="3974289" cy="1987144"/>
      </dsp:txXfrm>
    </dsp:sp>
    <dsp:sp modelId="{3B53A725-5CCF-134F-9F36-26C1FBE02CF4}">
      <dsp:nvSpPr>
        <dsp:cNvPr id="0" name=""/>
        <dsp:cNvSpPr/>
      </dsp:nvSpPr>
      <dsp:spPr>
        <a:xfrm>
          <a:off x="2782002" y="1987144"/>
          <a:ext cx="2384573" cy="1324763"/>
        </a:xfrm>
        <a:prstGeom prst="roundRect">
          <a:avLst/>
        </a:prstGeom>
        <a:gradFill rotWithShape="0">
          <a:gsLst>
            <a:gs pos="0">
              <a:schemeClr val="accent2">
                <a:tint val="40000"/>
                <a:hueOff val="0"/>
                <a:satOff val="0"/>
                <a:lumOff val="0"/>
                <a:alphaOff val="0"/>
                <a:satMod val="103000"/>
                <a:lumMod val="102000"/>
                <a:tint val="94000"/>
              </a:schemeClr>
            </a:gs>
            <a:gs pos="50000">
              <a:schemeClr val="accent2">
                <a:tint val="40000"/>
                <a:hueOff val="0"/>
                <a:satOff val="0"/>
                <a:lumOff val="0"/>
                <a:alphaOff val="0"/>
                <a:satMod val="110000"/>
                <a:lumMod val="100000"/>
                <a:shade val="100000"/>
              </a:schemeClr>
            </a:gs>
            <a:gs pos="100000">
              <a:schemeClr val="accent2">
                <a:tint val="4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en-US" sz="3300" b="1" kern="1200" dirty="0">
              <a:solidFill>
                <a:schemeClr val="tx1">
                  <a:lumMod val="50000"/>
                </a:schemeClr>
              </a:solidFill>
              <a:latin typeface="Calibri" charset="0"/>
              <a:ea typeface="Calibri" charset="0"/>
              <a:cs typeface="Calibri" charset="0"/>
            </a:rPr>
            <a:t>Qualitative Features </a:t>
          </a:r>
        </a:p>
      </dsp:txBody>
      <dsp:txXfrm>
        <a:off x="2846672" y="2051814"/>
        <a:ext cx="2255233" cy="119542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CA4A7B-95E4-7C4D-8A57-D33500644B69}">
      <dsp:nvSpPr>
        <dsp:cNvPr id="0" name=""/>
        <dsp:cNvSpPr/>
      </dsp:nvSpPr>
      <dsp:spPr>
        <a:xfrm rot="16200000">
          <a:off x="587329" y="-587329"/>
          <a:ext cx="2349319" cy="3523979"/>
        </a:xfrm>
        <a:prstGeom prst="round1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Meaning</a:t>
          </a:r>
        </a:p>
      </dsp:txBody>
      <dsp:txXfrm rot="5400000">
        <a:off x="-1" y="1"/>
        <a:ext cx="3523979" cy="1761989"/>
      </dsp:txXfrm>
    </dsp:sp>
    <dsp:sp modelId="{0A10FB9A-EACD-0B46-9668-77E51C577859}">
      <dsp:nvSpPr>
        <dsp:cNvPr id="0" name=""/>
        <dsp:cNvSpPr/>
      </dsp:nvSpPr>
      <dsp:spPr>
        <a:xfrm>
          <a:off x="3523979" y="0"/>
          <a:ext cx="3523979" cy="2349319"/>
        </a:xfrm>
        <a:prstGeom prst="round1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Structure</a:t>
          </a:r>
        </a:p>
      </dsp:txBody>
      <dsp:txXfrm>
        <a:off x="3523979" y="0"/>
        <a:ext cx="3523979" cy="1761989"/>
      </dsp:txXfrm>
    </dsp:sp>
    <dsp:sp modelId="{BD47E702-4A42-944B-A210-0D4EDE94B250}">
      <dsp:nvSpPr>
        <dsp:cNvPr id="0" name=""/>
        <dsp:cNvSpPr/>
      </dsp:nvSpPr>
      <dsp:spPr>
        <a:xfrm rot="10800000">
          <a:off x="0" y="2349319"/>
          <a:ext cx="3523979" cy="2349319"/>
        </a:xfrm>
        <a:prstGeom prst="round1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Language</a:t>
          </a:r>
        </a:p>
      </dsp:txBody>
      <dsp:txXfrm rot="10800000">
        <a:off x="0" y="2936649"/>
        <a:ext cx="3523979" cy="1761989"/>
      </dsp:txXfrm>
    </dsp:sp>
    <dsp:sp modelId="{7602D4D8-358C-7B42-A70F-951F393E82E0}">
      <dsp:nvSpPr>
        <dsp:cNvPr id="0" name=""/>
        <dsp:cNvSpPr/>
      </dsp:nvSpPr>
      <dsp:spPr>
        <a:xfrm rot="5400000">
          <a:off x="4111308" y="1744745"/>
          <a:ext cx="2349319" cy="3523979"/>
        </a:xfrm>
        <a:prstGeom prst="round1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Knowledge</a:t>
          </a:r>
        </a:p>
      </dsp:txBody>
      <dsp:txXfrm rot="-5400000">
        <a:off x="3523978" y="2919405"/>
        <a:ext cx="3523979" cy="1761989"/>
      </dsp:txXfrm>
    </dsp:sp>
    <dsp:sp modelId="{3B53A725-5CCF-134F-9F36-26C1FBE02CF4}">
      <dsp:nvSpPr>
        <dsp:cNvPr id="0" name=""/>
        <dsp:cNvSpPr/>
      </dsp:nvSpPr>
      <dsp:spPr>
        <a:xfrm>
          <a:off x="2466785" y="1761989"/>
          <a:ext cx="2114387" cy="1174659"/>
        </a:xfrm>
        <a:prstGeom prst="roundRect">
          <a:avLst/>
        </a:prstGeom>
        <a:gradFill rotWithShape="0">
          <a:gsLst>
            <a:gs pos="0">
              <a:schemeClr val="accent2">
                <a:tint val="40000"/>
                <a:hueOff val="0"/>
                <a:satOff val="0"/>
                <a:lumOff val="0"/>
                <a:alphaOff val="0"/>
                <a:satMod val="103000"/>
                <a:lumMod val="102000"/>
                <a:tint val="94000"/>
              </a:schemeClr>
            </a:gs>
            <a:gs pos="50000">
              <a:schemeClr val="accent2">
                <a:tint val="40000"/>
                <a:hueOff val="0"/>
                <a:satOff val="0"/>
                <a:lumOff val="0"/>
                <a:alphaOff val="0"/>
                <a:satMod val="110000"/>
                <a:lumMod val="100000"/>
                <a:shade val="100000"/>
              </a:schemeClr>
            </a:gs>
            <a:gs pos="100000">
              <a:schemeClr val="accent2">
                <a:tint val="4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b="1" kern="1200" dirty="0">
              <a:solidFill>
                <a:schemeClr val="tx1">
                  <a:lumMod val="50000"/>
                </a:schemeClr>
              </a:solidFill>
              <a:latin typeface="Calibri" charset="0"/>
              <a:ea typeface="Calibri" charset="0"/>
              <a:cs typeface="Calibri" charset="0"/>
            </a:rPr>
            <a:t>Qualitative Features </a:t>
          </a:r>
        </a:p>
      </dsp:txBody>
      <dsp:txXfrm>
        <a:off x="2524127" y="1819331"/>
        <a:ext cx="1999703" cy="105997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CA4A7B-95E4-7C4D-8A57-D33500644B69}">
      <dsp:nvSpPr>
        <dsp:cNvPr id="0" name=""/>
        <dsp:cNvSpPr/>
      </dsp:nvSpPr>
      <dsp:spPr>
        <a:xfrm rot="16200000">
          <a:off x="587329" y="-587329"/>
          <a:ext cx="2349319" cy="3523979"/>
        </a:xfrm>
        <a:prstGeom prst="round1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Meaning</a:t>
          </a:r>
        </a:p>
      </dsp:txBody>
      <dsp:txXfrm rot="5400000">
        <a:off x="-1" y="1"/>
        <a:ext cx="3523979" cy="1761989"/>
      </dsp:txXfrm>
    </dsp:sp>
    <dsp:sp modelId="{0A10FB9A-EACD-0B46-9668-77E51C577859}">
      <dsp:nvSpPr>
        <dsp:cNvPr id="0" name=""/>
        <dsp:cNvSpPr/>
      </dsp:nvSpPr>
      <dsp:spPr>
        <a:xfrm>
          <a:off x="3523979" y="0"/>
          <a:ext cx="3523979" cy="2349319"/>
        </a:xfrm>
        <a:prstGeom prst="round1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Structure</a:t>
          </a:r>
        </a:p>
      </dsp:txBody>
      <dsp:txXfrm>
        <a:off x="3523979" y="0"/>
        <a:ext cx="3523979" cy="1761989"/>
      </dsp:txXfrm>
    </dsp:sp>
    <dsp:sp modelId="{BD47E702-4A42-944B-A210-0D4EDE94B250}">
      <dsp:nvSpPr>
        <dsp:cNvPr id="0" name=""/>
        <dsp:cNvSpPr/>
      </dsp:nvSpPr>
      <dsp:spPr>
        <a:xfrm rot="10800000">
          <a:off x="0" y="2349319"/>
          <a:ext cx="3523979" cy="2349319"/>
        </a:xfrm>
        <a:prstGeom prst="round1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Language</a:t>
          </a:r>
        </a:p>
      </dsp:txBody>
      <dsp:txXfrm rot="10800000">
        <a:off x="0" y="2936649"/>
        <a:ext cx="3523979" cy="1761989"/>
      </dsp:txXfrm>
    </dsp:sp>
    <dsp:sp modelId="{7602D4D8-358C-7B42-A70F-951F393E82E0}">
      <dsp:nvSpPr>
        <dsp:cNvPr id="0" name=""/>
        <dsp:cNvSpPr/>
      </dsp:nvSpPr>
      <dsp:spPr>
        <a:xfrm rot="5400000">
          <a:off x="4111308" y="1744745"/>
          <a:ext cx="2349319" cy="3523979"/>
        </a:xfrm>
        <a:prstGeom prst="round1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Knowledge</a:t>
          </a:r>
        </a:p>
      </dsp:txBody>
      <dsp:txXfrm rot="-5400000">
        <a:off x="3523978" y="2919405"/>
        <a:ext cx="3523979" cy="1761989"/>
      </dsp:txXfrm>
    </dsp:sp>
    <dsp:sp modelId="{3B53A725-5CCF-134F-9F36-26C1FBE02CF4}">
      <dsp:nvSpPr>
        <dsp:cNvPr id="0" name=""/>
        <dsp:cNvSpPr/>
      </dsp:nvSpPr>
      <dsp:spPr>
        <a:xfrm>
          <a:off x="2466785" y="1761989"/>
          <a:ext cx="2114387" cy="1174659"/>
        </a:xfrm>
        <a:prstGeom prst="roundRect">
          <a:avLst/>
        </a:prstGeom>
        <a:gradFill rotWithShape="0">
          <a:gsLst>
            <a:gs pos="0">
              <a:schemeClr val="accent2">
                <a:tint val="40000"/>
                <a:hueOff val="0"/>
                <a:satOff val="0"/>
                <a:lumOff val="0"/>
                <a:alphaOff val="0"/>
                <a:satMod val="103000"/>
                <a:lumMod val="102000"/>
                <a:tint val="94000"/>
              </a:schemeClr>
            </a:gs>
            <a:gs pos="50000">
              <a:schemeClr val="accent2">
                <a:tint val="40000"/>
                <a:hueOff val="0"/>
                <a:satOff val="0"/>
                <a:lumOff val="0"/>
                <a:alphaOff val="0"/>
                <a:satMod val="110000"/>
                <a:lumMod val="100000"/>
                <a:shade val="100000"/>
              </a:schemeClr>
            </a:gs>
            <a:gs pos="100000">
              <a:schemeClr val="accent2">
                <a:tint val="4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b="1" kern="1200" dirty="0">
              <a:solidFill>
                <a:schemeClr val="tx1">
                  <a:lumMod val="50000"/>
                </a:schemeClr>
              </a:solidFill>
              <a:latin typeface="Calibri" charset="0"/>
              <a:ea typeface="Calibri" charset="0"/>
              <a:cs typeface="Calibri" charset="0"/>
            </a:rPr>
            <a:t>Qualitative Features </a:t>
          </a:r>
        </a:p>
      </dsp:txBody>
      <dsp:txXfrm>
        <a:off x="2524127" y="1819331"/>
        <a:ext cx="1999703" cy="105997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CA4A7B-95E4-7C4D-8A57-D33500644B69}">
      <dsp:nvSpPr>
        <dsp:cNvPr id="0" name=""/>
        <dsp:cNvSpPr/>
      </dsp:nvSpPr>
      <dsp:spPr>
        <a:xfrm rot="16200000">
          <a:off x="587329" y="-587329"/>
          <a:ext cx="2349319" cy="3523979"/>
        </a:xfrm>
        <a:prstGeom prst="round1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Meaning</a:t>
          </a:r>
        </a:p>
      </dsp:txBody>
      <dsp:txXfrm rot="5400000">
        <a:off x="-1" y="1"/>
        <a:ext cx="3523979" cy="1761989"/>
      </dsp:txXfrm>
    </dsp:sp>
    <dsp:sp modelId="{0A10FB9A-EACD-0B46-9668-77E51C577859}">
      <dsp:nvSpPr>
        <dsp:cNvPr id="0" name=""/>
        <dsp:cNvSpPr/>
      </dsp:nvSpPr>
      <dsp:spPr>
        <a:xfrm>
          <a:off x="3523979" y="0"/>
          <a:ext cx="3523979" cy="2349319"/>
        </a:xfrm>
        <a:prstGeom prst="round1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Structure</a:t>
          </a:r>
        </a:p>
      </dsp:txBody>
      <dsp:txXfrm>
        <a:off x="3523979" y="0"/>
        <a:ext cx="3523979" cy="1761989"/>
      </dsp:txXfrm>
    </dsp:sp>
    <dsp:sp modelId="{BD47E702-4A42-944B-A210-0D4EDE94B250}">
      <dsp:nvSpPr>
        <dsp:cNvPr id="0" name=""/>
        <dsp:cNvSpPr/>
      </dsp:nvSpPr>
      <dsp:spPr>
        <a:xfrm rot="10800000">
          <a:off x="0" y="2349319"/>
          <a:ext cx="3523979" cy="2349319"/>
        </a:xfrm>
        <a:prstGeom prst="round1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Language</a:t>
          </a:r>
        </a:p>
      </dsp:txBody>
      <dsp:txXfrm rot="10800000">
        <a:off x="0" y="2936649"/>
        <a:ext cx="3523979" cy="1761989"/>
      </dsp:txXfrm>
    </dsp:sp>
    <dsp:sp modelId="{7602D4D8-358C-7B42-A70F-951F393E82E0}">
      <dsp:nvSpPr>
        <dsp:cNvPr id="0" name=""/>
        <dsp:cNvSpPr/>
      </dsp:nvSpPr>
      <dsp:spPr>
        <a:xfrm rot="5400000">
          <a:off x="4111308" y="1744745"/>
          <a:ext cx="2349319" cy="3523979"/>
        </a:xfrm>
        <a:prstGeom prst="round1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Knowledge</a:t>
          </a:r>
        </a:p>
      </dsp:txBody>
      <dsp:txXfrm rot="-5400000">
        <a:off x="3523978" y="2919405"/>
        <a:ext cx="3523979" cy="1761989"/>
      </dsp:txXfrm>
    </dsp:sp>
    <dsp:sp modelId="{3B53A725-5CCF-134F-9F36-26C1FBE02CF4}">
      <dsp:nvSpPr>
        <dsp:cNvPr id="0" name=""/>
        <dsp:cNvSpPr/>
      </dsp:nvSpPr>
      <dsp:spPr>
        <a:xfrm>
          <a:off x="2466785" y="1761989"/>
          <a:ext cx="2114387" cy="1174659"/>
        </a:xfrm>
        <a:prstGeom prst="roundRect">
          <a:avLst/>
        </a:prstGeom>
        <a:gradFill rotWithShape="0">
          <a:gsLst>
            <a:gs pos="0">
              <a:schemeClr val="accent2">
                <a:tint val="40000"/>
                <a:hueOff val="0"/>
                <a:satOff val="0"/>
                <a:lumOff val="0"/>
                <a:alphaOff val="0"/>
                <a:satMod val="103000"/>
                <a:lumMod val="102000"/>
                <a:tint val="94000"/>
              </a:schemeClr>
            </a:gs>
            <a:gs pos="50000">
              <a:schemeClr val="accent2">
                <a:tint val="40000"/>
                <a:hueOff val="0"/>
                <a:satOff val="0"/>
                <a:lumOff val="0"/>
                <a:alphaOff val="0"/>
                <a:satMod val="110000"/>
                <a:lumMod val="100000"/>
                <a:shade val="100000"/>
              </a:schemeClr>
            </a:gs>
            <a:gs pos="100000">
              <a:schemeClr val="accent2">
                <a:tint val="4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b="1" kern="1200" dirty="0">
              <a:solidFill>
                <a:schemeClr val="tx1">
                  <a:lumMod val="50000"/>
                </a:schemeClr>
              </a:solidFill>
              <a:latin typeface="Calibri" charset="0"/>
              <a:ea typeface="Calibri" charset="0"/>
              <a:cs typeface="Calibri" charset="0"/>
            </a:rPr>
            <a:t>Qualitative Features </a:t>
          </a:r>
        </a:p>
      </dsp:txBody>
      <dsp:txXfrm>
        <a:off x="2524127" y="1819331"/>
        <a:ext cx="1999703" cy="105997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CA4A7B-95E4-7C4D-8A57-D33500644B69}">
      <dsp:nvSpPr>
        <dsp:cNvPr id="0" name=""/>
        <dsp:cNvSpPr/>
      </dsp:nvSpPr>
      <dsp:spPr>
        <a:xfrm rot="16200000">
          <a:off x="587329" y="-587329"/>
          <a:ext cx="2349319" cy="3523979"/>
        </a:xfrm>
        <a:prstGeom prst="round1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Meaning</a:t>
          </a:r>
        </a:p>
      </dsp:txBody>
      <dsp:txXfrm rot="5400000">
        <a:off x="-1" y="1"/>
        <a:ext cx="3523979" cy="1761989"/>
      </dsp:txXfrm>
    </dsp:sp>
    <dsp:sp modelId="{0A10FB9A-EACD-0B46-9668-77E51C577859}">
      <dsp:nvSpPr>
        <dsp:cNvPr id="0" name=""/>
        <dsp:cNvSpPr/>
      </dsp:nvSpPr>
      <dsp:spPr>
        <a:xfrm>
          <a:off x="3523979" y="0"/>
          <a:ext cx="3523979" cy="2349319"/>
        </a:xfrm>
        <a:prstGeom prst="round1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Structure</a:t>
          </a:r>
        </a:p>
      </dsp:txBody>
      <dsp:txXfrm>
        <a:off x="3523979" y="0"/>
        <a:ext cx="3523979" cy="1761989"/>
      </dsp:txXfrm>
    </dsp:sp>
    <dsp:sp modelId="{BD47E702-4A42-944B-A210-0D4EDE94B250}">
      <dsp:nvSpPr>
        <dsp:cNvPr id="0" name=""/>
        <dsp:cNvSpPr/>
      </dsp:nvSpPr>
      <dsp:spPr>
        <a:xfrm rot="10800000">
          <a:off x="0" y="2349319"/>
          <a:ext cx="3523979" cy="2349319"/>
        </a:xfrm>
        <a:prstGeom prst="round1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Language</a:t>
          </a:r>
        </a:p>
      </dsp:txBody>
      <dsp:txXfrm rot="10800000">
        <a:off x="0" y="2936649"/>
        <a:ext cx="3523979" cy="1761989"/>
      </dsp:txXfrm>
    </dsp:sp>
    <dsp:sp modelId="{7602D4D8-358C-7B42-A70F-951F393E82E0}">
      <dsp:nvSpPr>
        <dsp:cNvPr id="0" name=""/>
        <dsp:cNvSpPr/>
      </dsp:nvSpPr>
      <dsp:spPr>
        <a:xfrm rot="5400000">
          <a:off x="4111308" y="1744745"/>
          <a:ext cx="2349319" cy="3523979"/>
        </a:xfrm>
        <a:prstGeom prst="round1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Knowledge</a:t>
          </a:r>
        </a:p>
      </dsp:txBody>
      <dsp:txXfrm rot="-5400000">
        <a:off x="3523978" y="2919405"/>
        <a:ext cx="3523979" cy="1761989"/>
      </dsp:txXfrm>
    </dsp:sp>
    <dsp:sp modelId="{3B53A725-5CCF-134F-9F36-26C1FBE02CF4}">
      <dsp:nvSpPr>
        <dsp:cNvPr id="0" name=""/>
        <dsp:cNvSpPr/>
      </dsp:nvSpPr>
      <dsp:spPr>
        <a:xfrm>
          <a:off x="2466785" y="1761989"/>
          <a:ext cx="2114387" cy="1174659"/>
        </a:xfrm>
        <a:prstGeom prst="roundRect">
          <a:avLst/>
        </a:prstGeom>
        <a:gradFill rotWithShape="0">
          <a:gsLst>
            <a:gs pos="0">
              <a:schemeClr val="accent2">
                <a:tint val="40000"/>
                <a:hueOff val="0"/>
                <a:satOff val="0"/>
                <a:lumOff val="0"/>
                <a:alphaOff val="0"/>
                <a:satMod val="103000"/>
                <a:lumMod val="102000"/>
                <a:tint val="94000"/>
              </a:schemeClr>
            </a:gs>
            <a:gs pos="50000">
              <a:schemeClr val="accent2">
                <a:tint val="40000"/>
                <a:hueOff val="0"/>
                <a:satOff val="0"/>
                <a:lumOff val="0"/>
                <a:alphaOff val="0"/>
                <a:satMod val="110000"/>
                <a:lumMod val="100000"/>
                <a:shade val="100000"/>
              </a:schemeClr>
            </a:gs>
            <a:gs pos="100000">
              <a:schemeClr val="accent2">
                <a:tint val="4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b="1" kern="1200" dirty="0">
              <a:solidFill>
                <a:schemeClr val="tx1">
                  <a:lumMod val="50000"/>
                </a:schemeClr>
              </a:solidFill>
              <a:latin typeface="Calibri" charset="0"/>
              <a:ea typeface="Calibri" charset="0"/>
              <a:cs typeface="Calibri" charset="0"/>
            </a:rPr>
            <a:t>Qualitative Features </a:t>
          </a:r>
        </a:p>
      </dsp:txBody>
      <dsp:txXfrm>
        <a:off x="2524127" y="1819331"/>
        <a:ext cx="1999703" cy="105997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CA4A7B-95E4-7C4D-8A57-D33500644B69}">
      <dsp:nvSpPr>
        <dsp:cNvPr id="0" name=""/>
        <dsp:cNvSpPr/>
      </dsp:nvSpPr>
      <dsp:spPr>
        <a:xfrm rot="16200000">
          <a:off x="587329" y="-587329"/>
          <a:ext cx="2349319" cy="3523979"/>
        </a:xfrm>
        <a:prstGeom prst="round1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Meaning</a:t>
          </a:r>
        </a:p>
      </dsp:txBody>
      <dsp:txXfrm rot="5400000">
        <a:off x="-1" y="1"/>
        <a:ext cx="3523979" cy="1761989"/>
      </dsp:txXfrm>
    </dsp:sp>
    <dsp:sp modelId="{0A10FB9A-EACD-0B46-9668-77E51C577859}">
      <dsp:nvSpPr>
        <dsp:cNvPr id="0" name=""/>
        <dsp:cNvSpPr/>
      </dsp:nvSpPr>
      <dsp:spPr>
        <a:xfrm>
          <a:off x="3523979" y="0"/>
          <a:ext cx="3523979" cy="2349319"/>
        </a:xfrm>
        <a:prstGeom prst="round1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Structure</a:t>
          </a:r>
        </a:p>
      </dsp:txBody>
      <dsp:txXfrm>
        <a:off x="3523979" y="0"/>
        <a:ext cx="3523979" cy="1761989"/>
      </dsp:txXfrm>
    </dsp:sp>
    <dsp:sp modelId="{BD47E702-4A42-944B-A210-0D4EDE94B250}">
      <dsp:nvSpPr>
        <dsp:cNvPr id="0" name=""/>
        <dsp:cNvSpPr/>
      </dsp:nvSpPr>
      <dsp:spPr>
        <a:xfrm rot="10800000">
          <a:off x="0" y="2349319"/>
          <a:ext cx="3523979" cy="2349319"/>
        </a:xfrm>
        <a:prstGeom prst="round1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Language</a:t>
          </a:r>
        </a:p>
      </dsp:txBody>
      <dsp:txXfrm rot="10800000">
        <a:off x="0" y="2936649"/>
        <a:ext cx="3523979" cy="1761989"/>
      </dsp:txXfrm>
    </dsp:sp>
    <dsp:sp modelId="{7602D4D8-358C-7B42-A70F-951F393E82E0}">
      <dsp:nvSpPr>
        <dsp:cNvPr id="0" name=""/>
        <dsp:cNvSpPr/>
      </dsp:nvSpPr>
      <dsp:spPr>
        <a:xfrm rot="5400000">
          <a:off x="4111308" y="1744745"/>
          <a:ext cx="2349319" cy="3523979"/>
        </a:xfrm>
        <a:prstGeom prst="round1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Knowledge</a:t>
          </a:r>
        </a:p>
      </dsp:txBody>
      <dsp:txXfrm rot="-5400000">
        <a:off x="3523978" y="2919405"/>
        <a:ext cx="3523979" cy="1761989"/>
      </dsp:txXfrm>
    </dsp:sp>
    <dsp:sp modelId="{3B53A725-5CCF-134F-9F36-26C1FBE02CF4}">
      <dsp:nvSpPr>
        <dsp:cNvPr id="0" name=""/>
        <dsp:cNvSpPr/>
      </dsp:nvSpPr>
      <dsp:spPr>
        <a:xfrm>
          <a:off x="2466785" y="1761989"/>
          <a:ext cx="2114387" cy="1174659"/>
        </a:xfrm>
        <a:prstGeom prst="roundRect">
          <a:avLst/>
        </a:prstGeom>
        <a:gradFill rotWithShape="0">
          <a:gsLst>
            <a:gs pos="0">
              <a:schemeClr val="accent2">
                <a:tint val="40000"/>
                <a:hueOff val="0"/>
                <a:satOff val="0"/>
                <a:lumOff val="0"/>
                <a:alphaOff val="0"/>
                <a:satMod val="103000"/>
                <a:lumMod val="102000"/>
                <a:tint val="94000"/>
              </a:schemeClr>
            </a:gs>
            <a:gs pos="50000">
              <a:schemeClr val="accent2">
                <a:tint val="40000"/>
                <a:hueOff val="0"/>
                <a:satOff val="0"/>
                <a:lumOff val="0"/>
                <a:alphaOff val="0"/>
                <a:satMod val="110000"/>
                <a:lumMod val="100000"/>
                <a:shade val="100000"/>
              </a:schemeClr>
            </a:gs>
            <a:gs pos="100000">
              <a:schemeClr val="accent2">
                <a:tint val="4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b="1" kern="1200" dirty="0">
              <a:solidFill>
                <a:schemeClr val="tx1">
                  <a:lumMod val="50000"/>
                </a:schemeClr>
              </a:solidFill>
              <a:latin typeface="Calibri" charset="0"/>
              <a:ea typeface="Calibri" charset="0"/>
              <a:cs typeface="Calibri" charset="0"/>
            </a:rPr>
            <a:t>Qualitative Features </a:t>
          </a:r>
        </a:p>
      </dsp:txBody>
      <dsp:txXfrm>
        <a:off x="2524127" y="1819331"/>
        <a:ext cx="1999703" cy="105997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CA4A7B-95E4-7C4D-8A57-D33500644B69}">
      <dsp:nvSpPr>
        <dsp:cNvPr id="0" name=""/>
        <dsp:cNvSpPr/>
      </dsp:nvSpPr>
      <dsp:spPr>
        <a:xfrm rot="16200000">
          <a:off x="462063" y="-462063"/>
          <a:ext cx="1848255" cy="2772383"/>
        </a:xfrm>
        <a:prstGeom prst="round1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48920" tIns="248920" rIns="248920" bIns="248920" numCol="1" spcCol="1270" anchor="ctr" anchorCtr="0">
          <a:noAutofit/>
        </a:bodyPr>
        <a:lstStyle/>
        <a:p>
          <a:pPr marL="0" lvl="0" indent="0" algn="ctr" defTabSz="1555750">
            <a:lnSpc>
              <a:spcPct val="90000"/>
            </a:lnSpc>
            <a:spcBef>
              <a:spcPct val="0"/>
            </a:spcBef>
            <a:spcAft>
              <a:spcPct val="35000"/>
            </a:spcAft>
            <a:buNone/>
          </a:pPr>
          <a:r>
            <a:rPr lang="en-US" sz="3500" kern="1200" dirty="0">
              <a:solidFill>
                <a:schemeClr val="tx1">
                  <a:lumMod val="50000"/>
                </a:schemeClr>
              </a:solidFill>
              <a:latin typeface="Calibri" charset="0"/>
              <a:ea typeface="Calibri" charset="0"/>
              <a:cs typeface="Calibri" charset="0"/>
            </a:rPr>
            <a:t>Meaning</a:t>
          </a:r>
        </a:p>
      </dsp:txBody>
      <dsp:txXfrm rot="5400000">
        <a:off x="-1" y="1"/>
        <a:ext cx="2772383" cy="1386191"/>
      </dsp:txXfrm>
    </dsp:sp>
    <dsp:sp modelId="{0A10FB9A-EACD-0B46-9668-77E51C577859}">
      <dsp:nvSpPr>
        <dsp:cNvPr id="0" name=""/>
        <dsp:cNvSpPr/>
      </dsp:nvSpPr>
      <dsp:spPr>
        <a:xfrm>
          <a:off x="2772383" y="0"/>
          <a:ext cx="2772383" cy="1848255"/>
        </a:xfrm>
        <a:prstGeom prst="round1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48920" tIns="248920" rIns="248920" bIns="248920" numCol="1" spcCol="1270" anchor="ctr" anchorCtr="0">
          <a:noAutofit/>
        </a:bodyPr>
        <a:lstStyle/>
        <a:p>
          <a:pPr marL="0" lvl="0" indent="0" algn="ctr" defTabSz="1555750">
            <a:lnSpc>
              <a:spcPct val="90000"/>
            </a:lnSpc>
            <a:spcBef>
              <a:spcPct val="0"/>
            </a:spcBef>
            <a:spcAft>
              <a:spcPct val="35000"/>
            </a:spcAft>
            <a:buNone/>
          </a:pPr>
          <a:r>
            <a:rPr lang="en-US" sz="3500" kern="1200" dirty="0">
              <a:solidFill>
                <a:schemeClr val="tx1">
                  <a:lumMod val="50000"/>
                </a:schemeClr>
              </a:solidFill>
              <a:latin typeface="Calibri" charset="0"/>
              <a:ea typeface="Calibri" charset="0"/>
              <a:cs typeface="Calibri" charset="0"/>
            </a:rPr>
            <a:t>Structure</a:t>
          </a:r>
        </a:p>
      </dsp:txBody>
      <dsp:txXfrm>
        <a:off x="2772383" y="0"/>
        <a:ext cx="2772383" cy="1386191"/>
      </dsp:txXfrm>
    </dsp:sp>
    <dsp:sp modelId="{BD47E702-4A42-944B-A210-0D4EDE94B250}">
      <dsp:nvSpPr>
        <dsp:cNvPr id="0" name=""/>
        <dsp:cNvSpPr/>
      </dsp:nvSpPr>
      <dsp:spPr>
        <a:xfrm rot="10800000">
          <a:off x="0" y="1848255"/>
          <a:ext cx="2772383" cy="1848255"/>
        </a:xfrm>
        <a:prstGeom prst="round1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48920" tIns="248920" rIns="248920" bIns="248920" numCol="1" spcCol="1270" anchor="ctr" anchorCtr="0">
          <a:noAutofit/>
        </a:bodyPr>
        <a:lstStyle/>
        <a:p>
          <a:pPr marL="0" lvl="0" indent="0" algn="ctr" defTabSz="1555750">
            <a:lnSpc>
              <a:spcPct val="90000"/>
            </a:lnSpc>
            <a:spcBef>
              <a:spcPct val="0"/>
            </a:spcBef>
            <a:spcAft>
              <a:spcPct val="35000"/>
            </a:spcAft>
            <a:buNone/>
          </a:pPr>
          <a:r>
            <a:rPr lang="en-US" sz="3500" kern="1200" dirty="0">
              <a:solidFill>
                <a:schemeClr val="tx1">
                  <a:lumMod val="50000"/>
                </a:schemeClr>
              </a:solidFill>
              <a:latin typeface="Calibri" charset="0"/>
              <a:ea typeface="Calibri" charset="0"/>
              <a:cs typeface="Calibri" charset="0"/>
            </a:rPr>
            <a:t>Language</a:t>
          </a:r>
        </a:p>
      </dsp:txBody>
      <dsp:txXfrm rot="10800000">
        <a:off x="0" y="2310319"/>
        <a:ext cx="2772383" cy="1386191"/>
      </dsp:txXfrm>
    </dsp:sp>
    <dsp:sp modelId="{7602D4D8-358C-7B42-A70F-951F393E82E0}">
      <dsp:nvSpPr>
        <dsp:cNvPr id="0" name=""/>
        <dsp:cNvSpPr/>
      </dsp:nvSpPr>
      <dsp:spPr>
        <a:xfrm rot="5400000">
          <a:off x="3234446" y="1372625"/>
          <a:ext cx="1848255" cy="2772383"/>
        </a:xfrm>
        <a:prstGeom prst="round1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48920" tIns="248920" rIns="248920" bIns="248920" numCol="1" spcCol="1270" anchor="ctr" anchorCtr="0">
          <a:noAutofit/>
        </a:bodyPr>
        <a:lstStyle/>
        <a:p>
          <a:pPr marL="0" lvl="0" indent="0" algn="ctr" defTabSz="1555750">
            <a:lnSpc>
              <a:spcPct val="90000"/>
            </a:lnSpc>
            <a:spcBef>
              <a:spcPct val="0"/>
            </a:spcBef>
            <a:spcAft>
              <a:spcPct val="35000"/>
            </a:spcAft>
            <a:buNone/>
          </a:pPr>
          <a:r>
            <a:rPr lang="en-US" sz="3500" kern="1200" dirty="0">
              <a:solidFill>
                <a:schemeClr val="tx1">
                  <a:lumMod val="50000"/>
                </a:schemeClr>
              </a:solidFill>
              <a:latin typeface="Calibri" charset="0"/>
              <a:ea typeface="Calibri" charset="0"/>
              <a:cs typeface="Calibri" charset="0"/>
            </a:rPr>
            <a:t>Knowledge</a:t>
          </a:r>
        </a:p>
      </dsp:txBody>
      <dsp:txXfrm rot="-5400000">
        <a:off x="2772382" y="2296753"/>
        <a:ext cx="2772383" cy="1386191"/>
      </dsp:txXfrm>
    </dsp:sp>
    <dsp:sp modelId="{3B53A725-5CCF-134F-9F36-26C1FBE02CF4}">
      <dsp:nvSpPr>
        <dsp:cNvPr id="0" name=""/>
        <dsp:cNvSpPr/>
      </dsp:nvSpPr>
      <dsp:spPr>
        <a:xfrm>
          <a:off x="1940668" y="1386191"/>
          <a:ext cx="1663429" cy="924127"/>
        </a:xfrm>
        <a:prstGeom prst="roundRect">
          <a:avLst/>
        </a:prstGeom>
        <a:gradFill rotWithShape="0">
          <a:gsLst>
            <a:gs pos="0">
              <a:schemeClr val="accent2">
                <a:tint val="40000"/>
                <a:hueOff val="0"/>
                <a:satOff val="0"/>
                <a:lumOff val="0"/>
                <a:alphaOff val="0"/>
                <a:satMod val="103000"/>
                <a:lumMod val="102000"/>
                <a:tint val="94000"/>
              </a:schemeClr>
            </a:gs>
            <a:gs pos="50000">
              <a:schemeClr val="accent2">
                <a:tint val="40000"/>
                <a:hueOff val="0"/>
                <a:satOff val="0"/>
                <a:lumOff val="0"/>
                <a:alphaOff val="0"/>
                <a:satMod val="110000"/>
                <a:lumMod val="100000"/>
                <a:shade val="100000"/>
              </a:schemeClr>
            </a:gs>
            <a:gs pos="100000">
              <a:schemeClr val="accent2">
                <a:tint val="4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b="1" kern="1200" dirty="0">
              <a:solidFill>
                <a:schemeClr val="tx1">
                  <a:lumMod val="50000"/>
                </a:schemeClr>
              </a:solidFill>
              <a:latin typeface="Calibri" charset="0"/>
              <a:ea typeface="Calibri" charset="0"/>
              <a:cs typeface="Calibri" charset="0"/>
            </a:rPr>
            <a:t>Qualitative Features </a:t>
          </a:r>
        </a:p>
      </dsp:txBody>
      <dsp:txXfrm>
        <a:off x="1985780" y="1431303"/>
        <a:ext cx="1573205" cy="833903"/>
      </dsp:txXfrm>
    </dsp:sp>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2.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3.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4.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5.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6.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7.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8.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13063516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E656F2-F465-8249-B72B-B906401BFFC6}" type="datetimeFigureOut">
              <a:rPr lang="en-US" smtClean="0"/>
              <a:t>7/5/19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425DA3-A274-D349-A373-1D0D30C163E5}" type="slidenum">
              <a:rPr lang="en-US" smtClean="0"/>
              <a:t>‹#›</a:t>
            </a:fld>
            <a:endParaRPr lang="en-US"/>
          </a:p>
        </p:txBody>
      </p:sp>
    </p:spTree>
    <p:extLst>
      <p:ext uri="{BB962C8B-B14F-4D97-AF65-F5344CB8AC3E}">
        <p14:creationId xmlns:p14="http://schemas.microsoft.com/office/powerpoint/2010/main" val="14551287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Shape 9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5" name="Shape 95"/>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0" i="1" u="none" strike="noStrike" cap="none" dirty="0">
                <a:solidFill>
                  <a:schemeClr val="dk1"/>
                </a:solidFill>
                <a:latin typeface="Calibri"/>
                <a:ea typeface="Calibri"/>
                <a:cs typeface="Calibri"/>
                <a:sym typeface="Calibri"/>
              </a:rPr>
              <a:t>Hidden for facilitator reference only. </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p:txBody>
      </p:sp>
      <p:sp>
        <p:nvSpPr>
          <p:cNvPr id="96" name="Shape 96"/>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51239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r>
              <a:rPr lang="en-US" b="1" dirty="0"/>
              <a:t>Time: </a:t>
            </a:r>
          </a:p>
          <a:p>
            <a:r>
              <a:rPr lang="en-US" b="1" dirty="0"/>
              <a:t>Duration: </a:t>
            </a:r>
            <a:r>
              <a:rPr lang="en-US" b="0" baseline="0" dirty="0"/>
              <a:t>1.5 minutes</a:t>
            </a:r>
          </a:p>
          <a:p>
            <a:pPr marL="0" lvl="0" indent="0">
              <a:buFont typeface="Arial" charset="0"/>
              <a:buNone/>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says: </a:t>
            </a:r>
            <a:r>
              <a:rPr lang="en-US" b="0" baseline="0" dirty="0"/>
              <a:t>and that brings us to stage 3.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does: </a:t>
            </a:r>
            <a:r>
              <a:rPr lang="en-US" b="0" baseline="0" dirty="0"/>
              <a:t>Click to reveal arrow and text.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says: </a:t>
            </a:r>
            <a:r>
              <a:rPr lang="en-US" b="0" baseline="0" dirty="0"/>
              <a:t>This is the work that will happen after you leave here today. You will be charged with going back to your classroom and trying out that learning with your students.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does: </a:t>
            </a:r>
            <a:r>
              <a:rPr lang="en-US" b="0" baseline="0" dirty="0"/>
              <a:t>Click to reveal red arrow to evidence.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says: </a:t>
            </a:r>
            <a:r>
              <a:rPr lang="en-US" b="0" baseline="0" dirty="0"/>
              <a:t>During the lesson you try out in your classroom, you will use the template we will be providing in session 6 today to collect evidence of student learning.  You will need to bring that template with student evidence back with you in February because</a:t>
            </a:r>
            <a:r>
              <a:rPr lang="is-IS" b="0" baseline="0" dirty="0"/>
              <a:t>…</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is-I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is-IS" b="1" baseline="0" dirty="0"/>
              <a:t>Facilitator does: </a:t>
            </a:r>
            <a:r>
              <a:rPr lang="is-IS" b="0" baseline="0" dirty="0"/>
              <a:t>Click to reveal text about module 4.</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is-I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is-IS" b="1" baseline="0" dirty="0"/>
              <a:t>Facilitator says: </a:t>
            </a:r>
            <a:r>
              <a:rPr lang="en-US" b="0" baseline="0" dirty="0"/>
              <a:t>We will be analyzing that evidence in module 4.  That module is designed for you to reflect on your experience and analyze the student work samples in order to make a plan for supporting students and adjusting your instruction.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does: </a:t>
            </a:r>
            <a:r>
              <a:rPr lang="en-US" b="0" baseline="0" dirty="0"/>
              <a:t>Pause here to field any questions.  Signpost for participants that we have carved out additional time at the end of the day after session 6 to go into this in greater depth so that everyone feels well prepared to go do this.  May also be helpful to point out that session 6 is designed for them to begin making their plan for how and what they will implement.  At the end of the day, we will also be talking specifically about what this means for people who are not teachers (i.e. instructional coaches, district level staff, etc.)</a:t>
            </a:r>
          </a:p>
          <a:p>
            <a:pPr marL="0" marR="0" lvl="0" indent="0" algn="l" defTabSz="914400" rtl="0" eaLnBrk="1" fontAlgn="auto" latinLnBrk="0" hangingPunct="1">
              <a:lnSpc>
                <a:spcPct val="100000"/>
              </a:lnSpc>
              <a:spcBef>
                <a:spcPts val="0"/>
              </a:spcBef>
              <a:spcAft>
                <a:spcPts val="0"/>
              </a:spcAft>
              <a:buClrTx/>
              <a:buSzPct val="25000"/>
              <a:buFontTx/>
              <a:buNone/>
              <a:tabLst/>
              <a:defRPr/>
            </a:pPr>
            <a:endParaRPr lang="en-US" b="1" dirty="0">
              <a:solidFill>
                <a:schemeClr val="tx2"/>
              </a:solidFill>
              <a:latin typeface="Calibri" panose="020F0502020204030204" pitchFamily="34" charset="0"/>
              <a:cs typeface="Calibri" panose="020F0502020204030204" pitchFamily="34" charset="0"/>
            </a:endParaRP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10</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1770523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4 minutes </a:t>
            </a:r>
            <a:endParaRPr lang="en-US" b="1" dirty="0"/>
          </a:p>
          <a:p>
            <a:endParaRPr lang="en-US" dirty="0"/>
          </a:p>
          <a:p>
            <a:r>
              <a:rPr lang="en-US" b="1" dirty="0"/>
              <a:t>Facilitator says: </a:t>
            </a:r>
            <a:r>
              <a:rPr lang="en-US" b="0" dirty="0"/>
              <a:t>To illustrate the flexibility of the protocol, please review the Vocabulary Task for “Intent” in your note catcher. </a:t>
            </a:r>
          </a:p>
          <a:p>
            <a:endParaRPr lang="en-US" b="0" dirty="0"/>
          </a:p>
          <a:p>
            <a:r>
              <a:rPr lang="en-US" b="1" dirty="0"/>
              <a:t>Facilitator does: </a:t>
            </a:r>
            <a:r>
              <a:rPr lang="en-US" b="0" dirty="0"/>
              <a:t>Provide 1 minute for independent review. Click to reveal next set of directions. </a:t>
            </a:r>
          </a:p>
          <a:p>
            <a:endParaRPr lang="en-US" b="0" dirty="0"/>
          </a:p>
          <a:p>
            <a:r>
              <a:rPr lang="en-US" b="1" dirty="0"/>
              <a:t>Facilitator says: </a:t>
            </a:r>
            <a:r>
              <a:rPr lang="en-US" b="0" dirty="0"/>
              <a:t>Now, discuss with a partner: what are the similarities between this example and our model using the word foreboding? What are the differences? </a:t>
            </a:r>
          </a:p>
          <a:p>
            <a:endParaRPr lang="en-US" b="0" dirty="0"/>
          </a:p>
          <a:p>
            <a:r>
              <a:rPr lang="en-US" b="1" dirty="0"/>
              <a:t>Facilitator does: </a:t>
            </a:r>
            <a:r>
              <a:rPr lang="en-US" b="0" dirty="0"/>
              <a:t>After a minute or two, ask a few people to share out with the whole group. Click to reveal the key point about the flexibility of the protocol. </a:t>
            </a:r>
            <a:endParaRPr lang="en-US" b="1" dirty="0"/>
          </a:p>
          <a:p>
            <a:endParaRPr lang="en-US" b="1" dirty="0"/>
          </a:p>
          <a:p>
            <a:r>
              <a:rPr lang="en-US" b="1" dirty="0"/>
              <a:t>Look For: </a:t>
            </a:r>
          </a:p>
          <a:p>
            <a:pPr marL="171450" indent="-171450">
              <a:buFont typeface="Arial" panose="020B0604020202020204" pitchFamily="34" charset="0"/>
              <a:buChar char="•"/>
            </a:pPr>
            <a:r>
              <a:rPr lang="en-US" dirty="0"/>
              <a:t>Similarities include introducing the word </a:t>
            </a:r>
            <a:r>
              <a:rPr lang="en-US" b="1" dirty="0"/>
              <a:t>in context </a:t>
            </a:r>
            <a:r>
              <a:rPr lang="en-US" b="0" dirty="0"/>
              <a:t>and moving through all five steps of the protocol. By using the protocol, there is a gradual release for students. </a:t>
            </a:r>
          </a:p>
          <a:p>
            <a:pPr marL="171450" indent="-171450">
              <a:buFont typeface="Arial" panose="020B0604020202020204" pitchFamily="34" charset="0"/>
              <a:buChar char="•"/>
            </a:pPr>
            <a:r>
              <a:rPr lang="en-US" b="0" dirty="0"/>
              <a:t>There are differences in how steps 2-5 are done, for example: </a:t>
            </a:r>
          </a:p>
          <a:p>
            <a:pPr marL="628650" lvl="1" indent="-171450">
              <a:buFont typeface="Arial" panose="020B0604020202020204" pitchFamily="34" charset="0"/>
              <a:buChar char="•"/>
            </a:pPr>
            <a:r>
              <a:rPr lang="en-US" b="0" dirty="0"/>
              <a:t>In our model we used word parts to help confirm our definition of the word, but this example doesn’t include word parts (because they’re not as helpful here). Instead a clear definition is given for students to work with. </a:t>
            </a:r>
          </a:p>
          <a:p>
            <a:pPr marL="628650" lvl="1" indent="-171450">
              <a:buFont typeface="Arial" panose="020B0604020202020204" pitchFamily="34" charset="0"/>
              <a:buChar char="•"/>
            </a:pPr>
            <a:r>
              <a:rPr lang="en-US" b="0" dirty="0"/>
              <a:t>This example shows alternate ways students can make connections and apply their understanding of the word. </a:t>
            </a:r>
          </a:p>
          <a:p>
            <a:pPr marL="171450" lvl="0" indent="-171450">
              <a:buFont typeface="Arial" panose="020B0604020202020204" pitchFamily="34" charset="0"/>
              <a:buChar char="•"/>
            </a:pPr>
            <a:r>
              <a:rPr lang="en-US" b="0" dirty="0"/>
              <a:t>Key Point: The questions or tasks you plan for each step should be flexible and determined based on the word. What works for one word (i.e. foreboding) may not work best for another word (i.e. intent). The protocol is meant to be flexible!</a:t>
            </a:r>
          </a:p>
          <a:p>
            <a:pPr marL="171450" lvl="0" indent="-171450">
              <a:buFont typeface="Arial" panose="020B0604020202020204" pitchFamily="34" charset="0"/>
              <a:buChar char="•"/>
            </a:pPr>
            <a:endParaRPr lang="en-US" b="0" dirty="0"/>
          </a:p>
          <a:p>
            <a:pPr marL="0" lvl="0" indent="0">
              <a:buFont typeface="Arial" panose="020B0604020202020204" pitchFamily="34" charset="0"/>
              <a:buNone/>
            </a:pPr>
            <a:r>
              <a:rPr lang="en-US" b="1" dirty="0"/>
              <a:t>Additional Context for Facilitators: </a:t>
            </a:r>
            <a:r>
              <a:rPr lang="en-US" b="0" dirty="0"/>
              <a:t>This vocabulary task was found in the “Additional Support for Diverse Learners” guide for this unit, that is part of the revisions for ELA Guidebooks (2018-2019). More tasks like this are being built out across other units as well as part of the revision process. </a:t>
            </a:r>
          </a:p>
          <a:p>
            <a:pPr marL="0" lvl="0" indent="0">
              <a:buFont typeface="Arial" panose="020B0604020202020204" pitchFamily="34" charset="0"/>
              <a:buNone/>
            </a:pPr>
            <a:endParaRPr lang="en-US" b="0" dirty="0"/>
          </a:p>
          <a:p>
            <a:pPr marL="0" lvl="0" indent="0">
              <a:buFont typeface="Arial" panose="020B0604020202020204" pitchFamily="34" charset="0"/>
              <a:buNone/>
            </a:pPr>
            <a:r>
              <a:rPr lang="en-US" b="1" dirty="0"/>
              <a:t>Note for Facilitators: </a:t>
            </a:r>
            <a:r>
              <a:rPr lang="en-US" b="0" dirty="0"/>
              <a:t>”Intent” is found in Part I of the Story of Prometheus, which is not printed in the note catcher for Session 4. If participants are curious to see this word in context, they can refer back to an earlier session’s materials for the full story.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100</a:t>
            </a:fld>
            <a:endParaRPr lang="en-US"/>
          </a:p>
        </p:txBody>
      </p:sp>
    </p:spTree>
    <p:extLst>
      <p:ext uri="{BB962C8B-B14F-4D97-AF65-F5344CB8AC3E}">
        <p14:creationId xmlns:p14="http://schemas.microsoft.com/office/powerpoint/2010/main" val="326573888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8 minutes</a:t>
            </a:r>
          </a:p>
          <a:p>
            <a:endParaRPr lang="en-US" b="1" dirty="0"/>
          </a:p>
          <a:p>
            <a:r>
              <a:rPr lang="en-US" b="1" dirty="0"/>
              <a:t>Facilitator says: </a:t>
            </a:r>
            <a:r>
              <a:rPr lang="en-US" b="0" dirty="0"/>
              <a:t>We’re now going to practice applying this protocol to another word from this text: puny (found on the first page of Part II of the story). This word would be worthy of addressing directly using this protocol because it’s important to the meaning of the text (it says a lot about how Jupiter views the humans and himself), and students may encounter it in other contexts. </a:t>
            </a:r>
          </a:p>
          <a:p>
            <a:endParaRPr lang="en-US" b="1" dirty="0"/>
          </a:p>
          <a:p>
            <a:r>
              <a:rPr lang="en-US" b="1" dirty="0"/>
              <a:t>Facilitator does: </a:t>
            </a:r>
            <a:r>
              <a:rPr lang="en-US" b="0" dirty="0"/>
              <a:t>Review directions and point</a:t>
            </a:r>
            <a:r>
              <a:rPr lang="en-US" b="0" baseline="0" dirty="0"/>
              <a:t> participants to the graphic organizer in their note-catcher to record their plans. They will be planning the questions they would ask students for each step, making sure to read and follow the “planning considerations” and guiding questions provided in column 2 of the graphic organizer. Circulate during work time and identify 1-2 exemplars to share with the whole group afterwards. </a:t>
            </a:r>
          </a:p>
          <a:p>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101</a:t>
            </a:fld>
            <a:endParaRPr lang="en-US"/>
          </a:p>
        </p:txBody>
      </p:sp>
    </p:spTree>
    <p:extLst>
      <p:ext uri="{BB962C8B-B14F-4D97-AF65-F5344CB8AC3E}">
        <p14:creationId xmlns:p14="http://schemas.microsoft.com/office/powerpoint/2010/main" val="120792281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30 seconds</a:t>
            </a:r>
          </a:p>
          <a:p>
            <a:endParaRPr lang="en-US" b="0" dirty="0"/>
          </a:p>
          <a:p>
            <a:r>
              <a:rPr lang="en-US" b="1" dirty="0"/>
              <a:t>Facilitator says: </a:t>
            </a:r>
            <a:r>
              <a:rPr lang="en-US" b="0" dirty="0"/>
              <a:t>Great! Now we have a good</a:t>
            </a:r>
            <a:r>
              <a:rPr lang="en-US" b="0" baseline="0" dirty="0"/>
              <a:t> understanding of what direct vocabulary instruction is and what it looks like.  But now the questions is</a:t>
            </a:r>
            <a:r>
              <a:rPr lang="is-IS" b="0" baseline="0" dirty="0"/>
              <a:t>… how do I </a:t>
            </a:r>
            <a:r>
              <a:rPr lang="en-US" b="0" baseline="0" dirty="0"/>
              <a:t>distinguish between words that deserve more time and attention from those that require less time and attention?</a:t>
            </a:r>
            <a:endParaRPr lang="en-US" b="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102</a:t>
            </a:fld>
            <a:endParaRPr lang="en-US"/>
          </a:p>
        </p:txBody>
      </p:sp>
    </p:spTree>
    <p:extLst>
      <p:ext uri="{BB962C8B-B14F-4D97-AF65-F5344CB8AC3E}">
        <p14:creationId xmlns:p14="http://schemas.microsoft.com/office/powerpoint/2010/main" val="201466957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4 minutes</a:t>
            </a:r>
          </a:p>
          <a:p>
            <a:endParaRPr lang="en-US" b="0" dirty="0"/>
          </a:p>
          <a:p>
            <a:r>
              <a:rPr lang="en-US" b="1" dirty="0"/>
              <a:t>Facilitator does: </a:t>
            </a:r>
            <a:r>
              <a:rPr lang="en-US" b="0" dirty="0"/>
              <a:t>Point</a:t>
            </a:r>
            <a:r>
              <a:rPr lang="en-US" b="0" baseline="0" dirty="0"/>
              <a:t> participants to the excerpt in their note-catcher and provide 1.5 minutes of independent reading time. Then, click to reveal discussion prompt and have participants discuss at their tables.  Afterwards, check for understanding by inviting participants to share out with the whole group. </a:t>
            </a:r>
          </a:p>
          <a:p>
            <a:endParaRPr lang="en-US" b="0" baseline="0" dirty="0"/>
          </a:p>
          <a:p>
            <a:r>
              <a:rPr lang="en-US" b="1" baseline="0" dirty="0"/>
              <a:t>Note: </a:t>
            </a:r>
            <a:r>
              <a:rPr lang="en-US" b="0" baseline="0" dirty="0"/>
              <a:t>The “look </a:t>
            </a:r>
            <a:r>
              <a:rPr lang="en-US" b="0" baseline="0" dirty="0" err="1"/>
              <a:t>fors</a:t>
            </a:r>
            <a:r>
              <a:rPr lang="en-US" b="0" baseline="0" dirty="0"/>
              <a:t>” for these questions are on the next slide. </a:t>
            </a:r>
            <a:endParaRPr lang="en-US" b="1" dirty="0"/>
          </a:p>
          <a:p>
            <a:endParaRPr lang="en-US" dirty="0"/>
          </a:p>
          <a:p>
            <a:r>
              <a:rPr lang="en-US" b="1" dirty="0"/>
              <a:t>Article Source: </a:t>
            </a:r>
            <a:r>
              <a:rPr lang="en-US" b="0" dirty="0" err="1"/>
              <a:t>Liben</a:t>
            </a:r>
            <a:r>
              <a:rPr lang="en-US" b="0" dirty="0"/>
              <a:t>, D. (2013, Winter). Which Words Do I Teach and How? </a:t>
            </a:r>
            <a:r>
              <a:rPr lang="en-US" dirty="0"/>
              <a:t>Retrieved from https://</a:t>
            </a:r>
            <a:r>
              <a:rPr lang="en-US" dirty="0" err="1"/>
              <a:t>achievethecore.org</a:t>
            </a:r>
            <a:r>
              <a:rPr lang="en-US" dirty="0"/>
              <a:t>/content/upload/</a:t>
            </a:r>
            <a:r>
              <a:rPr lang="en-US" dirty="0" err="1"/>
              <a:t>Liben_Vocabulary_Article.pdf</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103</a:t>
            </a:fld>
            <a:endParaRPr lang="en-US"/>
          </a:p>
        </p:txBody>
      </p:sp>
    </p:spTree>
    <p:extLst>
      <p:ext uri="{BB962C8B-B14F-4D97-AF65-F5344CB8AC3E}">
        <p14:creationId xmlns:p14="http://schemas.microsoft.com/office/powerpoint/2010/main" val="165665117"/>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30 seconds</a:t>
            </a:r>
          </a:p>
          <a:p>
            <a:endParaRPr lang="en-US" sz="1200" b="1" i="0" u="none" strike="noStrike" cap="none" dirty="0">
              <a:solidFill>
                <a:schemeClr val="dk1"/>
              </a:solidFill>
              <a:latin typeface="+mn-lt"/>
              <a:ea typeface="Calibri"/>
              <a:cs typeface="Calibri"/>
              <a:sym typeface="Calibri"/>
            </a:endParaRPr>
          </a:p>
          <a:p>
            <a:pPr marL="0" marR="0" lvl="0" indent="0" algn="l" rtl="0">
              <a:spcBef>
                <a:spcPts val="0"/>
              </a:spcBef>
              <a:buClr>
                <a:schemeClr val="dk1"/>
              </a:buClr>
              <a:buSzPct val="25000"/>
              <a:buFont typeface="Calibri"/>
              <a:buNone/>
            </a:pPr>
            <a:r>
              <a:rPr lang="en-US" sz="1200" b="1" i="0" u="none" strike="noStrike" cap="none" dirty="0">
                <a:solidFill>
                  <a:schemeClr val="dk1"/>
                </a:solidFill>
                <a:latin typeface="+mn-lt"/>
                <a:ea typeface="Calibri"/>
                <a:cs typeface="Calibri"/>
                <a:sym typeface="Calibri"/>
              </a:rPr>
              <a:t>Facilitator does: </a:t>
            </a:r>
            <a:r>
              <a:rPr lang="en-US" sz="1200" b="0" i="0" u="none" strike="noStrike" cap="none" dirty="0">
                <a:solidFill>
                  <a:schemeClr val="dk1"/>
                </a:solidFill>
                <a:latin typeface="+mn-lt"/>
                <a:ea typeface="Calibri"/>
                <a:cs typeface="Calibri"/>
                <a:sym typeface="Calibri"/>
              </a:rPr>
              <a:t>Spend more or less time on this slide depending on what participants shared in the debrief.  Use this slide as an opportunity to clarify</a:t>
            </a:r>
            <a:r>
              <a:rPr lang="en-US" sz="1200" b="0" i="0" u="none" strike="noStrike" cap="none" baseline="0" dirty="0">
                <a:solidFill>
                  <a:schemeClr val="dk1"/>
                </a:solidFill>
                <a:latin typeface="+mn-lt"/>
                <a:ea typeface="Calibri"/>
                <a:cs typeface="Calibri"/>
                <a:sym typeface="Calibri"/>
              </a:rPr>
              <a:t> any questions or misconceptions.</a:t>
            </a:r>
          </a:p>
          <a:p>
            <a:pPr marL="0" marR="0" lvl="0" indent="0" algn="l" rtl="0">
              <a:spcBef>
                <a:spcPts val="0"/>
              </a:spcBef>
              <a:buClr>
                <a:schemeClr val="dk1"/>
              </a:buClr>
              <a:buSzPct val="25000"/>
              <a:buFont typeface="Calibri"/>
              <a:buNone/>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Clr>
                <a:schemeClr val="dk1"/>
              </a:buClr>
              <a:buSzPct val="25000"/>
              <a:buFont typeface="Calibri"/>
              <a:buNone/>
            </a:pPr>
            <a:endParaRPr lang="en-US" sz="1200" b="0" i="0" u="none" strike="noStrike" cap="none" dirty="0">
              <a:solidFill>
                <a:schemeClr val="dk1"/>
              </a:solidFill>
              <a:latin typeface="+mn-lt"/>
              <a:ea typeface="Calibri"/>
              <a:cs typeface="Calibri"/>
              <a:sym typeface="Calibri"/>
            </a:endParaRPr>
          </a:p>
          <a:p>
            <a:endParaRPr lang="en-US" dirty="0"/>
          </a:p>
        </p:txBody>
      </p:sp>
      <p:sp>
        <p:nvSpPr>
          <p:cNvPr id="4" name="Slide Number Placeholder 3"/>
          <p:cNvSpPr>
            <a:spLocks noGrp="1"/>
          </p:cNvSpPr>
          <p:nvPr>
            <p:ph type="sldNum" sz="quarter" idx="10"/>
          </p:nvPr>
        </p:nvSpPr>
        <p:spPr/>
        <p:txBody>
          <a:bodyPr/>
          <a:lstStyle/>
          <a:p>
            <a:fld id="{F81E80BC-831E-45A3-959E-048EA8F244EA}" type="slidenum">
              <a:rPr lang="en-US" smtClean="0"/>
              <a:t>104</a:t>
            </a:fld>
            <a:endParaRPr lang="en-US"/>
          </a:p>
        </p:txBody>
      </p:sp>
    </p:spTree>
    <p:extLst>
      <p:ext uri="{BB962C8B-B14F-4D97-AF65-F5344CB8AC3E}">
        <p14:creationId xmlns:p14="http://schemas.microsoft.com/office/powerpoint/2010/main" val="230345273"/>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30 seconds</a:t>
            </a:r>
          </a:p>
          <a:p>
            <a:endParaRPr lang="en-US" sz="1200" b="1" i="0" u="none" strike="noStrike" cap="none" dirty="0">
              <a:solidFill>
                <a:schemeClr val="dk1"/>
              </a:solidFill>
              <a:latin typeface="+mn-lt"/>
              <a:ea typeface="Calibri"/>
              <a:cs typeface="Calibri"/>
              <a:sym typeface="Calibri"/>
            </a:endParaRPr>
          </a:p>
          <a:p>
            <a:pPr marL="0" marR="0" lvl="0" indent="0" algn="l" rtl="0">
              <a:spcBef>
                <a:spcPts val="0"/>
              </a:spcBef>
              <a:buClr>
                <a:schemeClr val="dk1"/>
              </a:buClr>
              <a:buSzPct val="25000"/>
              <a:buFont typeface="Calibri"/>
              <a:buNone/>
            </a:pPr>
            <a:r>
              <a:rPr lang="en-US" sz="1200" b="1" i="0" u="none" strike="noStrike" cap="none" dirty="0">
                <a:solidFill>
                  <a:schemeClr val="dk1"/>
                </a:solidFill>
                <a:latin typeface="+mn-lt"/>
                <a:ea typeface="Calibri"/>
                <a:cs typeface="Calibri"/>
                <a:sym typeface="Calibri"/>
              </a:rPr>
              <a:t>Facilitator says: </a:t>
            </a:r>
            <a:r>
              <a:rPr lang="en-US" sz="1200" b="0" i="0" u="none" strike="noStrike" cap="none" dirty="0">
                <a:solidFill>
                  <a:schemeClr val="dk1"/>
                </a:solidFill>
                <a:latin typeface="+mn-lt"/>
                <a:ea typeface="Calibri"/>
                <a:cs typeface="Calibri"/>
                <a:sym typeface="Calibri"/>
              </a:rPr>
              <a:t>You may still be thinking there</a:t>
            </a:r>
            <a:r>
              <a:rPr lang="en-US" sz="1200" b="0" i="0" u="none" strike="noStrike" cap="none" baseline="0" dirty="0">
                <a:solidFill>
                  <a:schemeClr val="dk1"/>
                </a:solidFill>
                <a:latin typeface="+mn-lt"/>
                <a:ea typeface="Calibri"/>
                <a:cs typeface="Calibri"/>
                <a:sym typeface="Calibri"/>
              </a:rPr>
              <a:t> are a lot of words to teach!  A key takeaway to keep in mind particularly as you prioritize which words to teach is that WE MUST address words that are central to the meaning of the text.  In other words, if students do not know the meaning of this word it will impede their ability to understand the text.  These words are core to the text and must be explicitly addressed.  It’s important to point out that the list of criteria we just examined applies to these core words – it doesn’t mean that because they are core to the central meaning of this text that they need more time and attention. If it’s a concrete word like “blacksmith” that could still be addressed relatively quickly!</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105</a:t>
            </a:fld>
            <a:endParaRPr lang="en-US"/>
          </a:p>
        </p:txBody>
      </p:sp>
    </p:spTree>
    <p:extLst>
      <p:ext uri="{BB962C8B-B14F-4D97-AF65-F5344CB8AC3E}">
        <p14:creationId xmlns:p14="http://schemas.microsoft.com/office/powerpoint/2010/main" val="114823466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5 minutes</a:t>
            </a:r>
          </a:p>
          <a:p>
            <a:endParaRPr lang="en-US" b="1" dirty="0"/>
          </a:p>
          <a:p>
            <a:r>
              <a:rPr lang="en-US" b="1" dirty="0"/>
              <a:t>Facilitator does: </a:t>
            </a:r>
            <a:r>
              <a:rPr lang="en-US" dirty="0"/>
              <a:t>Review directions and have participants work with a partner</a:t>
            </a:r>
            <a:r>
              <a:rPr lang="en-US" baseline="0" dirty="0"/>
              <a:t> to add one word to each column of the t-chart in their note-catcher. </a:t>
            </a:r>
            <a:r>
              <a:rPr lang="en-US" dirty="0"/>
              <a:t>Push participants to think in terms of these “categories”</a:t>
            </a:r>
            <a:r>
              <a:rPr lang="en-US" baseline="0" dirty="0"/>
              <a:t> from the previous slide. Encourage participants to be prepared to share their rationale. Afterwards, invite participants to share out with the whole group.</a:t>
            </a:r>
          </a:p>
          <a:p>
            <a:endParaRPr lang="en-US" baseline="0" dirty="0"/>
          </a:p>
          <a:p>
            <a:r>
              <a:rPr lang="en-US" b="1" baseline="0" dirty="0"/>
              <a:t>Examples/Look </a:t>
            </a:r>
            <a:r>
              <a:rPr lang="en-US" b="1" baseline="0" dirty="0" err="1"/>
              <a:t>fors</a:t>
            </a:r>
            <a:r>
              <a:rPr lang="en-US" b="1" baseline="0" dirty="0"/>
              <a:t>:</a:t>
            </a:r>
          </a:p>
          <a:p>
            <a:pPr marL="171450" indent="-171450">
              <a:buFont typeface="Arial" charset="0"/>
              <a:buChar char="•"/>
            </a:pPr>
            <a:r>
              <a:rPr lang="en-US" b="1" baseline="0" dirty="0"/>
              <a:t>Less time: </a:t>
            </a:r>
            <a:r>
              <a:rPr lang="en-US" b="0" baseline="0" dirty="0"/>
              <a:t>kinsfolk, flock, ripening, blacksmith, forge, casket, morrow, bosoms</a:t>
            </a:r>
          </a:p>
          <a:p>
            <a:pPr marL="171450" indent="-171450">
              <a:buFont typeface="Arial" charset="0"/>
              <a:buChar char="•"/>
            </a:pPr>
            <a:r>
              <a:rPr lang="en-US" b="1" baseline="0" dirty="0"/>
              <a:t>More time: </a:t>
            </a:r>
            <a:r>
              <a:rPr lang="en-US" b="0" baseline="0" dirty="0"/>
              <a:t>haste, distress, toiling, gaunt, foreboding, tyrant, puny</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Emphasize that words selected for BOTH categories must be central to the meaning of the text! Although we do not address them explicitly here, there will always be some words that you choose to selectively ignore because they’re not critical to understanding/meaning. </a:t>
            </a:r>
          </a:p>
        </p:txBody>
      </p:sp>
      <p:sp>
        <p:nvSpPr>
          <p:cNvPr id="4" name="Slide Number Placeholder 3"/>
          <p:cNvSpPr>
            <a:spLocks noGrp="1"/>
          </p:cNvSpPr>
          <p:nvPr>
            <p:ph type="sldNum" sz="quarter" idx="10"/>
          </p:nvPr>
        </p:nvSpPr>
        <p:spPr/>
        <p:txBody>
          <a:bodyPr/>
          <a:lstStyle/>
          <a:p>
            <a:fld id="{86425DA3-A274-D349-A373-1D0D30C163E5}" type="slidenum">
              <a:rPr lang="en-US" smtClean="0"/>
              <a:t>106</a:t>
            </a:fld>
            <a:endParaRPr lang="en-US"/>
          </a:p>
        </p:txBody>
      </p:sp>
    </p:spTree>
    <p:extLst>
      <p:ext uri="{BB962C8B-B14F-4D97-AF65-F5344CB8AC3E}">
        <p14:creationId xmlns:p14="http://schemas.microsoft.com/office/powerpoint/2010/main" val="1545444748"/>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30 seconds</a:t>
            </a:r>
          </a:p>
          <a:p>
            <a:endParaRPr lang="en-US" b="0" dirty="0"/>
          </a:p>
          <a:p>
            <a:r>
              <a:rPr lang="en-US" b="1" dirty="0"/>
              <a:t>Facilitator says: </a:t>
            </a:r>
            <a:r>
              <a:rPr lang="en-US" b="0" dirty="0"/>
              <a:t>Before we close out, I’d like to share one useful resource that can help you determine which words are worthy of more time. Of course, this tool will provide a starting point – you should still always rely on your professional judgment and the unique needs of your students when selecting words. This tool is the “Academic Word Finder” and can be accessed on the Student Achievement Partners website, listed here. You can insert text, select a grade level, and the word finder will generate a list of academic vocabulary. I encourage you to check this out!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107</a:t>
            </a:fld>
            <a:endParaRPr lang="en-US"/>
          </a:p>
        </p:txBody>
      </p:sp>
    </p:spTree>
    <p:extLst>
      <p:ext uri="{BB962C8B-B14F-4D97-AF65-F5344CB8AC3E}">
        <p14:creationId xmlns:p14="http://schemas.microsoft.com/office/powerpoint/2010/main" val="358722664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Time:</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Duration: </a:t>
            </a:r>
            <a:r>
              <a:rPr lang="en-US" sz="1100" b="0" i="0" u="none" strike="noStrike" cap="none" dirty="0">
                <a:solidFill>
                  <a:schemeClr val="dk1"/>
                </a:solidFill>
                <a:sym typeface="Calibri"/>
              </a:rPr>
              <a:t>2.5 </a:t>
            </a:r>
            <a:r>
              <a:rPr lang="en-US" b="0" i="0" u="none" strike="noStrike" cap="none" dirty="0">
                <a:solidFill>
                  <a:schemeClr val="dk1"/>
                </a:solidFill>
                <a:ea typeface="Calibri"/>
                <a:sym typeface="Calibri"/>
              </a:rPr>
              <a:t>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u="none" strike="noStrike" cap="none" dirty="0">
              <a:solidFill>
                <a:schemeClr val="dk1"/>
              </a:solidFill>
              <a:ea typeface="Calibri"/>
              <a:sym typeface="Calibri"/>
            </a:endParaRPr>
          </a:p>
          <a:p>
            <a:r>
              <a:rPr lang="en-US" b="1" dirty="0"/>
              <a:t>Facilitator says: </a:t>
            </a:r>
            <a:r>
              <a:rPr lang="en-US" b="0" dirty="0"/>
              <a:t>Before</a:t>
            </a:r>
            <a:r>
              <a:rPr lang="en-US" b="0" baseline="0" dirty="0"/>
              <a:t> we wrap up, it’s important that we summarize and capture learning from today’s session. Please take a few moments to reflect on these questions and record your responses in the space provided in your note-catcher. </a:t>
            </a:r>
          </a:p>
          <a:p>
            <a:endParaRPr lang="en-US"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0" baseline="0" dirty="0"/>
              <a:t>Direct participants to their note catchers, where they have space to “capture their learning” from today’s session. Provide time for participants to record their thinking in response to the questions on the slide. </a:t>
            </a:r>
          </a:p>
          <a:p>
            <a:pPr>
              <a:buFontTx/>
              <a:buNone/>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108</a:t>
            </a:fld>
            <a:endParaRPr lang="en-US"/>
          </a:p>
        </p:txBody>
      </p:sp>
    </p:spTree>
    <p:extLst>
      <p:ext uri="{BB962C8B-B14F-4D97-AF65-F5344CB8AC3E}">
        <p14:creationId xmlns:p14="http://schemas.microsoft.com/office/powerpoint/2010/main" val="182405745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 </a:t>
            </a:r>
          </a:p>
        </p:txBody>
      </p:sp>
      <p:sp>
        <p:nvSpPr>
          <p:cNvPr id="4" name="Slide Number Placeholder 3"/>
          <p:cNvSpPr>
            <a:spLocks noGrp="1"/>
          </p:cNvSpPr>
          <p:nvPr>
            <p:ph type="sldNum" sz="quarter" idx="10"/>
          </p:nvPr>
        </p:nvSpPr>
        <p:spPr/>
        <p:txBody>
          <a:bodyPr/>
          <a:lstStyle/>
          <a:p>
            <a:fld id="{86425DA3-A274-D349-A373-1D0D30C163E5}" type="slidenum">
              <a:rPr lang="en-US" smtClean="0"/>
              <a:t>109</a:t>
            </a:fld>
            <a:endParaRPr lang="en-US"/>
          </a:p>
        </p:txBody>
      </p:sp>
    </p:spTree>
    <p:extLst>
      <p:ext uri="{BB962C8B-B14F-4D97-AF65-F5344CB8AC3E}">
        <p14:creationId xmlns:p14="http://schemas.microsoft.com/office/powerpoint/2010/main" val="21066206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11</a:t>
            </a:fld>
            <a:endParaRPr lang="en-US"/>
          </a:p>
        </p:txBody>
      </p:sp>
    </p:spTree>
    <p:extLst>
      <p:ext uri="{BB962C8B-B14F-4D97-AF65-F5344CB8AC3E}">
        <p14:creationId xmlns:p14="http://schemas.microsoft.com/office/powerpoint/2010/main" val="79880654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a:t>
            </a:r>
            <a:r>
              <a:rPr lang="en-US" b="0" dirty="0"/>
              <a:t> 4 minutes</a:t>
            </a:r>
            <a:endParaRPr lang="en-US" b="1" dirty="0"/>
          </a:p>
          <a:p>
            <a:endParaRPr lang="en-US" b="1" dirty="0"/>
          </a:p>
          <a:p>
            <a:r>
              <a:rPr lang="en-US" b="1" dirty="0"/>
              <a:t>Facilitator does: </a:t>
            </a:r>
            <a:r>
              <a:rPr lang="en-US" dirty="0"/>
              <a:t>Have participants reflect independently</a:t>
            </a:r>
            <a:r>
              <a:rPr lang="en-US" baseline="0" dirty="0"/>
              <a:t> before sharing with a partner; encourage them to be specific and provide evidence/examples from their own classrooms. There is space for participants</a:t>
            </a:r>
            <a:r>
              <a:rPr lang="en-US" dirty="0"/>
              <a:t> to write their thinking in the note catcher</a:t>
            </a:r>
            <a:r>
              <a:rPr lang="en-US" b="1" dirty="0"/>
              <a:t>.</a:t>
            </a:r>
            <a:r>
              <a:rPr lang="en-US" baseline="0" dirty="0"/>
              <a:t> If time allows have a few participants share out with the whole group.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110</a:t>
            </a:fld>
            <a:endParaRPr lang="en-US"/>
          </a:p>
        </p:txBody>
      </p:sp>
    </p:spTree>
    <p:extLst>
      <p:ext uri="{BB962C8B-B14F-4D97-AF65-F5344CB8AC3E}">
        <p14:creationId xmlns:p14="http://schemas.microsoft.com/office/powerpoint/2010/main" val="664086645"/>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89088" y="871538"/>
            <a:ext cx="3711575" cy="2087562"/>
          </a:xfrm>
        </p:spPr>
      </p:sp>
      <p:sp>
        <p:nvSpPr>
          <p:cNvPr id="3" name="Notes Placeholder 2"/>
          <p:cNvSpPr>
            <a:spLocks noGrp="1"/>
          </p:cNvSpPr>
          <p:nvPr>
            <p:ph type="body" idx="1"/>
          </p:nvPr>
        </p:nvSpPr>
        <p:spPr>
          <a:xfrm>
            <a:off x="701272" y="3392018"/>
            <a:ext cx="5486400" cy="3600450"/>
          </a:xfrm>
        </p:spPr>
        <p:txBody>
          <a:bodyPr/>
          <a:lstStyle/>
          <a:p>
            <a:r>
              <a:rPr lang="en-US" b="1" dirty="0"/>
              <a:t>Time:</a:t>
            </a:r>
          </a:p>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111</a:t>
            </a:fld>
            <a:endParaRPr lang="en-US" dirty="0"/>
          </a:p>
        </p:txBody>
      </p:sp>
    </p:spTree>
    <p:extLst>
      <p:ext uri="{BB962C8B-B14F-4D97-AF65-F5344CB8AC3E}">
        <p14:creationId xmlns:p14="http://schemas.microsoft.com/office/powerpoint/2010/main" val="899185869"/>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23988" y="1006475"/>
            <a:ext cx="3711575" cy="2087563"/>
          </a:xfrm>
        </p:spPr>
      </p:sp>
      <p:sp>
        <p:nvSpPr>
          <p:cNvPr id="3" name="Notes Placeholder 2"/>
          <p:cNvSpPr>
            <a:spLocks noGrp="1"/>
          </p:cNvSpPr>
          <p:nvPr>
            <p:ph type="body" idx="1"/>
          </p:nvPr>
        </p:nvSpPr>
        <p:spPr>
          <a:xfrm>
            <a:off x="686282" y="3499239"/>
            <a:ext cx="5486400" cy="3600450"/>
          </a:xfrm>
        </p:spPr>
        <p:txBody>
          <a:bodyPr/>
          <a:lstStyle/>
          <a:p>
            <a:r>
              <a:rPr lang="en-US" b="1" dirty="0"/>
              <a:t>Time:</a:t>
            </a:r>
          </a:p>
          <a:p>
            <a:r>
              <a:rPr lang="en-US" b="1" dirty="0"/>
              <a:t>Duration:</a:t>
            </a:r>
            <a:r>
              <a:rPr lang="en-US" b="0" dirty="0"/>
              <a:t> 8</a:t>
            </a:r>
            <a:r>
              <a:rPr lang="en-US" dirty="0"/>
              <a:t> minutes</a:t>
            </a:r>
          </a:p>
          <a:p>
            <a:endParaRPr lang="en-US" dirty="0"/>
          </a:p>
          <a:p>
            <a:r>
              <a:rPr lang="en-US" b="1" dirty="0"/>
              <a:t>Facilitator</a:t>
            </a:r>
            <a:r>
              <a:rPr lang="en-US" b="1" baseline="0" dirty="0"/>
              <a:t> says: </a:t>
            </a:r>
            <a:r>
              <a:rPr lang="en-US" baseline="0" dirty="0"/>
              <a:t>Let’s start by examining a classroom conversation case study.  This case study features an 8</a:t>
            </a:r>
            <a:r>
              <a:rPr lang="en-US" baseline="30000" dirty="0"/>
              <a:t>th</a:t>
            </a:r>
            <a:r>
              <a:rPr lang="en-US" baseline="0" dirty="0"/>
              <a:t> grade classroom that has just finished their three-day study of the Prometheus text and are now engaging in a classroom conversation.</a:t>
            </a:r>
          </a:p>
          <a:p>
            <a:endParaRPr lang="en-US" baseline="0" dirty="0"/>
          </a:p>
          <a:p>
            <a:r>
              <a:rPr lang="en-US" b="1" baseline="0" dirty="0"/>
              <a:t>Facilitator does: </a:t>
            </a:r>
            <a:r>
              <a:rPr lang="en-US" baseline="0" dirty="0"/>
              <a:t>Review directions and look fors, then point participants to the c</a:t>
            </a:r>
            <a:r>
              <a:rPr lang="en-US" dirty="0"/>
              <a:t>ase study in note-catchers. Provide</a:t>
            </a:r>
            <a:r>
              <a:rPr lang="en-US" baseline="0" dirty="0"/>
              <a:t> 4-5 minutes of independent reading time, then click to reveal the discussion prompt.  Have participants discuss at their tables or with a partner. Afterwards, invite 2-3 participants to share with the whole group. </a:t>
            </a:r>
          </a:p>
          <a:p>
            <a:endParaRPr lang="en-US" baseline="0" dirty="0"/>
          </a:p>
          <a:p>
            <a:r>
              <a:rPr lang="en-US" b="1" baseline="0" dirty="0"/>
              <a:t>Look fors: </a:t>
            </a:r>
            <a:r>
              <a:rPr lang="en-US" b="0" baseline="0" dirty="0"/>
              <a:t>Answers will vary, but some effective aspects include: </a:t>
            </a:r>
            <a:endParaRPr lang="en-US" b="1" baseline="0" dirty="0"/>
          </a:p>
          <a:p>
            <a:pPr marL="171450" indent="-171450">
              <a:buFont typeface="Arial" charset="0"/>
              <a:buChar char="•"/>
            </a:pPr>
            <a:r>
              <a:rPr lang="en-US" b="0" baseline="0" dirty="0"/>
              <a:t>The discussion has a clear focus</a:t>
            </a:r>
          </a:p>
          <a:p>
            <a:pPr marL="171450" indent="-171450">
              <a:buFont typeface="Arial" charset="0"/>
              <a:buChar char="•"/>
            </a:pPr>
            <a:r>
              <a:rPr lang="en-US" b="0" baseline="0" dirty="0"/>
              <a:t>The students have had ample opportunity to read and understand the text in question</a:t>
            </a:r>
          </a:p>
          <a:p>
            <a:pPr marL="171450" indent="-171450">
              <a:buFont typeface="Arial" charset="0"/>
              <a:buChar char="•"/>
            </a:pPr>
            <a:r>
              <a:rPr lang="en-US" b="0" baseline="0" dirty="0"/>
              <a:t>The questions are text-dependent and require evidence</a:t>
            </a:r>
          </a:p>
          <a:p>
            <a:pPr marL="171450" indent="-171450">
              <a:buFont typeface="Arial" charset="0"/>
              <a:buChar char="•"/>
            </a:pPr>
            <a:r>
              <a:rPr lang="en-US" b="0" baseline="0" dirty="0"/>
              <a:t>The teacher has created routines and structure (i.e. establishing “4-person groups” and “elbow partners,” and providing Conversation Stems) </a:t>
            </a:r>
          </a:p>
          <a:p>
            <a:pPr marL="171450" indent="-171450">
              <a:buFont typeface="Arial" charset="0"/>
              <a:buChar char="•"/>
            </a:pPr>
            <a:r>
              <a:rPr lang="en-US" b="0" baseline="0" dirty="0"/>
              <a:t>A variety of students are participating</a:t>
            </a:r>
          </a:p>
          <a:p>
            <a:pPr marL="171450" indent="-171450">
              <a:buFont typeface="Arial" charset="0"/>
              <a:buChar char="•"/>
            </a:pPr>
            <a:r>
              <a:rPr lang="en-US" b="0" baseline="0" dirty="0"/>
              <a:t>Students are returning frequently to the text and citing evidence </a:t>
            </a: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112</a:t>
            </a:fld>
            <a:endParaRPr lang="en-US" dirty="0"/>
          </a:p>
        </p:txBody>
      </p:sp>
    </p:spTree>
    <p:extLst>
      <p:ext uri="{BB962C8B-B14F-4D97-AF65-F5344CB8AC3E}">
        <p14:creationId xmlns:p14="http://schemas.microsoft.com/office/powerpoint/2010/main" val="50241848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a:t>
            </a:r>
            <a:r>
              <a:rPr lang="en-US" b="0" dirty="0"/>
              <a:t> 30 seconds</a:t>
            </a:r>
            <a:endParaRPr lang="en-US" dirty="0"/>
          </a:p>
          <a:p>
            <a:endParaRPr lang="en-US" dirty="0"/>
          </a:p>
          <a:p>
            <a:r>
              <a:rPr lang="en-US" b="1" dirty="0"/>
              <a:t>Facilitator does: </a:t>
            </a:r>
            <a:r>
              <a:rPr lang="en-US" b="0" dirty="0"/>
              <a:t>Acknowledge some of the challenges raised in the Do Now (in response to:</a:t>
            </a:r>
            <a:r>
              <a:rPr lang="en-US" b="0" baseline="0" dirty="0"/>
              <a:t> “what makes a discussion unsuccessful?” Use that as a transition into framing for this session</a:t>
            </a:r>
            <a:r>
              <a:rPr lang="is-IS" b="0" baseline="0" dirty="0"/>
              <a:t>…</a:t>
            </a:r>
            <a:endParaRPr lang="en-US" b="0" baseline="0" dirty="0"/>
          </a:p>
          <a:p>
            <a:endParaRPr lang="en-US" b="1" baseline="0" dirty="0"/>
          </a:p>
          <a:p>
            <a:r>
              <a:rPr lang="en-US" b="1" dirty="0"/>
              <a:t>Facilitator says: </a:t>
            </a:r>
            <a:r>
              <a:rPr lang="en-US" dirty="0"/>
              <a:t>High-quality classroom conversations like this one do not happen overnight.</a:t>
            </a:r>
            <a:r>
              <a:rPr lang="en-US" baseline="0" dirty="0"/>
              <a:t> Know that it’s okay to start small! Every little bit of SL instruction and practice and feedback will begin fostering the type of academic discussions and collaborative learning community we just examined. It takes time, and meaningful practice and feedback are the tools your students need to grow.  And fortunately, </a:t>
            </a:r>
            <a:r>
              <a:rPr lang="en-US" baseline="0" dirty="0">
                <a:sym typeface="Wingdings"/>
              </a:rPr>
              <a:t>opportunities for SL (big and small!) are embedded everywhere in the Guidebooks! And there’s also a very helpful framework that outlines steps you can take to prepare for productive, text-based conversations</a:t>
            </a:r>
            <a:r>
              <a:rPr lang="is-IS" baseline="0" dirty="0">
                <a:sym typeface="Wingdings"/>
              </a:rPr>
              <a:t>…</a:t>
            </a:r>
            <a:endParaRPr lang="en-US" baseline="0" dirty="0">
              <a:sym typeface="Wingdings"/>
            </a:endParaRPr>
          </a:p>
          <a:p>
            <a:endParaRPr lang="en-US" baseline="0" dirty="0">
              <a:sym typeface="Wingdings"/>
            </a:endParaRPr>
          </a:p>
          <a:p>
            <a:r>
              <a:rPr lang="en-US" b="1" baseline="0" dirty="0">
                <a:sym typeface="Wingdings"/>
              </a:rPr>
              <a:t>Image Source: </a:t>
            </a:r>
            <a:r>
              <a:rPr lang="en-US" baseline="0" dirty="0">
                <a:sym typeface="Wingdings"/>
              </a:rPr>
              <a:t>Public Domain</a:t>
            </a:r>
            <a:endParaRPr lang="en-US" b="1" baseline="0" dirty="0">
              <a:sym typeface="Wingdings"/>
            </a:endParaRPr>
          </a:p>
          <a:p>
            <a:pPr marL="171450" indent="-171450">
              <a:buFont typeface="Arial" charset="0"/>
              <a:buChar char="•"/>
            </a:pPr>
            <a:r>
              <a:rPr lang="en-US" dirty="0"/>
              <a:t>https://</a:t>
            </a:r>
            <a:r>
              <a:rPr lang="en-US" dirty="0" err="1"/>
              <a:t>pixabay.com</a:t>
            </a:r>
            <a:r>
              <a:rPr lang="en-US" dirty="0"/>
              <a:t>/</a:t>
            </a:r>
            <a:r>
              <a:rPr lang="en-US" dirty="0" err="1"/>
              <a:t>en</a:t>
            </a:r>
            <a:r>
              <a:rPr lang="en-US" dirty="0"/>
              <a:t>/germ-plant-seedling-live-nature-2871773/</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113</a:t>
            </a:fld>
            <a:endParaRPr lang="en-US"/>
          </a:p>
        </p:txBody>
      </p:sp>
    </p:spTree>
    <p:extLst>
      <p:ext uri="{BB962C8B-B14F-4D97-AF65-F5344CB8AC3E}">
        <p14:creationId xmlns:p14="http://schemas.microsoft.com/office/powerpoint/2010/main" val="796025662"/>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a:t>
            </a:r>
            <a:r>
              <a:rPr lang="en-US" b="0" dirty="0"/>
              <a:t> 30 seconds</a:t>
            </a:r>
          </a:p>
          <a:p>
            <a:endParaRPr lang="en-US" b="0" dirty="0"/>
          </a:p>
          <a:p>
            <a:r>
              <a:rPr lang="en-US" b="1" dirty="0"/>
              <a:t>Facilitator says: </a:t>
            </a:r>
            <a:r>
              <a:rPr lang="en-US" dirty="0"/>
              <a:t>The Guidebooks Classroom Conversations Guide</a:t>
            </a:r>
            <a:r>
              <a:rPr lang="en-US" baseline="0" dirty="0"/>
              <a:t> outlines</a:t>
            </a:r>
            <a:r>
              <a:rPr lang="en-US" dirty="0"/>
              <a:t> 5 steps to help you plan and lead an effective text based discussion and also includes links to videos and additional resources.  </a:t>
            </a:r>
          </a:p>
          <a:p>
            <a:endParaRPr lang="en-US" dirty="0"/>
          </a:p>
          <a:p>
            <a:r>
              <a:rPr lang="en-US" b="1" dirty="0"/>
              <a:t>Facilitator</a:t>
            </a:r>
            <a:r>
              <a:rPr lang="en-US" b="1" baseline="0" dirty="0"/>
              <a:t> does: </a:t>
            </a:r>
            <a:r>
              <a:rPr lang="en-US" baseline="0" dirty="0"/>
              <a:t>Have participants independently review the five steps listed or have volunteers read each step aloud. </a:t>
            </a:r>
          </a:p>
          <a:p>
            <a:endParaRPr lang="en-US" baseline="0" dirty="0"/>
          </a:p>
          <a:p>
            <a:r>
              <a:rPr lang="en-US" b="1" baseline="0" dirty="0"/>
              <a:t>Facilitator says: </a:t>
            </a:r>
            <a:r>
              <a:rPr lang="en-US" baseline="0" dirty="0"/>
              <a:t>Today we are going to explore each of these 5 steps in depth and examine them specifically through the classroom case study we just read. </a:t>
            </a:r>
          </a:p>
          <a:p>
            <a:endParaRPr lang="en-US" dirty="0"/>
          </a:p>
          <a:p>
            <a:r>
              <a:rPr lang="en-US" b="1" dirty="0"/>
              <a:t>Note: </a:t>
            </a:r>
            <a:r>
              <a:rPr lang="en-US" b="0" dirty="0"/>
              <a:t>Participants can download the full Conversations Guide on the “Getting Started” page of any unit. For our purposes in this session, the full guide is not included in handouts. </a:t>
            </a:r>
            <a:endParaRPr lang="en-US" b="1"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 </a:t>
            </a:r>
            <a:r>
              <a:rPr lang="en-US" dirty="0"/>
              <a:t>ELA Guidebooks 2.0 - https://</a:t>
            </a:r>
            <a:r>
              <a:rPr lang="en-US" dirty="0" err="1"/>
              <a:t>learnzillion.com</a:t>
            </a:r>
            <a:r>
              <a:rPr lang="en-US" dirty="0"/>
              <a:t>/resources/134195</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114</a:t>
            </a:fld>
            <a:endParaRPr lang="en-US"/>
          </a:p>
        </p:txBody>
      </p:sp>
    </p:spTree>
    <p:extLst>
      <p:ext uri="{BB962C8B-B14F-4D97-AF65-F5344CB8AC3E}">
        <p14:creationId xmlns:p14="http://schemas.microsoft.com/office/powerpoint/2010/main" val="1899835100"/>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58938" y="781050"/>
            <a:ext cx="3711575" cy="2087563"/>
          </a:xfrm>
        </p:spPr>
      </p:sp>
      <p:sp>
        <p:nvSpPr>
          <p:cNvPr id="3" name="Notes Placeholder 2"/>
          <p:cNvSpPr>
            <a:spLocks noGrp="1"/>
          </p:cNvSpPr>
          <p:nvPr>
            <p:ph type="body" idx="1"/>
          </p:nvPr>
        </p:nvSpPr>
        <p:spPr>
          <a:xfrm>
            <a:off x="671292" y="3244406"/>
            <a:ext cx="5486400" cy="3600450"/>
          </a:xfrm>
        </p:spPr>
        <p:txBody>
          <a:bodyPr/>
          <a:lstStyle/>
          <a:p>
            <a:r>
              <a:rPr lang="en-US" b="1" dirty="0"/>
              <a:t>Time:</a:t>
            </a:r>
          </a:p>
          <a:p>
            <a:r>
              <a:rPr lang="en-US" b="1" dirty="0"/>
              <a:t>Duration:</a:t>
            </a:r>
            <a:r>
              <a:rPr lang="en-US" b="0" dirty="0"/>
              <a:t> 30 seconds</a:t>
            </a:r>
            <a:endParaRPr lang="en-US" dirty="0"/>
          </a:p>
          <a:p>
            <a:endParaRPr lang="en-US" dirty="0"/>
          </a:p>
          <a:p>
            <a:r>
              <a:rPr lang="en-US" b="1" dirty="0"/>
              <a:t>Facilitator says: </a:t>
            </a:r>
            <a:r>
              <a:rPr lang="en-US" dirty="0"/>
              <a:t>Step 1: Know the text.  This is the</a:t>
            </a:r>
            <a:r>
              <a:rPr lang="en-US" baseline="0" dirty="0"/>
              <a:t> critical first step in the process.  By knowing the text in and out and knowing the student look fors, you will not only be able to keep the discussion focused on the most important ideas in the text, but you will be well-equipped to analyze student’s responses on the spot. </a:t>
            </a:r>
            <a:r>
              <a:rPr lang="en-US" sz="1200" kern="1200" baseline="0" dirty="0">
                <a:solidFill>
                  <a:schemeClr val="tx1"/>
                </a:solidFill>
                <a:effectLst/>
                <a:latin typeface="+mn-lt"/>
                <a:ea typeface="+mn-ea"/>
                <a:cs typeface="+mn-cs"/>
              </a:rPr>
              <a:t>When you have internalized the big ideas of the text and the ideal student responses, you can think on your feet when a student gives a response that’s not quite there and redirect them or scaffold as needed.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115</a:t>
            </a:fld>
            <a:endParaRPr lang="en-US" dirty="0"/>
          </a:p>
        </p:txBody>
      </p:sp>
    </p:spTree>
    <p:extLst>
      <p:ext uri="{BB962C8B-B14F-4D97-AF65-F5344CB8AC3E}">
        <p14:creationId xmlns:p14="http://schemas.microsoft.com/office/powerpoint/2010/main" val="1912873318"/>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a:t>
            </a:r>
            <a:r>
              <a:rPr lang="en-US" b="0" dirty="0"/>
              <a:t> 4 minutes</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Facilitator says: </a:t>
            </a:r>
            <a:r>
              <a:rPr lang="en-US" sz="1200" kern="1200" dirty="0">
                <a:solidFill>
                  <a:schemeClr val="tx1"/>
                </a:solidFill>
                <a:effectLst/>
                <a:latin typeface="+mn-lt"/>
                <a:ea typeface="+mn-ea"/>
                <a:cs typeface="+mn-cs"/>
              </a:rPr>
              <a:t>The quality of the student responses is just as important as the questions you pose. Responses should refer directly to the text, show understanding and build on other’s ideas.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lvl="0">
              <a:defRPr/>
            </a:pPr>
            <a:r>
              <a:rPr lang="en-US" sz="1200" b="1" kern="1200" dirty="0">
                <a:solidFill>
                  <a:schemeClr val="tx1"/>
                </a:solidFill>
                <a:effectLst/>
                <a:latin typeface="+mn-lt"/>
                <a:ea typeface="+mn-ea"/>
                <a:cs typeface="+mn-cs"/>
              </a:rPr>
              <a:t>Facilitator does: </a:t>
            </a:r>
            <a:r>
              <a:rPr lang="en-US" sz="1200" kern="1200" dirty="0">
                <a:solidFill>
                  <a:schemeClr val="tx1"/>
                </a:solidFill>
                <a:effectLst/>
                <a:latin typeface="+mn-lt"/>
                <a:ea typeface="+mn-ea"/>
                <a:cs typeface="+mn-cs"/>
              </a:rPr>
              <a:t>Point</a:t>
            </a:r>
            <a:r>
              <a:rPr lang="en-US" sz="1200" kern="1200" baseline="0" dirty="0">
                <a:solidFill>
                  <a:schemeClr val="tx1"/>
                </a:solidFill>
                <a:effectLst/>
                <a:latin typeface="+mn-lt"/>
                <a:ea typeface="+mn-ea"/>
                <a:cs typeface="+mn-cs"/>
              </a:rPr>
              <a:t> participants to the look fors in their note-catcher and review directions. After 2 minutes of independent review, have participants briefly discuss and summarize the key look fors.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Facilitator says: </a:t>
            </a:r>
            <a:r>
              <a:rPr lang="en-US" sz="1200" kern="1200" dirty="0">
                <a:solidFill>
                  <a:schemeClr val="tx1"/>
                </a:solidFill>
                <a:effectLst/>
                <a:latin typeface="+mn-lt"/>
                <a:ea typeface="+mn-ea"/>
                <a:cs typeface="+mn-cs"/>
              </a:rPr>
              <a:t>Before beginning any</a:t>
            </a:r>
            <a:r>
              <a:rPr lang="en-US" sz="1200" kern="1200" baseline="0" dirty="0">
                <a:solidFill>
                  <a:schemeClr val="tx1"/>
                </a:solidFill>
                <a:effectLst/>
                <a:latin typeface="+mn-lt"/>
                <a:ea typeface="+mn-ea"/>
                <a:cs typeface="+mn-cs"/>
              </a:rPr>
              <a:t> classroom</a:t>
            </a:r>
            <a:r>
              <a:rPr lang="en-US" sz="1200" kern="1200" dirty="0">
                <a:solidFill>
                  <a:schemeClr val="tx1"/>
                </a:solidFill>
                <a:effectLst/>
                <a:latin typeface="+mn-lt"/>
                <a:ea typeface="+mn-ea"/>
                <a:cs typeface="+mn-cs"/>
              </a:rPr>
              <a:t> conversation, be sure to review the student look-</a:t>
            </a:r>
            <a:r>
              <a:rPr lang="en-US" sz="1200" kern="1200" dirty="0" err="1">
                <a:solidFill>
                  <a:schemeClr val="tx1"/>
                </a:solidFill>
                <a:effectLst/>
                <a:latin typeface="+mn-lt"/>
                <a:ea typeface="+mn-ea"/>
                <a:cs typeface="+mn-cs"/>
              </a:rPr>
              <a:t>fors</a:t>
            </a:r>
            <a:r>
              <a:rPr lang="en-US" sz="1200" kern="1200" dirty="0">
                <a:solidFill>
                  <a:schemeClr val="tx1"/>
                </a:solidFill>
                <a:effectLst/>
                <a:latin typeface="+mn-lt"/>
                <a:ea typeface="+mn-ea"/>
                <a:cs typeface="+mn-cs"/>
              </a:rPr>
              <a:t> provided in the Teaching Notes in the Guidebook. These are exemplar responses aligned to the grade-level standards. They capture the thinking students should be expressing during the conversation. </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116</a:t>
            </a:fld>
            <a:endParaRPr lang="en-US"/>
          </a:p>
        </p:txBody>
      </p:sp>
    </p:spTree>
    <p:extLst>
      <p:ext uri="{BB962C8B-B14F-4D97-AF65-F5344CB8AC3E}">
        <p14:creationId xmlns:p14="http://schemas.microsoft.com/office/powerpoint/2010/main" val="532145307"/>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73213" y="915988"/>
            <a:ext cx="3711575" cy="2087562"/>
          </a:xfrm>
        </p:spPr>
      </p:sp>
      <p:sp>
        <p:nvSpPr>
          <p:cNvPr id="3" name="Notes Placeholder 2"/>
          <p:cNvSpPr>
            <a:spLocks noGrp="1"/>
          </p:cNvSpPr>
          <p:nvPr>
            <p:ph type="body" idx="1"/>
          </p:nvPr>
        </p:nvSpPr>
        <p:spPr>
          <a:xfrm>
            <a:off x="686282" y="3364327"/>
            <a:ext cx="5486400" cy="3600450"/>
          </a:xfrm>
        </p:spPr>
        <p:txBody>
          <a:bodyPr/>
          <a:lstStyle/>
          <a:p>
            <a:r>
              <a:rPr lang="en-US" b="1" dirty="0"/>
              <a:t>Time:</a:t>
            </a:r>
          </a:p>
          <a:p>
            <a:r>
              <a:rPr lang="en-US" b="1" dirty="0"/>
              <a:t>Duration:</a:t>
            </a:r>
            <a:r>
              <a:rPr lang="en-US" b="0" dirty="0"/>
              <a:t> 5 minutes</a:t>
            </a:r>
          </a:p>
          <a:p>
            <a:endParaRPr lang="en-US" b="0" dirty="0"/>
          </a:p>
          <a:p>
            <a:r>
              <a:rPr lang="en-US" b="1" dirty="0"/>
              <a:t>Facilitator says: </a:t>
            </a:r>
            <a:r>
              <a:rPr lang="en-US" b="0" dirty="0"/>
              <a:t>We’re now going to look for evidence of Step 1 in the case study.</a:t>
            </a:r>
            <a:r>
              <a:rPr lang="en-US" b="1" dirty="0"/>
              <a:t> </a:t>
            </a:r>
            <a:r>
              <a:rPr lang="en-US" dirty="0"/>
              <a:t>Let’s go back into our case study and see how and where we see evidence</a:t>
            </a:r>
            <a:r>
              <a:rPr lang="en-US" baseline="0" dirty="0"/>
              <a:t> of the teacher “knowing the text.”  Specifically</a:t>
            </a:r>
            <a:r>
              <a:rPr lang="is-IS" baseline="0" dirty="0"/>
              <a:t>…</a:t>
            </a:r>
          </a:p>
          <a:p>
            <a:endParaRPr lang="is-IS" baseline="0" dirty="0"/>
          </a:p>
          <a:p>
            <a:r>
              <a:rPr lang="is-IS" b="1" baseline="0" dirty="0"/>
              <a:t>Facilitator does: </a:t>
            </a:r>
            <a:r>
              <a:rPr lang="is-IS" baseline="0" dirty="0"/>
              <a:t>Read two bullets. Then, direct participants to work with a partner to identify specific evidence in their case study.  They can annotate/highlight/mark-up the text.  Encourage them to be specific and be prepared to </a:t>
            </a:r>
            <a:r>
              <a:rPr lang="en-US" baseline="0" dirty="0"/>
              <a:t>explain their evidence.  Provide 4 minutes of work time, then invite participants to share out with the whole group. </a:t>
            </a:r>
          </a:p>
          <a:p>
            <a:endParaRPr lang="en-US" baseline="0" dirty="0"/>
          </a:p>
          <a:p>
            <a:r>
              <a:rPr lang="en-US" b="1" baseline="0" dirty="0"/>
              <a:t>Look fors:</a:t>
            </a:r>
          </a:p>
          <a:p>
            <a:pPr marL="171450" indent="-171450">
              <a:buFont typeface="Arial" charset="0"/>
              <a:buChar char="•"/>
            </a:pPr>
            <a:r>
              <a:rPr lang="en-US" b="0" baseline="0" dirty="0"/>
              <a:t>The teacher prompts students to build on ideas that begin to get at the exemplar response: i.e. “</a:t>
            </a:r>
            <a:r>
              <a:rPr lang="en-US" sz="1200" kern="1200" dirty="0">
                <a:effectLst/>
                <a:latin typeface="+mn-lt"/>
                <a:ea typeface="+mn-ea"/>
                <a:cs typeface="+mn-cs"/>
              </a:rPr>
              <a:t>So you think that Jupiter is afraid of what might happen if humans get fire. Can anyone </a:t>
            </a:r>
            <a:r>
              <a:rPr lang="en-US" sz="1200" kern="1200" dirty="0">
                <a:solidFill>
                  <a:schemeClr val="tx1"/>
                </a:solidFill>
                <a:effectLst/>
                <a:latin typeface="+mn-lt"/>
                <a:ea typeface="+mn-ea"/>
                <a:cs typeface="+mn-cs"/>
              </a:rPr>
              <a:t>add to Jasmine’s idea?”</a:t>
            </a:r>
          </a:p>
          <a:p>
            <a:pPr marL="171450" indent="-171450">
              <a:buFont typeface="Arial" charset="0"/>
              <a:buChar char="•"/>
            </a:pPr>
            <a:r>
              <a:rPr lang="en-US" sz="1200" b="0" kern="1200" baseline="0" dirty="0">
                <a:solidFill>
                  <a:schemeClr val="tx1"/>
                </a:solidFill>
                <a:effectLst/>
                <a:latin typeface="+mn-lt"/>
                <a:ea typeface="+mn-ea"/>
                <a:cs typeface="+mn-cs"/>
              </a:rPr>
              <a:t>The teacher directs students to underline key evidence that is found in the look-fors and will help them get closer to the meaning: i.e. “</a:t>
            </a:r>
            <a:r>
              <a:rPr lang="en-US" sz="1200" kern="1200" dirty="0">
                <a:solidFill>
                  <a:schemeClr val="tx1"/>
                </a:solidFill>
                <a:effectLst/>
                <a:latin typeface="+mn-lt"/>
                <a:ea typeface="+mn-ea"/>
                <a:cs typeface="+mn-cs"/>
              </a:rPr>
              <a:t>So, Jupiter says it is best “It is best for them to be poor and ignorant, so that we Mighty Ones may thrive and be happy” Everyone, take a minute and underline that line in the text-it’s at the top of page 2.”</a:t>
            </a:r>
          </a:p>
          <a:p>
            <a:pPr marL="171450" indent="-171450">
              <a:buFont typeface="Arial" charset="0"/>
              <a:buChar char="•"/>
            </a:pPr>
            <a:r>
              <a:rPr lang="en-US" sz="1200" kern="1200" dirty="0">
                <a:solidFill>
                  <a:schemeClr val="tx1"/>
                </a:solidFill>
                <a:effectLst/>
                <a:latin typeface="+mn-lt"/>
                <a:ea typeface="+mn-ea"/>
                <a:cs typeface="+mn-cs"/>
              </a:rPr>
              <a:t>The teacher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also</a:t>
            </a:r>
            <a:r>
              <a:rPr lang="en-US" sz="1200" kern="1200" baseline="0" dirty="0">
                <a:solidFill>
                  <a:schemeClr val="tx1"/>
                </a:solidFill>
                <a:effectLst/>
                <a:latin typeface="+mn-lt"/>
                <a:ea typeface="+mn-ea"/>
                <a:cs typeface="+mn-cs"/>
              </a:rPr>
              <a:t> supports students by providing them ample opportunities to discuss with a variety of partners and prompts them to build off of one another’s ideas.</a:t>
            </a:r>
            <a:endParaRPr lang="en-US" sz="1200" b="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117</a:t>
            </a:fld>
            <a:endParaRPr lang="en-US" dirty="0"/>
          </a:p>
        </p:txBody>
      </p:sp>
    </p:spTree>
    <p:extLst>
      <p:ext uri="{BB962C8B-B14F-4D97-AF65-F5344CB8AC3E}">
        <p14:creationId xmlns:p14="http://schemas.microsoft.com/office/powerpoint/2010/main" val="1403479691"/>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73213" y="901700"/>
            <a:ext cx="3711575" cy="2087563"/>
          </a:xfrm>
        </p:spPr>
      </p:sp>
      <p:sp>
        <p:nvSpPr>
          <p:cNvPr id="3" name="Notes Placeholder 2"/>
          <p:cNvSpPr>
            <a:spLocks noGrp="1"/>
          </p:cNvSpPr>
          <p:nvPr>
            <p:ph type="body" idx="1"/>
          </p:nvPr>
        </p:nvSpPr>
        <p:spPr>
          <a:xfrm>
            <a:off x="686281" y="3199435"/>
            <a:ext cx="5486400" cy="3600450"/>
          </a:xfrm>
        </p:spPr>
        <p:txBody>
          <a:bodyPr/>
          <a:lstStyle/>
          <a:p>
            <a:r>
              <a:rPr lang="en-US" b="1" dirty="0"/>
              <a:t>Time:</a:t>
            </a:r>
          </a:p>
          <a:p>
            <a:r>
              <a:rPr lang="en-US" b="1" dirty="0"/>
              <a:t>Duration:</a:t>
            </a:r>
            <a:r>
              <a:rPr lang="en-US" b="0" dirty="0"/>
              <a:t> 3 minutes</a:t>
            </a:r>
          </a:p>
          <a:p>
            <a:endParaRPr lang="en-US" sz="1200" b="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Facilitator says: </a:t>
            </a:r>
            <a:r>
              <a:rPr lang="en-US" sz="1200" kern="1200" dirty="0">
                <a:solidFill>
                  <a:schemeClr val="tx1"/>
                </a:solidFill>
                <a:effectLst/>
                <a:latin typeface="+mn-lt"/>
                <a:ea typeface="+mn-ea"/>
                <a:cs typeface="+mn-cs"/>
              </a:rPr>
              <a:t>Now</a:t>
            </a:r>
            <a:r>
              <a:rPr lang="en-US" sz="1200" kern="1200" baseline="0" dirty="0">
                <a:solidFill>
                  <a:schemeClr val="tx1"/>
                </a:solidFill>
                <a:effectLst/>
                <a:latin typeface="+mn-lt"/>
                <a:ea typeface="+mn-ea"/>
                <a:cs typeface="+mn-cs"/>
              </a:rPr>
              <a:t> let’s take a look at the second step – creating a supportive environment, which means creating an environment which supports ALL students in engaging in productive conversations. Before we dig in, what does this mean to you? How do you know when you’ve achieved this type of supportive environment? What does it take to build this type of environment?</a:t>
            </a:r>
          </a:p>
          <a:p>
            <a:endParaRPr lang="en-US" sz="1200" kern="1200" baseline="0" dirty="0">
              <a:solidFill>
                <a:schemeClr val="tx1"/>
              </a:solidFill>
              <a:effectLst/>
              <a:latin typeface="+mn-lt"/>
              <a:ea typeface="+mn-ea"/>
              <a:cs typeface="+mn-cs"/>
            </a:endParaRPr>
          </a:p>
          <a:p>
            <a:r>
              <a:rPr lang="en-US" sz="1200" b="1" kern="1200" baseline="0" dirty="0">
                <a:solidFill>
                  <a:schemeClr val="tx1"/>
                </a:solidFill>
                <a:effectLst/>
                <a:latin typeface="+mn-lt"/>
                <a:ea typeface="+mn-ea"/>
                <a:cs typeface="+mn-cs"/>
              </a:rPr>
              <a:t>Facilitator does: </a:t>
            </a:r>
            <a:r>
              <a:rPr lang="en-US" sz="1200" kern="1200" baseline="0" dirty="0">
                <a:solidFill>
                  <a:schemeClr val="tx1"/>
                </a:solidFill>
                <a:effectLst/>
                <a:latin typeface="+mn-lt"/>
                <a:ea typeface="+mn-ea"/>
                <a:cs typeface="+mn-cs"/>
              </a:rPr>
              <a:t>Click to reveal discussion prompts and have participants turn and talk before sharing out with the whole group. </a:t>
            </a:r>
          </a:p>
          <a:p>
            <a:endParaRPr lang="en-US" sz="1200" kern="1200" baseline="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Facilitator says: </a:t>
            </a:r>
            <a:r>
              <a:rPr lang="en-US" sz="1200" kern="1200" dirty="0">
                <a:solidFill>
                  <a:schemeClr val="tx1"/>
                </a:solidFill>
                <a:effectLst/>
                <a:latin typeface="+mn-lt"/>
                <a:ea typeface="+mn-ea"/>
                <a:cs typeface="+mn-cs"/>
              </a:rPr>
              <a:t>It’s important to point out this isn’t a “one time step” – this is an ongoing process that you must be</a:t>
            </a:r>
            <a:r>
              <a:rPr lang="en-US" sz="1200" kern="1200" baseline="0" dirty="0">
                <a:solidFill>
                  <a:schemeClr val="tx1"/>
                </a:solidFill>
                <a:effectLst/>
                <a:latin typeface="+mn-lt"/>
                <a:ea typeface="+mn-ea"/>
                <a:cs typeface="+mn-cs"/>
              </a:rPr>
              <a:t> intentional about building and maintaining throughout the year! </a:t>
            </a:r>
          </a:p>
          <a:p>
            <a:endParaRPr lang="en-US" sz="1200" kern="1200" baseline="0" dirty="0">
              <a:solidFill>
                <a:schemeClr val="tx1"/>
              </a:solidFill>
              <a:effectLst/>
              <a:latin typeface="+mn-lt"/>
              <a:ea typeface="+mn-ea"/>
              <a:cs typeface="+mn-cs"/>
            </a:endParaRPr>
          </a:p>
          <a:p>
            <a:r>
              <a:rPr lang="en-US" sz="1200" b="1" kern="1200" baseline="0" dirty="0">
                <a:solidFill>
                  <a:schemeClr val="tx1"/>
                </a:solidFill>
                <a:effectLst/>
                <a:latin typeface="+mn-lt"/>
                <a:ea typeface="+mn-ea"/>
                <a:cs typeface="+mn-cs"/>
              </a:rPr>
              <a:t>Look for/emphasize:</a:t>
            </a:r>
          </a:p>
          <a:p>
            <a:pPr marL="171450" indent="-171450">
              <a:buFont typeface="Arial" charset="0"/>
              <a:buChar char="•"/>
            </a:pPr>
            <a:r>
              <a:rPr lang="en-US" sz="1200" kern="1200" dirty="0">
                <a:solidFill>
                  <a:schemeClr val="tx1"/>
                </a:solidFill>
                <a:effectLst/>
                <a:latin typeface="+mn-lt"/>
                <a:ea typeface="+mn-ea"/>
                <a:cs typeface="+mn-cs"/>
              </a:rPr>
              <a:t>This means setting up an environment in which all student ideas are valued and heard.</a:t>
            </a:r>
          </a:p>
          <a:p>
            <a:pPr marL="171450" indent="-171450">
              <a:buFont typeface="Arial" charset="0"/>
              <a:buChar char="•"/>
            </a:pPr>
            <a:r>
              <a:rPr lang="en-US" sz="1200" kern="1200" dirty="0">
                <a:solidFill>
                  <a:schemeClr val="tx1"/>
                </a:solidFill>
                <a:effectLst/>
                <a:latin typeface="+mn-lt"/>
                <a:ea typeface="+mn-ea"/>
                <a:cs typeface="+mn-cs"/>
              </a:rPr>
              <a:t>Students must feel safe both to share their ideas at the risk of being wrong and to revise their thinking based on the ideas of others.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118</a:t>
            </a:fld>
            <a:endParaRPr lang="en-US" dirty="0"/>
          </a:p>
        </p:txBody>
      </p:sp>
    </p:spTree>
    <p:extLst>
      <p:ext uri="{BB962C8B-B14F-4D97-AF65-F5344CB8AC3E}">
        <p14:creationId xmlns:p14="http://schemas.microsoft.com/office/powerpoint/2010/main" val="554038801"/>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701272" y="2719388"/>
            <a:ext cx="5486400" cy="3600450"/>
          </a:xfrm>
        </p:spPr>
        <p:txBody>
          <a:bodyPr/>
          <a:lstStyle/>
          <a:p>
            <a:r>
              <a:rPr lang="en-US" sz="1000" b="1" dirty="0"/>
              <a:t>Time:</a:t>
            </a:r>
          </a:p>
          <a:p>
            <a:r>
              <a:rPr lang="en-US" sz="1000" b="1" dirty="0"/>
              <a:t>Duration:</a:t>
            </a:r>
            <a:r>
              <a:rPr lang="en-US" sz="1000" b="0" dirty="0"/>
              <a:t> 30 seconds</a:t>
            </a:r>
          </a:p>
          <a:p>
            <a:endParaRPr lang="en-US" sz="1000" b="0" kern="1200" dirty="0">
              <a:solidFill>
                <a:schemeClr val="tx1"/>
              </a:solidFill>
              <a:effectLst/>
            </a:endParaRPr>
          </a:p>
          <a:p>
            <a:r>
              <a:rPr lang="en-US" sz="1000" b="1" kern="1200" dirty="0">
                <a:solidFill>
                  <a:schemeClr val="tx1"/>
                </a:solidFill>
                <a:effectLst/>
              </a:rPr>
              <a:t>Facilitator says: </a:t>
            </a:r>
            <a:r>
              <a:rPr lang="en-US" sz="1000" kern="1200" dirty="0">
                <a:solidFill>
                  <a:schemeClr val="tx1"/>
                </a:solidFill>
                <a:effectLst/>
              </a:rPr>
              <a:t>One factor in creating a supportive environment is thoughtful grouping for discussion. There are many factors to consider when pairing/grouping students, such as content knowledge, social skill levels, and language proficiency. </a:t>
            </a:r>
            <a:endParaRPr lang="en-US" sz="1000" kern="1200" baseline="0" dirty="0">
              <a:solidFill>
                <a:schemeClr val="tx1"/>
              </a:solidFill>
              <a:effectLst/>
            </a:endParaRPr>
          </a:p>
          <a:p>
            <a:endParaRPr lang="en-US" sz="1000" kern="1200" dirty="0">
              <a:solidFill>
                <a:schemeClr val="tx1"/>
              </a:solidFill>
              <a:effectLst/>
            </a:endParaRPr>
          </a:p>
          <a:p>
            <a:r>
              <a:rPr lang="en-US" sz="1000" kern="1200" dirty="0">
                <a:solidFill>
                  <a:schemeClr val="tx1"/>
                </a:solidFill>
                <a:effectLst/>
              </a:rPr>
              <a:t>Student grouping needs to be varied and groups should sometimes be self-selected based on common interests. Homogenous groups or same-ability groups work well for specific tasks like problem solving. For example, two students learning English as a new language might collaborate in their home language as they work on tasks to be completed in English. </a:t>
            </a:r>
          </a:p>
          <a:p>
            <a:endParaRPr lang="en-US" sz="1000" kern="1200" baseline="0" dirty="0">
              <a:solidFill>
                <a:schemeClr val="tx1"/>
              </a:solidFill>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200" dirty="0">
                <a:solidFill>
                  <a:schemeClr val="tx1"/>
                </a:solidFill>
                <a:effectLst/>
              </a:rPr>
              <a:t>Heterogeneous groups or mixed-ability groups work well for cooperative learning experiences, as all students get the chance to develop their thinking and language abilities. When using heterogeneous</a:t>
            </a:r>
            <a:r>
              <a:rPr lang="en-US" sz="1000" kern="1200" baseline="0" dirty="0">
                <a:solidFill>
                  <a:schemeClr val="tx1"/>
                </a:solidFill>
                <a:effectLst/>
              </a:rPr>
              <a:t> groupings, its important to ensure that ALL students are being held accountable for participating and for their learning. </a:t>
            </a:r>
          </a:p>
          <a:p>
            <a:endParaRPr lang="en-US" sz="1000" kern="1200" baseline="0" dirty="0">
              <a:solidFill>
                <a:schemeClr val="tx1"/>
              </a:solidFill>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200" dirty="0">
                <a:solidFill>
                  <a:schemeClr val="tx1"/>
                </a:solidFill>
                <a:effectLst/>
              </a:rPr>
              <a:t>There’s also</a:t>
            </a:r>
            <a:r>
              <a:rPr lang="en-US" sz="1000" kern="1200" baseline="0" dirty="0">
                <a:solidFill>
                  <a:schemeClr val="tx1"/>
                </a:solidFill>
                <a:effectLst/>
              </a:rPr>
              <a:t> a number of structures you may consider, as you can see here.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kern="1200" baseline="0" dirty="0">
              <a:solidFill>
                <a:schemeClr val="tx1"/>
              </a:solidFill>
              <a:effectLst/>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119</a:t>
            </a:fld>
            <a:endParaRPr lang="en-US" dirty="0"/>
          </a:p>
        </p:txBody>
      </p:sp>
    </p:spTree>
    <p:extLst>
      <p:ext uri="{BB962C8B-B14F-4D97-AF65-F5344CB8AC3E}">
        <p14:creationId xmlns:p14="http://schemas.microsoft.com/office/powerpoint/2010/main" val="9213388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dirty="0"/>
              <a:t>5 minutes </a:t>
            </a:r>
          </a:p>
          <a:p>
            <a:endParaRPr lang="en-US" dirty="0"/>
          </a:p>
          <a:p>
            <a:r>
              <a:rPr lang="en-US" b="1" dirty="0"/>
              <a:t>Facilitator does: </a:t>
            </a:r>
            <a:r>
              <a:rPr lang="en-US" dirty="0"/>
              <a:t>Have participants read the excerpt</a:t>
            </a:r>
            <a:r>
              <a:rPr lang="en-US" baseline="0" dirty="0"/>
              <a:t> in their note-catcher </a:t>
            </a:r>
            <a:r>
              <a:rPr lang="en-US" dirty="0"/>
              <a:t>and discuss the question briefly with a partner. Invite a few participants to share out their responses. Explain that complexity is a complex issue - one which you will explore in this session.</a:t>
            </a:r>
          </a:p>
          <a:p>
            <a:endParaRPr lang="en-US" dirty="0"/>
          </a:p>
          <a:p>
            <a:r>
              <a:rPr lang="en-US" b="1" dirty="0"/>
              <a:t>Important note</a:t>
            </a:r>
            <a:r>
              <a:rPr lang="en-US" dirty="0"/>
              <a:t>: The purpose of this activity is just to get participants thinking about aspects of complexity.</a:t>
            </a:r>
          </a:p>
          <a:p>
            <a:endParaRPr lang="en-US" dirty="0"/>
          </a:p>
          <a:p>
            <a:r>
              <a:rPr lang="en-US" b="1" dirty="0"/>
              <a:t>Look for:</a:t>
            </a:r>
          </a:p>
          <a:p>
            <a:pPr marL="171450" indent="-171450">
              <a:buFont typeface="Arial" charset="0"/>
              <a:buChar char="•"/>
            </a:pPr>
            <a:r>
              <a:rPr lang="en-US" dirty="0"/>
              <a:t>Language/vocabulary</a:t>
            </a:r>
          </a:p>
          <a:p>
            <a:pPr marL="171450" indent="-171450">
              <a:buFont typeface="Arial" charset="0"/>
              <a:buChar char="•"/>
            </a:pPr>
            <a:r>
              <a:rPr lang="en-US" dirty="0"/>
              <a:t>Sentence</a:t>
            </a:r>
            <a:r>
              <a:rPr lang="en-US" baseline="0" dirty="0"/>
              <a:t> structure</a:t>
            </a:r>
          </a:p>
          <a:p>
            <a:pPr marL="171450" indent="-171450">
              <a:buFont typeface="Arial" charset="0"/>
              <a:buChar char="•"/>
            </a:pPr>
            <a:r>
              <a:rPr lang="en-US" baseline="0" dirty="0"/>
              <a:t>Sentence length (especially the last sentence)</a:t>
            </a:r>
          </a:p>
          <a:p>
            <a:pPr marL="171450" indent="-171450">
              <a:buFont typeface="Arial" charset="0"/>
              <a:buChar char="•"/>
            </a:pPr>
            <a:r>
              <a:rPr lang="en-US" baseline="0" dirty="0"/>
              <a:t>Subtle and implicit meaning (”the starts often disappeared in the light of the morning whilst I was yet engaged in my laboratory”)</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a:t>
            </a:fld>
            <a:endParaRPr lang="en-US"/>
          </a:p>
        </p:txBody>
      </p:sp>
    </p:spTree>
    <p:extLst>
      <p:ext uri="{BB962C8B-B14F-4D97-AF65-F5344CB8AC3E}">
        <p14:creationId xmlns:p14="http://schemas.microsoft.com/office/powerpoint/2010/main" val="2598612479"/>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Time:</a:t>
            </a:r>
          </a:p>
          <a:p>
            <a:r>
              <a:rPr lang="en-US" sz="1200" b="1" dirty="0"/>
              <a:t>Duration:</a:t>
            </a:r>
            <a:r>
              <a:rPr lang="en-US" sz="1200" b="0" dirty="0"/>
              <a:t> 30 seconds</a:t>
            </a:r>
          </a:p>
          <a:p>
            <a:endParaRPr lang="en-US" sz="1200" b="0" kern="1200" dirty="0">
              <a:solidFill>
                <a:schemeClr val="tx1"/>
              </a:solidFill>
              <a:effectLst/>
            </a:endParaRPr>
          </a:p>
          <a:p>
            <a:r>
              <a:rPr lang="en-US" sz="1200" b="1" kern="1200" dirty="0">
                <a:solidFill>
                  <a:schemeClr val="tx1"/>
                </a:solidFill>
                <a:effectLst/>
              </a:rPr>
              <a:t>Facilitator says: </a:t>
            </a:r>
            <a:r>
              <a:rPr lang="en-US" sz="1200" b="0" kern="1200" dirty="0">
                <a:solidFill>
                  <a:schemeClr val="tx1"/>
                </a:solidFill>
                <a:effectLst/>
              </a:rPr>
              <a:t>When you are forming heterogeneous groups, there are two</a:t>
            </a:r>
            <a:r>
              <a:rPr lang="en-US" sz="1200" b="0" kern="1200" baseline="0" dirty="0">
                <a:solidFill>
                  <a:schemeClr val="tx1"/>
                </a:solidFill>
                <a:effectLst/>
              </a:rPr>
              <a:t> important things to consider: balance and accountability.  To achieve both of these things you need to be intentional about how and why you pair students.  It’s important to point out that balance is NOT about pairing the most and the least</a:t>
            </a:r>
            <a:r>
              <a:rPr lang="is-IS" sz="1200" b="0" kern="1200" baseline="0" dirty="0">
                <a:solidFill>
                  <a:schemeClr val="tx1"/>
                </a:solidFill>
                <a:effectLst/>
              </a:rPr>
              <a:t>….for instance, you wouldn’t pair the LEAST talkative student with the MOST talkative student.  It will likely be a very one-sided conversation.  Same goes for grouping or pairing based on content knowledge or language proficiency.  The best guidance we can give about this is to think about ranking students based on the criteria you want to group them by (in this case, grouping based on content knowledge).  Once you have a visual of the order/ranking of your students, imaging folding that list in half.  So in a class of 24 students, the highest student on your list would not be paired with the lowest – they would be paired with a student in the middle, let’s say a student who is #12 on this list. </a:t>
            </a:r>
            <a:endParaRPr lang="en-US" sz="1200" b="0" kern="1200" baseline="0" dirty="0">
              <a:solidFill>
                <a:schemeClr val="tx1"/>
              </a:solidFill>
              <a:effectLst/>
            </a:endParaRPr>
          </a:p>
          <a:p>
            <a:endParaRPr lang="en-US" sz="1200" b="1" kern="1200" baseline="0" dirty="0">
              <a:solidFill>
                <a:schemeClr val="tx1"/>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baseline="0" dirty="0">
                <a:solidFill>
                  <a:schemeClr val="tx1"/>
                </a:solidFill>
                <a:effectLst/>
              </a:rPr>
              <a:t>Additional Context from the Guidebooks Conversation Guide: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rPr>
              <a:t>To form heterogeneous groups, start by identifying the task to be completed. Use that knowledge to determine which factor is most important for the success of the group work. For example, if the task is a debate, students’ social skill levels might be more important for the success of the group work than content knowledge. Create a continuum from high-to-low for the selected factor. For each class of students, place the names in order on the continuum. Then, number the names. Start grouping students so that the ability levels are more closely matched. For example, out of a class of 24 students, place student #1 with student number #13, student number #2 with student number #14, and so 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rPr>
              <a:t>Once all students have been matched, look at the groups and consider other factors. For example, placing an extremely extroverted student with an extremely introverted student may not be a very productive grouping even if they are more closely matched in content knowledge. If you have English language learners in your classroom, also consider students’ language proficiency when forming pairs and groups. Similar to the numbering system above, students with high language proficiency are best paired with students with intermediate language proficiency and students with low language proficiency also pair well with students with intermediate language proficiency. Balance any mismatched pairing/groups. </a:t>
            </a:r>
            <a:endParaRPr lang="en-US" sz="1200" kern="1200" dirty="0">
              <a:solidFill>
                <a:schemeClr val="tx1"/>
              </a:solidFill>
              <a:effectLst/>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120</a:t>
            </a:fld>
            <a:endParaRPr lang="en-US"/>
          </a:p>
        </p:txBody>
      </p:sp>
    </p:spTree>
    <p:extLst>
      <p:ext uri="{BB962C8B-B14F-4D97-AF65-F5344CB8AC3E}">
        <p14:creationId xmlns:p14="http://schemas.microsoft.com/office/powerpoint/2010/main" val="1566584295"/>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73213" y="915988"/>
            <a:ext cx="3711575" cy="2087562"/>
          </a:xfrm>
        </p:spPr>
      </p:sp>
      <p:sp>
        <p:nvSpPr>
          <p:cNvPr id="3" name="Notes Placeholder 2"/>
          <p:cNvSpPr>
            <a:spLocks noGrp="1"/>
          </p:cNvSpPr>
          <p:nvPr>
            <p:ph type="body" idx="1"/>
          </p:nvPr>
        </p:nvSpPr>
        <p:spPr>
          <a:xfrm>
            <a:off x="686282" y="3364327"/>
            <a:ext cx="5486400" cy="3600450"/>
          </a:xfrm>
        </p:spPr>
        <p:txBody>
          <a:bodyPr/>
          <a:lstStyle/>
          <a:p>
            <a:r>
              <a:rPr lang="en-US" b="1" dirty="0"/>
              <a:t>Time:</a:t>
            </a:r>
          </a:p>
          <a:p>
            <a:r>
              <a:rPr lang="en-US" b="1" dirty="0"/>
              <a:t>Duration:</a:t>
            </a:r>
            <a:r>
              <a:rPr lang="en-US" b="0" dirty="0"/>
              <a:t> 4 minutes</a:t>
            </a:r>
          </a:p>
          <a:p>
            <a:endParaRPr lang="en-US" b="0" dirty="0"/>
          </a:p>
          <a:p>
            <a:r>
              <a:rPr lang="en-US" b="1" dirty="0"/>
              <a:t>Facilitator says: </a:t>
            </a:r>
            <a:r>
              <a:rPr lang="en-US" dirty="0"/>
              <a:t>Now let’s go back into our case study and see how and where we see evidence</a:t>
            </a:r>
            <a:r>
              <a:rPr lang="en-US" baseline="0" dirty="0"/>
              <a:t> of Step 2, building a supportive environment.  Specifically</a:t>
            </a:r>
            <a:r>
              <a:rPr lang="is-IS" baseline="0" dirty="0"/>
              <a:t>…</a:t>
            </a:r>
          </a:p>
          <a:p>
            <a:endParaRPr lang="is-IS" baseline="0" dirty="0"/>
          </a:p>
          <a:p>
            <a:r>
              <a:rPr lang="is-IS" b="1" baseline="0" dirty="0"/>
              <a:t>Facilitator does: </a:t>
            </a:r>
            <a:r>
              <a:rPr lang="is-IS" baseline="0" dirty="0"/>
              <a:t>Read two bullets. Then, direct participants to work with a partner to identify specific evidence in their case study. They can annotate/highlight/mark-up the text.  Encourage them to be specific and be prepared to </a:t>
            </a:r>
            <a:r>
              <a:rPr lang="en-US" baseline="0" dirty="0"/>
              <a:t>explain their evidence.  Provide 3 minutes of work time, then invite participants to share out with the whole group. </a:t>
            </a:r>
          </a:p>
          <a:p>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121</a:t>
            </a:fld>
            <a:endParaRPr lang="en-US" dirty="0"/>
          </a:p>
        </p:txBody>
      </p:sp>
    </p:spTree>
    <p:extLst>
      <p:ext uri="{BB962C8B-B14F-4D97-AF65-F5344CB8AC3E}">
        <p14:creationId xmlns:p14="http://schemas.microsoft.com/office/powerpoint/2010/main" val="1373146904"/>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58938" y="857250"/>
            <a:ext cx="3711575" cy="2087563"/>
          </a:xfrm>
        </p:spPr>
      </p:sp>
      <p:sp>
        <p:nvSpPr>
          <p:cNvPr id="3" name="Notes Placeholder 2"/>
          <p:cNvSpPr>
            <a:spLocks noGrp="1"/>
          </p:cNvSpPr>
          <p:nvPr>
            <p:ph type="body" idx="1"/>
          </p:nvPr>
        </p:nvSpPr>
        <p:spPr>
          <a:xfrm>
            <a:off x="771525" y="3109495"/>
            <a:ext cx="5486400" cy="3600450"/>
          </a:xfrm>
        </p:spPr>
        <p:txBody>
          <a:bodyPr/>
          <a:lstStyle/>
          <a:p>
            <a:r>
              <a:rPr lang="en-US" b="1" dirty="0"/>
              <a:t>Time:</a:t>
            </a:r>
          </a:p>
          <a:p>
            <a:r>
              <a:rPr lang="en-US" b="1" dirty="0"/>
              <a:t>Duration:</a:t>
            </a:r>
            <a:r>
              <a:rPr lang="en-US" b="0" dirty="0"/>
              <a:t> 2 minutes</a:t>
            </a:r>
          </a:p>
          <a:p>
            <a:endParaRPr lang="en-US" b="0" dirty="0"/>
          </a:p>
          <a:p>
            <a:r>
              <a:rPr lang="en-US" b="1" dirty="0"/>
              <a:t>Facilitator says: </a:t>
            </a:r>
            <a:r>
              <a:rPr lang="en-US" dirty="0"/>
              <a:t>A third factor is to establish consistent norms and procedures for conversations.</a:t>
            </a:r>
            <a:r>
              <a:rPr lang="en-US" baseline="0" dirty="0"/>
              <a:t> These norms should be agreed upon by all students at the beginning of the year, should be emphasized in each classroom conversation and and should be posted in the classroom. It’s also important to point out that these norms and procedures don’t just happen by being posted and visible – they need to be explicitly modeled and practiced! </a:t>
            </a:r>
          </a:p>
          <a:p>
            <a:endParaRPr lang="en-US" baseline="0" dirty="0"/>
          </a:p>
          <a:p>
            <a:r>
              <a:rPr lang="en-US" b="1" baseline="0" dirty="0"/>
              <a:t>Facilitator does: </a:t>
            </a:r>
            <a:r>
              <a:rPr lang="en-US" baseline="0" dirty="0"/>
              <a:t>Click to reveal discussion prompt and have participants discuss at their table groups. Afterwards, call on three different tables to each share out a norm or procedure from the case study.</a:t>
            </a:r>
            <a:r>
              <a:rPr lang="en-US" dirty="0"/>
              <a:t> </a:t>
            </a:r>
          </a:p>
          <a:p>
            <a:endParaRPr lang="en-US" baseline="0" dirty="0"/>
          </a:p>
          <a:p>
            <a:r>
              <a:rPr lang="en-US" b="1" baseline="0" dirty="0"/>
              <a:t>Look fors: </a:t>
            </a:r>
          </a:p>
          <a:p>
            <a:pPr marL="171450" indent="-171450">
              <a:buFont typeface="Arial" charset="0"/>
              <a:buChar char="•"/>
            </a:pPr>
            <a:r>
              <a:rPr lang="en-US" baseline="0" dirty="0"/>
              <a:t>Norms: </a:t>
            </a:r>
          </a:p>
          <a:p>
            <a:pPr marL="628650" lvl="1" indent="-171450">
              <a:buFont typeface="Arial" charset="0"/>
              <a:buChar char="•"/>
            </a:pPr>
            <a:r>
              <a:rPr lang="en-US" baseline="0" dirty="0"/>
              <a:t>Everyone comes prepared with their copy of the text </a:t>
            </a:r>
          </a:p>
          <a:p>
            <a:pPr marL="628650" lvl="1" indent="-171450">
              <a:buFont typeface="Arial" charset="0"/>
              <a:buChar char="•"/>
            </a:pPr>
            <a:r>
              <a:rPr lang="en-US" baseline="0" dirty="0"/>
              <a:t>Always cite text evidence to support your ideas </a:t>
            </a:r>
          </a:p>
          <a:p>
            <a:pPr marL="628650" lvl="1" indent="-171450">
              <a:buFont typeface="Arial" charset="0"/>
              <a:buChar char="•"/>
            </a:pPr>
            <a:r>
              <a:rPr lang="en-US" baseline="0" dirty="0"/>
              <a:t>Speak in complete sentences </a:t>
            </a:r>
          </a:p>
          <a:p>
            <a:pPr marL="628650" lvl="1" indent="-171450">
              <a:buFont typeface="Arial" charset="0"/>
              <a:buChar char="•"/>
            </a:pPr>
            <a:r>
              <a:rPr lang="en-US" baseline="0" dirty="0"/>
              <a:t>Listen actively and respectfully </a:t>
            </a:r>
          </a:p>
          <a:p>
            <a:pPr marL="171450" lvl="0" indent="-171450">
              <a:buFont typeface="Arial" charset="0"/>
              <a:buChar char="•"/>
            </a:pPr>
            <a:r>
              <a:rPr lang="en-US" baseline="0" dirty="0"/>
              <a:t>Procedures: </a:t>
            </a:r>
          </a:p>
          <a:p>
            <a:pPr marL="628650" lvl="1" indent="-171450">
              <a:buFont typeface="Arial" charset="0"/>
              <a:buChar char="•"/>
            </a:pPr>
            <a:r>
              <a:rPr lang="en-US" baseline="0" dirty="0"/>
              <a:t>Cold calling (students are comfortable and prepared when cold called) </a:t>
            </a:r>
          </a:p>
          <a:p>
            <a:pPr marL="628650" lvl="1" indent="-171450">
              <a:buFont typeface="Arial" charset="0"/>
              <a:buChar char="•"/>
            </a:pPr>
            <a:r>
              <a:rPr lang="en-US" baseline="0" dirty="0"/>
              <a:t>How to elaborate or build on another’s idea </a:t>
            </a:r>
          </a:p>
          <a:p>
            <a:pPr marL="628650" lvl="1" indent="-171450">
              <a:buFont typeface="Arial" charset="0"/>
              <a:buChar char="•"/>
            </a:pPr>
            <a:r>
              <a:rPr lang="en-US" baseline="0" dirty="0"/>
              <a:t>How to cite text evidence</a:t>
            </a:r>
          </a:p>
          <a:p>
            <a:pPr marL="628650" lvl="1" indent="-171450">
              <a:buFont typeface="Arial" charset="0"/>
              <a:buChar char="•"/>
            </a:pPr>
            <a:r>
              <a:rPr lang="en-US" baseline="0" dirty="0"/>
              <a:t>Underlining/annotating the text </a:t>
            </a:r>
          </a:p>
          <a:p>
            <a:pPr marL="628650" lvl="1" indent="-171450">
              <a:buFont typeface="Arial" charset="0"/>
              <a:buChar char="•"/>
            </a:pPr>
            <a:r>
              <a:rPr lang="en-US" baseline="0" dirty="0"/>
              <a:t>How to get into different groupings, i.e. elbow partners or 4-person groups </a:t>
            </a:r>
          </a:p>
          <a:p>
            <a:pPr marL="628650" lvl="1" indent="-171450">
              <a:buFont typeface="Arial" charset="0"/>
              <a:buChar char="•"/>
            </a:pPr>
            <a:r>
              <a:rPr lang="en-US" baseline="0" dirty="0"/>
              <a:t>Group sharing onto anchor chart </a:t>
            </a:r>
          </a:p>
          <a:p>
            <a:pPr marL="628650" lvl="1" indent="-171450">
              <a:buFont typeface="Arial" charset="0"/>
              <a:buChar char="•"/>
            </a:pPr>
            <a:r>
              <a:rPr lang="en-US" baseline="0" dirty="0"/>
              <a:t>Using tools such as a “Conversation Stems” handout </a:t>
            </a:r>
          </a:p>
          <a:p>
            <a:pPr marL="628650" lvl="1" indent="-171450">
              <a:buFont typeface="Arial" charset="0"/>
              <a:buChar char="•"/>
            </a:pPr>
            <a:r>
              <a:rPr lang="en-US" baseline="0" dirty="0"/>
              <a:t>Goal setting </a:t>
            </a:r>
          </a:p>
        </p:txBody>
      </p:sp>
      <p:sp>
        <p:nvSpPr>
          <p:cNvPr id="4" name="Slide Number Placeholder 3"/>
          <p:cNvSpPr>
            <a:spLocks noGrp="1"/>
          </p:cNvSpPr>
          <p:nvPr>
            <p:ph type="sldNum" sz="quarter" idx="10"/>
          </p:nvPr>
        </p:nvSpPr>
        <p:spPr/>
        <p:txBody>
          <a:bodyPr/>
          <a:lstStyle/>
          <a:p>
            <a:fld id="{86425DA3-A274-D349-A373-1D0D30C163E5}" type="slidenum">
              <a:rPr lang="en-US" smtClean="0"/>
              <a:t>122</a:t>
            </a:fld>
            <a:endParaRPr lang="en-US" dirty="0"/>
          </a:p>
        </p:txBody>
      </p:sp>
    </p:spTree>
    <p:extLst>
      <p:ext uri="{BB962C8B-B14F-4D97-AF65-F5344CB8AC3E}">
        <p14:creationId xmlns:p14="http://schemas.microsoft.com/office/powerpoint/2010/main" val="363697115"/>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a:t>
            </a:r>
            <a:r>
              <a:rPr lang="en-US" b="0" dirty="0"/>
              <a:t> 30 seconds</a:t>
            </a:r>
          </a:p>
          <a:p>
            <a:endParaRPr lang="en-US" b="1" dirty="0"/>
          </a:p>
          <a:p>
            <a:r>
              <a:rPr lang="en-US" b="1" dirty="0"/>
              <a:t>Facilitator says: </a:t>
            </a:r>
            <a:r>
              <a:rPr lang="en-US" dirty="0"/>
              <a:t>Now let’s see</a:t>
            </a:r>
            <a:r>
              <a:rPr lang="en-US" baseline="0" dirty="0"/>
              <a:t> another example of norms in action, as they can look a lot of different ways. The important thing is that the norms/procedures you have are consistent and clear. We are going to watch this 6</a:t>
            </a:r>
            <a:r>
              <a:rPr lang="en-US" baseline="30000" dirty="0"/>
              <a:t>th</a:t>
            </a:r>
            <a:r>
              <a:rPr lang="en-US" baseline="0" dirty="0"/>
              <a:t> grade classroom video of norms/procedures in action.  As you watch, look for:</a:t>
            </a:r>
          </a:p>
          <a:p>
            <a:endParaRPr lang="en-US" baseline="0" dirty="0"/>
          </a:p>
          <a:p>
            <a:pPr marL="171450" indent="-171450">
              <a:buFont typeface="Arial" charset="0"/>
              <a:buChar char="•"/>
            </a:pPr>
            <a:r>
              <a:rPr lang="en-US" baseline="0" dirty="0"/>
              <a:t>What norms and procedures are evident in this lesson?</a:t>
            </a:r>
          </a:p>
          <a:p>
            <a:pPr marL="171450" indent="-171450">
              <a:buFont typeface="Arial" charset="0"/>
              <a:buChar char="•"/>
            </a:pPr>
            <a:r>
              <a:rPr lang="en-US" dirty="0"/>
              <a:t>How does the teacher hold students accountable to meeting these expectations? </a:t>
            </a:r>
          </a:p>
          <a:p>
            <a:endParaRPr lang="en-US" baseline="0" dirty="0"/>
          </a:p>
          <a:p>
            <a:r>
              <a:rPr lang="en-US" b="1" baseline="0" dirty="0"/>
              <a:t>Facilitator does: </a:t>
            </a:r>
            <a:r>
              <a:rPr lang="en-US" baseline="0" dirty="0"/>
              <a:t>Point participants to the space in their note-catcher where they can record their notes from the video.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123</a:t>
            </a:fld>
            <a:endParaRPr lang="en-US"/>
          </a:p>
        </p:txBody>
      </p:sp>
    </p:spTree>
    <p:extLst>
      <p:ext uri="{BB962C8B-B14F-4D97-AF65-F5344CB8AC3E}">
        <p14:creationId xmlns:p14="http://schemas.microsoft.com/office/powerpoint/2010/main" val="131320277"/>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a:t>
            </a:r>
            <a:r>
              <a:rPr lang="en-US" b="0" dirty="0"/>
              <a:t> </a:t>
            </a:r>
            <a:r>
              <a:rPr lang="en-US" dirty="0"/>
              <a:t>3 min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does: </a:t>
            </a:r>
            <a:r>
              <a:rPr lang="en-US" dirty="0"/>
              <a:t>Click on screenshot while in in “Presenter Mode” to hyperlink to video: https://</a:t>
            </a:r>
            <a:r>
              <a:rPr lang="en-US" dirty="0" err="1"/>
              <a:t>www.teachingchannel.org</a:t>
            </a:r>
            <a:r>
              <a:rPr lang="en-US" dirty="0"/>
              <a:t>/videos/participation-protocol-</a:t>
            </a:r>
            <a:r>
              <a:rPr lang="en-US" dirty="0" err="1"/>
              <a:t>ousd</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124</a:t>
            </a:fld>
            <a:endParaRPr lang="en-US"/>
          </a:p>
        </p:txBody>
      </p:sp>
    </p:spTree>
    <p:extLst>
      <p:ext uri="{BB962C8B-B14F-4D97-AF65-F5344CB8AC3E}">
        <p14:creationId xmlns:p14="http://schemas.microsoft.com/office/powerpoint/2010/main" val="1664145007"/>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a:t>
            </a:r>
            <a:r>
              <a:rPr lang="en-US" b="0" dirty="0"/>
              <a:t> 4.5 minutes</a:t>
            </a:r>
          </a:p>
          <a:p>
            <a:endParaRPr lang="en-US" baseline="0" dirty="0"/>
          </a:p>
          <a:p>
            <a:r>
              <a:rPr lang="en-US" b="1" baseline="0" dirty="0"/>
              <a:t>Facilitator does: </a:t>
            </a:r>
            <a:r>
              <a:rPr lang="en-US" baseline="0" dirty="0"/>
              <a:t>Have participants discuss at their table groups, then invite participants to share out with the whole group. </a:t>
            </a:r>
          </a:p>
          <a:p>
            <a:endParaRPr lang="en-US" baseline="0" dirty="0">
              <a:solidFill>
                <a:srgbClr val="FF0000"/>
              </a:solidFill>
            </a:endParaRPr>
          </a:p>
          <a:p>
            <a:r>
              <a:rPr lang="en-US" b="1" baseline="0" dirty="0"/>
              <a:t>Look fors:</a:t>
            </a:r>
          </a:p>
          <a:p>
            <a:pPr marL="171450" indent="-171450">
              <a:buFont typeface="Arial" charset="0"/>
              <a:buChar char="•"/>
            </a:pPr>
            <a:r>
              <a:rPr lang="en-US" b="0" baseline="0" dirty="0"/>
              <a:t>Norms and Procedures: </a:t>
            </a:r>
          </a:p>
          <a:p>
            <a:pPr marL="628650" lvl="1" indent="-171450">
              <a:buFont typeface="Arial" charset="0"/>
              <a:buChar char="•"/>
            </a:pPr>
            <a:r>
              <a:rPr lang="en-US" b="0" baseline="0" dirty="0"/>
              <a:t>The teacher sets</a:t>
            </a:r>
            <a:r>
              <a:rPr lang="en-US" b="0" dirty="0"/>
              <a:t> </a:t>
            </a:r>
            <a:r>
              <a:rPr lang="en-US" b="0" baseline="0" dirty="0"/>
              <a:t>students up for success by sharing the “Participation Protocol: 4 L’s of Academic Discourse” (Look, Lean, Lower Voice, Listen attentively) + Using evidence and examples</a:t>
            </a:r>
          </a:p>
          <a:p>
            <a:pPr marL="171450" lvl="0" indent="-171450">
              <a:buFont typeface="Arial" charset="0"/>
              <a:buChar char="•"/>
            </a:pPr>
            <a:r>
              <a:rPr lang="en-US" b="0" baseline="0" dirty="0"/>
              <a:t>Holding Students Accountable: </a:t>
            </a:r>
          </a:p>
          <a:p>
            <a:pPr marL="628650" lvl="1" indent="-171450">
              <a:buFont typeface="Arial" charset="0"/>
              <a:buChar char="•"/>
            </a:pPr>
            <a:r>
              <a:rPr lang="en-US" b="0" baseline="0" dirty="0"/>
              <a:t>She shares a checklist and look-fors with students to provide structure and extremely clear expectations about what she’s looking for</a:t>
            </a:r>
          </a:p>
          <a:p>
            <a:pPr marL="628650" lvl="1" indent="-171450">
              <a:buFont typeface="Arial" charset="0"/>
              <a:buChar char="•"/>
            </a:pPr>
            <a:r>
              <a:rPr lang="en-US" b="0" baseline="0" dirty="0"/>
              <a:t>During discussions she listens in and scribes what students are saying, then displays quotes on the document camera with student names attached. This holds them accountable for staying focused but also increases motivation and can spark additional conversation/building on ideas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125</a:t>
            </a:fld>
            <a:endParaRPr lang="en-US"/>
          </a:p>
        </p:txBody>
      </p:sp>
    </p:spTree>
    <p:extLst>
      <p:ext uri="{BB962C8B-B14F-4D97-AF65-F5344CB8AC3E}">
        <p14:creationId xmlns:p14="http://schemas.microsoft.com/office/powerpoint/2010/main" val="795157152"/>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58938" y="887413"/>
            <a:ext cx="3711575" cy="2087562"/>
          </a:xfrm>
        </p:spPr>
      </p:sp>
      <p:sp>
        <p:nvSpPr>
          <p:cNvPr id="3" name="Notes Placeholder 2"/>
          <p:cNvSpPr>
            <a:spLocks noGrp="1"/>
          </p:cNvSpPr>
          <p:nvPr>
            <p:ph type="body" idx="1"/>
          </p:nvPr>
        </p:nvSpPr>
        <p:spPr>
          <a:xfrm>
            <a:off x="686282" y="3319356"/>
            <a:ext cx="5486400" cy="3600450"/>
          </a:xfrm>
        </p:spPr>
        <p:txBody>
          <a:bodyPr/>
          <a:lstStyle/>
          <a:p>
            <a:r>
              <a:rPr lang="en-US" b="1" dirty="0"/>
              <a:t>Time:</a:t>
            </a:r>
          </a:p>
          <a:p>
            <a:r>
              <a:rPr lang="en-US" b="1" dirty="0"/>
              <a:t>Duration:</a:t>
            </a:r>
            <a:r>
              <a:rPr lang="en-US" b="0" dirty="0"/>
              <a:t> 30 seconds</a:t>
            </a:r>
          </a:p>
          <a:p>
            <a:endParaRPr lang="en-US" sz="1200" b="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Facilitator</a:t>
            </a:r>
            <a:r>
              <a:rPr lang="en-US" sz="1200" b="1" kern="1200" baseline="0" dirty="0">
                <a:solidFill>
                  <a:schemeClr val="tx1"/>
                </a:solidFill>
                <a:effectLst/>
                <a:latin typeface="+mn-lt"/>
                <a:ea typeface="+mn-ea"/>
                <a:cs typeface="+mn-cs"/>
              </a:rPr>
              <a:t> says: </a:t>
            </a:r>
            <a:r>
              <a:rPr lang="en-US" sz="1200" kern="1200" baseline="0" dirty="0">
                <a:solidFill>
                  <a:schemeClr val="tx1"/>
                </a:solidFill>
                <a:effectLst/>
                <a:latin typeface="+mn-lt"/>
                <a:ea typeface="+mn-ea"/>
                <a:cs typeface="+mn-cs"/>
              </a:rPr>
              <a:t>Now let’s look at step 4: Identify the purpose of and provide guiding questions for each conversation.  What does this mean? </a:t>
            </a:r>
            <a:r>
              <a:rPr lang="en-US" sz="1200" kern="1200" dirty="0">
                <a:solidFill>
                  <a:schemeClr val="tx1"/>
                </a:solidFill>
                <a:effectLst/>
                <a:latin typeface="+mn-lt"/>
                <a:ea typeface="+mn-ea"/>
                <a:cs typeface="+mn-cs"/>
              </a:rPr>
              <a:t>When planning a conversation, it is important to identify the purpose of the conversation and its connection to the unit focus or the text under study. Once you have a clear purpose established,</a:t>
            </a:r>
            <a:r>
              <a:rPr lang="en-US" sz="1200" kern="1200" baseline="0" dirty="0">
                <a:solidFill>
                  <a:schemeClr val="tx1"/>
                </a:solidFill>
                <a:effectLst/>
                <a:latin typeface="+mn-lt"/>
                <a:ea typeface="+mn-ea"/>
                <a:cs typeface="+mn-cs"/>
              </a:rPr>
              <a:t> you can then use the resources available to you in the Guidebooks (the teaching points and student look fors) to think about the questions you can ask to support students in demonstrating the key look fors.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126</a:t>
            </a:fld>
            <a:endParaRPr lang="en-US" dirty="0"/>
          </a:p>
        </p:txBody>
      </p:sp>
    </p:spTree>
    <p:extLst>
      <p:ext uri="{BB962C8B-B14F-4D97-AF65-F5344CB8AC3E}">
        <p14:creationId xmlns:p14="http://schemas.microsoft.com/office/powerpoint/2010/main" val="643037"/>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89088" y="752475"/>
            <a:ext cx="3711575" cy="2087563"/>
          </a:xfrm>
        </p:spPr>
      </p:sp>
      <p:sp>
        <p:nvSpPr>
          <p:cNvPr id="3" name="Notes Placeholder 2"/>
          <p:cNvSpPr>
            <a:spLocks noGrp="1"/>
          </p:cNvSpPr>
          <p:nvPr>
            <p:ph type="body" idx="1"/>
          </p:nvPr>
        </p:nvSpPr>
        <p:spPr>
          <a:xfrm>
            <a:off x="701273" y="3169455"/>
            <a:ext cx="5486400" cy="3600450"/>
          </a:xfrm>
        </p:spPr>
        <p:txBody>
          <a:bodyPr/>
          <a:lstStyle/>
          <a:p>
            <a:r>
              <a:rPr lang="en-US" b="1" dirty="0"/>
              <a:t>Time:</a:t>
            </a:r>
          </a:p>
          <a:p>
            <a:r>
              <a:rPr lang="en-US" b="1" dirty="0"/>
              <a:t>Duration:</a:t>
            </a:r>
            <a:r>
              <a:rPr lang="en-US" b="0" dirty="0"/>
              <a:t> 3.5 minutes</a:t>
            </a:r>
          </a:p>
          <a:p>
            <a:endParaRPr lang="en-US" b="0" dirty="0"/>
          </a:p>
          <a:p>
            <a:r>
              <a:rPr lang="en-US" b="1" dirty="0"/>
              <a:t>Facilitator says: </a:t>
            </a:r>
            <a:r>
              <a:rPr lang="en-US" dirty="0"/>
              <a:t>Now let’s go back into our case study and see how and where we see evidence</a:t>
            </a:r>
            <a:r>
              <a:rPr lang="en-US" baseline="0" dirty="0"/>
              <a:t> of Step 4.  Specifically</a:t>
            </a:r>
            <a:r>
              <a:rPr lang="is-IS" baseline="0" dirty="0"/>
              <a:t>…</a:t>
            </a:r>
          </a:p>
          <a:p>
            <a:endParaRPr lang="is-IS" baseline="0" dirty="0"/>
          </a:p>
          <a:p>
            <a:r>
              <a:rPr lang="is-IS" b="1" baseline="0" dirty="0"/>
              <a:t>Facilitator does: </a:t>
            </a:r>
            <a:r>
              <a:rPr lang="is-IS" baseline="0" dirty="0"/>
              <a:t>Read two bullets. Then, direct participants to work with a partner to identify specific evidence in their case study.  They can annotate/highlight/mark-up the text.  Encourage them to be specific and be prepared to </a:t>
            </a:r>
            <a:r>
              <a:rPr lang="en-US" baseline="0" dirty="0"/>
              <a:t>explain their evidence.  Provide 3 minutes of work time, then invite participants to share out with the whole group. </a:t>
            </a:r>
          </a:p>
          <a:p>
            <a:endParaRPr lang="en-US" baseline="0" dirty="0"/>
          </a:p>
          <a:p>
            <a:r>
              <a:rPr lang="en-US" b="1" baseline="0" dirty="0"/>
              <a:t>Look fors:</a:t>
            </a:r>
          </a:p>
          <a:p>
            <a:pPr marL="171450" indent="-171450">
              <a:buFont typeface="Arial" charset="0"/>
              <a:buChar char="•"/>
            </a:pPr>
            <a:r>
              <a:rPr lang="en-US" b="0" baseline="0" dirty="0"/>
              <a:t>The purpose of the conversation was to analyze characters’ actions/motivations (Prometheus and Jupiter) and how they impact the meaning of a text. </a:t>
            </a:r>
          </a:p>
          <a:p>
            <a:pPr marL="171450" indent="-171450">
              <a:buFont typeface="Arial" charset="0"/>
              <a:buChar char="•"/>
            </a:pPr>
            <a:r>
              <a:rPr lang="en-US" b="0" baseline="0" dirty="0"/>
              <a:t>The Guiding Questions directly align to this goal, but they break it down into manageable chunks by first focusing on Jupiter and then moving on to Prometheus. The questions the teacher asks are all text-dependent, and act as scaffolds to help students understand essential parts of the text. </a:t>
            </a:r>
          </a:p>
        </p:txBody>
      </p:sp>
      <p:sp>
        <p:nvSpPr>
          <p:cNvPr id="4" name="Slide Number Placeholder 3"/>
          <p:cNvSpPr>
            <a:spLocks noGrp="1"/>
          </p:cNvSpPr>
          <p:nvPr>
            <p:ph type="sldNum" sz="quarter" idx="10"/>
          </p:nvPr>
        </p:nvSpPr>
        <p:spPr/>
        <p:txBody>
          <a:bodyPr/>
          <a:lstStyle/>
          <a:p>
            <a:fld id="{86425DA3-A274-D349-A373-1D0D30C163E5}" type="slidenum">
              <a:rPr lang="en-US" smtClean="0"/>
              <a:t>127</a:t>
            </a:fld>
            <a:endParaRPr lang="en-US" dirty="0"/>
          </a:p>
        </p:txBody>
      </p:sp>
    </p:spTree>
    <p:extLst>
      <p:ext uri="{BB962C8B-B14F-4D97-AF65-F5344CB8AC3E}">
        <p14:creationId xmlns:p14="http://schemas.microsoft.com/office/powerpoint/2010/main" val="1427377012"/>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30 seconds </a:t>
            </a:r>
          </a:p>
          <a:p>
            <a:endParaRPr lang="en-US" b="0" dirty="0"/>
          </a:p>
          <a:p>
            <a:r>
              <a:rPr lang="en-US" b="1" dirty="0"/>
              <a:t>Facilitator says: </a:t>
            </a:r>
            <a:r>
              <a:rPr lang="en-US" b="0" dirty="0"/>
              <a:t>As you saw in the case study, guiding questions (TDQs provided by the Guidebooks and those additional TDQs that you ask to support your particular students) act as a scaffold. They support students in making meaning of complex texts and ultimately, in this case, in achieving the purpose of the discussion! Therefore, step 4 is critical. Having a plan for the guiding questions you’ll ask to support students (and that lead up to the discussion’s purpose) will help ensure your discussion is successful.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128</a:t>
            </a:fld>
            <a:endParaRPr lang="en-US"/>
          </a:p>
        </p:txBody>
      </p:sp>
    </p:spTree>
    <p:extLst>
      <p:ext uri="{BB962C8B-B14F-4D97-AF65-F5344CB8AC3E}">
        <p14:creationId xmlns:p14="http://schemas.microsoft.com/office/powerpoint/2010/main" val="2227465258"/>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73213" y="915988"/>
            <a:ext cx="3711575" cy="2087562"/>
          </a:xfrm>
        </p:spPr>
      </p:sp>
      <p:sp>
        <p:nvSpPr>
          <p:cNvPr id="3" name="Notes Placeholder 2"/>
          <p:cNvSpPr>
            <a:spLocks noGrp="1"/>
          </p:cNvSpPr>
          <p:nvPr>
            <p:ph type="body" idx="1"/>
          </p:nvPr>
        </p:nvSpPr>
        <p:spPr>
          <a:xfrm>
            <a:off x="686282" y="3424288"/>
            <a:ext cx="5486400" cy="3600450"/>
          </a:xfrm>
        </p:spPr>
        <p:txBody>
          <a:bodyPr/>
          <a:lstStyle/>
          <a:p>
            <a:r>
              <a:rPr lang="en-US" b="1" dirty="0"/>
              <a:t>Time:</a:t>
            </a:r>
          </a:p>
          <a:p>
            <a:r>
              <a:rPr lang="en-US" b="1" dirty="0"/>
              <a:t>Duration:</a:t>
            </a:r>
            <a:r>
              <a:rPr lang="en-US" b="0" dirty="0"/>
              <a:t> 30 seconds</a:t>
            </a:r>
          </a:p>
          <a:p>
            <a:endParaRPr lang="en-US" sz="1200" b="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Facilitator says: </a:t>
            </a:r>
            <a:r>
              <a:rPr lang="en-US" sz="1200" kern="1200" dirty="0">
                <a:solidFill>
                  <a:schemeClr val="tx1"/>
                </a:solidFill>
                <a:effectLst/>
                <a:latin typeface="+mn-lt"/>
                <a:ea typeface="+mn-ea"/>
                <a:cs typeface="+mn-cs"/>
              </a:rPr>
              <a:t>Finally, step 5 is to keep the conversation moving in a productive manner and to guide students as needed by using</a:t>
            </a:r>
            <a:r>
              <a:rPr lang="en-US" sz="1200" kern="1200" baseline="0" dirty="0">
                <a:solidFill>
                  <a:schemeClr val="tx1"/>
                </a:solidFill>
                <a:effectLst/>
                <a:latin typeface="+mn-lt"/>
                <a:ea typeface="+mn-ea"/>
                <a:cs typeface="+mn-cs"/>
              </a:rPr>
              <a:t> “talk moves.”  </a:t>
            </a:r>
            <a:r>
              <a:rPr lang="en-US" sz="1200" kern="1200" dirty="0">
                <a:solidFill>
                  <a:schemeClr val="tx1"/>
                </a:solidFill>
                <a:effectLst/>
                <a:latin typeface="+mn-lt"/>
                <a:ea typeface="+mn-ea"/>
                <a:cs typeface="+mn-cs"/>
              </a:rPr>
              <a:t>Engaging in productive classroom conversations can help students develop more complex thought and can reveal their misunderstandings. Use these conversations as an opportunity to keep track of and guide student learning. As students reveal their misunderstandings, it is important to help them revise their thinking. Having illogical conversations or conversations about inaccurate content could harm rather than support student learning.</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129</a:t>
            </a:fld>
            <a:endParaRPr lang="en-US" dirty="0"/>
          </a:p>
        </p:txBody>
      </p:sp>
    </p:spTree>
    <p:extLst>
      <p:ext uri="{BB962C8B-B14F-4D97-AF65-F5344CB8AC3E}">
        <p14:creationId xmlns:p14="http://schemas.microsoft.com/office/powerpoint/2010/main" val="104832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9200" y="882650"/>
            <a:ext cx="4421188" cy="2487613"/>
          </a:xfrm>
        </p:spPr>
      </p:sp>
      <p:sp>
        <p:nvSpPr>
          <p:cNvPr id="3" name="Notes Placeholder 2"/>
          <p:cNvSpPr>
            <a:spLocks noGrp="1"/>
          </p:cNvSpPr>
          <p:nvPr>
            <p:ph type="body" idx="1"/>
          </p:nvPr>
        </p:nvSpPr>
        <p:spPr>
          <a:xfrm>
            <a:off x="771626" y="3722492"/>
            <a:ext cx="5486400" cy="3600450"/>
          </a:xfrm>
        </p:spPr>
        <p:txBody>
          <a:bodyPr/>
          <a:lstStyle/>
          <a:p>
            <a:r>
              <a:rPr lang="en-US" b="1" dirty="0"/>
              <a:t>Time:</a:t>
            </a:r>
          </a:p>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13</a:t>
            </a:fld>
            <a:endParaRPr lang="en-US" dirty="0"/>
          </a:p>
        </p:txBody>
      </p:sp>
    </p:spTree>
    <p:extLst>
      <p:ext uri="{BB962C8B-B14F-4D97-AF65-F5344CB8AC3E}">
        <p14:creationId xmlns:p14="http://schemas.microsoft.com/office/powerpoint/2010/main" val="1943319353"/>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28763" y="781050"/>
            <a:ext cx="3711575" cy="2087563"/>
          </a:xfrm>
        </p:spPr>
      </p:sp>
      <p:sp>
        <p:nvSpPr>
          <p:cNvPr id="3" name="Notes Placeholder 2"/>
          <p:cNvSpPr>
            <a:spLocks noGrp="1"/>
          </p:cNvSpPr>
          <p:nvPr>
            <p:ph type="body" idx="1"/>
          </p:nvPr>
        </p:nvSpPr>
        <p:spPr>
          <a:xfrm>
            <a:off x="641312" y="3109494"/>
            <a:ext cx="5486400" cy="3600450"/>
          </a:xfrm>
        </p:spPr>
        <p:txBody>
          <a:bodyPr/>
          <a:lstStyle/>
          <a:p>
            <a:r>
              <a:rPr lang="en-US" b="1" dirty="0"/>
              <a:t>Time:</a:t>
            </a:r>
          </a:p>
          <a:p>
            <a:r>
              <a:rPr lang="en-US" b="1" dirty="0"/>
              <a:t>Duration:</a:t>
            </a:r>
            <a:r>
              <a:rPr lang="en-US" b="0" dirty="0"/>
              <a:t> 4 minutes</a:t>
            </a:r>
          </a:p>
          <a:p>
            <a:endParaRPr lang="en-US" sz="1200" b="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Facilitator says: </a:t>
            </a:r>
            <a:r>
              <a:rPr lang="en-US" sz="1200" kern="1200" dirty="0">
                <a:solidFill>
                  <a:schemeClr val="tx1"/>
                </a:solidFill>
                <a:effectLst/>
                <a:latin typeface="+mn-lt"/>
                <a:ea typeface="+mn-ea"/>
                <a:cs typeface="+mn-cs"/>
              </a:rPr>
              <a:t>So what exactly are “talk moves”? </a:t>
            </a:r>
            <a:r>
              <a:rPr lang="en-US" sz="1200" kern="1200" baseline="0" dirty="0">
                <a:solidFill>
                  <a:schemeClr val="tx1"/>
                </a:solidFill>
                <a:effectLst/>
                <a:latin typeface="+mn-lt"/>
                <a:ea typeface="+mn-ea"/>
                <a:cs typeface="+mn-cs"/>
              </a:rPr>
              <a:t>Take a moment to review the ”talk moves” handout.</a:t>
            </a:r>
          </a:p>
          <a:p>
            <a:endParaRPr lang="en-US" sz="1200" kern="1200" baseline="0" dirty="0">
              <a:solidFill>
                <a:schemeClr val="tx1"/>
              </a:solidFill>
              <a:effectLst/>
              <a:latin typeface="+mn-lt"/>
              <a:ea typeface="+mn-ea"/>
              <a:cs typeface="+mn-cs"/>
            </a:endParaRPr>
          </a:p>
          <a:p>
            <a:r>
              <a:rPr lang="en-US" sz="1200" b="1" kern="1200" baseline="0" dirty="0">
                <a:solidFill>
                  <a:schemeClr val="tx1"/>
                </a:solidFill>
                <a:effectLst/>
                <a:latin typeface="+mn-lt"/>
                <a:ea typeface="+mn-ea"/>
                <a:cs typeface="+mn-cs"/>
              </a:rPr>
              <a:t>Facilitator does: </a:t>
            </a:r>
            <a:r>
              <a:rPr lang="en-US" sz="1200" kern="1200" baseline="0" dirty="0">
                <a:solidFill>
                  <a:schemeClr val="tx1"/>
                </a:solidFill>
                <a:effectLst/>
                <a:latin typeface="+mn-lt"/>
                <a:ea typeface="+mn-ea"/>
                <a:cs typeface="+mn-cs"/>
              </a:rPr>
              <a:t>Direct participants to the Talk Moves handout in the note catcher</a:t>
            </a:r>
            <a:r>
              <a:rPr lang="en-US" sz="1200" b="1" kern="1200" baseline="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 review the directions and provide 2 minutes of independent reading time. Afterwards, have participants summarize with a partner and invite a 1-2 participants to share out with the whole group. </a:t>
            </a:r>
          </a:p>
          <a:p>
            <a:endParaRPr lang="en-US" sz="1200"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baseline="0" dirty="0">
                <a:solidFill>
                  <a:schemeClr val="tx1"/>
                </a:solidFill>
                <a:effectLst/>
                <a:latin typeface="+mn-lt"/>
                <a:ea typeface="+mn-ea"/>
                <a:cs typeface="+mn-cs"/>
              </a:rPr>
              <a:t>Facilitator says: </a:t>
            </a:r>
            <a:r>
              <a:rPr lang="en-US" sz="1200" kern="1200" dirty="0">
                <a:solidFill>
                  <a:schemeClr val="tx1"/>
                </a:solidFill>
                <a:effectLst/>
                <a:latin typeface="+mn-lt"/>
                <a:ea typeface="+mn-ea"/>
                <a:cs typeface="+mn-cs"/>
              </a:rPr>
              <a:t>As students engage in conversations, be sure to monitor what they are saying and how they are saying it. If students are not providing responses similar to the student look-</a:t>
            </a:r>
            <a:r>
              <a:rPr lang="en-US" sz="1200" kern="1200" dirty="0" err="1">
                <a:solidFill>
                  <a:schemeClr val="tx1"/>
                </a:solidFill>
                <a:effectLst/>
                <a:latin typeface="+mn-lt"/>
                <a:ea typeface="+mn-ea"/>
                <a:cs typeface="+mn-cs"/>
              </a:rPr>
              <a:t>fors</a:t>
            </a:r>
            <a:r>
              <a:rPr lang="en-US" sz="1200" kern="1200" dirty="0">
                <a:solidFill>
                  <a:schemeClr val="tx1"/>
                </a:solidFill>
                <a:effectLst/>
                <a:latin typeface="+mn-lt"/>
                <a:ea typeface="+mn-ea"/>
                <a:cs typeface="+mn-cs"/>
              </a:rPr>
              <a:t> for the lesson, you can use these “talk moves” to guide them to explain their reasoning, revise their responses, or think more deeply about the text or topic under discussion. </a:t>
            </a:r>
          </a:p>
          <a:p>
            <a:endParaRPr lang="en-US" sz="1200" kern="1200" baseline="0" dirty="0">
              <a:solidFill>
                <a:schemeClr val="tx1"/>
              </a:solidFill>
              <a:effectLst/>
              <a:latin typeface="+mn-lt"/>
              <a:ea typeface="+mn-ea"/>
              <a:cs typeface="+mn-cs"/>
            </a:endParaRPr>
          </a:p>
          <a:p>
            <a:r>
              <a:rPr lang="en-US" sz="1200" b="1" kern="1200" baseline="0" dirty="0">
                <a:solidFill>
                  <a:schemeClr val="tx1"/>
                </a:solidFill>
                <a:effectLst/>
                <a:latin typeface="+mn-lt"/>
                <a:ea typeface="+mn-ea"/>
                <a:cs typeface="+mn-cs"/>
              </a:rPr>
              <a:t>Look for/emphasize:</a:t>
            </a:r>
          </a:p>
          <a:p>
            <a:pPr marL="171450" indent="-171450">
              <a:buFont typeface="Arial" charset="0"/>
              <a:buChar char="•"/>
            </a:pPr>
            <a:r>
              <a:rPr lang="en-US" sz="1200" kern="1200" baseline="0" dirty="0">
                <a:solidFill>
                  <a:schemeClr val="tx1"/>
                </a:solidFill>
                <a:effectLst/>
                <a:latin typeface="+mn-lt"/>
                <a:ea typeface="+mn-ea"/>
                <a:cs typeface="+mn-cs"/>
              </a:rPr>
              <a:t>Talk moves are prompts to support students in taking ownership of their thinking and in engaging in speaking and listening</a:t>
            </a:r>
          </a:p>
          <a:p>
            <a:pPr marL="171450" indent="-171450">
              <a:buFont typeface="Arial" charset="0"/>
              <a:buChar char="•"/>
            </a:pPr>
            <a:r>
              <a:rPr lang="en-US" sz="1200" kern="1200" baseline="0" dirty="0">
                <a:solidFill>
                  <a:schemeClr val="tx1"/>
                </a:solidFill>
                <a:effectLst/>
                <a:latin typeface="+mn-lt"/>
                <a:ea typeface="+mn-ea"/>
                <a:cs typeface="+mn-cs"/>
              </a:rPr>
              <a:t>Four goals of talk moves:</a:t>
            </a:r>
          </a:p>
          <a:p>
            <a:pPr marL="628650" lvl="1" indent="-171450">
              <a:buFont typeface="Arial" charset="0"/>
              <a:buChar char="•"/>
            </a:pPr>
            <a:r>
              <a:rPr lang="en-US" dirty="0">
                <a:latin typeface="Calibri" charset="0"/>
                <a:ea typeface="Calibri" charset="0"/>
                <a:cs typeface="Calibri" charset="0"/>
              </a:rPr>
              <a:t>Clearly expressing their ideas through writing or speaking</a:t>
            </a:r>
          </a:p>
          <a:p>
            <a:pPr marL="628650" lvl="1" indent="-171450">
              <a:buFont typeface="Arial" charset="0"/>
              <a:buChar char="•"/>
            </a:pPr>
            <a:r>
              <a:rPr lang="en-US" dirty="0">
                <a:latin typeface="Calibri" charset="0"/>
                <a:ea typeface="Calibri" charset="0"/>
                <a:cs typeface="Calibri" charset="0"/>
              </a:rPr>
              <a:t>Listening carefully and clearly understanding others’ ideas</a:t>
            </a:r>
          </a:p>
          <a:p>
            <a:pPr marL="628650" lvl="1" indent="-171450">
              <a:buFont typeface="Arial" charset="0"/>
              <a:buChar char="•"/>
            </a:pPr>
            <a:r>
              <a:rPr lang="en-US" dirty="0">
                <a:latin typeface="Calibri" charset="0"/>
                <a:ea typeface="Calibri" charset="0"/>
                <a:cs typeface="Calibri" charset="0"/>
              </a:rPr>
              <a:t>Providing evidence and explanation to support their claims</a:t>
            </a:r>
          </a:p>
          <a:p>
            <a:pPr marL="628650" lvl="1" indent="-171450">
              <a:buFont typeface="Arial" charset="0"/>
              <a:buChar char="•"/>
            </a:pPr>
            <a:r>
              <a:rPr lang="en-US" dirty="0">
                <a:latin typeface="Calibri" charset="0"/>
                <a:ea typeface="Calibri" charset="0"/>
                <a:cs typeface="Calibri" charset="0"/>
              </a:rPr>
              <a:t>Establishing new ways of thinking by elaborating on or challenging the thoughts of others </a:t>
            </a:r>
            <a:endParaRPr lang="en-US" kern="1200" baseline="0" dirty="0">
              <a:solidFill>
                <a:schemeClr val="tx1"/>
              </a:solidFill>
              <a:effectLst/>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130</a:t>
            </a:fld>
            <a:endParaRPr lang="en-US" dirty="0"/>
          </a:p>
        </p:txBody>
      </p:sp>
    </p:spTree>
    <p:extLst>
      <p:ext uri="{BB962C8B-B14F-4D97-AF65-F5344CB8AC3E}">
        <p14:creationId xmlns:p14="http://schemas.microsoft.com/office/powerpoint/2010/main" val="1843182758"/>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71625" y="841375"/>
            <a:ext cx="3711575" cy="2087563"/>
          </a:xfrm>
        </p:spPr>
      </p:sp>
      <p:sp>
        <p:nvSpPr>
          <p:cNvPr id="3" name="Notes Placeholder 2"/>
          <p:cNvSpPr>
            <a:spLocks noGrp="1"/>
          </p:cNvSpPr>
          <p:nvPr>
            <p:ph type="body" idx="1"/>
          </p:nvPr>
        </p:nvSpPr>
        <p:spPr>
          <a:xfrm>
            <a:off x="686282" y="3154464"/>
            <a:ext cx="5486400" cy="3600450"/>
          </a:xfrm>
        </p:spPr>
        <p:txBody>
          <a:bodyPr/>
          <a:lstStyle/>
          <a:p>
            <a:r>
              <a:rPr lang="en-US" sz="1000" b="1" dirty="0"/>
              <a:t>Time:</a:t>
            </a:r>
          </a:p>
          <a:p>
            <a:r>
              <a:rPr lang="en-US" sz="1000" b="1" dirty="0"/>
              <a:t>Duration:</a:t>
            </a:r>
            <a:r>
              <a:rPr lang="en-US" sz="1000" b="0" dirty="0"/>
              <a:t> 5 minutes</a:t>
            </a:r>
          </a:p>
          <a:p>
            <a:endParaRPr lang="en-US" sz="1000" b="0" dirty="0"/>
          </a:p>
          <a:p>
            <a:r>
              <a:rPr lang="en-US" sz="1000" b="1" dirty="0"/>
              <a:t>Facilitator says: </a:t>
            </a:r>
            <a:r>
              <a:rPr lang="en-US" sz="1000" dirty="0"/>
              <a:t>Now let’s go back into our case study and see how and where we see evidence</a:t>
            </a:r>
            <a:r>
              <a:rPr lang="en-US" sz="1000" baseline="0" dirty="0"/>
              <a:t> of Step 5.  Specifically</a:t>
            </a:r>
            <a:r>
              <a:rPr lang="is-IS" sz="1000" baseline="0" dirty="0"/>
              <a:t>…</a:t>
            </a:r>
          </a:p>
          <a:p>
            <a:endParaRPr lang="is-IS" sz="1000" baseline="0" dirty="0"/>
          </a:p>
          <a:p>
            <a:r>
              <a:rPr lang="is-IS" sz="1000" b="1" baseline="0" dirty="0"/>
              <a:t>Facilitator does: </a:t>
            </a:r>
            <a:r>
              <a:rPr lang="is-IS" sz="1000" baseline="0" dirty="0"/>
              <a:t>Read two bullets. Then, direct participants to work with a partner to identify specific evidence in their case study.  They can annotate/highlight/mark-up the text.  Encourage them to be specific and be prepared to </a:t>
            </a:r>
            <a:r>
              <a:rPr lang="en-US" sz="1000" baseline="0" dirty="0"/>
              <a:t>explain their evidence.  Provide 4 minutes of work time, then invite participants to share out with the whole group. </a:t>
            </a:r>
          </a:p>
          <a:p>
            <a:endParaRPr lang="en-US" sz="1000" baseline="0" dirty="0"/>
          </a:p>
          <a:p>
            <a:r>
              <a:rPr lang="en-US" sz="1000" b="1" baseline="0" dirty="0"/>
              <a:t>Look fors:</a:t>
            </a:r>
          </a:p>
          <a:p>
            <a:pPr marL="171450" indent="-171450">
              <a:buFont typeface="Arial" charset="0"/>
              <a:buChar char="•"/>
            </a:pPr>
            <a:r>
              <a:rPr lang="en-US" sz="1000" b="0" baseline="0" dirty="0"/>
              <a:t>The teacher demonstrates all four types of Talk Moves. Some examples include:</a:t>
            </a:r>
          </a:p>
          <a:p>
            <a:pPr marL="628650" lvl="1" indent="-171450">
              <a:buFont typeface="Arial" charset="0"/>
              <a:buChar char="•"/>
            </a:pPr>
            <a:r>
              <a:rPr lang="en-US" sz="1000" b="0" baseline="0" dirty="0"/>
              <a:t>Goal 1: Students clearly express their ideas through writing or speaking. </a:t>
            </a:r>
          </a:p>
          <a:p>
            <a:pPr marL="1085850" lvl="2" indent="-171450">
              <a:buFont typeface="Arial" charset="0"/>
              <a:buChar char="•"/>
            </a:pPr>
            <a:r>
              <a:rPr lang="en-US" sz="1000" b="0" baseline="0" dirty="0"/>
              <a:t>Provides time for students to prepare: “</a:t>
            </a:r>
            <a:r>
              <a:rPr lang="en-US" sz="1000" kern="1200" dirty="0">
                <a:solidFill>
                  <a:schemeClr val="tx1"/>
                </a:solidFill>
                <a:effectLst/>
              </a:rPr>
              <a:t>Take a minute to think, look back at your text, and then we’ll share ideas.” </a:t>
            </a:r>
            <a:r>
              <a:rPr lang="en-US" sz="1000" i="1" kern="1200" dirty="0">
                <a:solidFill>
                  <a:schemeClr val="tx1"/>
                </a:solidFill>
                <a:effectLst/>
              </a:rPr>
              <a:t>(teacher waits until most students seem ready to proceed)</a:t>
            </a:r>
            <a:r>
              <a:rPr lang="en-US" sz="1000" kern="1200" dirty="0">
                <a:solidFill>
                  <a:schemeClr val="tx1"/>
                </a:solidFill>
                <a:effectLst/>
              </a:rPr>
              <a:t> </a:t>
            </a:r>
          </a:p>
          <a:p>
            <a:pPr marL="1085850" lvl="2" indent="-171450">
              <a:buFont typeface="Arial" charset="0"/>
              <a:buChar char="•"/>
            </a:pPr>
            <a:r>
              <a:rPr lang="en-US" sz="1000" kern="1200" dirty="0">
                <a:solidFill>
                  <a:schemeClr val="tx1"/>
                </a:solidFill>
                <a:effectLst/>
              </a:rPr>
              <a:t>Restates/clarifies</a:t>
            </a:r>
            <a:r>
              <a:rPr lang="en-US" sz="1000" kern="1200" baseline="0" dirty="0">
                <a:solidFill>
                  <a:schemeClr val="tx1"/>
                </a:solidFill>
                <a:effectLst/>
              </a:rPr>
              <a:t> a student’s key idea: </a:t>
            </a:r>
            <a:r>
              <a:rPr lang="en-US" sz="1000" kern="1200" dirty="0">
                <a:solidFill>
                  <a:schemeClr val="tx1"/>
                </a:solidFill>
                <a:effectLst/>
              </a:rPr>
              <a:t>“So you think that Jupiter is afraid of what might happen if humans get fire. Can anyone add to Jasmine’s idea?” </a:t>
            </a:r>
          </a:p>
          <a:p>
            <a:pPr marL="1085850" lvl="2" indent="-171450">
              <a:buFont typeface="Arial" charset="0"/>
              <a:buChar char="•"/>
            </a:pPr>
            <a:r>
              <a:rPr lang="en-US" sz="1000" kern="1200" dirty="0">
                <a:solidFill>
                  <a:schemeClr val="tx1"/>
                </a:solidFill>
                <a:effectLst/>
              </a:rPr>
              <a:t>“When you’ve finished discussing, please respond in writing, to the first two questions on the Discussion Question sheet I gave you earlier.”</a:t>
            </a:r>
          </a:p>
          <a:p>
            <a:pPr marL="628650" lvl="1" indent="-171450">
              <a:buFont typeface="Arial" charset="0"/>
              <a:buChar char="•"/>
            </a:pPr>
            <a:r>
              <a:rPr lang="en-US" sz="1000" kern="1200" dirty="0">
                <a:solidFill>
                  <a:schemeClr val="tx1"/>
                </a:solidFill>
                <a:effectLst/>
              </a:rPr>
              <a:t>Goal 2: Students listen carefully and clearly understand ideas presented in writing or speaking </a:t>
            </a:r>
          </a:p>
          <a:p>
            <a:pPr marL="1085850" lvl="2" indent="-171450">
              <a:buFont typeface="Arial" charset="0"/>
              <a:buChar char="•"/>
            </a:pPr>
            <a:r>
              <a:rPr lang="en-US" sz="1000" kern="1200" dirty="0">
                <a:solidFill>
                  <a:schemeClr val="tx1"/>
                </a:solidFill>
                <a:effectLst/>
              </a:rPr>
              <a:t>“Joshua, can you say more about that?”</a:t>
            </a:r>
          </a:p>
          <a:p>
            <a:pPr marL="628650" lvl="1" indent="-171450">
              <a:buFont typeface="Arial" charset="0"/>
              <a:buChar char="•"/>
            </a:pPr>
            <a:r>
              <a:rPr lang="en-US" sz="1000" kern="1200" dirty="0">
                <a:solidFill>
                  <a:schemeClr val="tx1"/>
                </a:solidFill>
                <a:effectLst/>
              </a:rPr>
              <a:t>Goal 3: Students</a:t>
            </a:r>
            <a:r>
              <a:rPr lang="en-US" sz="1000" kern="1200" baseline="0" dirty="0">
                <a:solidFill>
                  <a:schemeClr val="tx1"/>
                </a:solidFill>
                <a:effectLst/>
              </a:rPr>
              <a:t> provide evidence and explanation to support their claims.</a:t>
            </a:r>
            <a:endParaRPr lang="en-US" sz="1000" kern="1200" dirty="0">
              <a:solidFill>
                <a:schemeClr val="tx1"/>
              </a:solidFill>
              <a:effectLst/>
            </a:endParaRPr>
          </a:p>
          <a:p>
            <a:pPr marL="1085850" lvl="2" indent="-171450">
              <a:buFont typeface="Arial" charset="0"/>
              <a:buChar char="•"/>
            </a:pPr>
            <a:r>
              <a:rPr lang="en-US" sz="1000" kern="1200" dirty="0">
                <a:solidFill>
                  <a:schemeClr val="tx1"/>
                </a:solidFill>
                <a:effectLst/>
              </a:rPr>
              <a:t>Prompts students to search for and provide evidence: “That’s a very interesting idea, Brian, what evidence do you have to support it?”</a:t>
            </a:r>
          </a:p>
          <a:p>
            <a:pPr marL="628650" lvl="1" indent="-171450">
              <a:buFont typeface="Arial" charset="0"/>
              <a:buChar char="•"/>
            </a:pPr>
            <a:r>
              <a:rPr lang="en-US" sz="1000" kern="1200" dirty="0">
                <a:solidFill>
                  <a:schemeClr val="tx1"/>
                </a:solidFill>
                <a:effectLst/>
              </a:rPr>
              <a:t>Goal 4: Students establish new ways of thinking by elaborating on or challenging ideas of others </a:t>
            </a:r>
          </a:p>
          <a:p>
            <a:pPr marL="1085850" lvl="2" indent="-171450">
              <a:buFont typeface="Arial" charset="0"/>
              <a:buChar char="•"/>
            </a:pPr>
            <a:r>
              <a:rPr lang="en-US" sz="1000" kern="1200" dirty="0">
                <a:solidFill>
                  <a:schemeClr val="tx1"/>
                </a:solidFill>
                <a:effectLst/>
              </a:rPr>
              <a:t>Prompts students to elaborate or build: “Can anyone add to Jasmine’s idea?”</a:t>
            </a:r>
          </a:p>
          <a:p>
            <a:pPr marL="1085850" lvl="2" indent="-171450">
              <a:buFont typeface="Arial" charset="0"/>
              <a:buChar char="•"/>
            </a:pPr>
            <a:r>
              <a:rPr lang="en-US" sz="1000" kern="1200" dirty="0">
                <a:solidFill>
                  <a:schemeClr val="tx1"/>
                </a:solidFill>
                <a:effectLst/>
              </a:rPr>
              <a:t>“Does anyone have a different idea about what the quote we underlined reveals about Jupiter’s character? I’ll record our ideas on this chart.”</a:t>
            </a:r>
          </a:p>
          <a:p>
            <a:pPr marL="1085850" lvl="2" indent="-171450">
              <a:buFont typeface="Arial" charset="0"/>
              <a:buChar char="•"/>
            </a:pPr>
            <a:r>
              <a:rPr lang="en-US" sz="1000" kern="1200" dirty="0">
                <a:solidFill>
                  <a:schemeClr val="tx1"/>
                </a:solidFill>
                <a:effectLst/>
              </a:rPr>
              <a:t>“Remember, we have been working on elaborating on other’s ideas. Which conversation stems on your sheet might help you to build off or add on to what your classmates are saying?”</a:t>
            </a:r>
            <a:endParaRPr lang="en-US" sz="1000" b="0" baseline="0" dirty="0">
              <a:solidFill>
                <a:srgbClr val="FF0000"/>
              </a:solidFill>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131</a:t>
            </a:fld>
            <a:endParaRPr lang="en-US" dirty="0"/>
          </a:p>
        </p:txBody>
      </p:sp>
    </p:spTree>
    <p:extLst>
      <p:ext uri="{BB962C8B-B14F-4D97-AF65-F5344CB8AC3E}">
        <p14:creationId xmlns:p14="http://schemas.microsoft.com/office/powerpoint/2010/main" val="281193341"/>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13250"/>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Time:</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Duration: </a:t>
            </a:r>
            <a:r>
              <a:rPr lang="en-US" sz="1100" b="0" dirty="0"/>
              <a:t>4.</a:t>
            </a:r>
            <a:r>
              <a:rPr lang="en-US" sz="1100" b="0" i="0" u="none" strike="noStrike" cap="none" dirty="0">
                <a:solidFill>
                  <a:schemeClr val="dk1"/>
                </a:solidFill>
                <a:ea typeface="Calibri"/>
                <a:sym typeface="Calibri"/>
              </a:rPr>
              <a:t>5</a:t>
            </a:r>
            <a:r>
              <a:rPr lang="en-US" sz="1100" b="0" i="0" u="none" strike="noStrike" cap="none" baseline="0" dirty="0">
                <a:solidFill>
                  <a:schemeClr val="dk1"/>
                </a:solidFill>
                <a:ea typeface="Calibri"/>
                <a:sym typeface="Calibri"/>
              </a:rPr>
              <a:t> </a:t>
            </a:r>
            <a:r>
              <a:rPr lang="en-US" b="0" i="0" u="none" strike="noStrike" cap="none" dirty="0">
                <a:solidFill>
                  <a:schemeClr val="dk1"/>
                </a:solidFill>
                <a:ea typeface="Calibri"/>
                <a:sym typeface="Calibri"/>
              </a:rPr>
              <a:t>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u="none" strike="noStrike" cap="none" dirty="0">
              <a:solidFill>
                <a:schemeClr val="dk1"/>
              </a:solidFill>
              <a:ea typeface="Calibri"/>
              <a:sym typeface="Calibri"/>
            </a:endParaRPr>
          </a:p>
          <a:p>
            <a:r>
              <a:rPr lang="en-US" b="1" dirty="0"/>
              <a:t>Facilitator says: </a:t>
            </a:r>
            <a:r>
              <a:rPr lang="en-US" b="0" dirty="0"/>
              <a:t>Before</a:t>
            </a:r>
            <a:r>
              <a:rPr lang="en-US" b="0" baseline="0" dirty="0"/>
              <a:t> we wrap up, let’s take a few moments to discuss these questions. </a:t>
            </a:r>
          </a:p>
          <a:p>
            <a:endParaRPr lang="en-US" b="0" baseline="0" dirty="0"/>
          </a:p>
          <a:p>
            <a:r>
              <a:rPr lang="en-US" b="1" baseline="0" dirty="0"/>
              <a:t>Facilitator does: </a:t>
            </a:r>
            <a:r>
              <a:rPr lang="en-US" b="0" baseline="0" dirty="0"/>
              <a:t>Prompt participants to discuss at tables. Select 1-2 participants to summarize the key points to the whole group if time permits. </a:t>
            </a:r>
            <a:endParaRPr lang="en-US" b="1" baseline="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132</a:t>
            </a:fld>
            <a:endParaRPr lang="en-US"/>
          </a:p>
        </p:txBody>
      </p:sp>
    </p:spTree>
    <p:extLst>
      <p:ext uri="{BB962C8B-B14F-4D97-AF65-F5344CB8AC3E}">
        <p14:creationId xmlns:p14="http://schemas.microsoft.com/office/powerpoint/2010/main" val="248522059"/>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1</a:t>
            </a:r>
            <a:r>
              <a:rPr lang="en-US" sz="1200" b="0" i="0" u="none" strike="noStrike" cap="none" dirty="0">
                <a:solidFill>
                  <a:schemeClr val="dk1"/>
                </a:solidFill>
                <a:ea typeface="Calibri"/>
                <a:sym typeface="Calibri"/>
              </a:rPr>
              <a:t>5</a:t>
            </a:r>
            <a:r>
              <a:rPr lang="en-US" sz="1200" b="0" i="0" u="none" strike="noStrike" cap="none" baseline="0" dirty="0">
                <a:solidFill>
                  <a:schemeClr val="dk1"/>
                </a:solidFill>
                <a:ea typeface="Calibri"/>
                <a:sym typeface="Calibri"/>
              </a:rPr>
              <a:t> </a:t>
            </a:r>
            <a:r>
              <a:rPr lang="en-US" b="0" i="0" u="none" strike="noStrike" cap="none" dirty="0">
                <a:solidFill>
                  <a:schemeClr val="dk1"/>
                </a:solidFill>
                <a:ea typeface="Calibri"/>
                <a:sym typeface="Calibri"/>
              </a:rPr>
              <a:t>minutes</a:t>
            </a:r>
          </a:p>
        </p:txBody>
      </p:sp>
      <p:sp>
        <p:nvSpPr>
          <p:cNvPr id="4" name="Slide Number Placeholder 3"/>
          <p:cNvSpPr>
            <a:spLocks noGrp="1"/>
          </p:cNvSpPr>
          <p:nvPr>
            <p:ph type="sldNum" sz="quarter" idx="10"/>
          </p:nvPr>
        </p:nvSpPr>
        <p:spPr/>
        <p:txBody>
          <a:bodyPr/>
          <a:lstStyle/>
          <a:p>
            <a:fld id="{86425DA3-A274-D349-A373-1D0D30C163E5}" type="slidenum">
              <a:rPr lang="en-US" smtClean="0"/>
              <a:t>133</a:t>
            </a:fld>
            <a:endParaRPr lang="en-US"/>
          </a:p>
        </p:txBody>
      </p:sp>
    </p:spTree>
    <p:extLst>
      <p:ext uri="{BB962C8B-B14F-4D97-AF65-F5344CB8AC3E}">
        <p14:creationId xmlns:p14="http://schemas.microsoft.com/office/powerpoint/2010/main" val="755893451"/>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
        <p:cNvGrpSpPr/>
        <p:nvPr/>
      </p:nvGrpSpPr>
      <p:grpSpPr>
        <a:xfrm>
          <a:off x="0" y="0"/>
          <a:ext cx="0" cy="0"/>
          <a:chOff x="0" y="0"/>
          <a:chExt cx="0" cy="0"/>
        </a:xfrm>
      </p:grpSpPr>
      <p:sp>
        <p:nvSpPr>
          <p:cNvPr id="31" name="Shape 3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2" name="Shape 32"/>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p:txBody>
      </p:sp>
      <p:sp>
        <p:nvSpPr>
          <p:cNvPr id="33" name="Shape 33"/>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134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89058340"/>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Shape 3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8" name="Shape 38"/>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Time: </a:t>
            </a: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Duration: </a:t>
            </a:r>
            <a:r>
              <a:rPr lang="en-US" sz="1200" b="0" i="0" u="none" strike="noStrike" cap="none" dirty="0">
                <a:solidFill>
                  <a:schemeClr val="dk1"/>
                </a:solidFill>
                <a:latin typeface="Calibri"/>
                <a:ea typeface="Calibri"/>
                <a:cs typeface="Calibri"/>
                <a:sym typeface="Calibri"/>
              </a:rPr>
              <a:t>4 minutes</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a:t>
            </a:r>
            <a:r>
              <a:rPr lang="en-US" sz="1200" b="1" i="0" u="none" strike="noStrike" cap="none" baseline="0" dirty="0">
                <a:solidFill>
                  <a:schemeClr val="dk1"/>
                </a:solidFill>
                <a:latin typeface="Calibri"/>
                <a:ea typeface="Calibri"/>
                <a:cs typeface="Calibri"/>
                <a:sym typeface="Calibri"/>
              </a:rPr>
              <a:t> does: </a:t>
            </a:r>
            <a:r>
              <a:rPr lang="en-US" sz="1200" b="0" i="0" u="none" strike="noStrike" cap="none" baseline="0" dirty="0">
                <a:solidFill>
                  <a:schemeClr val="dk1"/>
                </a:solidFill>
                <a:latin typeface="Calibri"/>
                <a:ea typeface="Calibri"/>
                <a:cs typeface="Calibri"/>
                <a:sym typeface="Calibri"/>
              </a:rPr>
              <a:t>Review questions and have participants record their thoughts in their note-catchers </a:t>
            </a:r>
            <a:r>
              <a:rPr lang="en-US" sz="1200" i="0" u="none" strike="noStrike" cap="none" baseline="0" dirty="0">
                <a:solidFill>
                  <a:schemeClr val="tx1"/>
                </a:solidFill>
                <a:latin typeface="+mn-lt"/>
                <a:ea typeface="+mn-ea"/>
                <a:cs typeface="+mn-cs"/>
                <a:sym typeface="Calibri"/>
              </a:rPr>
              <a:t>before </a:t>
            </a:r>
            <a:r>
              <a:rPr lang="en-US" sz="1200" b="0" i="0" u="none" strike="noStrike" cap="none" baseline="0" dirty="0">
                <a:solidFill>
                  <a:schemeClr val="dk1"/>
                </a:solidFill>
                <a:latin typeface="Calibri"/>
                <a:ea typeface="Calibri"/>
                <a:cs typeface="Calibri"/>
                <a:sym typeface="Calibri"/>
              </a:rPr>
              <a:t>turning and talking at their tables.  Afterwards, invite participants to share out with the whole group. </a:t>
            </a:r>
            <a:endParaRPr sz="1200" b="0" i="0" u="none" strike="noStrike" cap="none" dirty="0">
              <a:solidFill>
                <a:schemeClr val="dk1"/>
              </a:solidFill>
              <a:latin typeface="Calibri"/>
              <a:ea typeface="Calibri"/>
              <a:cs typeface="Calibri"/>
              <a:sym typeface="Calibri"/>
            </a:endParaRPr>
          </a:p>
        </p:txBody>
      </p:sp>
      <p:sp>
        <p:nvSpPr>
          <p:cNvPr id="39" name="Shape 39"/>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135</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84777006"/>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Shape 53"/>
          <p:cNvSpPr>
            <a:spLocks noGrp="1" noRot="1" noChangeAspect="1"/>
          </p:cNvSpPr>
          <p:nvPr>
            <p:ph type="sldImg" idx="2"/>
          </p:nvPr>
        </p:nvSpPr>
        <p:spPr>
          <a:xfrm>
            <a:off x="736600" y="1019175"/>
            <a:ext cx="5400675" cy="303847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54" name="Shape 54"/>
          <p:cNvSpPr txBox="1">
            <a:spLocks noGrp="1"/>
          </p:cNvSpPr>
          <p:nvPr>
            <p:ph type="body" idx="1"/>
          </p:nvPr>
        </p:nvSpPr>
        <p:spPr>
          <a:xfrm>
            <a:off x="686282" y="4286203"/>
            <a:ext cx="5486400" cy="3600450"/>
          </a:xfrm>
          <a:prstGeom prst="rect">
            <a:avLst/>
          </a:prstGeom>
          <a:noFill/>
          <a:ln>
            <a:noFill/>
          </a:ln>
        </p:spPr>
        <p:txBody>
          <a:bodyPr wrap="square" lIns="91425" tIns="45700" rIns="91425" bIns="45700" anchor="t" anchorCtr="0">
            <a:noAutofit/>
          </a:bodyPr>
          <a:lstStyle/>
          <a:p>
            <a:pPr>
              <a:buFontTx/>
              <a:buNone/>
            </a:pPr>
            <a:r>
              <a:rPr lang="en-US" b="1" dirty="0"/>
              <a:t>Time:</a:t>
            </a:r>
          </a:p>
          <a:p>
            <a:pPr>
              <a:buFontTx/>
              <a:buNone/>
            </a:pPr>
            <a:r>
              <a:rPr lang="en-US" b="1" dirty="0"/>
              <a:t>Duration: </a:t>
            </a:r>
            <a:r>
              <a:rPr lang="en-US" dirty="0"/>
              <a:t>30 seconds</a:t>
            </a:r>
          </a:p>
          <a:p>
            <a:pPr>
              <a:buFontTx/>
              <a:buNone/>
            </a:pPr>
            <a:endParaRPr lang="en-US" dirty="0"/>
          </a:p>
          <a:p>
            <a:pPr>
              <a:buFontTx/>
              <a:buNone/>
            </a:pPr>
            <a:r>
              <a:rPr lang="en-US" sz="1200" b="1" baseline="0" dirty="0"/>
              <a:t>Facilitator does: </a:t>
            </a:r>
            <a:r>
              <a:rPr lang="en-US" sz="1200" b="0" baseline="0" dirty="0"/>
              <a:t>Briefly review the objectives and/or have a volunteer read each objective aloud. </a:t>
            </a:r>
            <a:endParaRPr lang="en-US" dirty="0"/>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p:txBody>
      </p:sp>
      <p:sp>
        <p:nvSpPr>
          <p:cNvPr id="55" name="Shape 55"/>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136</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98992001"/>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i="0" u="none" strike="noStrike" cap="none" dirty="0">
                <a:solidFill>
                  <a:schemeClr val="tx1"/>
                </a:solidFill>
                <a:latin typeface="Calibri"/>
                <a:ea typeface="Calibri"/>
                <a:cs typeface="Calibri"/>
                <a:sym typeface="Calibri"/>
              </a:rPr>
              <a:t>Time:</a:t>
            </a:r>
          </a:p>
          <a:p>
            <a:pPr marL="0" marR="0" lvl="0" indent="0" algn="l" rtl="0">
              <a:spcBef>
                <a:spcPts val="0"/>
              </a:spcBef>
              <a:buSzPct val="25000"/>
              <a:buNone/>
            </a:pPr>
            <a:r>
              <a:rPr lang="en-US" sz="1200" b="1" i="0" u="none" strike="noStrike" cap="none" dirty="0">
                <a:solidFill>
                  <a:schemeClr val="tx1"/>
                </a:solidFill>
                <a:latin typeface="Calibri"/>
                <a:ea typeface="Calibri"/>
                <a:cs typeface="Calibri"/>
                <a:sym typeface="Calibri"/>
              </a:rPr>
              <a:t>Duration: </a:t>
            </a:r>
            <a:r>
              <a:rPr lang="en-US" sz="1200" b="0" i="0" u="none" strike="noStrike" cap="none" dirty="0">
                <a:solidFill>
                  <a:schemeClr val="tx1"/>
                </a:solidFill>
                <a:latin typeface="Calibri"/>
                <a:ea typeface="Calibri"/>
                <a:cs typeface="Calibri"/>
                <a:sym typeface="Calibri"/>
              </a:rPr>
              <a:t>1 minute</a:t>
            </a:r>
          </a:p>
          <a:p>
            <a:pPr marL="0" marR="0" lvl="0" indent="0" algn="l" rtl="0">
              <a:spcBef>
                <a:spcPts val="0"/>
              </a:spcBef>
              <a:buSzPct val="25000"/>
              <a:buNone/>
            </a:pPr>
            <a:endParaRPr lang="en-US" sz="1200" b="0" i="0" u="none" strike="noStrike" cap="none" dirty="0">
              <a:solidFill>
                <a:schemeClr val="tx1"/>
              </a:solidFill>
              <a:latin typeface="Calibri"/>
              <a:ea typeface="Calibri"/>
              <a:cs typeface="Calibri"/>
              <a:sym typeface="Calibri"/>
            </a:endParaRPr>
          </a:p>
          <a:p>
            <a:pPr marL="0" marR="0" lvl="0" indent="0" algn="l" rtl="0">
              <a:spcBef>
                <a:spcPts val="0"/>
              </a:spcBef>
              <a:buSzPct val="25000"/>
              <a:buFontTx/>
              <a:buNone/>
            </a:pPr>
            <a:r>
              <a:rPr lang="en-US" sz="1200" b="1" i="0" u="none" strike="noStrike" cap="none" baseline="0" dirty="0">
                <a:solidFill>
                  <a:schemeClr val="tx1"/>
                </a:solidFill>
                <a:latin typeface="Calibri"/>
                <a:ea typeface="Calibri"/>
                <a:cs typeface="Calibri"/>
                <a:sym typeface="Calibri"/>
              </a:rPr>
              <a:t>Facilitator says</a:t>
            </a:r>
            <a:r>
              <a:rPr lang="en-US" sz="1200" b="0" i="0" u="none" strike="noStrike" cap="none" baseline="0" dirty="0">
                <a:solidFill>
                  <a:schemeClr val="tx1"/>
                </a:solidFill>
                <a:latin typeface="Calibri"/>
                <a:ea typeface="Calibri"/>
                <a:cs typeface="Calibri"/>
                <a:sym typeface="Calibri"/>
              </a:rPr>
              <a:t>: The cycle of inquiry is the key to changing our practice.  Often times in PD we learn new content but we don’t actually apply what we’ve learned, or if we try it and it doesn’t work and we give up on it.  Through this cycle of inquiry we have built in a support system so that you can engage in meaningful problem-solving if the thing you tried doesn’t quite have the desired outcome you were hoping for!</a:t>
            </a:r>
          </a:p>
          <a:p>
            <a:pPr marL="0" marR="0" lvl="0" indent="0" algn="l" rtl="0">
              <a:spcBef>
                <a:spcPts val="0"/>
              </a:spcBef>
              <a:buSzPct val="25000"/>
              <a:buFontTx/>
              <a:buNone/>
            </a:pPr>
            <a:endParaRPr lang="en-US" sz="1200" b="0" i="0" u="none" strike="noStrike" cap="none" baseline="0" dirty="0">
              <a:solidFill>
                <a:schemeClr val="tx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0" i="0" u="none" strike="noStrike" cap="none" baseline="0" dirty="0">
                <a:solidFill>
                  <a:schemeClr val="tx1"/>
                </a:solidFill>
                <a:latin typeface="Calibri"/>
                <a:ea typeface="Calibri"/>
                <a:cs typeface="Calibri"/>
                <a:sym typeface="Calibri"/>
              </a:rPr>
              <a:t>Finally, to state the purpose of the cycle of inquiry very simply: The cycle of inquiry is designed t</a:t>
            </a:r>
            <a:r>
              <a:rPr lang="en-US" sz="1200" b="0" i="0" u="none" strike="noStrike" cap="none" dirty="0">
                <a:solidFill>
                  <a:schemeClr val="tx1"/>
                </a:solidFill>
                <a:latin typeface="Calibri"/>
                <a:ea typeface="Calibri"/>
                <a:cs typeface="Calibri"/>
                <a:sym typeface="Calibri"/>
              </a:rPr>
              <a:t>o improve instruction and student learning.</a:t>
            </a:r>
          </a:p>
          <a:p>
            <a:pPr marL="0" marR="0" lvl="0" indent="0" algn="l" defTabSz="914400" rtl="0" eaLnBrk="1" fontAlgn="auto" latinLnBrk="0" hangingPunct="1">
              <a:lnSpc>
                <a:spcPct val="100000"/>
              </a:lnSpc>
              <a:spcBef>
                <a:spcPts val="0"/>
              </a:spcBef>
              <a:spcAft>
                <a:spcPts val="0"/>
              </a:spcAft>
              <a:buClrTx/>
              <a:buSzPct val="25000"/>
              <a:buFontTx/>
              <a:buNone/>
              <a:tabLst/>
              <a:defRPr/>
            </a:pPr>
            <a:endParaRPr lang="en-US" sz="1200" b="0" i="0" u="none" strike="noStrike" cap="none" dirty="0">
              <a:solidFill>
                <a:schemeClr val="tx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1" i="0" u="none" strike="noStrike" cap="none" dirty="0">
                <a:solidFill>
                  <a:schemeClr val="tx1"/>
                </a:solidFill>
                <a:latin typeface="Calibri"/>
                <a:ea typeface="Calibri"/>
                <a:cs typeface="Calibri"/>
                <a:sym typeface="Calibri"/>
              </a:rPr>
              <a:t>Facilitator does: </a:t>
            </a:r>
            <a:r>
              <a:rPr lang="en-US" sz="1200" b="0" i="0" u="none" strike="noStrike" cap="none" dirty="0">
                <a:solidFill>
                  <a:schemeClr val="tx1"/>
                </a:solidFill>
                <a:latin typeface="Calibri"/>
                <a:ea typeface="Calibri"/>
                <a:cs typeface="Calibri"/>
                <a:sym typeface="Calibri"/>
              </a:rPr>
              <a:t>Recap where we are in the cycle of inquiry</a:t>
            </a:r>
            <a:r>
              <a:rPr lang="en-US" sz="1200" b="0" i="0" u="none" strike="noStrike" cap="none" baseline="0" dirty="0">
                <a:solidFill>
                  <a:schemeClr val="tx1"/>
                </a:solidFill>
                <a:latin typeface="Calibri"/>
                <a:ea typeface="Calibri"/>
                <a:cs typeface="Calibri"/>
                <a:sym typeface="Calibri"/>
              </a:rPr>
              <a:t> (w</a:t>
            </a:r>
            <a:r>
              <a:rPr lang="en-US" sz="1200" b="0" i="0" u="none" strike="noStrike" cap="none" dirty="0">
                <a:solidFill>
                  <a:schemeClr val="tx1"/>
                </a:solidFill>
                <a:latin typeface="Calibri"/>
                <a:ea typeface="Calibri"/>
                <a:cs typeface="Calibri"/>
                <a:sym typeface="Calibri"/>
              </a:rPr>
              <a:t>e’ve learned new content in this module),</a:t>
            </a:r>
            <a:r>
              <a:rPr lang="en-US" sz="1200" b="0" i="0" u="none" strike="noStrike" cap="none" baseline="0" dirty="0">
                <a:solidFill>
                  <a:schemeClr val="tx1"/>
                </a:solidFill>
                <a:latin typeface="Calibri"/>
                <a:ea typeface="Calibri"/>
                <a:cs typeface="Calibri"/>
                <a:sym typeface="Calibri"/>
              </a:rPr>
              <a:t> then click to reveal red arrow. </a:t>
            </a:r>
            <a:r>
              <a:rPr lang="en-US" sz="1200" b="0" i="0" u="none" strike="noStrike" cap="none" dirty="0">
                <a:solidFill>
                  <a:schemeClr val="tx1"/>
                </a:solidFill>
                <a:latin typeface="Calibri"/>
                <a:ea typeface="Calibri"/>
                <a:cs typeface="Calibri"/>
                <a:sym typeface="Calibri"/>
              </a:rPr>
              <a:t> </a:t>
            </a:r>
          </a:p>
          <a:p>
            <a:pPr marL="0" marR="0" lvl="0" indent="0" algn="l" defTabSz="914400" rtl="0" eaLnBrk="1" fontAlgn="auto" latinLnBrk="0" hangingPunct="1">
              <a:lnSpc>
                <a:spcPct val="100000"/>
              </a:lnSpc>
              <a:spcBef>
                <a:spcPts val="0"/>
              </a:spcBef>
              <a:spcAft>
                <a:spcPts val="0"/>
              </a:spcAft>
              <a:buClrTx/>
              <a:buSzPct val="25000"/>
              <a:buFontTx/>
              <a:buNone/>
              <a:tabLst/>
              <a:defRPr/>
            </a:pPr>
            <a:endParaRPr lang="en-US" sz="1200" b="0" i="0" u="none" strike="noStrike" cap="none" dirty="0">
              <a:solidFill>
                <a:schemeClr val="tx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1" i="0" u="none" strike="noStrike" cap="none" dirty="0">
                <a:solidFill>
                  <a:schemeClr val="tx1"/>
                </a:solidFill>
                <a:latin typeface="Calibri"/>
                <a:ea typeface="Calibri"/>
                <a:cs typeface="Calibri"/>
                <a:sym typeface="Calibri"/>
              </a:rPr>
              <a:t>Facilitator says: </a:t>
            </a:r>
            <a:r>
              <a:rPr lang="en-US" sz="1200" b="0" i="0" u="none" strike="noStrike" cap="none" dirty="0">
                <a:solidFill>
                  <a:schemeClr val="tx1"/>
                </a:solidFill>
                <a:latin typeface="Calibri"/>
                <a:ea typeface="Calibri"/>
                <a:cs typeface="Calibri"/>
                <a:sym typeface="Calibri"/>
              </a:rPr>
              <a:t>Now we are going to prepare for stage 3.  After you leave</a:t>
            </a:r>
            <a:r>
              <a:rPr lang="en-US" sz="1200" b="0" i="0" u="none" strike="noStrike" cap="none" baseline="0" dirty="0">
                <a:solidFill>
                  <a:schemeClr val="tx1"/>
                </a:solidFill>
                <a:latin typeface="Calibri"/>
                <a:ea typeface="Calibri"/>
                <a:cs typeface="Calibri"/>
                <a:sym typeface="Calibri"/>
              </a:rPr>
              <a:t> today, you are going to be tasked with trying a text-based lesson with students.  This session is designed to help you prepare for that lesson.</a:t>
            </a:r>
            <a:endParaRPr lang="en-US" sz="1200" b="0" i="0" u="none" strike="noStrike" cap="none" dirty="0">
              <a:solidFill>
                <a:schemeClr val="tx1"/>
              </a:solidFill>
              <a:latin typeface="Calibri"/>
              <a:ea typeface="Calibri"/>
              <a:cs typeface="Calibri"/>
              <a:sym typeface="Calibri"/>
            </a:endParaRPr>
          </a:p>
          <a:p>
            <a:pPr marL="0" marR="0" lvl="0" indent="0" algn="l" rtl="0">
              <a:spcBef>
                <a:spcPts val="0"/>
              </a:spcBef>
              <a:buSzPct val="25000"/>
              <a:buFontTx/>
              <a:buNone/>
            </a:pPr>
            <a:endParaRPr lang="en-US" sz="1200" b="0" i="0" u="none" strike="noStrike" cap="none" dirty="0">
              <a:solidFill>
                <a:schemeClr val="tx1"/>
              </a:solidFill>
              <a:latin typeface="Calibri"/>
              <a:ea typeface="Calibri"/>
              <a:cs typeface="Calibri"/>
              <a:sym typeface="Calibri"/>
            </a:endParaRP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137</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28101276"/>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7" name="Shape 97"/>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Time: </a:t>
            </a: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Duration: </a:t>
            </a:r>
            <a:r>
              <a:rPr lang="en-US" sz="1200" b="0" i="0" u="none" strike="noStrike" cap="none" dirty="0">
                <a:solidFill>
                  <a:schemeClr val="dk1"/>
                </a:solidFill>
                <a:latin typeface="Calibri"/>
                <a:ea typeface="Calibri"/>
                <a:cs typeface="Calibri"/>
                <a:sym typeface="Calibri"/>
              </a:rPr>
              <a:t>15 seconds</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does: </a:t>
            </a:r>
            <a:r>
              <a:rPr lang="en-US" sz="1200" b="0" i="0" u="none" strike="noStrike" cap="none" dirty="0">
                <a:solidFill>
                  <a:schemeClr val="dk1"/>
                </a:solidFill>
                <a:latin typeface="Calibri"/>
                <a:ea typeface="Calibri"/>
                <a:cs typeface="Calibri"/>
                <a:sym typeface="Calibri"/>
              </a:rPr>
              <a:t>Remind participants of the inquiry cycle question we introduced at the beginning of the day. </a:t>
            </a:r>
          </a:p>
        </p:txBody>
      </p:sp>
      <p:sp>
        <p:nvSpPr>
          <p:cNvPr id="98" name="Shape 98"/>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138</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44618218"/>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Time: </a:t>
            </a: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 </a:t>
            </a:r>
            <a:r>
              <a:rPr lang="en-US" sz="1200" b="0" i="0" u="none" strike="noStrike" cap="none" dirty="0">
                <a:solidFill>
                  <a:schemeClr val="dk1"/>
                </a:solidFill>
                <a:latin typeface="+mn-lt"/>
                <a:ea typeface="Calibri"/>
                <a:cs typeface="Calibri"/>
                <a:sym typeface="Calibri"/>
              </a:rPr>
              <a:t>30 seconds</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 says: </a:t>
            </a:r>
            <a:r>
              <a:rPr lang="en-US" sz="1200" b="0" i="0" u="none" strike="noStrike" cap="none" dirty="0">
                <a:solidFill>
                  <a:schemeClr val="dk1"/>
                </a:solidFill>
                <a:latin typeface="+mn-lt"/>
                <a:ea typeface="Calibri"/>
                <a:cs typeface="Calibri"/>
                <a:sym typeface="Calibri"/>
              </a:rPr>
              <a:t>So how will we answer this question? We have to go try what we’ve learned with students!  Take</a:t>
            </a:r>
            <a:r>
              <a:rPr lang="en-US" sz="1200" b="0" i="0" u="none" strike="noStrike" cap="none" baseline="0" dirty="0">
                <a:solidFill>
                  <a:schemeClr val="dk1"/>
                </a:solidFill>
                <a:latin typeface="+mn-lt"/>
                <a:ea typeface="Calibri"/>
                <a:cs typeface="Calibri"/>
                <a:sym typeface="Calibri"/>
              </a:rPr>
              <a:t> a moment and review your task</a:t>
            </a:r>
            <a:r>
              <a:rPr lang="en-US" sz="1200" b="0" i="0" u="none" strike="noStrike" cap="none" baseline="0" dirty="0">
                <a:solidFill>
                  <a:schemeClr val="tx1"/>
                </a:solidFill>
                <a:latin typeface="+mn-lt"/>
                <a:ea typeface="+mn-ea"/>
                <a:cs typeface="+mn-cs"/>
                <a:sym typeface="Calibri"/>
              </a:rPr>
              <a:t>.</a:t>
            </a:r>
          </a:p>
          <a:p>
            <a:pPr marL="0" marR="0" lvl="0" indent="0" algn="l" rtl="0">
              <a:spcBef>
                <a:spcPts val="0"/>
              </a:spcBef>
              <a:buSzPct val="25000"/>
              <a:buNone/>
            </a:pPr>
            <a:endParaRPr lang="en-US" sz="1200" b="0" i="0" u="none" strike="noStrike" cap="none" baseline="0" dirty="0">
              <a:solidFill>
                <a:schemeClr val="tx1"/>
              </a:solidFill>
              <a:latin typeface="+mn-lt"/>
              <a:ea typeface="+mn-ea"/>
              <a:cs typeface="+mn-cs"/>
              <a:sym typeface="Calibri"/>
            </a:endParaRPr>
          </a:p>
          <a:p>
            <a:pPr marL="0" marR="0" lvl="0" indent="0" algn="l" rtl="0">
              <a:spcBef>
                <a:spcPts val="0"/>
              </a:spcBef>
              <a:buSzPct val="25000"/>
              <a:buNone/>
            </a:pPr>
            <a:r>
              <a:rPr lang="en-US" sz="1200" b="1" i="0" u="none" strike="noStrike" cap="none" baseline="0" dirty="0">
                <a:solidFill>
                  <a:schemeClr val="tx1"/>
                </a:solidFill>
                <a:latin typeface="+mn-lt"/>
                <a:ea typeface="+mn-ea"/>
                <a:cs typeface="+mn-cs"/>
                <a:sym typeface="Calibri"/>
              </a:rPr>
              <a:t>Facilitator does: </a:t>
            </a:r>
            <a:r>
              <a:rPr lang="en-US" sz="1200" b="0" i="0" u="none" strike="noStrike" cap="none" baseline="0" dirty="0">
                <a:solidFill>
                  <a:schemeClr val="tx1"/>
                </a:solidFill>
                <a:latin typeface="+mn-lt"/>
                <a:ea typeface="+mn-ea"/>
                <a:cs typeface="+mn-cs"/>
                <a:sym typeface="Calibri"/>
              </a:rPr>
              <a:t>Provide a moment of independent review time.</a:t>
            </a:r>
          </a:p>
          <a:p>
            <a:pPr marL="0" marR="0" lvl="0" indent="0" algn="l" rtl="0">
              <a:spcBef>
                <a:spcPts val="0"/>
              </a:spcBef>
              <a:buSzPct val="25000"/>
              <a:buNone/>
            </a:pPr>
            <a:endParaRPr lang="en-US" sz="1200" b="0" i="0" u="none" strike="noStrike" cap="none" baseline="0" dirty="0">
              <a:solidFill>
                <a:schemeClr val="tx1"/>
              </a:solidFill>
              <a:latin typeface="+mn-lt"/>
              <a:ea typeface="+mn-ea"/>
              <a:cs typeface="+mn-cs"/>
              <a:sym typeface="Calibri"/>
            </a:endParaRPr>
          </a:p>
          <a:p>
            <a:pPr marL="0" marR="0" lvl="0" indent="0" algn="l" rtl="0">
              <a:spcBef>
                <a:spcPts val="0"/>
              </a:spcBef>
              <a:buSzPct val="25000"/>
              <a:buNone/>
            </a:pPr>
            <a:r>
              <a:rPr lang="en-US" sz="1200" b="1" i="0" u="none" strike="noStrike" cap="none" baseline="0" dirty="0">
                <a:solidFill>
                  <a:schemeClr val="tx1"/>
                </a:solidFill>
                <a:latin typeface="+mn-lt"/>
                <a:ea typeface="+mn-ea"/>
                <a:cs typeface="+mn-cs"/>
                <a:sym typeface="Calibri"/>
              </a:rPr>
              <a:t>Facilitator says: </a:t>
            </a:r>
            <a:r>
              <a:rPr lang="en-US" sz="1200" b="0" i="0" u="none" strike="noStrike" cap="none" baseline="0" dirty="0">
                <a:solidFill>
                  <a:schemeClr val="tx1"/>
                </a:solidFill>
                <a:latin typeface="+mn-lt"/>
                <a:ea typeface="+mn-ea"/>
                <a:cs typeface="+mn-cs"/>
                <a:sym typeface="Calibri"/>
              </a:rPr>
              <a:t>We are going to START this task today.  We have a number of templates and tools that will help you start making your plan. The goal is then for you to finish planning what you start here today and then implement that lesson with your students.  Most importantly, we need you to bring back student work from that lesson because our entire next module depends on analyzing that student work!</a:t>
            </a:r>
            <a:endParaRPr lang="en-US" sz="1200" b="0" i="0" u="none" strike="noStrike" cap="none" baseline="0" dirty="0">
              <a:solidFill>
                <a:schemeClr val="dk1"/>
              </a:solidFill>
              <a:latin typeface="+mn-lt"/>
              <a:ea typeface="Calibri"/>
              <a:cs typeface="Calibri"/>
              <a:sym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139</a:t>
            </a:fld>
            <a:endParaRPr lang="en-US"/>
          </a:p>
        </p:txBody>
      </p:sp>
    </p:spTree>
    <p:extLst>
      <p:ext uri="{BB962C8B-B14F-4D97-AF65-F5344CB8AC3E}">
        <p14:creationId xmlns:p14="http://schemas.microsoft.com/office/powerpoint/2010/main" val="276471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a:xfrm>
            <a:off x="685800" y="3716337"/>
            <a:ext cx="5486400" cy="3600450"/>
          </a:xfrm>
        </p:spPr>
        <p:txBody>
          <a:bodyPr/>
          <a:lstStyle/>
          <a:p>
            <a:pPr marL="0" indent="0">
              <a:buFontTx/>
              <a:buNone/>
            </a:pPr>
            <a:r>
              <a:rPr lang="en-US" b="1" dirty="0"/>
              <a:t>Time:</a:t>
            </a:r>
          </a:p>
          <a:p>
            <a:pPr marL="0" indent="0">
              <a:buFontTx/>
              <a:buNone/>
            </a:pPr>
            <a:r>
              <a:rPr lang="en-US" b="1" dirty="0"/>
              <a:t>Duration:</a:t>
            </a:r>
            <a:r>
              <a:rPr lang="en-US" b="1" baseline="0" dirty="0"/>
              <a:t> </a:t>
            </a:r>
            <a:r>
              <a:rPr lang="en-US" b="0" baseline="0" dirty="0"/>
              <a:t>30 seconds</a:t>
            </a:r>
          </a:p>
          <a:p>
            <a:pPr marL="0" indent="0">
              <a:buFontTx/>
              <a:buNone/>
            </a:pPr>
            <a:endParaRPr lang="en-US" b="0" baseline="0" dirty="0"/>
          </a:p>
          <a:p>
            <a:pPr marL="0" indent="0">
              <a:buFont typeface="Arial" charset="0"/>
              <a:buNone/>
            </a:pPr>
            <a:r>
              <a:rPr lang="en-US" b="1" i="0" dirty="0">
                <a:ea typeface="MS PGothic" charset="0"/>
              </a:rPr>
              <a:t>Facilitator says:</a:t>
            </a:r>
            <a:r>
              <a:rPr lang="en-US" b="1" i="0" baseline="0" dirty="0">
                <a:ea typeface="MS PGothic" charset="0"/>
              </a:rPr>
              <a:t> </a:t>
            </a:r>
            <a:r>
              <a:rPr lang="en-US" b="0" i="0" baseline="0" dirty="0">
                <a:ea typeface="MS PGothic" charset="0"/>
              </a:rPr>
              <a:t>So why this content today?  Remember our three instructional shifts: complexity, evidence, and knowledge. </a:t>
            </a:r>
          </a:p>
          <a:p>
            <a:pPr marL="0" indent="0">
              <a:buFont typeface="Arial" charset="0"/>
              <a:buNone/>
            </a:pPr>
            <a:endParaRPr lang="en-US" b="0" i="0" baseline="0" dirty="0">
              <a:ea typeface="MS PGothic" charset="0"/>
            </a:endParaRPr>
          </a:p>
          <a:p>
            <a:pPr marL="0" indent="0">
              <a:buFont typeface="Arial" charset="0"/>
              <a:buNone/>
            </a:pPr>
            <a:r>
              <a:rPr lang="en-US" b="1" i="0" baseline="0" dirty="0">
                <a:ea typeface="MS PGothic" charset="0"/>
              </a:rPr>
              <a:t>Facilitator does: </a:t>
            </a:r>
            <a:r>
              <a:rPr lang="en-US" b="0" i="0" baseline="0" dirty="0">
                <a:ea typeface="MS PGothic" charset="0"/>
              </a:rPr>
              <a:t>Click to reveal box.</a:t>
            </a:r>
          </a:p>
          <a:p>
            <a:pPr marL="0" indent="0">
              <a:buFont typeface="Arial" charset="0"/>
              <a:buNone/>
            </a:pPr>
            <a:endParaRPr lang="en-US" b="0" i="0" baseline="0" dirty="0">
              <a:ea typeface="MS PGothic" charset="0"/>
            </a:endParaRPr>
          </a:p>
          <a:p>
            <a:pPr marL="0" indent="0">
              <a:buFont typeface="Arial" charset="0"/>
              <a:buNone/>
            </a:pPr>
            <a:r>
              <a:rPr lang="en-US" b="1" i="0" baseline="0" dirty="0">
                <a:ea typeface="MS PGothic" charset="0"/>
              </a:rPr>
              <a:t>Facilitator says: </a:t>
            </a:r>
            <a:r>
              <a:rPr lang="en-US" b="0" i="0" baseline="0" dirty="0">
                <a:ea typeface="MS PGothic" charset="0"/>
              </a:rPr>
              <a:t>This session on Qualitative Complexity is going to help us more deeply understand this first shift (complexity). Can someone read this brief description of complexity for the group?</a:t>
            </a:r>
          </a:p>
          <a:p>
            <a:pPr marL="0" indent="0">
              <a:buFont typeface="Arial" charset="0"/>
              <a:buNone/>
            </a:pPr>
            <a:endParaRPr lang="en-US" b="0" i="0" baseline="0" dirty="0">
              <a:ea typeface="MS PGothic" charset="0"/>
            </a:endParaRPr>
          </a:p>
          <a:p>
            <a:pPr marL="0" indent="0">
              <a:buFont typeface="Arial" charset="0"/>
              <a:buNone/>
            </a:pPr>
            <a:r>
              <a:rPr lang="en-US" b="1" i="0" baseline="0" dirty="0">
                <a:ea typeface="MS PGothic" charset="0"/>
              </a:rPr>
              <a:t>Facilitator does: </a:t>
            </a:r>
            <a:r>
              <a:rPr lang="en-US" b="0" i="0" baseline="0" dirty="0">
                <a:ea typeface="MS PGothic" charset="0"/>
              </a:rPr>
              <a:t>Have a participant read the description for the group. </a:t>
            </a:r>
          </a:p>
          <a:p>
            <a:pPr marL="0" indent="0">
              <a:buFont typeface="Arial" charset="0"/>
              <a:buNone/>
            </a:pPr>
            <a:endParaRPr lang="en-US" b="0" i="0" baseline="0" dirty="0">
              <a:ea typeface="MS PGothic" charset="0"/>
            </a:endParaRPr>
          </a:p>
          <a:p>
            <a:pPr marL="0" indent="0">
              <a:buFont typeface="Arial" charset="0"/>
              <a:buNone/>
            </a:pPr>
            <a:r>
              <a:rPr lang="en-US" b="1" i="0" baseline="0" dirty="0">
                <a:ea typeface="MS PGothic" charset="0"/>
              </a:rPr>
              <a:t>Facilitator says: </a:t>
            </a:r>
            <a:r>
              <a:rPr lang="en-US" b="0" i="0" baseline="0" dirty="0">
                <a:ea typeface="MS PGothic" charset="0"/>
              </a:rPr>
              <a:t>This shift is at the heart of </a:t>
            </a:r>
            <a:r>
              <a:rPr lang="en-US" b="0" i="0" baseline="0" dirty="0" err="1">
                <a:ea typeface="MS PGothic" charset="0"/>
              </a:rPr>
              <a:t>Lousiana’s</a:t>
            </a:r>
            <a:r>
              <a:rPr lang="en-US" b="0" i="0" baseline="0" dirty="0">
                <a:ea typeface="MS PGothic" charset="0"/>
              </a:rPr>
              <a:t> ELA goal: for all students to read, understand, and express their understanding of complex texts. In this session we will get to see what the shift of complexity looks like by taking a closer look at the qualitative features of The Story of Prometheus.</a:t>
            </a:r>
            <a:endParaRPr lang="en-US" b="1" i="0" dirty="0">
              <a:ea typeface="MS PGothic" charset="0"/>
            </a:endParaRPr>
          </a:p>
          <a:p>
            <a:pPr marL="0" indent="0">
              <a:buFont typeface="Arial" charset="0"/>
              <a:buNone/>
            </a:pPr>
            <a:endParaRPr lang="en-US" b="1" i="0" dirty="0">
              <a:ea typeface="MS PGothic" charset="0"/>
            </a:endParaRP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14</a:t>
            </a:fld>
            <a:endParaRPr lang="en-US"/>
          </a:p>
        </p:txBody>
      </p:sp>
    </p:spTree>
    <p:extLst>
      <p:ext uri="{BB962C8B-B14F-4D97-AF65-F5344CB8AC3E}">
        <p14:creationId xmlns:p14="http://schemas.microsoft.com/office/powerpoint/2010/main" val="512119580"/>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Time: </a:t>
            </a: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 </a:t>
            </a:r>
            <a:r>
              <a:rPr lang="en-US" sz="1200" b="0" i="0" u="none" strike="noStrike" cap="none" dirty="0">
                <a:solidFill>
                  <a:schemeClr val="dk1"/>
                </a:solidFill>
                <a:latin typeface="+mn-lt"/>
                <a:ea typeface="Calibri"/>
                <a:cs typeface="Calibri"/>
                <a:sym typeface="Calibri"/>
              </a:rPr>
              <a:t>30 seconds</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 says:</a:t>
            </a:r>
            <a:r>
              <a:rPr lang="en-US" sz="1200" b="1" i="0" u="none" strike="noStrike" cap="none" baseline="0" dirty="0">
                <a:solidFill>
                  <a:schemeClr val="dk1"/>
                </a:solidFill>
                <a:latin typeface="+mn-lt"/>
                <a:ea typeface="Calibri"/>
                <a:cs typeface="Calibri"/>
                <a:sym typeface="Calibri"/>
              </a:rPr>
              <a:t> </a:t>
            </a:r>
            <a:r>
              <a:rPr lang="en-US" sz="1200" b="0" i="0" u="none" strike="noStrike" cap="none" baseline="0" dirty="0">
                <a:solidFill>
                  <a:schemeClr val="dk1"/>
                </a:solidFill>
                <a:latin typeface="+mn-lt"/>
                <a:ea typeface="Calibri"/>
                <a:cs typeface="Calibri"/>
                <a:sym typeface="Calibri"/>
              </a:rPr>
              <a:t>Some of you may be thinking</a:t>
            </a:r>
            <a:r>
              <a:rPr lang="is-IS" sz="1200" b="0" i="0" u="none" strike="noStrike" cap="none" baseline="0" dirty="0">
                <a:solidFill>
                  <a:schemeClr val="dk1"/>
                </a:solidFill>
                <a:latin typeface="+mn-lt"/>
                <a:ea typeface="Calibri"/>
                <a:cs typeface="Calibri"/>
                <a:sym typeface="Calibri"/>
              </a:rPr>
              <a:t>…how do I do this if I’m not a classroom teacher?</a:t>
            </a: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endParaRPr lang="en-US" sz="1200" b="1"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For those of us who aren’t classroom teachers, there’s two buckets you may fall into.  </a:t>
            </a:r>
          </a:p>
          <a:p>
            <a:pPr marL="0" marR="0" lvl="0" indent="0" algn="l" rtl="0">
              <a:spcBef>
                <a:spcPts val="0"/>
              </a:spcBef>
              <a:buSzPct val="25000"/>
              <a:buNone/>
            </a:pPr>
            <a:endParaRPr lang="en-US" sz="1200" b="1"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does: </a:t>
            </a:r>
            <a:r>
              <a:rPr lang="en-US" sz="1200" b="0" i="0" u="none" strike="noStrike" cap="none" baseline="0" dirty="0">
                <a:solidFill>
                  <a:schemeClr val="dk1"/>
                </a:solidFill>
                <a:latin typeface="+mn-lt"/>
                <a:ea typeface="Calibri"/>
                <a:cs typeface="Calibri"/>
                <a:sym typeface="Calibri"/>
              </a:rPr>
              <a:t>Click to reveal the first box.  </a:t>
            </a:r>
          </a:p>
          <a:p>
            <a:pPr marL="0" marR="0" lvl="0" indent="0" algn="l" rtl="0">
              <a:spcBef>
                <a:spcPts val="0"/>
              </a:spcBef>
              <a:buSzPct val="25000"/>
              <a:buNone/>
            </a:pPr>
            <a:endParaRPr lang="en-US" sz="1200" b="1"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By show of hands, how many people are in this boat right now?</a:t>
            </a: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does: </a:t>
            </a:r>
            <a:r>
              <a:rPr lang="en-US" sz="1200" b="0" i="0" u="none" strike="noStrike" cap="none" baseline="0" dirty="0">
                <a:solidFill>
                  <a:schemeClr val="dk1"/>
                </a:solidFill>
                <a:latin typeface="+mn-lt"/>
                <a:ea typeface="Calibri"/>
                <a:cs typeface="Calibri"/>
                <a:sym typeface="Calibri"/>
              </a:rPr>
              <a:t>Click to reveal the second box.  </a:t>
            </a:r>
          </a:p>
          <a:p>
            <a:pPr marL="0" marR="0" lvl="0" indent="0" algn="l" rtl="0">
              <a:spcBef>
                <a:spcPts val="0"/>
              </a:spcBef>
              <a:buSzPct val="25000"/>
              <a:buNone/>
            </a:pPr>
            <a:endParaRPr lang="en-US" sz="1200" b="1"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By show of hands, how many people are in this boat right now?</a:t>
            </a: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The general guidance for both of these groups is pretty similar, though how you go about doing it may look a little bit differently.  </a:t>
            </a:r>
          </a:p>
        </p:txBody>
      </p:sp>
      <p:sp>
        <p:nvSpPr>
          <p:cNvPr id="4" name="Slide Number Placeholder 3"/>
          <p:cNvSpPr>
            <a:spLocks noGrp="1"/>
          </p:cNvSpPr>
          <p:nvPr>
            <p:ph type="sldNum" sz="quarter" idx="10"/>
          </p:nvPr>
        </p:nvSpPr>
        <p:spPr/>
        <p:txBody>
          <a:bodyPr/>
          <a:lstStyle/>
          <a:p>
            <a:fld id="{86425DA3-A274-D349-A373-1D0D30C163E5}" type="slidenum">
              <a:rPr lang="en-US" smtClean="0"/>
              <a:t>140</a:t>
            </a:fld>
            <a:endParaRPr lang="en-US"/>
          </a:p>
        </p:txBody>
      </p:sp>
    </p:spTree>
    <p:extLst>
      <p:ext uri="{BB962C8B-B14F-4D97-AF65-F5344CB8AC3E}">
        <p14:creationId xmlns:p14="http://schemas.microsoft.com/office/powerpoint/2010/main" val="873652131"/>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Time: </a:t>
            </a: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 </a:t>
            </a:r>
            <a:r>
              <a:rPr lang="en-US" sz="1200" b="0" i="0" u="none" strike="noStrike" cap="none" dirty="0">
                <a:solidFill>
                  <a:schemeClr val="dk1"/>
                </a:solidFill>
                <a:latin typeface="+mn-lt"/>
                <a:ea typeface="Calibri"/>
                <a:cs typeface="Calibri"/>
                <a:sym typeface="Calibri"/>
              </a:rPr>
              <a:t>45 seconds</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a:t>
            </a:r>
            <a:r>
              <a:rPr lang="en-US" sz="1200" b="1" i="0" u="none" strike="noStrike" cap="none" baseline="0" dirty="0">
                <a:solidFill>
                  <a:schemeClr val="dk1"/>
                </a:solidFill>
                <a:latin typeface="+mn-lt"/>
                <a:ea typeface="Calibri"/>
                <a:cs typeface="Calibri"/>
                <a:sym typeface="Calibri"/>
              </a:rPr>
              <a:t> does: </a:t>
            </a:r>
            <a:r>
              <a:rPr lang="en-US" sz="1200" b="0" i="0" u="none" strike="noStrike" cap="none" baseline="0" dirty="0">
                <a:solidFill>
                  <a:schemeClr val="dk1"/>
                </a:solidFill>
                <a:latin typeface="+mn-lt"/>
                <a:ea typeface="Calibri"/>
                <a:cs typeface="Calibri"/>
                <a:sym typeface="Calibri"/>
              </a:rPr>
              <a:t>Click to reveal first bullet. </a:t>
            </a:r>
          </a:p>
          <a:p>
            <a:pPr marL="0" marR="0" lvl="0" indent="0" algn="l" rtl="0">
              <a:spcBef>
                <a:spcPts val="0"/>
              </a:spcBef>
              <a:buSzPct val="25000"/>
              <a:buNone/>
            </a:pPr>
            <a:endParaRPr lang="en-US" sz="1200" b="1"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 The first part of this guidance is</a:t>
            </a:r>
            <a:r>
              <a:rPr lang="is-IS" sz="1200" b="0" i="0" u="none" strike="noStrike" cap="none" baseline="0" dirty="0">
                <a:solidFill>
                  <a:schemeClr val="dk1"/>
                </a:solidFill>
                <a:latin typeface="+mn-lt"/>
                <a:ea typeface="Calibri"/>
                <a:cs typeface="Calibri"/>
                <a:sym typeface="Calibri"/>
              </a:rPr>
              <a:t>…if working directly with students is a regular part of your role, then select a group of students or classroom to try this out in.  </a:t>
            </a:r>
          </a:p>
          <a:p>
            <a:pPr marL="0" marR="0" lvl="0" indent="0" algn="l" rtl="0">
              <a:spcBef>
                <a:spcPts val="0"/>
              </a:spcBef>
              <a:buSzPct val="25000"/>
              <a:buNone/>
            </a:pPr>
            <a:endParaRPr lang="is-I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is-IS" sz="1200" b="1" i="0" u="none" strike="noStrike" cap="none" baseline="0" dirty="0">
                <a:solidFill>
                  <a:schemeClr val="dk1"/>
                </a:solidFill>
                <a:latin typeface="+mn-lt"/>
                <a:ea typeface="Calibri"/>
                <a:cs typeface="Calibri"/>
                <a:sym typeface="Calibri"/>
              </a:rPr>
              <a:t>Facilitator does: </a:t>
            </a:r>
            <a:r>
              <a:rPr lang="is-IS" sz="1200" b="0" i="0" u="none" strike="noStrike" cap="none" baseline="0" dirty="0">
                <a:solidFill>
                  <a:schemeClr val="dk1"/>
                </a:solidFill>
                <a:latin typeface="+mn-lt"/>
                <a:ea typeface="Calibri"/>
                <a:cs typeface="Calibri"/>
                <a:sym typeface="Calibri"/>
              </a:rPr>
              <a:t>Click to reveal second bullet.</a:t>
            </a:r>
          </a:p>
          <a:p>
            <a:pPr marL="0" marR="0" lvl="0" indent="0" algn="l" rtl="0">
              <a:spcBef>
                <a:spcPts val="0"/>
              </a:spcBef>
              <a:buSzPct val="25000"/>
              <a:buNone/>
            </a:pPr>
            <a:endParaRPr lang="is-I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is-IS" sz="1200" b="1" i="0" u="none" strike="noStrike" cap="none" baseline="0" dirty="0">
                <a:solidFill>
                  <a:schemeClr val="dk1"/>
                </a:solidFill>
                <a:latin typeface="+mn-lt"/>
                <a:ea typeface="Calibri"/>
                <a:cs typeface="Calibri"/>
                <a:sym typeface="Calibri"/>
              </a:rPr>
              <a:t>Facilitator says: </a:t>
            </a:r>
            <a:r>
              <a:rPr lang="is-IS" sz="1200" b="0" i="0" u="none" strike="noStrike" cap="none" baseline="0" dirty="0">
                <a:solidFill>
                  <a:schemeClr val="dk1"/>
                </a:solidFill>
                <a:latin typeface="+mn-lt"/>
                <a:ea typeface="Calibri"/>
                <a:cs typeface="Calibri"/>
                <a:sym typeface="Calibri"/>
              </a:rPr>
              <a:t>However, if working with students is not a regular part of your role, you need to  partner with a classroom teacher to do this. Ideally, the teacher you partner with should be someone you have a good working relationship with already and who is well poised to do this work. </a:t>
            </a:r>
          </a:p>
          <a:p>
            <a:pPr marL="0" marR="0" lvl="0" indent="0" algn="l" rtl="0">
              <a:spcBef>
                <a:spcPts val="0"/>
              </a:spcBef>
              <a:buSzPct val="25000"/>
              <a:buNone/>
            </a:pPr>
            <a:endParaRPr lang="is-I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is-IS" sz="1200" b="0" i="0" u="none" strike="noStrike" cap="none" baseline="0" dirty="0">
                <a:solidFill>
                  <a:schemeClr val="dk1"/>
                </a:solidFill>
                <a:latin typeface="+mn-lt"/>
                <a:ea typeface="Calibri"/>
                <a:cs typeface="Calibri"/>
                <a:sym typeface="Calibri"/>
              </a:rPr>
              <a:t>If you work in a school, this is pretty straightforward.  If you do not work in a school, we recommend you partner with someone who is here with you now at this training or find a partner that is geographically close to you who you can work with to complete this task.  </a:t>
            </a:r>
            <a:r>
              <a:rPr lang="en-US" sz="1200" b="0" i="0" u="none" strike="noStrike" cap="none" baseline="0" dirty="0">
                <a:solidFill>
                  <a:schemeClr val="dk1"/>
                </a:solidFill>
                <a:latin typeface="+mn-lt"/>
                <a:ea typeface="Calibri"/>
                <a:cs typeface="Calibri"/>
                <a:sym typeface="Calibri"/>
              </a:rPr>
              <a:t>If you do not work at a school and are here alone, raise your hand – someone on our team will meet with you once we get started planning. </a:t>
            </a: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1" i="0" u="none" strike="noStrike" cap="none" baseline="0" dirty="0">
                <a:solidFill>
                  <a:schemeClr val="dk1"/>
                </a:solidFill>
                <a:latin typeface="+mn-lt"/>
                <a:ea typeface="Calibri"/>
                <a:cs typeface="Calibri"/>
                <a:sym typeface="Calibri"/>
              </a:rPr>
              <a:t>Facilitator does: </a:t>
            </a:r>
            <a:r>
              <a:rPr lang="en-US" sz="1200" b="0" i="0" u="none" strike="noStrike" cap="none" baseline="0" dirty="0">
                <a:solidFill>
                  <a:schemeClr val="dk1"/>
                </a:solidFill>
                <a:latin typeface="+mn-lt"/>
                <a:ea typeface="Calibri"/>
                <a:cs typeface="Calibri"/>
                <a:sym typeface="Calibri"/>
              </a:rPr>
              <a:t>Identify any one who is still unclear about what they should do/anyone who is here alone and have them meet with a team member once work time begins</a:t>
            </a:r>
            <a:endParaRPr lang="en-US" b="0" dirty="0"/>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Note: </a:t>
            </a:r>
            <a:r>
              <a:rPr lang="en-US" sz="1200" b="0" i="0" u="none" strike="noStrike" cap="none" baseline="0" dirty="0">
                <a:solidFill>
                  <a:schemeClr val="dk1"/>
                </a:solidFill>
                <a:latin typeface="+mn-lt"/>
                <a:ea typeface="Calibri"/>
                <a:cs typeface="Calibri"/>
                <a:sym typeface="Calibri"/>
              </a:rPr>
              <a:t>District staff should be attending with teachers from their district, which should make it easy for them to partner with someone.  Prep providers should be encouraged to partner with teachers who are geographically close to them to make this feasible.  </a:t>
            </a: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141</a:t>
            </a:fld>
            <a:endParaRPr lang="en-US"/>
          </a:p>
        </p:txBody>
      </p:sp>
    </p:spTree>
    <p:extLst>
      <p:ext uri="{BB962C8B-B14F-4D97-AF65-F5344CB8AC3E}">
        <p14:creationId xmlns:p14="http://schemas.microsoft.com/office/powerpoint/2010/main" val="1132839658"/>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Shape 105"/>
          <p:cNvSpPr txBox="1">
            <a:spLocks noGrp="1"/>
          </p:cNvSpPr>
          <p:nvPr>
            <p:ph type="body" idx="1"/>
          </p:nvPr>
        </p:nvSpPr>
        <p:spPr>
          <a:xfrm>
            <a:off x="685800" y="4400550"/>
            <a:ext cx="5486400" cy="3600450"/>
          </a:xfrm>
          <a:prstGeom prst="rect">
            <a:avLst/>
          </a:prstGeom>
        </p:spPr>
        <p:txBody>
          <a:bodyPr wrap="square" lIns="91425" tIns="91425" rIns="91425" bIns="91425" anchor="t" anchorCtr="0">
            <a:noAutofit/>
          </a:bodyPr>
          <a:lstStyle/>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Time:</a:t>
            </a: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Duration: </a:t>
            </a:r>
            <a:r>
              <a:rPr lang="en-US" sz="1200" b="0" i="0" u="none" strike="noStrike" cap="none" dirty="0">
                <a:solidFill>
                  <a:schemeClr val="dk1"/>
                </a:solidFill>
                <a:latin typeface="Calibri"/>
                <a:ea typeface="Calibri"/>
                <a:cs typeface="Calibri"/>
                <a:sym typeface="Calibri"/>
              </a:rPr>
              <a:t>45 seconds</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says: </a:t>
            </a:r>
            <a:r>
              <a:rPr lang="en-US" sz="1200" b="0" i="0" u="none" strike="noStrike" cap="none" dirty="0">
                <a:solidFill>
                  <a:schemeClr val="dk1"/>
                </a:solidFill>
                <a:latin typeface="Calibri"/>
                <a:ea typeface="Calibri"/>
                <a:cs typeface="Calibri"/>
                <a:sym typeface="Calibri"/>
              </a:rPr>
              <a:t>Now</a:t>
            </a:r>
            <a:r>
              <a:rPr lang="en-US" sz="1200" b="0" i="0" u="none" strike="noStrike" cap="none" baseline="0" dirty="0">
                <a:solidFill>
                  <a:schemeClr val="dk1"/>
                </a:solidFill>
                <a:latin typeface="Calibri"/>
                <a:ea typeface="Calibri"/>
                <a:cs typeface="Calibri"/>
                <a:sym typeface="Calibri"/>
              </a:rPr>
              <a:t> that everyone is clear about the task and how they should approach the task depending on their role and situation, let’s break this task down into steps.  Take a moment and review these steps.</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0" i="0" u="none" strike="noStrike" cap="none" baseline="0" dirty="0">
                <a:solidFill>
                  <a:schemeClr val="dk1"/>
                </a:solidFill>
                <a:latin typeface="Calibri"/>
                <a:ea typeface="Calibri"/>
                <a:cs typeface="Calibri"/>
                <a:sym typeface="Calibri"/>
              </a:rPr>
              <a:t>Now let’s take a closer look at each one.  </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Click to emphasize and read step 1.  There are two different options for how you might get started with this step</a:t>
            </a:r>
            <a:r>
              <a:rPr lang="is-IS" sz="1200" b="0" i="0" u="none" strike="noStrike" cap="none" baseline="0" dirty="0">
                <a:solidFill>
                  <a:schemeClr val="dk1"/>
                </a:solidFill>
                <a:latin typeface="Calibri"/>
                <a:ea typeface="Calibri"/>
                <a:cs typeface="Calibri"/>
                <a:sym typeface="Calibri"/>
              </a:rPr>
              <a:t>…</a:t>
            </a: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We are going to do this step today. You should walk away from today’s session having identified the Guidebooks lesson you plan to try this out with. </a:t>
            </a:r>
            <a:endParaRPr b="0" dirty="0"/>
          </a:p>
        </p:txBody>
      </p:sp>
      <p:sp>
        <p:nvSpPr>
          <p:cNvPr id="106" name="Shape 10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72042223"/>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Shape 11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3" name="Shape 113"/>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Time: </a:t>
            </a: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Duration: </a:t>
            </a:r>
            <a:r>
              <a:rPr lang="en-US" sz="1200" b="0" i="0" u="none" strike="noStrike" cap="none" dirty="0">
                <a:solidFill>
                  <a:schemeClr val="dk1"/>
                </a:solidFill>
                <a:latin typeface="Calibri"/>
                <a:ea typeface="Calibri"/>
                <a:cs typeface="Calibri"/>
                <a:sym typeface="Calibri"/>
              </a:rPr>
              <a:t>30 seconds</a:t>
            </a:r>
          </a:p>
          <a:p>
            <a:pPr marL="0" marR="0" lvl="0" indent="0" algn="l" rtl="0">
              <a:spcBef>
                <a:spcPts val="0"/>
              </a:spcBef>
              <a:buSzPct val="25000"/>
              <a:buNone/>
            </a:pPr>
            <a:endParaRPr lang="en-US" sz="1200" b="1"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says: </a:t>
            </a:r>
            <a:r>
              <a:rPr lang="en-US" sz="1200" b="0" i="0" u="none" strike="noStrike" cap="none" dirty="0">
                <a:solidFill>
                  <a:schemeClr val="dk1"/>
                </a:solidFill>
                <a:latin typeface="Calibri"/>
                <a:ea typeface="Calibri"/>
                <a:cs typeface="Calibri"/>
                <a:sym typeface="Calibri"/>
              </a:rPr>
              <a:t>Each Guidebook unit contains several opportunities for rich discussions.  There may be a formal</a:t>
            </a:r>
            <a:r>
              <a:rPr lang="en-US" sz="1200" b="0" i="0" u="none" strike="noStrike" cap="none" baseline="0" dirty="0">
                <a:solidFill>
                  <a:schemeClr val="dk1"/>
                </a:solidFill>
                <a:latin typeface="Calibri"/>
                <a:ea typeface="Calibri"/>
                <a:cs typeface="Calibri"/>
                <a:sym typeface="Calibri"/>
              </a:rPr>
              <a:t> discussion opportunity, like a Socratic Seminar or a lengthy full class discussion.  Or the lesson may include several text-dependent questions that students can discuss. </a:t>
            </a:r>
            <a:r>
              <a:rPr lang="en-US" sz="1200" b="0" i="0" u="none" strike="noStrike" cap="none" dirty="0">
                <a:solidFill>
                  <a:schemeClr val="dk1"/>
                </a:solidFill>
                <a:latin typeface="Calibri"/>
                <a:ea typeface="Calibri"/>
                <a:cs typeface="Calibri"/>
                <a:sym typeface="Calibri"/>
              </a:rPr>
              <a:t>So depending on where you are at in your current unit, there are two options for getting started.  Option 1 is to select</a:t>
            </a:r>
            <a:r>
              <a:rPr lang="en-US" sz="1200" b="0" i="0" u="none" strike="noStrike" cap="none" baseline="0" dirty="0">
                <a:solidFill>
                  <a:schemeClr val="dk1"/>
                </a:solidFill>
                <a:latin typeface="Calibri"/>
                <a:ea typeface="Calibri"/>
                <a:cs typeface="Calibri"/>
                <a:sym typeface="Calibri"/>
              </a:rPr>
              <a:t> an upcoming discussion-based lesson that you will be teaching before Module 4.  As you can see here, if I was just beginning the Flowers for Algernon unit, I see that there is a formal discussion already scheduled for lesson 3.  That would be a great lesson for me to choose!</a:t>
            </a:r>
            <a:endParaRPr lang="en-US" sz="1200" b="0" i="0" u="none" strike="noStrike" cap="none" dirty="0">
              <a:solidFill>
                <a:schemeClr val="dk1"/>
              </a:solidFill>
              <a:latin typeface="Calibri"/>
              <a:ea typeface="Calibri"/>
              <a:cs typeface="Calibri"/>
              <a:sym typeface="Calibri"/>
            </a:endParaRPr>
          </a:p>
        </p:txBody>
      </p:sp>
      <p:sp>
        <p:nvSpPr>
          <p:cNvPr id="114" name="Shape 114"/>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143</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86953936"/>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Shape 12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25" name="Shape 125"/>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Time: </a:t>
            </a: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Duration: </a:t>
            </a:r>
            <a:r>
              <a:rPr lang="en-US" sz="1200" b="0" i="0" u="none" strike="noStrike" cap="none" dirty="0">
                <a:solidFill>
                  <a:schemeClr val="dk1"/>
                </a:solidFill>
                <a:latin typeface="Calibri"/>
                <a:ea typeface="Calibri"/>
                <a:cs typeface="Calibri"/>
                <a:sym typeface="Calibri"/>
              </a:rPr>
              <a:t>30</a:t>
            </a:r>
            <a:r>
              <a:rPr lang="en-US" sz="1200" b="0" i="0" u="none" strike="noStrike" cap="none" baseline="0" dirty="0">
                <a:solidFill>
                  <a:schemeClr val="dk1"/>
                </a:solidFill>
                <a:latin typeface="Calibri"/>
                <a:ea typeface="Calibri"/>
                <a:cs typeface="Calibri"/>
                <a:sym typeface="Calibri"/>
              </a:rPr>
              <a:t> seconds</a:t>
            </a: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says: </a:t>
            </a:r>
            <a:r>
              <a:rPr lang="en-US" sz="1200" b="0" i="0" u="none" strike="noStrike" cap="none" dirty="0">
                <a:solidFill>
                  <a:schemeClr val="dk1"/>
                </a:solidFill>
                <a:latin typeface="Calibri"/>
                <a:ea typeface="Calibri"/>
                <a:cs typeface="Calibri"/>
                <a:sym typeface="Calibri"/>
              </a:rPr>
              <a:t>But, if</a:t>
            </a:r>
            <a:r>
              <a:rPr lang="en-US" sz="1200" b="0" i="0" u="none" strike="noStrike" cap="none" baseline="0" dirty="0">
                <a:solidFill>
                  <a:schemeClr val="dk1"/>
                </a:solidFill>
                <a:latin typeface="Calibri"/>
                <a:ea typeface="Calibri"/>
                <a:cs typeface="Calibri"/>
                <a:sym typeface="Calibri"/>
              </a:rPr>
              <a:t> I look at my sequence of lessons and don’t see a formal discussion-based lesson coming up, I can choose option 2. In this option, I can choose just about any upcoming lesson, and see if it has a “Let’s Discuss” question already built in.  Most lessons already have this discussion opportunity built in! But if you come across a lesson that is mostly reading and annotating, you can choose any text-dependent question for students to talk about. </a:t>
            </a:r>
            <a:r>
              <a:rPr lang="en-US" sz="1200" b="0" i="0" u="none" strike="noStrike" cap="none" dirty="0">
                <a:solidFill>
                  <a:schemeClr val="dk1"/>
                </a:solidFill>
                <a:latin typeface="Calibri"/>
                <a:ea typeface="Calibri"/>
                <a:cs typeface="Calibri"/>
                <a:sym typeface="Calibri"/>
              </a:rPr>
              <a:t>For example, a questions that is assigned as a response in a reading log, could be discussed first. Both options 1&amp;2 require participants to complete a planner- whether working from a Guidebook Lesson or planning from scratch, the planner will be needed as part of the analysis done in Module 4.</a:t>
            </a:r>
          </a:p>
        </p:txBody>
      </p:sp>
      <p:sp>
        <p:nvSpPr>
          <p:cNvPr id="126" name="Shape 126"/>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144</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92991199"/>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Shape 105"/>
          <p:cNvSpPr txBox="1">
            <a:spLocks noGrp="1"/>
          </p:cNvSpPr>
          <p:nvPr>
            <p:ph type="body" idx="1"/>
          </p:nvPr>
        </p:nvSpPr>
        <p:spPr>
          <a:xfrm>
            <a:off x="685800" y="4400550"/>
            <a:ext cx="5486400" cy="3600450"/>
          </a:xfrm>
          <a:prstGeom prst="rect">
            <a:avLst/>
          </a:prstGeom>
        </p:spPr>
        <p:txBody>
          <a:bodyPr wrap="square" lIns="91425" tIns="91425" rIns="91425" bIns="91425" anchor="t" anchorCtr="0">
            <a:noAutofit/>
          </a:bodyPr>
          <a:lstStyle/>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Time: </a:t>
            </a: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Duration: </a:t>
            </a:r>
            <a:r>
              <a:rPr lang="en-US" sz="1200" b="0" i="0" u="none" strike="noStrike" cap="none" dirty="0">
                <a:solidFill>
                  <a:schemeClr val="dk1"/>
                </a:solidFill>
                <a:latin typeface="Calibri"/>
                <a:ea typeface="Calibri"/>
                <a:cs typeface="Calibri"/>
                <a:sym typeface="Calibri"/>
              </a:rPr>
              <a:t>30 seconds</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does: </a:t>
            </a:r>
            <a:r>
              <a:rPr lang="en-US" sz="1200" b="0" i="0" u="none" strike="noStrike" cap="none" dirty="0">
                <a:solidFill>
                  <a:schemeClr val="dk1"/>
                </a:solidFill>
                <a:latin typeface="Calibri"/>
                <a:ea typeface="Calibri"/>
                <a:cs typeface="Calibri"/>
                <a:sym typeface="Calibri"/>
              </a:rPr>
              <a:t>Click to emphasize step 2. </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says: </a:t>
            </a:r>
            <a:r>
              <a:rPr lang="en-US" sz="1200" b="0" i="0" u="none" strike="noStrike" cap="none" dirty="0">
                <a:solidFill>
                  <a:schemeClr val="dk1"/>
                </a:solidFill>
                <a:latin typeface="Calibri"/>
                <a:ea typeface="Calibri"/>
                <a:cs typeface="Calibri"/>
                <a:sym typeface="Calibri"/>
              </a:rPr>
              <a:t>Once you’ve selected that lesson,</a:t>
            </a:r>
            <a:r>
              <a:rPr lang="en-US" sz="1200" b="0" i="0" u="none" strike="noStrike" cap="none" baseline="0" dirty="0">
                <a:solidFill>
                  <a:schemeClr val="dk1"/>
                </a:solidFill>
                <a:latin typeface="Calibri"/>
                <a:ea typeface="Calibri"/>
                <a:cs typeface="Calibri"/>
                <a:sym typeface="Calibri"/>
              </a:rPr>
              <a:t> then you can start planning.  We will be using the 5 steps outlined in the classroom conversations guide to support us in planning this discussion. You will have 40 minutes in our session today to get started on this step!  Let’s take a closer look at the planning template you will use</a:t>
            </a:r>
            <a:r>
              <a:rPr lang="is-IS" sz="1200" b="0" i="0" u="none" strike="noStrike" cap="none" baseline="0" dirty="0">
                <a:solidFill>
                  <a:schemeClr val="dk1"/>
                </a:solidFill>
                <a:latin typeface="Calibri"/>
                <a:ea typeface="Calibri"/>
                <a:cs typeface="Calibri"/>
                <a:sym typeface="Calibri"/>
              </a:rPr>
              <a:t>…</a:t>
            </a:r>
            <a:r>
              <a:rPr lang="en-US" sz="1200" b="0" i="0" u="none" strike="noStrike" cap="none" baseline="0" dirty="0">
                <a:solidFill>
                  <a:schemeClr val="dk1"/>
                </a:solidFill>
                <a:latin typeface="Calibri"/>
                <a:ea typeface="Calibri"/>
                <a:cs typeface="Calibri"/>
                <a:sym typeface="Calibri"/>
              </a:rPr>
              <a:t> </a:t>
            </a:r>
            <a:endParaRPr b="0" dirty="0"/>
          </a:p>
        </p:txBody>
      </p:sp>
      <p:sp>
        <p:nvSpPr>
          <p:cNvPr id="106" name="Shape 10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95424874"/>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Shape 15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2" name="Shape 152"/>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Time: </a:t>
            </a: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 </a:t>
            </a:r>
            <a:r>
              <a:rPr lang="en-US" sz="1200" b="0" i="0" u="none" strike="noStrike" cap="none" dirty="0">
                <a:solidFill>
                  <a:schemeClr val="dk1"/>
                </a:solidFill>
                <a:latin typeface="+mn-lt"/>
                <a:ea typeface="Calibri"/>
                <a:cs typeface="Calibri"/>
                <a:sym typeface="Calibri"/>
              </a:rPr>
              <a:t>4 minutes</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lvl="0">
              <a:buSzPct val="25000"/>
              <a:buNone/>
            </a:pPr>
            <a:r>
              <a:rPr lang="en-US" sz="1200" b="1" i="0" u="none" strike="noStrike" cap="none" dirty="0">
                <a:solidFill>
                  <a:schemeClr val="dk1"/>
                </a:solidFill>
                <a:latin typeface="+mn-lt"/>
                <a:ea typeface="Calibri"/>
                <a:cs typeface="Calibri"/>
                <a:sym typeface="Calibri"/>
              </a:rPr>
              <a:t>Facilitator</a:t>
            </a:r>
            <a:r>
              <a:rPr lang="en-US" sz="1200" b="1" i="0" u="none" strike="noStrike" cap="none" baseline="0" dirty="0">
                <a:solidFill>
                  <a:schemeClr val="dk1"/>
                </a:solidFill>
                <a:latin typeface="+mn-lt"/>
                <a:ea typeface="Calibri"/>
                <a:cs typeface="Calibri"/>
                <a:sym typeface="Calibri"/>
              </a:rPr>
              <a:t> does: </a:t>
            </a:r>
            <a:r>
              <a:rPr lang="en-US" sz="1200" b="0" i="0" u="none" strike="noStrike" cap="none" baseline="0" dirty="0">
                <a:solidFill>
                  <a:schemeClr val="dk1"/>
                </a:solidFill>
                <a:latin typeface="+mn-lt"/>
                <a:ea typeface="Calibri"/>
                <a:cs typeface="Calibri"/>
                <a:sym typeface="Calibri"/>
              </a:rPr>
              <a:t>Orient participants to the planning template in their note catcher (on pages 2-5) and provide time for them to review independently. Invite participants to ask any clarifying questions before they get started. Check for understanding about what they will need to do to complete the first part of the template.</a:t>
            </a: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Look for:</a:t>
            </a:r>
          </a:p>
          <a:p>
            <a:pPr marL="171450" indent="-171450">
              <a:buSzPct val="25000"/>
            </a:pPr>
            <a:r>
              <a:rPr lang="en-US" sz="1200" b="0" i="0" u="none" strike="noStrike" cap="none" dirty="0">
                <a:solidFill>
                  <a:schemeClr val="dk1"/>
                </a:solidFill>
                <a:latin typeface="+mn-lt"/>
                <a:ea typeface="Calibri"/>
                <a:cs typeface="Calibri"/>
                <a:sym typeface="Calibri"/>
              </a:rPr>
              <a:t>In order to complete the planning template, they first have to c</a:t>
            </a:r>
            <a:r>
              <a:rPr lang="en-US" sz="1200" b="0" i="0" u="none" strike="noStrike" cap="none" baseline="0" dirty="0">
                <a:solidFill>
                  <a:schemeClr val="dk1"/>
                </a:solidFill>
                <a:latin typeface="+mn-lt"/>
                <a:ea typeface="Calibri"/>
                <a:cs typeface="Calibri"/>
                <a:sym typeface="Calibri"/>
              </a:rPr>
              <a:t>arefully read the text!</a:t>
            </a:r>
          </a:p>
          <a:p>
            <a:pPr marL="171450" indent="-171450">
              <a:buSzPct val="25000"/>
            </a:pPr>
            <a:r>
              <a:rPr lang="en-US" sz="1200" b="0" i="0" u="none" strike="noStrike" cap="none" dirty="0">
                <a:solidFill>
                  <a:schemeClr val="dk1"/>
                </a:solidFill>
                <a:latin typeface="+mn-lt"/>
                <a:ea typeface="Calibri"/>
                <a:cs typeface="Calibri"/>
                <a:sym typeface="Calibri"/>
              </a:rPr>
              <a:t>The next step should be s</a:t>
            </a:r>
            <a:r>
              <a:rPr lang="en-US" sz="1200" b="0" i="0" u="none" strike="noStrike" cap="none" baseline="0" dirty="0">
                <a:solidFill>
                  <a:schemeClr val="dk1"/>
                </a:solidFill>
                <a:latin typeface="+mn-lt"/>
                <a:ea typeface="Calibri"/>
                <a:cs typeface="Calibri"/>
                <a:sym typeface="Calibri"/>
              </a:rPr>
              <a:t>tudying the student look </a:t>
            </a:r>
            <a:r>
              <a:rPr lang="en-US" sz="1200" b="0" i="0" u="none" strike="noStrike" cap="none" baseline="0" dirty="0" err="1">
                <a:solidFill>
                  <a:schemeClr val="dk1"/>
                </a:solidFill>
                <a:latin typeface="+mn-lt"/>
                <a:ea typeface="Calibri"/>
                <a:cs typeface="Calibri"/>
                <a:sym typeface="Calibri"/>
              </a:rPr>
              <a:t>fors</a:t>
            </a:r>
            <a:r>
              <a:rPr lang="en-US" sz="1200" b="0" i="0" u="none" strike="noStrike" cap="none" baseline="0" dirty="0">
                <a:solidFill>
                  <a:schemeClr val="dk1"/>
                </a:solidFill>
                <a:latin typeface="+mn-lt"/>
                <a:ea typeface="Calibri"/>
                <a:cs typeface="Calibri"/>
                <a:sym typeface="Calibri"/>
              </a:rPr>
              <a:t> in the teaching notes.</a:t>
            </a:r>
          </a:p>
          <a:p>
            <a:pPr marL="171450" indent="-171450">
              <a:buSzPct val="25000"/>
            </a:pPr>
            <a:endParaRPr lang="en-US" sz="1200" b="0" i="0" u="none" strike="noStrike" cap="none" baseline="0" dirty="0">
              <a:solidFill>
                <a:schemeClr val="dk1"/>
              </a:solidFill>
              <a:latin typeface="+mn-lt"/>
              <a:ea typeface="Calibri"/>
              <a:cs typeface="Calibri"/>
              <a:sym typeface="Calibri"/>
            </a:endParaRPr>
          </a:p>
          <a:p>
            <a:pPr marL="171450" indent="-171450">
              <a:buSzPct val="25000"/>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You may not complete your entire plan today – that is ok! Today is just about getting started!</a:t>
            </a:r>
            <a:endParaRPr lang="en-US" sz="1200" b="0" i="0" u="none" strike="noStrike" cap="none" dirty="0">
              <a:solidFill>
                <a:schemeClr val="dk1"/>
              </a:solidFill>
              <a:latin typeface="+mn-lt"/>
              <a:ea typeface="Calibri"/>
              <a:cs typeface="Calibri"/>
              <a:sym typeface="Calibri"/>
            </a:endParaRPr>
          </a:p>
        </p:txBody>
      </p:sp>
      <p:sp>
        <p:nvSpPr>
          <p:cNvPr id="153" name="Shape 153"/>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146</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16094275"/>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Shape 105"/>
          <p:cNvSpPr txBox="1">
            <a:spLocks noGrp="1"/>
          </p:cNvSpPr>
          <p:nvPr>
            <p:ph type="body" idx="1"/>
          </p:nvPr>
        </p:nvSpPr>
        <p:spPr>
          <a:xfrm>
            <a:off x="685800" y="4400550"/>
            <a:ext cx="5486400" cy="3600450"/>
          </a:xfrm>
          <a:prstGeom prst="rect">
            <a:avLst/>
          </a:prstGeom>
        </p:spPr>
        <p:txBody>
          <a:bodyPr wrap="square" lIns="91425" tIns="91425" rIns="91425" bIns="91425" anchor="t" anchorCtr="0">
            <a:noAutofit/>
          </a:bodyPr>
          <a:lstStyle/>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Time: </a:t>
            </a: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Duration: </a:t>
            </a:r>
            <a:r>
              <a:rPr lang="en-US" sz="1200" b="0" i="0" u="none" strike="noStrike" cap="none" dirty="0">
                <a:solidFill>
                  <a:schemeClr val="dk1"/>
                </a:solidFill>
                <a:latin typeface="Calibri"/>
                <a:ea typeface="Calibri"/>
                <a:cs typeface="Calibri"/>
                <a:sym typeface="Calibri"/>
              </a:rPr>
              <a:t>30 seconds</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does: </a:t>
            </a:r>
            <a:r>
              <a:rPr lang="en-US" sz="1200" b="0" i="0" u="none" strike="noStrike" cap="none" dirty="0">
                <a:solidFill>
                  <a:schemeClr val="dk1"/>
                </a:solidFill>
                <a:latin typeface="Calibri"/>
                <a:ea typeface="Calibri"/>
                <a:cs typeface="Calibri"/>
                <a:sym typeface="Calibri"/>
              </a:rPr>
              <a:t>Click to emphasize step 3. </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says: </a:t>
            </a:r>
            <a:r>
              <a:rPr lang="en-US" sz="1200" b="0" i="0" u="none" strike="noStrike" cap="none" dirty="0">
                <a:solidFill>
                  <a:schemeClr val="dk1"/>
                </a:solidFill>
                <a:latin typeface="Calibri"/>
                <a:ea typeface="Calibri"/>
                <a:cs typeface="Calibri"/>
                <a:sym typeface="Calibri"/>
              </a:rPr>
              <a:t>When you leave here today, you will have the beginnings of a plan.  Your task</a:t>
            </a:r>
            <a:r>
              <a:rPr lang="en-US" sz="1200" b="0" i="0" u="none" strike="noStrike" cap="none" baseline="0" dirty="0">
                <a:solidFill>
                  <a:schemeClr val="dk1"/>
                </a:solidFill>
                <a:latin typeface="Calibri"/>
                <a:ea typeface="Calibri"/>
                <a:cs typeface="Calibri"/>
                <a:sym typeface="Calibri"/>
              </a:rPr>
              <a:t> when you leave here today will be to complete the plan and then implement that lesson with students.  Like we said earlier, if you are not a classroom teacher you will be partnering with a classroom teacher to do this.  </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0" i="0" u="none" strike="noStrike" cap="none" baseline="0" dirty="0">
                <a:solidFill>
                  <a:schemeClr val="dk1"/>
                </a:solidFill>
                <a:latin typeface="Calibri"/>
                <a:ea typeface="Calibri"/>
                <a:cs typeface="Calibri"/>
                <a:sym typeface="Calibri"/>
              </a:rPr>
              <a:t>Let’s look at the second part of this step - collect evidence of student learning.  What exactly do we mean by evidence of student learning?</a:t>
            </a:r>
            <a:endParaRPr b="0" dirty="0"/>
          </a:p>
        </p:txBody>
      </p:sp>
      <p:sp>
        <p:nvSpPr>
          <p:cNvPr id="106" name="Shape 10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70402159"/>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Shape 13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35" name="Shape 135"/>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Time: </a:t>
            </a: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Duration: </a:t>
            </a:r>
            <a:r>
              <a:rPr lang="en-US" sz="1200" b="0" i="0" u="none" strike="noStrike" cap="none" dirty="0">
                <a:solidFill>
                  <a:schemeClr val="dk1"/>
                </a:solidFill>
                <a:latin typeface="Calibri"/>
                <a:ea typeface="Calibri"/>
                <a:cs typeface="Calibri"/>
                <a:sym typeface="Calibri"/>
              </a:rPr>
              <a:t>30 seconds</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does: </a:t>
            </a:r>
            <a:r>
              <a:rPr lang="en-US" sz="1200" b="0" i="0" u="none" strike="noStrike" cap="none" dirty="0">
                <a:solidFill>
                  <a:schemeClr val="dk1"/>
                </a:solidFill>
                <a:latin typeface="Calibri"/>
                <a:ea typeface="Calibri"/>
                <a:cs typeface="Calibri"/>
                <a:sym typeface="Calibri"/>
              </a:rPr>
              <a:t>Click to reveal the</a:t>
            </a:r>
            <a:r>
              <a:rPr lang="en-US" sz="1200" b="0" i="0" u="none" strike="noStrike" cap="none" baseline="0" dirty="0">
                <a:solidFill>
                  <a:schemeClr val="dk1"/>
                </a:solidFill>
                <a:latin typeface="Calibri"/>
                <a:ea typeface="Calibri"/>
                <a:cs typeface="Calibri"/>
                <a:sym typeface="Calibri"/>
              </a:rPr>
              <a:t> first text box to provide a few examples of what evidence of student learning might look like.</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Calibri"/>
                <a:ea typeface="Calibri"/>
                <a:cs typeface="Calibri"/>
                <a:sym typeface="Calibri"/>
              </a:rPr>
              <a:t>Facilitator does</a:t>
            </a:r>
            <a:r>
              <a:rPr lang="en-US" sz="1200" b="0" i="0" u="none" strike="noStrike" cap="none" baseline="0" dirty="0">
                <a:solidFill>
                  <a:schemeClr val="dk1"/>
                </a:solidFill>
                <a:latin typeface="Calibri"/>
                <a:ea typeface="Calibri"/>
                <a:cs typeface="Calibri"/>
                <a:sym typeface="Calibri"/>
              </a:rPr>
              <a:t>: Click to reveal the second text box to explain the characteristics of high quality evidence of student learning.</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Since we will all be bringing back evidence of student learning to analyze in our next session, we wanted to keep the evidence standard across all classrooms.  So, we’ve created one evidence collection tool that everyone will be using for the purposes of this task.</a:t>
            </a:r>
            <a:endParaRPr lang="is-IS" sz="1200" b="0" i="0" u="none" strike="noStrike" cap="none" dirty="0">
              <a:solidFill>
                <a:schemeClr val="dk1"/>
              </a:solidFill>
              <a:latin typeface="Calibri"/>
              <a:ea typeface="Calibri"/>
              <a:cs typeface="Calibri"/>
              <a:sym typeface="Calibri"/>
            </a:endParaRPr>
          </a:p>
        </p:txBody>
      </p:sp>
      <p:sp>
        <p:nvSpPr>
          <p:cNvPr id="136" name="Shape 136"/>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148</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7109943"/>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Shape 14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43" name="Shape 143"/>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Time: </a:t>
            </a: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Duration: </a:t>
            </a:r>
            <a:r>
              <a:rPr lang="en-US" sz="1200" b="0" i="0" u="none" strike="noStrike" cap="none" dirty="0">
                <a:solidFill>
                  <a:schemeClr val="dk1"/>
                </a:solidFill>
                <a:latin typeface="Calibri"/>
                <a:ea typeface="Calibri"/>
                <a:cs typeface="Calibri"/>
                <a:sym typeface="Calibri"/>
              </a:rPr>
              <a:t>5 minutes</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1" i="0" u="none" strike="noStrike" cap="none" dirty="0">
                <a:solidFill>
                  <a:schemeClr val="dk1"/>
                </a:solidFill>
                <a:latin typeface="+mn-lt"/>
                <a:ea typeface="Calibri"/>
                <a:cs typeface="Calibri"/>
                <a:sym typeface="Calibri"/>
              </a:rPr>
              <a:t>Facilitator does: </a:t>
            </a:r>
            <a:r>
              <a:rPr lang="en-US" sz="1200" i="0" u="none" strike="noStrike" cap="none" dirty="0">
                <a:solidFill>
                  <a:schemeClr val="dk1"/>
                </a:solidFill>
                <a:latin typeface="+mn-lt"/>
                <a:ea typeface="Calibri"/>
                <a:cs typeface="Calibri"/>
                <a:sym typeface="Calibri"/>
              </a:rPr>
              <a:t>Direct participants to their note catchers </a:t>
            </a:r>
            <a:r>
              <a:rPr lang="en-US" dirty="0"/>
              <a:t>to examine the sample evidence collection tool and sample evidence. This tool is included as part of the “Planning Template” that teachers will use later on to create their plan. Point out that there is a completed</a:t>
            </a:r>
            <a:r>
              <a:rPr lang="en-US" baseline="0" dirty="0"/>
              <a:t> sample so that participants can get a sense of what students are expected to do.  Then point out that the blank version is what they will provide to their own students AFTER the text-based discussion so that we can collect evidence of student learning from that lesson. </a:t>
            </a:r>
            <a:r>
              <a:rPr lang="en-US" b="1" baseline="0" dirty="0"/>
              <a:t>It’s really important that we all use this same, standard evidence collection tool for this cycle of inquiry. </a:t>
            </a:r>
            <a:r>
              <a:rPr lang="en-US" b="0" baseline="0" dirty="0"/>
              <a:t>Content Module 4 is built around everyone bringing back evidence of student learning in this format, and it will allow us to collaborate more effectively if we all use the same tool. </a:t>
            </a:r>
          </a:p>
          <a:p>
            <a:pPr marL="0" marR="0" lvl="0" indent="0" algn="l" defTabSz="914400" rtl="0" eaLnBrk="1" fontAlgn="auto" latinLnBrk="0" hangingPunct="1">
              <a:lnSpc>
                <a:spcPct val="100000"/>
              </a:lnSpc>
              <a:spcBef>
                <a:spcPts val="0"/>
              </a:spcBef>
              <a:spcAft>
                <a:spcPts val="0"/>
              </a:spcAft>
              <a:buClrTx/>
              <a:buSzPct val="25000"/>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baseline="0" dirty="0"/>
              <a:t>Provide a few minutes of independent review time.  Then have participants discuss what they notice/wonder with their partners.  Afterwards, invite participants to share what they wonder/any questions they have with the group. </a:t>
            </a:r>
          </a:p>
          <a:p>
            <a:pPr marL="0" marR="0" lvl="0" indent="0" algn="l" defTabSz="914400" rtl="0" eaLnBrk="1" fontAlgn="auto" latinLnBrk="0" hangingPunct="1">
              <a:lnSpc>
                <a:spcPct val="100000"/>
              </a:lnSpc>
              <a:spcBef>
                <a:spcPts val="0"/>
              </a:spcBef>
              <a:spcAft>
                <a:spcPts val="0"/>
              </a:spcAft>
              <a:buClrTx/>
              <a:buSzPct val="25000"/>
              <a:buFontTx/>
              <a:buNone/>
              <a:tabLst/>
              <a:defRPr/>
            </a:pPr>
            <a:endParaRPr lang="en-US" sz="1200" b="1" i="0" u="none" strike="noStrike" cap="none" baseline="0"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1" i="0" u="none" strike="noStrike" cap="none" baseline="0" dirty="0">
                <a:solidFill>
                  <a:schemeClr val="dk1"/>
                </a:solidFill>
                <a:latin typeface="+mn-lt"/>
                <a:ea typeface="Calibri"/>
                <a:cs typeface="Calibri"/>
                <a:sym typeface="Calibri"/>
              </a:rPr>
              <a:t>Important Note: </a:t>
            </a:r>
            <a:r>
              <a:rPr lang="en-US" sz="1200" b="0" i="0" u="none" strike="noStrike" cap="none" baseline="0" dirty="0">
                <a:solidFill>
                  <a:schemeClr val="dk1"/>
                </a:solidFill>
                <a:latin typeface="+mn-lt"/>
                <a:ea typeface="Calibri"/>
                <a:cs typeface="Calibri"/>
                <a:sym typeface="Calibri"/>
              </a:rPr>
              <a:t>Facilitators should emphasize here the importance of all CLs using this specific “evidence collection tool” (in the same format as presented) for the purposes of our cycle of inquiry. If we all use the same tool, it will enable us to collaborate and collectively analyze our work more productively in Content Module 4. </a:t>
            </a:r>
            <a:endParaRPr lang="en-US" sz="1200" b="1" i="0" u="none" strike="noStrike" cap="none" dirty="0">
              <a:solidFill>
                <a:schemeClr val="dk1"/>
              </a:solidFill>
              <a:latin typeface="+mn-lt"/>
              <a:ea typeface="Calibri"/>
              <a:cs typeface="Calibri"/>
              <a:sym typeface="Calibri"/>
            </a:endParaRPr>
          </a:p>
        </p:txBody>
      </p:sp>
      <p:sp>
        <p:nvSpPr>
          <p:cNvPr id="144" name="Shape 144"/>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149</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839027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15 seconds</a:t>
            </a:r>
          </a:p>
          <a:p>
            <a:endParaRPr lang="en-US" b="1" dirty="0"/>
          </a:p>
          <a:p>
            <a:r>
              <a:rPr lang="en-US" b="1" dirty="0"/>
              <a:t>Facilitator says: </a:t>
            </a:r>
            <a:r>
              <a:rPr lang="en-US" b="0" dirty="0"/>
              <a:t>Let’s begin diving</a:t>
            </a:r>
            <a:r>
              <a:rPr lang="en-US" b="0" baseline="0" dirty="0"/>
              <a:t> into today’s objectives by exploring this first question – what makes a text complex?</a:t>
            </a:r>
            <a:endParaRPr lang="en-US" b="0" dirty="0"/>
          </a:p>
          <a:p>
            <a:endParaRPr lang="en-US" b="1" dirty="0"/>
          </a:p>
          <a:p>
            <a:r>
              <a:rPr lang="en-US" b="1" dirty="0"/>
              <a:t>Image Source: </a:t>
            </a:r>
            <a:r>
              <a:rPr lang="en-US" dirty="0"/>
              <a:t>Public Domain</a:t>
            </a:r>
          </a:p>
          <a:p>
            <a:pPr marL="171450" indent="-171450">
              <a:buFont typeface="Arial" charset="0"/>
              <a:buChar char="•"/>
            </a:pPr>
            <a:r>
              <a:rPr lang="en-US" dirty="0"/>
              <a:t>https://</a:t>
            </a:r>
            <a:r>
              <a:rPr lang="en-US" dirty="0" err="1"/>
              <a:t>pixabay.com</a:t>
            </a:r>
            <a:r>
              <a:rPr lang="en-US" dirty="0"/>
              <a:t>/</a:t>
            </a:r>
            <a:r>
              <a:rPr lang="en-US" dirty="0" err="1"/>
              <a:t>en</a:t>
            </a:r>
            <a:r>
              <a:rPr lang="en-US" dirty="0"/>
              <a:t>/knowledge-book-library-glasses-1052010/</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15</a:t>
            </a:fld>
            <a:endParaRPr lang="en-US"/>
          </a:p>
        </p:txBody>
      </p:sp>
    </p:spTree>
    <p:extLst>
      <p:ext uri="{BB962C8B-B14F-4D97-AF65-F5344CB8AC3E}">
        <p14:creationId xmlns:p14="http://schemas.microsoft.com/office/powerpoint/2010/main" val="1554042784"/>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Shape 105"/>
          <p:cNvSpPr txBox="1">
            <a:spLocks noGrp="1"/>
          </p:cNvSpPr>
          <p:nvPr>
            <p:ph type="body" idx="1"/>
          </p:nvPr>
        </p:nvSpPr>
        <p:spPr>
          <a:xfrm>
            <a:off x="685800" y="4400550"/>
            <a:ext cx="5486400" cy="3600450"/>
          </a:xfrm>
          <a:prstGeom prst="rect">
            <a:avLst/>
          </a:prstGeom>
        </p:spPr>
        <p:txBody>
          <a:bodyPr wrap="square" lIns="91425" tIns="91425" rIns="91425" bIns="91425" anchor="t" anchorCtr="0">
            <a:noAutofit/>
          </a:bodyPr>
          <a:lstStyle/>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Time: </a:t>
            </a: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Duration: </a:t>
            </a:r>
            <a:r>
              <a:rPr lang="en-US" sz="1200" b="0" i="0" u="none" strike="noStrike" cap="none" dirty="0">
                <a:solidFill>
                  <a:schemeClr val="dk1"/>
                </a:solidFill>
                <a:latin typeface="Calibri"/>
                <a:ea typeface="Calibri"/>
                <a:cs typeface="Calibri"/>
                <a:sym typeface="Calibri"/>
              </a:rPr>
              <a:t>30 seconds</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does: </a:t>
            </a:r>
            <a:r>
              <a:rPr lang="en-US" sz="1200" b="0" i="0" u="none" strike="noStrike" cap="none" dirty="0">
                <a:solidFill>
                  <a:schemeClr val="dk1"/>
                </a:solidFill>
                <a:latin typeface="Calibri"/>
                <a:ea typeface="Calibri"/>
                <a:cs typeface="Calibri"/>
                <a:sym typeface="Calibri"/>
              </a:rPr>
              <a:t>Click to emphasize step 4. </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says: </a:t>
            </a:r>
            <a:r>
              <a:rPr lang="en-US" sz="1200" b="0" i="0" u="none" strike="noStrike" cap="none" dirty="0">
                <a:solidFill>
                  <a:schemeClr val="dk1"/>
                </a:solidFill>
                <a:latin typeface="Calibri"/>
                <a:ea typeface="Calibri"/>
                <a:cs typeface="Calibri"/>
                <a:sym typeface="Calibri"/>
              </a:rPr>
              <a:t>And finally, you will need to bring</a:t>
            </a:r>
            <a:r>
              <a:rPr lang="en-US" sz="1200" b="0" i="0" u="none" strike="noStrike" cap="none" baseline="0" dirty="0">
                <a:solidFill>
                  <a:schemeClr val="dk1"/>
                </a:solidFill>
                <a:latin typeface="Calibri"/>
                <a:ea typeface="Calibri"/>
                <a:cs typeface="Calibri"/>
                <a:sym typeface="Calibri"/>
              </a:rPr>
              <a:t> that evidence back to our next session in February.  This step is incredibly important.  All of our next module depends on you bringing back that student work.  We will be spending the first few sessions analyzing that work and identifying trends or patterns in the data, then you will be able to explore specific Guidebooks tools and strategies that can address some of the patterns you see in the student work. Are there any other questions about what we are going to do – both today and once you leave here today?</a:t>
            </a:r>
            <a:endParaRPr b="0" dirty="0"/>
          </a:p>
        </p:txBody>
      </p:sp>
      <p:sp>
        <p:nvSpPr>
          <p:cNvPr id="106" name="Shape 10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12110291"/>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Shape 16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67" name="Shape 167"/>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Time: </a:t>
            </a: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Duration: </a:t>
            </a:r>
            <a:r>
              <a:rPr lang="en-US" sz="1200" b="0" i="0" u="none" strike="noStrike" cap="none" dirty="0">
                <a:solidFill>
                  <a:schemeClr val="dk1"/>
                </a:solidFill>
                <a:latin typeface="Calibri"/>
                <a:ea typeface="Calibri"/>
                <a:cs typeface="Calibri"/>
                <a:sym typeface="Calibri"/>
              </a:rPr>
              <a:t>30 seconds</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says: </a:t>
            </a:r>
            <a:r>
              <a:rPr lang="en-US" sz="1200" b="0" i="0" u="none" strike="noStrike" cap="none" dirty="0">
                <a:solidFill>
                  <a:schemeClr val="dk1"/>
                </a:solidFill>
                <a:latin typeface="Calibri"/>
                <a:ea typeface="Calibri"/>
                <a:cs typeface="Calibri"/>
                <a:sym typeface="Calibri"/>
              </a:rPr>
              <a:t>Before</a:t>
            </a:r>
            <a:r>
              <a:rPr lang="en-US" sz="1200" b="0" i="0" u="none" strike="noStrike" cap="none" baseline="0" dirty="0">
                <a:solidFill>
                  <a:schemeClr val="dk1"/>
                </a:solidFill>
                <a:latin typeface="Calibri"/>
                <a:ea typeface="Calibri"/>
                <a:cs typeface="Calibri"/>
                <a:sym typeface="Calibri"/>
              </a:rPr>
              <a:t> you get started with planning I want to just remind you of the resources that are available in the Guidebooks</a:t>
            </a:r>
            <a:r>
              <a:rPr lang="is-IS" sz="1200" b="0" i="0" u="none" strike="noStrike" cap="none" baseline="0" dirty="0">
                <a:solidFill>
                  <a:schemeClr val="dk1"/>
                </a:solidFill>
                <a:latin typeface="Calibri"/>
                <a:ea typeface="Calibri"/>
                <a:cs typeface="Calibri"/>
                <a:sym typeface="Calibri"/>
              </a:rPr>
              <a:t>….</a:t>
            </a:r>
          </a:p>
          <a:p>
            <a:pPr marL="0" marR="0" lvl="0" indent="0" algn="l" rtl="0">
              <a:spcBef>
                <a:spcPts val="0"/>
              </a:spcBef>
              <a:buSzPct val="25000"/>
              <a:buNone/>
            </a:pPr>
            <a:endParaRPr lang="is-I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is-IS" sz="1200" b="1" i="0" u="none" strike="noStrike" cap="none" baseline="0" dirty="0">
                <a:solidFill>
                  <a:schemeClr val="dk1"/>
                </a:solidFill>
                <a:latin typeface="Calibri"/>
                <a:ea typeface="Calibri"/>
                <a:cs typeface="Calibri"/>
                <a:sym typeface="Calibri"/>
              </a:rPr>
              <a:t>Faciltiator does: </a:t>
            </a:r>
            <a:r>
              <a:rPr lang="is-IS" sz="1200" b="0" i="0" u="none" strike="noStrike" cap="none" baseline="0" dirty="0">
                <a:solidFill>
                  <a:schemeClr val="dk1"/>
                </a:solidFill>
                <a:latin typeface="Calibri"/>
                <a:ea typeface="Calibri"/>
                <a:cs typeface="Calibri"/>
                <a:sym typeface="Calibri"/>
              </a:rPr>
              <a:t>Click and briefly recap each resource and where it is located (for our purposes we’ve included hard copies of all of these in their handouts)</a:t>
            </a:r>
          </a:p>
          <a:p>
            <a:pPr marL="0" marR="0" lvl="0" indent="0" algn="l" rtl="0">
              <a:spcBef>
                <a:spcPts val="0"/>
              </a:spcBef>
              <a:buSzPct val="25000"/>
              <a:buNone/>
            </a:pPr>
            <a:endParaRPr lang="is-I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is-IS" sz="1200" b="1" i="0" u="none" strike="noStrike" cap="none" baseline="0" dirty="0">
                <a:solidFill>
                  <a:schemeClr val="dk1"/>
                </a:solidFill>
                <a:latin typeface="Calibri"/>
                <a:ea typeface="Calibri"/>
                <a:cs typeface="Calibri"/>
                <a:sym typeface="Calibri"/>
              </a:rPr>
              <a:t>Facilitator says</a:t>
            </a:r>
            <a:r>
              <a:rPr lang="is-IS" sz="1200" b="0" i="0" u="none" strike="noStrike" cap="none" baseline="0" dirty="0">
                <a:solidFill>
                  <a:schemeClr val="dk1"/>
                </a:solidFill>
                <a:latin typeface="Calibri"/>
                <a:ea typeface="Calibri"/>
                <a:cs typeface="Calibri"/>
                <a:sym typeface="Calibri"/>
              </a:rPr>
              <a:t>: Remember that the Classroom Conversations Guide outlines the “5 steps” in preparing for a productive text-based discussion.  Just for your reference, you can also download this document by accessing the “getting started tab” of any unit. </a:t>
            </a:r>
          </a:p>
          <a:p>
            <a:pPr marL="0" marR="0" lvl="0" indent="0" algn="l" rtl="0">
              <a:spcBef>
                <a:spcPts val="0"/>
              </a:spcBef>
              <a:buSzPct val="25000"/>
              <a:buNone/>
            </a:pPr>
            <a:endParaRPr lang="is-I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is-IS" sz="1200" b="1" i="0" u="none" strike="noStrike" cap="none" baseline="0" dirty="0">
                <a:solidFill>
                  <a:schemeClr val="dk1"/>
                </a:solidFill>
                <a:latin typeface="Calibri"/>
                <a:ea typeface="Calibri"/>
                <a:cs typeface="Calibri"/>
                <a:sym typeface="Calibri"/>
              </a:rPr>
              <a:t>Facilitator says: </a:t>
            </a:r>
            <a:r>
              <a:rPr lang="is-IS" sz="1200" b="0" i="0" u="none" strike="noStrike" cap="none" baseline="0" dirty="0">
                <a:solidFill>
                  <a:schemeClr val="dk1"/>
                </a:solidFill>
                <a:latin typeface="Calibri"/>
                <a:ea typeface="Calibri"/>
                <a:cs typeface="Calibri"/>
                <a:sym typeface="Calibri"/>
              </a:rPr>
              <a:t>The Talk Moves handout lists all of the different prompts you can use to guide classroom conversations and to support students in engaging in high-quality discussions.  Just for your reference, the Talk Moves document can be accessed directly through a link listed on the Classroom Conversations Guide. </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does: </a:t>
            </a:r>
            <a:r>
              <a:rPr lang="en-US" sz="1200" b="0" i="0" u="none" strike="noStrike" cap="none" dirty="0">
                <a:solidFill>
                  <a:schemeClr val="dk1"/>
                </a:solidFill>
                <a:latin typeface="Calibri"/>
                <a:ea typeface="Calibri"/>
                <a:cs typeface="Calibri"/>
                <a:sym typeface="Calibri"/>
              </a:rPr>
              <a:t>Finally, we’ve included a handout of question stems, which</a:t>
            </a:r>
            <a:r>
              <a:rPr lang="en-US" sz="1200" b="0" i="0" u="none" strike="noStrike" cap="none" baseline="0" dirty="0">
                <a:solidFill>
                  <a:schemeClr val="dk1"/>
                </a:solidFill>
                <a:latin typeface="Calibri"/>
                <a:ea typeface="Calibri"/>
                <a:cs typeface="Calibri"/>
                <a:sym typeface="Calibri"/>
              </a:rPr>
              <a:t> are stems that students can use when engaging in discussions with their peers. All of these resources are available at the back of your note catcher. There are also grade-level specific conversation stems (for 3-5 and 9-12; 6-8 is included in hard copy </a:t>
            </a:r>
            <a:r>
              <a:rPr lang="en-US" sz="1200" b="0" i="0" u="none" strike="noStrike" cap="none" baseline="0">
                <a:solidFill>
                  <a:schemeClr val="dk1"/>
                </a:solidFill>
                <a:latin typeface="Calibri"/>
                <a:ea typeface="Calibri"/>
                <a:cs typeface="Calibri"/>
                <a:sym typeface="Calibri"/>
              </a:rPr>
              <a:t>in binders) </a:t>
            </a:r>
            <a:r>
              <a:rPr lang="en-US" sz="1200" b="0" i="0" u="none" strike="noStrike" cap="none" baseline="0" dirty="0">
                <a:solidFill>
                  <a:schemeClr val="dk1"/>
                </a:solidFill>
                <a:latin typeface="Calibri"/>
                <a:ea typeface="Calibri"/>
                <a:cs typeface="Calibri"/>
                <a:sym typeface="Calibri"/>
              </a:rPr>
              <a:t>available online in the “Getting Started” tab of any unit. </a:t>
            </a:r>
            <a:endParaRPr lang="en-US" sz="1200" b="0" i="0" u="none" strike="noStrike" cap="none" dirty="0">
              <a:solidFill>
                <a:schemeClr val="dk1"/>
              </a:solidFill>
              <a:latin typeface="Calibri"/>
              <a:ea typeface="Calibri"/>
              <a:cs typeface="Calibri"/>
              <a:sym typeface="Calibri"/>
            </a:endParaRPr>
          </a:p>
        </p:txBody>
      </p:sp>
      <p:sp>
        <p:nvSpPr>
          <p:cNvPr id="168" name="Shape 168"/>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151</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6201796"/>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Shape 15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2" name="Shape 152"/>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Time: </a:t>
            </a: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Duration: </a:t>
            </a:r>
            <a:r>
              <a:rPr lang="en-US" sz="1200" b="0" i="0" u="none" strike="noStrike" cap="none" dirty="0">
                <a:solidFill>
                  <a:schemeClr val="dk1"/>
                </a:solidFill>
                <a:latin typeface="Calibri"/>
                <a:ea typeface="Calibri"/>
                <a:cs typeface="Calibri"/>
                <a:sym typeface="Calibri"/>
              </a:rPr>
              <a:t>25 minutes</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lvl="0">
              <a:buSzPct val="25000"/>
              <a:buNone/>
            </a:pPr>
            <a:r>
              <a:rPr lang="en-US" sz="1200" b="1" i="0" u="none" strike="noStrike" cap="none" dirty="0">
                <a:solidFill>
                  <a:schemeClr val="dk1"/>
                </a:solidFill>
                <a:latin typeface="+mn-lt"/>
                <a:ea typeface="Calibri"/>
                <a:cs typeface="Calibri"/>
                <a:sym typeface="Calibri"/>
              </a:rPr>
              <a:t>Facilitator does: </a:t>
            </a:r>
            <a:r>
              <a:rPr lang="en-US" sz="1200" b="0" i="0" u="none" strike="noStrike" cap="none" dirty="0">
                <a:solidFill>
                  <a:schemeClr val="dk1"/>
                </a:solidFill>
                <a:latin typeface="+mn-lt"/>
                <a:ea typeface="Calibri"/>
                <a:cs typeface="Calibri"/>
                <a:sym typeface="Calibri"/>
              </a:rPr>
              <a:t>Have</a:t>
            </a:r>
            <a:r>
              <a:rPr lang="en-US" sz="1200" b="0" i="0" u="none" strike="noStrike" cap="none" baseline="0" dirty="0">
                <a:solidFill>
                  <a:schemeClr val="dk1"/>
                </a:solidFill>
                <a:latin typeface="+mn-lt"/>
                <a:ea typeface="Calibri"/>
                <a:cs typeface="Calibri"/>
                <a:sym typeface="Calibri"/>
              </a:rPr>
              <a:t> participants begin working independently in their planning templates. Circulate during independent work time to support as needed. Provide time checks (20 minutes left, 5 minutes left, etc.).</a:t>
            </a:r>
            <a:endParaRPr lang="en-US" sz="1200" b="0" i="0" u="none" strike="noStrike" cap="none" dirty="0">
              <a:solidFill>
                <a:schemeClr val="dk1"/>
              </a:solidFill>
              <a:latin typeface="+mn-lt"/>
              <a:ea typeface="Calibri"/>
              <a:cs typeface="Calibri"/>
              <a:sym typeface="Calibri"/>
            </a:endParaRPr>
          </a:p>
        </p:txBody>
      </p:sp>
      <p:sp>
        <p:nvSpPr>
          <p:cNvPr id="153" name="Shape 153"/>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152</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99752699"/>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Shape 187"/>
          <p:cNvSpPr txBox="1">
            <a:spLocks noGrp="1"/>
          </p:cNvSpPr>
          <p:nvPr>
            <p:ph type="body" idx="1"/>
          </p:nvPr>
        </p:nvSpPr>
        <p:spPr>
          <a:xfrm>
            <a:off x="685800" y="4400550"/>
            <a:ext cx="5486400" cy="3600450"/>
          </a:xfrm>
          <a:prstGeom prst="rect">
            <a:avLst/>
          </a:prstGeom>
        </p:spPr>
        <p:txBody>
          <a:bodyPr wrap="square" lIns="91425" tIns="91425" rIns="91425" bIns="91425" anchor="t" anchorCtr="0">
            <a:noAutofit/>
          </a:bodyPr>
          <a:lstStyle/>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Time:</a:t>
            </a: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Duration: </a:t>
            </a:r>
            <a:r>
              <a:rPr lang="en-US" dirty="0"/>
              <a:t>5 min</a:t>
            </a:r>
          </a:p>
          <a:p>
            <a:pPr marL="0" marR="0" lvl="0" indent="0" algn="l" rtl="0">
              <a:spcBef>
                <a:spcPts val="0"/>
              </a:spcBef>
              <a:buSzPct val="25000"/>
              <a:buNone/>
            </a:pPr>
            <a:endParaRPr lang="en-US" dirty="0"/>
          </a:p>
          <a:p>
            <a:pPr marL="0" marR="0" lvl="0" indent="0" algn="l" rtl="0">
              <a:spcBef>
                <a:spcPts val="0"/>
              </a:spcBef>
              <a:buSzPct val="25000"/>
              <a:buNone/>
            </a:pPr>
            <a:r>
              <a:rPr lang="en-US" b="1" dirty="0"/>
              <a:t>Facilitator does: </a:t>
            </a:r>
            <a:r>
              <a:rPr lang="en-US" dirty="0"/>
              <a:t>Review discussion</a:t>
            </a:r>
            <a:r>
              <a:rPr lang="en-US" baseline="0" dirty="0"/>
              <a:t> prompts.  Provide 30 seconds of independent reflection time so that participants can think about question #2 before they discuss.  Then, h</a:t>
            </a:r>
            <a:r>
              <a:rPr lang="en-US" dirty="0"/>
              <a:t>ave participants meet with a new partner and share</a:t>
            </a:r>
            <a:r>
              <a:rPr lang="en-US" baseline="0" dirty="0"/>
              <a:t> an overview of their text-based discussion.  If time allows, invite participants to share a great idea they heard from their partner. </a:t>
            </a:r>
            <a:endParaRPr dirty="0"/>
          </a:p>
        </p:txBody>
      </p:sp>
      <p:sp>
        <p:nvSpPr>
          <p:cNvPr id="188" name="Shape 18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92654707"/>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Duration: </a:t>
            </a:r>
            <a:r>
              <a:rPr lang="en-US" sz="1100" b="0" i="0" u="none" strike="noStrike" cap="none" dirty="0">
                <a:solidFill>
                  <a:schemeClr val="dk1"/>
                </a:solidFill>
                <a:sym typeface="Calibri"/>
              </a:rPr>
              <a:t>1</a:t>
            </a:r>
            <a:r>
              <a:rPr lang="en-US" sz="1100" b="0" i="0" u="none" strike="noStrike" cap="none" dirty="0">
                <a:solidFill>
                  <a:schemeClr val="dk1"/>
                </a:solidFill>
                <a:ea typeface="Calibri"/>
                <a:sym typeface="Calibri"/>
              </a:rPr>
              <a:t> minute</a:t>
            </a:r>
            <a:endParaRPr lang="en-US" b="0" i="0" u="none" strike="noStrike" cap="none" dirty="0">
              <a:solidFill>
                <a:schemeClr val="dk1"/>
              </a:solidFill>
              <a:ea typeface="Calibri"/>
              <a:sym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u="none" strike="noStrike" cap="none" dirty="0">
              <a:solidFill>
                <a:schemeClr val="dk1"/>
              </a:solidFill>
              <a:ea typeface="Calibri"/>
              <a:sym typeface="Calibri"/>
            </a:endParaRPr>
          </a:p>
          <a:p>
            <a:pPr>
              <a:buFontTx/>
              <a:buNone/>
            </a:pPr>
            <a:r>
              <a:rPr lang="en-US" b="1" dirty="0"/>
              <a:t>Facilitator says: </a:t>
            </a:r>
            <a:r>
              <a:rPr lang="en-US" b="0" dirty="0"/>
              <a:t>So</a:t>
            </a:r>
            <a:r>
              <a:rPr lang="en-US" b="0" baseline="0" dirty="0"/>
              <a:t> now, you will take what you started here today – finish planning as needed – and try it with students. You will use the evidence collection template we worked with today to collect evidence of students’ understanding of the text and their ability to use and explain text-based evidence.  And then you will bring that completed template back in February to CLM 5 (where we will dig into Content Module 4 and analyze this student work).  </a:t>
            </a:r>
          </a:p>
          <a:p>
            <a:pPr>
              <a:buFontTx/>
              <a:buNone/>
            </a:pPr>
            <a:endParaRPr lang="en-US" b="0" baseline="0" dirty="0"/>
          </a:p>
          <a:p>
            <a:pPr>
              <a:buFontTx/>
              <a:buNone/>
            </a:pPr>
            <a:r>
              <a:rPr lang="en-US" b="1" baseline="0" dirty="0"/>
              <a:t>Facilitator does: </a:t>
            </a:r>
            <a:r>
              <a:rPr lang="en-US" b="0" baseline="0" dirty="0"/>
              <a:t>Have participants do a fist to five to show you how clear they are on their next steps.  0 – I don’t know what I’m supposed to do next to 5 – I know exactly what I’m supposed to do. Stop here to see if there are any questions.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154</a:t>
            </a:fld>
            <a:endParaRPr lang="en-US"/>
          </a:p>
        </p:txBody>
      </p:sp>
    </p:spTree>
    <p:extLst>
      <p:ext uri="{BB962C8B-B14F-4D97-AF65-F5344CB8AC3E}">
        <p14:creationId xmlns:p14="http://schemas.microsoft.com/office/powerpoint/2010/main" val="369603257"/>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Shape 8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9" name="Shape 89"/>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Time: </a:t>
            </a: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Duration: </a:t>
            </a:r>
            <a:r>
              <a:rPr lang="en-US" sz="1200" b="0" i="0" u="none" strike="noStrike" cap="none" dirty="0">
                <a:solidFill>
                  <a:schemeClr val="dk1"/>
                </a:solidFill>
                <a:latin typeface="Calibri"/>
                <a:ea typeface="Calibri"/>
                <a:cs typeface="Calibri"/>
                <a:sym typeface="Calibri"/>
              </a:rPr>
              <a:t>1 minute</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says:</a:t>
            </a:r>
            <a:r>
              <a:rPr lang="en-US" sz="1200" b="0" i="0" u="none" strike="noStrike" cap="none" baseline="0" dirty="0">
                <a:solidFill>
                  <a:schemeClr val="dk1"/>
                </a:solidFill>
                <a:latin typeface="Calibri"/>
                <a:ea typeface="Calibri"/>
                <a:cs typeface="Calibri"/>
                <a:sym typeface="Calibri"/>
              </a:rPr>
              <a:t> Let’s look ahead to Content Module 4, which we will be digging into in February so you can see why it’s so important that you do this work with students and bring back the evidence collection template</a:t>
            </a:r>
            <a:r>
              <a:rPr lang="is-IS" sz="1200" b="0" i="0" u="none" strike="noStrike" cap="none" baseline="0" dirty="0">
                <a:solidFill>
                  <a:schemeClr val="dk1"/>
                </a:solidFill>
                <a:latin typeface="Calibri"/>
                <a:ea typeface="Calibri"/>
                <a:cs typeface="Calibri"/>
                <a:sym typeface="Calibri"/>
              </a:rPr>
              <a:t>…</a:t>
            </a: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Click to reveal stage 4.</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The very first thing we will do in CM 4 is reflect on your experience implementing that lesson and then we will spend a significant amount of time analyzing student responses in order to gauge what worked and what didn’t work about the lesson you tried. That will take place in the first 3 sessions of Module 4 </a:t>
            </a:r>
            <a:r>
              <a:rPr lang="en-US" sz="1200" b="0" i="0" u="none" strike="noStrike" cap="none" dirty="0">
                <a:solidFill>
                  <a:schemeClr val="tx1"/>
                </a:solidFill>
                <a:latin typeface="+mn-lt"/>
                <a:ea typeface="Calibri"/>
                <a:cs typeface="Calibri"/>
                <a:sym typeface="Calibri"/>
              </a:rPr>
              <a:t>These discussions are where the biggest learning happens</a:t>
            </a:r>
            <a:r>
              <a:rPr lang="en-US" sz="1200" dirty="0">
                <a:solidFill>
                  <a:schemeClr val="tx1"/>
                </a:solidFill>
                <a:latin typeface="+mn-lt"/>
                <a:ea typeface="Calibri"/>
                <a:cs typeface="Calibri"/>
                <a:sym typeface="Calibri"/>
              </a:rPr>
              <a:t>!</a:t>
            </a:r>
            <a:endParaRPr lang="en-US" sz="1200" b="0" i="0" u="none" strike="noStrike" cap="none" dirty="0">
              <a:solidFill>
                <a:schemeClr val="tx1"/>
              </a:solidFill>
              <a:latin typeface="+mn-lt"/>
              <a:ea typeface="Calibri"/>
              <a:cs typeface="Calibri"/>
              <a:sym typeface="Calibri"/>
            </a:endParaRP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1" i="0" u="none" strike="noStrike" cap="none" baseline="0" dirty="0">
                <a:solidFill>
                  <a:schemeClr val="dk1"/>
                </a:solidFill>
                <a:latin typeface="+mn-lt"/>
                <a:ea typeface="Calibri"/>
                <a:cs typeface="Calibri"/>
                <a:sym typeface="Calibri"/>
              </a:rPr>
              <a:t>Facilitator does: </a:t>
            </a:r>
            <a:r>
              <a:rPr lang="en-US" sz="1200" b="0" i="0" u="none" strike="noStrike" cap="none" baseline="0" dirty="0">
                <a:solidFill>
                  <a:schemeClr val="dk1"/>
                </a:solidFill>
                <a:latin typeface="+mn-lt"/>
                <a:ea typeface="Calibri"/>
                <a:cs typeface="Calibri"/>
                <a:sym typeface="Calibri"/>
              </a:rPr>
              <a:t>Click to reveal stage 5.</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dirty="0">
                <a:solidFill>
                  <a:schemeClr val="dk1"/>
                </a:solidFill>
                <a:latin typeface="+mn-lt"/>
                <a:ea typeface="Calibri"/>
                <a:cs typeface="Calibri"/>
                <a:sym typeface="Calibri"/>
              </a:rPr>
              <a:t>And finally, based on your analysis of student work and your own reflections</a:t>
            </a:r>
            <a:r>
              <a:rPr lang="en-US" sz="1200" b="0" i="0" u="none" strike="noStrike" cap="none" baseline="0" dirty="0">
                <a:solidFill>
                  <a:schemeClr val="dk1"/>
                </a:solidFill>
                <a:latin typeface="+mn-lt"/>
                <a:ea typeface="Calibri"/>
                <a:cs typeface="Calibri"/>
                <a:sym typeface="Calibri"/>
              </a:rPr>
              <a:t> you will make an action plan for how you will adjust your planning and instruction to meet the needs of some or all students.  We will examine different supports outlined in the Supports Flow Chart that you may choose to implement based on the patterns you are seeing in students’ responses.  </a:t>
            </a:r>
            <a:r>
              <a:rPr lang="en-US" sz="1200" dirty="0">
                <a:solidFill>
                  <a:schemeClr val="tx1"/>
                </a:solidFill>
                <a:latin typeface="+mn-lt"/>
                <a:ea typeface="Calibri"/>
                <a:cs typeface="Calibri"/>
                <a:sym typeface="Calibri"/>
              </a:rPr>
              <a:t>The cycle of experimenting with instruction and observing student outcomes naturally raises new questions and brings to light new student needs. </a:t>
            </a:r>
          </a:p>
        </p:txBody>
      </p:sp>
      <p:sp>
        <p:nvSpPr>
          <p:cNvPr id="90" name="Shape 90"/>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155</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70585995"/>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8 min</a:t>
            </a:r>
          </a:p>
          <a:p>
            <a:endParaRPr lang="en-US" b="1" dirty="0"/>
          </a:p>
          <a:p>
            <a:r>
              <a:rPr lang="en-US" b="1" dirty="0"/>
              <a:t>Facilitator says: </a:t>
            </a:r>
            <a:r>
              <a:rPr lang="en-US" b="0" dirty="0"/>
              <a:t>Before we close out our work together, we’re going to take a few minutes to meet with our AABs.  Please find your AAB and complete the following steps.  </a:t>
            </a:r>
            <a:r>
              <a:rPr lang="en-US" b="0" i="1" dirty="0"/>
              <a:t>Give people time to do this.</a:t>
            </a:r>
            <a:endParaRPr lang="en-US" b="0" dirty="0"/>
          </a:p>
        </p:txBody>
      </p:sp>
      <p:sp>
        <p:nvSpPr>
          <p:cNvPr id="4" name="Slide Number Placeholder 3"/>
          <p:cNvSpPr>
            <a:spLocks noGrp="1"/>
          </p:cNvSpPr>
          <p:nvPr>
            <p:ph type="sldNum" sz="quarter" idx="5"/>
          </p:nvPr>
        </p:nvSpPr>
        <p:spPr/>
        <p:txBody>
          <a:bodyPr/>
          <a:lstStyle/>
          <a:p>
            <a:fld id="{86425DA3-A274-D349-A373-1D0D30C163E5}" type="slidenum">
              <a:rPr lang="en-US" smtClean="0"/>
              <a:t>156</a:t>
            </a:fld>
            <a:endParaRPr lang="en-US"/>
          </a:p>
        </p:txBody>
      </p:sp>
    </p:spTree>
    <p:extLst>
      <p:ext uri="{BB962C8B-B14F-4D97-AF65-F5344CB8AC3E}">
        <p14:creationId xmlns:p14="http://schemas.microsoft.com/office/powerpoint/2010/main" val="2345399738"/>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8 min</a:t>
            </a:r>
          </a:p>
          <a:p>
            <a:endParaRPr lang="en-US" b="1" dirty="0"/>
          </a:p>
          <a:p>
            <a:r>
              <a:rPr lang="en-US" b="0" i="1" dirty="0"/>
              <a:t>Facilitator Says</a:t>
            </a:r>
            <a:r>
              <a:rPr lang="en-US" b="0" dirty="0"/>
              <a:t>: Now that you’ve had the chance to discuss this with your buddy, you’re going to create an action plan.  Your action plan should include the following things: </a:t>
            </a:r>
            <a:r>
              <a:rPr lang="en-US" b="0" i="1" dirty="0"/>
              <a:t>Talk through what’s on the slide.  </a:t>
            </a:r>
            <a:r>
              <a:rPr lang="en-US" b="0" i="0" dirty="0"/>
              <a:t>We recommend that you start with “Expressing…” because you can use the lesson that we’re implementing as part of our inquiry cycle!  Completing your inquiry cycle with this speaking and listening lesson will not only allow you to critically review student work, but also demonstrate your knowledge and understanding of the ELA instructional shifts by completing this assessment. </a:t>
            </a:r>
            <a:endParaRPr lang="en-US" b="0" dirty="0"/>
          </a:p>
        </p:txBody>
      </p:sp>
      <p:sp>
        <p:nvSpPr>
          <p:cNvPr id="4" name="Slide Number Placeholder 3"/>
          <p:cNvSpPr>
            <a:spLocks noGrp="1"/>
          </p:cNvSpPr>
          <p:nvPr>
            <p:ph type="sldNum" sz="quarter" idx="5"/>
          </p:nvPr>
        </p:nvSpPr>
        <p:spPr/>
        <p:txBody>
          <a:bodyPr/>
          <a:lstStyle/>
          <a:p>
            <a:fld id="{86425DA3-A274-D349-A373-1D0D30C163E5}" type="slidenum">
              <a:rPr lang="en-US" smtClean="0"/>
              <a:t>157</a:t>
            </a:fld>
            <a:endParaRPr lang="en-US"/>
          </a:p>
        </p:txBody>
      </p:sp>
    </p:spTree>
    <p:extLst>
      <p:ext uri="{BB962C8B-B14F-4D97-AF65-F5344CB8AC3E}">
        <p14:creationId xmlns:p14="http://schemas.microsoft.com/office/powerpoint/2010/main" val="639209990"/>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dirty="0"/>
              <a:t>5 minutes</a:t>
            </a:r>
          </a:p>
        </p:txBody>
      </p:sp>
      <p:sp>
        <p:nvSpPr>
          <p:cNvPr id="4" name="Slide Number Placeholder 3"/>
          <p:cNvSpPr>
            <a:spLocks noGrp="1"/>
          </p:cNvSpPr>
          <p:nvPr>
            <p:ph type="sldNum" sz="quarter" idx="10"/>
          </p:nvPr>
        </p:nvSpPr>
        <p:spPr/>
        <p:txBody>
          <a:bodyPr/>
          <a:lstStyle/>
          <a:p>
            <a:fld id="{86425DA3-A274-D349-A373-1D0D30C163E5}" type="slidenum">
              <a:rPr lang="en-US" smtClean="0"/>
              <a:t>158</a:t>
            </a:fld>
            <a:endParaRPr lang="en-US"/>
          </a:p>
        </p:txBody>
      </p:sp>
    </p:spTree>
    <p:extLst>
      <p:ext uri="{BB962C8B-B14F-4D97-AF65-F5344CB8AC3E}">
        <p14:creationId xmlns:p14="http://schemas.microsoft.com/office/powerpoint/2010/main" val="4872749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82900" y="541338"/>
            <a:ext cx="3213100" cy="1806575"/>
          </a:xfrm>
        </p:spPr>
      </p:sp>
      <p:sp>
        <p:nvSpPr>
          <p:cNvPr id="3" name="Notes Placeholder 2"/>
          <p:cNvSpPr>
            <a:spLocks noGrp="1"/>
          </p:cNvSpPr>
          <p:nvPr>
            <p:ph type="body" idx="1"/>
          </p:nvPr>
        </p:nvSpPr>
        <p:spPr>
          <a:xfrm>
            <a:off x="737082" y="2070749"/>
            <a:ext cx="5486400" cy="3600450"/>
          </a:xfrm>
        </p:spPr>
        <p:txBody>
          <a:bodyPr/>
          <a:lstStyle/>
          <a:p>
            <a:r>
              <a:rPr lang="en-US" sz="1000" b="1" dirty="0"/>
              <a:t>Time: </a:t>
            </a:r>
          </a:p>
          <a:p>
            <a:r>
              <a:rPr lang="en-US" sz="1000" b="1" dirty="0"/>
              <a:t>Duration: </a:t>
            </a:r>
            <a:r>
              <a:rPr lang="en-US" sz="1000" b="0" dirty="0"/>
              <a:t>1 minute</a:t>
            </a:r>
          </a:p>
          <a:p>
            <a:endParaRPr lang="en-US" sz="1000" b="1" dirty="0"/>
          </a:p>
          <a:p>
            <a:r>
              <a:rPr lang="en-US" sz="1000" b="1" dirty="0"/>
              <a:t>Facilitator says:</a:t>
            </a:r>
            <a:r>
              <a:rPr lang="en-US" sz="1000" b="1" baseline="0" dirty="0"/>
              <a:t> </a:t>
            </a:r>
            <a:r>
              <a:rPr lang="en-US" sz="1000" b="0" baseline="0" dirty="0"/>
              <a:t>There is a three-part model we use when we think about text complexity.  </a:t>
            </a:r>
          </a:p>
          <a:p>
            <a:endParaRPr lang="en-US" sz="1000" b="1" baseline="0" dirty="0"/>
          </a:p>
          <a:p>
            <a:r>
              <a:rPr lang="en-US" sz="1000" b="1" baseline="0" dirty="0"/>
              <a:t>Facilitator does: </a:t>
            </a:r>
            <a:r>
              <a:rPr lang="en-US" sz="1000" b="0" baseline="0" dirty="0"/>
              <a:t>Gauge familiarity with the complexity triangle. </a:t>
            </a:r>
            <a:endParaRPr lang="en-US" sz="1000" b="0" dirty="0"/>
          </a:p>
          <a:p>
            <a:endParaRPr lang="en-US" sz="1000" b="1" dirty="0"/>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a:t>Facilitator says:</a:t>
            </a:r>
            <a:r>
              <a:rPr lang="en-US" sz="1000" b="1" baseline="0" dirty="0"/>
              <a:t> </a:t>
            </a:r>
            <a:r>
              <a:rPr lang="en-US" sz="1000" b="0" baseline="0" dirty="0"/>
              <a:t>Only two of the three parts of this model refer to the actual measures of complexity of the text itself – those are the quantitative and qualitative measures.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000" b="1" baseline="0" dirty="0"/>
              <a:t>Click and say</a:t>
            </a:r>
            <a:r>
              <a:rPr lang="en-US" sz="1000" b="0" baseline="0" dirty="0"/>
              <a:t>: </a:t>
            </a:r>
            <a:r>
              <a:rPr lang="en-US" sz="1000" baseline="0" dirty="0"/>
              <a:t>Quantitative measures, like a Lexile level, evaluate aspects of a text that a computer can count, like word frequency and sentence length.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000" baseline="0" dirty="0"/>
              <a:t>A quantitative measure is a good starting point, but you must also consider the qualitative features that make a text complex.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000" b="1" baseline="0" dirty="0"/>
              <a:t>Click and say</a:t>
            </a:r>
            <a:r>
              <a:rPr lang="en-US" sz="1000" baseline="0" dirty="0"/>
              <a:t>: The qualitative features of a text can not be assessed by a computer – only a human can carefully read and analyze these features of a text, which include things like text structure, complex language and syntax, knowledge demands, levels of meaning, and themes that are subtle or implied.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000" b="1" baseline="0" dirty="0"/>
              <a:t>Click and say: </a:t>
            </a:r>
            <a:r>
              <a:rPr lang="en-US" sz="1000" baseline="0" dirty="0"/>
              <a:t>The third aspect of this model doesn’t measure the complexity of the text itself, but speaks to what a teacher does with this text.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000" b="1" baseline="0" dirty="0"/>
              <a:t>Click and say: </a:t>
            </a:r>
            <a:r>
              <a:rPr lang="en-US" sz="1000" baseline="0" dirty="0"/>
              <a:t>Reader and Task refers to the professional judgement required by the teacher to make decisions about how and when to use a complex text in their classroom, as well as what instructional moves they may need to make to support students in accessing that text.  This third part of the model is the WHY behind the other two.  We don’t just measure the complexity of a text for the sake of identifying how complex it is.  We measure complexity so that we know first which grade-band it is most appropriate for and then most importantly, how we will need to plan around the features of complexity to support students in reading and understanding that text!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000" baseline="0" dirty="0"/>
              <a:t>We will be exploring Reader and Task considerations in more depth in Module 4.  For today’s purposes we are going to focus on the two measures that are inherent to the two text itself – quantitative and qualitative features.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000" b="1" baseline="0" dirty="0"/>
              <a:t>Click and say: </a:t>
            </a:r>
            <a:r>
              <a:rPr lang="en-US" sz="1000" baseline="0" dirty="0"/>
              <a:t>Let’s start briefly by taking a closer look at the quantitative measures of text complexity.</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baseline="0" dirty="0"/>
          </a:p>
          <a:p>
            <a:pPr indent="-457200">
              <a:buFont typeface="Arial"/>
              <a:buNone/>
              <a:defRPr/>
            </a:pPr>
            <a:r>
              <a:rPr lang="en-US" sz="1000" b="1" baseline="0" dirty="0"/>
              <a:t>Source:</a:t>
            </a:r>
            <a:r>
              <a:rPr lang="en-US" sz="1000" b="0" baseline="0" dirty="0"/>
              <a:t> Student Achievement Partners. (2015). </a:t>
            </a:r>
            <a:r>
              <a:rPr lang="en-US" sz="1000" b="0" i="1" dirty="0"/>
              <a:t>ELA/Literacy instructional practice guide: Coaching tool. </a:t>
            </a:r>
          </a:p>
          <a:p>
            <a:pPr indent="-457200">
              <a:buFont typeface="Arial"/>
              <a:buNone/>
              <a:defRPr/>
            </a:pPr>
            <a:endParaRPr lang="en-US" sz="1000" i="1" dirty="0"/>
          </a:p>
          <a:p>
            <a:pPr indent="-457200">
              <a:defRPr/>
            </a:pPr>
            <a:r>
              <a:rPr lang="en-US" sz="1000" b="1" dirty="0"/>
              <a:t>Image Source: </a:t>
            </a:r>
            <a:r>
              <a:rPr lang="en-US" sz="1000" dirty="0"/>
              <a:t>National Governors Association Center for Best Practices, Council of Chief State School Officers. (2010). Common Core State Standards: Appendix A. Washington, DC: National Governors Association Center for Best Practices, Council of Chief State School. </a:t>
            </a:r>
            <a:endParaRPr lang="en-US" sz="10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16</a:t>
            </a:fld>
            <a:endParaRPr lang="en-US" dirty="0"/>
          </a:p>
        </p:txBody>
      </p:sp>
    </p:spTree>
    <p:extLst>
      <p:ext uri="{BB962C8B-B14F-4D97-AF65-F5344CB8AC3E}">
        <p14:creationId xmlns:p14="http://schemas.microsoft.com/office/powerpoint/2010/main" val="19436920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58938" y="860425"/>
            <a:ext cx="3711575" cy="2087563"/>
          </a:xfrm>
        </p:spPr>
      </p:sp>
      <p:sp>
        <p:nvSpPr>
          <p:cNvPr id="3" name="Notes Placeholder 2"/>
          <p:cNvSpPr>
            <a:spLocks noGrp="1"/>
          </p:cNvSpPr>
          <p:nvPr>
            <p:ph type="body" idx="1"/>
          </p:nvPr>
        </p:nvSpPr>
        <p:spPr>
          <a:xfrm>
            <a:off x="724382" y="3339968"/>
            <a:ext cx="5486400" cy="3600450"/>
          </a:xfrm>
        </p:spPr>
        <p:txBody>
          <a:bodyPr/>
          <a:lstStyle/>
          <a:p>
            <a:r>
              <a:rPr lang="en-US" b="1" dirty="0"/>
              <a:t>Time: </a:t>
            </a:r>
          </a:p>
          <a:p>
            <a:r>
              <a:rPr lang="en-US" b="1" dirty="0"/>
              <a:t>Duration: </a:t>
            </a:r>
            <a:r>
              <a:rPr lang="en-US" b="0" dirty="0"/>
              <a:t>30</a:t>
            </a:r>
            <a:r>
              <a:rPr lang="en-US" b="0" baseline="0" dirty="0"/>
              <a:t> seconds</a:t>
            </a:r>
            <a:endParaRPr lang="en-US" dirty="0"/>
          </a:p>
          <a:p>
            <a:endParaRPr lang="en-US" dirty="0"/>
          </a:p>
          <a:p>
            <a:r>
              <a:rPr lang="en-US" b="1" dirty="0"/>
              <a:t>Facilitator says:</a:t>
            </a:r>
            <a:r>
              <a:rPr lang="en-US" b="1" baseline="0" dirty="0"/>
              <a:t> </a:t>
            </a:r>
            <a:r>
              <a:rPr lang="en-US" dirty="0"/>
              <a:t>Many</a:t>
            </a:r>
            <a:r>
              <a:rPr lang="en-US" baseline="0" dirty="0"/>
              <a:t> tools are available to measure the quantitative value of a text. One of the most common is a Lexile level, which we talked about briefly in Module 1. </a:t>
            </a:r>
            <a:r>
              <a:rPr lang="en-US" dirty="0"/>
              <a:t>A Lexile Level</a:t>
            </a:r>
            <a:r>
              <a:rPr lang="en-US" baseline="0" dirty="0"/>
              <a:t> </a:t>
            </a:r>
            <a:r>
              <a:rPr lang="en-US" dirty="0"/>
              <a:t>is determined by a computer using a formula based on factors like the length of sentences and how often a word repeats in a passage. </a:t>
            </a:r>
          </a:p>
          <a:p>
            <a:endParaRPr lang="en-US" baseline="0"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baseline="0" dirty="0"/>
              <a:t>Source:</a:t>
            </a:r>
            <a:r>
              <a:rPr lang="en-US" b="0" baseline="0" dirty="0"/>
              <a:t> Student Achievement Partners. (2015). </a:t>
            </a:r>
            <a:r>
              <a:rPr lang="en-US" b="0" i="1" dirty="0"/>
              <a:t>ELA/Literacy instructional practice guide: Coaching tool.</a:t>
            </a:r>
          </a:p>
          <a:p>
            <a:pPr marL="228600" indent="-228600">
              <a:buAutoNum type="arabicPeriod"/>
            </a:pPr>
            <a:endParaRPr lang="en-US" baseline="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17</a:t>
            </a:fld>
            <a:endParaRPr lang="en-US" dirty="0"/>
          </a:p>
        </p:txBody>
      </p:sp>
    </p:spTree>
    <p:extLst>
      <p:ext uri="{BB962C8B-B14F-4D97-AF65-F5344CB8AC3E}">
        <p14:creationId xmlns:p14="http://schemas.microsoft.com/office/powerpoint/2010/main" val="29359752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487613" y="630238"/>
            <a:ext cx="3684587" cy="2071687"/>
          </a:xfrm>
        </p:spPr>
      </p:sp>
      <p:sp>
        <p:nvSpPr>
          <p:cNvPr id="3" name="Notes Placeholder 2"/>
          <p:cNvSpPr>
            <a:spLocks noGrp="1"/>
          </p:cNvSpPr>
          <p:nvPr>
            <p:ph type="body" idx="1"/>
          </p:nvPr>
        </p:nvSpPr>
        <p:spPr>
          <a:xfrm>
            <a:off x="685800" y="2702394"/>
            <a:ext cx="5486400" cy="3600450"/>
          </a:xfrm>
        </p:spPr>
        <p:txBody>
          <a:bodyPr/>
          <a:lstStyle/>
          <a:p>
            <a:pPr marL="0" indent="0">
              <a:buFontTx/>
              <a:buNone/>
            </a:pPr>
            <a:r>
              <a:rPr lang="en-US" sz="1100" b="1" baseline="0" dirty="0"/>
              <a:t>Time:</a:t>
            </a:r>
          </a:p>
          <a:p>
            <a:pPr marL="0" indent="0">
              <a:buFontTx/>
              <a:buNone/>
            </a:pPr>
            <a:r>
              <a:rPr lang="en-US" sz="1100" b="1" baseline="0" dirty="0"/>
              <a:t>Duration: </a:t>
            </a:r>
            <a:r>
              <a:rPr lang="en-US" sz="1100" b="0" baseline="0" dirty="0"/>
              <a:t>1 minute</a:t>
            </a:r>
          </a:p>
          <a:p>
            <a:pPr marL="0" indent="0">
              <a:buFontTx/>
              <a:buNone/>
            </a:pPr>
            <a:endParaRPr lang="en-US" sz="1100" b="0" baseline="0" dirty="0"/>
          </a:p>
          <a:p>
            <a:pPr marL="0" indent="0">
              <a:buFontTx/>
              <a:buNone/>
            </a:pPr>
            <a:r>
              <a:rPr lang="en-US" sz="1100" b="1" baseline="0" dirty="0"/>
              <a:t>Facilitator says: </a:t>
            </a:r>
            <a:r>
              <a:rPr lang="en-US" sz="1100" b="0" baseline="0" dirty="0"/>
              <a:t>Remember this graph from our session back in November.  We examined the staircase of complexity called for by the Louisiana Student Standards.  Who remembers or can tell us what our key takeaway was with this graph? </a:t>
            </a:r>
          </a:p>
          <a:p>
            <a:pPr marL="0" indent="0">
              <a:buFontTx/>
              <a:buNone/>
            </a:pPr>
            <a:endParaRPr lang="en-US" sz="1100" b="0" baseline="0" dirty="0"/>
          </a:p>
          <a:p>
            <a:pPr marL="0" indent="0">
              <a:buFontTx/>
              <a:buNone/>
            </a:pPr>
            <a:r>
              <a:rPr lang="en-US" sz="1100" b="1" baseline="0" dirty="0"/>
              <a:t>Look for:</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0" baseline="0" dirty="0"/>
              <a:t>The light grey bar represents the old complexity requirements, and the dark grey bar represents the new complexity requirements.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0" baseline="0" dirty="0"/>
              <a:t>The staircase in complexity closes the gap between what students are expected to read in HS and what they will need to read in their post-secondary experience (college, career, military, etc.).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0" baseline="0" dirty="0"/>
              <a:t>This increase in complexity is important because it’s helping to ensure that our students have plenty of access to highly complex texts that will prepare them for post-secondary experiences. </a:t>
            </a:r>
          </a:p>
          <a:p>
            <a:pPr marL="0" indent="0">
              <a:buFontTx/>
              <a:buNone/>
            </a:pPr>
            <a:endParaRPr lang="en-US" sz="11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100" b="1" baseline="0" dirty="0"/>
              <a:t>Facilitator says: </a:t>
            </a:r>
            <a:r>
              <a:rPr lang="en-US" sz="1100" b="0" baseline="0" dirty="0"/>
              <a:t>This visual in particular shows the staircase in quantitative complexity. </a:t>
            </a:r>
            <a:r>
              <a:rPr lang="en-US" sz="1100" baseline="0" dirty="0"/>
              <a:t>As you can see, we measure quantitative complexity in a range or “band” rather than in a precise number.</a:t>
            </a:r>
            <a:r>
              <a:rPr lang="en-US" sz="1100" dirty="0"/>
              <a:t> You’ll also notice there is an overlap between</a:t>
            </a:r>
            <a:r>
              <a:rPr lang="en-US" sz="1100" baseline="0" dirty="0"/>
              <a:t> grade bands –  for instance, the 6-8 grade band doesn’t pick up exactly where the 4-5 grade band left off.  </a:t>
            </a:r>
          </a:p>
          <a:p>
            <a:pPr marL="0" indent="0">
              <a:buFontTx/>
              <a:buNone/>
            </a:pPr>
            <a:r>
              <a:rPr lang="en-US" sz="1100" b="0" baseline="0" dirty="0"/>
              <a:t> </a:t>
            </a:r>
          </a:p>
          <a:p>
            <a:pPr marL="0" indent="0">
              <a:buFontTx/>
              <a:buNone/>
            </a:pPr>
            <a:r>
              <a:rPr lang="en-US" sz="1100" b="0" baseline="0" dirty="0"/>
              <a:t>This particular graph is highlighting one of the most common quantitative measures, the Lexile level, which we just discussed.</a:t>
            </a:r>
          </a:p>
          <a:p>
            <a:pPr marL="0" indent="0">
              <a:buFontTx/>
              <a:buNone/>
            </a:pPr>
            <a:endParaRPr lang="en-US" sz="1100" b="0" baseline="0" dirty="0"/>
          </a:p>
          <a:p>
            <a:pPr marL="0" indent="0">
              <a:buFontTx/>
              <a:buNone/>
            </a:pPr>
            <a:r>
              <a:rPr lang="en-US" sz="1100" b="1" baseline="0" dirty="0"/>
              <a:t>Additional context for facilitators on WHY quantitative complexity ranges are ranges and not a precise number:</a:t>
            </a:r>
          </a:p>
          <a:p>
            <a:pPr marL="228600" indent="-228600">
              <a:buAutoNum type="arabicPeriod"/>
            </a:pPr>
            <a:r>
              <a:rPr lang="en-US" sz="1100" baseline="0" dirty="0"/>
              <a:t>Readers progress and backslide in surges and hard to predict ways. The overlap acknowledges that. </a:t>
            </a:r>
          </a:p>
          <a:p>
            <a:pPr marL="228600" indent="-228600">
              <a:buAutoNum type="arabicPeriod"/>
            </a:pPr>
            <a:r>
              <a:rPr lang="en-US" sz="1100" baseline="0" dirty="0"/>
              <a:t>That backsliding often happens when students move from grade to grade. </a:t>
            </a:r>
          </a:p>
          <a:p>
            <a:pPr marL="228600" indent="-228600">
              <a:buAutoNum type="arabicPeriod"/>
            </a:pPr>
            <a:r>
              <a:rPr lang="en-US" sz="1100" baseline="0" dirty="0"/>
              <a:t>Putting a numerical value on words is still a new and inexact science. So we should allow for overlap within the scale so we don’t misstate the precision of the scale.</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100" b="0" baseline="0" dirty="0"/>
          </a:p>
          <a:p>
            <a:pPr marL="0" lvl="0" indent="0">
              <a:buFont typeface="Arial" charset="0"/>
              <a:buNone/>
            </a:pPr>
            <a:r>
              <a:rPr lang="en-US" sz="1100" b="1" baseline="0" dirty="0"/>
              <a:t>Sources: </a:t>
            </a:r>
          </a:p>
          <a:p>
            <a:pPr marL="171450" lvl="0" indent="-171450">
              <a:buFont typeface="Arial" charset="0"/>
              <a:buChar char="•"/>
            </a:pPr>
            <a:r>
              <a:rPr lang="en-US" sz="1100" b="0" baseline="0" dirty="0"/>
              <a:t>Williamson, G. L. (2006). Aligning the journey with a destination: A model for K–16 reading standards. Durham, NC: MetaMetrics, Inc.</a:t>
            </a:r>
          </a:p>
          <a:p>
            <a:pPr marL="171450" lvl="0" indent="-171450">
              <a:buFont typeface="Arial" charset="0"/>
              <a:buChar char="•"/>
            </a:pPr>
            <a:r>
              <a:rPr lang="en-US" sz="1100" dirty="0"/>
              <a:t>Sanford-Moore, E. E., &amp; Williamson, G. L. (2012). Bending the text complexity curve to close the gap. (MetaMetrics Research Brief). Durham, NC: MetaMetrics.</a:t>
            </a:r>
          </a:p>
          <a:p>
            <a:pPr marL="171450" lvl="0" indent="-171450">
              <a:buFont typeface="Arial" charset="0"/>
              <a:buChar char="•"/>
            </a:pPr>
            <a:r>
              <a:rPr lang="en-US" sz="1100" dirty="0"/>
              <a:t>Student Achievement Partners. Research Supporting the Common Core ELA/Literacy</a:t>
            </a:r>
            <a:r>
              <a:rPr lang="en-US" sz="1100" baseline="0" dirty="0"/>
              <a:t> Shifts and Standards. Retrieved from </a:t>
            </a:r>
            <a:r>
              <a:rPr lang="en-US" sz="1100" dirty="0"/>
              <a:t>https://</a:t>
            </a:r>
            <a:r>
              <a:rPr lang="en-US" sz="1100" dirty="0" err="1"/>
              <a:t>achievethecore.org</a:t>
            </a:r>
            <a:r>
              <a:rPr lang="en-US" sz="1100" dirty="0"/>
              <a:t>/content/upload/Research%20Supporting%20the%20ELA%20Standards%20and%20Shifts%20Final.pdf</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100"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18</a:t>
            </a:fld>
            <a:endParaRPr lang="en-US"/>
          </a:p>
        </p:txBody>
      </p:sp>
    </p:spTree>
    <p:extLst>
      <p:ext uri="{BB962C8B-B14F-4D97-AF65-F5344CB8AC3E}">
        <p14:creationId xmlns:p14="http://schemas.microsoft.com/office/powerpoint/2010/main" val="14118241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22413" y="644525"/>
            <a:ext cx="4070350" cy="2289175"/>
          </a:xfrm>
        </p:spPr>
      </p:sp>
      <p:sp>
        <p:nvSpPr>
          <p:cNvPr id="3" name="Notes Placeholder 2"/>
          <p:cNvSpPr>
            <a:spLocks noGrp="1"/>
          </p:cNvSpPr>
          <p:nvPr>
            <p:ph type="body" idx="1"/>
          </p:nvPr>
        </p:nvSpPr>
        <p:spPr>
          <a:xfrm>
            <a:off x="724382" y="3124068"/>
            <a:ext cx="5486400" cy="3600450"/>
          </a:xfrm>
        </p:spPr>
        <p:txBody>
          <a:bodyPr/>
          <a:lstStyle/>
          <a:p>
            <a:r>
              <a:rPr lang="en-US" b="1" dirty="0"/>
              <a:t>Time:</a:t>
            </a:r>
          </a:p>
          <a:p>
            <a:r>
              <a:rPr lang="en-US" b="1" dirty="0"/>
              <a:t>Duration: </a:t>
            </a:r>
            <a:r>
              <a:rPr lang="en-US" b="0" dirty="0"/>
              <a:t>1 minute</a:t>
            </a:r>
          </a:p>
          <a:p>
            <a:endParaRPr lang="en-US" b="1" dirty="0"/>
          </a:p>
          <a:p>
            <a:r>
              <a:rPr lang="en-US" b="1" baseline="0" dirty="0"/>
              <a:t>Facilitator says:</a:t>
            </a:r>
            <a:r>
              <a:rPr lang="en-US" b="0" baseline="0" dirty="0"/>
              <a:t> Let’s take a look at some examples of Lexile Levels of texts.  First we have </a:t>
            </a:r>
            <a:r>
              <a:rPr lang="en-US" i="1" baseline="0" dirty="0"/>
              <a:t>Roll of Thunder Hear My Cry </a:t>
            </a:r>
            <a:r>
              <a:rPr lang="en-US" baseline="0" dirty="0"/>
              <a:t>(Taylor), the 1977 Newberry Award winner about land ownership and racism. This is a popular book for 5</a:t>
            </a:r>
            <a:r>
              <a:rPr lang="en-US" baseline="30000" dirty="0"/>
              <a:t>th</a:t>
            </a:r>
            <a:r>
              <a:rPr lang="en-US" baseline="0" dirty="0"/>
              <a:t>-6</a:t>
            </a:r>
            <a:r>
              <a:rPr lang="en-US" baseline="30000" dirty="0"/>
              <a:t>th</a:t>
            </a:r>
            <a:r>
              <a:rPr lang="en-US" baseline="0" dirty="0"/>
              <a:t> graders. Based on its second length and word frequency, a computer gave this book</a:t>
            </a:r>
            <a:r>
              <a:rPr lang="is-IS" baseline="0" dirty="0"/>
              <a:t>…</a:t>
            </a:r>
          </a:p>
          <a:p>
            <a:endParaRPr lang="is-IS" baseline="0" dirty="0"/>
          </a:p>
          <a:p>
            <a:r>
              <a:rPr lang="is-IS" b="1" baseline="0" dirty="0"/>
              <a:t>Facilitator does: </a:t>
            </a:r>
            <a:r>
              <a:rPr lang="is-IS" baseline="0" dirty="0"/>
              <a:t>Click to reveal and read 720 lexile.</a:t>
            </a:r>
          </a:p>
          <a:p>
            <a:endParaRPr lang="is-IS" baseline="0" dirty="0"/>
          </a:p>
          <a:p>
            <a:r>
              <a:rPr lang="is-IS" b="1" baseline="0" dirty="0"/>
              <a:t>Facilitator says:  </a:t>
            </a:r>
            <a:r>
              <a:rPr lang="is-IS" baseline="0" dirty="0"/>
              <a:t>Now let’s take a look at the second book pictured here - </a:t>
            </a:r>
            <a:r>
              <a:rPr lang="en-US" i="1" baseline="0" dirty="0"/>
              <a:t>Bat Loves the Night</a:t>
            </a:r>
            <a:r>
              <a:rPr lang="en-US" baseline="0" dirty="0"/>
              <a:t> (Davies, 2001), which is a young children’s book about a bat, a book that you may read aloud to Kindergarten students.  Based on its sentence length and word frequency, a computer labeled this book as</a:t>
            </a:r>
            <a:r>
              <a:rPr lang="is-IS" baseline="0" dirty="0"/>
              <a:t>…</a:t>
            </a:r>
          </a:p>
          <a:p>
            <a:endParaRPr lang="is-I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is-IS" b="1" baseline="0" dirty="0"/>
              <a:t>Facilitator does: </a:t>
            </a:r>
            <a:r>
              <a:rPr lang="is-IS" baseline="0" dirty="0"/>
              <a:t>Click to reveal and read 720 lexile.</a:t>
            </a:r>
          </a:p>
          <a:p>
            <a:endParaRPr lang="en-US" b="0" baseline="0" dirty="0"/>
          </a:p>
          <a:p>
            <a:r>
              <a:rPr lang="is-IS" b="1" baseline="0" dirty="0"/>
              <a:t>Facilitator says: </a:t>
            </a:r>
            <a:r>
              <a:rPr lang="en-US" b="0" baseline="0" dirty="0"/>
              <a:t>So the question is - Is quantitative complexity enough? No! Complexity is more than just word length and sentence structure. </a:t>
            </a:r>
            <a:r>
              <a:rPr lang="en-US" baseline="0" dirty="0"/>
              <a:t>Quantitative measures are not enough to place texts at a grade level - they are simply a good starting point. As you can see with these two examples, quantitative complexity is NOT enough.</a:t>
            </a:r>
          </a:p>
          <a:p>
            <a:pPr marL="0" indent="0">
              <a:buFontTx/>
              <a:buNone/>
            </a:pPr>
            <a:endParaRPr lang="en-US" baseline="0" dirty="0"/>
          </a:p>
          <a:p>
            <a:pPr marL="0" indent="0">
              <a:buFontTx/>
              <a:buNone/>
            </a:pPr>
            <a:r>
              <a:rPr lang="en-US" b="1" baseline="0" dirty="0"/>
              <a:t>Facilitator says: </a:t>
            </a:r>
            <a:r>
              <a:rPr lang="en-US" baseline="0" dirty="0"/>
              <a:t>Further analysis of what makes these texts complex, including the complexity of themes explored in the text, helps place them appropriately in instructional bands. And as we pointed out earlier, it also equips us as educators with the knowledge we need to make informed instructional decisions about how to support our students in accessing the text. </a:t>
            </a:r>
          </a:p>
          <a:p>
            <a:pPr marL="0" indent="0">
              <a:buFontTx/>
              <a:buNone/>
            </a:pPr>
            <a:endParaRPr lang="en-US" dirty="0"/>
          </a:p>
          <a:p>
            <a:pPr marL="0" indent="0">
              <a:buFontTx/>
              <a:buNone/>
            </a:pPr>
            <a:r>
              <a:rPr lang="en-US" b="1" baseline="0" dirty="0"/>
              <a:t>Image Sources:</a:t>
            </a:r>
          </a:p>
          <a:p>
            <a:pPr marL="171450" indent="-171450">
              <a:buFont typeface="Arial" charset="0"/>
              <a:buChar char="•"/>
            </a:pPr>
            <a:r>
              <a:rPr lang="en-US" dirty="0"/>
              <a:t>Taylor, M. D. (2016). Roll of Thunder, Hear My Cry. New York, NY: Penguin Random House. </a:t>
            </a:r>
          </a:p>
          <a:p>
            <a:pPr marL="171450" indent="-171450">
              <a:buFont typeface="Arial" charset="0"/>
              <a:buChar char="•"/>
            </a:pPr>
            <a:r>
              <a:rPr lang="en-US" dirty="0"/>
              <a:t>Davies, N. (2001). Bat Loves the Night. New York, NY: Scholastic.</a:t>
            </a:r>
          </a:p>
          <a:p>
            <a:pPr marL="171450" indent="-171450">
              <a:buFont typeface="Arial" charset="0"/>
              <a:buChar char="•"/>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19</a:t>
            </a:fld>
            <a:endParaRPr lang="en-US" dirty="0"/>
          </a:p>
        </p:txBody>
      </p:sp>
    </p:spTree>
    <p:extLst>
      <p:ext uri="{BB962C8B-B14F-4D97-AF65-F5344CB8AC3E}">
        <p14:creationId xmlns:p14="http://schemas.microsoft.com/office/powerpoint/2010/main" val="37649554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Shape 9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5" name="Shape 95"/>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0" i="1" u="none" strike="noStrike" cap="none" dirty="0">
                <a:solidFill>
                  <a:schemeClr val="dk1"/>
                </a:solidFill>
                <a:latin typeface="Calibri"/>
                <a:ea typeface="Calibri"/>
                <a:cs typeface="Calibri"/>
                <a:sym typeface="Calibri"/>
              </a:rPr>
              <a:t>Hidden for facilitator reference only. </a:t>
            </a:r>
            <a:endParaRPr lang="en-US" sz="1200" b="0" i="0" u="none" strike="noStrike" cap="none" dirty="0">
              <a:solidFill>
                <a:schemeClr val="dk1"/>
              </a:solidFill>
              <a:latin typeface="Calibri"/>
              <a:ea typeface="Calibri"/>
              <a:cs typeface="Calibri"/>
              <a:sym typeface="Calibri"/>
            </a:endParaRPr>
          </a:p>
        </p:txBody>
      </p:sp>
      <p:sp>
        <p:nvSpPr>
          <p:cNvPr id="96" name="Shape 96"/>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2</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8769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01775" y="771525"/>
            <a:ext cx="4205288" cy="2365375"/>
          </a:xfrm>
        </p:spPr>
      </p:sp>
      <p:sp>
        <p:nvSpPr>
          <p:cNvPr id="3" name="Notes Placeholder 2"/>
          <p:cNvSpPr>
            <a:spLocks noGrp="1"/>
          </p:cNvSpPr>
          <p:nvPr>
            <p:ph type="body" idx="1"/>
          </p:nvPr>
        </p:nvSpPr>
        <p:spPr>
          <a:xfrm>
            <a:off x="686282" y="3289168"/>
            <a:ext cx="5486400" cy="3600450"/>
          </a:xfrm>
        </p:spPr>
        <p:txBody>
          <a:bodyPr/>
          <a:lstStyle/>
          <a:p>
            <a:r>
              <a:rPr lang="en-US" b="1" dirty="0"/>
              <a:t>Time:</a:t>
            </a:r>
          </a:p>
          <a:p>
            <a:r>
              <a:rPr lang="en-US" b="1" dirty="0"/>
              <a:t>Duration: </a:t>
            </a:r>
            <a:r>
              <a:rPr lang="en-US" b="0" dirty="0"/>
              <a:t>1 minute</a:t>
            </a:r>
          </a:p>
          <a:p>
            <a:endParaRPr lang="en-US" baseline="0" dirty="0"/>
          </a:p>
          <a:p>
            <a:pPr marL="0" indent="0">
              <a:buFontTx/>
              <a:buNone/>
            </a:pPr>
            <a:r>
              <a:rPr lang="en-US" b="1" baseline="0" dirty="0"/>
              <a:t>Facilitator says: </a:t>
            </a:r>
            <a:r>
              <a:rPr lang="en-US" b="0" baseline="0" dirty="0"/>
              <a:t>Quantitative analysis is a helpful starting point for understanding a text’s complexity, but as this example illustrates, it’s not quite enough. We must also consider the qualitative features that make a text complex. Analyzing qualitative complexity helped the Guidebooks writers to place texts in appropriate grade bands. As teachers of these texts, analyzing qualitative complexity is incredibly useful because it deepens our understanding of the text and helps us make the most </a:t>
            </a:r>
            <a:r>
              <a:rPr lang="en-US" baseline="0" dirty="0"/>
              <a:t>intentional instructional decisions about how to support our students. </a:t>
            </a:r>
          </a:p>
          <a:p>
            <a:pPr marL="0" indent="0">
              <a:buFontTx/>
              <a:buNone/>
            </a:pPr>
            <a:endParaRPr lang="en-US" baseline="0" dirty="0"/>
          </a:p>
          <a:p>
            <a:pPr marL="0" indent="0">
              <a:buFontTx/>
              <a:buNone/>
            </a:pPr>
            <a:r>
              <a:rPr lang="en-US" b="1" baseline="0" dirty="0"/>
              <a:t>Facilitator does:  </a:t>
            </a:r>
            <a:r>
              <a:rPr lang="en-US" baseline="0" dirty="0"/>
              <a:t>Click to circle “qualitative.”</a:t>
            </a:r>
          </a:p>
          <a:p>
            <a:pPr marL="0" indent="0">
              <a:buFontTx/>
              <a:buNone/>
            </a:pPr>
            <a:endParaRPr lang="en-US" baseline="0" dirty="0"/>
          </a:p>
          <a:p>
            <a:pPr marL="0" indent="0">
              <a:buFontTx/>
              <a:buNone/>
            </a:pPr>
            <a:r>
              <a:rPr lang="en-US" b="1" baseline="0" dirty="0"/>
              <a:t>Facilitator says: </a:t>
            </a:r>
            <a:r>
              <a:rPr lang="en-US" baseline="0" dirty="0"/>
              <a:t>Qualitative analysis is done by humans, best working collaboratively. We must carefully read and analyze the text – asking questions like how subtle or explicit is the theme in this text?  Is there any archaic language?  Does the author say exactly what he means or does he use figurative language to convey his point?  We will spend the rest of our session focused on examining the qualitative features of text complexity. </a:t>
            </a:r>
          </a:p>
          <a:p>
            <a:pPr marL="173736" indent="-173736">
              <a:buFont typeface="Arial"/>
              <a:buChar char="•"/>
            </a:pPr>
            <a:endParaRPr lang="en-US" baseline="0" dirty="0"/>
          </a:p>
          <a:p>
            <a:pPr marL="173736" marR="0" lvl="1" indent="-173736" algn="l" defTabSz="914400" rtl="0" eaLnBrk="1" fontAlgn="auto" latinLnBrk="0" hangingPunct="1">
              <a:lnSpc>
                <a:spcPct val="100000"/>
              </a:lnSpc>
              <a:spcBef>
                <a:spcPts val="0"/>
              </a:spcBef>
              <a:spcAft>
                <a:spcPts val="0"/>
              </a:spcAft>
              <a:buClrTx/>
              <a:buSzTx/>
              <a:buFont typeface="Arial"/>
              <a:buNone/>
              <a:tabLst/>
              <a:defRPr/>
            </a:pPr>
            <a:r>
              <a:rPr lang="en-US" b="1" baseline="0" dirty="0"/>
              <a:t>Source:</a:t>
            </a:r>
            <a:r>
              <a:rPr lang="en-US" b="0" baseline="0" dirty="0"/>
              <a:t> Student Achievement Partners. (2015). </a:t>
            </a:r>
            <a:r>
              <a:rPr lang="en-US" b="0" i="1" dirty="0"/>
              <a:t>ELA/Literacy instructional practice guide: Coaching tool. </a:t>
            </a:r>
          </a:p>
          <a:p>
            <a:pPr marL="173736" marR="0" lvl="1" indent="-173736" algn="l" defTabSz="914400" rtl="0" eaLnBrk="1" fontAlgn="auto" latinLnBrk="0" hangingPunct="1">
              <a:lnSpc>
                <a:spcPct val="100000"/>
              </a:lnSpc>
              <a:spcBef>
                <a:spcPts val="0"/>
              </a:spcBef>
              <a:spcAft>
                <a:spcPts val="0"/>
              </a:spcAft>
              <a:buClrTx/>
              <a:buSzTx/>
              <a:buFont typeface="Arial"/>
              <a:buNone/>
              <a:tabLst/>
              <a:defRPr/>
            </a:pPr>
            <a:endParaRPr lang="en-US" b="1" baseline="0" dirty="0"/>
          </a:p>
          <a:p>
            <a:pPr marL="0" marR="0" lvl="0" indent="-457200" algn="l" defTabSz="914400" rtl="0" eaLnBrk="1" fontAlgn="auto" latinLnBrk="0" hangingPunct="1">
              <a:lnSpc>
                <a:spcPct val="100000"/>
              </a:lnSpc>
              <a:spcBef>
                <a:spcPts val="0"/>
              </a:spcBef>
              <a:spcAft>
                <a:spcPts val="0"/>
              </a:spcAft>
              <a:buClrTx/>
              <a:buSzTx/>
              <a:buFont typeface="Arial"/>
              <a:buNone/>
              <a:tabLst/>
              <a:defRPr/>
            </a:pPr>
            <a:r>
              <a:rPr lang="en-US" sz="1200" b="1" dirty="0"/>
              <a:t>Image Source: </a:t>
            </a:r>
            <a:r>
              <a:rPr lang="en-US" sz="1200" dirty="0"/>
              <a:t>National Governors Association Center for Best Practices, Council of Chief State School Officers. (2010). Common Core State Standards: Appendix A. Washington, DC: National Governors Association Center for Best Practices, Council of Chief State School. </a:t>
            </a:r>
            <a:endParaRPr lang="en-US" sz="12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20</a:t>
            </a:fld>
            <a:endParaRPr lang="en-US" dirty="0"/>
          </a:p>
        </p:txBody>
      </p:sp>
    </p:spTree>
    <p:extLst>
      <p:ext uri="{BB962C8B-B14F-4D97-AF65-F5344CB8AC3E}">
        <p14:creationId xmlns:p14="http://schemas.microsoft.com/office/powerpoint/2010/main" val="333965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36700" y="657225"/>
            <a:ext cx="4157663" cy="2338388"/>
          </a:xfrm>
        </p:spPr>
      </p:sp>
      <p:sp>
        <p:nvSpPr>
          <p:cNvPr id="3" name="Notes Placeholder 2"/>
          <p:cNvSpPr>
            <a:spLocks noGrp="1"/>
          </p:cNvSpPr>
          <p:nvPr>
            <p:ph type="body" idx="1"/>
          </p:nvPr>
        </p:nvSpPr>
        <p:spPr>
          <a:xfrm>
            <a:off x="673582" y="3289168"/>
            <a:ext cx="5486400" cy="3600450"/>
          </a:xfrm>
        </p:spPr>
        <p:txBody>
          <a:bodyPr/>
          <a:lstStyle/>
          <a:p>
            <a:r>
              <a:rPr lang="en-US" b="1" dirty="0"/>
              <a:t>Time:</a:t>
            </a:r>
          </a:p>
          <a:p>
            <a:r>
              <a:rPr lang="en-US" b="1" dirty="0"/>
              <a:t>Duration: </a:t>
            </a:r>
            <a:r>
              <a:rPr lang="en-US" dirty="0"/>
              <a:t>15 minutes (10 minutes to read, 5 minutes to discuss and share out) </a:t>
            </a:r>
          </a:p>
          <a:p>
            <a:endParaRPr lang="en-US" dirty="0"/>
          </a:p>
          <a:p>
            <a:r>
              <a:rPr lang="en-US" b="1" dirty="0"/>
              <a:t>Facilitator</a:t>
            </a:r>
            <a:r>
              <a:rPr lang="en-US" b="1" baseline="0" dirty="0"/>
              <a:t> says: </a:t>
            </a:r>
            <a:r>
              <a:rPr lang="en-US" baseline="0" dirty="0"/>
              <a:t>Before we dig into the specific aspects of qualitative complexity, we are first going to read this text and practice using our own intuition as readers about what makes it complex – just like we did in the Do Now with the excerpt from Frankenstein.</a:t>
            </a:r>
          </a:p>
          <a:p>
            <a:endParaRPr lang="en-US" baseline="0" dirty="0"/>
          </a:p>
          <a:p>
            <a:r>
              <a:rPr lang="en-US" b="1" baseline="0" dirty="0"/>
              <a:t>Facilitator does: </a:t>
            </a:r>
            <a:r>
              <a:rPr lang="en-US" dirty="0"/>
              <a:t>Have participants read the excerpt from 8</a:t>
            </a:r>
            <a:r>
              <a:rPr lang="en-US" baseline="30000" dirty="0"/>
              <a:t>th</a:t>
            </a:r>
            <a:r>
              <a:rPr lang="en-US" dirty="0"/>
              <a:t> Grade Flowers for Algernon Student Materials independently found in their note catcher.  After</a:t>
            </a:r>
            <a:r>
              <a:rPr lang="en-US" baseline="0" dirty="0"/>
              <a:t> 6 minutes or when people appear to be finished reading, click to reveal the discussion prompt and have participants</a:t>
            </a:r>
            <a:r>
              <a:rPr lang="en-US" dirty="0"/>
              <a:t> discuss with a partner what they notice as being complex about this excerpt</a:t>
            </a:r>
            <a:r>
              <a:rPr lang="en-US" baseline="0" dirty="0"/>
              <a:t> and jot down their thinking in their note-catchers.  Afterwards, invite 3-4 participants to share their thinking with the whole group. </a:t>
            </a:r>
          </a:p>
          <a:p>
            <a:endParaRPr lang="en-US" dirty="0"/>
          </a:p>
          <a:p>
            <a:r>
              <a:rPr lang="en-US" b="1" dirty="0"/>
              <a:t>Facilitator does: </a:t>
            </a:r>
            <a:r>
              <a:rPr lang="en-US" dirty="0"/>
              <a:t>As much as possible, connect their examples</a:t>
            </a:r>
            <a:r>
              <a:rPr lang="en-US" baseline="0" dirty="0"/>
              <a:t> to language they are about to see regarding the 4 aspects of qualitative complexity.  For example: Participant shares: “</a:t>
            </a:r>
            <a:r>
              <a:rPr lang="en-US" dirty="0"/>
              <a:t>the sentences are long.”  Connect this to its appropriate</a:t>
            </a:r>
            <a:r>
              <a:rPr lang="en-US" baseline="0" dirty="0"/>
              <a:t> qualitative feature: “</a:t>
            </a:r>
            <a:r>
              <a:rPr lang="en-US" dirty="0"/>
              <a:t>So you noticed that the language was difficult,</a:t>
            </a:r>
            <a:r>
              <a:rPr lang="en-US" baseline="0" dirty="0"/>
              <a:t> particularly because of sentence length.”</a:t>
            </a:r>
          </a:p>
          <a:p>
            <a:endParaRPr lang="en-US" baseline="0" dirty="0"/>
          </a:p>
          <a:p>
            <a:r>
              <a:rPr lang="en-US" b="1" baseline="0" dirty="0"/>
              <a:t>Note: </a:t>
            </a:r>
            <a:r>
              <a:rPr lang="en-US" b="0" baseline="0" dirty="0"/>
              <a:t>The intention of this slide is to draw on participants’ existing knowledge about texts and the features that make them complex as a way to transition into our explanation of the four qualitative features (see the framing on the next slide).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21</a:t>
            </a:fld>
            <a:endParaRPr lang="en-US" dirty="0"/>
          </a:p>
        </p:txBody>
      </p:sp>
    </p:spTree>
    <p:extLst>
      <p:ext uri="{BB962C8B-B14F-4D97-AF65-F5344CB8AC3E}">
        <p14:creationId xmlns:p14="http://schemas.microsoft.com/office/powerpoint/2010/main" val="40236570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baseline="0" dirty="0"/>
              <a:t>30 seconds </a:t>
            </a:r>
          </a:p>
          <a:p>
            <a:pPr marL="173736" indent="-173736"/>
            <a:endParaRPr lang="en-US" b="0" baseline="0" dirty="0"/>
          </a:p>
          <a:p>
            <a:pPr marL="173736" indent="-173736"/>
            <a:r>
              <a:rPr lang="en-US" b="1" baseline="0" dirty="0"/>
              <a:t>Facilitator does: </a:t>
            </a:r>
            <a:r>
              <a:rPr lang="en-US" b="0" baseline="0" dirty="0"/>
              <a:t>Explain that their observations are right on the mark. When a text is complex, it is usually complex for a variety of reasons. Qualitative text complexity for literary texts can be classified into categories: </a:t>
            </a:r>
            <a:r>
              <a:rPr lang="en-US" b="0" dirty="0"/>
              <a:t>Meaning,</a:t>
            </a:r>
            <a:r>
              <a:rPr lang="en-US" b="0" baseline="0" dirty="0"/>
              <a:t> Structure Language and Knowledge demands. Point out that all of these demands that a text may make should be considered when choosing texts and deciding how to support students. </a:t>
            </a:r>
          </a:p>
          <a:p>
            <a:pPr marL="173736" indent="-173736"/>
            <a:endParaRPr lang="en-US" b="0" baseline="0" dirty="0"/>
          </a:p>
          <a:p>
            <a:pPr marL="173736" indent="-173736"/>
            <a:r>
              <a:rPr lang="en-US" b="1" baseline="0" dirty="0"/>
              <a:t>Facilitator says: </a:t>
            </a:r>
            <a:r>
              <a:rPr lang="en-US" b="0" baseline="0" dirty="0"/>
              <a:t>Let’s take a closer look at the qualitative features that comprise each of these categories. </a:t>
            </a:r>
          </a:p>
          <a:p>
            <a:pPr marL="173736" indent="-173736"/>
            <a:endParaRPr lang="en-US" b="0" baseline="0" dirty="0"/>
          </a:p>
          <a:p>
            <a:pPr marL="173736" indent="-173736"/>
            <a:r>
              <a:rPr lang="en-US" b="1" baseline="0" dirty="0"/>
              <a:t>Note: </a:t>
            </a:r>
            <a:r>
              <a:rPr lang="en-US" b="0" baseline="0" dirty="0"/>
              <a:t>These four quadrants are similar for informational text, though instead of “meaning” we examine the “purpose” of the text. </a:t>
            </a:r>
          </a:p>
          <a:p>
            <a:pPr marL="173736" indent="-173736"/>
            <a:endParaRPr lang="en-US" b="0" baseline="0" dirty="0"/>
          </a:p>
          <a:p>
            <a:pPr marL="173736" marR="0" lvl="1" indent="-173736" algn="l" defTabSz="914400" rtl="0" eaLnBrk="1" fontAlgn="auto" latinLnBrk="0" hangingPunct="1">
              <a:lnSpc>
                <a:spcPct val="100000"/>
              </a:lnSpc>
              <a:spcBef>
                <a:spcPts val="0"/>
              </a:spcBef>
              <a:spcAft>
                <a:spcPts val="0"/>
              </a:spcAft>
              <a:buClrTx/>
              <a:buSzTx/>
              <a:buFontTx/>
              <a:buNone/>
              <a:tabLst/>
              <a:defRPr/>
            </a:pPr>
            <a:r>
              <a:rPr lang="en-US" b="1" baseline="0" dirty="0"/>
              <a:t>Source:</a:t>
            </a:r>
            <a:r>
              <a:rPr lang="en-US" b="0" baseline="0" dirty="0"/>
              <a:t> Student Achievement Partners. (2015). </a:t>
            </a:r>
            <a:r>
              <a:rPr lang="en-US" b="0" i="1" dirty="0"/>
              <a:t>ELA/Literacy instructional practice guide: Coaching tool.</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22</a:t>
            </a:fld>
            <a:endParaRPr lang="en-US"/>
          </a:p>
        </p:txBody>
      </p:sp>
    </p:spTree>
    <p:extLst>
      <p:ext uri="{BB962C8B-B14F-4D97-AF65-F5344CB8AC3E}">
        <p14:creationId xmlns:p14="http://schemas.microsoft.com/office/powerpoint/2010/main" val="7659567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73200" y="800100"/>
            <a:ext cx="3911600" cy="2200275"/>
          </a:xfrm>
        </p:spPr>
      </p:sp>
      <p:sp>
        <p:nvSpPr>
          <p:cNvPr id="3" name="Notes Placeholder 2"/>
          <p:cNvSpPr>
            <a:spLocks noGrp="1"/>
          </p:cNvSpPr>
          <p:nvPr>
            <p:ph type="body" idx="1"/>
          </p:nvPr>
        </p:nvSpPr>
        <p:spPr>
          <a:xfrm>
            <a:off x="685800" y="3270250"/>
            <a:ext cx="5486400" cy="3600450"/>
          </a:xfrm>
        </p:spPr>
        <p:txBody>
          <a:bodyPr/>
          <a:lstStyle/>
          <a:p>
            <a:r>
              <a:rPr lang="en-US" sz="1100" b="1" dirty="0"/>
              <a:t>Time: </a:t>
            </a:r>
          </a:p>
          <a:p>
            <a:r>
              <a:rPr lang="en-US" sz="1100" b="1" dirty="0"/>
              <a:t>Duration: </a:t>
            </a:r>
            <a:r>
              <a:rPr lang="en-US" sz="1100" b="0" baseline="0" dirty="0"/>
              <a:t>3.5 minutes</a:t>
            </a:r>
          </a:p>
          <a:p>
            <a:endParaRPr lang="en-US" sz="1100" b="0" baseline="0" dirty="0"/>
          </a:p>
          <a:p>
            <a:pPr marL="173736" indent="-173736"/>
            <a:r>
              <a:rPr lang="en-US" sz="1100" b="1" baseline="0" dirty="0"/>
              <a:t>Facilitator does</a:t>
            </a:r>
            <a:r>
              <a:rPr lang="en-US" sz="1100" b="0" baseline="0" dirty="0"/>
              <a:t>: </a:t>
            </a:r>
            <a:r>
              <a:rPr lang="en-US" sz="1100" b="0" i="0" baseline="0" dirty="0"/>
              <a:t>Click once to reveal the red square around the feature of complexity; then click to reveal the bullet points for that quadrant. Briefly describe the elements of each feature, and/or ask a participants to read the bullets aloud. Repeat until you have addressed all four features. </a:t>
            </a:r>
          </a:p>
          <a:p>
            <a:endParaRPr lang="en-US" sz="1100" b="0" baseline="0" dirty="0"/>
          </a:p>
          <a:p>
            <a:pPr marL="228600" indent="-228600">
              <a:buAutoNum type="arabicParenR"/>
            </a:pPr>
            <a:r>
              <a:rPr lang="en-US" sz="1100" b="1" baseline="0" dirty="0"/>
              <a:t>Meaning</a:t>
            </a:r>
            <a:r>
              <a:rPr lang="en-US" sz="1100" b="0" baseline="0" dirty="0"/>
              <a:t>: Layers of meaning – is the meaning of the text spelled out clearly or is it subtle and intricate? It might be revealed over the course of the text, rather than being stated at the beginning. Whatever is going to make the meaning difficult to discern adds complexity. </a:t>
            </a:r>
          </a:p>
          <a:p>
            <a:pPr marL="228600" indent="-228600">
              <a:buAutoNum type="arabicParenR"/>
            </a:pPr>
            <a:r>
              <a:rPr lang="en-US" sz="1100" b="1" baseline="0" dirty="0"/>
              <a:t>Structure:</a:t>
            </a:r>
            <a:r>
              <a:rPr lang="en-US" sz="1100" b="0" baseline="0" dirty="0"/>
              <a:t> How the piece is presented or organized. Headings and other text features support the reader and give clues to the text’s organization. Certain types of genres add complexity too. Narrative structures are typically less complex. Also, how the piece is organized, problem/solution, main idea/details, sequential, all contribute to complexity.</a:t>
            </a: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sz="1100" b="1" baseline="0" dirty="0"/>
              <a:t>Language:</a:t>
            </a:r>
            <a:r>
              <a:rPr lang="en-US" sz="1100" b="0" baseline="0" dirty="0"/>
              <a:t> Language complexity lies in vocabulary, the syntax (sentence length and structure), the author’s use of figurative language and any dialect, historical or unusual language. </a:t>
            </a:r>
            <a:endParaRPr lang="en-US" sz="1100" b="1" baseline="0" dirty="0"/>
          </a:p>
          <a:p>
            <a:pPr marL="228600" indent="-228600">
              <a:buAutoNum type="arabicParenR"/>
            </a:pPr>
            <a:r>
              <a:rPr lang="en-US" sz="1100" b="1" baseline="0" dirty="0"/>
              <a:t>Knowledge: </a:t>
            </a:r>
            <a:r>
              <a:rPr lang="en-US" sz="1100" b="0" baseline="0" dirty="0"/>
              <a:t>Is there a lot of information the student must have to understand or make connections within the text? If a text requires background knowledge, the teacher will have to decide how to provide that for students so they can be successful with it. Providing an additional text can offer needed background. The Guidebooks offer short videos when it is anticipated that students will need more context. </a:t>
            </a:r>
          </a:p>
          <a:p>
            <a:pPr marL="0" indent="0">
              <a:buFontTx/>
              <a:buNone/>
            </a:pPr>
            <a:endParaRPr lang="en-US" sz="1100" b="0" baseline="0" dirty="0"/>
          </a:p>
          <a:p>
            <a:pPr marL="0" indent="0">
              <a:buFontTx/>
              <a:buNone/>
            </a:pPr>
            <a:r>
              <a:rPr lang="en-US" sz="1100" b="1" baseline="0" dirty="0"/>
              <a:t>Facilitator says</a:t>
            </a:r>
            <a:r>
              <a:rPr lang="en-US" sz="1100" b="0" baseline="0" dirty="0"/>
              <a:t>: It’s also important to point out that these features don’t necessarily show up in equal weight in every text you read. For example, one text might have particularly complex themes but is told using simple and straightforward language. The features you’ll want to provide support around will depend on the text!</a:t>
            </a:r>
          </a:p>
          <a:p>
            <a:pPr marL="0" indent="0">
              <a:buFontTx/>
              <a:buNone/>
            </a:pPr>
            <a:endParaRPr lang="en-US" sz="1100" b="0" baseline="0" dirty="0"/>
          </a:p>
          <a:p>
            <a:pPr marL="0" indent="0">
              <a:buFontTx/>
              <a:buNone/>
            </a:pPr>
            <a:r>
              <a:rPr lang="en-US" sz="1100" b="1" baseline="0" dirty="0"/>
              <a:t>Facilitator does: </a:t>
            </a:r>
            <a:r>
              <a:rPr lang="en-US" sz="1100" b="0" baseline="0" dirty="0"/>
              <a:t>Ask if there are any questions about this. </a:t>
            </a:r>
          </a:p>
          <a:p>
            <a:pPr marL="0" indent="0">
              <a:buFontTx/>
              <a:buNone/>
            </a:pPr>
            <a:endParaRPr lang="en-US" sz="1100" b="0" baseline="0" dirty="0"/>
          </a:p>
          <a:p>
            <a:pPr marL="0" indent="0">
              <a:buFontTx/>
              <a:buNone/>
            </a:pPr>
            <a:r>
              <a:rPr lang="en-US" sz="1100" b="1" baseline="0" dirty="0"/>
              <a:t>Note: </a:t>
            </a:r>
            <a:r>
              <a:rPr lang="en-US" sz="1100" b="0" baseline="0" dirty="0"/>
              <a:t>This content about qualitative features spirals throughout this session – this is only the first they are learning it, so it’s okay to give a more concise description here. </a:t>
            </a:r>
            <a:endParaRPr lang="en-US" sz="1100" b="1" baseline="0" dirty="0"/>
          </a:p>
          <a:p>
            <a:pPr marL="173736" indent="-173736"/>
            <a:endParaRPr lang="en-US" sz="1100" b="0" baseline="0" dirty="0"/>
          </a:p>
          <a:p>
            <a:pPr marL="173736" marR="0" lvl="1" indent="-173736" algn="l" defTabSz="914400" rtl="0" eaLnBrk="1" fontAlgn="auto" latinLnBrk="0" hangingPunct="1">
              <a:lnSpc>
                <a:spcPct val="100000"/>
              </a:lnSpc>
              <a:spcBef>
                <a:spcPts val="0"/>
              </a:spcBef>
              <a:spcAft>
                <a:spcPts val="0"/>
              </a:spcAft>
              <a:buClrTx/>
              <a:buSzTx/>
              <a:buFontTx/>
              <a:buNone/>
              <a:tabLst/>
              <a:defRPr/>
            </a:pPr>
            <a:r>
              <a:rPr lang="en-US" sz="1100" b="1" baseline="0" dirty="0"/>
              <a:t>Source:</a:t>
            </a:r>
            <a:r>
              <a:rPr lang="en-US" sz="1100" b="0" baseline="0" dirty="0"/>
              <a:t> Student Achievement Partners. (2015). </a:t>
            </a:r>
            <a:r>
              <a:rPr lang="en-US" sz="1100" b="0" i="1" dirty="0"/>
              <a:t>ELA/Literacy instructional practice guide: Coaching tool.</a:t>
            </a:r>
          </a:p>
          <a:p>
            <a:endParaRPr lang="en-US" sz="1100" dirty="0"/>
          </a:p>
        </p:txBody>
      </p:sp>
      <p:sp>
        <p:nvSpPr>
          <p:cNvPr id="4" name="Slide Number Placeholder 3"/>
          <p:cNvSpPr>
            <a:spLocks noGrp="1"/>
          </p:cNvSpPr>
          <p:nvPr>
            <p:ph type="sldNum" sz="quarter" idx="10"/>
          </p:nvPr>
        </p:nvSpPr>
        <p:spPr/>
        <p:txBody>
          <a:bodyPr/>
          <a:lstStyle/>
          <a:p>
            <a:fld id="{86425DA3-A274-D349-A373-1D0D30C163E5}" type="slidenum">
              <a:rPr lang="en-US" smtClean="0"/>
              <a:t>23</a:t>
            </a:fld>
            <a:endParaRPr lang="en-US"/>
          </a:p>
        </p:txBody>
      </p:sp>
    </p:spTree>
    <p:extLst>
      <p:ext uri="{BB962C8B-B14F-4D97-AF65-F5344CB8AC3E}">
        <p14:creationId xmlns:p14="http://schemas.microsoft.com/office/powerpoint/2010/main" val="16004345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58938" y="1038225"/>
            <a:ext cx="3711575" cy="2087563"/>
          </a:xfrm>
        </p:spPr>
      </p:sp>
      <p:sp>
        <p:nvSpPr>
          <p:cNvPr id="3" name="Notes Placeholder 2"/>
          <p:cNvSpPr>
            <a:spLocks noGrp="1"/>
          </p:cNvSpPr>
          <p:nvPr>
            <p:ph type="body" idx="1"/>
          </p:nvPr>
        </p:nvSpPr>
        <p:spPr>
          <a:xfrm>
            <a:off x="737082" y="3517768"/>
            <a:ext cx="5486400" cy="3600450"/>
          </a:xfrm>
        </p:spPr>
        <p:txBody>
          <a:bodyPr/>
          <a:lstStyle/>
          <a:p>
            <a:r>
              <a:rPr lang="en-US" b="1" dirty="0"/>
              <a:t>Time:</a:t>
            </a:r>
          </a:p>
          <a:p>
            <a:r>
              <a:rPr lang="en-US" b="1" dirty="0"/>
              <a:t>Duration: </a:t>
            </a:r>
            <a:r>
              <a:rPr lang="en-US" b="0" baseline="0" dirty="0"/>
              <a:t>10 min</a:t>
            </a:r>
          </a:p>
          <a:p>
            <a:endParaRPr lang="en-US" b="0" baseline="0" dirty="0"/>
          </a:p>
          <a:p>
            <a:pPr marL="173736" indent="-173736"/>
            <a:r>
              <a:rPr lang="en-US" b="1" baseline="0" dirty="0"/>
              <a:t>Facilitator does: </a:t>
            </a:r>
            <a:r>
              <a:rPr lang="en-US" b="0" baseline="0" dirty="0"/>
              <a:t>Instruct participants to work with a partner to complete the activity on the screen.  Emphasize that the goal isn’t to conduct a full qualitative analysis of the text, but to deepen our understanding of each qualitative feature of complexity by finding examples of each aspect in the text. Participants can select examples from either Part I or Part II of the story. Participants should record their examples in the blank 4-quadrant graphic organizer in their note-catcher. </a:t>
            </a:r>
          </a:p>
          <a:p>
            <a:pPr marL="173736" indent="-173736"/>
            <a:endParaRPr lang="en-US" b="0" baseline="0" dirty="0"/>
          </a:p>
          <a:p>
            <a:pPr marL="173736" indent="-173736"/>
            <a:r>
              <a:rPr lang="en-US" b="1" baseline="0" dirty="0"/>
              <a:t>Note: </a:t>
            </a:r>
            <a:r>
              <a:rPr lang="en-US" b="0" baseline="0" dirty="0"/>
              <a:t>Full debrief of each on the next four slides. </a:t>
            </a:r>
          </a:p>
          <a:p>
            <a:endParaRPr lang="en-US"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baseline="0" dirty="0"/>
              <a:t>Source:</a:t>
            </a:r>
            <a:r>
              <a:rPr lang="en-US" b="0" baseline="0" dirty="0"/>
              <a:t> Student Achievement Partners. (2015). </a:t>
            </a:r>
            <a:r>
              <a:rPr lang="en-US" b="0" i="1" dirty="0"/>
              <a:t>ELA/Literacy instructional practice guide: Coaching tool.</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24</a:t>
            </a:fld>
            <a:endParaRPr lang="en-US" dirty="0"/>
          </a:p>
        </p:txBody>
      </p:sp>
    </p:spTree>
    <p:extLst>
      <p:ext uri="{BB962C8B-B14F-4D97-AF65-F5344CB8AC3E}">
        <p14:creationId xmlns:p14="http://schemas.microsoft.com/office/powerpoint/2010/main" val="39358942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Time:</a:t>
            </a:r>
          </a:p>
          <a:p>
            <a:r>
              <a:rPr lang="en-US" b="1" dirty="0"/>
              <a:t>Duration: </a:t>
            </a:r>
            <a:r>
              <a:rPr lang="en-US" b="0" baseline="0" dirty="0"/>
              <a:t>3 min</a:t>
            </a:r>
          </a:p>
          <a:p>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0" baseline="0" dirty="0"/>
              <a:t>Invite participants to share their observations about the complexity in meaning. As needed, probe for them to provide specific evidence from the text that supports their thinking.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sz="1200" kern="1200" dirty="0">
                <a:solidFill>
                  <a:schemeClr val="tx1"/>
                </a:solidFill>
                <a:effectLst/>
                <a:latin typeface="+mn-lt"/>
                <a:ea typeface="+mn-ea"/>
                <a:cs typeface="+mn-cs"/>
              </a:rPr>
              <a:t>There are multiple layers of meaning in this myth and the ideas are complex. Students might struggle coming up with a theme given the complexity of the ideas.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Facilitator does: </a:t>
            </a:r>
            <a:r>
              <a:rPr lang="en-US" sz="1200" b="0" kern="1200" baseline="0" dirty="0">
                <a:solidFill>
                  <a:schemeClr val="tx1"/>
                </a:solidFill>
                <a:effectLst/>
                <a:latin typeface="+mn-lt"/>
                <a:ea typeface="+mn-ea"/>
                <a:cs typeface="+mn-cs"/>
              </a:rPr>
              <a:t>C</a:t>
            </a:r>
            <a:r>
              <a:rPr lang="en-US" b="0" baseline="0" dirty="0"/>
              <a:t>lick to reveal the sample analysis.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Facilitator says: </a:t>
            </a:r>
            <a:r>
              <a:rPr lang="en-US" sz="1200" kern="1200" dirty="0">
                <a:solidFill>
                  <a:schemeClr val="tx1"/>
                </a:solidFill>
                <a:effectLst/>
                <a:latin typeface="+mn-lt"/>
                <a:ea typeface="+mn-ea"/>
                <a:cs typeface="+mn-cs"/>
              </a:rPr>
              <a:t>One layer</a:t>
            </a:r>
            <a:r>
              <a:rPr lang="en-US" sz="1200" kern="1200" baseline="0" dirty="0">
                <a:solidFill>
                  <a:schemeClr val="tx1"/>
                </a:solidFill>
                <a:effectLst/>
                <a:latin typeface="+mn-lt"/>
                <a:ea typeface="+mn-ea"/>
                <a:cs typeface="+mn-cs"/>
              </a:rPr>
              <a:t> of meaning, or one potential theme implied in this text is that knowledge is power.  Here is one piece of evidence from the text that builds the reader’s understanding of this theme.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Look For: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Possible themes in this text include:</a:t>
            </a:r>
          </a:p>
          <a:p>
            <a:pPr marL="171450" lvl="0" indent="-171450">
              <a:buFont typeface="Arial" charset="0"/>
              <a:buChar char="•"/>
            </a:pPr>
            <a:r>
              <a:rPr lang="en-US" sz="1200" u="none" strike="noStrike" kern="1200" dirty="0">
                <a:solidFill>
                  <a:schemeClr val="tx1"/>
                </a:solidFill>
                <a:effectLst/>
                <a:latin typeface="+mn-lt"/>
                <a:ea typeface="+mn-ea"/>
                <a:cs typeface="+mn-cs"/>
              </a:rPr>
              <a:t>Knowledge plays a role in bettering the human condition.</a:t>
            </a:r>
            <a:endParaRPr lang="en-US" u="none" strike="noStrike" dirty="0">
              <a:effectLst/>
            </a:endParaRPr>
          </a:p>
          <a:p>
            <a:pPr marL="171450" lvl="0" indent="-171450">
              <a:buFont typeface="Arial" charset="0"/>
              <a:buChar char="•"/>
            </a:pPr>
            <a:r>
              <a:rPr lang="en-US" sz="1200" u="none" strike="noStrike" kern="1200" dirty="0">
                <a:solidFill>
                  <a:schemeClr val="tx1"/>
                </a:solidFill>
                <a:effectLst/>
                <a:latin typeface="+mn-lt"/>
                <a:ea typeface="+mn-ea"/>
                <a:cs typeface="+mn-cs"/>
              </a:rPr>
              <a:t>Humans have a desire to explain the world and how it got that way.</a:t>
            </a:r>
            <a:endParaRPr lang="en-US" u="none" strike="noStrike" dirty="0">
              <a:effectLst/>
            </a:endParaRPr>
          </a:p>
          <a:p>
            <a:pPr marL="171450" lvl="0" indent="-171450">
              <a:buFont typeface="Arial" charset="0"/>
              <a:buChar char="•"/>
            </a:pPr>
            <a:r>
              <a:rPr lang="en-US" sz="1200" u="none" strike="noStrike" kern="1200" dirty="0">
                <a:solidFill>
                  <a:schemeClr val="tx1"/>
                </a:solidFill>
                <a:effectLst/>
                <a:latin typeface="+mn-lt"/>
                <a:ea typeface="+mn-ea"/>
                <a:cs typeface="+mn-cs"/>
              </a:rPr>
              <a:t>Power not earned can only be maintained through fear and oppression.</a:t>
            </a:r>
            <a:endParaRPr lang="en-US" u="none" strike="noStrike" dirty="0">
              <a:effectLst/>
            </a:endParaRPr>
          </a:p>
          <a:p>
            <a:pPr marL="171450" lvl="0" indent="-171450">
              <a:buFont typeface="Arial" charset="0"/>
              <a:buChar char="•"/>
            </a:pPr>
            <a:r>
              <a:rPr lang="en-US" sz="1200" u="none" strike="noStrike" kern="1200" dirty="0">
                <a:solidFill>
                  <a:schemeClr val="tx1"/>
                </a:solidFill>
                <a:effectLst/>
                <a:latin typeface="+mn-lt"/>
                <a:ea typeface="+mn-ea"/>
                <a:cs typeface="+mn-cs"/>
              </a:rPr>
              <a:t>Trying to gain access to that which is forbidden leads to negative consequences.</a:t>
            </a:r>
            <a:endParaRPr lang="en-US" u="none" strike="noStrike" dirty="0">
              <a:effectLst/>
            </a:endParaRPr>
          </a:p>
          <a:p>
            <a:pPr marL="171450" lvl="0" indent="-171450">
              <a:buFont typeface="Arial" charset="0"/>
              <a:buChar char="•"/>
            </a:pPr>
            <a:r>
              <a:rPr lang="en-US" sz="1200" u="none" strike="noStrike" kern="1200" dirty="0">
                <a:solidFill>
                  <a:schemeClr val="tx1"/>
                </a:solidFill>
                <a:effectLst/>
                <a:latin typeface="+mn-lt"/>
                <a:ea typeface="+mn-ea"/>
                <a:cs typeface="+mn-cs"/>
              </a:rPr>
              <a:t>Those who defy the gods will be punished.</a:t>
            </a:r>
            <a:endParaRPr lang="en-US" u="none" strike="noStrike" dirty="0">
              <a:effectLst/>
            </a:endParaRPr>
          </a:p>
          <a:p>
            <a:pPr marL="171450" lvl="0" indent="-171450">
              <a:buFont typeface="Arial" charset="0"/>
              <a:buChar char="•"/>
            </a:pPr>
            <a:r>
              <a:rPr lang="en-US" sz="1200" u="none" strike="noStrike" kern="1200" dirty="0">
                <a:solidFill>
                  <a:schemeClr val="tx1"/>
                </a:solidFill>
                <a:effectLst/>
                <a:latin typeface="+mn-lt"/>
                <a:ea typeface="+mn-ea"/>
                <a:cs typeface="+mn-cs"/>
              </a:rPr>
              <a:t>People should always try to help others no matter the obstacles.</a:t>
            </a:r>
            <a:endParaRPr lang="en-US" u="none" strike="noStrike" dirty="0">
              <a:effectLst/>
            </a:endParaRPr>
          </a:p>
          <a:p>
            <a:pPr marL="171450" lvl="0" indent="-171450">
              <a:buFont typeface="Arial" charset="0"/>
              <a:buChar char="•"/>
            </a:pPr>
            <a:r>
              <a:rPr lang="en-US" sz="1200" u="none" strike="noStrike" kern="1200" dirty="0">
                <a:solidFill>
                  <a:schemeClr val="tx1"/>
                </a:solidFill>
                <a:effectLst/>
                <a:latin typeface="+mn-lt"/>
                <a:ea typeface="+mn-ea"/>
                <a:cs typeface="+mn-cs"/>
              </a:rPr>
              <a:t>Always be sure to do what is right by others.</a:t>
            </a:r>
            <a:endParaRPr lang="en-US" u="none" strike="noStrike" dirty="0">
              <a:effectLst/>
            </a:endParaRPr>
          </a:p>
          <a:p>
            <a:pPr marL="171450" lvl="0" indent="-171450">
              <a:buFont typeface="Arial" charset="0"/>
              <a:buChar char="•"/>
            </a:pPr>
            <a:r>
              <a:rPr lang="en-US" sz="1200" u="none" strike="noStrike" kern="1200" dirty="0">
                <a:solidFill>
                  <a:schemeClr val="tx1"/>
                </a:solidFill>
                <a:effectLst/>
                <a:latin typeface="+mn-lt"/>
                <a:ea typeface="+mn-ea"/>
                <a:cs typeface="+mn-cs"/>
              </a:rPr>
              <a:t>Humans will never have more power than the gods.</a:t>
            </a:r>
            <a:endParaRPr lang="en-US" u="none" strike="noStrike" dirty="0">
              <a:effectLst/>
            </a:endParaRPr>
          </a:p>
          <a:p>
            <a:pPr marL="171450" lvl="0" indent="-171450">
              <a:buFont typeface="Arial" charset="0"/>
              <a:buChar char="•"/>
            </a:pPr>
            <a:r>
              <a:rPr lang="en-US" sz="1200" u="none" strike="noStrike" kern="1200" dirty="0">
                <a:solidFill>
                  <a:schemeClr val="tx1"/>
                </a:solidFill>
                <a:effectLst/>
                <a:latin typeface="+mn-lt"/>
                <a:ea typeface="+mn-ea"/>
                <a:cs typeface="+mn-cs"/>
              </a:rPr>
              <a:t>Being greedy leads to negative consequences.</a:t>
            </a:r>
            <a:endParaRPr lang="en-US" u="none" strike="noStrike"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Source: </a:t>
            </a:r>
            <a:r>
              <a:rPr lang="en-US" sz="1200" kern="1200" dirty="0">
                <a:solidFill>
                  <a:schemeClr val="tx1"/>
                </a:solidFill>
                <a:effectLst/>
                <a:latin typeface="+mn-lt"/>
                <a:ea typeface="+mn-ea"/>
                <a:cs typeface="+mn-cs"/>
              </a:rPr>
              <a:t>Guidebooks Diverse Learners</a:t>
            </a:r>
            <a:r>
              <a:rPr lang="en-US" sz="1200" kern="1200" baseline="0" dirty="0">
                <a:solidFill>
                  <a:schemeClr val="tx1"/>
                </a:solidFill>
                <a:effectLst/>
                <a:latin typeface="+mn-lt"/>
                <a:ea typeface="+mn-ea"/>
                <a:cs typeface="+mn-cs"/>
              </a:rPr>
              <a:t> Guide</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25</a:t>
            </a:fld>
            <a:endParaRPr lang="en-US" dirty="0"/>
          </a:p>
        </p:txBody>
      </p:sp>
    </p:spTree>
    <p:extLst>
      <p:ext uri="{BB962C8B-B14F-4D97-AF65-F5344CB8AC3E}">
        <p14:creationId xmlns:p14="http://schemas.microsoft.com/office/powerpoint/2010/main" val="18530069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58938" y="746125"/>
            <a:ext cx="3711575" cy="2087563"/>
          </a:xfrm>
        </p:spPr>
      </p:sp>
      <p:sp>
        <p:nvSpPr>
          <p:cNvPr id="3" name="Notes Placeholder 2"/>
          <p:cNvSpPr>
            <a:spLocks noGrp="1"/>
          </p:cNvSpPr>
          <p:nvPr>
            <p:ph type="body" idx="1"/>
          </p:nvPr>
        </p:nvSpPr>
        <p:spPr>
          <a:xfrm>
            <a:off x="724382" y="2997068"/>
            <a:ext cx="5486400" cy="3600450"/>
          </a:xfrm>
        </p:spPr>
        <p:txBody>
          <a:bodyPr/>
          <a:lstStyle/>
          <a:p>
            <a:r>
              <a:rPr lang="en-US" sz="1100" b="1" dirty="0"/>
              <a:t>Time:</a:t>
            </a:r>
          </a:p>
          <a:p>
            <a:r>
              <a:rPr lang="en-US" sz="1100" b="1" dirty="0"/>
              <a:t>Duration: </a:t>
            </a:r>
            <a:r>
              <a:rPr lang="en-US" sz="1100" b="0" baseline="0" dirty="0"/>
              <a:t>3 min</a:t>
            </a:r>
          </a:p>
          <a:p>
            <a:endParaRPr lang="en-US" sz="11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baseline="0" dirty="0"/>
              <a:t>Facilitator does: </a:t>
            </a:r>
            <a:r>
              <a:rPr lang="en-US" sz="1100" b="0" baseline="0" dirty="0"/>
              <a:t>Invite participants to share their observations about the text’s structure. As needed, probe for them to provide specific evidence from the text that supports their thinking.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baseline="0" dirty="0"/>
              <a:t>Facilitator says: </a:t>
            </a:r>
            <a:r>
              <a:rPr lang="en-US" sz="1100" kern="1200" dirty="0">
                <a:solidFill>
                  <a:schemeClr val="tx1"/>
                </a:solidFill>
                <a:effectLst/>
              </a:rPr>
              <a:t>The myth is told in two parts, but the overall structure is fairly straightforward. The story is in third person, and it mainly follows the actions of Jupiter and Prometheus. The sequence is also pretty straightforward, as it is is mostly chronological.</a:t>
            </a:r>
            <a:r>
              <a:rPr lang="en-US" sz="1100" kern="1200" baseline="0" dirty="0">
                <a:solidFill>
                  <a:schemeClr val="tx1"/>
                </a:solidFill>
                <a:effectLst/>
              </a:rPr>
              <a:t>  However, there are a few aspects of the structure that may be challenging to students. </a:t>
            </a:r>
            <a:endParaRPr lang="en-US" sz="1100" kern="1200" dirty="0">
              <a:solidFill>
                <a:schemeClr val="tx1"/>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kern="1200" dirty="0">
              <a:solidFill>
                <a:schemeClr val="tx1"/>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kern="1200" dirty="0">
                <a:solidFill>
                  <a:schemeClr val="tx1"/>
                </a:solidFill>
                <a:effectLst/>
              </a:rPr>
              <a:t>Facilitator does: </a:t>
            </a:r>
            <a:r>
              <a:rPr lang="en-US" sz="1100" b="0" kern="1200" baseline="0" dirty="0">
                <a:solidFill>
                  <a:schemeClr val="tx1"/>
                </a:solidFill>
                <a:effectLst/>
              </a:rPr>
              <a:t>C</a:t>
            </a:r>
            <a:r>
              <a:rPr lang="en-US" sz="1100" b="0" baseline="0" dirty="0"/>
              <a:t>lick to reveal the sample analysis.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baseline="0" dirty="0"/>
              <a:t>Facilitator says: </a:t>
            </a:r>
            <a:r>
              <a:rPr lang="en-US" sz="1100" b="0" baseline="0" dirty="0"/>
              <a:t>We do see several examples of connections between ideas throughout Parts I and II, which also speak to the a characteristic feature of the genre (Greek Myths). Here is just one example. We learn about the meanings of the brother’s names in Part I, and in true Greek Myth form, these meanings are important and are going to surface again later in the story.  We see in Part II when Jupiter sets out to punish Prometheus, that his brother’s lack of foresight that we learn about in Part I leads to the climax in part II.</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baseline="0" dirty="0"/>
              <a:t>Look for:</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kern="1200" dirty="0">
                <a:solidFill>
                  <a:schemeClr val="tx1"/>
                </a:solidFill>
                <a:effectLst/>
              </a:rPr>
              <a:t>Structure is straightforward</a:t>
            </a:r>
            <a:r>
              <a:rPr lang="en-US" sz="1100" kern="1200" baseline="0" dirty="0">
                <a:solidFill>
                  <a:schemeClr val="tx1"/>
                </a:solidFill>
                <a:effectLst/>
              </a:rPr>
              <a:t> and </a:t>
            </a:r>
            <a:r>
              <a:rPr lang="en-US" sz="1100" kern="1200" dirty="0">
                <a:solidFill>
                  <a:schemeClr val="tx1"/>
                </a:solidFill>
                <a:effectLst/>
              </a:rPr>
              <a:t>not very complex</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kern="1200" dirty="0">
                <a:solidFill>
                  <a:schemeClr val="tx1"/>
                </a:solidFill>
                <a:effectLst/>
              </a:rPr>
              <a:t>Mostly chronological</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kern="1200" dirty="0">
                <a:solidFill>
                  <a:schemeClr val="tx1"/>
                </a:solidFill>
                <a:effectLst/>
              </a:rPr>
              <a:t>There</a:t>
            </a:r>
            <a:r>
              <a:rPr lang="en-US" sz="1100" kern="1200" baseline="0" dirty="0">
                <a:solidFill>
                  <a:schemeClr val="tx1"/>
                </a:solidFill>
                <a:effectLst/>
              </a:rPr>
              <a:t> is a </a:t>
            </a:r>
            <a:r>
              <a:rPr lang="en-US" sz="1100" kern="1200" dirty="0">
                <a:solidFill>
                  <a:schemeClr val="tx1"/>
                </a:solidFill>
                <a:effectLst/>
              </a:rPr>
              <a:t>flash forward between Part I and Part II.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kern="1200" dirty="0">
                <a:solidFill>
                  <a:schemeClr val="tx1"/>
                </a:solidFill>
                <a:effectLst/>
              </a:rPr>
              <a:t>There are also two settings (“clouds on the mountain top” and Earth)</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100" kern="1200" dirty="0">
              <a:solidFill>
                <a:schemeClr val="tx1"/>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kern="1200" dirty="0">
                <a:solidFill>
                  <a:schemeClr val="tx1"/>
                </a:solidFill>
                <a:effectLst/>
              </a:rPr>
              <a:t>Key Point:</a:t>
            </a:r>
            <a:r>
              <a:rPr lang="en-US" sz="1100" b="1" kern="1200" baseline="0" dirty="0">
                <a:solidFill>
                  <a:schemeClr val="tx1"/>
                </a:solidFill>
                <a:effectLst/>
              </a:rPr>
              <a:t> </a:t>
            </a:r>
            <a:r>
              <a:rPr lang="en-US" sz="1100" kern="1200" baseline="0" dirty="0">
                <a:solidFill>
                  <a:schemeClr val="tx1"/>
                </a:solidFill>
                <a:effectLst/>
              </a:rPr>
              <a:t>Not every qualitative feature is going to be very complex! In this case, the structure itself is not very complex – from a planning perspective this helps us prioritize which aspects of the text will require more time, attention and supports.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kern="1200" dirty="0">
              <a:solidFill>
                <a:schemeClr val="tx1"/>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kern="1200" dirty="0">
                <a:solidFill>
                  <a:schemeClr val="tx1"/>
                </a:solidFill>
                <a:effectLst/>
              </a:rPr>
              <a:t>Source: </a:t>
            </a:r>
            <a:r>
              <a:rPr lang="en-US" sz="1100" kern="1200" dirty="0">
                <a:solidFill>
                  <a:schemeClr val="tx1"/>
                </a:solidFill>
                <a:effectLst/>
              </a:rPr>
              <a:t>Guidebooks Diverse Learners</a:t>
            </a:r>
            <a:r>
              <a:rPr lang="en-US" sz="1100" kern="1200" baseline="0" dirty="0">
                <a:solidFill>
                  <a:schemeClr val="tx1"/>
                </a:solidFill>
                <a:effectLst/>
              </a:rPr>
              <a:t> Guide</a:t>
            </a:r>
            <a:endParaRPr lang="en-US" sz="1100" dirty="0"/>
          </a:p>
        </p:txBody>
      </p:sp>
      <p:sp>
        <p:nvSpPr>
          <p:cNvPr id="4" name="Slide Number Placeholder 3"/>
          <p:cNvSpPr>
            <a:spLocks noGrp="1"/>
          </p:cNvSpPr>
          <p:nvPr>
            <p:ph type="sldNum" sz="quarter" idx="10"/>
          </p:nvPr>
        </p:nvSpPr>
        <p:spPr/>
        <p:txBody>
          <a:bodyPr/>
          <a:lstStyle/>
          <a:p>
            <a:fld id="{86425DA3-A274-D349-A373-1D0D30C163E5}" type="slidenum">
              <a:rPr lang="en-US" smtClean="0"/>
              <a:t>26</a:t>
            </a:fld>
            <a:endParaRPr lang="en-US" dirty="0"/>
          </a:p>
        </p:txBody>
      </p:sp>
    </p:spTree>
    <p:extLst>
      <p:ext uri="{BB962C8B-B14F-4D97-AF65-F5344CB8AC3E}">
        <p14:creationId xmlns:p14="http://schemas.microsoft.com/office/powerpoint/2010/main" val="3405617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754188" y="809625"/>
            <a:ext cx="3711575" cy="2087563"/>
          </a:xfrm>
        </p:spPr>
      </p:sp>
      <p:sp>
        <p:nvSpPr>
          <p:cNvPr id="3" name="Notes Placeholder 2"/>
          <p:cNvSpPr>
            <a:spLocks noGrp="1"/>
          </p:cNvSpPr>
          <p:nvPr>
            <p:ph type="body" idx="1"/>
          </p:nvPr>
        </p:nvSpPr>
        <p:spPr>
          <a:xfrm>
            <a:off x="737082" y="3314568"/>
            <a:ext cx="5486400" cy="3600450"/>
          </a:xfrm>
        </p:spPr>
        <p:txBody>
          <a:bodyPr/>
          <a:lstStyle/>
          <a:p>
            <a:r>
              <a:rPr lang="en-US" b="1" dirty="0"/>
              <a:t>Time:</a:t>
            </a:r>
          </a:p>
          <a:p>
            <a:r>
              <a:rPr lang="en-US" b="1" dirty="0"/>
              <a:t>Duration: </a:t>
            </a:r>
            <a:r>
              <a:rPr lang="en-US" b="0" baseline="0" dirty="0"/>
              <a:t>3 min</a:t>
            </a:r>
          </a:p>
          <a:p>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0" baseline="0" dirty="0"/>
              <a:t>Invite participants to share their observations about complex language in the text. As needed, probe for them to provide specific evidence from the text that supports their thinking.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sz="1200" kern="1200" dirty="0">
                <a:solidFill>
                  <a:schemeClr val="tx1"/>
                </a:solidFill>
                <a:effectLst/>
                <a:latin typeface="+mn-lt"/>
                <a:ea typeface="+mn-ea"/>
                <a:cs typeface="+mn-cs"/>
              </a:rPr>
              <a:t>There are some antiquated words used (e.g., “amid,” “amongst,” “hasten,” “befriended”) and several of the sentences have sophisticated syntax, including the use of verbals, appositives, and semicolons.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Facilitator does: </a:t>
            </a:r>
            <a:r>
              <a:rPr lang="en-US" sz="1200" b="0" kern="1200" baseline="0" dirty="0">
                <a:solidFill>
                  <a:schemeClr val="tx1"/>
                </a:solidFill>
                <a:effectLst/>
                <a:latin typeface="+mn-lt"/>
                <a:ea typeface="+mn-ea"/>
                <a:cs typeface="+mn-cs"/>
              </a:rPr>
              <a:t>C</a:t>
            </a:r>
            <a:r>
              <a:rPr lang="en-US" b="0" baseline="0" dirty="0"/>
              <a:t>lick to reveal the sample analysis.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Facilitator says: </a:t>
            </a:r>
            <a:r>
              <a:rPr lang="en-US" sz="1200" kern="1200" dirty="0">
                <a:solidFill>
                  <a:schemeClr val="tx1"/>
                </a:solidFill>
                <a:effectLst/>
                <a:latin typeface="+mn-lt"/>
                <a:ea typeface="+mn-ea"/>
                <a:cs typeface="+mn-cs"/>
              </a:rPr>
              <a:t>Here is</a:t>
            </a:r>
            <a:r>
              <a:rPr lang="en-US" sz="1200" kern="1200" baseline="0" dirty="0">
                <a:solidFill>
                  <a:schemeClr val="tx1"/>
                </a:solidFill>
                <a:effectLst/>
                <a:latin typeface="+mn-lt"/>
                <a:ea typeface="+mn-ea"/>
                <a:cs typeface="+mn-cs"/>
              </a:rPr>
              <a:t> one example: “Mankind shall have fire in spite of the tyrant who sits on the mountaintop.” A less complex way of saying this would be to say that Prometheus decided to defy Jupiter and give humans fire. Within this sentence alone we see complex vocabulary like “mankind,” “shall,” “in spite of,” and “tyrant.”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Look For:</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kern="1200" dirty="0">
                <a:solidFill>
                  <a:schemeClr val="tx1"/>
                </a:solidFill>
                <a:effectLst/>
                <a:latin typeface="+mn-lt"/>
                <a:ea typeface="+mn-ea"/>
                <a:cs typeface="+mn-cs"/>
              </a:rPr>
              <a:t>There are some antiquated words used (e.g., “amid,” “amongst,” “hasten,” “befriended”) and several of the sentences have sophisticated syntax, including the use of verbals, appositives, and semicolons.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Source: </a:t>
            </a:r>
            <a:r>
              <a:rPr lang="en-US" sz="1200" kern="1200" dirty="0">
                <a:solidFill>
                  <a:schemeClr val="tx1"/>
                </a:solidFill>
                <a:effectLst/>
                <a:latin typeface="+mn-lt"/>
                <a:ea typeface="+mn-ea"/>
                <a:cs typeface="+mn-cs"/>
              </a:rPr>
              <a:t>Guidebooks Diverse Learners Guide</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27</a:t>
            </a:fld>
            <a:endParaRPr lang="en-US" dirty="0"/>
          </a:p>
        </p:txBody>
      </p:sp>
    </p:spTree>
    <p:extLst>
      <p:ext uri="{BB962C8B-B14F-4D97-AF65-F5344CB8AC3E}">
        <p14:creationId xmlns:p14="http://schemas.microsoft.com/office/powerpoint/2010/main" val="1974678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25575" y="842963"/>
            <a:ext cx="4167188" cy="2344737"/>
          </a:xfrm>
        </p:spPr>
      </p:sp>
      <p:sp>
        <p:nvSpPr>
          <p:cNvPr id="3" name="Notes Placeholder 2"/>
          <p:cNvSpPr>
            <a:spLocks noGrp="1"/>
          </p:cNvSpPr>
          <p:nvPr>
            <p:ph type="body" idx="1"/>
          </p:nvPr>
        </p:nvSpPr>
        <p:spPr>
          <a:xfrm>
            <a:off x="813282" y="3466968"/>
            <a:ext cx="5486400" cy="3600450"/>
          </a:xfrm>
        </p:spPr>
        <p:txBody>
          <a:bodyPr/>
          <a:lstStyle/>
          <a:p>
            <a:r>
              <a:rPr lang="en-US" b="1" dirty="0"/>
              <a:t>Time:</a:t>
            </a:r>
          </a:p>
          <a:p>
            <a:r>
              <a:rPr lang="en-US" b="1" dirty="0"/>
              <a:t>Duration: </a:t>
            </a:r>
            <a:r>
              <a:rPr lang="en-US" b="0" baseline="0" dirty="0"/>
              <a:t>3 min</a:t>
            </a:r>
          </a:p>
          <a:p>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0" baseline="0" dirty="0"/>
              <a:t>Invite participants to share their observations about the knowledge demands of this text. As needed, probe for them to provide specific evidence from the text that supports their thinking.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sz="1200" kern="1200" dirty="0">
                <a:solidFill>
                  <a:schemeClr val="tx1"/>
                </a:solidFill>
                <a:effectLst/>
                <a:latin typeface="+mn-lt"/>
                <a:ea typeface="+mn-ea"/>
                <a:cs typeface="+mn-cs"/>
              </a:rPr>
              <a:t>This is a traditional Greek myth. Students who haven’t had much experience with mythology might struggle understanding the concepts of “gods” and “Titans” and that the Greeks and Romans used mythology to explain natural phenomenon.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Facilitator does: </a:t>
            </a:r>
            <a:r>
              <a:rPr lang="en-US" sz="1200" b="0" kern="1200" baseline="0" dirty="0">
                <a:solidFill>
                  <a:schemeClr val="tx1"/>
                </a:solidFill>
                <a:effectLst/>
                <a:latin typeface="+mn-lt"/>
                <a:ea typeface="+mn-ea"/>
                <a:cs typeface="+mn-cs"/>
              </a:rPr>
              <a:t>C</a:t>
            </a:r>
            <a:r>
              <a:rPr lang="en-US" b="0" baseline="0" dirty="0"/>
              <a:t>lick to reveal the sample analysis.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Facilitator says: </a:t>
            </a:r>
            <a:r>
              <a:rPr lang="en-US" sz="1200" b="0" kern="1200" dirty="0">
                <a:solidFill>
                  <a:schemeClr val="tx1"/>
                </a:solidFill>
                <a:effectLst/>
                <a:latin typeface="+mn-lt"/>
                <a:ea typeface="+mn-ea"/>
                <a:cs typeface="+mn-cs"/>
              </a:rPr>
              <a:t>Here</a:t>
            </a:r>
            <a:r>
              <a:rPr lang="en-US" sz="1200" b="0" kern="1200" baseline="0" dirty="0">
                <a:solidFill>
                  <a:schemeClr val="tx1"/>
                </a:solidFill>
                <a:effectLst/>
                <a:latin typeface="+mn-lt"/>
                <a:ea typeface="+mn-ea"/>
                <a:cs typeface="+mn-cs"/>
              </a:rPr>
              <a:t> is just one</a:t>
            </a:r>
            <a:r>
              <a:rPr lang="en-US" sz="1200" kern="1200" dirty="0">
                <a:solidFill>
                  <a:schemeClr val="tx1"/>
                </a:solidFill>
                <a:effectLst/>
                <a:latin typeface="+mn-lt"/>
                <a:ea typeface="+mn-ea"/>
                <a:cs typeface="+mn-cs"/>
              </a:rPr>
              <a:t> specific example where background knowledge on Greek Myths would be helpful when</a:t>
            </a:r>
            <a:r>
              <a:rPr lang="en-US" sz="1200" kern="1200" baseline="0" dirty="0">
                <a:solidFill>
                  <a:schemeClr val="tx1"/>
                </a:solidFill>
                <a:effectLst/>
                <a:latin typeface="+mn-lt"/>
                <a:ea typeface="+mn-ea"/>
                <a:cs typeface="+mn-cs"/>
              </a:rPr>
              <a:t> reading this text.  It would be helpful for students to know who Jupiter is – the footnote in Part I relates Jupiter to the Greek God Zeus, but if students don’t have knowledge on the Gods this footnote will not help them.  Similarly, students can infer that Golden Age means a better time, but again, background knowledge on the gods and this era would help students better understand this text.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28</a:t>
            </a:fld>
            <a:endParaRPr lang="en-US" dirty="0"/>
          </a:p>
        </p:txBody>
      </p:sp>
    </p:spTree>
    <p:extLst>
      <p:ext uri="{BB962C8B-B14F-4D97-AF65-F5344CB8AC3E}">
        <p14:creationId xmlns:p14="http://schemas.microsoft.com/office/powerpoint/2010/main" val="21011326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58938" y="835025"/>
            <a:ext cx="3711575" cy="2087563"/>
          </a:xfrm>
        </p:spPr>
      </p:sp>
      <p:sp>
        <p:nvSpPr>
          <p:cNvPr id="3" name="Notes Placeholder 2"/>
          <p:cNvSpPr>
            <a:spLocks noGrp="1"/>
          </p:cNvSpPr>
          <p:nvPr>
            <p:ph type="body" idx="1"/>
          </p:nvPr>
        </p:nvSpPr>
        <p:spPr>
          <a:xfrm>
            <a:off x="686282" y="3174868"/>
            <a:ext cx="5486400" cy="3600450"/>
          </a:xfrm>
        </p:spPr>
        <p:txBody>
          <a:bodyPr/>
          <a:lstStyle/>
          <a:p>
            <a:r>
              <a:rPr lang="en-US" b="1" dirty="0"/>
              <a:t>Time:</a:t>
            </a:r>
          </a:p>
          <a:p>
            <a:r>
              <a:rPr lang="en-US" b="1" dirty="0"/>
              <a:t>Duration: </a:t>
            </a:r>
            <a:r>
              <a:rPr lang="en-US" b="0" dirty="0"/>
              <a:t>1 minute</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0" dirty="0"/>
              <a:t>Why is this important? </a:t>
            </a:r>
            <a:r>
              <a:rPr lang="en-US" baseline="0" dirty="0"/>
              <a:t>These four quadrants serve as different lenses for looking at a text. This will help you notice things about the text that you may not have noticed at first and can guide you in identifying, more specifically,  what makes the text challenging. </a:t>
            </a:r>
            <a:r>
              <a:rPr lang="en-US" sz="1200" b="1" kern="1200" dirty="0">
                <a:solidFill>
                  <a:schemeClr val="tx1"/>
                </a:solidFill>
                <a:effectLst/>
                <a:latin typeface="+mn-lt"/>
                <a:ea typeface="+mn-ea"/>
                <a:cs typeface="+mn-cs"/>
              </a:rPr>
              <a:t>Qualitative analysis can and</a:t>
            </a:r>
            <a:r>
              <a:rPr lang="en-US" sz="1200" b="1" kern="1200" baseline="0" dirty="0">
                <a:solidFill>
                  <a:schemeClr val="tx1"/>
                </a:solidFill>
                <a:effectLst/>
                <a:latin typeface="+mn-lt"/>
                <a:ea typeface="+mn-ea"/>
                <a:cs typeface="+mn-cs"/>
              </a:rPr>
              <a:t> should </a:t>
            </a:r>
            <a:r>
              <a:rPr lang="en-US" sz="1200" b="1" kern="1200" dirty="0">
                <a:solidFill>
                  <a:schemeClr val="tx1"/>
                </a:solidFill>
                <a:effectLst/>
                <a:latin typeface="+mn-lt"/>
                <a:ea typeface="+mn-ea"/>
                <a:cs typeface="+mn-cs"/>
              </a:rPr>
              <a:t>influence pedagogical decisions</a:t>
            </a:r>
            <a:r>
              <a:rPr lang="en-US" sz="1200" kern="1200" dirty="0">
                <a:solidFill>
                  <a:schemeClr val="tx1"/>
                </a:solidFill>
                <a:effectLst/>
                <a:latin typeface="+mn-lt"/>
                <a:ea typeface="+mn-ea"/>
                <a:cs typeface="+mn-cs"/>
              </a:rPr>
              <a:t>. Qualitative considerations help you decide where to focus student time and attention within the text, and also show you where your students may need more support to gain understanding.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Facilitator says: </a:t>
            </a:r>
            <a:r>
              <a:rPr lang="en-US" sz="1200" kern="1200" dirty="0">
                <a:solidFill>
                  <a:schemeClr val="tx1"/>
                </a:solidFill>
                <a:effectLst/>
                <a:latin typeface="+mn-lt"/>
                <a:ea typeface="+mn-ea"/>
                <a:cs typeface="+mn-cs"/>
              </a:rPr>
              <a:t>Finally, these qualitative features are evident in the Reader’s Circles</a:t>
            </a:r>
            <a:r>
              <a:rPr lang="en-US" sz="1200" kern="1200" baseline="0" dirty="0">
                <a:solidFill>
                  <a:schemeClr val="tx1"/>
                </a:solidFill>
                <a:effectLst/>
                <a:latin typeface="+mn-lt"/>
                <a:ea typeface="+mn-ea"/>
                <a:cs typeface="+mn-cs"/>
              </a:rPr>
              <a:t> and are the foundation on which the text-dependent questions and tasks for a given text are designed.  As students move through the Reader’s Circles to reach a deeper understanding of the text, they are simultaneously navigating these qualitative features. Based on their students needs, teachers can then make informed decisions about which aspects of complexity in a given text may require additional supports or scaffolds.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Image Source:</a:t>
            </a:r>
            <a:r>
              <a:rPr lang="en-US" dirty="0"/>
              <a:t> ELA Guidebooks 2.0 </a:t>
            </a:r>
          </a:p>
        </p:txBody>
      </p:sp>
      <p:sp>
        <p:nvSpPr>
          <p:cNvPr id="4" name="Slide Number Placeholder 3"/>
          <p:cNvSpPr>
            <a:spLocks noGrp="1"/>
          </p:cNvSpPr>
          <p:nvPr>
            <p:ph type="sldNum" sz="quarter" idx="10"/>
          </p:nvPr>
        </p:nvSpPr>
        <p:spPr/>
        <p:txBody>
          <a:bodyPr/>
          <a:lstStyle/>
          <a:p>
            <a:fld id="{86425DA3-A274-D349-A373-1D0D30C163E5}" type="slidenum">
              <a:rPr lang="en-US" smtClean="0"/>
              <a:t>29</a:t>
            </a:fld>
            <a:endParaRPr lang="en-US" dirty="0"/>
          </a:p>
        </p:txBody>
      </p:sp>
    </p:spTree>
    <p:extLst>
      <p:ext uri="{BB962C8B-B14F-4D97-AF65-F5344CB8AC3E}">
        <p14:creationId xmlns:p14="http://schemas.microsoft.com/office/powerpoint/2010/main" val="13926274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a:t>
            </a:fld>
            <a:endParaRPr lang="en-US"/>
          </a:p>
        </p:txBody>
      </p:sp>
    </p:spTree>
    <p:extLst>
      <p:ext uri="{BB962C8B-B14F-4D97-AF65-F5344CB8AC3E}">
        <p14:creationId xmlns:p14="http://schemas.microsoft.com/office/powerpoint/2010/main" val="16524687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5200" y="1168400"/>
            <a:ext cx="5105400" cy="2871788"/>
          </a:xfrm>
        </p:spPr>
      </p:sp>
      <p:sp>
        <p:nvSpPr>
          <p:cNvPr id="3" name="Notes Placeholder 2"/>
          <p:cNvSpPr>
            <a:spLocks noGrp="1"/>
          </p:cNvSpPr>
          <p:nvPr>
            <p:ph type="body" idx="1"/>
          </p:nvPr>
        </p:nvSpPr>
        <p:spPr>
          <a:xfrm>
            <a:off x="685800" y="4184650"/>
            <a:ext cx="5486400" cy="3600450"/>
          </a:xfrm>
        </p:spPr>
        <p:txBody>
          <a:bodyPr/>
          <a:lstStyle/>
          <a:p>
            <a:r>
              <a:rPr lang="en-US" sz="1100" b="1" dirty="0"/>
              <a:t>Time:</a:t>
            </a:r>
          </a:p>
          <a:p>
            <a:r>
              <a:rPr lang="en-US" sz="1100" b="1" dirty="0"/>
              <a:t>Duration: </a:t>
            </a:r>
            <a:r>
              <a:rPr lang="en-US" sz="1100" b="0" dirty="0"/>
              <a:t>1 minute</a:t>
            </a:r>
          </a:p>
          <a:p>
            <a:endParaRPr lang="en-US" sz="1100" b="0" dirty="0"/>
          </a:p>
          <a:p>
            <a:r>
              <a:rPr lang="en-US" sz="1100" b="1" dirty="0"/>
              <a:t>Facilitator says: </a:t>
            </a:r>
            <a:r>
              <a:rPr lang="en-US" sz="1100" b="0" dirty="0"/>
              <a:t>We didn’t directly address the third</a:t>
            </a:r>
            <a:r>
              <a:rPr lang="en-US" sz="1100" b="0" baseline="0" dirty="0"/>
              <a:t> part of the three-part model today, but again I want to emphasize that this third factor is the WHY behind the model and the WHY behind the type of thinking work we did today.  </a:t>
            </a:r>
            <a:r>
              <a:rPr lang="en-US" sz="1100" b="0" dirty="0"/>
              <a:t>We take the</a:t>
            </a:r>
            <a:r>
              <a:rPr lang="en-US" sz="1100" b="0" baseline="0" dirty="0"/>
              <a:t> quantitative and qualitative complexity of the text and then we use our professional judgement to decide how to make that text accessible to our students. </a:t>
            </a:r>
            <a:r>
              <a:rPr lang="en-US" sz="1100" b="1" baseline="0" dirty="0"/>
              <a:t>Notice I said ”how” not “if.”  </a:t>
            </a:r>
            <a:r>
              <a:rPr lang="en-US" sz="1100" b="0" baseline="0" dirty="0"/>
              <a:t>The point is not to decide that a grade-level appropriate text is too complex based on your students’ reading levels – the point is to identify what specifically makes it complex so you can devote the necessary time and attention to those features and build in the necessary scaffolds to support your students in reading and understanding that text. When a text or task is complex for the reader, the teacher needs to consider how to support the reader, not change the text. The supports Flowchart in the Guidebooks is a good resource for this. We will be exploring the Supports Flowchart in depth in modules 4 and 6.</a:t>
            </a:r>
          </a:p>
          <a:p>
            <a:endParaRPr lang="en-US" sz="1100" b="0" baseline="0" dirty="0"/>
          </a:p>
          <a:p>
            <a:r>
              <a:rPr lang="en-US" sz="1100" b="1" baseline="0" dirty="0"/>
              <a:t>Facilitator does: </a:t>
            </a:r>
            <a:r>
              <a:rPr lang="en-US" sz="1100" b="0" baseline="0" dirty="0"/>
              <a:t>Ask if there are any questions.</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100" b="1" baseline="0"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sz="1100" b="1" baseline="0" dirty="0"/>
              <a:t>Source:</a:t>
            </a:r>
            <a:r>
              <a:rPr lang="en-US" sz="1100" b="0" baseline="0" dirty="0"/>
              <a:t> Student Achievement Partners. (2015). </a:t>
            </a:r>
            <a:r>
              <a:rPr lang="en-US" sz="1100" b="0" i="1" dirty="0"/>
              <a:t>ELA/Literacy instructional practice guide: Coaching tool.</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100" i="1" dirty="0"/>
          </a:p>
          <a:p>
            <a:pPr marL="0" lvl="1">
              <a:defRPr/>
            </a:pPr>
            <a:r>
              <a:rPr lang="en-US" sz="1100" b="1" dirty="0"/>
              <a:t>Image Source: </a:t>
            </a:r>
            <a:r>
              <a:rPr lang="en-US" sz="1100" dirty="0"/>
              <a:t>National Governors Association Center for Best Practices, Council of Chief State School Officers. (2010). Common Core State Standards: Appendix A. Washington, DC: National Governors Association Center for Best Practices, Council of Chief State School. </a:t>
            </a:r>
            <a:endParaRPr lang="en-US" sz="1100" b="1" dirty="0"/>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100" b="0" i="1" dirty="0"/>
          </a:p>
        </p:txBody>
      </p:sp>
      <p:sp>
        <p:nvSpPr>
          <p:cNvPr id="4" name="Slide Number Placeholder 3"/>
          <p:cNvSpPr>
            <a:spLocks noGrp="1"/>
          </p:cNvSpPr>
          <p:nvPr>
            <p:ph type="sldNum" sz="quarter" idx="10"/>
          </p:nvPr>
        </p:nvSpPr>
        <p:spPr/>
        <p:txBody>
          <a:bodyPr/>
          <a:lstStyle/>
          <a:p>
            <a:fld id="{86425DA3-A274-D349-A373-1D0D30C163E5}" type="slidenum">
              <a:rPr lang="en-US" smtClean="0"/>
              <a:t>30</a:t>
            </a:fld>
            <a:endParaRPr lang="en-US"/>
          </a:p>
        </p:txBody>
      </p:sp>
    </p:spTree>
    <p:extLst>
      <p:ext uri="{BB962C8B-B14F-4D97-AF65-F5344CB8AC3E}">
        <p14:creationId xmlns:p14="http://schemas.microsoft.com/office/powerpoint/2010/main" val="21166706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08100" y="860425"/>
            <a:ext cx="4373563" cy="2460625"/>
          </a:xfrm>
        </p:spPr>
      </p:sp>
      <p:sp>
        <p:nvSpPr>
          <p:cNvPr id="3" name="Notes Placeholder 2"/>
          <p:cNvSpPr>
            <a:spLocks noGrp="1"/>
          </p:cNvSpPr>
          <p:nvPr>
            <p:ph type="body" idx="1"/>
          </p:nvPr>
        </p:nvSpPr>
        <p:spPr>
          <a:xfrm>
            <a:off x="751681" y="3771768"/>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Time:</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Duration: </a:t>
            </a:r>
            <a:r>
              <a:rPr lang="en-US" sz="1100" b="0" i="0" u="none" strike="noStrike" cap="none" dirty="0">
                <a:solidFill>
                  <a:schemeClr val="dk1"/>
                </a:solidFill>
                <a:sym typeface="Calibri"/>
              </a:rPr>
              <a:t>5</a:t>
            </a:r>
            <a:r>
              <a:rPr lang="en-US" sz="1100" b="0" i="0" u="none" strike="noStrike" cap="none" dirty="0">
                <a:solidFill>
                  <a:schemeClr val="dk1"/>
                </a:solidFill>
                <a:ea typeface="Calibri"/>
                <a:sym typeface="Calibri"/>
              </a:rPr>
              <a:t>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b="0" i="0" u="none" strike="noStrike" cap="none" dirty="0">
              <a:solidFill>
                <a:schemeClr val="dk1"/>
              </a:solidFill>
              <a:ea typeface="Calibri"/>
              <a:sym typeface="Calibri"/>
            </a:endParaRPr>
          </a:p>
          <a:p>
            <a:r>
              <a:rPr lang="en-US" sz="1100" b="1" dirty="0"/>
              <a:t>Facilitator says: </a:t>
            </a:r>
            <a:r>
              <a:rPr lang="en-US" sz="1100" b="0" dirty="0"/>
              <a:t>Before</a:t>
            </a:r>
            <a:r>
              <a:rPr lang="en-US" sz="1100" b="0" baseline="0" dirty="0"/>
              <a:t> we wrap up, it’s important that we reflect on our learning from today’s session. Please take a few moments to reflect on these questions by discussing at your tables. There is also space in your note catcher to record your thinking if you would like. </a:t>
            </a:r>
          </a:p>
          <a:p>
            <a:endParaRPr lang="en-US" sz="1100"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sz="1100" b="1" dirty="0"/>
              <a:t>Facilitator</a:t>
            </a:r>
            <a:r>
              <a:rPr lang="en-US" sz="1100" b="1" baseline="0" dirty="0"/>
              <a:t> does: </a:t>
            </a:r>
            <a:r>
              <a:rPr lang="en-US" sz="1100" b="0" baseline="0" dirty="0"/>
              <a:t>Provide a few minutes for people to discuss. Circulate to listen in for key points/misconceptions. As needed, clarify/emphasize the key points below during the whole-group debrief. </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100" b="0" baseline="0"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sz="1100" b="1" baseline="0" dirty="0"/>
              <a:t>Key Points:</a:t>
            </a:r>
          </a:p>
          <a:p>
            <a:pPr marL="1714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dirty="0"/>
              <a:t>Quantitative measures do not take into account those aspects of a text that a human reader can discern, such as complex themes or background knowledge required to access the text’s meaning. </a:t>
            </a:r>
          </a:p>
          <a:p>
            <a:pPr marL="1714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aseline="0" dirty="0"/>
              <a:t>The four</a:t>
            </a:r>
            <a:r>
              <a:rPr lang="en-US" sz="1100" dirty="0"/>
              <a:t> main “buckets” of qualitative features are: Meaning, Structure, Knowledge Demands, and Language. Within these buckets are more specific descriptors of aspects that make a text complex (i.e. vocabulary or syntax fall within the “Language” bucket). </a:t>
            </a:r>
          </a:p>
          <a:p>
            <a:pPr marL="1714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aseline="0" dirty="0"/>
              <a:t>Understanding</a:t>
            </a:r>
            <a:r>
              <a:rPr lang="en-US" sz="1100" dirty="0"/>
              <a:t> text complexity supports high-quality instruction by informing pedagogical decisions, such as where you should spend time and attention within a text and where students may need additional support. The qualitative features also appear throughout the Reader’s Circles, so teachers must have an understanding of what makes texts complex so they can better help students navigate through these. </a:t>
            </a:r>
            <a:endParaRPr lang="en-US" sz="110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31</a:t>
            </a:fld>
            <a:endParaRPr lang="en-US" dirty="0"/>
          </a:p>
        </p:txBody>
      </p:sp>
    </p:spTree>
    <p:extLst>
      <p:ext uri="{BB962C8B-B14F-4D97-AF65-F5344CB8AC3E}">
        <p14:creationId xmlns:p14="http://schemas.microsoft.com/office/powerpoint/2010/main" val="15522854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32</a:t>
            </a:fld>
            <a:endParaRPr lang="en-US"/>
          </a:p>
        </p:txBody>
      </p:sp>
    </p:spTree>
    <p:extLst>
      <p:ext uri="{BB962C8B-B14F-4D97-AF65-F5344CB8AC3E}">
        <p14:creationId xmlns:p14="http://schemas.microsoft.com/office/powerpoint/2010/main" val="4178679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08113" y="736600"/>
            <a:ext cx="4154487" cy="2336800"/>
          </a:xfrm>
        </p:spPr>
      </p:sp>
      <p:sp>
        <p:nvSpPr>
          <p:cNvPr id="3" name="Notes Placeholder 2"/>
          <p:cNvSpPr>
            <a:spLocks noGrp="1"/>
          </p:cNvSpPr>
          <p:nvPr>
            <p:ph type="body" idx="1"/>
          </p:nvPr>
        </p:nvSpPr>
        <p:spPr>
          <a:xfrm>
            <a:off x="701272" y="3334347"/>
            <a:ext cx="5486400" cy="3600450"/>
          </a:xfrm>
        </p:spPr>
        <p:txBody>
          <a:bodyPr/>
          <a:lstStyle/>
          <a:p>
            <a:r>
              <a:rPr lang="en-US" b="1" dirty="0"/>
              <a:t>Time:</a:t>
            </a:r>
          </a:p>
          <a:p>
            <a:r>
              <a:rPr lang="en-US" b="1" dirty="0"/>
              <a:t>Duration</a:t>
            </a:r>
            <a:r>
              <a:rPr lang="en-US" dirty="0"/>
              <a:t>: 5 minutes</a:t>
            </a:r>
          </a:p>
          <a:p>
            <a:endParaRPr lang="en-US" dirty="0"/>
          </a:p>
          <a:p>
            <a:r>
              <a:rPr lang="en-US" b="1" dirty="0"/>
              <a:t>Facilitator does: </a:t>
            </a:r>
            <a:r>
              <a:rPr lang="en-US" dirty="0"/>
              <a:t>Direct participants to the</a:t>
            </a:r>
            <a:r>
              <a:rPr lang="en-US" baseline="0" dirty="0"/>
              <a:t> text and questions in the Do Now section of their note-catcher. Provide a minute of independent review time, then click to reveal the discussion prompt and have participants discuss with a partner.  Afterwards, check for understanding by inviting people to share with the whole group. </a:t>
            </a:r>
          </a:p>
          <a:p>
            <a:endParaRPr lang="en-US" baseline="0" dirty="0"/>
          </a:p>
          <a:p>
            <a:r>
              <a:rPr lang="en-US" b="1" baseline="0" dirty="0"/>
              <a:t>Look for: </a:t>
            </a:r>
          </a:p>
          <a:p>
            <a:pPr marL="171450" indent="-171450">
              <a:buFont typeface="Arial" charset="0"/>
              <a:buChar char="•"/>
            </a:pPr>
            <a:r>
              <a:rPr lang="en-US" b="0" baseline="0" dirty="0"/>
              <a:t>The first question provides a scaffold for the second question. Identifying the setting of the poem (Christmas Eve, in a cozy home with stockings hung up, etc.) prepares readers to correctly identify the poet’s tone. </a:t>
            </a: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33</a:t>
            </a:fld>
            <a:endParaRPr lang="en-US" dirty="0"/>
          </a:p>
        </p:txBody>
      </p:sp>
    </p:spTree>
    <p:extLst>
      <p:ext uri="{BB962C8B-B14F-4D97-AF65-F5344CB8AC3E}">
        <p14:creationId xmlns:p14="http://schemas.microsoft.com/office/powerpoint/2010/main" val="9800130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8563" y="631825"/>
            <a:ext cx="4686300" cy="2635250"/>
          </a:xfrm>
        </p:spPr>
      </p:sp>
      <p:sp>
        <p:nvSpPr>
          <p:cNvPr id="3" name="Notes Placeholder 2"/>
          <p:cNvSpPr>
            <a:spLocks noGrp="1"/>
          </p:cNvSpPr>
          <p:nvPr>
            <p:ph type="body" idx="1"/>
          </p:nvPr>
        </p:nvSpPr>
        <p:spPr>
          <a:xfrm>
            <a:off x="686282" y="3469258"/>
            <a:ext cx="5486400" cy="3600450"/>
          </a:xfrm>
        </p:spPr>
        <p:txBody>
          <a:bodyPr/>
          <a:lstStyle/>
          <a:p>
            <a:r>
              <a:rPr lang="en-US" b="1" dirty="0"/>
              <a:t>Time:</a:t>
            </a:r>
          </a:p>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34</a:t>
            </a:fld>
            <a:endParaRPr lang="en-US" dirty="0"/>
          </a:p>
        </p:txBody>
      </p:sp>
    </p:spTree>
    <p:extLst>
      <p:ext uri="{BB962C8B-B14F-4D97-AF65-F5344CB8AC3E}">
        <p14:creationId xmlns:p14="http://schemas.microsoft.com/office/powerpoint/2010/main" val="12471683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Time: </a:t>
            </a:r>
          </a:p>
          <a:p>
            <a:r>
              <a:rPr lang="en-US" b="1" dirty="0"/>
              <a:t>Duration: </a:t>
            </a:r>
            <a:r>
              <a:rPr lang="en-US" b="0" dirty="0"/>
              <a:t>3</a:t>
            </a:r>
            <a:r>
              <a:rPr lang="en-US" dirty="0"/>
              <a:t> min</a:t>
            </a:r>
          </a:p>
          <a:p>
            <a:endParaRPr lang="en-US" dirty="0"/>
          </a:p>
          <a:p>
            <a:r>
              <a:rPr lang="en-US" b="1" dirty="0"/>
              <a:t>Facilitator says: </a:t>
            </a:r>
            <a:r>
              <a:rPr lang="en-US" dirty="0"/>
              <a:t>Remember</a:t>
            </a:r>
            <a:r>
              <a:rPr lang="en-US" baseline="0" dirty="0"/>
              <a:t> back in Module 1 we experienced the Reader’s Circles firsthand when we engaged in a close reading of the Robert Frost poem “The Road Not Taken.”  Let’s take a moment to review this concept from Module 1.</a:t>
            </a:r>
          </a:p>
          <a:p>
            <a:endParaRPr lang="en-US" baseline="0" dirty="0"/>
          </a:p>
          <a:p>
            <a:r>
              <a:rPr lang="en-US" b="1" baseline="0" dirty="0"/>
              <a:t>Facilitator does: </a:t>
            </a:r>
            <a:r>
              <a:rPr lang="en-US" baseline="0" dirty="0"/>
              <a:t>Direct participants to review the Reader’s Circles graphic in their note-catcher and prompt them to think about how they would describe the Reader’s Circles.  Note that there is space in their note-catcher beneath the graphic to jot down some of their ideas because in a moment they will be sharing with a partner. </a:t>
            </a:r>
          </a:p>
          <a:p>
            <a:endParaRPr lang="en-US" baseline="0" dirty="0"/>
          </a:p>
          <a:p>
            <a:r>
              <a:rPr lang="en-US" b="1" baseline="0" dirty="0"/>
              <a:t>Facilitator says: </a:t>
            </a:r>
            <a:r>
              <a:rPr lang="en-US" baseline="0" dirty="0"/>
              <a:t>Now turn and talk: </a:t>
            </a:r>
            <a:r>
              <a:rPr lang="en-US" dirty="0"/>
              <a:t>What are</a:t>
            </a:r>
            <a:r>
              <a:rPr lang="en-US" baseline="0" dirty="0"/>
              <a:t> Reader’s Circles?</a:t>
            </a:r>
          </a:p>
          <a:p>
            <a:endParaRPr lang="en-US" baseline="0" dirty="0"/>
          </a:p>
          <a:p>
            <a:r>
              <a:rPr lang="en-US" b="1" baseline="0" dirty="0"/>
              <a:t>Facilitator does: </a:t>
            </a:r>
            <a:r>
              <a:rPr lang="en-US" baseline="0" dirty="0"/>
              <a:t>Invite participants to share out with the whole group afterwards.  Look for/emphasize: </a:t>
            </a:r>
          </a:p>
          <a:p>
            <a:pPr marL="457200" indent="-457200">
              <a:buFont typeface="Arial" charset="0"/>
              <a:buChar char="•"/>
            </a:pPr>
            <a:r>
              <a:rPr lang="en-US" dirty="0"/>
              <a:t>The Reader’s Circles are the Guidebooks’ approach to close reading</a:t>
            </a:r>
          </a:p>
          <a:p>
            <a:pPr marL="457200" lvl="0" indent="-457200">
              <a:buFont typeface="Arial" charset="0"/>
              <a:buChar char="•"/>
            </a:pPr>
            <a:r>
              <a:rPr lang="en-US" dirty="0"/>
              <a:t>Way of breaking down the steps in the reading process to support students in reading and understanding complex texts</a:t>
            </a:r>
          </a:p>
          <a:p>
            <a:pPr marL="457200" lvl="0" indent="-457200">
              <a:buFont typeface="Arial" charset="0"/>
              <a:buChar char="•"/>
            </a:pPr>
            <a:r>
              <a:rPr lang="en-US" dirty="0"/>
              <a:t>Students will engage in multiple readings of a text</a:t>
            </a:r>
          </a:p>
          <a:p>
            <a:pPr marL="457200" lvl="0" indent="-457200">
              <a:buFont typeface="Arial" charset="0"/>
              <a:buChar char="•"/>
            </a:pPr>
            <a:r>
              <a:rPr lang="en-US" dirty="0"/>
              <a:t>Each reading = a different lens</a:t>
            </a:r>
          </a:p>
          <a:p>
            <a:pPr marL="457200" lvl="0" indent="-457200">
              <a:buFont typeface="Arial" charset="0"/>
              <a:buChar char="•"/>
            </a:pPr>
            <a:r>
              <a:rPr lang="en-US" dirty="0"/>
              <a:t>Makes the thinking process explicit for students so they can transfer this process to texts they read on their own</a:t>
            </a:r>
          </a:p>
          <a:p>
            <a:pPr marL="457200" lvl="0" indent="-457200">
              <a:buFont typeface="Arial" charset="0"/>
              <a:buChar char="•"/>
            </a:pPr>
            <a:r>
              <a:rPr lang="en-US" dirty="0"/>
              <a:t>A move from literal to more abstract thinking</a:t>
            </a:r>
          </a:p>
          <a:p>
            <a:pPr marL="457200" lvl="0" indent="-457200">
              <a:buFont typeface="Arial" charset="0"/>
              <a:buChar char="•"/>
            </a:pPr>
            <a:r>
              <a:rPr lang="en-US" b="0" baseline="0" dirty="0"/>
              <a:t>Compare this to a telescope – helping the reader focus their lens as they read a text to ultimately see/uncover the true meaning of the text.</a:t>
            </a:r>
          </a:p>
          <a:p>
            <a:pPr marL="457200" lvl="0" indent="-457200">
              <a:buFont typeface="Arial" charset="0"/>
              <a:buChar char="•"/>
            </a:pPr>
            <a:endParaRPr lang="en-US" b="0" baseline="0" dirty="0"/>
          </a:p>
          <a:p>
            <a:pPr marL="0" lvl="0" indent="0">
              <a:buFont typeface="Arial" charset="0"/>
              <a:buNone/>
            </a:pPr>
            <a:r>
              <a:rPr lang="en-US" b="1" baseline="0" dirty="0"/>
              <a:t>Image Source: </a:t>
            </a:r>
            <a:r>
              <a:rPr lang="en-US" b="0" i="1" baseline="0" dirty="0"/>
              <a:t>ELA Guidebooks 2.0</a:t>
            </a:r>
            <a:endParaRPr lang="en-US" b="1" i="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35</a:t>
            </a:fld>
            <a:endParaRPr lang="en-US" dirty="0"/>
          </a:p>
        </p:txBody>
      </p:sp>
    </p:spTree>
    <p:extLst>
      <p:ext uri="{BB962C8B-B14F-4D97-AF65-F5344CB8AC3E}">
        <p14:creationId xmlns:p14="http://schemas.microsoft.com/office/powerpoint/2010/main" val="106502905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36</a:t>
            </a:fld>
            <a:endParaRPr lang="en-US"/>
          </a:p>
        </p:txBody>
      </p:sp>
    </p:spTree>
    <p:extLst>
      <p:ext uri="{BB962C8B-B14F-4D97-AF65-F5344CB8AC3E}">
        <p14:creationId xmlns:p14="http://schemas.microsoft.com/office/powerpoint/2010/main" val="58626561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30 seconds</a:t>
            </a:r>
          </a:p>
          <a:p>
            <a:endParaRPr lang="en-US" b="1" dirty="0"/>
          </a:p>
          <a:p>
            <a:r>
              <a:rPr lang="en-US" b="1" dirty="0"/>
              <a:t>Facilitator says: </a:t>
            </a:r>
            <a:r>
              <a:rPr lang="en-US" dirty="0"/>
              <a:t>Remember that in our last session,  you read and analyzed the first text in the shared unit, the story of Prometheus.</a:t>
            </a:r>
            <a:r>
              <a:rPr lang="en-US" baseline="0" dirty="0"/>
              <a:t> </a:t>
            </a:r>
            <a:r>
              <a:rPr lang="en-US" dirty="0"/>
              <a:t>Now, we’ll explore how the lessons for this text use the Readers Circle to build understanding.  It’s important to note that in the Flowers for Algernon unit, the</a:t>
            </a:r>
            <a:r>
              <a:rPr lang="en-US" baseline="0" dirty="0"/>
              <a:t> first three lessons are dedicated to students reading and understanding The Story of Prometheus. For our purposes, since we don</a:t>
            </a:r>
            <a:r>
              <a:rPr lang="uk-UA" baseline="0" dirty="0"/>
              <a:t>’</a:t>
            </a:r>
            <a:r>
              <a:rPr lang="en-US" baseline="0" dirty="0"/>
              <a:t>t have three days to do this – we are going to modify these three lessons so you can experience the Reader’s Circles with this Guidebook text in the short amount of time we have together today. Unlike the Robert Frost experiential we did back in Module 1, in this example we are not going to experience an uninterrupted close reading.  Now that you’ve had that experience and know what it feels like from a reader’s perspective, today we are going to toggle back and forth between putting on our student hat and our teacher hat.  You will experience part of the Reader’s Circles as a student and then immediately step out to analyze it from a teacher’s perspective. </a:t>
            </a:r>
            <a:endParaRPr lang="en-US" dirty="0"/>
          </a:p>
          <a:p>
            <a:pPr marL="0" indent="0">
              <a:buNone/>
            </a:pPr>
            <a:endParaRPr lang="en-US" baseline="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37</a:t>
            </a:fld>
            <a:endParaRPr lang="en-US"/>
          </a:p>
        </p:txBody>
      </p:sp>
    </p:spTree>
    <p:extLst>
      <p:ext uri="{BB962C8B-B14F-4D97-AF65-F5344CB8AC3E}">
        <p14:creationId xmlns:p14="http://schemas.microsoft.com/office/powerpoint/2010/main" val="201827164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229100"/>
            <a:ext cx="5486400" cy="3600450"/>
          </a:xfrm>
        </p:spPr>
        <p:txBody>
          <a:bodyPr/>
          <a:lstStyle/>
          <a:p>
            <a:r>
              <a:rPr lang="en-US" b="1" dirty="0"/>
              <a:t>Time:</a:t>
            </a:r>
          </a:p>
          <a:p>
            <a:r>
              <a:rPr lang="en-US" b="1" dirty="0"/>
              <a:t>Duration: </a:t>
            </a:r>
            <a:r>
              <a:rPr lang="en-US" b="0" dirty="0"/>
              <a:t>8 minutes</a:t>
            </a:r>
          </a:p>
          <a:p>
            <a:endParaRPr lang="en-US" b="1" dirty="0"/>
          </a:p>
          <a:p>
            <a:r>
              <a:rPr lang="en-US" b="1" dirty="0"/>
              <a:t>Facilitator says: </a:t>
            </a:r>
            <a:r>
              <a:rPr lang="en-US" b="0" dirty="0"/>
              <a:t>P</a:t>
            </a:r>
            <a:r>
              <a:rPr lang="en-US" baseline="0" dirty="0"/>
              <a:t>ut on your student hat! We are going to experience the Reader’s Circles using The Story of Prometheus just as students would based on how these lessons are laid out in the Guidebooks.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aseline="0" dirty="0"/>
              <a:t>Review directions – have participants re-read independently with a lens for which words reveal aspects of the characters. The stories are located in the note catcher. </a:t>
            </a:r>
            <a:r>
              <a:rPr lang="en-US" b="0" dirty="0"/>
              <a:t>Since participants just read the text in Session 1, you may want to direct them to “skim and scan” the text rather than do a full re-read. </a:t>
            </a: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aseline="0" dirty="0"/>
              <a:t>After a few moments, click to reveal the next set of directions and have participants work with a partner to select one character and underline three words in the text that describe that character/reveal aspects of the personality.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aseline="0" dirty="0"/>
              <a:t>Invite participants to share out words they identified for each character with the whole group.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Look for:</a:t>
            </a:r>
            <a:endParaRPr lang="en-US" b="1" dirty="0"/>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Words that describe Prometheus:</a:t>
            </a:r>
            <a:r>
              <a:rPr lang="en-US" baseline="0" dirty="0"/>
              <a:t> </a:t>
            </a:r>
            <a:r>
              <a:rPr lang="en-US" dirty="0"/>
              <a:t>forethought, intent, hastened, and boldly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Words</a:t>
            </a:r>
            <a:r>
              <a:rPr lang="en-US" baseline="0" dirty="0"/>
              <a:t> that describe Jupiter: </a:t>
            </a:r>
            <a:r>
              <a:rPr lang="en-US" dirty="0"/>
              <a:t>punish, puny, tyrant, or distress</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Image Source: </a:t>
            </a:r>
            <a:r>
              <a:rPr lang="en-US" dirty="0"/>
              <a:t>Public Domain</a:t>
            </a:r>
          </a:p>
        </p:txBody>
      </p:sp>
      <p:sp>
        <p:nvSpPr>
          <p:cNvPr id="4" name="Slide Number Placeholder 3"/>
          <p:cNvSpPr>
            <a:spLocks noGrp="1"/>
          </p:cNvSpPr>
          <p:nvPr>
            <p:ph type="sldNum" sz="quarter" idx="10"/>
          </p:nvPr>
        </p:nvSpPr>
        <p:spPr/>
        <p:txBody>
          <a:bodyPr/>
          <a:lstStyle/>
          <a:p>
            <a:fld id="{86425DA3-A274-D349-A373-1D0D30C163E5}" type="slidenum">
              <a:rPr lang="en-US" smtClean="0"/>
              <a:t>38</a:t>
            </a:fld>
            <a:endParaRPr lang="en-US"/>
          </a:p>
        </p:txBody>
      </p:sp>
    </p:spTree>
    <p:extLst>
      <p:ext uri="{BB962C8B-B14F-4D97-AF65-F5344CB8AC3E}">
        <p14:creationId xmlns:p14="http://schemas.microsoft.com/office/powerpoint/2010/main" val="141896326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2.5 min</a:t>
            </a:r>
          </a:p>
          <a:p>
            <a:endParaRPr lang="en-US" b="1" dirty="0"/>
          </a:p>
          <a:p>
            <a:r>
              <a:rPr lang="en-US" b="1" dirty="0"/>
              <a:t>Facilitator says: </a:t>
            </a:r>
            <a:r>
              <a:rPr lang="en-US" dirty="0"/>
              <a:t>Now step out of your students’ shoes and put your teacher hat back on.</a:t>
            </a:r>
            <a:r>
              <a:rPr lang="en-US" baseline="0" dirty="0"/>
              <a:t> </a:t>
            </a:r>
            <a:r>
              <a:rPr lang="en-US" dirty="0"/>
              <a:t>Think for a bit about the experience you just had. What did this journey through the first part of the Readers Circle help you understand about the text? </a:t>
            </a:r>
          </a:p>
          <a:p>
            <a:endParaRPr lang="en-US" dirty="0"/>
          </a:p>
          <a:p>
            <a:r>
              <a:rPr lang="en-US" b="1" dirty="0"/>
              <a:t>Facilitator does: </a:t>
            </a:r>
            <a:r>
              <a:rPr lang="en-US" dirty="0"/>
              <a:t>Invite participants to share out with the whole group. </a:t>
            </a:r>
          </a:p>
          <a:p>
            <a:endParaRPr lang="en-US" b="0" dirty="0"/>
          </a:p>
          <a:p>
            <a:r>
              <a:rPr lang="en-US" b="1" dirty="0"/>
              <a:t>Look For: </a:t>
            </a:r>
          </a:p>
          <a:p>
            <a:pPr marL="171450" indent="-171450">
              <a:buFont typeface="Arial" panose="020B0604020202020204" pitchFamily="34" charset="0"/>
              <a:buChar char="•"/>
            </a:pPr>
            <a:r>
              <a:rPr lang="en-US" b="0" dirty="0"/>
              <a:t>The first layer is all about understanding the words the author has written. Our first read gave us a basic understanding of the story, what’s happening, and how the author describes the characters. </a:t>
            </a:r>
          </a:p>
          <a:p>
            <a:pPr marL="171450" indent="-171450">
              <a:buFont typeface="Arial" panose="020B0604020202020204" pitchFamily="34" charset="0"/>
              <a:buChar char="•"/>
            </a:pPr>
            <a:r>
              <a:rPr lang="en-US" b="0" dirty="0"/>
              <a:t>Note: There is no real analysis happening yet – we are gaining a literal understanding of the text. We are identifying words the author uses to describe Prometheus and Jupiter, but we’re not yet considering his purpose for doing so or its impact on us as readers. </a:t>
            </a:r>
          </a:p>
          <a:p>
            <a:endParaRPr lang="en-US" dirty="0"/>
          </a:p>
          <a:p>
            <a:r>
              <a:rPr lang="en-US" b="1" dirty="0"/>
              <a:t>Image Source: </a:t>
            </a:r>
            <a:r>
              <a:rPr lang="en-US" b="0" dirty="0"/>
              <a:t>ELA Guidebooks 2.0</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39</a:t>
            </a:fld>
            <a:endParaRPr lang="en-US"/>
          </a:p>
        </p:txBody>
      </p:sp>
    </p:spTree>
    <p:extLst>
      <p:ext uri="{BB962C8B-B14F-4D97-AF65-F5344CB8AC3E}">
        <p14:creationId xmlns:p14="http://schemas.microsoft.com/office/powerpoint/2010/main" val="18482459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dirty="0"/>
              <a:t>10 minutes</a:t>
            </a:r>
          </a:p>
          <a:p>
            <a:endParaRPr lang="en-US" dirty="0"/>
          </a:p>
          <a:p>
            <a:r>
              <a:rPr lang="en-US" b="1" dirty="0"/>
              <a:t>Facilitator does: </a:t>
            </a:r>
            <a:r>
              <a:rPr lang="en-US" b="0" dirty="0"/>
              <a:t>Explain the directions for ”two truths and a lie” – each person will come up with two things that are true and one that is a lie, and share with their group. The group will guess which ”fact” is actually a lie! Then, have people break up into groups of 4-5 (depending on group size) and give them 5-6 minutes to share. Afterwards, ask one person from each group to share interesting things they learned about their teammates with the whole group. </a:t>
            </a:r>
          </a:p>
          <a:p>
            <a:endParaRPr lang="en-US" b="0" dirty="0"/>
          </a:p>
          <a:p>
            <a:r>
              <a:rPr lang="en-US" b="1" dirty="0"/>
              <a:t>Note: </a:t>
            </a:r>
            <a:r>
              <a:rPr lang="en-US" b="0" dirty="0"/>
              <a:t>Encourage people to choose things that are not obvious (i.e. don’t choose “I’m a teacher” or “I live in Louisiana”).</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4</a:t>
            </a:fld>
            <a:endParaRPr lang="en-US"/>
          </a:p>
        </p:txBody>
      </p:sp>
    </p:spTree>
    <p:extLst>
      <p:ext uri="{BB962C8B-B14F-4D97-AF65-F5344CB8AC3E}">
        <p14:creationId xmlns:p14="http://schemas.microsoft.com/office/powerpoint/2010/main" val="75037481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9538" y="768350"/>
            <a:ext cx="4222750" cy="2374900"/>
          </a:xfrm>
        </p:spPr>
      </p:sp>
      <p:sp>
        <p:nvSpPr>
          <p:cNvPr id="3" name="Notes Placeholder 2"/>
          <p:cNvSpPr>
            <a:spLocks noGrp="1"/>
          </p:cNvSpPr>
          <p:nvPr>
            <p:ph type="body" idx="1"/>
          </p:nvPr>
        </p:nvSpPr>
        <p:spPr>
          <a:xfrm>
            <a:off x="747634" y="3336248"/>
            <a:ext cx="5486400" cy="3600450"/>
          </a:xfrm>
        </p:spPr>
        <p:txBody>
          <a:bodyPr/>
          <a:lstStyle/>
          <a:p>
            <a:r>
              <a:rPr lang="en-US" b="1" dirty="0"/>
              <a:t>Time:</a:t>
            </a:r>
          </a:p>
          <a:p>
            <a:r>
              <a:rPr lang="en-US" b="1" dirty="0"/>
              <a:t>Duration: </a:t>
            </a:r>
            <a:r>
              <a:rPr lang="en-US" b="0" dirty="0"/>
              <a:t>4 minutes</a:t>
            </a:r>
          </a:p>
          <a:p>
            <a:endParaRPr lang="en-US" dirty="0"/>
          </a:p>
          <a:p>
            <a:r>
              <a:rPr lang="en-US" b="1" dirty="0"/>
              <a:t>Facilitator says: </a:t>
            </a:r>
            <a:r>
              <a:rPr lang="en-US" dirty="0"/>
              <a:t>Put your student hat</a:t>
            </a:r>
            <a:r>
              <a:rPr lang="en-US" baseline="0" dirty="0"/>
              <a:t> back on, let’s continue our journey through the Reader’s Circles!  </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aseline="0" dirty="0"/>
              <a:t>Direct participants to these questions in their note-catchers and the space provided to recorded the notes from their discussion. Remind participants that they should go back into the text as often as needed to locate evidence. </a:t>
            </a:r>
          </a:p>
          <a:p>
            <a:endParaRPr lang="en-US" baseline="0" dirty="0"/>
          </a:p>
          <a:p>
            <a:r>
              <a:rPr lang="en-US" b="1" baseline="0" dirty="0"/>
              <a:t>Look for:</a:t>
            </a:r>
          </a:p>
          <a:p>
            <a:pPr marL="171450" indent="-171450">
              <a:buFont typeface="Arial" charset="0"/>
              <a:buChar char="•"/>
            </a:pPr>
            <a:r>
              <a:rPr lang="en-US" dirty="0"/>
              <a:t>Jupiter refuses to give humans fire because he is afraid of losing control. Jupiter fears that humankind will gain knowledge and take over the Mighty Ones. This reveals that Jupiter is worrisome and not overly confident. He also is lazy and is squandering everything. </a:t>
            </a:r>
          </a:p>
          <a:p>
            <a:pPr marL="171450" indent="-171450">
              <a:buFont typeface="Arial" charset="0"/>
              <a:buChar char="•"/>
            </a:pPr>
            <a:r>
              <a:rPr lang="en-US" baseline="0" dirty="0"/>
              <a:t>Prometheus</a:t>
            </a:r>
            <a:r>
              <a:rPr lang="en-US" dirty="0"/>
              <a:t> is upset that humankind is in such a bad condition. He remembers what it was like when Saturn was king of the gods, and Jupiter, the tyrant, is ruling in a way that is ruining humankind. Prometheus wants to help humans and return happiness/health to them. It shows he detests the laziness of the gods and is caring and protective of the humans.</a:t>
            </a:r>
          </a:p>
          <a:p>
            <a:pPr marL="171450" indent="-171450">
              <a:buFont typeface="Arial" charset="0"/>
              <a:buChar char="•"/>
            </a:pPr>
            <a:r>
              <a:rPr lang="en-US" dirty="0"/>
              <a:t>Humans benefit from Prometheus’s decision to defy Jupiter. They gain fire and Prometheus teaches them how to cook and protect themselves and make tools. They become more civilized and happy once again.  </a:t>
            </a:r>
          </a:p>
          <a:p>
            <a:pPr marL="171450" indent="-171450">
              <a:buFont typeface="Arial" charset="0"/>
              <a:buChar cha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Source: </a:t>
            </a:r>
            <a:r>
              <a:rPr lang="en-US" dirty="0"/>
              <a:t>ELA Guidebooks 2.0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Image Source: </a:t>
            </a:r>
            <a:r>
              <a:rPr lang="en-US" dirty="0"/>
              <a:t>Public Domain</a:t>
            </a:r>
          </a:p>
        </p:txBody>
      </p:sp>
      <p:sp>
        <p:nvSpPr>
          <p:cNvPr id="4" name="Slide Number Placeholder 3"/>
          <p:cNvSpPr>
            <a:spLocks noGrp="1"/>
          </p:cNvSpPr>
          <p:nvPr>
            <p:ph type="sldNum" sz="quarter" idx="10"/>
          </p:nvPr>
        </p:nvSpPr>
        <p:spPr/>
        <p:txBody>
          <a:bodyPr/>
          <a:lstStyle/>
          <a:p>
            <a:fld id="{86425DA3-A274-D349-A373-1D0D30C163E5}" type="slidenum">
              <a:rPr lang="en-US" smtClean="0"/>
              <a:t>40</a:t>
            </a:fld>
            <a:endParaRPr lang="en-US"/>
          </a:p>
        </p:txBody>
      </p:sp>
    </p:spTree>
    <p:extLst>
      <p:ext uri="{BB962C8B-B14F-4D97-AF65-F5344CB8AC3E}">
        <p14:creationId xmlns:p14="http://schemas.microsoft.com/office/powerpoint/2010/main" val="111965257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4 minutes </a:t>
            </a:r>
          </a:p>
          <a:p>
            <a:endParaRPr lang="en-US" b="1" dirty="0"/>
          </a:p>
          <a:p>
            <a:r>
              <a:rPr lang="en-US" b="1" dirty="0"/>
              <a:t>Facilitator</a:t>
            </a:r>
            <a:r>
              <a:rPr lang="en-US" b="1" baseline="0" dirty="0"/>
              <a:t> says: </a:t>
            </a:r>
            <a:r>
              <a:rPr lang="en-US" dirty="0"/>
              <a:t>Now step out of your students’ shoes and put your teacher hat back on.</a:t>
            </a:r>
          </a:p>
          <a:p>
            <a:pPr marL="0" indent="0">
              <a:buNone/>
            </a:pPr>
            <a:endParaRPr lang="en-US" dirty="0"/>
          </a:p>
          <a:p>
            <a:pPr marL="0" indent="0">
              <a:buNone/>
            </a:pPr>
            <a:r>
              <a:rPr lang="en-US" b="1" dirty="0"/>
              <a:t>Facilitator does: </a:t>
            </a:r>
            <a:r>
              <a:rPr lang="en-US" dirty="0"/>
              <a:t>Review reflection/discussion</a:t>
            </a:r>
            <a:r>
              <a:rPr lang="en-US" baseline="0" dirty="0"/>
              <a:t> questions and have participants think-pair-share before discussing as a whole group. </a:t>
            </a:r>
          </a:p>
          <a:p>
            <a:pPr marL="0" indent="0">
              <a:buNone/>
            </a:pPr>
            <a:endParaRPr lang="en-US" baseline="0" dirty="0"/>
          </a:p>
          <a:p>
            <a:pPr marL="0" indent="0">
              <a:buNone/>
            </a:pPr>
            <a:r>
              <a:rPr lang="en-US" b="1" baseline="0" dirty="0"/>
              <a:t>Look for:</a:t>
            </a:r>
          </a:p>
          <a:p>
            <a:pPr marL="171450" indent="-171450">
              <a:buFont typeface="Arial" charset="0"/>
              <a:buChar char="•"/>
            </a:pPr>
            <a:r>
              <a:rPr lang="en-US" b="1" dirty="0"/>
              <a:t> </a:t>
            </a:r>
            <a:r>
              <a:rPr lang="en-US" dirty="0"/>
              <a:t>In the first circle we attended to specific words the author used to describe characters. This part of the journey builds because we begin to analyze character motivations and their impact on the plot more deeply. </a:t>
            </a:r>
          </a:p>
          <a:p>
            <a:pPr marL="171450" indent="-171450">
              <a:buFont typeface="Arial" charset="0"/>
              <a:buChar char="•"/>
            </a:pPr>
            <a:r>
              <a:rPr lang="en-US" dirty="0"/>
              <a:t>These questions in the second circle help us understand the characterization of both Prometheus and Jupiter. It also helps us understand how both characters’ actions impact the humans. </a:t>
            </a:r>
          </a:p>
          <a:p>
            <a:pPr marL="171450" indent="-171450">
              <a:buFont typeface="Arial" charset="0"/>
              <a:buChar char="•"/>
            </a:pPr>
            <a:endParaRPr lang="en-US" b="1" dirty="0"/>
          </a:p>
          <a:p>
            <a:r>
              <a:rPr lang="en-US" b="1" dirty="0"/>
              <a:t>Image Source: </a:t>
            </a:r>
            <a:r>
              <a:rPr lang="en-US" dirty="0"/>
              <a:t>ELA Guidebooks 2.0</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41</a:t>
            </a:fld>
            <a:endParaRPr lang="en-US"/>
          </a:p>
        </p:txBody>
      </p:sp>
    </p:spTree>
    <p:extLst>
      <p:ext uri="{BB962C8B-B14F-4D97-AF65-F5344CB8AC3E}">
        <p14:creationId xmlns:p14="http://schemas.microsoft.com/office/powerpoint/2010/main" val="173878999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5075" y="782638"/>
            <a:ext cx="4478338" cy="2519362"/>
          </a:xfrm>
        </p:spPr>
      </p:sp>
      <p:sp>
        <p:nvSpPr>
          <p:cNvPr id="3" name="Notes Placeholder 2"/>
          <p:cNvSpPr>
            <a:spLocks noGrp="1"/>
          </p:cNvSpPr>
          <p:nvPr>
            <p:ph type="body" idx="1"/>
          </p:nvPr>
        </p:nvSpPr>
        <p:spPr>
          <a:xfrm>
            <a:off x="730770" y="3486150"/>
            <a:ext cx="5486400" cy="3600450"/>
          </a:xfrm>
        </p:spPr>
        <p:txBody>
          <a:bodyPr/>
          <a:lstStyle/>
          <a:p>
            <a:r>
              <a:rPr lang="en-US" sz="1000" b="1" dirty="0"/>
              <a:t>Time:</a:t>
            </a:r>
          </a:p>
          <a:p>
            <a:r>
              <a:rPr lang="en-US" sz="1000" b="1" dirty="0"/>
              <a:t>Duration: </a:t>
            </a:r>
            <a:r>
              <a:rPr lang="en-US" sz="1000" b="0" dirty="0"/>
              <a:t>4 minutes</a:t>
            </a:r>
          </a:p>
          <a:p>
            <a:endParaRPr lang="en-US" sz="1000" b="1" dirty="0"/>
          </a:p>
          <a:p>
            <a:r>
              <a:rPr lang="en-US" sz="1000" b="1" dirty="0"/>
              <a:t>Facilitator says: </a:t>
            </a:r>
            <a:r>
              <a:rPr lang="en-US" sz="1000" dirty="0"/>
              <a:t>Put your student hat</a:t>
            </a:r>
            <a:r>
              <a:rPr lang="en-US" sz="1000" baseline="0" dirty="0"/>
              <a:t> back on, let’s continue our journey through the Reader’s Circles!  </a:t>
            </a:r>
          </a:p>
          <a:p>
            <a:endParaRPr lang="en-US" sz="1000" baseline="0" dirty="0"/>
          </a:p>
          <a:p>
            <a:r>
              <a:rPr lang="en-US" sz="1000" b="1" baseline="0" dirty="0"/>
              <a:t>Facilitator does: </a:t>
            </a:r>
            <a:r>
              <a:rPr lang="en-US" sz="1000" baseline="0" dirty="0"/>
              <a:t>Direct participants to these questions in their note-catchers and the space provided to record the notes from their discussion. </a:t>
            </a:r>
          </a:p>
          <a:p>
            <a:endParaRPr lang="en-US" sz="1000" baseline="0" dirty="0"/>
          </a:p>
          <a:p>
            <a:r>
              <a:rPr lang="en-US" sz="1000" b="1" baseline="0" dirty="0"/>
              <a:t>Look for:</a:t>
            </a:r>
          </a:p>
          <a:p>
            <a:pPr marL="171450" indent="-171450">
              <a:buFont typeface="Arial" charset="0"/>
              <a:buChar char="•"/>
            </a:pPr>
            <a:r>
              <a:rPr lang="en-US" sz="1000" dirty="0"/>
              <a:t>Jupiter’s anger and fear after he realizes what Prometheus has done leads him to seek revenge. He develops a clever plan to ruin the happiness of humankind forever. He creates a beautiful woman, Pandora, and sends her to earth with a box. He tells her not to open the box, but her curiosity leads her to open it anyway. In doing so, she releases pain, worry, and death, into the world. Only Foreboding stays inside, which allows humans to maintain some happiness. </a:t>
            </a:r>
          </a:p>
          <a:p>
            <a:pPr marL="171450" indent="-171450">
              <a:buFont typeface="Arial" charset="0"/>
              <a:buChar char="•"/>
            </a:pPr>
            <a:r>
              <a:rPr lang="en-US" sz="1000" baseline="0" dirty="0"/>
              <a:t>The</a:t>
            </a:r>
            <a:r>
              <a:rPr lang="en-US" sz="1000" dirty="0"/>
              <a:t> punishment symbolizes the dangers humans encounter when they upset the natural order of things. Humans are ultimately flawed, and Pandora’s box represents what results when humans try to gain control or knowledge of the gods when they have no claim to either. </a:t>
            </a:r>
          </a:p>
          <a:p>
            <a:pPr marL="171450" indent="-171450">
              <a:buFont typeface="Arial" charset="0"/>
              <a:buChar char="•"/>
            </a:pPr>
            <a:r>
              <a:rPr lang="en-US" sz="1000" baseline="0" dirty="0"/>
              <a:t>Possible evidence: </a:t>
            </a:r>
          </a:p>
          <a:p>
            <a:pPr marL="628650" lvl="1" indent="-171450">
              <a:buFont typeface="Arial" charset="0"/>
              <a:buChar char="•"/>
            </a:pPr>
            <a:r>
              <a:rPr lang="en-US" sz="1000" dirty="0"/>
              <a:t>“These creatures flew into every house, and, without anyone seeing them, nestled down in the bosoms of men and women and children, and put an end to all their joy; and ever since that day they have been flitting and creeping, unseen and unheard, over all the land, bringing pain and sorrow and death into every household.”</a:t>
            </a:r>
          </a:p>
          <a:p>
            <a:pPr marL="628650" lvl="1" indent="-171450">
              <a:buFont typeface="Arial" charset="0"/>
              <a:buChar char="•"/>
            </a:pPr>
            <a:r>
              <a:rPr lang="en-US" sz="1000" dirty="0"/>
              <a:t>“The name of this creature was Foreboding, and although he was almost half out of the casket, Pandora pushed him back and shut the lid so tight that he could never escape. If he had gone out into the world, men would have known from childhood just what troubles were going to come to them every day of their lives, and they would never have had any joy or hope so long as they lived.”</a:t>
            </a:r>
            <a:endParaRPr lang="en-US" sz="1000" b="1" baseline="0" dirty="0"/>
          </a:p>
          <a:p>
            <a:endParaRPr lang="en-US" sz="10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a:t>Source: </a:t>
            </a:r>
            <a:r>
              <a:rPr lang="en-US" sz="1000" dirty="0"/>
              <a:t>ELA Guidebooks 2.0</a:t>
            </a:r>
            <a:endParaRPr lang="en-US" sz="1000" b="1"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a:t>Image Source: </a:t>
            </a:r>
            <a:r>
              <a:rPr lang="en-US" sz="1000" dirty="0"/>
              <a:t>Public Domain</a:t>
            </a:r>
          </a:p>
          <a:p>
            <a:endParaRPr lang="en-US" sz="1000" dirty="0"/>
          </a:p>
        </p:txBody>
      </p:sp>
      <p:sp>
        <p:nvSpPr>
          <p:cNvPr id="4" name="Slide Number Placeholder 3"/>
          <p:cNvSpPr>
            <a:spLocks noGrp="1"/>
          </p:cNvSpPr>
          <p:nvPr>
            <p:ph type="sldNum" sz="quarter" idx="10"/>
          </p:nvPr>
        </p:nvSpPr>
        <p:spPr/>
        <p:txBody>
          <a:bodyPr/>
          <a:lstStyle/>
          <a:p>
            <a:fld id="{86425DA3-A274-D349-A373-1D0D30C163E5}" type="slidenum">
              <a:rPr lang="en-US" smtClean="0"/>
              <a:t>42</a:t>
            </a:fld>
            <a:endParaRPr lang="en-US"/>
          </a:p>
        </p:txBody>
      </p:sp>
    </p:spTree>
    <p:extLst>
      <p:ext uri="{BB962C8B-B14F-4D97-AF65-F5344CB8AC3E}">
        <p14:creationId xmlns:p14="http://schemas.microsoft.com/office/powerpoint/2010/main" val="183873842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4 minutes</a:t>
            </a:r>
          </a:p>
          <a:p>
            <a:endParaRPr lang="en-US" b="1" dirty="0"/>
          </a:p>
          <a:p>
            <a:r>
              <a:rPr lang="en-US" b="1" dirty="0"/>
              <a:t>Facilitator says: </a:t>
            </a:r>
            <a:r>
              <a:rPr lang="en-US" dirty="0"/>
              <a:t>Now step out of your students’ shoes and put your teacher hat back on. Let’s start by</a:t>
            </a:r>
            <a:r>
              <a:rPr lang="en-US" baseline="0" dirty="0"/>
              <a:t> thinking about where we are in our journey through the Reader’s Circles. Which circle are we in? How do you know?</a:t>
            </a:r>
          </a:p>
          <a:p>
            <a:endParaRPr lang="en-US" baseline="0" dirty="0"/>
          </a:p>
          <a:p>
            <a:r>
              <a:rPr lang="en-US" b="1" baseline="0" dirty="0"/>
              <a:t>Look for:</a:t>
            </a:r>
          </a:p>
          <a:p>
            <a:pPr marL="171450" indent="-171450">
              <a:buFont typeface="Arial" charset="0"/>
              <a:buChar char="•"/>
            </a:pPr>
            <a:r>
              <a:rPr lang="en-US" baseline="0" dirty="0"/>
              <a:t>We are in the third circle (Literary Effects) and we know because the question is prompting us to think about symbolism in the text. </a:t>
            </a:r>
          </a:p>
          <a:p>
            <a:pPr marL="171450" indent="-171450">
              <a:buFont typeface="Arial" charset="0"/>
              <a:buChar char="•"/>
            </a:pPr>
            <a:r>
              <a:rPr lang="en-US" baseline="0" dirty="0"/>
              <a:t>Analyzing the symbolism of Jupiter’s punishment for Prometheus deepens our understanding of his motivations, which will ultimately help us uncover a major theme. </a:t>
            </a:r>
          </a:p>
          <a:p>
            <a:pPr marL="171450" indent="-171450">
              <a:buFont typeface="Arial" charset="0"/>
              <a:buChar char="•"/>
            </a:pPr>
            <a:endParaRPr lang="en-US" baseline="0" dirty="0"/>
          </a:p>
          <a:p>
            <a:pPr marL="0" indent="0">
              <a:buFontTx/>
              <a:buNone/>
            </a:pPr>
            <a:r>
              <a:rPr lang="en-US" b="1" dirty="0"/>
              <a:t>Facilitator</a:t>
            </a:r>
            <a:r>
              <a:rPr lang="en-US" b="1" baseline="0" dirty="0"/>
              <a:t> does: </a:t>
            </a:r>
            <a:r>
              <a:rPr lang="en-US" baseline="0" dirty="0"/>
              <a:t>Click to reveal yellow arrow and confirm/clarify as needed. </a:t>
            </a:r>
          </a:p>
          <a:p>
            <a:pPr marL="0" indent="0">
              <a:buFontTx/>
              <a:buNone/>
            </a:pPr>
            <a:endParaRPr lang="en-US" baseline="0" dirty="0"/>
          </a:p>
          <a:p>
            <a:pPr marL="0" indent="0">
              <a:buFontTx/>
              <a:buNone/>
            </a:pPr>
            <a:r>
              <a:rPr lang="en-US" b="1" baseline="0" dirty="0"/>
              <a:t>Facilitator does: </a:t>
            </a:r>
            <a:r>
              <a:rPr lang="en-US" baseline="0" dirty="0"/>
              <a:t>Ask the last question on the screen and invite participants to share their thinking with the whole group. </a:t>
            </a:r>
          </a:p>
          <a:p>
            <a:pPr marL="0" indent="0">
              <a:buFontTx/>
              <a:buNone/>
            </a:pPr>
            <a:endParaRPr lang="en-US" baseline="0" dirty="0"/>
          </a:p>
          <a:p>
            <a:pPr marL="0" indent="0">
              <a:buFontTx/>
              <a:buNone/>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43</a:t>
            </a:fld>
            <a:endParaRPr lang="en-US"/>
          </a:p>
        </p:txBody>
      </p:sp>
    </p:spTree>
    <p:extLst>
      <p:ext uri="{BB962C8B-B14F-4D97-AF65-F5344CB8AC3E}">
        <p14:creationId xmlns:p14="http://schemas.microsoft.com/office/powerpoint/2010/main" val="29049783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4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rPr>
              <a:t>Facilitator says: </a:t>
            </a:r>
            <a:r>
              <a:rPr lang="en-US" sz="1200" dirty="0">
                <a:solidFill>
                  <a:schemeClr val="tx1"/>
                </a:solidFill>
              </a:rPr>
              <a:t>W</a:t>
            </a:r>
            <a:r>
              <a:rPr lang="en-US" sz="1200" baseline="0" dirty="0">
                <a:solidFill>
                  <a:schemeClr val="tx1"/>
                </a:solidFill>
              </a:rPr>
              <a:t>e are almost done with our journey through the Reader’s Circles.  </a:t>
            </a:r>
            <a:r>
              <a:rPr lang="en-US" sz="1200" dirty="0">
                <a:solidFill>
                  <a:schemeClr val="tx1"/>
                </a:solidFill>
              </a:rPr>
              <a:t>With your partner, discuss this final question about the text. Be sure to give evidence from the text to support your reasoning.</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aseline="0" dirty="0"/>
              <a:t>After a minute of partner talk, open up the discussion to the whole group. Your goal here is to facilitate a conversation amongst participants where they are able to agree/disagree by backing their differing claims with evidence from the text. As needed, prompt participants to cite evidence. Use the following prompts to spark discussion as needed: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“Why do you think that?”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“What evidence do you have?”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“Does anyone disagree with what ______ just said?”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”_____, I noticed you agreeing with _____. Can you elaborate?”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Look for: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rPr>
              <a:t>Answers will vary, as participants will be able to debate their position using evidence from the text. Some may define “mighty” as powerful, in which case there is evidence to support the claim that the gods are mighty (in that they exert power and influence over Prometheus and the humans to control them). However, others may argue using evidence that the gods are showing weakness through their actions. Some may even define ”mighty” in a more positive way, as in someone who should be admired as a leader, in which case they’d claim that the gods are not mighty at all. Encourage the debate and prompt people to think about what themes this discussion may reveal – there is no need for everyone to come to a consensus, however all claims should be backed by text evidence (remember to push people back to the text if the conversation begins to deviate from it).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dirty="0">
                <a:solidFill>
                  <a:schemeClr val="tx1"/>
                </a:solidFill>
              </a:rPr>
              <a:t>Note: </a:t>
            </a:r>
            <a:r>
              <a:rPr lang="en-US" sz="1200" b="0" dirty="0">
                <a:solidFill>
                  <a:schemeClr val="tx1"/>
                </a:solidFill>
              </a:rPr>
              <a:t>If short on time, move right into the whole group discussion (skipping partner talk). </a:t>
            </a:r>
            <a:endParaRPr lang="en-US" sz="1200" b="1" dirty="0">
              <a:solidFill>
                <a:schemeClr val="tx1"/>
              </a:solidFill>
            </a:endParaRP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44</a:t>
            </a:fld>
            <a:endParaRPr lang="en-US"/>
          </a:p>
        </p:txBody>
      </p:sp>
    </p:spTree>
    <p:extLst>
      <p:ext uri="{BB962C8B-B14F-4D97-AF65-F5344CB8AC3E}">
        <p14:creationId xmlns:p14="http://schemas.microsoft.com/office/powerpoint/2010/main" val="60487119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4 minutes</a:t>
            </a:r>
          </a:p>
          <a:p>
            <a:pPr marL="0" indent="0">
              <a:buNone/>
            </a:pPr>
            <a:endParaRPr lang="en-US" dirty="0"/>
          </a:p>
          <a:p>
            <a:pPr marL="0" indent="0">
              <a:buNone/>
            </a:pPr>
            <a:r>
              <a:rPr lang="en-US" b="1" dirty="0"/>
              <a:t>Facilitator says: </a:t>
            </a:r>
            <a:r>
              <a:rPr lang="en-US" dirty="0"/>
              <a:t>Now step out of your students’ shoes and put your teacher hat back on. Take a moment to discuss these two questions at your table groups.</a:t>
            </a:r>
          </a:p>
          <a:p>
            <a:pPr marL="0" indent="0">
              <a:buNone/>
            </a:pPr>
            <a:endParaRPr lang="en-US" dirty="0"/>
          </a:p>
          <a:p>
            <a:pPr marL="0" indent="0">
              <a:buNone/>
            </a:pPr>
            <a:r>
              <a:rPr lang="en-US" b="1" dirty="0"/>
              <a:t>Facilitator does: </a:t>
            </a:r>
            <a:r>
              <a:rPr lang="en-US" dirty="0"/>
              <a:t>Provide discussion time,</a:t>
            </a:r>
            <a:r>
              <a:rPr lang="en-US" baseline="0" dirty="0"/>
              <a:t> then invite 2-3 participants to share out with the whole group. </a:t>
            </a:r>
            <a:endParaRPr lang="en-US" dirty="0"/>
          </a:p>
          <a:p>
            <a:pPr marL="0" indent="0">
              <a:buNone/>
            </a:pPr>
            <a:endParaRPr lang="en-US" dirty="0"/>
          </a:p>
          <a:p>
            <a:pPr marL="0" indent="0">
              <a:buNone/>
            </a:pPr>
            <a:r>
              <a:rPr lang="en-US" b="1" dirty="0"/>
              <a:t>Look for: </a:t>
            </a:r>
          </a:p>
          <a:p>
            <a:pPr marL="171450" indent="-171450">
              <a:buFont typeface="Arial" charset="0"/>
              <a:buChar char="•"/>
            </a:pPr>
            <a:r>
              <a:rPr lang="en-US" dirty="0"/>
              <a:t>This question brings us to the 4</a:t>
            </a:r>
            <a:r>
              <a:rPr lang="en-US" baseline="30000" dirty="0"/>
              <a:t>th</a:t>
            </a:r>
            <a:r>
              <a:rPr lang="en-US" dirty="0"/>
              <a:t> circle because it pushes us to think about the text’s broader meaning. Through this discussion about what it means to be “mighty,” we’re actually beginning to uncover the story’s themes.  </a:t>
            </a:r>
          </a:p>
          <a:p>
            <a:pPr marL="171450" indent="-171450">
              <a:buFont typeface="Arial" charset="0"/>
              <a:buChar char="•"/>
            </a:pPr>
            <a:r>
              <a:rPr lang="en-US" dirty="0"/>
              <a:t>For the second question, push participants to be as specific as possible by referring to specific layers and how they impacted/supported understanding. For example: </a:t>
            </a:r>
          </a:p>
          <a:p>
            <a:pPr marL="628650" lvl="1" indent="-171450">
              <a:buFont typeface="Arial" charset="0"/>
              <a:buChar char="•"/>
            </a:pPr>
            <a:r>
              <a:rPr lang="en-US" dirty="0"/>
              <a:t>The first layer was critical because without a literal understanding of the author’s words, we cannot analyze deeper meaning. </a:t>
            </a:r>
          </a:p>
          <a:p>
            <a:pPr marL="628650" lvl="1" indent="-171450">
              <a:buFont typeface="Arial" charset="0"/>
              <a:buChar char="•"/>
            </a:pPr>
            <a:r>
              <a:rPr lang="en-US" dirty="0"/>
              <a:t>Our analysis of characterization and the symbolism of their actions in layers 2 and 3 helped us arrive at this central idea by giving us the opportunity to compare Jupiter’s tyranny with Prometheus’s empathy and desire to help. The contrast between these characters and the impact of their actions reveals this central idea. </a:t>
            </a:r>
          </a:p>
          <a:p>
            <a:pPr marL="171450" indent="-171450">
              <a:buFont typeface="Arial" charset="0"/>
              <a:buChar char="•"/>
            </a:pPr>
            <a:endParaRPr lang="en-US" dirty="0"/>
          </a:p>
          <a:p>
            <a:r>
              <a:rPr lang="en-US" b="1" dirty="0"/>
              <a:t>Image Source: </a:t>
            </a:r>
            <a:r>
              <a:rPr lang="en-US" dirty="0"/>
              <a:t>ELA Guidebooks 2.0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45</a:t>
            </a:fld>
            <a:endParaRPr lang="en-US"/>
          </a:p>
        </p:txBody>
      </p:sp>
    </p:spTree>
    <p:extLst>
      <p:ext uri="{BB962C8B-B14F-4D97-AF65-F5344CB8AC3E}">
        <p14:creationId xmlns:p14="http://schemas.microsoft.com/office/powerpoint/2010/main" val="208365186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3825" y="738188"/>
            <a:ext cx="4329113" cy="2435225"/>
          </a:xfrm>
        </p:spPr>
      </p:sp>
      <p:sp>
        <p:nvSpPr>
          <p:cNvPr id="3" name="Notes Placeholder 2"/>
          <p:cNvSpPr>
            <a:spLocks noGrp="1"/>
          </p:cNvSpPr>
          <p:nvPr>
            <p:ph type="body" idx="1"/>
          </p:nvPr>
        </p:nvSpPr>
        <p:spPr>
          <a:xfrm>
            <a:off x="700790" y="3561100"/>
            <a:ext cx="5486400" cy="3600450"/>
          </a:xfrm>
        </p:spPr>
        <p:txBody>
          <a:bodyPr/>
          <a:lstStyle/>
          <a:p>
            <a:r>
              <a:rPr lang="en-US" sz="1000" b="1" dirty="0"/>
              <a:t>Time:</a:t>
            </a:r>
          </a:p>
          <a:p>
            <a:r>
              <a:rPr lang="en-US" sz="1000" b="1" dirty="0"/>
              <a:t>Duration: </a:t>
            </a:r>
            <a:r>
              <a:rPr lang="en-US" sz="1000" b="0" dirty="0"/>
              <a:t>1 minute</a:t>
            </a:r>
          </a:p>
          <a:p>
            <a:endParaRPr lang="en-US" sz="1000" b="1" dirty="0"/>
          </a:p>
          <a:p>
            <a:r>
              <a:rPr lang="en-US" sz="1000" b="1" dirty="0"/>
              <a:t>Facilitator says: </a:t>
            </a:r>
            <a:r>
              <a:rPr lang="en-US" sz="1000" dirty="0"/>
              <a:t>The reading instruction in the Guidebooks uses the Reader’s Circles as a foundation.</a:t>
            </a:r>
            <a:r>
              <a:rPr lang="en-US" sz="1000" baseline="0" dirty="0"/>
              <a:t> </a:t>
            </a:r>
            <a:r>
              <a:rPr lang="en-US" sz="1000" dirty="0"/>
              <a:t>Although it will look different depending on the grade level and text, students will always be taken on a “journey through the circles” to help them build strong understanding of the complex text they are reading.</a:t>
            </a:r>
          </a:p>
          <a:p>
            <a:pPr marL="0" indent="0">
              <a:buNone/>
            </a:pPr>
            <a:endParaRPr lang="en-US" sz="1000" dirty="0"/>
          </a:p>
          <a:p>
            <a:pPr marL="0" indent="0">
              <a:buNone/>
            </a:pPr>
            <a:r>
              <a:rPr lang="en-US" sz="1000" dirty="0"/>
              <a:t>You might be wondering</a:t>
            </a:r>
            <a:r>
              <a:rPr lang="is-IS" sz="1000" dirty="0"/>
              <a:t>…</a:t>
            </a:r>
            <a:r>
              <a:rPr lang="en-US" sz="1000" dirty="0"/>
              <a:t>will the journey through the Reader’s Circles in these Guidebooks always look the same?</a:t>
            </a:r>
          </a:p>
          <a:p>
            <a:pPr marL="0" indent="0">
              <a:buNone/>
            </a:pPr>
            <a:endParaRPr lang="en-US" sz="1000" dirty="0"/>
          </a:p>
          <a:p>
            <a:pPr marL="0" indent="0">
              <a:buNone/>
            </a:pPr>
            <a:r>
              <a:rPr lang="en-US" sz="1000" b="1" dirty="0"/>
              <a:t>Facilitator does: </a:t>
            </a:r>
            <a:r>
              <a:rPr lang="en-US" sz="1000" dirty="0"/>
              <a:t>Click to reveal the next set of bullets.</a:t>
            </a:r>
          </a:p>
          <a:p>
            <a:pPr marL="0" indent="0">
              <a:buNone/>
            </a:pPr>
            <a:endParaRPr lang="en-US" sz="1000" dirty="0"/>
          </a:p>
          <a:p>
            <a:pPr marL="0" indent="0">
              <a:buNone/>
            </a:pPr>
            <a:r>
              <a:rPr lang="en-US" sz="1000" b="1" dirty="0"/>
              <a:t>Facilitator</a:t>
            </a:r>
            <a:r>
              <a:rPr lang="en-US" sz="1000" b="1" baseline="0" dirty="0"/>
              <a:t> says</a:t>
            </a:r>
            <a:r>
              <a:rPr lang="en-US" sz="1000" baseline="0" dirty="0"/>
              <a:t>: </a:t>
            </a:r>
            <a:r>
              <a:rPr lang="en-US" sz="1000" dirty="0"/>
              <a:t>NO</a:t>
            </a:r>
            <a:r>
              <a:rPr lang="is-IS" sz="1000" dirty="0"/>
              <a:t>…....</a:t>
            </a:r>
            <a:r>
              <a:rPr lang="en-US" sz="1000" dirty="0"/>
              <a:t>T</a:t>
            </a:r>
            <a:r>
              <a:rPr lang="is-IS" sz="1000" dirty="0"/>
              <a:t>he journey through the Reader’s Circles will look different. That will depend on:</a:t>
            </a:r>
          </a:p>
          <a:p>
            <a:pPr marL="0" indent="0">
              <a:buNone/>
            </a:pPr>
            <a:r>
              <a:rPr lang="is-IS" sz="1000" dirty="0"/>
              <a:t>• the grade level</a:t>
            </a:r>
          </a:p>
          <a:p>
            <a:pPr marL="0" indent="0">
              <a:buNone/>
            </a:pPr>
            <a:r>
              <a:rPr lang="is-IS" sz="1000" dirty="0"/>
              <a:t>• the text itself</a:t>
            </a:r>
          </a:p>
          <a:p>
            <a:pPr marL="0" indent="0">
              <a:buNone/>
            </a:pPr>
            <a:r>
              <a:rPr lang="is-IS" sz="1000" dirty="0"/>
              <a:t>• the purpose for reading the text</a:t>
            </a:r>
          </a:p>
          <a:p>
            <a:pPr marL="0" indent="0">
              <a:buNone/>
            </a:pPr>
            <a:endParaRPr lang="en-US" sz="1000" dirty="0"/>
          </a:p>
          <a:p>
            <a:pPr marL="0" indent="0">
              <a:buNone/>
            </a:pPr>
            <a:r>
              <a:rPr lang="en-US" sz="1000" b="1" dirty="0"/>
              <a:t>Facilitator says: </a:t>
            </a:r>
            <a:r>
              <a:rPr lang="en-US" sz="1000" dirty="0"/>
              <a:t>You may see this journey</a:t>
            </a:r>
            <a:r>
              <a:rPr lang="en-US" sz="1000" baseline="0" dirty="0"/>
              <a:t> unfold over a few or several lessons, or even over the course of an entire unit when it comes to the anchor text. It’s important to point out that you won’t necessarily see this journey from start to finish (i.e. moving through all 4 circles) in a single lesson! Since many supplemental texts in our units have multiple reads and multiple lessons, you will see this journey unfold throughout a sequence of lessons. </a:t>
            </a:r>
            <a:endParaRPr lang="en-US" sz="1000" dirty="0"/>
          </a:p>
          <a:p>
            <a:pPr marL="0" indent="0">
              <a:buNone/>
            </a:pPr>
            <a:endParaRPr lang="en-US" sz="1000" dirty="0"/>
          </a:p>
          <a:p>
            <a:pPr marL="0" indent="0">
              <a:buNone/>
            </a:pPr>
            <a:r>
              <a:rPr lang="en-US" sz="1000" dirty="0"/>
              <a:t>Although it will look different depending on the grade level, text, and purpose, students will </a:t>
            </a:r>
            <a:r>
              <a:rPr lang="en-US" sz="1000" b="1" dirty="0"/>
              <a:t>always</a:t>
            </a:r>
            <a:r>
              <a:rPr lang="en-US" sz="1000" dirty="0"/>
              <a:t> be taken on a “journey through the circles” to help them build </a:t>
            </a:r>
            <a:r>
              <a:rPr lang="en-US" sz="1000" b="1" dirty="0"/>
              <a:t>strong understanding </a:t>
            </a:r>
            <a:r>
              <a:rPr lang="en-US" sz="1000" dirty="0"/>
              <a:t>of the complex text they are reading.</a:t>
            </a:r>
            <a:r>
              <a:rPr lang="en-US" sz="1000" baseline="0" dirty="0"/>
              <a:t> </a:t>
            </a:r>
            <a:r>
              <a:rPr lang="en-US" sz="1000" dirty="0"/>
              <a:t>Think of these reader’s circles as a framework, a guiding principal – not a rigid</a:t>
            </a:r>
            <a:r>
              <a:rPr lang="en-US" sz="1000" baseline="0" dirty="0"/>
              <a:t> set of rules!</a:t>
            </a:r>
          </a:p>
          <a:p>
            <a:pPr marL="0" indent="0">
              <a:buNone/>
            </a:pPr>
            <a:endParaRPr lang="en-US" sz="1000" baseline="0" dirty="0"/>
          </a:p>
          <a:p>
            <a:pPr marL="0" indent="0">
              <a:buNone/>
            </a:pPr>
            <a:r>
              <a:rPr lang="en-US" sz="1000" b="1" baseline="0" dirty="0"/>
              <a:t>Key Point: </a:t>
            </a:r>
            <a:r>
              <a:rPr lang="en-US" sz="1000" baseline="0" dirty="0"/>
              <a:t>You won’t necessarily move through all of the Reader’s Circles in one single lessons – this typically happens over the course of a sequence of lessons.</a:t>
            </a:r>
          </a:p>
          <a:p>
            <a:pPr marL="0" indent="0">
              <a:buNone/>
            </a:pPr>
            <a:endParaRPr lang="en-US" sz="1000" baseline="0" dirty="0"/>
          </a:p>
          <a:p>
            <a:pPr marL="0" indent="0">
              <a:buNone/>
            </a:pPr>
            <a:r>
              <a:rPr lang="en-US" sz="1000" b="1" baseline="0" dirty="0"/>
              <a:t>Important Note: </a:t>
            </a:r>
            <a:r>
              <a:rPr lang="en-US" sz="1000" b="0" baseline="0" dirty="0"/>
              <a:t>It’s also important to know that the progression through the circles is not always linear. Sometimes readers move back and forth between circles while making meaning, revising previous circles again before moving further along. </a:t>
            </a:r>
            <a:endParaRPr lang="en-US" sz="1000" b="1" baseline="0" dirty="0"/>
          </a:p>
          <a:p>
            <a:pPr marL="0" indent="0">
              <a:buNone/>
            </a:pPr>
            <a:endParaRPr lang="en-US" sz="1000" baseline="0" dirty="0"/>
          </a:p>
          <a:p>
            <a:pPr marL="0" indent="0">
              <a:buNone/>
            </a:pPr>
            <a:r>
              <a:rPr lang="en-US" sz="1000" b="1" baseline="0" dirty="0"/>
              <a:t>Image Source: </a:t>
            </a:r>
            <a:r>
              <a:rPr lang="en-US" sz="1000" b="0" baseline="0" dirty="0"/>
              <a:t>ELA Guidebooks 2.0</a:t>
            </a:r>
            <a:endParaRPr lang="en-US" sz="10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46</a:t>
            </a:fld>
            <a:endParaRPr lang="en-US"/>
          </a:p>
        </p:txBody>
      </p:sp>
    </p:spTree>
    <p:extLst>
      <p:ext uri="{BB962C8B-B14F-4D97-AF65-F5344CB8AC3E}">
        <p14:creationId xmlns:p14="http://schemas.microsoft.com/office/powerpoint/2010/main" val="198598060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33538" y="722313"/>
            <a:ext cx="3711575" cy="2087562"/>
          </a:xfrm>
        </p:spPr>
      </p:sp>
      <p:sp>
        <p:nvSpPr>
          <p:cNvPr id="3" name="Notes Placeholder 2"/>
          <p:cNvSpPr>
            <a:spLocks noGrp="1"/>
          </p:cNvSpPr>
          <p:nvPr>
            <p:ph type="body" idx="1"/>
          </p:nvPr>
        </p:nvSpPr>
        <p:spPr>
          <a:xfrm>
            <a:off x="746242" y="3049533"/>
            <a:ext cx="5486400" cy="3600450"/>
          </a:xfrm>
        </p:spPr>
        <p:txBody>
          <a:bodyPr/>
          <a:lstStyle/>
          <a:p>
            <a:r>
              <a:rPr lang="en-US" sz="1050" b="1" dirty="0"/>
              <a:t>Time:</a:t>
            </a:r>
          </a:p>
          <a:p>
            <a:r>
              <a:rPr lang="en-US" sz="1050" b="1" dirty="0"/>
              <a:t>Duration:</a:t>
            </a:r>
            <a:r>
              <a:rPr lang="en-US" sz="1050" b="1" baseline="0" dirty="0"/>
              <a:t> </a:t>
            </a:r>
            <a:r>
              <a:rPr lang="en-US" sz="1050" b="0" baseline="0" dirty="0"/>
              <a:t>8</a:t>
            </a:r>
            <a:r>
              <a:rPr lang="en-US" sz="1050" dirty="0"/>
              <a:t> minutes</a:t>
            </a:r>
          </a:p>
          <a:p>
            <a:endParaRPr lang="en-US" sz="1050" dirty="0"/>
          </a:p>
          <a:p>
            <a:r>
              <a:rPr lang="en-US" sz="1050" b="1" dirty="0"/>
              <a:t>Facilitator says: </a:t>
            </a:r>
            <a:r>
              <a:rPr lang="en-US" sz="1050" b="1" baseline="0" dirty="0"/>
              <a:t> </a:t>
            </a:r>
            <a:r>
              <a:rPr lang="en-US" sz="1050" dirty="0"/>
              <a:t>Now that we’ve seen what this looks like with a single supplemental text, let’s explore what this looks like when the journey unfolds throughout an entire unit to deepen understanding of the</a:t>
            </a:r>
            <a:r>
              <a:rPr lang="en-US" sz="1050" baseline="0" dirty="0"/>
              <a:t> anchor text.</a:t>
            </a:r>
          </a:p>
          <a:p>
            <a:endParaRPr lang="en-US" sz="1050" baseline="0" dirty="0"/>
          </a:p>
          <a:p>
            <a:r>
              <a:rPr lang="en-US" sz="1050" b="1" baseline="0" dirty="0"/>
              <a:t>Facilitator does</a:t>
            </a:r>
            <a:r>
              <a:rPr lang="en-US" sz="1050" baseline="0" dirty="0"/>
              <a:t>: Review directions and give each table group the separate handouts (called “Lesson Samples: Exploring the Reader’s Circles in the Guidebooks”). Circulate during work time. Encourage participants not to get too hung up on one lesson, trying to place it in the “correct circle.” This journey/framework is flexible, so encourage teams to give themselves time to explore the entire sequence to get an idea of the big picture. </a:t>
            </a:r>
          </a:p>
          <a:p>
            <a:endParaRPr lang="en-US" sz="1050" b="0" dirty="0"/>
          </a:p>
          <a:p>
            <a:r>
              <a:rPr lang="en-US" sz="1050" b="1" dirty="0"/>
              <a:t>Note: </a:t>
            </a:r>
            <a:r>
              <a:rPr lang="en-US" sz="1050" b="0" dirty="0"/>
              <a:t>You’ll need to give</a:t>
            </a:r>
            <a:r>
              <a:rPr lang="en-US" sz="1050" b="0" baseline="0" dirty="0"/>
              <a:t> one s</a:t>
            </a:r>
            <a:r>
              <a:rPr lang="en-US" sz="1050" dirty="0"/>
              <a:t>et</a:t>
            </a:r>
            <a:r>
              <a:rPr lang="en-US" sz="1050" baseline="0" dirty="0"/>
              <a:t> of handouts to each table. </a:t>
            </a:r>
            <a:r>
              <a:rPr lang="en-US" sz="1050" b="0" baseline="0" dirty="0"/>
              <a:t>Within these handouts are large screenshots of lesson slides from the following lessons (see look </a:t>
            </a:r>
            <a:r>
              <a:rPr lang="en-US" sz="1050" b="0" baseline="0" dirty="0" err="1"/>
              <a:t>fors</a:t>
            </a:r>
            <a:r>
              <a:rPr lang="en-US" sz="1050" b="0" baseline="0" dirty="0"/>
              <a:t> on the next slide): </a:t>
            </a:r>
            <a:endParaRPr lang="en-US" sz="1050" baseline="0" dirty="0"/>
          </a:p>
          <a:p>
            <a:pPr marL="171450" indent="-171450">
              <a:buFont typeface="Arial" charset="0"/>
              <a:buChar char="•"/>
            </a:pPr>
            <a:r>
              <a:rPr lang="en-US" sz="1050" baseline="0" dirty="0"/>
              <a:t>Lesson 4</a:t>
            </a:r>
          </a:p>
          <a:p>
            <a:pPr marL="171450" indent="-171450">
              <a:buFont typeface="Arial" charset="0"/>
              <a:buChar char="•"/>
            </a:pPr>
            <a:r>
              <a:rPr lang="en-US" sz="1050" baseline="0" dirty="0"/>
              <a:t>Lesson 10</a:t>
            </a:r>
          </a:p>
          <a:p>
            <a:pPr marL="171450" indent="-171450">
              <a:buFont typeface="Arial" charset="0"/>
              <a:buChar char="•"/>
            </a:pPr>
            <a:r>
              <a:rPr lang="en-US" sz="1050" baseline="0" dirty="0"/>
              <a:t>Lesson 11</a:t>
            </a:r>
          </a:p>
          <a:p>
            <a:pPr marL="171450" indent="-171450">
              <a:buFont typeface="Arial" charset="0"/>
              <a:buChar char="•"/>
            </a:pPr>
            <a:r>
              <a:rPr lang="en-US" sz="1050" baseline="0" dirty="0"/>
              <a:t>Lesson 12</a:t>
            </a:r>
          </a:p>
          <a:p>
            <a:pPr marL="171450" indent="-171450">
              <a:buFont typeface="Arial" charset="0"/>
              <a:buChar char="•"/>
            </a:pPr>
            <a:r>
              <a:rPr lang="en-US" sz="1050" baseline="0" dirty="0"/>
              <a:t>Lesson 13</a:t>
            </a:r>
          </a:p>
          <a:p>
            <a:pPr marL="171450" indent="-171450">
              <a:buFont typeface="Arial" charset="0"/>
              <a:buChar char="•"/>
            </a:pPr>
            <a:r>
              <a:rPr lang="en-US" sz="1050" baseline="0" dirty="0"/>
              <a:t>Lesson 15</a:t>
            </a:r>
          </a:p>
          <a:p>
            <a:pPr marL="171450" indent="-171450">
              <a:buFont typeface="Arial" charset="0"/>
              <a:buChar char="•"/>
            </a:pPr>
            <a:r>
              <a:rPr lang="en-US" sz="1050" baseline="0" dirty="0"/>
              <a:t>Lesson 23</a:t>
            </a:r>
          </a:p>
          <a:p>
            <a:pPr marL="171450" indent="-171450">
              <a:buFont typeface="Arial" charset="0"/>
              <a:buChar char="•"/>
            </a:pPr>
            <a:r>
              <a:rPr lang="en-US" sz="1050" baseline="0" dirty="0"/>
              <a:t>Lesson 24</a:t>
            </a:r>
          </a:p>
          <a:p>
            <a:endParaRPr lang="en-US" sz="1050" b="1" baseline="0" dirty="0"/>
          </a:p>
          <a:p>
            <a:r>
              <a:rPr lang="en-US" sz="1050" b="1" baseline="0" dirty="0"/>
              <a:t>Source: </a:t>
            </a:r>
            <a:r>
              <a:rPr lang="en-US" sz="1050" b="0" baseline="0" dirty="0"/>
              <a:t>ELA Guidebooks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050" b="1" baseline="0" dirty="0"/>
              <a:t>Image Source: </a:t>
            </a:r>
            <a:r>
              <a:rPr lang="en-US" sz="1200" u="none" strike="noStrike" kern="1200" dirty="0">
                <a:solidFill>
                  <a:schemeClr val="tx1"/>
                </a:solidFill>
                <a:effectLst/>
                <a:latin typeface="+mn-lt"/>
                <a:ea typeface="+mn-ea"/>
                <a:cs typeface="+mn-cs"/>
              </a:rPr>
              <a:t>Keyes, D. (1966). </a:t>
            </a:r>
            <a:r>
              <a:rPr lang="en-US" sz="1200" i="1" u="none" strike="noStrike" kern="1200" dirty="0">
                <a:solidFill>
                  <a:schemeClr val="tx1"/>
                </a:solidFill>
                <a:effectLst/>
                <a:latin typeface="+mn-lt"/>
                <a:ea typeface="+mn-ea"/>
                <a:cs typeface="+mn-cs"/>
              </a:rPr>
              <a:t>Flowers for Algernon</a:t>
            </a:r>
            <a:r>
              <a:rPr lang="en-US" sz="1200" u="none" strike="noStrike" kern="1200" dirty="0">
                <a:solidFill>
                  <a:schemeClr val="tx1"/>
                </a:solidFill>
                <a:effectLst/>
                <a:latin typeface="+mn-lt"/>
                <a:ea typeface="+mn-ea"/>
                <a:cs typeface="+mn-cs"/>
              </a:rPr>
              <a:t>. Harcourt Brace.</a:t>
            </a:r>
          </a:p>
        </p:txBody>
      </p:sp>
      <p:sp>
        <p:nvSpPr>
          <p:cNvPr id="4" name="Slide Number Placeholder 3"/>
          <p:cNvSpPr>
            <a:spLocks noGrp="1"/>
          </p:cNvSpPr>
          <p:nvPr>
            <p:ph type="sldNum" sz="quarter" idx="10"/>
          </p:nvPr>
        </p:nvSpPr>
        <p:spPr/>
        <p:txBody>
          <a:bodyPr/>
          <a:lstStyle/>
          <a:p>
            <a:fld id="{86425DA3-A274-D349-A373-1D0D30C163E5}" type="slidenum">
              <a:rPr lang="en-US" smtClean="0"/>
              <a:t>47</a:t>
            </a:fld>
            <a:endParaRPr lang="en-US" dirty="0"/>
          </a:p>
        </p:txBody>
      </p:sp>
    </p:spTree>
    <p:extLst>
      <p:ext uri="{BB962C8B-B14F-4D97-AF65-F5344CB8AC3E}">
        <p14:creationId xmlns:p14="http://schemas.microsoft.com/office/powerpoint/2010/main" val="101262548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Time:</a:t>
            </a:r>
          </a:p>
          <a:p>
            <a:r>
              <a:rPr lang="en-US" sz="1200" b="1" dirty="0"/>
              <a:t>Duration:</a:t>
            </a:r>
            <a:r>
              <a:rPr lang="en-US" sz="1200" b="1" baseline="0" dirty="0"/>
              <a:t> </a:t>
            </a:r>
            <a:r>
              <a:rPr lang="en-US" sz="1200" b="0" baseline="0" dirty="0"/>
              <a:t>4</a:t>
            </a:r>
            <a:r>
              <a:rPr lang="en-US" sz="1200" dirty="0"/>
              <a:t> minutes</a:t>
            </a:r>
          </a:p>
          <a:p>
            <a:endParaRPr lang="en-US" sz="1200" b="1" baseline="0" dirty="0"/>
          </a:p>
          <a:p>
            <a:r>
              <a:rPr lang="en-US" sz="1200" b="1" baseline="0" dirty="0"/>
              <a:t>Facilitator does: </a:t>
            </a:r>
            <a:r>
              <a:rPr lang="en-US" sz="1200" baseline="0" dirty="0"/>
              <a:t>Facilitate whole group debrief.  Click to reveal placement of each lesson (do this either as people share, or afterwards to round out the responses).</a:t>
            </a:r>
          </a:p>
          <a:p>
            <a:endParaRPr lang="en-US" sz="1200" baseline="0" dirty="0"/>
          </a:p>
          <a:p>
            <a:r>
              <a:rPr lang="en-US" sz="1200" b="1" baseline="0" dirty="0"/>
              <a:t>Look </a:t>
            </a:r>
            <a:r>
              <a:rPr lang="en-US" sz="1200" b="1" baseline="0" dirty="0" err="1"/>
              <a:t>Fors</a:t>
            </a:r>
            <a:r>
              <a:rPr lang="en-US" sz="1200" b="1" baseline="0" dirty="0"/>
              <a:t>:</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dirty="0"/>
              <a:t>Lesson 4: 1</a:t>
            </a:r>
            <a:r>
              <a:rPr lang="en-US" sz="1200" b="0" baseline="30000" dirty="0"/>
              <a:t>st</a:t>
            </a:r>
            <a:r>
              <a:rPr lang="en-US" sz="1200" b="0" dirty="0"/>
              <a:t> circle - Author’s Craft</a:t>
            </a:r>
            <a:r>
              <a:rPr lang="en-US" sz="1200" b="0" baseline="0" dirty="0"/>
              <a:t> (details and word choice – identify words that describe Charlie)</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baseline="0" dirty="0"/>
              <a:t>Lessons 10-11: 2</a:t>
            </a:r>
            <a:r>
              <a:rPr lang="en-US" sz="1200" b="0" baseline="30000" dirty="0"/>
              <a:t>nd</a:t>
            </a:r>
            <a:r>
              <a:rPr lang="en-US" sz="1200" b="0" baseline="0" dirty="0"/>
              <a:t> circle – Elements and Structure (characterization – deepening understanding of Charlie’s character)</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baseline="0" dirty="0"/>
              <a:t>Lesson 12: 2</a:t>
            </a:r>
            <a:r>
              <a:rPr lang="en-US" sz="1200" b="0" baseline="30000" dirty="0"/>
              <a:t>nd</a:t>
            </a:r>
            <a:r>
              <a:rPr lang="en-US" sz="1200" b="0" baseline="0" dirty="0"/>
              <a:t> circle – Elements and Structure (plot structure – analyzing how the structure of the text organized in progress reports reveals aspects of Charlie’s character and unfolds the plot)</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baseline="0" dirty="0"/>
              <a:t>Lessons 13 and 15: 3</a:t>
            </a:r>
            <a:r>
              <a:rPr lang="en-US" sz="1200" b="0" baseline="30000" dirty="0"/>
              <a:t>rd</a:t>
            </a:r>
            <a:r>
              <a:rPr lang="en-US" sz="1200" b="0" baseline="0" dirty="0"/>
              <a:t> circle- Literary Effects (analyze irony in the text)</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baseline="0" dirty="0"/>
              <a:t>Lessons 23 and 24: 4</a:t>
            </a:r>
            <a:r>
              <a:rPr lang="en-US" sz="1200" b="0" baseline="30000" dirty="0"/>
              <a:t>th</a:t>
            </a:r>
            <a:r>
              <a:rPr lang="en-US" sz="1200" b="0" baseline="0" dirty="0"/>
              <a:t> circle - Meaning (determine a theme and analyze its development over the course of the text)</a:t>
            </a:r>
          </a:p>
        </p:txBody>
      </p:sp>
      <p:sp>
        <p:nvSpPr>
          <p:cNvPr id="4" name="Slide Number Placeholder 3"/>
          <p:cNvSpPr>
            <a:spLocks noGrp="1"/>
          </p:cNvSpPr>
          <p:nvPr>
            <p:ph type="sldNum" sz="quarter" idx="10"/>
          </p:nvPr>
        </p:nvSpPr>
        <p:spPr/>
        <p:txBody>
          <a:bodyPr/>
          <a:lstStyle/>
          <a:p>
            <a:fld id="{86425DA3-A274-D349-A373-1D0D30C163E5}" type="slidenum">
              <a:rPr lang="en-US" smtClean="0"/>
              <a:t>48</a:t>
            </a:fld>
            <a:endParaRPr lang="en-US"/>
          </a:p>
        </p:txBody>
      </p:sp>
    </p:spTree>
    <p:extLst>
      <p:ext uri="{BB962C8B-B14F-4D97-AF65-F5344CB8AC3E}">
        <p14:creationId xmlns:p14="http://schemas.microsoft.com/office/powerpoint/2010/main" val="82690845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23988" y="844550"/>
            <a:ext cx="4149725" cy="2333625"/>
          </a:xfrm>
        </p:spPr>
      </p:sp>
      <p:sp>
        <p:nvSpPr>
          <p:cNvPr id="3" name="Notes Placeholder 2"/>
          <p:cNvSpPr>
            <a:spLocks noGrp="1"/>
          </p:cNvSpPr>
          <p:nvPr>
            <p:ph type="body" idx="1"/>
          </p:nvPr>
        </p:nvSpPr>
        <p:spPr>
          <a:xfrm>
            <a:off x="656301" y="3649140"/>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Time:</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Duration: </a:t>
            </a:r>
            <a:r>
              <a:rPr lang="en-US" sz="1100" b="0" i="0" u="none" strike="noStrike" cap="none" dirty="0">
                <a:solidFill>
                  <a:schemeClr val="dk1"/>
                </a:solidFill>
                <a:sym typeface="Calibri"/>
              </a:rPr>
              <a:t>3</a:t>
            </a:r>
            <a:r>
              <a:rPr lang="en-US" sz="1100" b="0" i="0" u="none" strike="noStrike" cap="none" baseline="0" dirty="0">
                <a:solidFill>
                  <a:schemeClr val="dk1"/>
                </a:solidFill>
                <a:ea typeface="Calibri"/>
                <a:sym typeface="Calibri"/>
              </a:rPr>
              <a:t> </a:t>
            </a:r>
            <a:r>
              <a:rPr lang="en-US" b="0" i="0" u="none" strike="noStrike" cap="none" dirty="0">
                <a:solidFill>
                  <a:schemeClr val="dk1"/>
                </a:solidFill>
                <a:ea typeface="Calibri"/>
                <a:sym typeface="Calibri"/>
              </a:rPr>
              <a:t>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u="none" strike="noStrike" cap="none" dirty="0">
              <a:solidFill>
                <a:schemeClr val="dk1"/>
              </a:solidFill>
              <a:ea typeface="Calibri"/>
              <a:sym typeface="Calibri"/>
            </a:endParaRPr>
          </a:p>
          <a:p>
            <a:r>
              <a:rPr lang="en-US" b="1" dirty="0"/>
              <a:t>Facilitator says: </a:t>
            </a:r>
            <a:r>
              <a:rPr lang="en-US" b="0" dirty="0"/>
              <a:t>Before</a:t>
            </a:r>
            <a:r>
              <a:rPr lang="en-US" b="0" baseline="0" dirty="0"/>
              <a:t> we wrap up, let’s capture our learning from today’s session. Please take a few moments to reflect on these two questions and record your responses in the space provided in your note-catcher. </a:t>
            </a:r>
            <a:endParaRPr lang="en-US" b="1" dirty="0"/>
          </a:p>
          <a:p>
            <a:endParaRPr lang="en-US"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0" baseline="0" dirty="0"/>
              <a:t>Direct participants to their note catchers, where they have space to “capture their learning” from today’s session. Provide time for participants to record their thinking in response to the questions on the slide. </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baseline="0" dirty="0"/>
              <a:t>Important note: </a:t>
            </a:r>
            <a:r>
              <a:rPr lang="en-US" b="0" baseline="0" dirty="0"/>
              <a:t>If there is confusion around the phrase “with integrity,” explain that implementing the Guidebooks “with integrity” means that you’re teaching lessons in the correct sequence, not skipping lessons, making sure to read all of the texts (and any rereads that are built in), etc. </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49</a:t>
            </a:fld>
            <a:endParaRPr lang="en-US" dirty="0"/>
          </a:p>
        </p:txBody>
      </p:sp>
    </p:spTree>
    <p:extLst>
      <p:ext uri="{BB962C8B-B14F-4D97-AF65-F5344CB8AC3E}">
        <p14:creationId xmlns:p14="http://schemas.microsoft.com/office/powerpoint/2010/main" val="18395603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09700" y="692150"/>
            <a:ext cx="4230688" cy="2379663"/>
          </a:xfrm>
        </p:spPr>
      </p:sp>
      <p:sp>
        <p:nvSpPr>
          <p:cNvPr id="3" name="Notes Placeholder 2"/>
          <p:cNvSpPr>
            <a:spLocks noGrp="1"/>
          </p:cNvSpPr>
          <p:nvPr>
            <p:ph type="body" idx="1"/>
          </p:nvPr>
        </p:nvSpPr>
        <p:spPr>
          <a:xfrm>
            <a:off x="686282" y="3478652"/>
            <a:ext cx="5486400" cy="3600450"/>
          </a:xfrm>
        </p:spPr>
        <p:txBody>
          <a:bodyPr/>
          <a:lstStyle/>
          <a:p>
            <a:r>
              <a:rPr lang="en-US" b="1" dirty="0"/>
              <a:t>Time: </a:t>
            </a:r>
          </a:p>
          <a:p>
            <a:r>
              <a:rPr lang="en-US" b="1" dirty="0"/>
              <a:t>Duration: </a:t>
            </a:r>
            <a:r>
              <a:rPr lang="en-US" sz="1200" dirty="0"/>
              <a:t>30 seconds</a:t>
            </a:r>
          </a:p>
          <a:p>
            <a:pPr marL="0" indent="0">
              <a:buNone/>
            </a:pPr>
            <a:endParaRPr lang="en-US" sz="1200" dirty="0"/>
          </a:p>
          <a:p>
            <a:pPr marL="0" indent="0">
              <a:buNone/>
            </a:pPr>
            <a:r>
              <a:rPr lang="en-US" sz="1200" b="1" dirty="0"/>
              <a:t>Facilitator says: </a:t>
            </a:r>
            <a:r>
              <a:rPr lang="en-US" sz="1200" dirty="0"/>
              <a:t>In the first two modules, we traveled through a “Guidebooks arc.”</a:t>
            </a:r>
            <a:r>
              <a:rPr lang="en-US" sz="1200" baseline="0" dirty="0"/>
              <a:t> </a:t>
            </a:r>
            <a:r>
              <a:rPr lang="en-US" sz="1200" dirty="0"/>
              <a:t>In the first module, we explored the design principles of the Guidebooks.</a:t>
            </a:r>
            <a:r>
              <a:rPr lang="en-US" sz="1200" baseline="0" dirty="0"/>
              <a:t> </a:t>
            </a:r>
            <a:r>
              <a:rPr lang="en-US" sz="1200" dirty="0"/>
              <a:t>We explored the Reader’s Circle, and experienced the difference between text-based and strategies based instruction.</a:t>
            </a:r>
          </a:p>
          <a:p>
            <a:pPr marL="0" indent="0">
              <a:buNone/>
            </a:pPr>
            <a:endParaRPr lang="en-US" sz="1200" dirty="0"/>
          </a:p>
          <a:p>
            <a:pPr marL="0" indent="0">
              <a:buNone/>
            </a:pPr>
            <a:r>
              <a:rPr lang="en-US" sz="1200" dirty="0"/>
              <a:t>In the second module, we answered</a:t>
            </a:r>
            <a:r>
              <a:rPr lang="en-US" sz="1200" baseline="0" dirty="0"/>
              <a:t> the questions – </a:t>
            </a:r>
          </a:p>
          <a:p>
            <a:pPr marL="0" indent="0">
              <a:buNone/>
            </a:pPr>
            <a:endParaRPr lang="en-US" sz="1200" baseline="0" dirty="0"/>
          </a:p>
          <a:p>
            <a:pPr marL="0" indent="0">
              <a:buNone/>
            </a:pPr>
            <a:r>
              <a:rPr lang="en-US" sz="1200" baseline="0" dirty="0"/>
              <a:t>What role does knowledge play in reading comprehension? And, how are the Guidebooks designed to support students in building knowledge? </a:t>
            </a:r>
          </a:p>
          <a:p>
            <a:pPr marL="0" indent="0">
              <a:buNone/>
            </a:pPr>
            <a:endParaRPr lang="en-US" sz="1200" dirty="0"/>
          </a:p>
          <a:p>
            <a:pPr marL="0" indent="0">
              <a:buNone/>
            </a:pPr>
            <a:r>
              <a:rPr lang="en-US" sz="1200" dirty="0"/>
              <a:t>Now</a:t>
            </a:r>
            <a:r>
              <a:rPr lang="en-US" sz="1200" baseline="0" dirty="0"/>
              <a:t> we are moving into our second arc of learning... </a:t>
            </a:r>
            <a:endParaRPr lang="en-US" sz="120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a:t>
            </a:fld>
            <a:endParaRPr lang="en-US" dirty="0"/>
          </a:p>
        </p:txBody>
      </p:sp>
    </p:spTree>
    <p:extLst>
      <p:ext uri="{BB962C8B-B14F-4D97-AF65-F5344CB8AC3E}">
        <p14:creationId xmlns:p14="http://schemas.microsoft.com/office/powerpoint/2010/main" val="208282831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a:t>
            </a:r>
            <a:r>
              <a:rPr lang="en-US" dirty="0"/>
              <a:t>: 15 minutes</a:t>
            </a:r>
          </a:p>
          <a:p>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50</a:t>
            </a:fld>
            <a:endParaRPr lang="en-US"/>
          </a:p>
        </p:txBody>
      </p:sp>
    </p:spTree>
    <p:extLst>
      <p:ext uri="{BB962C8B-B14F-4D97-AF65-F5344CB8AC3E}">
        <p14:creationId xmlns:p14="http://schemas.microsoft.com/office/powerpoint/2010/main" val="106009188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51</a:t>
            </a:fld>
            <a:endParaRPr lang="en-US"/>
          </a:p>
        </p:txBody>
      </p:sp>
    </p:spTree>
    <p:extLst>
      <p:ext uri="{BB962C8B-B14F-4D97-AF65-F5344CB8AC3E}">
        <p14:creationId xmlns:p14="http://schemas.microsoft.com/office/powerpoint/2010/main" val="177803426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8225" y="617538"/>
            <a:ext cx="4846638" cy="2725737"/>
          </a:xfrm>
        </p:spPr>
      </p:sp>
      <p:sp>
        <p:nvSpPr>
          <p:cNvPr id="3" name="Notes Placeholder 2"/>
          <p:cNvSpPr>
            <a:spLocks noGrp="1"/>
          </p:cNvSpPr>
          <p:nvPr>
            <p:ph type="body" idx="1"/>
          </p:nvPr>
        </p:nvSpPr>
        <p:spPr>
          <a:xfrm>
            <a:off x="686282" y="3649140"/>
            <a:ext cx="5486400" cy="3600450"/>
          </a:xfrm>
        </p:spPr>
        <p:txBody>
          <a:bodyPr/>
          <a:lstStyle/>
          <a:p>
            <a:r>
              <a:rPr lang="en-US" b="1" dirty="0"/>
              <a:t>Time:</a:t>
            </a:r>
          </a:p>
          <a:p>
            <a:r>
              <a:rPr lang="en-US" b="1" dirty="0"/>
              <a:t>Duration</a:t>
            </a:r>
            <a:r>
              <a:rPr lang="en-US" dirty="0"/>
              <a:t>: 5 minutes</a:t>
            </a:r>
          </a:p>
          <a:p>
            <a:endParaRPr lang="en-US" dirty="0"/>
          </a:p>
          <a:p>
            <a:r>
              <a:rPr lang="en-US" b="1" dirty="0"/>
              <a:t>Facilitator does: </a:t>
            </a:r>
            <a:r>
              <a:rPr lang="en-US" dirty="0"/>
              <a:t>Direct participants to the</a:t>
            </a:r>
            <a:r>
              <a:rPr lang="en-US" baseline="0" dirty="0"/>
              <a:t> text and question in the Do Now section of their note-catcher. Provide two minutes of independent work time, then click to reveal the discussion prompt and have participants discuss with a partner.  Afterwards, check for understanding by inviting people to share with the whole group. </a:t>
            </a:r>
          </a:p>
          <a:p>
            <a:endParaRPr lang="en-US" baseline="0" dirty="0"/>
          </a:p>
          <a:p>
            <a:r>
              <a:rPr lang="en-US" b="1" baseline="0" dirty="0"/>
              <a:t>Look for:</a:t>
            </a:r>
          </a:p>
          <a:p>
            <a:pPr marL="171450" indent="-171450">
              <a:buFont typeface="Arial" charset="0"/>
              <a:buChar char="•"/>
            </a:pPr>
            <a:r>
              <a:rPr lang="en-US" b="0" baseline="0" dirty="0"/>
              <a:t>The question requires students to identify the writer’s tone and provide text evidence in support of their answer. </a:t>
            </a:r>
          </a:p>
          <a:p>
            <a:pPr marL="171450" indent="-171450">
              <a:buFont typeface="Arial" charset="0"/>
              <a:buChar char="•"/>
            </a:pPr>
            <a:r>
              <a:rPr lang="en-US" b="0" baseline="0" dirty="0"/>
              <a:t>A strong student response might sound like: “The poet writes with a tone of anticipation and excitement. The phrases “with care” and “in hopes that St. Nicholas soon would be there” convey this tone.</a:t>
            </a:r>
          </a:p>
        </p:txBody>
      </p:sp>
      <p:sp>
        <p:nvSpPr>
          <p:cNvPr id="4" name="Slide Number Placeholder 3"/>
          <p:cNvSpPr>
            <a:spLocks noGrp="1"/>
          </p:cNvSpPr>
          <p:nvPr>
            <p:ph type="sldNum" sz="quarter" idx="10"/>
          </p:nvPr>
        </p:nvSpPr>
        <p:spPr/>
        <p:txBody>
          <a:bodyPr/>
          <a:lstStyle/>
          <a:p>
            <a:fld id="{86425DA3-A274-D349-A373-1D0D30C163E5}" type="slidenum">
              <a:rPr lang="en-US" smtClean="0"/>
              <a:t>52</a:t>
            </a:fld>
            <a:endParaRPr lang="en-US" dirty="0"/>
          </a:p>
        </p:txBody>
      </p:sp>
    </p:spTree>
    <p:extLst>
      <p:ext uri="{BB962C8B-B14F-4D97-AF65-F5344CB8AC3E}">
        <p14:creationId xmlns:p14="http://schemas.microsoft.com/office/powerpoint/2010/main" val="155464046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57275" y="901700"/>
            <a:ext cx="4887913" cy="2749550"/>
          </a:xfrm>
        </p:spPr>
      </p:sp>
      <p:sp>
        <p:nvSpPr>
          <p:cNvPr id="3" name="Notes Placeholder 2"/>
          <p:cNvSpPr>
            <a:spLocks noGrp="1"/>
          </p:cNvSpPr>
          <p:nvPr>
            <p:ph type="body" idx="1"/>
          </p:nvPr>
        </p:nvSpPr>
        <p:spPr>
          <a:xfrm>
            <a:off x="758031" y="4177127"/>
            <a:ext cx="5486400" cy="3600450"/>
          </a:xfrm>
        </p:spPr>
        <p:txBody>
          <a:bodyPr/>
          <a:lstStyle/>
          <a:p>
            <a:r>
              <a:rPr lang="en-US" b="1" dirty="0"/>
              <a:t>Time:</a:t>
            </a:r>
          </a:p>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53</a:t>
            </a:fld>
            <a:endParaRPr lang="en-US" dirty="0"/>
          </a:p>
        </p:txBody>
      </p:sp>
    </p:spTree>
    <p:extLst>
      <p:ext uri="{BB962C8B-B14F-4D97-AF65-F5344CB8AC3E}">
        <p14:creationId xmlns:p14="http://schemas.microsoft.com/office/powerpoint/2010/main" val="26620948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a:xfrm>
            <a:off x="685800" y="3716337"/>
            <a:ext cx="5486400" cy="3600450"/>
          </a:xfrm>
        </p:spPr>
        <p:txBody>
          <a:bodyPr/>
          <a:lstStyle/>
          <a:p>
            <a:pPr marL="0" indent="0">
              <a:buFontTx/>
              <a:buNone/>
            </a:pPr>
            <a:r>
              <a:rPr lang="en-US" b="1" dirty="0"/>
              <a:t>Duration:</a:t>
            </a:r>
            <a:r>
              <a:rPr lang="en-US" b="1" baseline="0" dirty="0"/>
              <a:t> </a:t>
            </a:r>
            <a:r>
              <a:rPr lang="en-US" b="0" baseline="0" dirty="0"/>
              <a:t>30 seconds</a:t>
            </a:r>
          </a:p>
          <a:p>
            <a:pPr marL="0" indent="0">
              <a:buFontTx/>
              <a:buNone/>
            </a:pPr>
            <a:endParaRPr lang="en-US" b="0" baseline="0" dirty="0"/>
          </a:p>
          <a:p>
            <a:pPr marL="0" indent="0">
              <a:buFont typeface="Arial" charset="0"/>
              <a:buNone/>
            </a:pPr>
            <a:r>
              <a:rPr lang="en-US" b="1" i="0" dirty="0">
                <a:ea typeface="MS PGothic" charset="0"/>
              </a:rPr>
              <a:t>Facilitator says:</a:t>
            </a:r>
            <a:r>
              <a:rPr lang="en-US" b="1" i="0" baseline="0" dirty="0">
                <a:ea typeface="MS PGothic" charset="0"/>
              </a:rPr>
              <a:t> </a:t>
            </a:r>
            <a:r>
              <a:rPr lang="en-US" b="0" i="0" baseline="0" dirty="0">
                <a:ea typeface="MS PGothic" charset="0"/>
              </a:rPr>
              <a:t>So why this content today?  Remember our three instructional shifts: complexity, evidence and knowledge. </a:t>
            </a:r>
          </a:p>
          <a:p>
            <a:pPr marL="0" indent="0">
              <a:buFont typeface="Arial" charset="0"/>
              <a:buNone/>
            </a:pPr>
            <a:endParaRPr lang="en-US" b="1" i="0" baseline="0" dirty="0">
              <a:ea typeface="MS PGothic" charset="0"/>
            </a:endParaRPr>
          </a:p>
          <a:p>
            <a:pPr marL="0" indent="0">
              <a:buFont typeface="Arial" charset="0"/>
              <a:buNone/>
            </a:pPr>
            <a:r>
              <a:rPr lang="en-US" b="1" i="0" baseline="0" dirty="0">
                <a:ea typeface="MS PGothic" charset="0"/>
              </a:rPr>
              <a:t>Facilitator does: </a:t>
            </a:r>
            <a:r>
              <a:rPr lang="en-US" b="0" i="0" baseline="0" dirty="0">
                <a:ea typeface="MS PGothic" charset="0"/>
              </a:rPr>
              <a:t>Click to reveal box.</a:t>
            </a:r>
          </a:p>
          <a:p>
            <a:pPr marL="0" indent="0">
              <a:buFont typeface="Arial" charset="0"/>
              <a:buNone/>
            </a:pPr>
            <a:endParaRPr lang="en-US" b="0" i="0" baseline="0" dirty="0">
              <a:ea typeface="MS PGothic" charset="0"/>
            </a:endParaRPr>
          </a:p>
          <a:p>
            <a:pPr marL="0" indent="0">
              <a:buFont typeface="Arial" charset="0"/>
              <a:buNone/>
            </a:pPr>
            <a:r>
              <a:rPr lang="en-US" b="1" i="0" baseline="0" dirty="0">
                <a:ea typeface="MS PGothic" charset="0"/>
              </a:rPr>
              <a:t>Facilitator says: </a:t>
            </a:r>
            <a:r>
              <a:rPr lang="en-US" b="0" i="0" baseline="0" dirty="0">
                <a:ea typeface="MS PGothic" charset="0"/>
              </a:rPr>
              <a:t>This session on re-thinking text-dependent questions is going to help us more deeply understand this second shift (evidence). Can someone read this brief description of evidence for the group?</a:t>
            </a:r>
          </a:p>
          <a:p>
            <a:pPr marL="0" indent="0">
              <a:buFont typeface="Arial" charset="0"/>
              <a:buNone/>
            </a:pPr>
            <a:endParaRPr lang="en-US" b="0" i="0" baseline="0" dirty="0">
              <a:ea typeface="MS PGothic" charset="0"/>
            </a:endParaRPr>
          </a:p>
          <a:p>
            <a:pPr marL="0" indent="0">
              <a:buFont typeface="Arial" charset="0"/>
              <a:buNone/>
            </a:pPr>
            <a:r>
              <a:rPr lang="en-US" b="0" i="0" baseline="0" dirty="0">
                <a:ea typeface="MS PGothic" charset="0"/>
              </a:rPr>
              <a:t>In this session we will get to see what the shift of evidence looks like in action – both on the part of the teacher and the part of the student. </a:t>
            </a:r>
            <a:endParaRPr lang="en-US" b="1" i="0" dirty="0">
              <a:ea typeface="MS PGothic" charset="0"/>
            </a:endParaRPr>
          </a:p>
          <a:p>
            <a:pPr marL="0" indent="0">
              <a:buFont typeface="Arial" charset="0"/>
              <a:buNone/>
            </a:pPr>
            <a:endParaRPr lang="en-US" b="1" i="0" dirty="0">
              <a:ea typeface="MS PGothic" charset="0"/>
            </a:endParaRP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54</a:t>
            </a:fld>
            <a:endParaRPr lang="en-US"/>
          </a:p>
        </p:txBody>
      </p:sp>
    </p:spTree>
    <p:extLst>
      <p:ext uri="{BB962C8B-B14F-4D97-AF65-F5344CB8AC3E}">
        <p14:creationId xmlns:p14="http://schemas.microsoft.com/office/powerpoint/2010/main" val="110357328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58938" y="915988"/>
            <a:ext cx="3711575" cy="2087562"/>
          </a:xfrm>
        </p:spPr>
      </p:sp>
      <p:sp>
        <p:nvSpPr>
          <p:cNvPr id="3" name="Notes Placeholder 2"/>
          <p:cNvSpPr>
            <a:spLocks noGrp="1"/>
          </p:cNvSpPr>
          <p:nvPr>
            <p:ph type="body" idx="1"/>
          </p:nvPr>
        </p:nvSpPr>
        <p:spPr>
          <a:xfrm>
            <a:off x="686282" y="3334346"/>
            <a:ext cx="5486400" cy="3600450"/>
          </a:xfrm>
        </p:spPr>
        <p:txBody>
          <a:bodyPr/>
          <a:lstStyle/>
          <a:p>
            <a:r>
              <a:rPr lang="en-US" b="1" dirty="0"/>
              <a:t>Time:</a:t>
            </a:r>
          </a:p>
          <a:p>
            <a:r>
              <a:rPr lang="en-US" b="1" dirty="0"/>
              <a:t>Duration: </a:t>
            </a:r>
            <a:r>
              <a:rPr lang="en-US" b="0" dirty="0"/>
              <a:t>1.5 minutes</a:t>
            </a:r>
          </a:p>
          <a:p>
            <a:endParaRPr lang="en-US" b="1" dirty="0"/>
          </a:p>
          <a:p>
            <a:r>
              <a:rPr lang="en-US" b="1" dirty="0"/>
              <a:t>Facilitator says: </a:t>
            </a:r>
            <a:r>
              <a:rPr lang="en-US" dirty="0"/>
              <a:t>In our last</a:t>
            </a:r>
            <a:r>
              <a:rPr lang="en-US" baseline="0" dirty="0"/>
              <a:t> session we took a journey through the Reader’s Circles to deepen our understanding of the Prometheus text.  Here is an example of one of the questions we worked with in our last session, which we identified as a question that brings readers into the second circle to focus on Elements and Structure (in this case, characterization). What do you notice about this question?</a:t>
            </a:r>
          </a:p>
          <a:p>
            <a:endParaRPr lang="en-US" baseline="0" dirty="0"/>
          </a:p>
          <a:p>
            <a:r>
              <a:rPr lang="en-US" b="1" baseline="0" dirty="0"/>
              <a:t>Facilitator does: </a:t>
            </a:r>
            <a:r>
              <a:rPr lang="en-US" baseline="0" dirty="0"/>
              <a:t>Probe as necessary – what does this question force readers to do? Or, what must students do in order to answer this question?</a:t>
            </a:r>
          </a:p>
          <a:p>
            <a:endParaRPr lang="en-US" baseline="0" dirty="0"/>
          </a:p>
          <a:p>
            <a:r>
              <a:rPr lang="en-US" b="1" baseline="0" dirty="0"/>
              <a:t>Look for:</a:t>
            </a:r>
          </a:p>
          <a:p>
            <a:pPr marL="171450" indent="-171450">
              <a:buFont typeface="Arial" charset="0"/>
              <a:buChar char="•"/>
            </a:pPr>
            <a:r>
              <a:rPr lang="en-US" baseline="0" dirty="0"/>
              <a:t>Forces the reader to go back into the text </a:t>
            </a:r>
          </a:p>
          <a:p>
            <a:pPr marL="171450" indent="-171450">
              <a:buFont typeface="Arial" charset="0"/>
              <a:buChar char="•"/>
            </a:pPr>
            <a:r>
              <a:rPr lang="en-US" baseline="0" dirty="0"/>
              <a:t>Students must read the text closely and understand it fully in order to answer this question</a:t>
            </a:r>
          </a:p>
          <a:p>
            <a:pPr marL="171450" indent="-171450">
              <a:buFont typeface="Arial" charset="0"/>
              <a:buChar char="•"/>
            </a:pPr>
            <a:endParaRPr lang="en-US" baseline="0" dirty="0"/>
          </a:p>
          <a:p>
            <a:pPr marL="0" indent="0">
              <a:buFontTx/>
              <a:buNone/>
            </a:pPr>
            <a:r>
              <a:rPr lang="en-US" b="1" baseline="0" dirty="0"/>
              <a:t>Facilitator says: </a:t>
            </a:r>
            <a:r>
              <a:rPr lang="en-US" baseline="0" dirty="0"/>
              <a:t>All of the questions we examined yesterday were not only examples of how we move through the Reader’s Circles</a:t>
            </a:r>
            <a:r>
              <a:rPr lang="is-IS" baseline="0" dirty="0"/>
              <a:t>…they were also examples of text-dependent questions!</a:t>
            </a:r>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55</a:t>
            </a:fld>
            <a:endParaRPr lang="en-US" dirty="0"/>
          </a:p>
        </p:txBody>
      </p:sp>
    </p:spTree>
    <p:extLst>
      <p:ext uri="{BB962C8B-B14F-4D97-AF65-F5344CB8AC3E}">
        <p14:creationId xmlns:p14="http://schemas.microsoft.com/office/powerpoint/2010/main" val="22388959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5 minutes</a:t>
            </a:r>
          </a:p>
          <a:p>
            <a:endParaRPr lang="en-US" dirty="0"/>
          </a:p>
          <a:p>
            <a:r>
              <a:rPr lang="en-US" b="1" dirty="0"/>
              <a:t>Facilitator says: </a:t>
            </a:r>
            <a:r>
              <a:rPr lang="en-US" dirty="0"/>
              <a:t>Here we have examples and non-examples of TDQs.  Take a few moments to review these question sets on your own (they are also printed in the note catcher).  Based on these examples, how</a:t>
            </a:r>
            <a:r>
              <a:rPr lang="en-US" baseline="0" dirty="0"/>
              <a:t> would you describe text-dependent questions?  What distinguishes TDQs from non TDQs? </a:t>
            </a:r>
          </a:p>
          <a:p>
            <a:endParaRPr lang="en-US" baseline="0" dirty="0"/>
          </a:p>
          <a:p>
            <a:r>
              <a:rPr lang="en-US" b="1" baseline="0" dirty="0"/>
              <a:t>Facilitator does: </a:t>
            </a:r>
            <a:r>
              <a:rPr lang="en-US" baseline="0" dirty="0"/>
              <a:t>Circulate during discussion and identify a few participants to share out with the whole group based on insights shared at their tables.  Afterwards, invite participants to share out for a whole group debrief. </a:t>
            </a:r>
          </a:p>
          <a:p>
            <a:endParaRPr lang="en-US" baseline="0" dirty="0"/>
          </a:p>
          <a:p>
            <a:r>
              <a:rPr lang="en-US" b="1" baseline="0" dirty="0"/>
              <a:t>Look for:</a:t>
            </a:r>
          </a:p>
          <a:p>
            <a:pPr marL="171450" indent="-171450">
              <a:buFont typeface="Arial" charset="0"/>
              <a:buChar char="•"/>
            </a:pPr>
            <a:r>
              <a:rPr lang="en-US" b="0" baseline="0" dirty="0"/>
              <a:t>The questions on the left can all be answered without really understanding the text. They rely on personal experience and/or background knowledge rather than evidence from the text. </a:t>
            </a:r>
          </a:p>
          <a:p>
            <a:pPr marL="171450" indent="-171450">
              <a:buFont typeface="Arial" charset="0"/>
              <a:buChar char="•"/>
            </a:pPr>
            <a:r>
              <a:rPr lang="en-US" b="0" baseline="0" dirty="0"/>
              <a:t>The questions on the right are strong examples of TDQs because they require students to go back into the text. They must have a deep understanding of the text in order to answer any of these questions. They also require students to draw upon evidence, and they are worded in a way that is accessible to students. </a:t>
            </a:r>
          </a:p>
        </p:txBody>
      </p:sp>
      <p:sp>
        <p:nvSpPr>
          <p:cNvPr id="4" name="Slide Number Placeholder 3"/>
          <p:cNvSpPr>
            <a:spLocks noGrp="1"/>
          </p:cNvSpPr>
          <p:nvPr>
            <p:ph type="sldNum" sz="quarter" idx="10"/>
          </p:nvPr>
        </p:nvSpPr>
        <p:spPr/>
        <p:txBody>
          <a:bodyPr/>
          <a:lstStyle/>
          <a:p>
            <a:fld id="{86425DA3-A274-D349-A373-1D0D30C163E5}" type="slidenum">
              <a:rPr lang="en-US" smtClean="0"/>
              <a:t>56</a:t>
            </a:fld>
            <a:endParaRPr lang="en-US"/>
          </a:p>
        </p:txBody>
      </p:sp>
    </p:spTree>
    <p:extLst>
      <p:ext uri="{BB962C8B-B14F-4D97-AF65-F5344CB8AC3E}">
        <p14:creationId xmlns:p14="http://schemas.microsoft.com/office/powerpoint/2010/main" val="211837248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73213" y="946150"/>
            <a:ext cx="3711575" cy="2087563"/>
          </a:xfrm>
        </p:spPr>
      </p:sp>
      <p:sp>
        <p:nvSpPr>
          <p:cNvPr id="3" name="Notes Placeholder 2"/>
          <p:cNvSpPr>
            <a:spLocks noGrp="1"/>
          </p:cNvSpPr>
          <p:nvPr>
            <p:ph type="body" idx="1"/>
          </p:nvPr>
        </p:nvSpPr>
        <p:spPr>
          <a:xfrm>
            <a:off x="686281" y="3409297"/>
            <a:ext cx="5486400" cy="3600450"/>
          </a:xfrm>
        </p:spPr>
        <p:txBody>
          <a:bodyPr/>
          <a:lstStyle/>
          <a:p>
            <a:r>
              <a:rPr lang="en-US" b="1" dirty="0"/>
              <a:t>Time:</a:t>
            </a:r>
          </a:p>
          <a:p>
            <a:r>
              <a:rPr lang="en-US" b="1" dirty="0"/>
              <a:t>Duration: </a:t>
            </a:r>
            <a:r>
              <a:rPr lang="en-US" b="0" dirty="0"/>
              <a:t>30 seconds</a:t>
            </a:r>
          </a:p>
          <a:p>
            <a:endParaRPr lang="en-US" sz="1200" b="1" dirty="0">
              <a:solidFill>
                <a:schemeClr val="tx1"/>
              </a:solidFill>
            </a:endParaRPr>
          </a:p>
          <a:p>
            <a:r>
              <a:rPr lang="en-US" sz="1200" b="1" dirty="0">
                <a:solidFill>
                  <a:schemeClr val="tx1"/>
                </a:solidFill>
              </a:rPr>
              <a:t>Facilitator says: </a:t>
            </a:r>
            <a:r>
              <a:rPr lang="en-US" sz="1200" dirty="0">
                <a:solidFill>
                  <a:schemeClr val="tx1"/>
                </a:solidFill>
              </a:rPr>
              <a:t>A text dependent question is a question that can be answered </a:t>
            </a:r>
            <a:r>
              <a:rPr lang="en-US" sz="1200" b="1" dirty="0">
                <a:solidFill>
                  <a:schemeClr val="tx1"/>
                </a:solidFill>
              </a:rPr>
              <a:t>only</a:t>
            </a:r>
            <a:r>
              <a:rPr lang="en-US" sz="1200" dirty="0">
                <a:solidFill>
                  <a:schemeClr val="tx1"/>
                </a:solidFill>
              </a:rPr>
              <a:t> by going into the text. It takes the reader back into the text, not away from it. These questions make the text the expert in the room, essentially leveling the playing field for all students</a:t>
            </a:r>
            <a:r>
              <a:rPr lang="en-US" sz="1200" baseline="0" dirty="0">
                <a:solidFill>
                  <a:schemeClr val="tx1"/>
                </a:solidFill>
              </a:rPr>
              <a:t> because they all have access to the same text.</a:t>
            </a:r>
            <a:endParaRPr lang="en-US" sz="1200" dirty="0">
              <a:solidFill>
                <a:schemeClr val="tx1"/>
              </a:solidFill>
            </a:endParaRPr>
          </a:p>
          <a:p>
            <a:endParaRPr lang="en-US" sz="1200" dirty="0">
              <a:solidFill>
                <a:schemeClr val="tx1"/>
              </a:solidFill>
            </a:endParaRPr>
          </a:p>
          <a:p>
            <a:r>
              <a:rPr lang="en-US" sz="1200" b="1" dirty="0">
                <a:solidFill>
                  <a:schemeClr val="tx1"/>
                </a:solidFill>
              </a:rPr>
              <a:t>Facilitator does</a:t>
            </a:r>
            <a:r>
              <a:rPr lang="en-US" sz="1200" dirty="0">
                <a:solidFill>
                  <a:schemeClr val="tx1"/>
                </a:solidFill>
              </a:rPr>
              <a:t>: Review/summarize</a:t>
            </a:r>
            <a:r>
              <a:rPr lang="en-US" sz="1200" baseline="0" dirty="0">
                <a:solidFill>
                  <a:schemeClr val="tx1"/>
                </a:solidFill>
              </a:rPr>
              <a:t> the </a:t>
            </a:r>
            <a:r>
              <a:rPr lang="en-US" sz="1200" dirty="0">
                <a:solidFill>
                  <a:schemeClr val="tx1"/>
                </a:solidFill>
              </a:rPr>
              <a:t>three bullets,</a:t>
            </a:r>
            <a:r>
              <a:rPr lang="en-US" sz="1200" baseline="0" dirty="0">
                <a:solidFill>
                  <a:schemeClr val="tx1"/>
                </a:solidFill>
              </a:rPr>
              <a:t> emphasize or clarify as needed based on the debrief from the previous slide. </a:t>
            </a:r>
            <a:endParaRPr lang="en-US" sz="1200" dirty="0">
              <a:solidFill>
                <a:schemeClr val="tx1"/>
              </a:solidFill>
            </a:endParaRPr>
          </a:p>
          <a:p>
            <a:endParaRPr lang="en-US" sz="1200" dirty="0">
              <a:solidFill>
                <a:schemeClr val="tx1"/>
              </a:solidFill>
            </a:endParaRPr>
          </a:p>
          <a:p>
            <a:r>
              <a:rPr lang="en-US" sz="1200" b="1" dirty="0">
                <a:solidFill>
                  <a:schemeClr val="tx1"/>
                </a:solidFill>
              </a:rPr>
              <a:t>Key Point:</a:t>
            </a:r>
            <a:r>
              <a:rPr lang="en-US" sz="1200" b="1" baseline="0" dirty="0">
                <a:solidFill>
                  <a:schemeClr val="tx1"/>
                </a:solidFill>
              </a:rPr>
              <a:t> </a:t>
            </a:r>
            <a:r>
              <a:rPr lang="en-US" sz="1200" dirty="0">
                <a:solidFill>
                  <a:schemeClr val="tx1"/>
                </a:solidFill>
              </a:rPr>
              <a:t>Text</a:t>
            </a:r>
            <a:r>
              <a:rPr lang="en-US" sz="1200" baseline="0" dirty="0">
                <a:solidFill>
                  <a:schemeClr val="tx1"/>
                </a:solidFill>
              </a:rPr>
              <a:t> dependent questions make the text the expert in the room. These questions can not be answered based on background knowledge or personal opinion alone. </a:t>
            </a:r>
            <a:endParaRPr lang="en-US" sz="1050" dirty="0">
              <a:solidFill>
                <a:schemeClr val="tx1"/>
              </a:solidFill>
            </a:endParaRP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57</a:t>
            </a:fld>
            <a:endParaRPr lang="en-US" dirty="0"/>
          </a:p>
        </p:txBody>
      </p:sp>
    </p:spTree>
    <p:extLst>
      <p:ext uri="{BB962C8B-B14F-4D97-AF65-F5344CB8AC3E}">
        <p14:creationId xmlns:p14="http://schemas.microsoft.com/office/powerpoint/2010/main" val="81098617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4750" y="793750"/>
            <a:ext cx="4613275" cy="2595563"/>
          </a:xfrm>
        </p:spPr>
      </p:sp>
      <p:sp>
        <p:nvSpPr>
          <p:cNvPr id="3" name="Notes Placeholder 2"/>
          <p:cNvSpPr>
            <a:spLocks noGrp="1"/>
          </p:cNvSpPr>
          <p:nvPr>
            <p:ph type="body" idx="1"/>
          </p:nvPr>
        </p:nvSpPr>
        <p:spPr>
          <a:xfrm>
            <a:off x="832556" y="3632906"/>
            <a:ext cx="5486400" cy="3600450"/>
          </a:xfrm>
        </p:spPr>
        <p:txBody>
          <a:bodyPr/>
          <a:lstStyle/>
          <a:p>
            <a:r>
              <a:rPr lang="en-US" sz="1100" b="1" dirty="0"/>
              <a:t>Time:</a:t>
            </a:r>
          </a:p>
          <a:p>
            <a:r>
              <a:rPr lang="en-US" sz="1100" b="1" dirty="0"/>
              <a:t>Duration: </a:t>
            </a:r>
            <a:r>
              <a:rPr lang="en-US" sz="1100" b="0" dirty="0"/>
              <a:t>1.5 minutes</a:t>
            </a:r>
          </a:p>
          <a:p>
            <a:endParaRPr lang="en-US" sz="1100" b="1" dirty="0"/>
          </a:p>
          <a:p>
            <a:r>
              <a:rPr lang="en-US" sz="1100" b="1" dirty="0"/>
              <a:t>Facilitator</a:t>
            </a:r>
            <a:r>
              <a:rPr lang="en-US" sz="1100" b="1" baseline="0" dirty="0"/>
              <a:t> says: </a:t>
            </a:r>
            <a:r>
              <a:rPr lang="en-US" sz="1100" baseline="0" dirty="0"/>
              <a:t>What is the purpose of TDQs?  Why do we ask them?</a:t>
            </a:r>
          </a:p>
          <a:p>
            <a:endParaRPr lang="en-US" sz="1100" baseline="0" dirty="0"/>
          </a:p>
          <a:p>
            <a:r>
              <a:rPr lang="en-US" sz="1100" b="1" baseline="0" dirty="0"/>
              <a:t>Facilitator does: </a:t>
            </a:r>
            <a:r>
              <a:rPr lang="en-US" sz="1100" baseline="0" dirty="0"/>
              <a:t>Invite participants to share out their current thinking about the role of TDQs in an ELA classroom. Click to reveal image.  </a:t>
            </a:r>
          </a:p>
          <a:p>
            <a:endParaRPr lang="en-US" sz="1100" baseline="0" dirty="0"/>
          </a:p>
          <a:p>
            <a:r>
              <a:rPr lang="en-US" sz="1100" b="1" baseline="0" dirty="0"/>
              <a:t>Facilitator says: </a:t>
            </a:r>
            <a:r>
              <a:rPr lang="en-US" sz="1100" baseline="0" dirty="0"/>
              <a:t>What does this image show? (Note: Probe as needed depending on what participants share out initially. For example, if someone says scaffolding</a:t>
            </a:r>
            <a:r>
              <a:rPr lang="is-IS" sz="1100" baseline="0" dirty="0"/>
              <a:t>…you can click and use their comment to transition into the next set of ideas)</a:t>
            </a:r>
            <a:endParaRPr lang="en-US" sz="1100" baseline="0" dirty="0"/>
          </a:p>
          <a:p>
            <a:pPr marL="171450" indent="-171450">
              <a:buFont typeface="Arial" charset="0"/>
              <a:buChar char="•"/>
            </a:pPr>
            <a:r>
              <a:rPr lang="en-US" sz="1100" b="1" baseline="0" dirty="0"/>
              <a:t>Look for: </a:t>
            </a:r>
            <a:r>
              <a:rPr lang="en-US" sz="1100" baseline="0" dirty="0"/>
              <a:t>Scaffolding </a:t>
            </a:r>
          </a:p>
          <a:p>
            <a:endParaRPr lang="en-US" sz="1100" baseline="0" dirty="0"/>
          </a:p>
          <a:p>
            <a:r>
              <a:rPr lang="en-US" sz="1100" b="1" baseline="0" dirty="0"/>
              <a:t>Facilitator says: </a:t>
            </a:r>
            <a:r>
              <a:rPr lang="en-US" sz="1100" baseline="0" dirty="0"/>
              <a:t>How does this image connect to TDQs? TDQs aren’t just a formative assessment</a:t>
            </a:r>
            <a:r>
              <a:rPr lang="is-IS" sz="1100" baseline="0" dirty="0"/>
              <a:t>…</a:t>
            </a:r>
          </a:p>
          <a:p>
            <a:endParaRPr lang="is-IS" sz="1100" baseline="0" dirty="0"/>
          </a:p>
          <a:p>
            <a:r>
              <a:rPr lang="is-IS" sz="1100" b="1" baseline="0" dirty="0"/>
              <a:t>Facilitator does: </a:t>
            </a:r>
            <a:r>
              <a:rPr lang="is-IS" sz="1100" baseline="0" dirty="0"/>
              <a:t>Click to reveal bullets and explain:</a:t>
            </a:r>
          </a:p>
          <a:p>
            <a:endParaRPr lang="is-IS" sz="1100" baseline="0" dirty="0"/>
          </a:p>
          <a:p>
            <a:r>
              <a:rPr lang="is-IS" sz="1100" b="1" baseline="0" dirty="0"/>
              <a:t>Facilitator says: </a:t>
            </a:r>
            <a:r>
              <a:rPr lang="is-IS" sz="1100" baseline="0" dirty="0"/>
              <a:t>They actually are an instructional tool for supporting students in accessing complex texts! They act as a scaffold to support students in deepening their understanding of the text. Text dependent questions push students to practice the type of thinking about text that we want them to be able to do on their own. Ultimately, by modeling and practicing this thinking, students will eventually no longer need to rely our TDQs, but rather will raise these types of questions themselves while reading. </a:t>
            </a:r>
          </a:p>
          <a:p>
            <a:endParaRPr lang="en-US" sz="1100" baseline="0" dirty="0"/>
          </a:p>
          <a:p>
            <a:r>
              <a:rPr lang="en-US" sz="1100" b="1" dirty="0"/>
              <a:t>Key Point: </a:t>
            </a:r>
            <a:r>
              <a:rPr lang="en-US" sz="1100" dirty="0"/>
              <a:t>TDQs aren’t just formative</a:t>
            </a:r>
            <a:r>
              <a:rPr lang="en-US" sz="1100" baseline="0" dirty="0"/>
              <a:t> assessments, they are actually scaffolds for BUILDING understanding of a text!</a:t>
            </a:r>
          </a:p>
          <a:p>
            <a:endParaRPr lang="en-US" sz="1100" dirty="0"/>
          </a:p>
          <a:p>
            <a:r>
              <a:rPr lang="en-US" sz="1100" b="1" dirty="0"/>
              <a:t>Image Source: </a:t>
            </a:r>
            <a:r>
              <a:rPr lang="en-US" sz="1100" b="0" dirty="0"/>
              <a:t>Public Domain </a:t>
            </a:r>
            <a:endParaRPr lang="en-US" sz="1100" b="1" baseline="0" dirty="0"/>
          </a:p>
          <a:p>
            <a:pPr marL="171450" indent="-171450">
              <a:buFont typeface="Arial" charset="0"/>
              <a:buChar char="•"/>
            </a:pPr>
            <a:r>
              <a:rPr lang="en-US" sz="1100" baseline="0" dirty="0"/>
              <a:t>https://</a:t>
            </a:r>
            <a:r>
              <a:rPr lang="en-US" sz="1100" baseline="0" dirty="0" err="1"/>
              <a:t>pixabay.com</a:t>
            </a:r>
            <a:r>
              <a:rPr lang="en-US" sz="1100" baseline="0" dirty="0"/>
              <a:t>/</a:t>
            </a:r>
            <a:r>
              <a:rPr lang="en-US" sz="1100" baseline="0" dirty="0" err="1"/>
              <a:t>en</a:t>
            </a:r>
            <a:r>
              <a:rPr lang="en-US" sz="1100" baseline="0" dirty="0"/>
              <a:t>/scaffolding-workers-construction-1617969/</a:t>
            </a:r>
            <a:endParaRPr lang="en-US" sz="1100" dirty="0"/>
          </a:p>
        </p:txBody>
      </p:sp>
      <p:sp>
        <p:nvSpPr>
          <p:cNvPr id="4" name="Slide Number Placeholder 3"/>
          <p:cNvSpPr>
            <a:spLocks noGrp="1"/>
          </p:cNvSpPr>
          <p:nvPr>
            <p:ph type="sldNum" sz="quarter" idx="10"/>
          </p:nvPr>
        </p:nvSpPr>
        <p:spPr/>
        <p:txBody>
          <a:bodyPr/>
          <a:lstStyle/>
          <a:p>
            <a:fld id="{86425DA3-A274-D349-A373-1D0D30C163E5}" type="slidenum">
              <a:rPr lang="en-US" smtClean="0"/>
              <a:t>58</a:t>
            </a:fld>
            <a:endParaRPr lang="en-US"/>
          </a:p>
        </p:txBody>
      </p:sp>
    </p:spTree>
    <p:extLst>
      <p:ext uri="{BB962C8B-B14F-4D97-AF65-F5344CB8AC3E}">
        <p14:creationId xmlns:p14="http://schemas.microsoft.com/office/powerpoint/2010/main" val="188370185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Time:</a:t>
            </a:r>
          </a:p>
          <a:p>
            <a:r>
              <a:rPr lang="en-US" sz="1200" b="1" dirty="0"/>
              <a:t>Duration: </a:t>
            </a:r>
            <a:r>
              <a:rPr lang="en-US" sz="1200" b="0" dirty="0"/>
              <a:t>1 minute</a:t>
            </a:r>
          </a:p>
          <a:p>
            <a:endParaRPr lang="en-US" sz="1200" b="1" dirty="0"/>
          </a:p>
          <a:p>
            <a:r>
              <a:rPr lang="en-US" sz="1200" b="1" dirty="0"/>
              <a:t>Facilitator</a:t>
            </a:r>
            <a:r>
              <a:rPr lang="en-US" sz="1200" b="1" baseline="0" dirty="0"/>
              <a:t> says: </a:t>
            </a:r>
            <a:r>
              <a:rPr lang="en-US" sz="1200" b="0" baseline="0" dirty="0"/>
              <a:t>Let’s think back to our Reader’s Circles to answer this question – how do TDQs act as a scaffold?  </a:t>
            </a:r>
          </a:p>
          <a:p>
            <a:endParaRPr lang="en-US" sz="1200" b="0" baseline="0" dirty="0"/>
          </a:p>
          <a:p>
            <a:r>
              <a:rPr lang="en-US" sz="1200" b="0" baseline="0" dirty="0"/>
              <a:t>Facilitator does: Provide wait time (or if time allows, a quick turn and talk). Invite participants to share with the whole group. </a:t>
            </a:r>
          </a:p>
          <a:p>
            <a:endParaRPr lang="en-US" sz="1200" b="0" baseline="0" dirty="0"/>
          </a:p>
          <a:p>
            <a:r>
              <a:rPr lang="en-US" sz="1200" b="1" baseline="0" dirty="0"/>
              <a:t>Look for:</a:t>
            </a:r>
          </a:p>
          <a:p>
            <a:pPr marL="171450" indent="-171450">
              <a:buFont typeface="Arial" charset="0"/>
              <a:buChar char="•"/>
            </a:pPr>
            <a:r>
              <a:rPr lang="en-US" sz="1200" b="0" baseline="0" dirty="0"/>
              <a:t>Text-dependent questions move us through the layers of the text – by first helping us understand the literal meaning of the text by paying attention to words and details, to then noticing patterns and contrasting elements that ultimately help us understand the deeper meaning of the text.  </a:t>
            </a:r>
          </a:p>
          <a:p>
            <a:pPr marL="171450" indent="-171450">
              <a:buFont typeface="Arial" charset="0"/>
              <a:buChar char="•"/>
            </a:pPr>
            <a:r>
              <a:rPr lang="en-US" sz="1200" b="0" baseline="0" dirty="0"/>
              <a:t>TDQs take us through the Reader’s Circles – they start by giving students an “entry point” into understanding the text and then scaffold to support students in making meaning of the text</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59</a:t>
            </a:fld>
            <a:endParaRPr lang="en-US"/>
          </a:p>
        </p:txBody>
      </p:sp>
    </p:spTree>
    <p:extLst>
      <p:ext uri="{BB962C8B-B14F-4D97-AF65-F5344CB8AC3E}">
        <p14:creationId xmlns:p14="http://schemas.microsoft.com/office/powerpoint/2010/main" val="17128924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9200" y="655638"/>
            <a:ext cx="4556125" cy="2563812"/>
          </a:xfrm>
        </p:spPr>
      </p:sp>
      <p:sp>
        <p:nvSpPr>
          <p:cNvPr id="3" name="Notes Placeholder 2"/>
          <p:cNvSpPr>
            <a:spLocks noGrp="1"/>
          </p:cNvSpPr>
          <p:nvPr>
            <p:ph type="body" idx="1"/>
          </p:nvPr>
        </p:nvSpPr>
        <p:spPr>
          <a:xfrm>
            <a:off x="698474" y="3454268"/>
            <a:ext cx="5486400" cy="3600450"/>
          </a:xfrm>
        </p:spPr>
        <p:txBody>
          <a:bodyPr/>
          <a:lstStyle/>
          <a:p>
            <a:r>
              <a:rPr lang="en-US" b="1" dirty="0"/>
              <a:t>Time: </a:t>
            </a:r>
          </a:p>
          <a:p>
            <a:r>
              <a:rPr lang="en-US" b="1" dirty="0"/>
              <a:t>Duration: </a:t>
            </a:r>
            <a:r>
              <a:rPr lang="en-US" sz="1200" dirty="0"/>
              <a:t>1 minute</a:t>
            </a:r>
          </a:p>
          <a:p>
            <a:pPr marL="0" indent="0">
              <a:buNone/>
            </a:pPr>
            <a:endParaRPr lang="en-US" sz="1200" dirty="0"/>
          </a:p>
          <a:p>
            <a:pPr marL="0" indent="0">
              <a:buNone/>
            </a:pPr>
            <a:r>
              <a:rPr lang="en-US" sz="1200" b="1" dirty="0"/>
              <a:t>Facilitator says: </a:t>
            </a:r>
            <a:r>
              <a:rPr lang="en-US" sz="1200" dirty="0"/>
              <a:t>Modules 3 and 4 together comprise Arc</a:t>
            </a:r>
            <a:r>
              <a:rPr lang="en-US" sz="1200" baseline="0" dirty="0"/>
              <a:t> II, which is built around close reading in the Guidebooks and is built around our first cycle of inquiry.  </a:t>
            </a:r>
            <a:endParaRPr lang="en-US" sz="1200" dirty="0"/>
          </a:p>
          <a:p>
            <a:pPr marL="0" indent="0">
              <a:buNone/>
            </a:pPr>
            <a:endParaRPr lang="en-US" sz="1200" dirty="0"/>
          </a:p>
          <a:p>
            <a:r>
              <a:rPr lang="en-US" dirty="0"/>
              <a:t>Who</a:t>
            </a:r>
            <a:r>
              <a:rPr lang="en-US" baseline="0" dirty="0"/>
              <a:t> can remember back from CLM 1 what we mean by “cycle of inquiry”?</a:t>
            </a:r>
          </a:p>
          <a:p>
            <a:endParaRPr lang="en-US" baseline="0" dirty="0"/>
          </a:p>
          <a:p>
            <a:r>
              <a:rPr lang="en-US" b="1" baseline="0" dirty="0"/>
              <a:t>Facilitator does: </a:t>
            </a:r>
            <a:r>
              <a:rPr lang="en-US" baseline="0" dirty="0"/>
              <a:t>Invite participants to share out.</a:t>
            </a:r>
          </a:p>
          <a:p>
            <a:endParaRPr lang="en-US" baseline="0" dirty="0"/>
          </a:p>
          <a:p>
            <a:r>
              <a:rPr lang="en-US" b="1" baseline="0" dirty="0"/>
              <a:t>Look for:</a:t>
            </a:r>
          </a:p>
          <a:p>
            <a:pPr marL="171450" indent="-171450">
              <a:buFont typeface="Arial" charset="0"/>
              <a:buChar char="•"/>
            </a:pPr>
            <a:r>
              <a:rPr lang="en-US" baseline="0" dirty="0"/>
              <a:t>Identify student needs, Learn something new, try something new, analyze evidence of student learning, reflect and try again</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a:t>
            </a:fld>
            <a:endParaRPr lang="en-US" dirty="0"/>
          </a:p>
        </p:txBody>
      </p:sp>
    </p:spTree>
    <p:extLst>
      <p:ext uri="{BB962C8B-B14F-4D97-AF65-F5344CB8AC3E}">
        <p14:creationId xmlns:p14="http://schemas.microsoft.com/office/powerpoint/2010/main" val="23817047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58938" y="857250"/>
            <a:ext cx="3711575" cy="2087563"/>
          </a:xfrm>
        </p:spPr>
      </p:sp>
      <p:sp>
        <p:nvSpPr>
          <p:cNvPr id="3" name="Notes Placeholder 2"/>
          <p:cNvSpPr>
            <a:spLocks noGrp="1"/>
          </p:cNvSpPr>
          <p:nvPr>
            <p:ph type="body" idx="1"/>
          </p:nvPr>
        </p:nvSpPr>
        <p:spPr>
          <a:xfrm>
            <a:off x="686282" y="3059157"/>
            <a:ext cx="5486400" cy="3600450"/>
          </a:xfrm>
        </p:spPr>
        <p:txBody>
          <a:bodyPr/>
          <a:lstStyle/>
          <a:p>
            <a:r>
              <a:rPr lang="en-US" b="1" dirty="0"/>
              <a:t>Time:</a:t>
            </a:r>
          </a:p>
          <a:p>
            <a:r>
              <a:rPr lang="en-US" b="1" dirty="0"/>
              <a:t>Duration: </a:t>
            </a:r>
            <a:r>
              <a:rPr lang="en-US" b="0" dirty="0"/>
              <a:t>30 seconds</a:t>
            </a:r>
          </a:p>
          <a:p>
            <a:endParaRPr lang="en-US" baseline="0" dirty="0"/>
          </a:p>
          <a:p>
            <a:r>
              <a:rPr lang="en-US" b="1" baseline="0" dirty="0"/>
              <a:t>Facilitator says: </a:t>
            </a:r>
            <a:r>
              <a:rPr lang="en-US" baseline="0" dirty="0"/>
              <a:t>Asking a strong TDQ is a great start</a:t>
            </a:r>
            <a:r>
              <a:rPr lang="is-IS" baseline="0" dirty="0"/>
              <a:t>…but our work doesn’t end there!  It’s equally important for students to provide text-based responses. In Module 4 we will explore more specific strategies for supporting students in strengthening their text-based responses.  </a:t>
            </a:r>
            <a:r>
              <a:rPr lang="en-US" baseline="0" dirty="0"/>
              <a:t>F</a:t>
            </a:r>
            <a:r>
              <a:rPr lang="is-IS" baseline="0" dirty="0"/>
              <a:t>or our purposes today, we want to focus on establishing a vision of excellence.  What does a strong text-based response look and sound like? And what tools exist in the Guidebooks to support us in establishing this vision of excellence?</a:t>
            </a:r>
          </a:p>
          <a:p>
            <a:endParaRPr lang="is-IS" dirty="0"/>
          </a:p>
          <a:p>
            <a:r>
              <a:rPr lang="is-IS" b="1" baseline="0" dirty="0"/>
              <a:t>Image Source: </a:t>
            </a:r>
            <a:r>
              <a:rPr lang="is-IS" baseline="0" dirty="0"/>
              <a:t>Public Domain</a:t>
            </a:r>
            <a:endParaRPr lang="en-US" b="1" baseline="0" dirty="0"/>
          </a:p>
          <a:p>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60</a:t>
            </a:fld>
            <a:endParaRPr lang="en-US" dirty="0"/>
          </a:p>
        </p:txBody>
      </p:sp>
    </p:spTree>
    <p:extLst>
      <p:ext uri="{BB962C8B-B14F-4D97-AF65-F5344CB8AC3E}">
        <p14:creationId xmlns:p14="http://schemas.microsoft.com/office/powerpoint/2010/main" val="169856256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7 minutes</a:t>
            </a:r>
          </a:p>
          <a:p>
            <a:endParaRPr lang="en-US" b="0" dirty="0"/>
          </a:p>
          <a:p>
            <a:r>
              <a:rPr lang="en-US" b="1" dirty="0"/>
              <a:t>Facilitator does: </a:t>
            </a:r>
            <a:r>
              <a:rPr lang="en-US" b="0" dirty="0"/>
              <a:t>Direct participants to the two student responses in their note-catchers. Provide 1.5 minutes of independent reading time,</a:t>
            </a:r>
            <a:r>
              <a:rPr lang="en-US" b="0" baseline="0" dirty="0"/>
              <a:t> then click to reveal the discussion prompt and have participants discuss with a partner. Afterwards, check for understanding by facilitating a whole group debrief:</a:t>
            </a:r>
          </a:p>
          <a:p>
            <a:endParaRPr lang="en-US" b="0" baseline="0" dirty="0"/>
          </a:p>
          <a:p>
            <a:r>
              <a:rPr lang="en-US" b="1" baseline="0" dirty="0"/>
              <a:t>Look for:</a:t>
            </a:r>
          </a:p>
          <a:p>
            <a:pPr marL="171450" indent="-171450">
              <a:buFont typeface="Arial" charset="0"/>
              <a:buChar char="•"/>
            </a:pPr>
            <a:r>
              <a:rPr lang="en-US" b="0" baseline="0" dirty="0"/>
              <a:t>Example 1 is stronger because the student is citing specific evidence from the text and explaining it. </a:t>
            </a:r>
          </a:p>
          <a:p>
            <a:pPr marL="171450" indent="-171450">
              <a:buFont typeface="Arial" charset="0"/>
              <a:buChar char="•"/>
            </a:pPr>
            <a:r>
              <a:rPr lang="en-US" b="0" baseline="0" dirty="0"/>
              <a:t>In example 1, the student uses evidence from the text to directly respond to the question and then explains how that evidence supports their answer to the question</a:t>
            </a:r>
          </a:p>
          <a:p>
            <a:pPr marL="171450" indent="-171450">
              <a:buFont typeface="Arial" charset="0"/>
              <a:buChar char="•"/>
            </a:pPr>
            <a:r>
              <a:rPr lang="en-US" b="0" baseline="0" dirty="0"/>
              <a:t>In example 2, the student makes conjectures that are outside of the text (“he may be worried about them setting too many fires and damaging the world”).  This response shows that while the student understands that Jupiter does not want the humans to have fire, they do not understand the rationale and therefore are missing this big idea of the text. </a:t>
            </a:r>
          </a:p>
          <a:p>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61</a:t>
            </a:fld>
            <a:endParaRPr lang="en-US"/>
          </a:p>
        </p:txBody>
      </p:sp>
    </p:spTree>
    <p:extLst>
      <p:ext uri="{BB962C8B-B14F-4D97-AF65-F5344CB8AC3E}">
        <p14:creationId xmlns:p14="http://schemas.microsoft.com/office/powerpoint/2010/main" val="46706997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dirty="0"/>
              <a:t>Time:</a:t>
            </a:r>
          </a:p>
          <a:p>
            <a:r>
              <a:rPr lang="en-US" sz="1000" b="1" dirty="0"/>
              <a:t>Duration</a:t>
            </a:r>
            <a:r>
              <a:rPr lang="en-US" sz="1000" dirty="0"/>
              <a:t>: 4 minutes</a:t>
            </a:r>
          </a:p>
          <a:p>
            <a:endParaRPr lang="en-US" sz="1000" dirty="0"/>
          </a:p>
          <a:p>
            <a:r>
              <a:rPr lang="en-US" sz="1000" b="1" dirty="0"/>
              <a:t>Facilitator says</a:t>
            </a:r>
            <a:r>
              <a:rPr lang="en-US" sz="1000" dirty="0"/>
              <a:t>: There are three core criteria for a strong text-dependent response that we are going to focus on,</a:t>
            </a:r>
            <a:r>
              <a:rPr lang="en-US" sz="1000" baseline="0" dirty="0"/>
              <a:t> not only in this session, but in our own cycle of inquiry.  We will be using these same three criteria to evaluate our own students’ work in Module 4!</a:t>
            </a:r>
          </a:p>
          <a:p>
            <a:endParaRPr lang="en-US" sz="1000" baseline="0" dirty="0"/>
          </a:p>
          <a:p>
            <a:r>
              <a:rPr lang="en-US" sz="1000" b="1" baseline="0" dirty="0"/>
              <a:t>Facilitator does: </a:t>
            </a:r>
            <a:r>
              <a:rPr lang="en-US" sz="1000" baseline="0" dirty="0"/>
              <a:t>Click to reveal one criteria at a time.  Read the criteria then ask: “How does the exemplar response we just looked at (student example #1 in the “compare student responses” activity) demonstrate this criteria?” Provide one minute for participants to discuss at tables, then have one person share out for each criteria. As needed, probe participants to go back to the evidence in the student response and to be as specific as possible.</a:t>
            </a:r>
          </a:p>
          <a:p>
            <a:endParaRPr lang="en-US" sz="1000" baseline="0" dirty="0"/>
          </a:p>
          <a:p>
            <a:r>
              <a:rPr lang="en-US" sz="1000" b="1" baseline="0" dirty="0"/>
              <a:t>Facilitator does: </a:t>
            </a:r>
            <a:r>
              <a:rPr lang="en-US" sz="1000" baseline="0" dirty="0"/>
              <a:t>Click to reveal rex box and explain that we are going to pause here for a moment to zoom in on this second criteria.</a:t>
            </a:r>
          </a:p>
          <a:p>
            <a:endParaRPr lang="en-US" sz="1000" baseline="0" dirty="0"/>
          </a:p>
          <a:p>
            <a:r>
              <a:rPr lang="en-US" sz="1000" b="1" baseline="0" dirty="0"/>
              <a:t>Look for:</a:t>
            </a:r>
          </a:p>
          <a:p>
            <a:pPr marL="171450" indent="-171450">
              <a:buFont typeface="Arial" charset="0"/>
              <a:buChar char="•"/>
            </a:pPr>
            <a:r>
              <a:rPr lang="en-US" sz="1000" baseline="0" dirty="0"/>
              <a:t>Criteria 1: “Jupiter refuses to give humans fire because he is afraid of losing control.” This is a valid assertion in that it can be supported by text evidence (see Criteria 2). </a:t>
            </a:r>
          </a:p>
          <a:p>
            <a:pPr marL="171450" indent="-171450">
              <a:buFont typeface="Arial" charset="0"/>
              <a:buChar char="•"/>
            </a:pPr>
            <a:r>
              <a:rPr lang="en-US" sz="1000" baseline="0" dirty="0"/>
              <a:t>Criteria 2: </a:t>
            </a:r>
            <a:r>
              <a:rPr lang="en-US" sz="1000" dirty="0">
                <a:latin typeface="Avenir Next Medium" charset="0"/>
                <a:ea typeface="Avenir Next Medium" charset="0"/>
                <a:cs typeface="Avenir Next Medium" charset="0"/>
              </a:rPr>
              <a:t>He says to Prometheus “</a:t>
            </a:r>
            <a:r>
              <a:rPr lang="is-IS" sz="1000" dirty="0">
                <a:latin typeface="Avenir Next Medium" charset="0"/>
                <a:ea typeface="Avenir Next Medium" charset="0"/>
                <a:cs typeface="Avenir Next Medium" charset="0"/>
              </a:rPr>
              <a:t>…</a:t>
            </a:r>
            <a:r>
              <a:rPr lang="en-US" sz="1000" dirty="0">
                <a:latin typeface="Avenir Next Medium" charset="0"/>
                <a:ea typeface="Avenir Next Medium" charset="0"/>
                <a:cs typeface="Avenir Next Medium" charset="0"/>
              </a:rPr>
              <a:t>if men had fire they might become strong and wise like ourselves, and after a while they would drive us out of our kingdom</a:t>
            </a:r>
            <a:r>
              <a:rPr lang="is-IS" sz="1000" dirty="0">
                <a:latin typeface="Avenir Next Medium" charset="0"/>
                <a:ea typeface="Avenir Next Medium" charset="0"/>
                <a:cs typeface="Avenir Next Medium" charset="0"/>
              </a:rPr>
              <a:t>….</a:t>
            </a:r>
            <a:r>
              <a:rPr lang="en-US" sz="1000" dirty="0">
                <a:latin typeface="Avenir Next Medium" charset="0"/>
                <a:ea typeface="Avenir Next Medium" charset="0"/>
                <a:cs typeface="Avenir Next Medium" charset="0"/>
              </a:rPr>
              <a:t>It is best for them to be poor and ignorant, so that we Mighty Ones may thrive and be happy.” This quote directly supports the student’s assertion. It is both relevant and sufficient.</a:t>
            </a:r>
            <a:r>
              <a:rPr lang="en-US" sz="1000" baseline="0" dirty="0">
                <a:latin typeface="Avenir Next Medium" charset="0"/>
                <a:ea typeface="Avenir Next Medium" charset="0"/>
                <a:cs typeface="Avenir Next Medium" charset="0"/>
              </a:rPr>
              <a:t> </a:t>
            </a:r>
            <a:endParaRPr lang="en-US" sz="1000" baseline="0" dirty="0"/>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baseline="0" dirty="0"/>
              <a:t>Criteria 3: “</a:t>
            </a:r>
            <a:r>
              <a:rPr lang="en-US" sz="1200" kern="1200" dirty="0">
                <a:solidFill>
                  <a:schemeClr val="tx1"/>
                </a:solidFill>
                <a:effectLst/>
                <a:latin typeface="+mn-lt"/>
                <a:ea typeface="+mn-ea"/>
                <a:cs typeface="+mn-cs"/>
              </a:rPr>
              <a:t>This quote tells us that Jupiter realizes that his knowledge gives him power over the humans. He wants to keep them “ignorant” so that they cannot become more powerful than he is.  This also reveals that Jupiter looks out only for himself and doesn’t care about others who are suffering.” </a:t>
            </a:r>
            <a:r>
              <a:rPr lang="en-US" sz="1000" dirty="0">
                <a:latin typeface="Avenir Next Medium" charset="0"/>
                <a:ea typeface="Avenir Next Medium" charset="0"/>
                <a:cs typeface="Avenir Next Medium" charset="0"/>
              </a:rPr>
              <a:t>This explanation connects the evidence to the student’s claim very</a:t>
            </a:r>
            <a:r>
              <a:rPr lang="en-US" sz="1000" baseline="0" dirty="0">
                <a:latin typeface="Avenir Next Medium" charset="0"/>
                <a:ea typeface="Avenir Next Medium" charset="0"/>
                <a:cs typeface="Avenir Next Medium" charset="0"/>
              </a:rPr>
              <a:t> clearly. It demonstrates that he understands the piece of evidence and can justify its relevance. </a:t>
            </a:r>
            <a:endParaRPr lang="en-US" sz="1000" dirty="0"/>
          </a:p>
        </p:txBody>
      </p:sp>
      <p:sp>
        <p:nvSpPr>
          <p:cNvPr id="4" name="Slide Number Placeholder 3"/>
          <p:cNvSpPr>
            <a:spLocks noGrp="1"/>
          </p:cNvSpPr>
          <p:nvPr>
            <p:ph type="sldNum" sz="quarter" idx="10"/>
          </p:nvPr>
        </p:nvSpPr>
        <p:spPr/>
        <p:txBody>
          <a:bodyPr/>
          <a:lstStyle/>
          <a:p>
            <a:fld id="{86425DA3-A274-D349-A373-1D0D30C163E5}" type="slidenum">
              <a:rPr lang="en-US" smtClean="0"/>
              <a:t>62</a:t>
            </a:fld>
            <a:endParaRPr lang="en-US"/>
          </a:p>
        </p:txBody>
      </p:sp>
    </p:spTree>
    <p:extLst>
      <p:ext uri="{BB962C8B-B14F-4D97-AF65-F5344CB8AC3E}">
        <p14:creationId xmlns:p14="http://schemas.microsoft.com/office/powerpoint/2010/main" val="191863232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4 min</a:t>
            </a:r>
          </a:p>
          <a:p>
            <a:endParaRPr lang="en-US" b="1" dirty="0"/>
          </a:p>
          <a:p>
            <a:r>
              <a:rPr lang="en-US" b="1" dirty="0"/>
              <a:t>Facilitator says: </a:t>
            </a:r>
            <a:r>
              <a:rPr lang="en-US" b="0" dirty="0"/>
              <a:t>I want to pause briefly here and clarify one point about criteria 2 (evidence). You may be wondering - what does it look like to provide evidence at different grade levels? For guidance, we look to the standards. Take a moment to read these standards, noticing the transitions that happen between the grade levels. </a:t>
            </a:r>
          </a:p>
          <a:p>
            <a:endParaRPr lang="en-US" b="0" dirty="0"/>
          </a:p>
          <a:p>
            <a:r>
              <a:rPr lang="en-US" b="1" dirty="0"/>
              <a:t>Facilitator does: </a:t>
            </a:r>
            <a:r>
              <a:rPr lang="en-US" b="0" dirty="0"/>
              <a:t>Give participants a moment to read, then ask a participant to share out what they noticed. Emphasize/clarify as needed: In grade 4 and below, students are not required to cite direct quotations; paraphrased evidence and other references to the text qualify as supporting evidence. In grades 5 and above, students are expected to quote evidence directly, in addition to paraphrasing, etc. </a:t>
            </a:r>
            <a:endParaRPr lang="en-US" b="1"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63</a:t>
            </a:fld>
            <a:endParaRPr lang="en-US"/>
          </a:p>
        </p:txBody>
      </p:sp>
    </p:spTree>
    <p:extLst>
      <p:ext uri="{BB962C8B-B14F-4D97-AF65-F5344CB8AC3E}">
        <p14:creationId xmlns:p14="http://schemas.microsoft.com/office/powerpoint/2010/main" val="43383706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dirty="0"/>
              <a:t>Time:</a:t>
            </a:r>
          </a:p>
          <a:p>
            <a:r>
              <a:rPr lang="en-US" sz="1000" b="1" dirty="0"/>
              <a:t>Duration</a:t>
            </a:r>
            <a:r>
              <a:rPr lang="en-US" sz="1000" dirty="0"/>
              <a:t>: 30 seconds</a:t>
            </a:r>
          </a:p>
          <a:p>
            <a:endParaRPr lang="en-US" sz="1000" dirty="0"/>
          </a:p>
          <a:p>
            <a:r>
              <a:rPr lang="en-US" sz="1000" b="1" dirty="0"/>
              <a:t>Facilitator says</a:t>
            </a:r>
            <a:r>
              <a:rPr lang="en-US" sz="1000" dirty="0"/>
              <a:t>: Now we are going to zoom in on this first bullet to look</a:t>
            </a:r>
            <a:r>
              <a:rPr lang="en-US" sz="1000" baseline="0" dirty="0"/>
              <a:t> at a tool in the Guidebooks that can be a helpful starting point when it comes to determining whether a student is making a valid assertion drawn from the text</a:t>
            </a:r>
            <a:r>
              <a:rPr lang="is-IS" sz="1000" baseline="0" dirty="0"/>
              <a:t>….</a:t>
            </a:r>
            <a:endParaRPr lang="en-US" sz="1000" dirty="0"/>
          </a:p>
        </p:txBody>
      </p:sp>
      <p:sp>
        <p:nvSpPr>
          <p:cNvPr id="4" name="Slide Number Placeholder 3"/>
          <p:cNvSpPr>
            <a:spLocks noGrp="1"/>
          </p:cNvSpPr>
          <p:nvPr>
            <p:ph type="sldNum" sz="quarter" idx="10"/>
          </p:nvPr>
        </p:nvSpPr>
        <p:spPr/>
        <p:txBody>
          <a:bodyPr/>
          <a:lstStyle/>
          <a:p>
            <a:fld id="{86425DA3-A274-D349-A373-1D0D30C163E5}" type="slidenum">
              <a:rPr lang="en-US" smtClean="0"/>
              <a:t>64</a:t>
            </a:fld>
            <a:endParaRPr lang="en-US"/>
          </a:p>
        </p:txBody>
      </p:sp>
    </p:spTree>
    <p:extLst>
      <p:ext uri="{BB962C8B-B14F-4D97-AF65-F5344CB8AC3E}">
        <p14:creationId xmlns:p14="http://schemas.microsoft.com/office/powerpoint/2010/main" val="122212642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3813" y="796925"/>
            <a:ext cx="4230687" cy="2379663"/>
          </a:xfrm>
        </p:spPr>
      </p:sp>
      <p:sp>
        <p:nvSpPr>
          <p:cNvPr id="3" name="Notes Placeholder 2"/>
          <p:cNvSpPr>
            <a:spLocks noGrp="1"/>
          </p:cNvSpPr>
          <p:nvPr>
            <p:ph type="body" idx="1"/>
          </p:nvPr>
        </p:nvSpPr>
        <p:spPr>
          <a:xfrm>
            <a:off x="666093" y="3564978"/>
            <a:ext cx="5486400" cy="3600450"/>
          </a:xfrm>
        </p:spPr>
        <p:txBody>
          <a:bodyPr/>
          <a:lstStyle/>
          <a:p>
            <a:r>
              <a:rPr lang="en-US" sz="1000" b="1" dirty="0"/>
              <a:t>Time:</a:t>
            </a:r>
          </a:p>
          <a:p>
            <a:r>
              <a:rPr lang="en-US" sz="1000" b="1" dirty="0"/>
              <a:t>Duration: </a:t>
            </a:r>
            <a:r>
              <a:rPr lang="en-US" sz="1000" b="0" dirty="0"/>
              <a:t>30 seconds</a:t>
            </a:r>
          </a:p>
          <a:p>
            <a:endParaRPr lang="en-US" sz="1000" b="1" dirty="0"/>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a:t>Facilitator says: </a:t>
            </a:r>
            <a:r>
              <a:rPr lang="en-US" sz="1000" b="0" dirty="0"/>
              <a:t>And that</a:t>
            </a:r>
            <a:r>
              <a:rPr lang="en-US" sz="1000" b="0" baseline="0" dirty="0"/>
              <a:t> tool is called the Student Look-</a:t>
            </a:r>
            <a:r>
              <a:rPr lang="en-US" sz="1000" b="0" baseline="0" dirty="0" err="1"/>
              <a:t>Fors</a:t>
            </a:r>
            <a:r>
              <a:rPr lang="en-US" sz="1000" b="0" baseline="0" dirty="0"/>
              <a:t>, which can be found </a:t>
            </a:r>
            <a:r>
              <a:rPr lang="en-US" sz="1000" dirty="0"/>
              <a:t>In</a:t>
            </a:r>
            <a:r>
              <a:rPr lang="en-US" sz="1000" baseline="0" dirty="0"/>
              <a:t> the Teaching Notes of the Guidebooks lessons.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000" b="1" baseline="0" dirty="0"/>
              <a:t>Facilitator does: </a:t>
            </a:r>
            <a:r>
              <a:rPr lang="en-US" sz="1000" baseline="0" dirty="0"/>
              <a:t>Gauge participant familiarity with the look-</a:t>
            </a:r>
            <a:r>
              <a:rPr lang="en-US" sz="1000" baseline="0" dirty="0" err="1"/>
              <a:t>fors</a:t>
            </a:r>
            <a:r>
              <a:rPr lang="en-US" sz="1000" baseline="0" dirty="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000" b="1" baseline="0" dirty="0"/>
              <a:t>Facilitator says: </a:t>
            </a:r>
            <a:r>
              <a:rPr lang="en-US" sz="1000" baseline="0" dirty="0"/>
              <a:t>The Look-</a:t>
            </a:r>
            <a:r>
              <a:rPr lang="en-US" sz="1000" baseline="0" dirty="0" err="1"/>
              <a:t>Fors</a:t>
            </a:r>
            <a:r>
              <a:rPr lang="en-US" sz="1000" baseline="0" dirty="0"/>
              <a:t> describe the big ideas students should demonstrate in response to specific questions.  In many cases, these Look-</a:t>
            </a:r>
            <a:r>
              <a:rPr lang="en-US" sz="1000" baseline="0" dirty="0" err="1"/>
              <a:t>Fors</a:t>
            </a:r>
            <a:r>
              <a:rPr lang="en-US" sz="1000" baseline="0" dirty="0"/>
              <a:t> also provide potential quotes and evidence from the text that students may cite in their responses. These are an incredibly helpful resource when considering whether or not student responses meet the criteria we just discussed.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000" b="1" baseline="0" dirty="0"/>
              <a:t>Facilitator says: </a:t>
            </a:r>
            <a:r>
              <a:rPr lang="en-US" sz="1000" b="0" baseline="0" dirty="0"/>
              <a:t>Once you have these look </a:t>
            </a:r>
            <a:r>
              <a:rPr lang="en-US" sz="1000" b="0" baseline="0" dirty="0" err="1"/>
              <a:t>fors</a:t>
            </a:r>
            <a:r>
              <a:rPr lang="en-US" sz="1000" b="0" baseline="0" dirty="0"/>
              <a:t> in your back pocket, you will have a clear vision of excellence for what an exemplar response should sound like, making it much easier to navigate misconceptions as they arise and making it easier for you to prompt as needed in the moment when a student response is just short of this exemplar.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65</a:t>
            </a:fld>
            <a:endParaRPr lang="en-US"/>
          </a:p>
        </p:txBody>
      </p:sp>
    </p:spTree>
    <p:extLst>
      <p:ext uri="{BB962C8B-B14F-4D97-AF65-F5344CB8AC3E}">
        <p14:creationId xmlns:p14="http://schemas.microsoft.com/office/powerpoint/2010/main" val="175370307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73213" y="947738"/>
            <a:ext cx="3711575" cy="2087562"/>
          </a:xfrm>
        </p:spPr>
      </p:sp>
      <p:sp>
        <p:nvSpPr>
          <p:cNvPr id="3" name="Notes Placeholder 2"/>
          <p:cNvSpPr>
            <a:spLocks noGrp="1"/>
          </p:cNvSpPr>
          <p:nvPr>
            <p:ph type="body" idx="1"/>
          </p:nvPr>
        </p:nvSpPr>
        <p:spPr>
          <a:xfrm>
            <a:off x="686282" y="3422737"/>
            <a:ext cx="5486400" cy="3600450"/>
          </a:xfrm>
        </p:spPr>
        <p:txBody>
          <a:bodyPr/>
          <a:lstStyle/>
          <a:p>
            <a:r>
              <a:rPr lang="en-US" b="1" dirty="0"/>
              <a:t>Time:</a:t>
            </a:r>
          </a:p>
          <a:p>
            <a:r>
              <a:rPr lang="en-US" b="1" dirty="0"/>
              <a:t>Duration: </a:t>
            </a:r>
            <a:r>
              <a:rPr lang="en-US" b="0" dirty="0"/>
              <a:t>5</a:t>
            </a:r>
            <a:r>
              <a:rPr lang="en-US" b="1" dirty="0"/>
              <a:t> </a:t>
            </a:r>
            <a:r>
              <a:rPr lang="en-US" b="0" dirty="0"/>
              <a:t>minutes</a:t>
            </a:r>
          </a:p>
          <a:p>
            <a:endParaRPr lang="en-US" dirty="0"/>
          </a:p>
          <a:p>
            <a:r>
              <a:rPr lang="en-US" b="1" dirty="0"/>
              <a:t>Facilitator</a:t>
            </a:r>
            <a:r>
              <a:rPr lang="en-US" b="1" baseline="0" dirty="0"/>
              <a:t> says: </a:t>
            </a:r>
            <a:r>
              <a:rPr lang="en-US" b="0" baseline="0" dirty="0"/>
              <a:t>In a minute, we’re going to get some more practice evaluating the strength of student responses to TDQs. The TDQs these students have answered are here on the slide. </a:t>
            </a:r>
          </a:p>
          <a:p>
            <a:endParaRPr lang="en-US" b="0" baseline="0" dirty="0"/>
          </a:p>
          <a:p>
            <a:r>
              <a:rPr lang="en-US" b="1" baseline="0" dirty="0"/>
              <a:t>Facilitator does: </a:t>
            </a:r>
            <a:r>
              <a:rPr lang="en-US" b="0" baseline="0" dirty="0"/>
              <a:t>Have a participant read the questions in the gray box. </a:t>
            </a:r>
          </a:p>
          <a:p>
            <a:endParaRPr lang="en-US" b="0" baseline="0" dirty="0"/>
          </a:p>
          <a:p>
            <a:r>
              <a:rPr lang="en-US" b="1" baseline="0" dirty="0"/>
              <a:t>Facilitator says: </a:t>
            </a:r>
            <a:r>
              <a:rPr lang="en-US" b="0" baseline="0" dirty="0"/>
              <a:t>Before we can evaluate these student responses, we must have a really clear idea of what a strong response would demonstrate in terms of understanding. So, we’re going to first review the look </a:t>
            </a:r>
            <a:r>
              <a:rPr lang="en-US" b="0" baseline="0" dirty="0" err="1"/>
              <a:t>fors</a:t>
            </a:r>
            <a:r>
              <a:rPr lang="en-US" b="0" baseline="0" dirty="0"/>
              <a:t> from the Guidebooks. </a:t>
            </a:r>
          </a:p>
          <a:p>
            <a:endParaRPr lang="en-US" b="0" baseline="0" dirty="0"/>
          </a:p>
          <a:p>
            <a:r>
              <a:rPr lang="en-US" b="1" baseline="0" dirty="0"/>
              <a:t>Facilitator does: </a:t>
            </a:r>
            <a:r>
              <a:rPr lang="en-US" b="0" baseline="0" dirty="0"/>
              <a:t>Point participants to the question and ”look </a:t>
            </a:r>
            <a:r>
              <a:rPr lang="en-US" b="0" baseline="0" dirty="0" err="1"/>
              <a:t>fors</a:t>
            </a:r>
            <a:r>
              <a:rPr lang="en-US" b="0" baseline="0" dirty="0"/>
              <a:t>” in their note-catcher. Review directions and provide one minute of independent review time before clicking to reveal the discussion prompts.  Have participants discuss at their tables.  </a:t>
            </a:r>
            <a:endParaRPr lang="en-US" dirty="0"/>
          </a:p>
          <a:p>
            <a:endParaRPr lang="en-US" baseline="0" dirty="0"/>
          </a:p>
          <a:p>
            <a:pPr marL="0" lvl="0" indent="0">
              <a:buNone/>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lvl="0" indent="0">
              <a:buNone/>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lvl="0" indent="0">
              <a:buNone/>
            </a:pPr>
            <a:endParaRPr lang="en-US" sz="120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66</a:t>
            </a:fld>
            <a:endParaRPr lang="en-US" dirty="0"/>
          </a:p>
        </p:txBody>
      </p:sp>
    </p:spTree>
    <p:extLst>
      <p:ext uri="{BB962C8B-B14F-4D97-AF65-F5344CB8AC3E}">
        <p14:creationId xmlns:p14="http://schemas.microsoft.com/office/powerpoint/2010/main" val="173612189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12 minutes</a:t>
            </a:r>
          </a:p>
          <a:p>
            <a:endParaRPr lang="en-US" b="0" dirty="0"/>
          </a:p>
          <a:p>
            <a:r>
              <a:rPr lang="en-US" b="1" dirty="0"/>
              <a:t>Facilitator says: </a:t>
            </a:r>
            <a:r>
              <a:rPr lang="en-US" b="0" dirty="0"/>
              <a:t>Now that we have a shared understanding of the look </a:t>
            </a:r>
            <a:r>
              <a:rPr lang="en-US" b="0" dirty="0" err="1"/>
              <a:t>fors</a:t>
            </a:r>
            <a:r>
              <a:rPr lang="en-US" b="0" dirty="0"/>
              <a:t>, we’re going to do a gallery walk to evaluate sample student responses to these questions. In a minute I’ll ask you to move to your first chart. Once you’re there, your team will read the sample response and discuss these two questions (ask a participant to read the questions). You’ll have 3 minutes at each chart to read and discuss. </a:t>
            </a:r>
          </a:p>
          <a:p>
            <a:endParaRPr lang="en-US" b="0" dirty="0"/>
          </a:p>
          <a:p>
            <a:r>
              <a:rPr lang="en-US" b="1" dirty="0"/>
              <a:t>Facilitator does: </a:t>
            </a:r>
            <a:r>
              <a:rPr lang="en-US" b="0" dirty="0"/>
              <a:t>Have participants count off by 4 (or use another quick method to divide people into four groups). Then, direct people to their charts to begin reading/discussing. Circulate during this time to support and direct conversations as needed. Every 3 minutes, give a signal for groups to rotate. After groups have visited all four charts, ask participants to return to their seats. </a:t>
            </a:r>
            <a:endParaRPr lang="en-US" b="1" dirty="0"/>
          </a:p>
          <a:p>
            <a:endParaRPr lang="en-US" b="1" dirty="0"/>
          </a:p>
          <a:p>
            <a:r>
              <a:rPr lang="en-US" b="1" baseline="0" dirty="0"/>
              <a:t>Note: </a:t>
            </a:r>
            <a:r>
              <a:rPr lang="en-US" b="0" baseline="0" dirty="0"/>
              <a:t>The sample responses are also included in note catchers (for people to refer to during the debrief on the next slide). A more in-depth debrief of each student response is on the next slide.</a:t>
            </a:r>
          </a:p>
          <a:p>
            <a:endParaRPr lang="en-US" b="0" baseline="0" dirty="0"/>
          </a:p>
          <a:p>
            <a:r>
              <a:rPr lang="en-US" b="1" baseline="0" dirty="0"/>
              <a:t>Note: </a:t>
            </a:r>
            <a:r>
              <a:rPr lang="en-US" b="0" baseline="0" dirty="0"/>
              <a:t>Before this session, you should post a copy of each student response (printed separately) on one anchor chart and display them around the room. The student responses are included on the following hidden slides for your reference. </a:t>
            </a:r>
            <a:endParaRPr lang="en-US" b="1" baseline="0" dirty="0"/>
          </a:p>
          <a:p>
            <a:endParaRPr lang="en-US" b="0" baseline="0" dirty="0"/>
          </a:p>
          <a:p>
            <a:r>
              <a:rPr lang="en-US" b="1" baseline="0" dirty="0"/>
              <a:t>Note (guidance for facilitators): </a:t>
            </a:r>
            <a:r>
              <a:rPr lang="en-US" b="0" baseline="0" dirty="0"/>
              <a:t>Since our shared unit is an 8</a:t>
            </a:r>
            <a:r>
              <a:rPr lang="en-US" b="0" baseline="30000" dirty="0"/>
              <a:t>th</a:t>
            </a:r>
            <a:r>
              <a:rPr lang="en-US" b="0" baseline="0" dirty="0"/>
              <a:t> grade Guidebooks unit, students are expected to quote evidence directly from the text (as stated in the Louisiana Student Standards). Clarify this if participants have questions about whether or not Student Sample #1 actually meets criteria #2 fully (the student has a mostly accurate claim, but doesn’t cite evidence directly from text, only paraphrases).</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67</a:t>
            </a:fld>
            <a:endParaRPr lang="en-US"/>
          </a:p>
        </p:txBody>
      </p:sp>
    </p:spTree>
    <p:extLst>
      <p:ext uri="{BB962C8B-B14F-4D97-AF65-F5344CB8AC3E}">
        <p14:creationId xmlns:p14="http://schemas.microsoft.com/office/powerpoint/2010/main" val="388777184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Hidden (for facilitator reference). These responses will be printed as a separate facilitator handout. Before the session, facilitators should tape each response to an anchor chart (labeled #1, #2, #3, or #4) and hang around the room for the gallery walk. </a:t>
            </a:r>
          </a:p>
        </p:txBody>
      </p:sp>
      <p:sp>
        <p:nvSpPr>
          <p:cNvPr id="4" name="Slide Number Placeholder 3"/>
          <p:cNvSpPr>
            <a:spLocks noGrp="1"/>
          </p:cNvSpPr>
          <p:nvPr>
            <p:ph type="sldNum" sz="quarter" idx="10"/>
          </p:nvPr>
        </p:nvSpPr>
        <p:spPr/>
        <p:txBody>
          <a:bodyPr/>
          <a:lstStyle/>
          <a:p>
            <a:fld id="{86425DA3-A274-D349-A373-1D0D30C163E5}" type="slidenum">
              <a:rPr lang="en-US" smtClean="0"/>
              <a:t>68</a:t>
            </a:fld>
            <a:endParaRPr lang="en-US"/>
          </a:p>
        </p:txBody>
      </p:sp>
    </p:spTree>
    <p:extLst>
      <p:ext uri="{BB962C8B-B14F-4D97-AF65-F5344CB8AC3E}">
        <p14:creationId xmlns:p14="http://schemas.microsoft.com/office/powerpoint/2010/main" val="67300351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Hidden (for facilitator reference). These responses will be printed as a separate facilitator handout. Before the session, facilitators should tape each response to an anchor chart (labeled #1, #2, #3, or #4) and hang around the room for the gallery walk. </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69</a:t>
            </a:fld>
            <a:endParaRPr lang="en-US"/>
          </a:p>
        </p:txBody>
      </p:sp>
    </p:spTree>
    <p:extLst>
      <p:ext uri="{BB962C8B-B14F-4D97-AF65-F5344CB8AC3E}">
        <p14:creationId xmlns:p14="http://schemas.microsoft.com/office/powerpoint/2010/main" val="28137590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r>
              <a:rPr lang="en-US" b="1" dirty="0"/>
              <a:t>Time: </a:t>
            </a:r>
          </a:p>
          <a:p>
            <a:r>
              <a:rPr lang="en-US" b="1" dirty="0"/>
              <a:t>Duration: </a:t>
            </a:r>
            <a:r>
              <a:rPr lang="en-US" b="0" baseline="0" dirty="0"/>
              <a:t>1 minute</a:t>
            </a:r>
          </a:p>
          <a:p>
            <a:endParaRPr lang="en-US" b="0" baseline="0" dirty="0"/>
          </a:p>
          <a:p>
            <a:pPr marL="0" marR="0" lvl="0" indent="0" algn="l" rtl="0">
              <a:spcBef>
                <a:spcPts val="0"/>
              </a:spcBef>
              <a:buSzPct val="25000"/>
              <a:buNone/>
            </a:pPr>
            <a:r>
              <a:rPr lang="en-US" sz="1200" b="1" i="0" u="none" strike="noStrike" cap="none" dirty="0">
                <a:solidFill>
                  <a:schemeClr val="tx1"/>
                </a:solidFill>
                <a:latin typeface="+mn-lt"/>
                <a:ea typeface="Calibri"/>
                <a:cs typeface="Calibri"/>
                <a:sym typeface="Calibri"/>
              </a:rPr>
              <a:t>Facilitator does: </a:t>
            </a:r>
            <a:r>
              <a:rPr lang="en-US" sz="1200" b="0" i="0" u="none" strike="noStrike" cap="none" dirty="0">
                <a:solidFill>
                  <a:schemeClr val="tx1"/>
                </a:solidFill>
                <a:latin typeface="+mn-lt"/>
                <a:ea typeface="Calibri"/>
                <a:cs typeface="Calibri"/>
                <a:sym typeface="Calibri"/>
              </a:rPr>
              <a:t>Briefl</a:t>
            </a:r>
            <a:r>
              <a:rPr lang="en-US" sz="1200" b="0" i="0" u="none" strike="noStrike" cap="none" baseline="0" dirty="0">
                <a:solidFill>
                  <a:schemeClr val="tx1"/>
                </a:solidFill>
                <a:latin typeface="+mn-lt"/>
                <a:ea typeface="Calibri"/>
                <a:cs typeface="Calibri"/>
                <a:sym typeface="Calibri"/>
              </a:rPr>
              <a:t>y explain the purpose of the Cycle of Inquiry and describe each phase of the cycle:</a:t>
            </a:r>
          </a:p>
          <a:p>
            <a:pPr marL="228600" marR="0" lvl="0" indent="-228600" algn="l" rtl="0">
              <a:spcBef>
                <a:spcPts val="0"/>
              </a:spcBef>
              <a:buSzPct val="25000"/>
              <a:buAutoNum type="arabicParenR"/>
            </a:pPr>
            <a:r>
              <a:rPr lang="en-US" sz="1200" b="0" i="0" u="none" strike="noStrike" cap="none" baseline="0" dirty="0">
                <a:solidFill>
                  <a:schemeClr val="tx1"/>
                </a:solidFill>
                <a:latin typeface="+mn-lt"/>
                <a:ea typeface="Calibri"/>
                <a:cs typeface="Calibri"/>
                <a:sym typeface="Calibri"/>
              </a:rPr>
              <a:t>First we begin by exploring new content</a:t>
            </a:r>
          </a:p>
          <a:p>
            <a:pPr marL="228600" marR="0" lvl="0" indent="-228600" algn="l" rtl="0">
              <a:spcBef>
                <a:spcPts val="0"/>
              </a:spcBef>
              <a:buSzPct val="25000"/>
              <a:buAutoNum type="arabicParenR"/>
            </a:pPr>
            <a:r>
              <a:rPr lang="en-US" sz="1200" b="0" i="0" u="none" strike="noStrike" cap="none" baseline="0" dirty="0">
                <a:solidFill>
                  <a:schemeClr val="tx1"/>
                </a:solidFill>
                <a:latin typeface="+mn-lt"/>
                <a:ea typeface="Calibri"/>
                <a:cs typeface="Calibri"/>
                <a:sym typeface="Calibri"/>
              </a:rPr>
              <a:t>Then we try out what we learned in our classrooms</a:t>
            </a:r>
          </a:p>
          <a:p>
            <a:pPr marL="228600" marR="0" lvl="0" indent="-228600" algn="l" rtl="0">
              <a:spcBef>
                <a:spcPts val="0"/>
              </a:spcBef>
              <a:buSzPct val="25000"/>
              <a:buAutoNum type="arabicParenR"/>
            </a:pPr>
            <a:r>
              <a:rPr lang="en-US" sz="1200" b="0" i="0" u="none" strike="noStrike" cap="none" baseline="0" dirty="0">
                <a:solidFill>
                  <a:schemeClr val="tx1"/>
                </a:solidFill>
                <a:latin typeface="+mn-lt"/>
                <a:ea typeface="Calibri"/>
                <a:cs typeface="Calibri"/>
                <a:sym typeface="Calibri"/>
              </a:rPr>
              <a:t>We collect evidence of student learning </a:t>
            </a:r>
          </a:p>
          <a:p>
            <a:pPr marL="228600" marR="0" lvl="0" indent="-228600" algn="l" rtl="0">
              <a:spcBef>
                <a:spcPts val="0"/>
              </a:spcBef>
              <a:buSzPct val="25000"/>
              <a:buAutoNum type="arabicParenR"/>
            </a:pPr>
            <a:r>
              <a:rPr lang="en-US" sz="1200" b="0" i="0" u="none" strike="noStrike" cap="none" baseline="0" dirty="0">
                <a:solidFill>
                  <a:schemeClr val="tx1"/>
                </a:solidFill>
                <a:latin typeface="+mn-lt"/>
                <a:ea typeface="Calibri"/>
                <a:cs typeface="Calibri"/>
                <a:sym typeface="Calibri"/>
              </a:rPr>
              <a:t>We then reflect on our implementation of what we learned, analyze student work and discuss our findings</a:t>
            </a:r>
          </a:p>
          <a:p>
            <a:pPr marL="228600" marR="0" lvl="0" indent="-228600" algn="l" rtl="0">
              <a:spcBef>
                <a:spcPts val="0"/>
              </a:spcBef>
              <a:buSzPct val="25000"/>
              <a:buAutoNum type="arabicParenR"/>
            </a:pPr>
            <a:r>
              <a:rPr lang="en-US" sz="1200" b="0" i="0" u="none" strike="noStrike" cap="none" baseline="0" dirty="0">
                <a:solidFill>
                  <a:schemeClr val="tx1"/>
                </a:solidFill>
                <a:latin typeface="+mn-lt"/>
                <a:ea typeface="Calibri"/>
                <a:cs typeface="Calibri"/>
                <a:sym typeface="Calibri"/>
              </a:rPr>
              <a:t>We make a plan for how to adjust next time based on our reflections and our analysis of student learning and then we go back into the classroom and try it again!</a:t>
            </a:r>
          </a:p>
          <a:p>
            <a:pPr marL="0" lvl="0" indent="0">
              <a:buFont typeface="Arial" charset="0"/>
              <a:buNone/>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says: </a:t>
            </a:r>
            <a:r>
              <a:rPr lang="en-US" b="0" baseline="0" dirty="0"/>
              <a:t>So let’s take a closer look at how this cycle of inquiry is going to work in Arc 2.  Stage 1 says “identify teacher and student needs.”</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does: </a:t>
            </a:r>
            <a:r>
              <a:rPr lang="en-US" b="0" baseline="0" dirty="0"/>
              <a:t>Click to reveal check mark.</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says: </a:t>
            </a:r>
            <a:r>
              <a:rPr lang="en-US" b="0" baseline="0" dirty="0"/>
              <a:t>In working with us to design these sessions, the LDOE has supported us to complete the first step in the inquiry cycle.  They’ve helped us identify close reading in the Guidebooks as an area of support for teachers and students.  Specifically, they’ve identified direct vocabulary and speaking and listening as being a need for supporting teachers in implementing the guidebooks with integrity.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does: </a:t>
            </a:r>
            <a:r>
              <a:rPr lang="en-US" b="0" baseline="0" dirty="0"/>
              <a:t>Click to reveal red box.</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says: </a:t>
            </a:r>
            <a:r>
              <a:rPr lang="en-US" b="0" baseline="0" dirty="0"/>
              <a:t>Now, we are here – in stage 2, learning new content. In this module we will be learning new content on close reading</a:t>
            </a:r>
            <a:r>
              <a:rPr lang="is-IS" b="0" baseline="0" dirty="0"/>
              <a:t>…</a:t>
            </a:r>
            <a:endParaRPr lang="en-US" b="1" dirty="0">
              <a:solidFill>
                <a:schemeClr val="tx2"/>
              </a:solidFill>
              <a:latin typeface="Calibri" panose="020F0502020204030204" pitchFamily="34" charset="0"/>
              <a:cs typeface="Calibri" panose="020F0502020204030204" pitchFamily="34" charset="0"/>
            </a:endParaRP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7</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8640410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Hidden (for facilitator reference). These responses will be printed as a separate facilitator handout. Before the session, facilitators should tape each response to an anchor chart (labeled #1, #2, #3, or #4) and hang around the room for the gallery walk. </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70</a:t>
            </a:fld>
            <a:endParaRPr lang="en-US"/>
          </a:p>
        </p:txBody>
      </p:sp>
    </p:spTree>
    <p:extLst>
      <p:ext uri="{BB962C8B-B14F-4D97-AF65-F5344CB8AC3E}">
        <p14:creationId xmlns:p14="http://schemas.microsoft.com/office/powerpoint/2010/main" val="24437534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Hidden (for facilitator reference). These responses will be printed as a separate facilitator handout. Before the session, facilitators should tape each response to an anchor chart (labeled #1, #2, #3, or #4) and hang around the room for the gallery walk. </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71</a:t>
            </a:fld>
            <a:endParaRPr lang="en-US"/>
          </a:p>
        </p:txBody>
      </p:sp>
    </p:spTree>
    <p:extLst>
      <p:ext uri="{BB962C8B-B14F-4D97-AF65-F5344CB8AC3E}">
        <p14:creationId xmlns:p14="http://schemas.microsoft.com/office/powerpoint/2010/main" val="249839908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13250"/>
            <a:ext cx="5486400" cy="3600450"/>
          </a:xfrm>
        </p:spPr>
        <p:txBody>
          <a:bodyPr/>
          <a:lstStyle/>
          <a:p>
            <a:r>
              <a:rPr lang="en-US" sz="1000" b="1" dirty="0"/>
              <a:t>Time:</a:t>
            </a:r>
          </a:p>
          <a:p>
            <a:r>
              <a:rPr lang="en-US" sz="1000" b="1" dirty="0"/>
              <a:t>Duration: </a:t>
            </a:r>
            <a:r>
              <a:rPr lang="en-US" sz="1000" b="0" dirty="0"/>
              <a:t>5 minutes</a:t>
            </a:r>
          </a:p>
          <a:p>
            <a:endParaRPr lang="en-US" sz="1000" b="0" dirty="0"/>
          </a:p>
          <a:p>
            <a:r>
              <a:rPr lang="en-US" sz="1000" b="1" dirty="0"/>
              <a:t>Facilitator</a:t>
            </a:r>
            <a:r>
              <a:rPr lang="en-US" sz="1000" b="1" baseline="0" dirty="0"/>
              <a:t> does: </a:t>
            </a:r>
            <a:r>
              <a:rPr lang="en-US" sz="1000" b="0" baseline="0" dirty="0"/>
              <a:t>Invite participants to share out with the whole group. The sample responses are also included in participant note catchers for them to refer to / cite evidence from during this debrief. </a:t>
            </a:r>
          </a:p>
          <a:p>
            <a:endParaRPr lang="en-US" sz="1000" b="0" baseline="0" dirty="0"/>
          </a:p>
          <a:p>
            <a:r>
              <a:rPr lang="en-US" sz="1000" b="1" baseline="0" dirty="0"/>
              <a:t>Look for:</a:t>
            </a:r>
          </a:p>
          <a:p>
            <a:pPr marL="171450" indent="-171450">
              <a:buFont typeface="Arial" charset="0"/>
              <a:buChar char="•"/>
            </a:pPr>
            <a:r>
              <a:rPr lang="en-US" sz="1000" b="0" dirty="0"/>
              <a:t>The strongest response was #2. This writer</a:t>
            </a:r>
            <a:r>
              <a:rPr lang="en-US" sz="1000" b="0" baseline="0" dirty="0"/>
              <a:t> includes almost all of the look </a:t>
            </a:r>
            <a:r>
              <a:rPr lang="en-US" sz="1000" b="0" baseline="0" dirty="0" err="1"/>
              <a:t>fors</a:t>
            </a:r>
            <a:r>
              <a:rPr lang="en-US" sz="1000" b="0" baseline="0" dirty="0"/>
              <a:t> about Prometheus’s motivations, cites sufficient and relevant text evidence, and explains it clearly. </a:t>
            </a:r>
            <a:endParaRPr lang="en-US" sz="1000" b="0" dirty="0"/>
          </a:p>
          <a:p>
            <a:pPr marL="171450" indent="-171450">
              <a:buFont typeface="Arial" charset="0"/>
              <a:buChar char="•"/>
            </a:pPr>
            <a:r>
              <a:rPr lang="en-US" sz="1000" b="0" dirty="0"/>
              <a:t>Weaker responses are #1, #3, and #4. </a:t>
            </a:r>
          </a:p>
          <a:p>
            <a:pPr marL="628650" lvl="1" indent="-171450">
              <a:buFont typeface="Arial" charset="0"/>
              <a:buChar char="•"/>
            </a:pPr>
            <a:r>
              <a:rPr lang="en-US" sz="1000" b="0" dirty="0"/>
              <a:t>Response 1 makes a</a:t>
            </a:r>
            <a:r>
              <a:rPr lang="en-US" sz="1000" b="0" baseline="0" dirty="0"/>
              <a:t> valid assertion about the question and hits most of the look </a:t>
            </a:r>
            <a:r>
              <a:rPr lang="en-US" sz="1000" b="0" baseline="0" dirty="0" err="1"/>
              <a:t>fors</a:t>
            </a:r>
            <a:r>
              <a:rPr lang="en-US" sz="1000" b="0" baseline="0" dirty="0"/>
              <a:t>. However, it does not provide direct text evidence (which is required in Grade 8). </a:t>
            </a:r>
          </a:p>
          <a:p>
            <a:pPr marL="628650" lvl="1" indent="-171450">
              <a:buFont typeface="Arial" charset="0"/>
              <a:buChar char="•"/>
            </a:pPr>
            <a:r>
              <a:rPr lang="en-US" sz="1000" b="0" baseline="0" dirty="0"/>
              <a:t>Response 2 cites quotes from the text but it is not sufficient evidence to prove a claim. It is also lacking a clear assertion (they never explain his motivations), and therefore they cannot make a connection between the assertion and evidence.</a:t>
            </a:r>
          </a:p>
          <a:p>
            <a:pPr marL="628650" lvl="1" indent="-171450">
              <a:buFont typeface="Arial" charset="0"/>
              <a:buChar char="•"/>
            </a:pPr>
            <a:r>
              <a:rPr lang="en-US" sz="1000" b="0" baseline="0" dirty="0"/>
              <a:t>Response 4 does not make a valid assertion based on text evidence. It does not include any of the look </a:t>
            </a:r>
            <a:r>
              <a:rPr lang="en-US" sz="1000" b="0" baseline="0" dirty="0" err="1"/>
              <a:t>fors</a:t>
            </a:r>
            <a:r>
              <a:rPr lang="en-US" sz="1000" b="0" baseline="0" dirty="0"/>
              <a:t> and does not clearly answer the question. </a:t>
            </a:r>
          </a:p>
          <a:p>
            <a:pPr marL="171450" indent="-171450">
              <a:buFont typeface="Arial" charset="0"/>
              <a:buChar char="•"/>
            </a:pPr>
            <a:r>
              <a:rPr lang="en-US" sz="1000" b="0" baseline="0" dirty="0"/>
              <a:t>It’s important to understand the look </a:t>
            </a:r>
            <a:r>
              <a:rPr lang="en-US" sz="1000" b="0" baseline="0" dirty="0" err="1"/>
              <a:t>fors</a:t>
            </a:r>
            <a:r>
              <a:rPr lang="en-US" sz="1000" b="0" baseline="0" dirty="0"/>
              <a:t> before implementing a lesson because they create a vision of excellence for a given question. If you know exactly where students need to end up (vision of excellence), you will be better equipped to provide supports and scaffolds in order to push them there. It will help you understand where to spend most time and attention while reading and discussing in class. It will also help you evaluate student understanding and identify misconceptions better in the moment. </a:t>
            </a:r>
            <a:endParaRPr lang="en-US" sz="1000" b="0" dirty="0"/>
          </a:p>
          <a:p>
            <a:endParaRPr lang="en-US" sz="1000" dirty="0"/>
          </a:p>
        </p:txBody>
      </p:sp>
      <p:sp>
        <p:nvSpPr>
          <p:cNvPr id="4" name="Slide Number Placeholder 3"/>
          <p:cNvSpPr>
            <a:spLocks noGrp="1"/>
          </p:cNvSpPr>
          <p:nvPr>
            <p:ph type="sldNum" sz="quarter" idx="10"/>
          </p:nvPr>
        </p:nvSpPr>
        <p:spPr/>
        <p:txBody>
          <a:bodyPr/>
          <a:lstStyle/>
          <a:p>
            <a:fld id="{86425DA3-A274-D349-A373-1D0D30C163E5}" type="slidenum">
              <a:rPr lang="en-US" smtClean="0"/>
              <a:t>72</a:t>
            </a:fld>
            <a:endParaRPr lang="en-US"/>
          </a:p>
        </p:txBody>
      </p:sp>
    </p:spTree>
    <p:extLst>
      <p:ext uri="{BB962C8B-B14F-4D97-AF65-F5344CB8AC3E}">
        <p14:creationId xmlns:p14="http://schemas.microsoft.com/office/powerpoint/2010/main" val="172010943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endParaRPr lang="en-US" b="0" dirty="0"/>
          </a:p>
          <a:p>
            <a:r>
              <a:rPr lang="en-US" b="1" dirty="0"/>
              <a:t>Duration: </a:t>
            </a:r>
            <a:r>
              <a:rPr lang="en-US" b="0" dirty="0"/>
              <a:t>1.5 minutes</a:t>
            </a:r>
          </a:p>
          <a:p>
            <a:endParaRPr lang="en-US" b="0" dirty="0"/>
          </a:p>
          <a:p>
            <a:r>
              <a:rPr lang="en-US" b="1" dirty="0"/>
              <a:t>Facilitator says:</a:t>
            </a:r>
            <a:r>
              <a:rPr lang="en-US" b="0" dirty="0"/>
              <a:t> Let’s zoom in for a moment on Student #4 (whose response is in the gray box). We said that this student’s response was weak because they didn’t demonstrate understanding of the text – their claim was not valid. The best way to begin supporting this student is through text-dependent questions! When students have limited understanding of the text, ask follow-up TDQs as a scaffold. For example, I might ask this student to revisit the text to answer these scaffolding TDQs: (click to reveal questions). </a:t>
            </a:r>
          </a:p>
          <a:p>
            <a:endParaRPr lang="en-US" b="0" dirty="0"/>
          </a:p>
          <a:p>
            <a:r>
              <a:rPr lang="en-US" b="1" dirty="0"/>
              <a:t>Note: </a:t>
            </a:r>
            <a:r>
              <a:rPr lang="en-US" b="0" dirty="0"/>
              <a:t>These are certainly not the only possible TDQs you could ask to support this student, and it may not be the only scaffold they’d need in order to be successful. However, the point here is to emphasize to participants that TDQs are very powerful and effective scaffolds for making meaning of complex text. </a:t>
            </a:r>
          </a:p>
        </p:txBody>
      </p:sp>
      <p:sp>
        <p:nvSpPr>
          <p:cNvPr id="4" name="Slide Number Placeholder 3"/>
          <p:cNvSpPr>
            <a:spLocks noGrp="1"/>
          </p:cNvSpPr>
          <p:nvPr>
            <p:ph type="sldNum" sz="quarter" idx="10"/>
          </p:nvPr>
        </p:nvSpPr>
        <p:spPr/>
        <p:txBody>
          <a:bodyPr/>
          <a:lstStyle/>
          <a:p>
            <a:fld id="{86425DA3-A274-D349-A373-1D0D30C163E5}" type="slidenum">
              <a:rPr lang="en-US" smtClean="0"/>
              <a:t>73</a:t>
            </a:fld>
            <a:endParaRPr lang="en-US"/>
          </a:p>
        </p:txBody>
      </p:sp>
    </p:spTree>
    <p:extLst>
      <p:ext uri="{BB962C8B-B14F-4D97-AF65-F5344CB8AC3E}">
        <p14:creationId xmlns:p14="http://schemas.microsoft.com/office/powerpoint/2010/main" val="221446176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04963" y="900113"/>
            <a:ext cx="3711575" cy="2087562"/>
          </a:xfrm>
        </p:spPr>
      </p:sp>
      <p:sp>
        <p:nvSpPr>
          <p:cNvPr id="3" name="Notes Placeholder 2"/>
          <p:cNvSpPr>
            <a:spLocks noGrp="1"/>
          </p:cNvSpPr>
          <p:nvPr>
            <p:ph type="body" idx="1"/>
          </p:nvPr>
        </p:nvSpPr>
        <p:spPr>
          <a:xfrm>
            <a:off x="717813" y="3438502"/>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Time:</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Duration: </a:t>
            </a:r>
            <a:r>
              <a:rPr lang="en-US" sz="1100" b="0" i="0" u="none" strike="noStrike" cap="none" dirty="0">
                <a:solidFill>
                  <a:schemeClr val="dk1"/>
                </a:solidFill>
                <a:sym typeface="Calibri"/>
              </a:rPr>
              <a:t>4</a:t>
            </a:r>
            <a:r>
              <a:rPr lang="en-US" sz="1100" b="0" i="0" u="none" strike="noStrike" cap="none" baseline="0" dirty="0">
                <a:solidFill>
                  <a:schemeClr val="dk1"/>
                </a:solidFill>
                <a:ea typeface="Calibri"/>
                <a:sym typeface="Calibri"/>
              </a:rPr>
              <a:t> </a:t>
            </a:r>
            <a:r>
              <a:rPr lang="en-US" b="0" i="0" u="none" strike="noStrike" cap="none" dirty="0">
                <a:solidFill>
                  <a:schemeClr val="dk1"/>
                </a:solidFill>
                <a:ea typeface="Calibri"/>
                <a:sym typeface="Calibri"/>
              </a:rPr>
              <a:t>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u="none" strike="noStrike" cap="none" dirty="0">
              <a:solidFill>
                <a:schemeClr val="dk1"/>
              </a:solidFill>
              <a:ea typeface="Calibri"/>
              <a:sym typeface="Calibri"/>
            </a:endParaRPr>
          </a:p>
          <a:p>
            <a:r>
              <a:rPr lang="en-US" b="1" dirty="0"/>
              <a:t>Facilitator says: </a:t>
            </a:r>
            <a:r>
              <a:rPr lang="en-US" b="0" dirty="0"/>
              <a:t>Before</a:t>
            </a:r>
            <a:r>
              <a:rPr lang="en-US" b="0" baseline="0" dirty="0"/>
              <a:t> we wrap up, it’s important that we summarize and capture learning from today’s session. Please take a few moments to reflect on these two questions and record your responses in the space provided in your note-catcher. </a:t>
            </a:r>
          </a:p>
          <a:p>
            <a:endParaRPr lang="en-US"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0" baseline="0" dirty="0"/>
              <a:t>Direct participants to their note catchers, where they have space to “capture their learning” from today’s session. Provide time for participants to record their thinking in response to the questions on the slide. </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baseline="0" dirty="0"/>
              <a:t>Note: </a:t>
            </a:r>
            <a:r>
              <a:rPr lang="en-US" b="0" baseline="0" dirty="0"/>
              <a:t>If running short on time, spend more time on the discussion on the previous slide and shorten/skip this slide. </a:t>
            </a:r>
            <a:endParaRPr lang="en-US" b="1" baseline="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74</a:t>
            </a:fld>
            <a:endParaRPr lang="en-US" dirty="0"/>
          </a:p>
        </p:txBody>
      </p:sp>
    </p:spTree>
    <p:extLst>
      <p:ext uri="{BB962C8B-B14F-4D97-AF65-F5344CB8AC3E}">
        <p14:creationId xmlns:p14="http://schemas.microsoft.com/office/powerpoint/2010/main" val="180110473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60</a:t>
            </a:r>
            <a:r>
              <a:rPr lang="en-US" sz="1200" b="0" i="0" u="none" strike="noStrike" cap="none" baseline="0" dirty="0">
                <a:solidFill>
                  <a:schemeClr val="dk1"/>
                </a:solidFill>
                <a:ea typeface="Calibri"/>
                <a:sym typeface="Calibri"/>
              </a:rPr>
              <a:t> </a:t>
            </a:r>
            <a:r>
              <a:rPr lang="en-US" b="0" i="0" u="none" strike="noStrike" cap="none" dirty="0">
                <a:solidFill>
                  <a:schemeClr val="dk1"/>
                </a:solidFill>
                <a:ea typeface="Calibri"/>
                <a:sym typeface="Calibri"/>
              </a:rPr>
              <a:t>minutes</a:t>
            </a:r>
          </a:p>
        </p:txBody>
      </p:sp>
      <p:sp>
        <p:nvSpPr>
          <p:cNvPr id="4" name="Slide Number Placeholder 3"/>
          <p:cNvSpPr>
            <a:spLocks noGrp="1"/>
          </p:cNvSpPr>
          <p:nvPr>
            <p:ph type="sldNum" sz="quarter" idx="10"/>
          </p:nvPr>
        </p:nvSpPr>
        <p:spPr/>
        <p:txBody>
          <a:bodyPr/>
          <a:lstStyle/>
          <a:p>
            <a:fld id="{86425DA3-A274-D349-A373-1D0D30C163E5}" type="slidenum">
              <a:rPr lang="en-US" smtClean="0"/>
              <a:t>75</a:t>
            </a:fld>
            <a:endParaRPr lang="en-US"/>
          </a:p>
        </p:txBody>
      </p:sp>
    </p:spTree>
    <p:extLst>
      <p:ext uri="{BB962C8B-B14F-4D97-AF65-F5344CB8AC3E}">
        <p14:creationId xmlns:p14="http://schemas.microsoft.com/office/powerpoint/2010/main" val="4642536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Have</a:t>
            </a:r>
            <a:r>
              <a:rPr lang="en-US" baseline="0" dirty="0"/>
              <a:t> slide up as participants return from lunch. Quickly review the afternoon topics.</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76</a:t>
            </a:fld>
            <a:endParaRPr lang="en-US"/>
          </a:p>
        </p:txBody>
      </p:sp>
    </p:spTree>
    <p:extLst>
      <p:ext uri="{BB962C8B-B14F-4D97-AF65-F5344CB8AC3E}">
        <p14:creationId xmlns:p14="http://schemas.microsoft.com/office/powerpoint/2010/main" val="42325977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Shape 9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5" name="Shape 95"/>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0" i="1" u="none" strike="noStrike" cap="none" dirty="0">
                <a:solidFill>
                  <a:schemeClr val="dk1"/>
                </a:solidFill>
                <a:latin typeface="Calibri"/>
                <a:ea typeface="Calibri"/>
                <a:cs typeface="Calibri"/>
                <a:sym typeface="Calibri"/>
              </a:rPr>
              <a:t>Hidden for facilitator reference only. </a:t>
            </a:r>
            <a:endParaRPr lang="en-US" sz="1200" b="0" i="0" u="none" strike="noStrike" cap="none" dirty="0">
              <a:solidFill>
                <a:schemeClr val="dk1"/>
              </a:solidFill>
              <a:latin typeface="Calibri"/>
              <a:ea typeface="Calibri"/>
              <a:cs typeface="Calibri"/>
              <a:sym typeface="Calibri"/>
            </a:endParaRPr>
          </a:p>
        </p:txBody>
      </p:sp>
      <p:sp>
        <p:nvSpPr>
          <p:cNvPr id="96" name="Shape 96"/>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77</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4251911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dirty="0"/>
              <a:t>10 minutes</a:t>
            </a:r>
          </a:p>
          <a:p>
            <a:endParaRPr lang="en-US" dirty="0"/>
          </a:p>
          <a:p>
            <a:r>
              <a:rPr lang="en-US" b="1" dirty="0"/>
              <a:t>Facilitator does: </a:t>
            </a:r>
            <a:r>
              <a:rPr lang="en-US" dirty="0"/>
              <a:t>Explain that before we get into the content we are going to get us up and moving after lunch. </a:t>
            </a:r>
            <a:r>
              <a:rPr lang="en-US" baseline="0" dirty="0"/>
              <a:t>Have participants count off so that they form 6 groups. These should be different groups from the morning. </a:t>
            </a:r>
          </a:p>
          <a:p>
            <a:endParaRPr lang="en-US" baseline="0" dirty="0"/>
          </a:p>
          <a:p>
            <a:r>
              <a:rPr lang="en-US" baseline="0" dirty="0"/>
              <a:t>Review the rules/directions:</a:t>
            </a:r>
          </a:p>
          <a:p>
            <a:endParaRPr lang="en-US" baseline="0" dirty="0"/>
          </a:p>
          <a:p>
            <a:r>
              <a:rPr lang="en-US" baseline="0" dirty="0"/>
              <a:t>Each group will start at one anchor chart.  On each anchor chart is a different prompt or phrase.  The team has one minute to come up with ONE word to describe whatever is on their anchor chart. They will NOT write that word on the anchor chart itself – but write it a on a post-it note and fold it so it cant be seen by the next group.  </a:t>
            </a:r>
          </a:p>
          <a:p>
            <a:endParaRPr lang="en-US" baseline="0" dirty="0"/>
          </a:p>
          <a:p>
            <a:r>
              <a:rPr lang="en-US" baseline="0" dirty="0"/>
              <a:t>We will do this 5 times.  On the 5</a:t>
            </a:r>
            <a:r>
              <a:rPr lang="en-US" baseline="30000" dirty="0"/>
              <a:t>th</a:t>
            </a:r>
            <a:r>
              <a:rPr lang="en-US" baseline="0" dirty="0"/>
              <a:t> round, each team will unfold the post it notes and then record those 5 words on the anchor chart in large print so they can be shared out with the rest of the group.  </a:t>
            </a:r>
          </a:p>
          <a:p>
            <a:endParaRPr lang="en-US" baseline="0" dirty="0"/>
          </a:p>
          <a:p>
            <a:r>
              <a:rPr lang="en-US" b="1" baseline="0" dirty="0"/>
              <a:t>Facilitator does: </a:t>
            </a:r>
            <a:r>
              <a:rPr lang="en-US" baseline="0" dirty="0"/>
              <a:t>Keep track of time at each station, give participants 30 and 10 second warnings each time.  Make sure they stick on their post it note and move to the next chart at the end of one minute.  </a:t>
            </a:r>
          </a:p>
          <a:p>
            <a:endParaRPr lang="en-US" baseline="0" dirty="0"/>
          </a:p>
          <a:p>
            <a:r>
              <a:rPr lang="en-US" baseline="0" dirty="0"/>
              <a:t>Afterwards, have each team share out the words for their chart.  Invite participants to share out any words that surprised them or have questions about.  They may also want to debrief how this activity could be modified and used in the classroom with students!</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78</a:t>
            </a:fld>
            <a:endParaRPr lang="en-US"/>
          </a:p>
        </p:txBody>
      </p:sp>
    </p:spTree>
    <p:extLst>
      <p:ext uri="{BB962C8B-B14F-4D97-AF65-F5344CB8AC3E}">
        <p14:creationId xmlns:p14="http://schemas.microsoft.com/office/powerpoint/2010/main" val="191079109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a:t>
            </a:r>
            <a:r>
              <a:rPr lang="en-US" dirty="0"/>
              <a:t>: this</a:t>
            </a:r>
            <a:r>
              <a:rPr lang="en-US" baseline="0" dirty="0"/>
              <a:t> slide is hidden for facilitator reference only.  These are the prompts that will be posted on anchor charts.</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79</a:t>
            </a:fld>
            <a:endParaRPr lang="en-US"/>
          </a:p>
        </p:txBody>
      </p:sp>
    </p:spTree>
    <p:extLst>
      <p:ext uri="{BB962C8B-B14F-4D97-AF65-F5344CB8AC3E}">
        <p14:creationId xmlns:p14="http://schemas.microsoft.com/office/powerpoint/2010/main" val="14215141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baseline="0" dirty="0"/>
              <a:t>30 seconds</a:t>
            </a:r>
          </a:p>
          <a:p>
            <a:pPr marL="0" lvl="0" indent="0">
              <a:buFont typeface="Arial" charset="0"/>
              <a:buNone/>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says: </a:t>
            </a:r>
            <a:r>
              <a:rPr lang="en-US" b="0" baseline="0" dirty="0"/>
              <a:t>All good inquiry cycles begin with a question! Here is ours</a:t>
            </a:r>
            <a:r>
              <a:rPr lang="is-IS" b="0" baseline="0" dirty="0"/>
              <a:t>…</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is-I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is-IS" b="1" baseline="0" dirty="0"/>
              <a:t>Facilitator does: </a:t>
            </a:r>
            <a:r>
              <a:rPr lang="is-IS" b="0" baseline="0" dirty="0"/>
              <a:t>Read or have a participant read aloud the inquiry cycle question.</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a:t>
            </a:fld>
            <a:endParaRPr lang="en-US"/>
          </a:p>
        </p:txBody>
      </p:sp>
    </p:spTree>
    <p:extLst>
      <p:ext uri="{BB962C8B-B14F-4D97-AF65-F5344CB8AC3E}">
        <p14:creationId xmlns:p14="http://schemas.microsoft.com/office/powerpoint/2010/main" val="23773741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80</a:t>
            </a:fld>
            <a:endParaRPr lang="en-US"/>
          </a:p>
        </p:txBody>
      </p:sp>
    </p:spTree>
    <p:extLst>
      <p:ext uri="{BB962C8B-B14F-4D97-AF65-F5344CB8AC3E}">
        <p14:creationId xmlns:p14="http://schemas.microsoft.com/office/powerpoint/2010/main" val="51741312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5</a:t>
            </a:r>
            <a:r>
              <a:rPr lang="en-US" dirty="0"/>
              <a:t> min</a:t>
            </a:r>
          </a:p>
          <a:p>
            <a:endParaRPr lang="en-US" dirty="0"/>
          </a:p>
          <a:p>
            <a:r>
              <a:rPr lang="en-US" b="1" dirty="0"/>
              <a:t>Facilitator does: </a:t>
            </a:r>
            <a:r>
              <a:rPr lang="en-US" dirty="0"/>
              <a:t>Review directions</a:t>
            </a:r>
            <a:r>
              <a:rPr lang="en-US" baseline="0" dirty="0"/>
              <a:t> and point participants to the excerpt in their note-catcher. Provide 4 minutes of independent work time, then click to reveal the discussion prompt and have participants discuss at their tables or with a partner. Don’t do a whole group debrief at this time.  Provide framing that we will be revisiting this text and re-thinking our word choice later in this session.</a:t>
            </a:r>
          </a:p>
          <a:p>
            <a:endParaRPr lang="en-US" baseline="0" dirty="0"/>
          </a:p>
          <a:p>
            <a:r>
              <a:rPr lang="en-US" b="1" baseline="0" dirty="0"/>
              <a:t>Facilitator says: </a:t>
            </a:r>
            <a:r>
              <a:rPr lang="en-US" baseline="0" dirty="0"/>
              <a:t>We will be returning to this text and our word choice a little bit later in this session.</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81</a:t>
            </a:fld>
            <a:endParaRPr lang="en-US"/>
          </a:p>
        </p:txBody>
      </p:sp>
    </p:spTree>
    <p:extLst>
      <p:ext uri="{BB962C8B-B14F-4D97-AF65-F5344CB8AC3E}">
        <p14:creationId xmlns:p14="http://schemas.microsoft.com/office/powerpoint/2010/main" val="190525995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82</a:t>
            </a:fld>
            <a:endParaRPr lang="en-US"/>
          </a:p>
        </p:txBody>
      </p:sp>
    </p:spTree>
    <p:extLst>
      <p:ext uri="{BB962C8B-B14F-4D97-AF65-F5344CB8AC3E}">
        <p14:creationId xmlns:p14="http://schemas.microsoft.com/office/powerpoint/2010/main" val="124881333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30 seconds</a:t>
            </a:r>
          </a:p>
          <a:p>
            <a:endParaRPr lang="en-US" sz="1200" b="1" dirty="0">
              <a:solidFill>
                <a:srgbClr val="3F3F39"/>
              </a:solidFill>
              <a:latin typeface="Calibri" charset="0"/>
              <a:ea typeface="Calibri" charset="0"/>
              <a:cs typeface="Calibri" charset="0"/>
              <a:sym typeface="Allerta"/>
            </a:endParaRPr>
          </a:p>
          <a:p>
            <a:r>
              <a:rPr lang="en-US" sz="1200" b="1" dirty="0">
                <a:solidFill>
                  <a:srgbClr val="3F3F39"/>
                </a:solidFill>
                <a:latin typeface="Calibri" charset="0"/>
                <a:ea typeface="Calibri" charset="0"/>
                <a:cs typeface="Calibri" charset="0"/>
                <a:sym typeface="Allerta"/>
              </a:rPr>
              <a:t>Facilitator says:</a:t>
            </a:r>
            <a:r>
              <a:rPr lang="en-US" sz="1200" b="1" baseline="0" dirty="0">
                <a:solidFill>
                  <a:srgbClr val="3F3F39"/>
                </a:solidFill>
                <a:latin typeface="Calibri" charset="0"/>
                <a:ea typeface="Calibri" charset="0"/>
                <a:cs typeface="Calibri" charset="0"/>
                <a:sym typeface="Allerta"/>
              </a:rPr>
              <a:t> </a:t>
            </a:r>
            <a:r>
              <a:rPr lang="en-US" sz="1200" dirty="0">
                <a:solidFill>
                  <a:srgbClr val="3F3F39"/>
                </a:solidFill>
                <a:latin typeface="Calibri" charset="0"/>
                <a:ea typeface="Calibri" charset="0"/>
                <a:cs typeface="Calibri" charset="0"/>
                <a:sym typeface="Allerta"/>
              </a:rPr>
              <a:t>As you will remember from Module 2, we’ve identified two core approaches</a:t>
            </a:r>
            <a:r>
              <a:rPr lang="en-US" sz="1200" baseline="0" dirty="0">
                <a:solidFill>
                  <a:srgbClr val="3F3F39"/>
                </a:solidFill>
                <a:latin typeface="Calibri" charset="0"/>
                <a:ea typeface="Calibri" charset="0"/>
                <a:cs typeface="Calibri" charset="0"/>
                <a:sym typeface="Allerta"/>
              </a:rPr>
              <a:t> to building students’ vocabulary.</a:t>
            </a:r>
          </a:p>
          <a:p>
            <a:pPr marL="0" lvl="0" indent="0">
              <a:lnSpc>
                <a:spcPct val="80000"/>
              </a:lnSpc>
              <a:spcBef>
                <a:spcPts val="0"/>
              </a:spcBef>
              <a:buClr>
                <a:srgbClr val="3F3F39"/>
              </a:buClr>
              <a:buSzPct val="100000"/>
              <a:buFontTx/>
              <a:buNone/>
            </a:pPr>
            <a:endParaRPr lang="en-US" sz="1200" b="0" i="0" u="none" strike="noStrike" kern="1200" cap="none" baseline="0" dirty="0">
              <a:solidFill>
                <a:srgbClr val="3F3F39"/>
              </a:solidFill>
              <a:latin typeface="Calibri" charset="0"/>
              <a:ea typeface="Calibri" charset="0"/>
              <a:cs typeface="Calibri" charset="0"/>
              <a:sym typeface="Allerta"/>
            </a:endParaRPr>
          </a:p>
          <a:p>
            <a:pPr marL="0" lvl="0" indent="0">
              <a:lnSpc>
                <a:spcPct val="80000"/>
              </a:lnSpc>
              <a:spcBef>
                <a:spcPts val="0"/>
              </a:spcBef>
              <a:buClr>
                <a:srgbClr val="3F3F39"/>
              </a:buClr>
              <a:buSzPct val="100000"/>
              <a:buFontTx/>
              <a:buNone/>
            </a:pPr>
            <a:r>
              <a:rPr lang="en-US" sz="1200" b="1" i="0" u="none" strike="noStrike" kern="1200" cap="none" baseline="0" dirty="0">
                <a:solidFill>
                  <a:srgbClr val="3F3F39"/>
                </a:solidFill>
                <a:latin typeface="Calibri" charset="0"/>
                <a:ea typeface="Calibri" charset="0"/>
                <a:cs typeface="Calibri" charset="0"/>
                <a:sym typeface="Allerta"/>
              </a:rPr>
              <a:t>Facilitator does: </a:t>
            </a:r>
            <a:r>
              <a:rPr lang="en-US" sz="1200" b="0" i="0" u="none" strike="noStrike" kern="1200" cap="none" baseline="0" dirty="0">
                <a:solidFill>
                  <a:srgbClr val="3F3F39"/>
                </a:solidFill>
                <a:latin typeface="Calibri" charset="0"/>
                <a:ea typeface="Calibri" charset="0"/>
                <a:cs typeface="Calibri" charset="0"/>
                <a:sym typeface="Allerta"/>
              </a:rPr>
              <a:t>Click and say each type.</a:t>
            </a:r>
            <a:endParaRPr lang="en-US" sz="1200" b="0" i="0" u="none" strike="noStrike" kern="1200" cap="none" baseline="0" dirty="0">
              <a:solidFill>
                <a:schemeClr val="dk1"/>
              </a:solidFill>
              <a:latin typeface="Arial"/>
              <a:ea typeface="Arial"/>
              <a:cs typeface="Arial"/>
              <a:sym typeface="Arial"/>
            </a:endParaRPr>
          </a:p>
          <a:p>
            <a:endParaRPr lang="en-US" sz="1200" b="0" i="0" u="none" strike="noStrike" cap="none" dirty="0">
              <a:solidFill>
                <a:schemeClr val="dk1"/>
              </a:solidFill>
              <a:latin typeface="+mn-lt"/>
              <a:ea typeface="Calibri"/>
              <a:cs typeface="Calibri"/>
              <a:sym typeface="Calibri"/>
            </a:endParaRPr>
          </a:p>
          <a:p>
            <a:pPr marL="342900" lvl="0" indent="-342900">
              <a:lnSpc>
                <a:spcPct val="80000"/>
              </a:lnSpc>
              <a:spcBef>
                <a:spcPts val="1700"/>
              </a:spcBef>
              <a:buClr>
                <a:srgbClr val="3F3F39"/>
              </a:buClr>
              <a:buSzPct val="100000"/>
            </a:pPr>
            <a:endParaRPr lang="en-US" sz="1200" dirty="0">
              <a:solidFill>
                <a:srgbClr val="3F3F39"/>
              </a:solidFill>
              <a:latin typeface="Calibri" charset="0"/>
              <a:ea typeface="Calibri" charset="0"/>
              <a:cs typeface="Calibri" charset="0"/>
              <a:sym typeface="Allerta"/>
            </a:endParaRP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83</a:t>
            </a:fld>
            <a:endParaRPr lang="en-US"/>
          </a:p>
        </p:txBody>
      </p:sp>
    </p:spTree>
    <p:extLst>
      <p:ext uri="{BB962C8B-B14F-4D97-AF65-F5344CB8AC3E}">
        <p14:creationId xmlns:p14="http://schemas.microsoft.com/office/powerpoint/2010/main" val="57842587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30 seconds</a:t>
            </a:r>
          </a:p>
          <a:p>
            <a:endParaRPr lang="en-US" sz="1200" b="0" i="0" u="none" strike="noStrike" kern="1200" cap="none" baseline="0" dirty="0">
              <a:solidFill>
                <a:schemeClr val="tx1"/>
              </a:solidFill>
              <a:latin typeface="+mn-lt"/>
              <a:ea typeface="+mn-ea"/>
              <a:cs typeface="+mn-cs"/>
              <a:sym typeface="Arial"/>
            </a:endParaRPr>
          </a:p>
          <a:p>
            <a:r>
              <a:rPr lang="en-US" sz="1200" b="1" i="0" u="none" strike="noStrike" kern="1200" cap="none" baseline="0" dirty="0">
                <a:solidFill>
                  <a:schemeClr val="tx1"/>
                </a:solidFill>
                <a:latin typeface="+mn-lt"/>
                <a:ea typeface="+mn-ea"/>
                <a:cs typeface="+mn-cs"/>
                <a:sym typeface="Arial"/>
              </a:rPr>
              <a:t>Facilitator does: </a:t>
            </a:r>
            <a:r>
              <a:rPr lang="en-US" sz="1200" b="0" i="0" u="none" strike="noStrike" kern="1200" cap="none" baseline="0" dirty="0">
                <a:solidFill>
                  <a:schemeClr val="tx1"/>
                </a:solidFill>
                <a:latin typeface="+mn-lt"/>
                <a:ea typeface="+mn-ea"/>
                <a:cs typeface="+mn-cs"/>
                <a:sym typeface="Arial"/>
              </a:rPr>
              <a:t>Provide brief overview of direct vocab instruction </a:t>
            </a:r>
            <a:r>
              <a:rPr lang="en-US" dirty="0">
                <a:sym typeface="Arial"/>
              </a:rPr>
              <a:t>using the notes on the slide, </a:t>
            </a:r>
            <a:r>
              <a:rPr lang="en-US" sz="1200" b="0" i="0" u="none" strike="noStrike" kern="1200" cap="none" baseline="0" dirty="0">
                <a:solidFill>
                  <a:schemeClr val="tx1"/>
                </a:solidFill>
                <a:latin typeface="+mn-lt"/>
                <a:ea typeface="+mn-ea"/>
                <a:cs typeface="+mn-cs"/>
                <a:sym typeface="Arial"/>
              </a:rPr>
              <a:t>and explain how it is different from indirect vocabulary instruction. </a:t>
            </a:r>
          </a:p>
          <a:p>
            <a:endParaRPr lang="en-US" dirty="0">
              <a:sym typeface="Arial"/>
            </a:endParaRPr>
          </a:p>
          <a:p>
            <a:r>
              <a:rPr lang="en-US" sz="1200" b="0" i="0" u="none" strike="noStrike" kern="1200" cap="none" baseline="0" dirty="0">
                <a:solidFill>
                  <a:schemeClr val="tx1"/>
                </a:solidFill>
                <a:latin typeface="+mn-lt"/>
                <a:ea typeface="+mn-ea"/>
                <a:cs typeface="+mn-cs"/>
                <a:sym typeface="Arial"/>
              </a:rPr>
              <a:t>The main differences</a:t>
            </a:r>
            <a:r>
              <a:rPr lang="en-US" sz="1200" b="0" i="0" u="none" strike="noStrike" kern="1200" cap="none" dirty="0">
                <a:solidFill>
                  <a:schemeClr val="tx1"/>
                </a:solidFill>
                <a:latin typeface="+mn-lt"/>
                <a:ea typeface="+mn-ea"/>
                <a:cs typeface="+mn-cs"/>
                <a:sym typeface="Arial"/>
              </a:rPr>
              <a:t> include: </a:t>
            </a:r>
          </a:p>
          <a:p>
            <a:pPr marL="171450" indent="-171450">
              <a:buFont typeface="Arial" charset="0"/>
              <a:buChar char="•"/>
            </a:pPr>
            <a:r>
              <a:rPr lang="en-US" baseline="0" dirty="0">
                <a:sym typeface="Arial"/>
              </a:rPr>
              <a:t>Direct</a:t>
            </a:r>
            <a:r>
              <a:rPr lang="en-US" dirty="0">
                <a:sym typeface="Arial"/>
              </a:rPr>
              <a:t> instruction of the word by the teacher</a:t>
            </a:r>
          </a:p>
          <a:p>
            <a:pPr marL="171450" indent="-171450">
              <a:buFont typeface="Arial" charset="0"/>
              <a:buChar char="•"/>
            </a:pPr>
            <a:r>
              <a:rPr lang="en-US" dirty="0">
                <a:sym typeface="Arial"/>
              </a:rPr>
              <a:t>Students have opportunities to practice using the word/understanding its meaning</a:t>
            </a:r>
          </a:p>
          <a:p>
            <a:pPr marL="171450" indent="-171450">
              <a:buFont typeface="Arial" charset="0"/>
              <a:buChar char="•"/>
            </a:pPr>
            <a:r>
              <a:rPr lang="en-US" sz="1200" b="0" i="0" u="none" strike="noStrike" kern="1200" cap="none" baseline="0" dirty="0">
                <a:solidFill>
                  <a:schemeClr val="tx1"/>
                </a:solidFill>
                <a:latin typeface="+mn-lt"/>
                <a:ea typeface="+mn-ea"/>
                <a:cs typeface="+mn-cs"/>
                <a:sym typeface="Arial"/>
              </a:rPr>
              <a:t>Can include word study (i.e. analyzing root words and affixes) </a:t>
            </a:r>
          </a:p>
          <a:p>
            <a:endParaRPr lang="en-US" sz="1200" b="0" i="0" u="none" strike="noStrike" kern="1200" cap="none" baseline="0" dirty="0">
              <a:solidFill>
                <a:schemeClr val="tx1"/>
              </a:solidFill>
              <a:latin typeface="+mn-lt"/>
              <a:ea typeface="+mn-ea"/>
              <a:cs typeface="+mn-cs"/>
              <a:sym typeface="Arial"/>
            </a:endParaRPr>
          </a:p>
          <a:p>
            <a:r>
              <a:rPr lang="en-US" sz="1200" b="1" i="0" u="none" strike="noStrike" kern="1200" cap="none" baseline="0" dirty="0">
                <a:solidFill>
                  <a:schemeClr val="tx1"/>
                </a:solidFill>
                <a:latin typeface="+mn-lt"/>
                <a:ea typeface="+mn-ea"/>
                <a:cs typeface="+mn-cs"/>
                <a:sym typeface="Arial"/>
              </a:rPr>
              <a:t>Facilitator says: </a:t>
            </a:r>
            <a:r>
              <a:rPr lang="en-US" sz="1200" b="0" i="0" u="none" strike="noStrike" kern="1200" cap="none" baseline="0" dirty="0">
                <a:solidFill>
                  <a:schemeClr val="tx1"/>
                </a:solidFill>
                <a:latin typeface="+mn-lt"/>
                <a:ea typeface="+mn-ea"/>
                <a:cs typeface="+mn-cs"/>
                <a:sym typeface="Arial"/>
              </a:rPr>
              <a:t>For our purposes today, we are going to focus specifically on direct vocabulary instruction.</a:t>
            </a:r>
            <a:endParaRPr lang="en-US" sz="1200" b="0" i="0" u="none" strike="noStrike" kern="1200" cap="none" baseline="0" dirty="0">
              <a:solidFill>
                <a:schemeClr val="dk1"/>
              </a:solidFill>
              <a:latin typeface="Arial"/>
              <a:ea typeface="Arial"/>
              <a:cs typeface="Arial"/>
              <a:sym typeface="Arial"/>
            </a:endParaRP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baseline="0" dirty="0"/>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84</a:t>
            </a:fld>
            <a:endParaRPr lang="en-US"/>
          </a:p>
        </p:txBody>
      </p:sp>
    </p:spTree>
    <p:extLst>
      <p:ext uri="{BB962C8B-B14F-4D97-AF65-F5344CB8AC3E}">
        <p14:creationId xmlns:p14="http://schemas.microsoft.com/office/powerpoint/2010/main" val="156428445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30 seconds</a:t>
            </a:r>
          </a:p>
          <a:p>
            <a:endParaRPr lang="en-US" b="1" dirty="0"/>
          </a:p>
          <a:p>
            <a:r>
              <a:rPr lang="en-US" b="1" dirty="0"/>
              <a:t>Facilitator says:</a:t>
            </a:r>
            <a:r>
              <a:rPr lang="en-US" b="1" baseline="0" dirty="0"/>
              <a:t> </a:t>
            </a:r>
            <a:r>
              <a:rPr lang="en-US" b="0" baseline="0" dirty="0"/>
              <a:t>Let’s start by examining what direct vocabulary instruction looks and sounds like.  It’s important to point out that this might look different depending on the word!  </a:t>
            </a:r>
          </a:p>
          <a:p>
            <a:endParaRPr lang="en-US" b="0" baseline="0" dirty="0"/>
          </a:p>
          <a:p>
            <a:r>
              <a:rPr lang="en-US" b="1" baseline="0" dirty="0"/>
              <a:t>Facilitator does: </a:t>
            </a:r>
            <a:r>
              <a:rPr lang="en-US" b="0" baseline="0" dirty="0"/>
              <a:t>Click to reveal arrow.</a:t>
            </a:r>
          </a:p>
          <a:p>
            <a:endParaRPr lang="en-US" b="0" baseline="0" dirty="0"/>
          </a:p>
          <a:p>
            <a:r>
              <a:rPr lang="en-US" b="1" baseline="0" dirty="0"/>
              <a:t>Facilitator says: </a:t>
            </a:r>
            <a:r>
              <a:rPr lang="en-US" b="0" baseline="0" dirty="0"/>
              <a:t>Direct instruction will look one way for words that require less time and attention. And it will look another way for</a:t>
            </a:r>
            <a:r>
              <a:rPr lang="is-IS" b="0" baseline="0" dirty="0"/>
              <a:t>…</a:t>
            </a:r>
          </a:p>
          <a:p>
            <a:endParaRPr lang="is-IS" b="0" baseline="0" dirty="0"/>
          </a:p>
          <a:p>
            <a:r>
              <a:rPr lang="is-IS" b="1" baseline="0" dirty="0"/>
              <a:t>Facilitator does</a:t>
            </a:r>
            <a:r>
              <a:rPr lang="is-IS" b="0" baseline="0" dirty="0"/>
              <a:t>: Click to reveal arrow and text.  Read the text. </a:t>
            </a:r>
          </a:p>
          <a:p>
            <a:endParaRPr lang="is-IS" b="0" baseline="0" dirty="0"/>
          </a:p>
          <a:p>
            <a:r>
              <a:rPr lang="is-IS" b="1" baseline="0" dirty="0"/>
              <a:t>Facilitator says: </a:t>
            </a:r>
            <a:r>
              <a:rPr lang="is-IS" b="0" baseline="0" dirty="0"/>
              <a:t>In the second half of this session we will explore how exactly to distinguish between words that require more or less attention.  </a:t>
            </a:r>
            <a:r>
              <a:rPr lang="en-US" b="0" baseline="0" dirty="0"/>
              <a:t>F</a:t>
            </a:r>
            <a:r>
              <a:rPr lang="is-IS" b="0" baseline="0" dirty="0"/>
              <a:t>or now, we want to focus our attention on what direct instruction looks like for both of these categories of words. </a:t>
            </a:r>
          </a:p>
        </p:txBody>
      </p:sp>
      <p:sp>
        <p:nvSpPr>
          <p:cNvPr id="4" name="Slide Number Placeholder 3"/>
          <p:cNvSpPr>
            <a:spLocks noGrp="1"/>
          </p:cNvSpPr>
          <p:nvPr>
            <p:ph type="sldNum" sz="quarter" idx="10"/>
          </p:nvPr>
        </p:nvSpPr>
        <p:spPr/>
        <p:txBody>
          <a:bodyPr/>
          <a:lstStyle/>
          <a:p>
            <a:fld id="{86425DA3-A274-D349-A373-1D0D30C163E5}" type="slidenum">
              <a:rPr lang="en-US" smtClean="0"/>
              <a:t>85</a:t>
            </a:fld>
            <a:endParaRPr lang="en-US"/>
          </a:p>
        </p:txBody>
      </p:sp>
    </p:spTree>
    <p:extLst>
      <p:ext uri="{BB962C8B-B14F-4D97-AF65-F5344CB8AC3E}">
        <p14:creationId xmlns:p14="http://schemas.microsoft.com/office/powerpoint/2010/main" val="152747744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1</a:t>
            </a:r>
            <a:r>
              <a:rPr lang="en-US" b="0" baseline="0" dirty="0"/>
              <a:t> minute</a:t>
            </a:r>
            <a:endParaRPr lang="en-US" b="0" dirty="0"/>
          </a:p>
          <a:p>
            <a:endParaRPr lang="en-US" dirty="0"/>
          </a:p>
          <a:p>
            <a:r>
              <a:rPr lang="en-US" b="1" dirty="0"/>
              <a:t>Facilitator</a:t>
            </a:r>
            <a:r>
              <a:rPr lang="en-US" b="1" baseline="0" dirty="0"/>
              <a:t> says: </a:t>
            </a:r>
            <a:r>
              <a:rPr lang="en-US" baseline="0" dirty="0"/>
              <a:t>For words that require less time and attention, a quick explanation might do!</a:t>
            </a:r>
          </a:p>
          <a:p>
            <a:endParaRPr lang="en-US" baseline="0" dirty="0"/>
          </a:p>
          <a:p>
            <a:r>
              <a:rPr lang="en-US" b="1" baseline="0" dirty="0"/>
              <a:t>Facilitator does: </a:t>
            </a:r>
            <a:r>
              <a:rPr lang="en-US" dirty="0"/>
              <a:t>Read aloud quote from</a:t>
            </a:r>
            <a:r>
              <a:rPr lang="en-US" baseline="0" dirty="0"/>
              <a:t> Prometheus Part II. Then click to reveal image and text bubble. Provide quick in the moment definitions for the two bolded words by reading what’s in the text bubble.</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86</a:t>
            </a:fld>
            <a:endParaRPr lang="en-US"/>
          </a:p>
        </p:txBody>
      </p:sp>
    </p:spTree>
    <p:extLst>
      <p:ext uri="{BB962C8B-B14F-4D97-AF65-F5344CB8AC3E}">
        <p14:creationId xmlns:p14="http://schemas.microsoft.com/office/powerpoint/2010/main" val="175438771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30 seconds</a:t>
            </a:r>
          </a:p>
          <a:p>
            <a:endParaRPr lang="en-US" dirty="0"/>
          </a:p>
          <a:p>
            <a:r>
              <a:rPr lang="en-US" b="1" dirty="0"/>
              <a:t>Facilitator says: </a:t>
            </a:r>
            <a:r>
              <a:rPr lang="en-US" dirty="0"/>
              <a:t>In that example you can see how we could provide very quick, in the moment definitions of these two words in context.  The teacher simply broke out of their read aloud and provided a quick definition of two very concrete words and then moved back into the read aloud.  Sometimes, that’s enough!  Other times</a:t>
            </a:r>
            <a:r>
              <a:rPr lang="is-IS" dirty="0"/>
              <a:t>…</a:t>
            </a:r>
          </a:p>
          <a:p>
            <a:endParaRPr lang="is-IS" dirty="0"/>
          </a:p>
          <a:p>
            <a:r>
              <a:rPr lang="is-IS" b="1" dirty="0"/>
              <a:t>Facilitator does: </a:t>
            </a:r>
            <a:r>
              <a:rPr lang="is-IS" dirty="0"/>
              <a:t>Click and read text.</a:t>
            </a:r>
          </a:p>
          <a:p>
            <a:endParaRPr lang="is-IS" baseline="0" dirty="0"/>
          </a:p>
          <a:p>
            <a:r>
              <a:rPr lang="is-IS" b="1" baseline="0" dirty="0"/>
              <a:t>Facilitator says: </a:t>
            </a:r>
            <a:r>
              <a:rPr lang="is-IS" b="0" baseline="0" dirty="0"/>
              <a:t>We‘ll talk more about this later in the session, but these are words that may be abstract, have multiple meanings, or are especially central to understanding the text‘s meaning. So - w</a:t>
            </a:r>
            <a:r>
              <a:rPr lang="is-IS" baseline="0" dirty="0"/>
              <a:t>hat does it look like to spend more time and attention on words when providing direct vocabulary instruction?</a:t>
            </a:r>
          </a:p>
          <a:p>
            <a:endParaRPr lang="is-IS" baseline="0" dirty="0"/>
          </a:p>
          <a:p>
            <a:r>
              <a:rPr lang="is-IS" b="1" baseline="0" dirty="0"/>
              <a:t>Facilitator does</a:t>
            </a:r>
            <a:r>
              <a:rPr lang="is-IS" baseline="0" dirty="0"/>
              <a:t>: Click to reveal hat.</a:t>
            </a:r>
          </a:p>
          <a:p>
            <a:endParaRPr lang="is-IS" baseline="0" dirty="0"/>
          </a:p>
          <a:p>
            <a:r>
              <a:rPr lang="is-IS" b="1" baseline="0" dirty="0"/>
              <a:t>Facilitator says: </a:t>
            </a:r>
            <a:r>
              <a:rPr lang="is-IS" baseline="0" dirty="0"/>
              <a:t>Now put on your student hats and let’s experience it from a student’s perspective!</a:t>
            </a:r>
          </a:p>
        </p:txBody>
      </p:sp>
      <p:sp>
        <p:nvSpPr>
          <p:cNvPr id="4" name="Slide Number Placeholder 3"/>
          <p:cNvSpPr>
            <a:spLocks noGrp="1"/>
          </p:cNvSpPr>
          <p:nvPr>
            <p:ph type="sldNum" sz="quarter" idx="10"/>
          </p:nvPr>
        </p:nvSpPr>
        <p:spPr/>
        <p:txBody>
          <a:bodyPr/>
          <a:lstStyle/>
          <a:p>
            <a:fld id="{86425DA3-A274-D349-A373-1D0D30C163E5}" type="slidenum">
              <a:rPr lang="en-US" smtClean="0"/>
              <a:t>87</a:t>
            </a:fld>
            <a:endParaRPr lang="en-US"/>
          </a:p>
        </p:txBody>
      </p:sp>
    </p:spTree>
    <p:extLst>
      <p:ext uri="{BB962C8B-B14F-4D97-AF65-F5344CB8AC3E}">
        <p14:creationId xmlns:p14="http://schemas.microsoft.com/office/powerpoint/2010/main" val="123833252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1.5 minutes</a:t>
            </a:r>
          </a:p>
          <a:p>
            <a:endParaRPr lang="en-US" dirty="0"/>
          </a:p>
          <a:p>
            <a:r>
              <a:rPr lang="en-US" b="1" dirty="0"/>
              <a:t>Facilitator does: </a:t>
            </a:r>
            <a:r>
              <a:rPr lang="en-US" dirty="0"/>
              <a:t>Read aloud the excerpt from Prometheus part II on the slide. </a:t>
            </a:r>
          </a:p>
          <a:p>
            <a:endParaRPr lang="en-US" dirty="0"/>
          </a:p>
          <a:p>
            <a:r>
              <a:rPr lang="en-US" b="1" dirty="0"/>
              <a:t>Facilitator says: </a:t>
            </a:r>
            <a:r>
              <a:rPr lang="en-US" dirty="0"/>
              <a:t>I want to take a moment to talk about this word “foreboding.” Here it is used as a name, and normally we wouldn’t spend</a:t>
            </a:r>
            <a:r>
              <a:rPr lang="en-US" baseline="0" dirty="0"/>
              <a:t> so much time focusing on a name or a proper noun – but as we learned in Prometheus Part I – names of characters or creatures in this case are based on key words that describe that character.  For instance, we learned that Prometheus was known as forethought, which means to think far ahead. </a:t>
            </a:r>
          </a:p>
          <a:p>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88</a:t>
            </a:fld>
            <a:endParaRPr lang="en-US"/>
          </a:p>
        </p:txBody>
      </p:sp>
    </p:spTree>
    <p:extLst>
      <p:ext uri="{BB962C8B-B14F-4D97-AF65-F5344CB8AC3E}">
        <p14:creationId xmlns:p14="http://schemas.microsoft.com/office/powerpoint/2010/main" val="199636253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3.5 minutes</a:t>
            </a:r>
          </a:p>
          <a:p>
            <a:endParaRPr lang="en-US" dirty="0"/>
          </a:p>
          <a:p>
            <a:r>
              <a:rPr lang="en-US" b="1" baseline="0" dirty="0"/>
              <a:t>Facilitator says: </a:t>
            </a:r>
            <a:r>
              <a:rPr lang="en-US" baseline="0" dirty="0"/>
              <a:t>So let’s think now about this creature’s name foreboding.  What does the word “foreboding” mean as it is used here? Re-read the last two paragraphs of the story and find evidence from the text that helps us understand the meaning of this word.  </a:t>
            </a:r>
          </a:p>
          <a:p>
            <a:endParaRPr lang="en-US" baseline="0" dirty="0"/>
          </a:p>
          <a:p>
            <a:r>
              <a:rPr lang="en-US" b="1" baseline="0" dirty="0"/>
              <a:t>Facilitator does: </a:t>
            </a:r>
            <a:r>
              <a:rPr lang="en-US" b="0" baseline="0" dirty="0"/>
              <a:t>Have participants go back into their texts, and then turn and talk with a partner to discuss the meaning of the word and identify evidence from the text that supports them in understanding that. </a:t>
            </a:r>
            <a:r>
              <a:rPr lang="en-US" baseline="0" dirty="0"/>
              <a:t>Probe as necessary: what would have happened if the creature named Foreboding had been released into the world?</a:t>
            </a:r>
          </a:p>
          <a:p>
            <a:endParaRPr lang="en-US" baseline="0" dirty="0"/>
          </a:p>
          <a:p>
            <a:r>
              <a:rPr lang="en-US" b="1" baseline="0" dirty="0"/>
              <a:t>Look for:</a:t>
            </a:r>
          </a:p>
          <a:p>
            <a:pPr marL="171450" indent="-171450">
              <a:buFont typeface="Arial" charset="0"/>
              <a:buChar char="•"/>
            </a:pPr>
            <a:r>
              <a:rPr lang="en-US" baseline="0" dirty="0"/>
              <a:t>Foreboding means knowledge of impending doom/forecasting future evil or harm </a:t>
            </a:r>
          </a:p>
          <a:p>
            <a:pPr marL="171450" indent="-171450">
              <a:buFont typeface="Arial" charset="0"/>
              <a:buChar char="•"/>
            </a:pPr>
            <a:r>
              <a:rPr lang="en-US" baseline="0" dirty="0"/>
              <a:t>Evidence: “men would have known from childhood just what troubles were going to come to them every day of their lives.” </a:t>
            </a:r>
          </a:p>
          <a:p>
            <a:endParaRPr lang="en-US" baseline="0" dirty="0"/>
          </a:p>
          <a:p>
            <a:r>
              <a:rPr lang="en-US" b="1" baseline="0" dirty="0"/>
              <a:t>Facilitator does: </a:t>
            </a:r>
            <a:r>
              <a:rPr lang="en-US" b="0" baseline="0" dirty="0"/>
              <a:t>After participants identify the evidence, click to reveal the sentence that they should have selected to confirm. </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89</a:t>
            </a:fld>
            <a:endParaRPr lang="en-US"/>
          </a:p>
        </p:txBody>
      </p:sp>
    </p:spTree>
    <p:extLst>
      <p:ext uri="{BB962C8B-B14F-4D97-AF65-F5344CB8AC3E}">
        <p14:creationId xmlns:p14="http://schemas.microsoft.com/office/powerpoint/2010/main" val="12463944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30</a:t>
            </a:r>
            <a:r>
              <a:rPr lang="en-US" dirty="0"/>
              <a:t> seconds</a:t>
            </a:r>
          </a:p>
          <a:p>
            <a:endParaRPr lang="en-US" dirty="0"/>
          </a:p>
          <a:p>
            <a:r>
              <a:rPr lang="en-US" b="1" dirty="0"/>
              <a:t>Facilitator says: </a:t>
            </a:r>
            <a:r>
              <a:rPr lang="is-IS" dirty="0"/>
              <a:t>…and here is that content</a:t>
            </a:r>
            <a:r>
              <a:rPr lang="en-US" baseline="0" dirty="0"/>
              <a:t>! Take a moment to review the module 3 session topics we will be learning today. </a:t>
            </a:r>
          </a:p>
          <a:p>
            <a:endParaRPr lang="en-US" baseline="0" dirty="0"/>
          </a:p>
          <a:p>
            <a:r>
              <a:rPr lang="en-US" b="1" baseline="0" dirty="0"/>
              <a:t>Facilitator does: </a:t>
            </a:r>
            <a:r>
              <a:rPr lang="en-US" baseline="0" dirty="0"/>
              <a:t>Provide a moment of wait time for participants to read the topics</a:t>
            </a:r>
          </a:p>
          <a:p>
            <a:endParaRPr lang="en-US" baseline="0" dirty="0"/>
          </a:p>
          <a:p>
            <a:r>
              <a:rPr lang="en-US" b="1" baseline="0" dirty="0"/>
              <a:t>Facilitator says:  </a:t>
            </a:r>
            <a:r>
              <a:rPr lang="en-US" baseline="0" dirty="0"/>
              <a:t>This content is stage 2 of our inquiry cycle – this is “all the stuff” we will be learning today in preparation for taking this learning back to the classroom.</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a:t>
            </a:fld>
            <a:endParaRPr lang="en-US"/>
          </a:p>
        </p:txBody>
      </p:sp>
    </p:spTree>
    <p:extLst>
      <p:ext uri="{BB962C8B-B14F-4D97-AF65-F5344CB8AC3E}">
        <p14:creationId xmlns:p14="http://schemas.microsoft.com/office/powerpoint/2010/main" val="65933947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731838"/>
            <a:ext cx="5486400" cy="3086100"/>
          </a:xfrm>
        </p:spPr>
      </p:sp>
      <p:sp>
        <p:nvSpPr>
          <p:cNvPr id="3" name="Notes Placeholder 2"/>
          <p:cNvSpPr>
            <a:spLocks noGrp="1"/>
          </p:cNvSpPr>
          <p:nvPr>
            <p:ph type="body" idx="1"/>
          </p:nvPr>
        </p:nvSpPr>
        <p:spPr>
          <a:xfrm>
            <a:off x="685800" y="3966210"/>
            <a:ext cx="5486400" cy="3600450"/>
          </a:xfrm>
        </p:spPr>
        <p:txBody>
          <a:bodyPr/>
          <a:lstStyle/>
          <a:p>
            <a:r>
              <a:rPr lang="en-US" sz="1100" b="1" dirty="0"/>
              <a:t>Time:</a:t>
            </a:r>
          </a:p>
          <a:p>
            <a:r>
              <a:rPr lang="en-US" sz="1100" b="1" dirty="0"/>
              <a:t>Duration: </a:t>
            </a:r>
            <a:r>
              <a:rPr lang="en-US" sz="1100" b="0" dirty="0"/>
              <a:t>2.5 minutes</a:t>
            </a:r>
          </a:p>
          <a:p>
            <a:endParaRPr lang="en-US" sz="1100" b="1" dirty="0"/>
          </a:p>
          <a:p>
            <a:r>
              <a:rPr lang="en-US" sz="1100" b="1" dirty="0"/>
              <a:t>Facilitator</a:t>
            </a:r>
            <a:r>
              <a:rPr lang="en-US" sz="1100" b="1" baseline="0" dirty="0"/>
              <a:t> says: </a:t>
            </a:r>
            <a:r>
              <a:rPr lang="en-US" sz="1100" b="0" baseline="0" dirty="0"/>
              <a:t>If we want to confirm the definition we just inferred from the text or we still aren’t sure we can also look to see if there are any word parts that help us out. Here I see the prefix “fore.” I have seen this prefix a lot! Let’s think of some words that have the prefix “fore.” </a:t>
            </a:r>
          </a:p>
          <a:p>
            <a:endParaRPr lang="en-US" sz="1100" b="0" baseline="0" dirty="0"/>
          </a:p>
          <a:p>
            <a:r>
              <a:rPr lang="en-US" sz="1100" b="1" baseline="0" dirty="0"/>
              <a:t>Facilitator does: </a:t>
            </a:r>
            <a:r>
              <a:rPr lang="en-US" sz="1100" b="0" baseline="0" dirty="0"/>
              <a:t>Click to reveal words</a:t>
            </a:r>
          </a:p>
          <a:p>
            <a:endParaRPr lang="en-US" sz="1100" b="0" baseline="0" dirty="0"/>
          </a:p>
          <a:p>
            <a:r>
              <a:rPr lang="en-US" sz="1100" b="1" baseline="0" dirty="0"/>
              <a:t>Facilitator says: </a:t>
            </a:r>
            <a:r>
              <a:rPr lang="en-US" sz="1100" b="0" baseline="0" dirty="0"/>
              <a:t>I want everyone to pick one word up here that is familiar to you and think about what it means.</a:t>
            </a:r>
          </a:p>
          <a:p>
            <a:endParaRPr lang="en-US" sz="1100" b="0" baseline="0" dirty="0"/>
          </a:p>
          <a:p>
            <a:r>
              <a:rPr lang="en-US" sz="1100" b="1" baseline="0" dirty="0"/>
              <a:t>Facilitator does: </a:t>
            </a:r>
            <a:r>
              <a:rPr lang="en-US" sz="1100" b="0" baseline="0" dirty="0"/>
              <a:t>Invite participants to share out (for at least two different words). As needed probe, for example:  “Forecast” I’ve seen that word as in “weather forecast” on the news.  What is a weather forecast?</a:t>
            </a:r>
          </a:p>
          <a:p>
            <a:endParaRPr lang="en-US" sz="1100" b="0" baseline="0" dirty="0"/>
          </a:p>
          <a:p>
            <a:r>
              <a:rPr lang="en-US" sz="1100" b="1" baseline="0" dirty="0"/>
              <a:t>Facilitator says: </a:t>
            </a:r>
            <a:r>
              <a:rPr lang="en-US" sz="1100" b="0" baseline="0" dirty="0"/>
              <a:t>So what does this prefix “fore” mean? </a:t>
            </a:r>
          </a:p>
          <a:p>
            <a:endParaRPr lang="en-US" sz="1100" b="0" baseline="0" dirty="0"/>
          </a:p>
          <a:p>
            <a:r>
              <a:rPr lang="en-US" sz="1100" b="1" baseline="0" dirty="0"/>
              <a:t>Facilitator does: </a:t>
            </a:r>
            <a:r>
              <a:rPr lang="en-US" sz="1100" b="0" baseline="0" dirty="0"/>
              <a:t>Connect back to the definition we just inferred from the text and confirm that it makes sense based on the prefix ”fore”</a:t>
            </a:r>
          </a:p>
          <a:p>
            <a:endParaRPr lang="en-US" sz="1100" b="0" baseline="0" dirty="0"/>
          </a:p>
          <a:p>
            <a:r>
              <a:rPr lang="en-US" sz="1100" b="1" baseline="0" dirty="0"/>
              <a:t>Look for:</a:t>
            </a:r>
          </a:p>
          <a:p>
            <a:pPr marL="171450" indent="-171450">
              <a:buFont typeface="Arial" charset="0"/>
              <a:buChar char="•"/>
            </a:pPr>
            <a:r>
              <a:rPr lang="en-US" sz="1100" b="0" baseline="0" dirty="0"/>
              <a:t>Before or front</a:t>
            </a:r>
          </a:p>
          <a:p>
            <a:pPr marL="171450" indent="-171450">
              <a:buFont typeface="Arial" charset="0"/>
              <a:buChar char="•"/>
            </a:pPr>
            <a:endParaRPr lang="en-US" sz="1100" b="0" baseline="0" dirty="0"/>
          </a:p>
          <a:p>
            <a:pPr marL="0" indent="0">
              <a:buFont typeface="Arial" charset="0"/>
              <a:buNone/>
            </a:pPr>
            <a:r>
              <a:rPr lang="en-US" sz="1100" b="1" baseline="0" dirty="0"/>
              <a:t>Important Note for Facilitators: </a:t>
            </a:r>
            <a:r>
              <a:rPr lang="en-US" sz="1100" b="0" baseline="0" dirty="0"/>
              <a:t>We are modeling using word parts to determine meaning because it works well for this particular word (foreboding). If the question comes up, emphasize that you won’t be able to rely on word parts for EVERY word – make intentional planning decisions based on the word at hand. </a:t>
            </a:r>
            <a:endParaRPr lang="en-US" sz="11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90</a:t>
            </a:fld>
            <a:endParaRPr lang="en-US"/>
          </a:p>
        </p:txBody>
      </p:sp>
    </p:spTree>
    <p:extLst>
      <p:ext uri="{BB962C8B-B14F-4D97-AF65-F5344CB8AC3E}">
        <p14:creationId xmlns:p14="http://schemas.microsoft.com/office/powerpoint/2010/main" val="90351517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1 minute</a:t>
            </a:r>
          </a:p>
          <a:p>
            <a:endParaRPr lang="en-US" b="1" dirty="0"/>
          </a:p>
          <a:p>
            <a:r>
              <a:rPr lang="en-US" b="1" dirty="0"/>
              <a:t>Facilitator says: </a:t>
            </a:r>
            <a:r>
              <a:rPr lang="en-US" b="0" dirty="0"/>
              <a:t>So</a:t>
            </a:r>
            <a:r>
              <a:rPr lang="en-US" b="0" baseline="0" dirty="0"/>
              <a:t> let’s define this word based on what we just identified in the text and in the word itself. </a:t>
            </a:r>
          </a:p>
          <a:p>
            <a:endParaRPr lang="en-US" b="1" baseline="0" dirty="0"/>
          </a:p>
          <a:p>
            <a:r>
              <a:rPr lang="en-US" b="1" baseline="0" dirty="0"/>
              <a:t>Facilitator does: </a:t>
            </a:r>
            <a:r>
              <a:rPr lang="en-US" b="0" baseline="0" dirty="0"/>
              <a:t>Read definition and click to reveal example sentence to show this word in a different context. </a:t>
            </a: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91</a:t>
            </a:fld>
            <a:endParaRPr lang="en-US"/>
          </a:p>
        </p:txBody>
      </p:sp>
    </p:spTree>
    <p:extLst>
      <p:ext uri="{BB962C8B-B14F-4D97-AF65-F5344CB8AC3E}">
        <p14:creationId xmlns:p14="http://schemas.microsoft.com/office/powerpoint/2010/main" val="201082068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4 minutes</a:t>
            </a:r>
          </a:p>
          <a:p>
            <a:endParaRPr lang="en-US" dirty="0"/>
          </a:p>
          <a:p>
            <a:r>
              <a:rPr lang="en-US" b="1" dirty="0"/>
              <a:t>Facilitator does: </a:t>
            </a:r>
            <a:r>
              <a:rPr lang="en-US" dirty="0"/>
              <a:t>Have participants do this independently in their note-catchers then share with their partners or at their tables;</a:t>
            </a:r>
            <a:r>
              <a:rPr lang="en-US" baseline="0" dirty="0"/>
              <a:t> if time allows, invite some participants to share out.</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92</a:t>
            </a:fld>
            <a:endParaRPr lang="en-US"/>
          </a:p>
        </p:txBody>
      </p:sp>
    </p:spTree>
    <p:extLst>
      <p:ext uri="{BB962C8B-B14F-4D97-AF65-F5344CB8AC3E}">
        <p14:creationId xmlns:p14="http://schemas.microsoft.com/office/powerpoint/2010/main" val="27034378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3 minutes</a:t>
            </a:r>
            <a:endParaRPr lang="en-US" b="0" baseline="0" dirty="0"/>
          </a:p>
          <a:p>
            <a:endParaRPr lang="en-US" baseline="0" dirty="0"/>
          </a:p>
          <a:p>
            <a:r>
              <a:rPr lang="en-US" b="1" baseline="0" dirty="0"/>
              <a:t>Facilitator says: </a:t>
            </a:r>
            <a:r>
              <a:rPr lang="en-US" baseline="0" dirty="0"/>
              <a:t>Let’s solidify our understanding of the word foreboding by making connections between this word an other words.  Invite participants to work with a partner to generate responses to complete these two tasks in their note-catcher. </a:t>
            </a:r>
          </a:p>
          <a:p>
            <a:endParaRPr lang="en-US" baseline="0" dirty="0"/>
          </a:p>
          <a:p>
            <a:r>
              <a:rPr lang="en-US" b="1" baseline="0" dirty="0"/>
              <a:t>Look for: </a:t>
            </a:r>
          </a:p>
          <a:p>
            <a:pPr marL="171450" indent="-171450">
              <a:buFont typeface="Arial" panose="020B0604020202020204" pitchFamily="34" charset="0"/>
              <a:buChar char="•"/>
            </a:pPr>
            <a:r>
              <a:rPr lang="en-US" b="0" baseline="0" dirty="0"/>
              <a:t>Answers will vary, but some potential answers/synonyms include: threatening, dread, fear, apprehension, nervous </a:t>
            </a:r>
          </a:p>
          <a:p>
            <a:pPr marL="228600" indent="-228600">
              <a:buAutoNum type="arabicPeriod"/>
            </a:pPr>
            <a:endParaRPr lang="en-US"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93</a:t>
            </a:fld>
            <a:endParaRPr lang="en-US"/>
          </a:p>
        </p:txBody>
      </p:sp>
    </p:spTree>
    <p:extLst>
      <p:ext uri="{BB962C8B-B14F-4D97-AF65-F5344CB8AC3E}">
        <p14:creationId xmlns:p14="http://schemas.microsoft.com/office/powerpoint/2010/main" val="212815743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3.5 minutes</a:t>
            </a:r>
          </a:p>
          <a:p>
            <a:endParaRPr lang="en-US" dirty="0"/>
          </a:p>
          <a:p>
            <a:r>
              <a:rPr lang="en-US" b="1" dirty="0"/>
              <a:t>Facilitator does: </a:t>
            </a:r>
            <a:r>
              <a:rPr lang="en-US" dirty="0"/>
              <a:t>Have participants do this independently in their note-catchers then share with their partners or at their tables;</a:t>
            </a:r>
            <a:r>
              <a:rPr lang="en-US" baseline="0" dirty="0"/>
              <a:t> if time allows, invite some participants to share out. </a:t>
            </a:r>
            <a:r>
              <a:rPr lang="en-US" b="0" baseline="0" dirty="0"/>
              <a:t>As needed, prompt participants to begin their sentences with “I felt a sense of foreboding when…” </a:t>
            </a:r>
          </a:p>
          <a:p>
            <a:endParaRPr lang="en-US" b="0" baseline="0" dirty="0"/>
          </a:p>
          <a:p>
            <a:r>
              <a:rPr lang="en-US" b="1" baseline="0" dirty="0"/>
              <a:t>Important Note: </a:t>
            </a:r>
            <a:r>
              <a:rPr lang="en-US" b="0" baseline="0" dirty="0"/>
              <a:t>Frequently, this step of “writing your own sentence” using a new vocabulary word has come in the beginning stages of learning the word. However, because students have a limited understanding of the word and how it’s used in those early stages, the task at that point is not meaningful/useful. Asking students to generate their own sentence using a vocabulary word is best done at the end of the process of learning the word, as reflected in this protocol. </a:t>
            </a:r>
            <a:endParaRPr lang="en-US" b="1" baseline="0" dirty="0"/>
          </a:p>
          <a:p>
            <a:endParaRPr lang="en-US" b="0" baseline="0" dirty="0"/>
          </a:p>
          <a:p>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94</a:t>
            </a:fld>
            <a:endParaRPr lang="en-US"/>
          </a:p>
        </p:txBody>
      </p:sp>
    </p:spTree>
    <p:extLst>
      <p:ext uri="{BB962C8B-B14F-4D97-AF65-F5344CB8AC3E}">
        <p14:creationId xmlns:p14="http://schemas.microsoft.com/office/powerpoint/2010/main" val="176165402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742950"/>
            <a:ext cx="5486400" cy="3086100"/>
          </a:xfrm>
        </p:spPr>
      </p:sp>
      <p:sp>
        <p:nvSpPr>
          <p:cNvPr id="3" name="Notes Placeholder 2"/>
          <p:cNvSpPr>
            <a:spLocks noGrp="1"/>
          </p:cNvSpPr>
          <p:nvPr>
            <p:ph type="body" idx="1"/>
          </p:nvPr>
        </p:nvSpPr>
        <p:spPr>
          <a:xfrm>
            <a:off x="685800" y="4046220"/>
            <a:ext cx="5486400" cy="3600450"/>
          </a:xfrm>
        </p:spPr>
        <p:txBody>
          <a:bodyPr/>
          <a:lstStyle/>
          <a:p>
            <a:r>
              <a:rPr lang="en-US" sz="1100" b="1" dirty="0"/>
              <a:t>Time:</a:t>
            </a:r>
          </a:p>
          <a:p>
            <a:r>
              <a:rPr lang="en-US" sz="1100" b="1" dirty="0"/>
              <a:t>Duration: </a:t>
            </a:r>
            <a:r>
              <a:rPr lang="en-US" sz="1100" b="0" dirty="0"/>
              <a:t>5 minutes</a:t>
            </a:r>
          </a:p>
          <a:p>
            <a:endParaRPr lang="en-US" sz="1100" b="1" dirty="0"/>
          </a:p>
          <a:p>
            <a:r>
              <a:rPr lang="en-US" sz="1100" b="1" dirty="0"/>
              <a:t>Facilitator says: </a:t>
            </a:r>
            <a:r>
              <a:rPr lang="en-US" sz="1100" b="0" dirty="0"/>
              <a:t>What we just experienced was a protocol for direct</a:t>
            </a:r>
            <a:r>
              <a:rPr lang="en-US" sz="1100" b="0" baseline="0" dirty="0"/>
              <a:t> vocabulary instruction. </a:t>
            </a:r>
          </a:p>
          <a:p>
            <a:endParaRPr lang="en-US" sz="1100" b="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Facilitator does: </a:t>
            </a:r>
            <a:r>
              <a:rPr lang="en-US" sz="1100" dirty="0"/>
              <a:t>Point participants to the protocol in their note-catcher and review the</a:t>
            </a:r>
            <a:r>
              <a:rPr lang="en-US" sz="1100" baseline="0" dirty="0"/>
              <a:t> first direction</a:t>
            </a:r>
            <a:r>
              <a:rPr lang="en-US" sz="1100" dirty="0"/>
              <a:t>.  Provide</a:t>
            </a:r>
            <a:r>
              <a:rPr lang="en-US" sz="1100" baseline="0" dirty="0"/>
              <a:t> one minute of independent review time.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100" b="1" baseline="0" dirty="0"/>
              <a:t>Facilitator does: </a:t>
            </a:r>
            <a:r>
              <a:rPr lang="en-US" sz="1100" baseline="0" dirty="0"/>
              <a:t>Click to reveal discussion prompt and encourage participants to think back to the protocol we just experienced and engaged in.  Encourage participants to connect specific examples of the actions we took to the language outlined in this protocol. Allow participants to discuss at tables, then lead a whole group debrief.</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100" b="1" baseline="0" dirty="0"/>
              <a:t>Facilitator does: </a:t>
            </a:r>
            <a:r>
              <a:rPr lang="en-US" sz="1100" b="0" baseline="0" dirty="0"/>
              <a:t>Make sure to point out during the debrief that what we just experienced was one way (of MANY!) that the protocol could be used. The protocol offers you many options to choose from for engaging students in each step – you should choose intentionally based on the word itself and how it’s used.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100" b="1" baseline="0" dirty="0"/>
              <a:t>Note: </a:t>
            </a:r>
            <a:r>
              <a:rPr lang="en-US" sz="1100" b="0" baseline="0" dirty="0"/>
              <a:t>There is additional framing and notes around steps 2 and 5 on the following slides. </a:t>
            </a:r>
            <a:endParaRPr lang="en-US" sz="1100" b="1"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baseline="0" dirty="0"/>
          </a:p>
          <a:p>
            <a:r>
              <a:rPr lang="en-US" sz="1100" b="1" dirty="0"/>
              <a:t>Note: </a:t>
            </a:r>
            <a:r>
              <a:rPr lang="en-US" sz="1100" b="0" dirty="0"/>
              <a:t>V</a:t>
            </a:r>
            <a:r>
              <a:rPr lang="en-US" sz="1100" dirty="0"/>
              <a:t>ocabulary templates in the Guidebooks:</a:t>
            </a:r>
          </a:p>
          <a:p>
            <a:r>
              <a:rPr lang="en-US" sz="1100" dirty="0"/>
              <a:t>https://</a:t>
            </a:r>
            <a:r>
              <a:rPr lang="en-US" sz="1100" dirty="0" err="1"/>
              <a:t>www.louisianabelieves.com</a:t>
            </a:r>
            <a:r>
              <a:rPr lang="en-US" sz="1100" dirty="0"/>
              <a:t>/docs/default-source/teacher-toolbox-resources/</a:t>
            </a:r>
            <a:r>
              <a:rPr lang="en-US" sz="1100" dirty="0" err="1"/>
              <a:t>semantic-mapping.pdf?sfvrsn</a:t>
            </a:r>
            <a:r>
              <a:rPr lang="en-US" sz="1100" dirty="0"/>
              <a:t>=6</a:t>
            </a:r>
          </a:p>
        </p:txBody>
      </p:sp>
      <p:sp>
        <p:nvSpPr>
          <p:cNvPr id="4" name="Slide Number Placeholder 3"/>
          <p:cNvSpPr>
            <a:spLocks noGrp="1"/>
          </p:cNvSpPr>
          <p:nvPr>
            <p:ph type="sldNum" sz="quarter" idx="10"/>
          </p:nvPr>
        </p:nvSpPr>
        <p:spPr/>
        <p:txBody>
          <a:bodyPr/>
          <a:lstStyle/>
          <a:p>
            <a:fld id="{86425DA3-A274-D349-A373-1D0D30C163E5}" type="slidenum">
              <a:rPr lang="en-US" smtClean="0"/>
              <a:t>95</a:t>
            </a:fld>
            <a:endParaRPr lang="en-US"/>
          </a:p>
        </p:txBody>
      </p:sp>
    </p:spTree>
    <p:extLst>
      <p:ext uri="{BB962C8B-B14F-4D97-AF65-F5344CB8AC3E}">
        <p14:creationId xmlns:p14="http://schemas.microsoft.com/office/powerpoint/2010/main" val="67993509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b="1" dirty="0"/>
              <a:t>Important note: </a:t>
            </a:r>
            <a:r>
              <a:rPr lang="en-US" dirty="0"/>
              <a:t>This slide is hidden in the presentation but is here for your reference. This is the protocol from the vocabulary</a:t>
            </a:r>
            <a:r>
              <a:rPr lang="en-US" baseline="0" dirty="0"/>
              <a:t> guide, which can be downloaded from the “Getting Started” page of any Guidebooks unit.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96</a:t>
            </a:fld>
            <a:endParaRPr lang="en-US"/>
          </a:p>
        </p:txBody>
      </p:sp>
    </p:spTree>
    <p:extLst>
      <p:ext uri="{BB962C8B-B14F-4D97-AF65-F5344CB8AC3E}">
        <p14:creationId xmlns:p14="http://schemas.microsoft.com/office/powerpoint/2010/main" val="742333180"/>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30 seconds</a:t>
            </a:r>
            <a:endParaRPr lang="en-US" b="1" dirty="0"/>
          </a:p>
          <a:p>
            <a:endParaRPr lang="en-US" b="1" dirty="0"/>
          </a:p>
          <a:p>
            <a:r>
              <a:rPr lang="en-US" b="1" dirty="0"/>
              <a:t>Facilitator says: </a:t>
            </a:r>
            <a:r>
              <a:rPr lang="en-US" b="0" dirty="0"/>
              <a:t>I want to emphasize here that what we experienced as students was just one way you can use this very flexible protocol! To illustrate this, I let’s zoom in on step 2: definition. In our experiential, we explored word parts (the prefix “fore”) to help us confirm the definition of “foreboding.” This strategy (word parts) worked especially well for this word and in this context. However, not all words contain useful word parts that help us understand their meaning! So, in other cases, you may have students rely on context clues if they exist. In some rare cases, neither of these strategies will work. In that case, you should provide students with a student friendly definition they can work with.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97</a:t>
            </a:fld>
            <a:endParaRPr lang="en-US"/>
          </a:p>
        </p:txBody>
      </p:sp>
    </p:spTree>
    <p:extLst>
      <p:ext uri="{BB962C8B-B14F-4D97-AF65-F5344CB8AC3E}">
        <p14:creationId xmlns:p14="http://schemas.microsoft.com/office/powerpoint/2010/main" val="93869962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30 seconds</a:t>
            </a:r>
            <a:endParaRPr lang="en-US" b="1" dirty="0"/>
          </a:p>
          <a:p>
            <a:endParaRPr lang="en-US" b="1" dirty="0"/>
          </a:p>
          <a:p>
            <a:r>
              <a:rPr lang="en-US" b="1" dirty="0"/>
              <a:t>Facilitator says: </a:t>
            </a:r>
            <a:r>
              <a:rPr lang="en-US" b="0" dirty="0"/>
              <a:t>Similarly, we wrote a new sentence in Step 5: Application. In the past, students have often been asked to write new sentences using words that they don’t yet fully understand. I want to point out that this task (and the other application tasks shown here) are much more beneficial when done at the end of the protocol/process of learning a new word. Students will be more successful once they understand the word’s meaning and have done some practice already.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98</a:t>
            </a:fld>
            <a:endParaRPr lang="en-US"/>
          </a:p>
        </p:txBody>
      </p:sp>
    </p:spTree>
    <p:extLst>
      <p:ext uri="{BB962C8B-B14F-4D97-AF65-F5344CB8AC3E}">
        <p14:creationId xmlns:p14="http://schemas.microsoft.com/office/powerpoint/2010/main" val="1444016433"/>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endParaRPr lang="en-US" b="0" dirty="0"/>
          </a:p>
          <a:p>
            <a:r>
              <a:rPr lang="en-US" b="1" dirty="0"/>
              <a:t>Duration: </a:t>
            </a:r>
            <a:r>
              <a:rPr lang="en-US" b="0" dirty="0"/>
              <a:t>30 seconds</a:t>
            </a:r>
            <a:endParaRPr lang="en-US" b="1" dirty="0"/>
          </a:p>
          <a:p>
            <a:endParaRPr lang="en-US" b="1" dirty="0"/>
          </a:p>
          <a:p>
            <a:r>
              <a:rPr lang="en-US" b="1" dirty="0"/>
              <a:t>Facilitator says: </a:t>
            </a:r>
            <a:r>
              <a:rPr lang="en-US" dirty="0"/>
              <a:t>The bottom line here is that this protocol is meant to be flexible. You may consolidate all of these steps into one lesson (like we experienced), or you may spread them out over the course of several lessons. </a:t>
            </a:r>
          </a:p>
          <a:p>
            <a:endParaRPr lang="en-US" dirty="0"/>
          </a:p>
          <a:p>
            <a:r>
              <a:rPr lang="en-US" b="1" dirty="0"/>
              <a:t>Facilitator does: </a:t>
            </a:r>
            <a:r>
              <a:rPr lang="en-US" b="0" dirty="0"/>
              <a:t>Click to reveal the red box around steps 3-5. </a:t>
            </a:r>
          </a:p>
          <a:p>
            <a:endParaRPr lang="en-US" b="0" dirty="0"/>
          </a:p>
          <a:p>
            <a:r>
              <a:rPr lang="en-US" b="1" dirty="0"/>
              <a:t>Facilitator says: </a:t>
            </a:r>
            <a:r>
              <a:rPr lang="en-US" dirty="0"/>
              <a:t>Steps 3-5 can even be completed for homework, after the word has been initially introduced. </a:t>
            </a:r>
            <a:r>
              <a:rPr lang="en-US" sz="1200" baseline="0" dirty="0"/>
              <a:t>Steps 3-5 do not need to take place in the moment! </a:t>
            </a:r>
            <a:r>
              <a:rPr lang="en-US" dirty="0"/>
              <a:t>You as the teacher should be making these decisions intentionally while considering your students’ knowledge and vocabulary needs. </a:t>
            </a:r>
            <a:endParaRPr lang="en-US" sz="1200" baseline="0" dirty="0"/>
          </a:p>
          <a:p>
            <a:endParaRPr lang="en-US" sz="1200" baseline="0" dirty="0"/>
          </a:p>
          <a:p>
            <a:r>
              <a:rPr lang="en-US" sz="1200" b="1" baseline="0" dirty="0"/>
              <a:t>Facilitator says: </a:t>
            </a:r>
            <a:r>
              <a:rPr lang="en-US" sz="1200" baseline="0" dirty="0"/>
              <a:t>I also want to point out an important point with steps 4 and 5: There are lots of ways students can make connections between words – they can lists synonyms and antonyms for the words, they can place the word with similar words along a spectrum to show levels of intensity (i.e. content, glad, happy, ecstatic), they can write and complete analogies, etc. </a:t>
            </a:r>
            <a:r>
              <a:rPr lang="en-US" dirty="0"/>
              <a:t> </a:t>
            </a:r>
          </a:p>
        </p:txBody>
      </p:sp>
      <p:sp>
        <p:nvSpPr>
          <p:cNvPr id="4" name="Slide Number Placeholder 3"/>
          <p:cNvSpPr>
            <a:spLocks noGrp="1"/>
          </p:cNvSpPr>
          <p:nvPr>
            <p:ph type="sldNum" sz="quarter" idx="10"/>
          </p:nvPr>
        </p:nvSpPr>
        <p:spPr/>
        <p:txBody>
          <a:bodyPr/>
          <a:lstStyle/>
          <a:p>
            <a:fld id="{86425DA3-A274-D349-A373-1D0D30C163E5}" type="slidenum">
              <a:rPr lang="en-US" smtClean="0"/>
              <a:t>99</a:t>
            </a:fld>
            <a:endParaRPr lang="en-US"/>
          </a:p>
        </p:txBody>
      </p:sp>
    </p:spTree>
    <p:extLst>
      <p:ext uri="{BB962C8B-B14F-4D97-AF65-F5344CB8AC3E}">
        <p14:creationId xmlns:p14="http://schemas.microsoft.com/office/powerpoint/2010/main" val="38926296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ext uri="{BB962C8B-B14F-4D97-AF65-F5344CB8AC3E}">
        <p14:creationId xmlns:p14="http://schemas.microsoft.com/office/powerpoint/2010/main" val="17354556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ext Option 1">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4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3" name="Shape 23"/>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4" name="Shape 24"/>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Tree>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98463" y="6250417"/>
            <a:ext cx="7014308" cy="369332"/>
          </a:xfrm>
          <a:prstGeom prst="rect">
            <a:avLst/>
          </a:prstGeom>
          <a:noFill/>
        </p:spPr>
        <p:txBody>
          <a:bodyPr wrap="square" rtlCol="0">
            <a:spAutoFit/>
          </a:bodyPr>
          <a:lstStyle/>
          <a:p>
            <a:r>
              <a:rPr lang="en-US" dirty="0">
                <a:solidFill>
                  <a:schemeClr val="tx1">
                    <a:lumMod val="75000"/>
                  </a:schemeClr>
                </a:solidFill>
                <a:latin typeface="Calibri"/>
                <a:cs typeface="Calibri"/>
              </a:rPr>
              <a:t>ELA Content Leader Module 4</a:t>
            </a:r>
          </a:p>
        </p:txBody>
      </p:sp>
    </p:spTree>
    <p:extLst>
      <p:ext uri="{BB962C8B-B14F-4D97-AF65-F5344CB8AC3E}">
        <p14:creationId xmlns:p14="http://schemas.microsoft.com/office/powerpoint/2010/main" val="873169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en-US"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
        <p:nvSpPr>
          <p:cNvPr id="6" name="TextBox 5"/>
          <p:cNvSpPr txBox="1"/>
          <p:nvPr userDrawn="1"/>
        </p:nvSpPr>
        <p:spPr>
          <a:xfrm>
            <a:off x="307127" y="6313958"/>
            <a:ext cx="7014308" cy="369332"/>
          </a:xfrm>
          <a:prstGeom prst="rect">
            <a:avLst/>
          </a:prstGeom>
          <a:noFill/>
        </p:spPr>
        <p:txBody>
          <a:bodyPr wrap="square" rtlCol="0">
            <a:spAutoFit/>
          </a:bodyPr>
          <a:lstStyle>
            <a:defPPr>
              <a:defRPr lang="en-US"/>
            </a:defPPr>
            <a:lvl1pPr>
              <a:defRPr>
                <a:solidFill>
                  <a:schemeClr val="tx1">
                    <a:lumMod val="75000"/>
                  </a:schemeClr>
                </a:solidFill>
                <a:latin typeface="Calibri"/>
                <a:cs typeface="Calibri"/>
              </a:defRPr>
            </a:lvl1pPr>
          </a:lstStyle>
          <a:p>
            <a:r>
              <a:rPr lang="en-US" dirty="0">
                <a:solidFill>
                  <a:schemeClr val="tx1">
                    <a:lumMod val="75000"/>
                  </a:schemeClr>
                </a:solidFill>
                <a:latin typeface="Calibri"/>
                <a:cs typeface="Calibri"/>
              </a:rPr>
              <a:t>ELA Content Leader Module 4</a:t>
            </a:r>
          </a:p>
        </p:txBody>
      </p:sp>
    </p:spTree>
    <p:extLst>
      <p:ext uri="{BB962C8B-B14F-4D97-AF65-F5344CB8AC3E}">
        <p14:creationId xmlns:p14="http://schemas.microsoft.com/office/powerpoint/2010/main" val="33778417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98463" y="6268804"/>
            <a:ext cx="7014308" cy="369332"/>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3, Session 2</a:t>
            </a:r>
          </a:p>
        </p:txBody>
      </p:sp>
    </p:spTree>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en-US"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
        <p:nvSpPr>
          <p:cNvPr id="6" name="TextBox 5"/>
          <p:cNvSpPr txBox="1"/>
          <p:nvPr userDrawn="1"/>
        </p:nvSpPr>
        <p:spPr>
          <a:xfrm>
            <a:off x="307127" y="6313958"/>
            <a:ext cx="7014308" cy="369332"/>
          </a:xfrm>
          <a:prstGeom prst="rect">
            <a:avLst/>
          </a:prstGeom>
          <a:noFill/>
        </p:spPr>
        <p:txBody>
          <a:bodyPr wrap="square" rtlCol="0">
            <a:spAutoFit/>
          </a:bodyPr>
          <a:lstStyle>
            <a:defPPr>
              <a:defRPr lang="en-US"/>
            </a:defPPr>
            <a:lvl1pPr>
              <a:defRPr>
                <a:solidFill>
                  <a:schemeClr val="tx1">
                    <a:lumMod val="75000"/>
                  </a:schemeClr>
                </a:solidFill>
                <a:latin typeface="Calibri"/>
                <a:cs typeface="Calibri"/>
              </a:defRPr>
            </a:lvl1pPr>
          </a:lstStyle>
          <a:p>
            <a:pPr lvl="0"/>
            <a:r>
              <a:rPr lang="en-US" dirty="0"/>
              <a:t>ELA Content Module 3, Session 2</a:t>
            </a:r>
          </a:p>
        </p:txBody>
      </p:sp>
    </p:spTree>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98463" y="6313958"/>
            <a:ext cx="7014308" cy="369332"/>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3, Session 3</a:t>
            </a:r>
          </a:p>
        </p:txBody>
      </p:sp>
    </p:spTree>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en-US"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
        <p:nvSpPr>
          <p:cNvPr id="6" name="TextBox 5"/>
          <p:cNvSpPr txBox="1"/>
          <p:nvPr userDrawn="1"/>
        </p:nvSpPr>
        <p:spPr>
          <a:xfrm>
            <a:off x="307127" y="6313958"/>
            <a:ext cx="7014308" cy="369332"/>
          </a:xfrm>
          <a:prstGeom prst="rect">
            <a:avLst/>
          </a:prstGeom>
          <a:noFill/>
        </p:spPr>
        <p:txBody>
          <a:bodyPr wrap="square" rtlCol="0">
            <a:spAutoFit/>
          </a:bodyPr>
          <a:lstStyle>
            <a:defPPr>
              <a:defRPr lang="en-US"/>
            </a:defPPr>
            <a:lvl1pPr>
              <a:defRPr>
                <a:solidFill>
                  <a:schemeClr val="tx1">
                    <a:lumMod val="75000"/>
                  </a:schemeClr>
                </a:solidFill>
                <a:latin typeface="Calibri"/>
                <a:cs typeface="Calibri"/>
              </a:defRPr>
            </a:lvl1pPr>
          </a:lstStyle>
          <a:p>
            <a:pPr lvl="0"/>
            <a:r>
              <a:rPr lang="en-US" dirty="0"/>
              <a:t>ELA Content Module 3, Session 3</a:t>
            </a:r>
          </a:p>
        </p:txBody>
      </p:sp>
    </p:spTree>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98463" y="6313958"/>
            <a:ext cx="7014308" cy="369332"/>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3, Session 4</a:t>
            </a:r>
          </a:p>
        </p:txBody>
      </p:sp>
    </p:spTree>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en-US"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
        <p:nvSpPr>
          <p:cNvPr id="6" name="TextBox 5"/>
          <p:cNvSpPr txBox="1"/>
          <p:nvPr userDrawn="1"/>
        </p:nvSpPr>
        <p:spPr>
          <a:xfrm>
            <a:off x="307127" y="6313958"/>
            <a:ext cx="7014308" cy="369332"/>
          </a:xfrm>
          <a:prstGeom prst="rect">
            <a:avLst/>
          </a:prstGeom>
          <a:noFill/>
        </p:spPr>
        <p:txBody>
          <a:bodyPr wrap="square" rtlCol="0">
            <a:spAutoFit/>
          </a:bodyPr>
          <a:lstStyle>
            <a:defPPr>
              <a:defRPr lang="en-US"/>
            </a:defPPr>
            <a:lvl1pPr>
              <a:defRPr>
                <a:solidFill>
                  <a:schemeClr val="tx1">
                    <a:lumMod val="75000"/>
                  </a:schemeClr>
                </a:solidFill>
                <a:latin typeface="Calibri"/>
                <a:cs typeface="Calibri"/>
              </a:defRPr>
            </a:lvl1pPr>
          </a:lstStyle>
          <a:p>
            <a:pPr lvl="0"/>
            <a:r>
              <a:rPr lang="en-US" dirty="0"/>
              <a:t>ELA Content Module 3, Session 4</a:t>
            </a:r>
          </a:p>
        </p:txBody>
      </p:sp>
    </p:spTree>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98463" y="6313958"/>
            <a:ext cx="7014308" cy="369332"/>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3, Session 5</a:t>
            </a:r>
          </a:p>
        </p:txBody>
      </p:sp>
    </p:spTree>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ext Option 2">
    <p:spTree>
      <p:nvGrpSpPr>
        <p:cNvPr id="1" name="Shape 17"/>
        <p:cNvGrpSpPr/>
        <p:nvPr/>
      </p:nvGrpSpPr>
      <p:grpSpPr>
        <a:xfrm>
          <a:off x="0" y="0"/>
          <a:ext cx="0" cy="0"/>
          <a:chOff x="0" y="0"/>
          <a:chExt cx="0" cy="0"/>
        </a:xfrm>
      </p:grpSpPr>
      <p:sp>
        <p:nvSpPr>
          <p:cNvPr id="18" name="Shape 1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
        <p:nvSpPr>
          <p:cNvPr id="19" name="Shape 19"/>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0" name="Shape 20"/>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en-US"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
        <p:nvSpPr>
          <p:cNvPr id="6" name="TextBox 5"/>
          <p:cNvSpPr txBox="1"/>
          <p:nvPr userDrawn="1"/>
        </p:nvSpPr>
        <p:spPr>
          <a:xfrm>
            <a:off x="307127" y="6313958"/>
            <a:ext cx="7014308" cy="369332"/>
          </a:xfrm>
          <a:prstGeom prst="rect">
            <a:avLst/>
          </a:prstGeom>
          <a:noFill/>
        </p:spPr>
        <p:txBody>
          <a:bodyPr wrap="square" rtlCol="0">
            <a:spAutoFit/>
          </a:bodyPr>
          <a:lstStyle>
            <a:defPPr>
              <a:defRPr lang="en-US"/>
            </a:defPPr>
            <a:lvl1pPr>
              <a:defRPr>
                <a:solidFill>
                  <a:schemeClr val="tx1">
                    <a:lumMod val="75000"/>
                  </a:schemeClr>
                </a:solidFill>
                <a:latin typeface="Calibri"/>
                <a:cs typeface="Calibri"/>
              </a:defRPr>
            </a:lvl1pPr>
          </a:lstStyle>
          <a:p>
            <a:pPr lvl="0"/>
            <a:r>
              <a:rPr lang="en-US" dirty="0"/>
              <a:t>ELA Content Module 3, Session 5</a:t>
            </a:r>
          </a:p>
        </p:txBody>
      </p:sp>
    </p:spTree>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98463" y="6268804"/>
            <a:ext cx="7014308" cy="369332"/>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3, Session 6</a:t>
            </a:r>
          </a:p>
        </p:txBody>
      </p:sp>
    </p:spTree>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en-US"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
        <p:nvSpPr>
          <p:cNvPr id="6" name="TextBox 5"/>
          <p:cNvSpPr txBox="1"/>
          <p:nvPr userDrawn="1"/>
        </p:nvSpPr>
        <p:spPr>
          <a:xfrm>
            <a:off x="307127" y="6313958"/>
            <a:ext cx="7014308" cy="369332"/>
          </a:xfrm>
          <a:prstGeom prst="rect">
            <a:avLst/>
          </a:prstGeom>
          <a:noFill/>
        </p:spPr>
        <p:txBody>
          <a:bodyPr wrap="square" rtlCol="0">
            <a:spAutoFit/>
          </a:bodyPr>
          <a:lstStyle>
            <a:defPPr>
              <a:defRPr lang="en-US"/>
            </a:defPPr>
            <a:lvl1pPr>
              <a:defRPr>
                <a:solidFill>
                  <a:schemeClr val="tx1">
                    <a:lumMod val="75000"/>
                  </a:schemeClr>
                </a:solidFill>
                <a:latin typeface="Calibri"/>
                <a:cs typeface="Calibri"/>
              </a:defRPr>
            </a:lvl1pPr>
          </a:lstStyle>
          <a:p>
            <a:pPr lvl="0"/>
            <a:r>
              <a:rPr lang="en-US" dirty="0"/>
              <a:t>ELA Content Module 3, Session 6</a:t>
            </a:r>
          </a:p>
        </p:txBody>
      </p:sp>
    </p:spTree>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ext uri="{BB962C8B-B14F-4D97-AF65-F5344CB8AC3E}">
        <p14:creationId xmlns:p14="http://schemas.microsoft.com/office/powerpoint/2010/main" val="19166050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14204964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97280" y="2582335"/>
            <a:ext cx="493776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D29E4FF-872E-44E0-9BAA-5460ED30C8AD}" type="datetimeFigureOut">
              <a:rPr lang="en-US" smtClean="0"/>
              <a:t>7/5/19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614E970-E872-4A1C-86D0-A48DA4019E3F}" type="slidenum">
              <a:rPr lang="en-US" smtClean="0"/>
              <a:t>‹#›</a:t>
            </a:fld>
            <a:endParaRPr lang="en-US"/>
          </a:p>
        </p:txBody>
      </p:sp>
    </p:spTree>
    <p:extLst>
      <p:ext uri="{BB962C8B-B14F-4D97-AF65-F5344CB8AC3E}">
        <p14:creationId xmlns:p14="http://schemas.microsoft.com/office/powerpoint/2010/main" val="11948149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16339167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Cover Title">
    <p:spTree>
      <p:nvGrpSpPr>
        <p:cNvPr id="1" name="Shape 11"/>
        <p:cNvGrpSpPr/>
        <p:nvPr/>
      </p:nvGrpSpPr>
      <p:grpSpPr>
        <a:xfrm>
          <a:off x="0" y="0"/>
          <a:ext cx="0" cy="0"/>
          <a:chOff x="0" y="0"/>
          <a:chExt cx="0" cy="0"/>
        </a:xfrm>
      </p:grpSpPr>
      <p:sp>
        <p:nvSpPr>
          <p:cNvPr id="12" name="Shape 12"/>
          <p:cNvSpPr txBox="1">
            <a:spLocks noGrp="1"/>
          </p:cNvSpPr>
          <p:nvPr>
            <p:ph type="title"/>
          </p:nvPr>
        </p:nvSpPr>
        <p:spPr>
          <a:xfrm>
            <a:off x="369949" y="2771121"/>
            <a:ext cx="11487434" cy="3182418"/>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ext uri="{BB962C8B-B14F-4D97-AF65-F5344CB8AC3E}">
        <p14:creationId xmlns:p14="http://schemas.microsoft.com/office/powerpoint/2010/main" val="54241816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Text Option 2">
    <p:spTree>
      <p:nvGrpSpPr>
        <p:cNvPr id="1" name="Shape 15"/>
        <p:cNvGrpSpPr/>
        <p:nvPr/>
      </p:nvGrpSpPr>
      <p:grpSpPr>
        <a:xfrm>
          <a:off x="0" y="0"/>
          <a:ext cx="0" cy="0"/>
          <a:chOff x="0" y="0"/>
          <a:chExt cx="0" cy="0"/>
        </a:xfrm>
      </p:grpSpPr>
      <p:sp>
        <p:nvSpPr>
          <p:cNvPr id="16" name="Shape 16"/>
          <p:cNvSpPr txBox="1">
            <a:spLocks noGrp="1"/>
          </p:cNvSpPr>
          <p:nvPr>
            <p:ph type="sldNum" idx="12"/>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b="0" i="0" u="none" strike="noStrike" cap="none">
                <a:solidFill>
                  <a:srgbClr val="5A5A5A"/>
                </a:solidFill>
                <a:latin typeface="Calibri"/>
                <a:ea typeface="Calibri"/>
                <a:cs typeface="Calibri"/>
                <a:sym typeface="Calibri"/>
              </a:rPr>
              <a:t>‹#›</a:t>
            </a:fld>
            <a:endParaRPr lang="en-US" sz="1800" b="0" i="0" u="none" strike="noStrike" cap="none">
              <a:solidFill>
                <a:srgbClr val="5A5A5A"/>
              </a:solidFill>
              <a:latin typeface="Calibri"/>
              <a:ea typeface="Calibri"/>
              <a:cs typeface="Calibri"/>
              <a:sym typeface="Calibri"/>
            </a:endParaRPr>
          </a:p>
        </p:txBody>
      </p:sp>
      <p:sp>
        <p:nvSpPr>
          <p:cNvPr id="17" name="Shape 17"/>
          <p:cNvSpPr txBox="1">
            <a:spLocks noGrp="1"/>
          </p:cNvSpPr>
          <p:nvPr>
            <p:ph type="body" idx="1"/>
          </p:nvPr>
        </p:nvSpPr>
        <p:spPr>
          <a:xfrm>
            <a:off x="398463" y="1193800"/>
            <a:ext cx="11383962"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18" name="Shape 18"/>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9" name="Shape 19"/>
          <p:cNvSpPr txBox="1"/>
          <p:nvPr/>
        </p:nvSpPr>
        <p:spPr>
          <a:xfrm>
            <a:off x="323061" y="6164333"/>
            <a:ext cx="7014308"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a:solidFill>
                  <a:srgbClr val="5A5A5A"/>
                </a:solidFill>
                <a:latin typeface="Calibri"/>
                <a:ea typeface="Calibri"/>
                <a:cs typeface="Calibri"/>
                <a:sym typeface="Calibri"/>
              </a:rPr>
              <a:t>ELA Content Module #, Session #</a:t>
            </a:r>
          </a:p>
          <a:p>
            <a:pPr marL="0" marR="0" lvl="0" indent="0" algn="l" rtl="0">
              <a:spcBef>
                <a:spcPts val="0"/>
              </a:spcBef>
              <a:buSzPct val="25000"/>
              <a:buNone/>
            </a:pPr>
            <a:r>
              <a:rPr lang="en-US" sz="1800">
                <a:solidFill>
                  <a:srgbClr val="5A5A5A"/>
                </a:solidFill>
                <a:latin typeface="Calibri"/>
                <a:ea typeface="Calibri"/>
                <a:cs typeface="Calibri"/>
                <a:sym typeface="Calibri"/>
              </a:rPr>
              <a:t>Grades 6 - 8</a:t>
            </a:r>
          </a:p>
        </p:txBody>
      </p:sp>
    </p:spTree>
    <p:extLst>
      <p:ext uri="{BB962C8B-B14F-4D97-AF65-F5344CB8AC3E}">
        <p14:creationId xmlns:p14="http://schemas.microsoft.com/office/powerpoint/2010/main" val="6589390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Text &amp; Picture">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0" y="0"/>
            <a:ext cx="12192000" cy="767817"/>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2" name="Shape 22"/>
          <p:cNvSpPr txBox="1">
            <a:spLocks noGrp="1"/>
          </p:cNvSpPr>
          <p:nvPr>
            <p:ph type="sldNum" idx="12"/>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a:t>
            </a:fld>
            <a:endParaRPr lang="en-US" sz="1800">
              <a:solidFill>
                <a:srgbClr val="5A5A5A"/>
              </a:solidFill>
              <a:latin typeface="Calibri"/>
              <a:ea typeface="Calibri"/>
              <a:cs typeface="Calibri"/>
              <a:sym typeface="Calibri"/>
            </a:endParaRPr>
          </a:p>
        </p:txBody>
      </p:sp>
      <p:sp>
        <p:nvSpPr>
          <p:cNvPr id="23" name="Shape 23"/>
          <p:cNvSpPr txBox="1">
            <a:spLocks noGrp="1"/>
          </p:cNvSpPr>
          <p:nvPr>
            <p:ph type="body" idx="1"/>
          </p:nvPr>
        </p:nvSpPr>
        <p:spPr>
          <a:xfrm>
            <a:off x="3629679" y="1033260"/>
            <a:ext cx="8152746"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4" name="Shape 24"/>
          <p:cNvSpPr>
            <a:spLocks noGrp="1"/>
          </p:cNvSpPr>
          <p:nvPr>
            <p:ph type="pic" idx="2"/>
          </p:nvPr>
        </p:nvSpPr>
        <p:spPr>
          <a:xfrm>
            <a:off x="307127" y="2065168"/>
            <a:ext cx="3036730" cy="3036730"/>
          </a:xfrm>
          <a:prstGeom prst="ellipse">
            <a:avLst/>
          </a:prstGeom>
          <a:noFill/>
          <a:ln w="133350" cap="flat" cmpd="sng">
            <a:solidFill>
              <a:schemeClr val="accent1"/>
            </a:solidFill>
            <a:prstDash val="solid"/>
            <a:round/>
            <a:headEnd type="none" w="med" len="med"/>
            <a:tailEnd type="none" w="med" len="med"/>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entury Schoolbook"/>
                <a:ea typeface="Century Schoolbook"/>
                <a:cs typeface="Century Schoolbook"/>
                <a:sym typeface="Century Schoolbook"/>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entury Schoolbook"/>
                <a:ea typeface="Century Schoolbook"/>
                <a:cs typeface="Century Schoolbook"/>
                <a:sym typeface="Century Schoolbook"/>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5" name="Shape 25"/>
          <p:cNvSpPr txBox="1"/>
          <p:nvPr/>
        </p:nvSpPr>
        <p:spPr>
          <a:xfrm>
            <a:off x="323061" y="6164333"/>
            <a:ext cx="7014308"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rgbClr val="5A5A5A"/>
                </a:solidFill>
                <a:latin typeface="Calibri"/>
                <a:ea typeface="Calibri"/>
                <a:cs typeface="Calibri"/>
                <a:sym typeface="Calibri"/>
              </a:rPr>
              <a:t>ELA Content Module #, Session #</a:t>
            </a:r>
          </a:p>
          <a:p>
            <a:pPr marL="0" marR="0" lvl="0" indent="0" algn="l" rtl="0">
              <a:spcBef>
                <a:spcPts val="0"/>
              </a:spcBef>
              <a:buSzPct val="25000"/>
              <a:buNone/>
            </a:pPr>
            <a:r>
              <a:rPr lang="en-US" sz="1800">
                <a:solidFill>
                  <a:srgbClr val="5A5A5A"/>
                </a:solidFill>
                <a:latin typeface="Calibri"/>
                <a:ea typeface="Calibri"/>
                <a:cs typeface="Calibri"/>
                <a:sym typeface="Calibri"/>
              </a:rPr>
              <a:t>Grades 6 - 8</a:t>
            </a:r>
          </a:p>
        </p:txBody>
      </p:sp>
    </p:spTree>
    <p:extLst>
      <p:ext uri="{BB962C8B-B14F-4D97-AF65-F5344CB8AC3E}">
        <p14:creationId xmlns:p14="http://schemas.microsoft.com/office/powerpoint/2010/main" val="6259898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ext &amp; Picture">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0" y="2"/>
            <a:ext cx="12192000" cy="767817"/>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1" name="Shape 31"/>
          <p:cNvSpPr txBox="1">
            <a:spLocks noGrp="1"/>
          </p:cNvSpPr>
          <p:nvPr>
            <p:ph type="body" idx="1"/>
          </p:nvPr>
        </p:nvSpPr>
        <p:spPr>
          <a:xfrm>
            <a:off x="3629679" y="1033262"/>
            <a:ext cx="8152747"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2" name="Shape 32"/>
          <p:cNvSpPr>
            <a:spLocks noGrp="1"/>
          </p:cNvSpPr>
          <p:nvPr>
            <p:ph type="pic" idx="2"/>
          </p:nvPr>
        </p:nvSpPr>
        <p:spPr>
          <a:xfrm>
            <a:off x="307127" y="2065168"/>
            <a:ext cx="3036731" cy="3036730"/>
          </a:xfrm>
          <a:prstGeom prst="ellipse">
            <a:avLst/>
          </a:prstGeom>
          <a:noFill/>
          <a:ln w="133350" cap="flat" cmpd="sng">
            <a:solidFill>
              <a:schemeClr val="accent1"/>
            </a:solidFill>
            <a:prstDash val="solid"/>
            <a:round/>
            <a:headEnd type="none" w="med" len="med"/>
            <a:tailEnd type="none" w="med" len="med"/>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entury Schoolbook"/>
                <a:ea typeface="Century Schoolbook"/>
                <a:cs typeface="Century Schoolbook"/>
                <a:sym typeface="Century Schoolbook"/>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entury Schoolbook"/>
                <a:ea typeface="Century Schoolbook"/>
                <a:cs typeface="Century Schoolbook"/>
                <a:sym typeface="Century Schoolbook"/>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3" name="Shape 33"/>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Shape 34"/>
        <p:cNvGrpSpPr/>
        <p:nvPr/>
      </p:nvGrpSpPr>
      <p:grpSpPr>
        <a:xfrm>
          <a:off x="0" y="0"/>
          <a:ext cx="0" cy="0"/>
          <a:chOff x="0" y="0"/>
          <a:chExt cx="0" cy="0"/>
        </a:xfrm>
      </p:grpSpPr>
      <p:sp>
        <p:nvSpPr>
          <p:cNvPr id="35" name="Shape 35"/>
          <p:cNvSpPr txBox="1">
            <a:spLocks noGrp="1"/>
          </p:cNvSpPr>
          <p:nvPr>
            <p:ph type="title"/>
          </p:nvPr>
        </p:nvSpPr>
        <p:spPr>
          <a:xfrm>
            <a:off x="1097280" y="286604"/>
            <a:ext cx="10058400" cy="1093908"/>
          </a:xfrm>
          <a:prstGeom prst="rect">
            <a:avLst/>
          </a:prstGeom>
          <a:noFill/>
          <a:ln>
            <a:noFill/>
          </a:ln>
        </p:spPr>
        <p:txBody>
          <a:bodyPr wrap="square" lIns="91425" tIns="91425" rIns="91425" bIns="91425" anchor="t" anchorCtr="0"/>
          <a:lstStyle>
            <a:lvl1pPr marL="0" marR="0" lvl="0" indent="0" algn="l" rtl="0">
              <a:lnSpc>
                <a:spcPct val="90000"/>
              </a:lnSpc>
              <a:spcBef>
                <a:spcPts val="0"/>
              </a:spcBef>
              <a:buClr>
                <a:schemeClr val="dk1"/>
              </a:buClr>
              <a:buSzPct val="100000"/>
              <a:buFont typeface="Century Gothic"/>
              <a:buNone/>
              <a:defRPr sz="4400" b="0" i="0" u="none" strike="noStrike" cap="none">
                <a:solidFill>
                  <a:schemeClr val="dk1"/>
                </a:solidFill>
                <a:latin typeface="Century Gothic"/>
                <a:ea typeface="Century Gothic"/>
                <a:cs typeface="Century Gothic"/>
                <a:sym typeface="Century Gothic"/>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6" name="Shape 36"/>
          <p:cNvSpPr txBox="1">
            <a:spLocks noGrp="1"/>
          </p:cNvSpPr>
          <p:nvPr>
            <p:ph type="body" idx="1"/>
          </p:nvPr>
        </p:nvSpPr>
        <p:spPr>
          <a:xfrm>
            <a:off x="1097280" y="1845734"/>
            <a:ext cx="10058400" cy="4023360"/>
          </a:xfrm>
          <a:prstGeom prst="rect">
            <a:avLst/>
          </a:prstGeom>
          <a:noFill/>
          <a:ln>
            <a:noFill/>
          </a:ln>
        </p:spPr>
        <p:txBody>
          <a:bodyPr wrap="square" lIns="91425" tIns="91425" rIns="91425" bIns="91425" anchor="t" anchorCtr="0"/>
          <a:lstStyle>
            <a:lvl1pPr marL="91440" marR="0" lvl="0" indent="111760" algn="l" rtl="0">
              <a:lnSpc>
                <a:spcPct val="90000"/>
              </a:lnSpc>
              <a:spcBef>
                <a:spcPts val="10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1pPr>
            <a:lvl2pPr marL="384048" marR="0" lvl="1" indent="9652"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2pPr>
            <a:lvl3pPr marL="566928" marR="0" lvl="2" indent="17272"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3pPr>
            <a:lvl4pPr marL="749808" marR="0" lvl="3" indent="12191"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4pPr>
            <a:lvl5pPr marL="932688" marR="0" lvl="4" indent="19811"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7" name="Shape 37"/>
          <p:cNvSpPr txBox="1">
            <a:spLocks noGrp="1"/>
          </p:cNvSpPr>
          <p:nvPr>
            <p:ph type="dt" idx="10"/>
          </p:nvPr>
        </p:nvSpPr>
        <p:spPr>
          <a:xfrm>
            <a:off x="1097282" y="6459787"/>
            <a:ext cx="2472271" cy="365125"/>
          </a:xfrm>
          <a:prstGeom prst="rect">
            <a:avLst/>
          </a:prstGeom>
          <a:noFill/>
          <a:ln>
            <a:noFill/>
          </a:ln>
        </p:spPr>
        <p:txBody>
          <a:bodyPr wrap="square" lIns="91425" tIns="91425" rIns="91425" bIns="91425" anchor="t" anchorCtr="0"/>
          <a:lstStyle>
            <a:lvl1pPr marL="0" marR="0" lvl="0" indent="0" algn="l" rtl="0">
              <a:spcBef>
                <a:spcPts val="0"/>
              </a:spcBef>
              <a:buNone/>
              <a:defRPr sz="1800">
                <a:solidFill>
                  <a:schemeClr val="dk1"/>
                </a:solidFill>
                <a:latin typeface="Century Schoolbook"/>
                <a:ea typeface="Century Schoolbook"/>
                <a:cs typeface="Century Schoolbook"/>
                <a:sym typeface="Century Schoolbook"/>
              </a:defRPr>
            </a:lvl1pPr>
            <a:lvl2pPr marL="457200" marR="0" lvl="1"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2pPr>
            <a:lvl3pPr marL="914400" marR="0" lvl="2"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3pPr>
            <a:lvl4pPr marL="1371600" marR="0" lvl="3"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4pPr>
            <a:lvl5pPr marL="1828800" marR="0" lvl="4"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5pPr>
            <a:lvl6pPr marL="2286000" marR="0" lvl="5"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6pPr>
            <a:lvl7pPr marL="2743200" marR="0" lvl="6"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7pPr>
            <a:lvl8pPr marL="3200400" marR="0" lvl="7"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8pPr>
            <a:lvl9pPr marL="3657600" marR="0" lvl="8"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8" name="Shape 38"/>
          <p:cNvSpPr txBox="1">
            <a:spLocks noGrp="1"/>
          </p:cNvSpPr>
          <p:nvPr>
            <p:ph type="ftr" idx="11"/>
          </p:nvPr>
        </p:nvSpPr>
        <p:spPr>
          <a:xfrm>
            <a:off x="3686186" y="6459787"/>
            <a:ext cx="4822804" cy="365125"/>
          </a:xfrm>
          <a:prstGeom prst="rect">
            <a:avLst/>
          </a:prstGeom>
          <a:noFill/>
          <a:ln>
            <a:noFill/>
          </a:ln>
        </p:spPr>
        <p:txBody>
          <a:bodyPr wrap="square" lIns="91425" tIns="91425" rIns="91425" bIns="91425" anchor="t" anchorCtr="0"/>
          <a:lstStyle>
            <a:lvl1pPr marL="0" marR="0" lvl="0" indent="0" algn="l" rtl="0">
              <a:spcBef>
                <a:spcPts val="0"/>
              </a:spcBef>
              <a:buNone/>
              <a:defRPr sz="1800">
                <a:solidFill>
                  <a:schemeClr val="dk1"/>
                </a:solidFill>
                <a:latin typeface="Century Schoolbook"/>
                <a:ea typeface="Century Schoolbook"/>
                <a:cs typeface="Century Schoolbook"/>
                <a:sym typeface="Century Schoolbook"/>
              </a:defRPr>
            </a:lvl1pPr>
            <a:lvl2pPr marL="457200" marR="0" lvl="1"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2pPr>
            <a:lvl3pPr marL="914400" marR="0" lvl="2"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3pPr>
            <a:lvl4pPr marL="1371600" marR="0" lvl="3"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4pPr>
            <a:lvl5pPr marL="1828800" marR="0" lvl="4"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5pPr>
            <a:lvl6pPr marL="2286000" marR="0" lvl="5"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6pPr>
            <a:lvl7pPr marL="2743200" marR="0" lvl="6"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7pPr>
            <a:lvl8pPr marL="3200400" marR="0" lvl="7"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8pPr>
            <a:lvl9pPr marL="3657600" marR="0" lvl="8"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9" name="Shape 39"/>
          <p:cNvSpPr txBox="1">
            <a:spLocks noGrp="1"/>
          </p:cNvSpPr>
          <p:nvPr>
            <p:ph type="sldNum" idx="12"/>
          </p:nvPr>
        </p:nvSpPr>
        <p:spPr>
          <a:xfrm>
            <a:off x="9900460" y="6459787"/>
            <a:ext cx="1312025"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 Text">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838200" y="767817"/>
            <a:ext cx="10515600" cy="5325856"/>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SzPct val="100000"/>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Cover Title">
    <p:spTree>
      <p:nvGrpSpPr>
        <p:cNvPr id="1" name="Shape 11"/>
        <p:cNvGrpSpPr/>
        <p:nvPr/>
      </p:nvGrpSpPr>
      <p:grpSpPr>
        <a:xfrm>
          <a:off x="0" y="0"/>
          <a:ext cx="0" cy="0"/>
          <a:chOff x="0" y="0"/>
          <a:chExt cx="0" cy="0"/>
        </a:xfrm>
      </p:grpSpPr>
      <p:sp>
        <p:nvSpPr>
          <p:cNvPr id="12" name="Shape 12"/>
          <p:cNvSpPr txBox="1">
            <a:spLocks noGrp="1"/>
          </p:cNvSpPr>
          <p:nvPr>
            <p:ph type="title"/>
          </p:nvPr>
        </p:nvSpPr>
        <p:spPr>
          <a:xfrm>
            <a:off x="5327374" y="901840"/>
            <a:ext cx="6530009" cy="5051701"/>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SzPct val="100000"/>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ext uri="{BB962C8B-B14F-4D97-AF65-F5344CB8AC3E}">
        <p14:creationId xmlns:p14="http://schemas.microsoft.com/office/powerpoint/2010/main" val="2047849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ver Title">
    <p:spTree>
      <p:nvGrpSpPr>
        <p:cNvPr id="1" name="Shape 11"/>
        <p:cNvGrpSpPr/>
        <p:nvPr/>
      </p:nvGrpSpPr>
      <p:grpSpPr>
        <a:xfrm>
          <a:off x="0" y="0"/>
          <a:ext cx="0" cy="0"/>
          <a:chOff x="0" y="0"/>
          <a:chExt cx="0" cy="0"/>
        </a:xfrm>
      </p:grpSpPr>
      <p:sp>
        <p:nvSpPr>
          <p:cNvPr id="12" name="Shape 12"/>
          <p:cNvSpPr txBox="1">
            <a:spLocks noGrp="1"/>
          </p:cNvSpPr>
          <p:nvPr>
            <p:ph type="title"/>
          </p:nvPr>
        </p:nvSpPr>
        <p:spPr>
          <a:xfrm>
            <a:off x="5327374" y="901840"/>
            <a:ext cx="6530009" cy="5051701"/>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SzPct val="100000"/>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ext Option 2">
    <p:spTree>
      <p:nvGrpSpPr>
        <p:cNvPr id="1" name="Shape 17"/>
        <p:cNvGrpSpPr/>
        <p:nvPr/>
      </p:nvGrpSpPr>
      <p:grpSpPr>
        <a:xfrm>
          <a:off x="0" y="0"/>
          <a:ext cx="0" cy="0"/>
          <a:chOff x="0" y="0"/>
          <a:chExt cx="0" cy="0"/>
        </a:xfrm>
      </p:grpSpPr>
      <p:sp>
        <p:nvSpPr>
          <p:cNvPr id="18" name="Shape 1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
        <p:nvSpPr>
          <p:cNvPr id="19" name="Shape 19"/>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0" name="Shape 20"/>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ext &amp; Picture">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0" y="2"/>
            <a:ext cx="12192000" cy="767817"/>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1" name="Shape 31"/>
          <p:cNvSpPr txBox="1">
            <a:spLocks noGrp="1"/>
          </p:cNvSpPr>
          <p:nvPr>
            <p:ph type="body" idx="1"/>
          </p:nvPr>
        </p:nvSpPr>
        <p:spPr>
          <a:xfrm>
            <a:off x="3629679" y="1033262"/>
            <a:ext cx="8152747"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2" name="Shape 32"/>
          <p:cNvSpPr>
            <a:spLocks noGrp="1"/>
          </p:cNvSpPr>
          <p:nvPr>
            <p:ph type="pic" idx="2"/>
          </p:nvPr>
        </p:nvSpPr>
        <p:spPr>
          <a:xfrm>
            <a:off x="307127" y="2065168"/>
            <a:ext cx="3036731" cy="3036730"/>
          </a:xfrm>
          <a:prstGeom prst="ellipse">
            <a:avLst/>
          </a:prstGeom>
          <a:noFill/>
          <a:ln w="133350" cap="flat" cmpd="sng">
            <a:solidFill>
              <a:schemeClr val="accent1"/>
            </a:solidFill>
            <a:prstDash val="solid"/>
            <a:round/>
            <a:headEnd type="none" w="med" len="med"/>
            <a:tailEnd type="none" w="med" len="med"/>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entury Schoolbook"/>
                <a:ea typeface="Century Schoolbook"/>
                <a:cs typeface="Century Schoolbook"/>
                <a:sym typeface="Century Schoolbook"/>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entury Schoolbook"/>
                <a:ea typeface="Century Schoolbook"/>
                <a:cs typeface="Century Schoolbook"/>
                <a:sym typeface="Century Schoolbook"/>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3" name="Shape 33"/>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Tree>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2.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theme" Target="../theme/theme2.xml"/><Relationship Id="rId5" Type="http://schemas.openxmlformats.org/officeDocument/2006/relationships/slideLayout" Target="../slideLayouts/slideLayout6.xml"/><Relationship Id="rId4"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theme" Target="../theme/theme3.xml"/><Relationship Id="rId4" Type="http://schemas.openxmlformats.org/officeDocument/2006/relationships/slideLayout" Target="../slideLayouts/slideLayout1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17" Type="http://schemas.openxmlformats.org/officeDocument/2006/relationships/image" Target="../media/image4.png"/><Relationship Id="rId2" Type="http://schemas.openxmlformats.org/officeDocument/2006/relationships/slideLayout" Target="../slideLayouts/slideLayout12.xml"/><Relationship Id="rId16" Type="http://schemas.openxmlformats.org/officeDocument/2006/relationships/theme" Target="../theme/theme4.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image" Target="../media/image5.png"/><Relationship Id="rId5" Type="http://schemas.openxmlformats.org/officeDocument/2006/relationships/theme" Target="../theme/theme5.xml"/><Relationship Id="rId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
            <a:ext cx="12191999" cy="6859332"/>
          </a:xfrm>
          <a:prstGeom prst="rect">
            <a:avLst/>
          </a:prstGeom>
        </p:spPr>
      </p:pic>
    </p:spTree>
    <p:extLst>
      <p:ext uri="{BB962C8B-B14F-4D97-AF65-F5344CB8AC3E}">
        <p14:creationId xmlns:p14="http://schemas.microsoft.com/office/powerpoint/2010/main" val="1167055608"/>
      </p:ext>
    </p:extLst>
  </p:cSld>
  <p:clrMap bg1="lt1" tx1="dk1" bg2="lt2" tx2="dk2" accent1="accent1" accent2="accent2" accent3="accent3" accent4="accent4" accent5="accent5" accent6="accent6" hlink="hlink" folHlink="folHlink"/>
  <p:sldLayoutIdLst>
    <p:sldLayoutId id="2147483649"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13"/>
        <p:cNvGrpSpPr/>
        <p:nvPr/>
      </p:nvGrpSpPr>
      <p:grpSpPr>
        <a:xfrm>
          <a:off x="0" y="0"/>
          <a:ext cx="0" cy="0"/>
          <a:chOff x="0" y="0"/>
          <a:chExt cx="0" cy="0"/>
        </a:xfrm>
      </p:grpSpPr>
      <p:pic>
        <p:nvPicPr>
          <p:cNvPr id="14" name="Shape 14"/>
          <p:cNvPicPr preferRelativeResize="0"/>
          <p:nvPr/>
        </p:nvPicPr>
        <p:blipFill rotWithShape="1">
          <a:blip r:embed="rId7">
            <a:alphaModFix/>
          </a:blip>
          <a:srcRect/>
          <a:stretch/>
        </p:blipFill>
        <p:spPr>
          <a:xfrm>
            <a:off x="0" y="0"/>
            <a:ext cx="12200813" cy="6857342"/>
          </a:xfrm>
          <a:prstGeom prst="rect">
            <a:avLst/>
          </a:prstGeom>
          <a:noFill/>
          <a:ln>
            <a:noFill/>
          </a:ln>
        </p:spPr>
      </p:pic>
      <p:sp>
        <p:nvSpPr>
          <p:cNvPr id="15" name="Shape 15"/>
          <p:cNvSpPr txBox="1"/>
          <p:nvPr/>
        </p:nvSpPr>
        <p:spPr>
          <a:xfrm>
            <a:off x="291548" y="6313958"/>
            <a:ext cx="707666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chemeClr val="dk1"/>
                </a:solidFill>
                <a:latin typeface="Calibri"/>
                <a:ea typeface="Calibri"/>
                <a:cs typeface="Calibri"/>
                <a:sym typeface="Calibri"/>
              </a:rPr>
              <a:t>ELA Content Leader Module 4</a:t>
            </a:r>
          </a:p>
        </p:txBody>
      </p:sp>
      <p:sp>
        <p:nvSpPr>
          <p:cNvPr id="16" name="Shape 16"/>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u="none">
                <a:solidFill>
                  <a:schemeClr val="dk1"/>
                </a:solidFill>
                <a:latin typeface="Calibri"/>
                <a:ea typeface="Calibri"/>
                <a:cs typeface="Calibri"/>
                <a:sym typeface="Calibri"/>
              </a:rPr>
              <a:t>‹#›</a:t>
            </a:fld>
            <a:endParaRPr lang="en-US" sz="1600" b="0" u="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23544389"/>
      </p:ext>
    </p:extLst>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97"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9"/>
        <p:cNvGrpSpPr/>
        <p:nvPr/>
      </p:nvGrpSpPr>
      <p:grpSpPr>
        <a:xfrm>
          <a:off x="0" y="0"/>
          <a:ext cx="0" cy="0"/>
          <a:chOff x="0" y="0"/>
          <a:chExt cx="0" cy="0"/>
        </a:xfrm>
      </p:grpSpPr>
      <p:pic>
        <p:nvPicPr>
          <p:cNvPr id="10" name="Shape 10"/>
          <p:cNvPicPr preferRelativeResize="0"/>
          <p:nvPr/>
        </p:nvPicPr>
        <p:blipFill rotWithShape="1">
          <a:blip r:embed="rId6">
            <a:alphaModFix/>
          </a:blip>
          <a:srcRect/>
          <a:stretch/>
        </p:blipFill>
        <p:spPr>
          <a:xfrm>
            <a:off x="0" y="-1"/>
            <a:ext cx="12192000" cy="6844243"/>
          </a:xfrm>
          <a:prstGeom prst="rect">
            <a:avLst/>
          </a:prstGeom>
          <a:noFill/>
          <a:ln>
            <a:noFill/>
          </a:ln>
        </p:spPr>
      </p:pic>
    </p:spTree>
    <p:extLst>
      <p:ext uri="{BB962C8B-B14F-4D97-AF65-F5344CB8AC3E}">
        <p14:creationId xmlns:p14="http://schemas.microsoft.com/office/powerpoint/2010/main" val="970044164"/>
      </p:ext>
    </p:extLst>
  </p:cSld>
  <p:clrMap bg1="lt1" tx1="dk1" bg2="dk2" tx2="lt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66631226"/>
      </p:ext>
    </p:extLst>
  </p:cSld>
  <p:clrMap bg1="lt1" tx1="dk1" bg2="lt2" tx2="dk2" accent1="accent1" accent2="accent2" accent3="accent3" accent4="accent4" accent5="accent5" accent6="accent6" hlink="hlink" folHlink="folHlink"/>
  <p:sldLayoutIdLst>
    <p:sldLayoutId id="2147483653" r:id="rId1"/>
    <p:sldLayoutId id="2147483670"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81" r:id="rId13"/>
    <p:sldLayoutId id="2147483682" r:id="rId14"/>
    <p:sldLayoutId id="2147483683" r:id="rId1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708" y="0"/>
            <a:ext cx="12186583" cy="6858000"/>
          </a:xfrm>
          <a:prstGeom prst="rect">
            <a:avLst/>
          </a:prstGeom>
        </p:spPr>
      </p:pic>
    </p:spTree>
    <p:extLst>
      <p:ext uri="{BB962C8B-B14F-4D97-AF65-F5344CB8AC3E}">
        <p14:creationId xmlns:p14="http://schemas.microsoft.com/office/powerpoint/2010/main" val="584462805"/>
      </p:ext>
    </p:extLst>
  </p:cSld>
  <p:clrMap bg1="lt1" tx1="dk1" bg2="lt2" tx2="dk2" accent1="accent1" accent2="accent2" accent3="accent3" accent4="accent4" accent5="accent5" accent6="accent6" hlink="hlink" folHlink="folHlink"/>
  <p:sldLayoutIdLst>
    <p:sldLayoutId id="2147483669" r:id="rId1"/>
    <p:sldLayoutId id="2147483684" r:id="rId2"/>
    <p:sldLayoutId id="2147483685" r:id="rId3"/>
    <p:sldLayoutId id="2147483686" r:id="rId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7.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7.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7.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7.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7.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7.xml"/></Relationships>
</file>

<file path=ppt/slides/_rels/slide10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6.xml"/><Relationship Id="rId1" Type="http://schemas.openxmlformats.org/officeDocument/2006/relationships/slideLayout" Target="../slideLayouts/slideLayout17.xml"/></Relationships>
</file>

<file path=ppt/slides/_rels/slide10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7.xml"/><Relationship Id="rId1" Type="http://schemas.openxmlformats.org/officeDocument/2006/relationships/slideLayout" Target="../slideLayouts/slideLayout17.xml"/><Relationship Id="rId4" Type="http://schemas.openxmlformats.org/officeDocument/2006/relationships/image" Target="../media/image31.png"/></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7.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9.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9.xml"/></Relationships>
</file>

<file path=ppt/slides/_rels/slide1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2.xml"/><Relationship Id="rId1" Type="http://schemas.openxmlformats.org/officeDocument/2006/relationships/slideLayout" Target="../slideLayouts/slideLayout19.xml"/></Relationships>
</file>

<file path=ppt/slides/_rels/slide1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3.xml"/><Relationship Id="rId1" Type="http://schemas.openxmlformats.org/officeDocument/2006/relationships/slideLayout" Target="../slideLayouts/slideLayout19.xml"/></Relationships>
</file>

<file path=ppt/slides/_rels/slide1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14.xml"/><Relationship Id="rId1" Type="http://schemas.openxmlformats.org/officeDocument/2006/relationships/slideLayout" Target="../slideLayouts/slideLayout19.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19.xml"/></Relationships>
</file>

<file path=ppt/slides/_rels/slide1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6.xml"/><Relationship Id="rId1" Type="http://schemas.openxmlformats.org/officeDocument/2006/relationships/slideLayout" Target="../slideLayouts/slideLayout19.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19.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19.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20.xml"/><Relationship Id="rId1" Type="http://schemas.openxmlformats.org/officeDocument/2006/relationships/slideLayout" Target="../slideLayouts/slideLayout19.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19.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19.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19.xml"/></Relationships>
</file>

<file path=ppt/slides/_rels/slide124.xml.rels><?xml version="1.0" encoding="UTF-8" standalone="yes"?>
<Relationships xmlns="http://schemas.openxmlformats.org/package/2006/relationships"><Relationship Id="rId3" Type="http://schemas.openxmlformats.org/officeDocument/2006/relationships/hyperlink" Target="https://www.teachingchannel.org/videos/participation-protocol-ousd" TargetMode="External"/><Relationship Id="rId2" Type="http://schemas.openxmlformats.org/officeDocument/2006/relationships/notesSlide" Target="../notesSlides/notesSlide124.xml"/><Relationship Id="rId1" Type="http://schemas.openxmlformats.org/officeDocument/2006/relationships/slideLayout" Target="../slideLayouts/slideLayout19.xml"/><Relationship Id="rId4" Type="http://schemas.openxmlformats.org/officeDocument/2006/relationships/image" Target="../media/image36.png"/></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19.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19.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19.xml"/></Relationships>
</file>

<file path=ppt/slides/_rels/slide1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8.xml"/><Relationship Id="rId1" Type="http://schemas.openxmlformats.org/officeDocument/2006/relationships/slideLayout" Target="../slideLayouts/slideLayout19.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0.xml"/><Relationship Id="rId1" Type="http://schemas.openxmlformats.org/officeDocument/2006/relationships/slideLayout" Target="../slideLayouts/slideLayout19.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19.xml"/></Relationships>
</file>

<file path=ppt/slides/_rels/slide1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32.xml"/><Relationship Id="rId1" Type="http://schemas.openxmlformats.org/officeDocument/2006/relationships/slideLayout" Target="../slideLayouts/slideLayout19.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6.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1.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1.xml"/></Relationships>
</file>

<file path=ppt/slides/_rels/slide1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7.xml"/><Relationship Id="rId1" Type="http://schemas.openxmlformats.org/officeDocument/2006/relationships/slideLayout" Target="../slideLayouts/slideLayout21.xml"/><Relationship Id="rId4" Type="http://schemas.openxmlformats.org/officeDocument/2006/relationships/image" Target="../media/image7.png"/></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1.xml"/></Relationships>
</file>

<file path=ppt/slides/_rels/slide1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9.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1.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21.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21.xml"/></Relationships>
</file>

<file path=ppt/slides/_rels/slide14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43.xml"/><Relationship Id="rId1" Type="http://schemas.openxmlformats.org/officeDocument/2006/relationships/slideLayout" Target="../slideLayouts/slideLayout21.xml"/></Relationships>
</file>

<file path=ppt/slides/_rels/slide14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44.xml"/><Relationship Id="rId1" Type="http://schemas.openxmlformats.org/officeDocument/2006/relationships/slideLayout" Target="../slideLayouts/slideLayout21.xml"/><Relationship Id="rId4" Type="http://schemas.openxmlformats.org/officeDocument/2006/relationships/image" Target="../media/image41.png"/></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21.xml"/></Relationships>
</file>

<file path=ppt/slides/_rels/slide14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46.xml"/><Relationship Id="rId1" Type="http://schemas.openxmlformats.org/officeDocument/2006/relationships/slideLayout" Target="../slideLayouts/slideLayout21.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21.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21.xml"/></Relationships>
</file>

<file path=ppt/slides/_rels/slide14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49.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21.xml"/></Relationships>
</file>

<file path=ppt/slides/_rels/slide15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1.xml"/><Relationship Id="rId1" Type="http://schemas.openxmlformats.org/officeDocument/2006/relationships/slideLayout" Target="../slideLayouts/slideLayout21.xml"/><Relationship Id="rId5" Type="http://schemas.openxmlformats.org/officeDocument/2006/relationships/image" Target="../media/image44.png"/><Relationship Id="rId4" Type="http://schemas.openxmlformats.org/officeDocument/2006/relationships/image" Target="../media/image37.png"/></Relationships>
</file>

<file path=ppt/slides/_rels/slide15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52.xml"/><Relationship Id="rId1" Type="http://schemas.openxmlformats.org/officeDocument/2006/relationships/slideLayout" Target="../slideLayouts/slideLayout21.xml"/></Relationships>
</file>

<file path=ppt/slides/_rels/slide15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53.xml"/><Relationship Id="rId1" Type="http://schemas.openxmlformats.org/officeDocument/2006/relationships/slideLayout" Target="../slideLayouts/slideLayout21.xml"/></Relationships>
</file>

<file path=ppt/slides/_rels/slide15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4.xml"/><Relationship Id="rId1" Type="http://schemas.openxmlformats.org/officeDocument/2006/relationships/slideLayout" Target="../slideLayouts/slideLayout21.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21.xml"/></Relationships>
</file>

<file path=ppt/slides/_rels/slide156.xml.rels><?xml version="1.0" encoding="UTF-8" standalone="yes"?>
<Relationships xmlns="http://schemas.openxmlformats.org/package/2006/relationships"><Relationship Id="rId3" Type="http://schemas.openxmlformats.org/officeDocument/2006/relationships/image" Target="../media/image46.tiff"/><Relationship Id="rId2" Type="http://schemas.openxmlformats.org/officeDocument/2006/relationships/notesSlide" Target="../notesSlides/notesSlide156.xml"/><Relationship Id="rId1" Type="http://schemas.openxmlformats.org/officeDocument/2006/relationships/slideLayout" Target="../slideLayouts/slideLayout11.xml"/></Relationships>
</file>

<file path=ppt/slides/_rels/slide157.xml.rels><?xml version="1.0" encoding="UTF-8" standalone="yes"?>
<Relationships xmlns="http://schemas.openxmlformats.org/package/2006/relationships"><Relationship Id="rId3" Type="http://schemas.openxmlformats.org/officeDocument/2006/relationships/image" Target="../media/image46.tiff"/><Relationship Id="rId2" Type="http://schemas.openxmlformats.org/officeDocument/2006/relationships/notesSlide" Target="../notesSlides/notesSlide157.xml"/><Relationship Id="rId1" Type="http://schemas.openxmlformats.org/officeDocument/2006/relationships/slideLayout" Target="../slideLayouts/slideLayout11.xml"/></Relationships>
</file>

<file path=ppt/slides/_rels/slide158.xml.rels><?xml version="1.0" encoding="UTF-8" standalone="yes"?>
<Relationships xmlns="http://schemas.openxmlformats.org/package/2006/relationships"><Relationship Id="rId3" Type="http://schemas.openxmlformats.org/officeDocument/2006/relationships/hyperlink" Target="https://tinyurl.com/LDOEContentLeaderDay4" TargetMode="External"/><Relationship Id="rId2" Type="http://schemas.openxmlformats.org/officeDocument/2006/relationships/notesSlide" Target="../notesSlides/notesSlide15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11.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11.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2.xml"/><Relationship Id="rId1" Type="http://schemas.openxmlformats.org/officeDocument/2006/relationships/slideLayout" Target="../slideLayouts/slideLayout1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3.xml"/><Relationship Id="rId1" Type="http://schemas.openxmlformats.org/officeDocument/2006/relationships/slideLayout" Target="../slideLayouts/slideLayout1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4.xml"/><Relationship Id="rId1" Type="http://schemas.openxmlformats.org/officeDocument/2006/relationships/slideLayout" Target="../slideLayouts/slideLayout1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5.xml"/><Relationship Id="rId1" Type="http://schemas.openxmlformats.org/officeDocument/2006/relationships/slideLayout" Target="../slideLayouts/slideLayout1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6.xml"/><Relationship Id="rId1" Type="http://schemas.openxmlformats.org/officeDocument/2006/relationships/slideLayout" Target="../slideLayouts/slideLayout11.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7.xml"/><Relationship Id="rId1" Type="http://schemas.openxmlformats.org/officeDocument/2006/relationships/slideLayout" Target="../slideLayouts/slideLayout11.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8.xml"/><Relationship Id="rId1" Type="http://schemas.openxmlformats.org/officeDocument/2006/relationships/slideLayout" Target="../slideLayouts/slideLayout11.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29.xml"/><Relationship Id="rId1" Type="http://schemas.openxmlformats.org/officeDocument/2006/relationships/slideLayout" Target="../slideLayouts/slideLayout11.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8.xml"/><Relationship Id="rId1" Type="http://schemas.openxmlformats.org/officeDocument/2006/relationships/slideLayout" Target="../slideLayouts/slideLayout13.xml"/><Relationship Id="rId4" Type="http://schemas.openxmlformats.org/officeDocument/2006/relationships/image" Target="../media/image18.png"/></Relationships>
</file>

<file path=ppt/slides/_rels/slide3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7.xml"/><Relationship Id="rId1" Type="http://schemas.openxmlformats.org/officeDocument/2006/relationships/slideLayout" Target="../slideLayouts/slideLayout13.xml"/><Relationship Id="rId4" Type="http://schemas.openxmlformats.org/officeDocument/2006/relationships/image" Target="../media/image15.png"/></Relationships>
</file>

<file path=ppt/slides/_rels/slide4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5.xml"/><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8.xml"/><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9.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0.xml"/><Relationship Id="rId1" Type="http://schemas.openxmlformats.org/officeDocument/2006/relationships/slideLayout" Target="../slideLayouts/slideLayout15.xml"/><Relationship Id="rId4" Type="http://schemas.openxmlformats.org/officeDocument/2006/relationships/image" Target="../media/image23.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5.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5.xml"/></Relationships>
</file>

<file path=ppt/slides/_rels/slide6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5.xml"/><Relationship Id="rId1" Type="http://schemas.openxmlformats.org/officeDocument/2006/relationships/slideLayout" Target="../slideLayouts/slideLayout15.xml"/><Relationship Id="rId4" Type="http://schemas.openxmlformats.org/officeDocument/2006/relationships/image" Target="../media/image25.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5.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5.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5.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5.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5.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6.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1.xml"/><Relationship Id="rId1" Type="http://schemas.openxmlformats.org/officeDocument/2006/relationships/slideLayout" Target="../slideLayouts/slideLayout17.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7.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7.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7.xml"/></Relationships>
</file>

<file path=ppt/slides/_rels/slide8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6.xml"/><Relationship Id="rId1" Type="http://schemas.openxmlformats.org/officeDocument/2006/relationships/slideLayout" Target="../slideLayouts/slideLayout17.xml"/></Relationships>
</file>

<file path=ppt/slides/_rels/slide8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7.xml"/><Relationship Id="rId1" Type="http://schemas.openxmlformats.org/officeDocument/2006/relationships/slideLayout" Target="../slideLayouts/slideLayout1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7.xml"/></Relationships>
</file>

<file path=ppt/slides/_rels/slide8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9.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0.xml"/><Relationship Id="rId1" Type="http://schemas.openxmlformats.org/officeDocument/2006/relationships/slideLayout" Target="../slideLayouts/slideLayout17.xml"/></Relationships>
</file>

<file path=ppt/slides/_rels/slide9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1.xml"/><Relationship Id="rId1" Type="http://schemas.openxmlformats.org/officeDocument/2006/relationships/slideLayout" Target="../slideLayouts/slideLayout17.xml"/></Relationships>
</file>

<file path=ppt/slides/_rels/slide9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2.xml"/><Relationship Id="rId1" Type="http://schemas.openxmlformats.org/officeDocument/2006/relationships/slideLayout" Target="../slideLayouts/slideLayout17.xml"/></Relationships>
</file>

<file path=ppt/slides/_rels/slide9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3.xml"/><Relationship Id="rId1" Type="http://schemas.openxmlformats.org/officeDocument/2006/relationships/slideLayout" Target="../slideLayouts/slideLayout17.xml"/></Relationships>
</file>

<file path=ppt/slides/_rels/slide9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4.xml"/><Relationship Id="rId1" Type="http://schemas.openxmlformats.org/officeDocument/2006/relationships/slideLayout" Target="../slideLayouts/slideLayout17.xml"/><Relationship Id="rId4" Type="http://schemas.openxmlformats.org/officeDocument/2006/relationships/image" Target="../media/image18.png"/></Relationships>
</file>

<file path=ppt/slides/_rels/slide9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5.xml"/><Relationship Id="rId1" Type="http://schemas.openxmlformats.org/officeDocument/2006/relationships/slideLayout" Target="../slideLayouts/slideLayout17.xml"/></Relationships>
</file>

<file path=ppt/slides/_rels/slide9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6.xml"/><Relationship Id="rId1" Type="http://schemas.openxmlformats.org/officeDocument/2006/relationships/slideLayout" Target="../slideLayouts/slideLayout17.xml"/></Relationships>
</file>

<file path=ppt/slides/_rels/slide9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7.xml"/><Relationship Id="rId1" Type="http://schemas.openxmlformats.org/officeDocument/2006/relationships/slideLayout" Target="../slideLayouts/slideLayout17.xml"/></Relationships>
</file>

<file path=ppt/slides/_rels/slide9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8.xml"/><Relationship Id="rId1" Type="http://schemas.openxmlformats.org/officeDocument/2006/relationships/slideLayout" Target="../slideLayouts/slideLayout17.xml"/></Relationships>
</file>

<file path=ppt/slides/_rels/slide9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Shape 97"/>
        <p:cNvGrpSpPr/>
        <p:nvPr/>
      </p:nvGrpSpPr>
      <p:grpSpPr>
        <a:xfrm>
          <a:off x="0" y="0"/>
          <a:ext cx="0" cy="0"/>
          <a:chOff x="0" y="0"/>
          <a:chExt cx="0" cy="0"/>
        </a:xfrm>
      </p:grpSpPr>
      <p:sp>
        <p:nvSpPr>
          <p:cNvPr id="98" name="Shape 98"/>
          <p:cNvSpPr txBox="1">
            <a:spLocks noGrp="1"/>
          </p:cNvSpPr>
          <p:nvPr>
            <p:ph type="sldNum" idx="12"/>
          </p:nvPr>
        </p:nvSpPr>
        <p:spPr>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a:t>
            </a:fld>
            <a:endParaRPr lang="en-US" sz="1600" dirty="0">
              <a:solidFill>
                <a:schemeClr val="dk1"/>
              </a:solidFill>
              <a:latin typeface="Calibri"/>
              <a:ea typeface="Calibri"/>
              <a:cs typeface="Calibri"/>
              <a:sym typeface="Calibri"/>
            </a:endParaRPr>
          </a:p>
        </p:txBody>
      </p:sp>
      <p:sp>
        <p:nvSpPr>
          <p:cNvPr id="2" name="Text Placeholder 1">
            <a:extLst>
              <a:ext uri="{FF2B5EF4-FFF2-40B4-BE49-F238E27FC236}">
                <a16:creationId xmlns:a16="http://schemas.microsoft.com/office/drawing/2014/main" id="{A9A7B8E6-563A-EB45-8C51-5AF2C6A6F011}"/>
              </a:ext>
            </a:extLst>
          </p:cNvPr>
          <p:cNvSpPr>
            <a:spLocks noGrp="1"/>
          </p:cNvSpPr>
          <p:nvPr>
            <p:ph type="body" idx="1"/>
          </p:nvPr>
        </p:nvSpPr>
        <p:spPr/>
        <p:txBody>
          <a:bodyPr/>
          <a:lstStyle/>
          <a:p>
            <a:endParaRPr lang="en-US"/>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dirty="0">
                <a:solidFill>
                  <a:schemeClr val="lt1"/>
                </a:solidFill>
                <a:latin typeface="Calibri"/>
                <a:ea typeface="Calibri"/>
                <a:cs typeface="Calibri"/>
                <a:sym typeface="Calibri"/>
              </a:rPr>
              <a:t>Morning at a Glance</a:t>
            </a:r>
          </a:p>
        </p:txBody>
      </p:sp>
      <p:graphicFrame>
        <p:nvGraphicFramePr>
          <p:cNvPr id="101" name="Shape 101"/>
          <p:cNvGraphicFramePr/>
          <p:nvPr>
            <p:extLst>
              <p:ext uri="{D42A27DB-BD31-4B8C-83A1-F6EECF244321}">
                <p14:modId xmlns:p14="http://schemas.microsoft.com/office/powerpoint/2010/main" val="1840417134"/>
              </p:ext>
            </p:extLst>
          </p:nvPr>
        </p:nvGraphicFramePr>
        <p:xfrm>
          <a:off x="481687" y="1001381"/>
          <a:ext cx="11228625" cy="4786800"/>
        </p:xfrm>
        <a:graphic>
          <a:graphicData uri="http://schemas.openxmlformats.org/drawingml/2006/table">
            <a:tbl>
              <a:tblPr firstRow="1" bandRow="1">
                <a:tableStyleId>{5A111915-BE36-4E01-A7E5-04B1672EAD32}</a:tableStyleId>
              </a:tblPr>
              <a:tblGrid>
                <a:gridCol w="3136156">
                  <a:extLst>
                    <a:ext uri="{9D8B030D-6E8A-4147-A177-3AD203B41FA5}">
                      <a16:colId xmlns:a16="http://schemas.microsoft.com/office/drawing/2014/main" val="20000"/>
                    </a:ext>
                  </a:extLst>
                </a:gridCol>
                <a:gridCol w="8092469">
                  <a:extLst>
                    <a:ext uri="{9D8B030D-6E8A-4147-A177-3AD203B41FA5}">
                      <a16:colId xmlns:a16="http://schemas.microsoft.com/office/drawing/2014/main" val="20001"/>
                    </a:ext>
                  </a:extLst>
                </a:gridCol>
              </a:tblGrid>
              <a:tr h="574225">
                <a:tc>
                  <a:txBody>
                    <a:bodyPr/>
                    <a:lstStyle/>
                    <a:p>
                      <a:pPr marL="0" marR="0" lvl="0" indent="0" algn="ctr" rtl="0">
                        <a:spcBef>
                          <a:spcPts val="0"/>
                        </a:spcBef>
                        <a:buSzPct val="25000"/>
                        <a:buNone/>
                      </a:pPr>
                      <a:r>
                        <a:rPr lang="en-US" sz="4000" u="none" strike="noStrike" cap="none" dirty="0">
                          <a:latin typeface="Calibri" charset="0"/>
                          <a:ea typeface="Calibri" charset="0"/>
                          <a:cs typeface="Calibri" charset="0"/>
                          <a:sym typeface="Calibri"/>
                        </a:rPr>
                        <a:t>Time</a:t>
                      </a:r>
                    </a:p>
                  </a:txBody>
                  <a:tcPr marL="91451" marR="91451"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rtl="0">
                        <a:spcBef>
                          <a:spcPts val="0"/>
                        </a:spcBef>
                        <a:buSzPct val="25000"/>
                        <a:buNone/>
                      </a:pPr>
                      <a:r>
                        <a:rPr lang="en-US" sz="4000" u="none" strike="noStrike" cap="none" dirty="0">
                          <a:latin typeface="Calibri" charset="0"/>
                          <a:ea typeface="Calibri" charset="0"/>
                          <a:cs typeface="Calibri" charset="0"/>
                          <a:sym typeface="Calibri"/>
                        </a:rPr>
                        <a:t>Topic</a:t>
                      </a:r>
                    </a:p>
                  </a:txBody>
                  <a:tcPr marL="91451" marR="91451"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817150">
                <a:tc>
                  <a:txBody>
                    <a:bodyPr/>
                    <a:lstStyle/>
                    <a:p>
                      <a:pPr marL="0" marR="0" lvl="0" indent="0" algn="l" rtl="0">
                        <a:spcBef>
                          <a:spcPts val="0"/>
                        </a:spcBef>
                        <a:buSzPct val="25000"/>
                        <a:buNone/>
                      </a:pPr>
                      <a:r>
                        <a:rPr lang="en-US" sz="4000" u="none" strike="noStrike" cap="none" dirty="0">
                          <a:solidFill>
                            <a:schemeClr val="tx1"/>
                          </a:solidFill>
                          <a:latin typeface="Calibri" charset="0"/>
                          <a:ea typeface="Calibri" charset="0"/>
                          <a:cs typeface="Calibri" charset="0"/>
                          <a:sym typeface="Calibri"/>
                        </a:rPr>
                        <a:t>8:00-8:15</a:t>
                      </a:r>
                      <a:endParaRPr lang="en-US" sz="4000" b="0" u="none" strike="noStrike" cap="none" dirty="0">
                        <a:solidFill>
                          <a:schemeClr val="tx1"/>
                        </a:solidFill>
                        <a:latin typeface="Calibri" charset="0"/>
                        <a:ea typeface="Calibri" charset="0"/>
                        <a:cs typeface="Calibri" charset="0"/>
                        <a:sym typeface="Calibri"/>
                      </a:endParaRP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Getting Started </a:t>
                      </a:r>
                      <a:endParaRPr lang="en-US" sz="4000" b="0" dirty="0">
                        <a:solidFill>
                          <a:schemeClr val="tx1"/>
                        </a:solidFill>
                        <a:latin typeface="Calibri" charset="0"/>
                        <a:ea typeface="Calibri" charset="0"/>
                        <a:cs typeface="Calibri" charset="0"/>
                        <a:sym typeface="Calibri"/>
                      </a:endParaRP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8:15 – 10:15</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CM3, Sessions 1-2</a:t>
                      </a:r>
                      <a:endParaRPr lang="en-US" sz="4000" i="1" dirty="0">
                        <a:solidFill>
                          <a:schemeClr val="tx1"/>
                        </a:solidFill>
                        <a:latin typeface="Calibri" charset="0"/>
                        <a:ea typeface="Calibri" charset="0"/>
                        <a:cs typeface="Calibri" charset="0"/>
                        <a:sym typeface="Calibri"/>
                      </a:endParaRP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10:15 – 10:30</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Break </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10:30 – 11:30</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CM3, Session 3</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8564308"/>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11:30 – 12:30</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Lunch </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71970738"/>
                  </a:ext>
                </a:extLst>
              </a:tr>
            </a:tbl>
          </a:graphicData>
        </a:graphic>
      </p:graphicFrame>
    </p:spTree>
    <p:extLst>
      <p:ext uri="{BB962C8B-B14F-4D97-AF65-F5344CB8AC3E}">
        <p14:creationId xmlns:p14="http://schemas.microsoft.com/office/powerpoint/2010/main" val="26992024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idx="4294967295"/>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10</a:t>
            </a:fld>
            <a:endParaRPr lang="en-US" sz="180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a:spcBef>
                <a:spcPts val="0"/>
              </a:spcBef>
              <a:buClr>
                <a:schemeClr val="lt1"/>
              </a:buClr>
              <a:buSzPct val="25000"/>
            </a:pPr>
            <a:br>
              <a:rPr lang="en-US" sz="4000" b="0" i="0" u="none" strike="noStrike" cap="none" dirty="0">
                <a:solidFill>
                  <a:schemeClr val="lt1"/>
                </a:solidFill>
                <a:latin typeface="Calibri"/>
                <a:ea typeface="Calibri"/>
                <a:cs typeface="Calibri"/>
                <a:sym typeface="Calibri"/>
              </a:rPr>
            </a:br>
            <a:r>
              <a:rPr lang="en-US" dirty="0">
                <a:latin typeface="Calibri" panose="020F0502020204030204" pitchFamily="34" charset="0"/>
                <a:cs typeface="Calibri" panose="020F0502020204030204" pitchFamily="34" charset="0"/>
              </a:rPr>
              <a:t>Between Now and Module 4</a:t>
            </a:r>
            <a:r>
              <a:rPr lang="is-IS" dirty="0">
                <a:latin typeface="Calibri" panose="020F0502020204030204" pitchFamily="34" charset="0"/>
                <a:cs typeface="Calibri" panose="020F0502020204030204" pitchFamily="34" charset="0"/>
              </a:rPr>
              <a:t>…</a:t>
            </a:r>
            <a:br>
              <a:rPr lang="en-US" dirty="0">
                <a:latin typeface="Calibri" panose="020F0502020204030204" pitchFamily="34" charset="0"/>
                <a:cs typeface="Calibri" panose="020F0502020204030204" pitchFamily="34" charset="0"/>
              </a:rPr>
            </a:br>
            <a:endParaRPr lang="en-US" sz="4000" i="0" u="none" strike="noStrike" cap="none" dirty="0">
              <a:solidFill>
                <a:schemeClr val="lt1"/>
              </a:solidFill>
              <a:latin typeface="Calibri"/>
              <a:ea typeface="Calibri"/>
              <a:cs typeface="Calibri"/>
              <a:sym typeface="Calibri"/>
            </a:endParaRPr>
          </a:p>
        </p:txBody>
      </p:sp>
      <p:sp>
        <p:nvSpPr>
          <p:cNvPr id="7" name="TextBox 6">
            <a:extLst>
              <a:ext uri="{FF2B5EF4-FFF2-40B4-BE49-F238E27FC236}">
                <a16:creationId xmlns:a16="http://schemas.microsoft.com/office/drawing/2014/main" id="{81B89E6D-3005-4B05-8D04-0E46CF58CDA1}"/>
              </a:ext>
            </a:extLst>
          </p:cNvPr>
          <p:cNvSpPr txBox="1"/>
          <p:nvPr/>
        </p:nvSpPr>
        <p:spPr>
          <a:xfrm>
            <a:off x="8485107" y="4203644"/>
            <a:ext cx="2878373" cy="369332"/>
          </a:xfrm>
          <a:prstGeom prst="rect">
            <a:avLst/>
          </a:prstGeom>
          <a:noFill/>
        </p:spPr>
        <p:txBody>
          <a:bodyPr wrap="square" rtlCol="0">
            <a:spAutoFit/>
          </a:bodyPr>
          <a:lstStyle/>
          <a:p>
            <a:r>
              <a:rPr lang="en-US" b="1" dirty="0">
                <a:solidFill>
                  <a:schemeClr val="tx2"/>
                </a:solidFill>
              </a:rPr>
              <a:t> .</a:t>
            </a:r>
          </a:p>
        </p:txBody>
      </p:sp>
      <p:pic>
        <p:nvPicPr>
          <p:cNvPr id="12" name="Picture 11"/>
          <p:cNvPicPr>
            <a:picLocks noChangeAspect="1"/>
          </p:cNvPicPr>
          <p:nvPr/>
        </p:nvPicPr>
        <p:blipFill>
          <a:blip r:embed="rId3"/>
          <a:stretch>
            <a:fillRect/>
          </a:stretch>
        </p:blipFill>
        <p:spPr>
          <a:xfrm>
            <a:off x="1682496" y="775243"/>
            <a:ext cx="8601433" cy="5297668"/>
          </a:xfrm>
          <a:prstGeom prst="rect">
            <a:avLst/>
          </a:prstGeom>
        </p:spPr>
      </p:pic>
      <p:sp>
        <p:nvSpPr>
          <p:cNvPr id="4" name="TextBox 3"/>
          <p:cNvSpPr txBox="1"/>
          <p:nvPr/>
        </p:nvSpPr>
        <p:spPr>
          <a:xfrm>
            <a:off x="4591302" y="2480299"/>
            <a:ext cx="2560320" cy="1169551"/>
          </a:xfrm>
          <a:prstGeom prst="rect">
            <a:avLst/>
          </a:prstGeom>
          <a:noFill/>
        </p:spPr>
        <p:txBody>
          <a:bodyPr wrap="square" rtlCol="0">
            <a:spAutoFit/>
          </a:bodyPr>
          <a:lstStyle/>
          <a:p>
            <a:pPr algn="ctr"/>
            <a:r>
              <a:rPr lang="en-US" sz="3500" b="1" dirty="0">
                <a:solidFill>
                  <a:schemeClr val="bg1"/>
                </a:solidFill>
                <a:latin typeface="Calibri" charset="0"/>
                <a:ea typeface="Calibri" charset="0"/>
                <a:cs typeface="Calibri" charset="0"/>
              </a:rPr>
              <a:t>Inquiry </a:t>
            </a:r>
          </a:p>
          <a:p>
            <a:pPr algn="ctr"/>
            <a:r>
              <a:rPr lang="en-US" sz="3500" b="1" dirty="0">
                <a:solidFill>
                  <a:schemeClr val="bg1"/>
                </a:solidFill>
                <a:latin typeface="Calibri" charset="0"/>
                <a:ea typeface="Calibri" charset="0"/>
                <a:cs typeface="Calibri" charset="0"/>
              </a:rPr>
              <a:t>Cycle</a:t>
            </a:r>
          </a:p>
        </p:txBody>
      </p:sp>
      <p:sp>
        <p:nvSpPr>
          <p:cNvPr id="3" name="Rectangle 2"/>
          <p:cNvSpPr/>
          <p:nvPr/>
        </p:nvSpPr>
        <p:spPr>
          <a:xfrm>
            <a:off x="7998216" y="4145606"/>
            <a:ext cx="1926077" cy="854739"/>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16358" y="1567326"/>
            <a:ext cx="1007505" cy="1078345"/>
          </a:xfrm>
          <a:prstGeom prst="rect">
            <a:avLst/>
          </a:prstGeom>
        </p:spPr>
      </p:pic>
      <p:cxnSp>
        <p:nvCxnSpPr>
          <p:cNvPr id="11" name="Straight Arrow Connector 10"/>
          <p:cNvCxnSpPr/>
          <p:nvPr/>
        </p:nvCxnSpPr>
        <p:spPr>
          <a:xfrm flipH="1">
            <a:off x="7786289" y="5583677"/>
            <a:ext cx="2497640" cy="0"/>
          </a:xfrm>
          <a:prstGeom prst="straightConnector1">
            <a:avLst/>
          </a:prstGeom>
          <a:ln w="4762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0330776" y="4863828"/>
            <a:ext cx="1763949" cy="1200329"/>
          </a:xfrm>
          <a:prstGeom prst="rect">
            <a:avLst/>
          </a:prstGeom>
          <a:noFill/>
        </p:spPr>
        <p:txBody>
          <a:bodyPr wrap="square" rtlCol="0">
            <a:spAutoFit/>
          </a:bodyPr>
          <a:lstStyle/>
          <a:p>
            <a:pPr algn="ctr"/>
            <a:r>
              <a:rPr lang="en-US" sz="2400" dirty="0">
                <a:solidFill>
                  <a:srgbClr val="FF0000"/>
                </a:solidFill>
                <a:latin typeface="Calibri" charset="0"/>
                <a:ea typeface="Calibri" charset="0"/>
                <a:cs typeface="Calibri" charset="0"/>
              </a:rPr>
              <a:t>After you leave here today</a:t>
            </a:r>
          </a:p>
        </p:txBody>
      </p:sp>
      <p:sp>
        <p:nvSpPr>
          <p:cNvPr id="16" name="Circular Arrow 15"/>
          <p:cNvSpPr/>
          <p:nvPr/>
        </p:nvSpPr>
        <p:spPr>
          <a:xfrm rot="12465080">
            <a:off x="3604032" y="4732623"/>
            <a:ext cx="1244565" cy="1244565"/>
          </a:xfrm>
          <a:prstGeom prst="circular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2" name="TextBox 21"/>
          <p:cNvSpPr txBox="1"/>
          <p:nvPr/>
        </p:nvSpPr>
        <p:spPr>
          <a:xfrm>
            <a:off x="160587" y="3234351"/>
            <a:ext cx="1763949" cy="830997"/>
          </a:xfrm>
          <a:prstGeom prst="rect">
            <a:avLst/>
          </a:prstGeom>
          <a:noFill/>
        </p:spPr>
        <p:txBody>
          <a:bodyPr wrap="square" rtlCol="0">
            <a:spAutoFit/>
          </a:bodyPr>
          <a:lstStyle/>
          <a:p>
            <a:pPr algn="ctr"/>
            <a:r>
              <a:rPr lang="en-US" sz="2400" dirty="0">
                <a:solidFill>
                  <a:srgbClr val="FF0000"/>
                </a:solidFill>
                <a:latin typeface="Calibri" charset="0"/>
                <a:ea typeface="Calibri" charset="0"/>
                <a:cs typeface="Calibri" charset="0"/>
              </a:rPr>
              <a:t>Module </a:t>
            </a:r>
          </a:p>
          <a:p>
            <a:pPr algn="ctr"/>
            <a:r>
              <a:rPr lang="en-US" sz="2400" dirty="0">
                <a:solidFill>
                  <a:srgbClr val="FF0000"/>
                </a:solidFill>
                <a:latin typeface="Calibri" charset="0"/>
                <a:ea typeface="Calibri" charset="0"/>
                <a:cs typeface="Calibri" charset="0"/>
              </a:rPr>
              <a:t>4</a:t>
            </a:r>
          </a:p>
        </p:txBody>
      </p:sp>
      <p:cxnSp>
        <p:nvCxnSpPr>
          <p:cNvPr id="30" name="Straight Arrow Connector 29"/>
          <p:cNvCxnSpPr>
            <a:stCxn id="22" idx="0"/>
          </p:cNvCxnSpPr>
          <p:nvPr/>
        </p:nvCxnSpPr>
        <p:spPr>
          <a:xfrm flipV="1">
            <a:off x="1042562" y="2516937"/>
            <a:ext cx="717413" cy="717414"/>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4917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par>
                                <p:cTn id="21" presetID="1" presetClass="entr" presetSubtype="0" fill="hold" grpId="1"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animBg="1"/>
      <p:bldP spid="22" grpId="0"/>
      <p:bldP spid="22" grpId="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768FEB-515D-644D-A3FD-05836D82B6F0}"/>
              </a:ext>
            </a:extLst>
          </p:cNvPr>
          <p:cNvSpPr>
            <a:spLocks noGrp="1"/>
          </p:cNvSpPr>
          <p:nvPr>
            <p:ph type="sldNum" sz="quarter" idx="4"/>
          </p:nvPr>
        </p:nvSpPr>
        <p:spPr/>
        <p:txBody>
          <a:bodyPr/>
          <a:lstStyle/>
          <a:p>
            <a:fld id="{4080289E-A2FF-0941-931A-EE1328331F47}" type="slidenum">
              <a:rPr lang="uk-UA" smtClean="0"/>
              <a:pPr/>
              <a:t>100</a:t>
            </a:fld>
            <a:endParaRPr lang="uk-UA" dirty="0"/>
          </a:p>
        </p:txBody>
      </p:sp>
      <p:sp>
        <p:nvSpPr>
          <p:cNvPr id="3" name="Text Placeholder 2">
            <a:extLst>
              <a:ext uri="{FF2B5EF4-FFF2-40B4-BE49-F238E27FC236}">
                <a16:creationId xmlns:a16="http://schemas.microsoft.com/office/drawing/2014/main" id="{33C6E00A-ABD9-EA47-8B8A-6107FC5A1C86}"/>
              </a:ext>
            </a:extLst>
          </p:cNvPr>
          <p:cNvSpPr>
            <a:spLocks noGrp="1"/>
          </p:cNvSpPr>
          <p:nvPr>
            <p:ph type="body" sz="quarter" idx="10"/>
          </p:nvPr>
        </p:nvSpPr>
        <p:spPr/>
        <p:txBody>
          <a:bodyPr/>
          <a:lstStyle/>
          <a:p>
            <a:r>
              <a:rPr lang="en-US" sz="3600" b="1" dirty="0">
                <a:solidFill>
                  <a:schemeClr val="tx2"/>
                </a:solidFill>
              </a:rPr>
              <a:t>Review</a:t>
            </a:r>
            <a:r>
              <a:rPr lang="en-US" sz="3600" dirty="0">
                <a:solidFill>
                  <a:schemeClr val="tx2"/>
                </a:solidFill>
              </a:rPr>
              <a:t> </a:t>
            </a:r>
            <a:r>
              <a:rPr lang="en-US" sz="3600" dirty="0">
                <a:solidFill>
                  <a:schemeClr val="tx1"/>
                </a:solidFill>
              </a:rPr>
              <a:t>the </a:t>
            </a:r>
            <a:r>
              <a:rPr lang="en-US" sz="3600" dirty="0">
                <a:solidFill>
                  <a:srgbClr val="797879"/>
                </a:solidFill>
              </a:rPr>
              <a:t>Vocabulary Task for “Intent” in your note catcher </a:t>
            </a:r>
          </a:p>
          <a:p>
            <a:r>
              <a:rPr lang="en-US" sz="3600" b="1" dirty="0">
                <a:solidFill>
                  <a:schemeClr val="tx2"/>
                </a:solidFill>
              </a:rPr>
              <a:t>Discuss with a partner</a:t>
            </a:r>
            <a:r>
              <a:rPr lang="en-US" sz="3600" dirty="0">
                <a:solidFill>
                  <a:srgbClr val="797879"/>
                </a:solidFill>
              </a:rPr>
              <a:t>: </a:t>
            </a:r>
          </a:p>
          <a:p>
            <a:pPr lvl="1"/>
            <a:r>
              <a:rPr lang="en-US" sz="3600" dirty="0">
                <a:solidFill>
                  <a:srgbClr val="797879"/>
                </a:solidFill>
              </a:rPr>
              <a:t>What are the similarities between this example and our model? </a:t>
            </a:r>
          </a:p>
          <a:p>
            <a:pPr lvl="1"/>
            <a:r>
              <a:rPr lang="en-US" sz="3600" dirty="0">
                <a:solidFill>
                  <a:srgbClr val="797879"/>
                </a:solidFill>
              </a:rPr>
              <a:t>What are the differences? </a:t>
            </a:r>
          </a:p>
          <a:p>
            <a:pPr marL="457200" lvl="1" indent="0">
              <a:buNone/>
            </a:pPr>
            <a:endParaRPr lang="en-US" sz="3600" b="1" dirty="0">
              <a:solidFill>
                <a:srgbClr val="797879"/>
              </a:solidFill>
            </a:endParaRPr>
          </a:p>
          <a:p>
            <a:pPr marL="60325" lvl="1" indent="0" algn="ctr">
              <a:buNone/>
            </a:pPr>
            <a:r>
              <a:rPr lang="en-US" sz="3600" b="1" dirty="0">
                <a:solidFill>
                  <a:schemeClr val="tx2"/>
                </a:solidFill>
              </a:rPr>
              <a:t>The protocol is meant to be flexible!</a:t>
            </a:r>
          </a:p>
        </p:txBody>
      </p:sp>
      <p:sp>
        <p:nvSpPr>
          <p:cNvPr id="4" name="Title 3">
            <a:extLst>
              <a:ext uri="{FF2B5EF4-FFF2-40B4-BE49-F238E27FC236}">
                <a16:creationId xmlns:a16="http://schemas.microsoft.com/office/drawing/2014/main" id="{DD15106F-4B7C-1349-8091-DCE26D5FCED8}"/>
              </a:ext>
            </a:extLst>
          </p:cNvPr>
          <p:cNvSpPr>
            <a:spLocks noGrp="1"/>
          </p:cNvSpPr>
          <p:nvPr>
            <p:ph type="title"/>
          </p:nvPr>
        </p:nvSpPr>
        <p:spPr/>
        <p:txBody>
          <a:bodyPr/>
          <a:lstStyle/>
          <a:p>
            <a:r>
              <a:rPr lang="en-US" dirty="0"/>
              <a:t>Protocol for Direct Vocabulary Instruction</a:t>
            </a:r>
          </a:p>
        </p:txBody>
      </p:sp>
    </p:spTree>
    <p:extLst>
      <p:ext uri="{BB962C8B-B14F-4D97-AF65-F5344CB8AC3E}">
        <p14:creationId xmlns:p14="http://schemas.microsoft.com/office/powerpoint/2010/main" val="837679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101</a:t>
            </a:fld>
            <a:endParaRPr lang="en-US" dirty="0"/>
          </a:p>
        </p:txBody>
      </p:sp>
      <p:sp>
        <p:nvSpPr>
          <p:cNvPr id="6" name="Title 5"/>
          <p:cNvSpPr>
            <a:spLocks noGrp="1"/>
          </p:cNvSpPr>
          <p:nvPr>
            <p:ph type="title"/>
          </p:nvPr>
        </p:nvSpPr>
        <p:spPr/>
        <p:txBody>
          <a:bodyPr>
            <a:normAutofit/>
          </a:bodyPr>
          <a:lstStyle/>
          <a:p>
            <a:r>
              <a:rPr lang="en-US" dirty="0"/>
              <a:t>Let’s Practice!</a:t>
            </a:r>
          </a:p>
        </p:txBody>
      </p:sp>
      <p:sp>
        <p:nvSpPr>
          <p:cNvPr id="2" name="TextBox 1"/>
          <p:cNvSpPr txBox="1"/>
          <p:nvPr/>
        </p:nvSpPr>
        <p:spPr>
          <a:xfrm>
            <a:off x="6126480" y="1211693"/>
            <a:ext cx="5100655" cy="4431983"/>
          </a:xfrm>
          <a:prstGeom prst="rect">
            <a:avLst/>
          </a:prstGeom>
          <a:noFill/>
        </p:spPr>
        <p:txBody>
          <a:bodyPr wrap="square" rtlCol="0">
            <a:spAutoFit/>
          </a:bodyPr>
          <a:lstStyle/>
          <a:p>
            <a:pPr algn="ctr"/>
            <a:r>
              <a:rPr lang="en-US" sz="3600" b="1" dirty="0">
                <a:solidFill>
                  <a:schemeClr val="tx2"/>
                </a:solidFill>
                <a:latin typeface="Calibri" charset="0"/>
                <a:ea typeface="Calibri" charset="0"/>
                <a:cs typeface="Calibri" charset="0"/>
              </a:rPr>
              <a:t>Work with a Partner</a:t>
            </a:r>
            <a:endParaRPr lang="en-US" sz="3600" dirty="0">
              <a:solidFill>
                <a:schemeClr val="tx2"/>
              </a:solidFill>
              <a:latin typeface="Calibri" charset="0"/>
              <a:ea typeface="Calibri" charset="0"/>
              <a:cs typeface="Calibri" charset="0"/>
            </a:endParaRPr>
          </a:p>
          <a:p>
            <a:pPr algn="ctr"/>
            <a:endParaRPr lang="en-US" sz="1500" dirty="0">
              <a:latin typeface="Calibri" charset="0"/>
              <a:ea typeface="Calibri" charset="0"/>
              <a:cs typeface="Calibri" charset="0"/>
            </a:endParaRPr>
          </a:p>
          <a:p>
            <a:pPr algn="ctr"/>
            <a:r>
              <a:rPr lang="en-US" sz="3600" b="1" dirty="0">
                <a:solidFill>
                  <a:schemeClr val="tx2"/>
                </a:solidFill>
                <a:latin typeface="Calibri" charset="0"/>
                <a:ea typeface="Calibri" charset="0"/>
                <a:cs typeface="Calibri" charset="0"/>
              </a:rPr>
              <a:t>Apply</a:t>
            </a:r>
            <a:r>
              <a:rPr lang="en-US" sz="3600" dirty="0">
                <a:latin typeface="Calibri" charset="0"/>
                <a:ea typeface="Calibri" charset="0"/>
                <a:cs typeface="Calibri" charset="0"/>
              </a:rPr>
              <a:t> this 5-step vocabulary protocol to map out a plan for how you would provide direct vocabulary instruction for the word </a:t>
            </a:r>
            <a:r>
              <a:rPr lang="en-US" sz="3600" b="1" dirty="0">
                <a:solidFill>
                  <a:schemeClr val="tx2"/>
                </a:solidFill>
                <a:latin typeface="Calibri" charset="0"/>
                <a:ea typeface="Calibri" charset="0"/>
                <a:cs typeface="Calibri" charset="0"/>
              </a:rPr>
              <a:t>“puny”</a:t>
            </a:r>
          </a:p>
          <a:p>
            <a:pPr marL="285750" indent="-285750">
              <a:buFont typeface="Arial" charset="0"/>
              <a:buChar char="•"/>
            </a:pPr>
            <a:endParaRPr lang="en-US" sz="1500" dirty="0">
              <a:latin typeface="Calibri" charset="0"/>
              <a:ea typeface="Calibri" charset="0"/>
              <a:cs typeface="Calibri" charset="0"/>
            </a:endParaRPr>
          </a:p>
        </p:txBody>
      </p:sp>
      <p:sp>
        <p:nvSpPr>
          <p:cNvPr id="4" name="Rectangle 3"/>
          <p:cNvSpPr/>
          <p:nvPr/>
        </p:nvSpPr>
        <p:spPr>
          <a:xfrm>
            <a:off x="652271" y="919306"/>
            <a:ext cx="4700313" cy="5016758"/>
          </a:xfrm>
          <a:prstGeom prst="rect">
            <a:avLst/>
          </a:prstGeom>
          <a:solidFill>
            <a:schemeClr val="tx1">
              <a:lumMod val="20000"/>
              <a:lumOff val="80000"/>
            </a:schemeClr>
          </a:solidFill>
          <a:ln w="31750">
            <a:solidFill>
              <a:schemeClr val="tx2">
                <a:lumMod val="75000"/>
              </a:schemeClr>
            </a:solidFill>
          </a:ln>
        </p:spPr>
        <p:txBody>
          <a:bodyPr wrap="square">
            <a:spAutoFit/>
          </a:bodyPr>
          <a:lstStyle/>
          <a:p>
            <a:r>
              <a:rPr lang="en-US" sz="3200" dirty="0">
                <a:latin typeface="Calibri" panose="020F0502020204030204" pitchFamily="34" charset="0"/>
                <a:cs typeface="Calibri" panose="020F0502020204030204" pitchFamily="34" charset="0"/>
              </a:rPr>
              <a:t>“Well, I will punish him in a way that will make him wish I had shut him up in the prison-house with his kinsfolk. But as for those </a:t>
            </a:r>
            <a:r>
              <a:rPr lang="en-US" sz="3200" b="1" dirty="0">
                <a:solidFill>
                  <a:schemeClr val="tx2"/>
                </a:solidFill>
                <a:latin typeface="Calibri" panose="020F0502020204030204" pitchFamily="34" charset="0"/>
                <a:cs typeface="Calibri" panose="020F0502020204030204" pitchFamily="34" charset="0"/>
              </a:rPr>
              <a:t>puny</a:t>
            </a:r>
            <a:r>
              <a:rPr lang="en-US" sz="3200" dirty="0">
                <a:latin typeface="Calibri" panose="020F0502020204030204" pitchFamily="34" charset="0"/>
                <a:cs typeface="Calibri" panose="020F0502020204030204" pitchFamily="34" charset="0"/>
              </a:rPr>
              <a:t> men, let them keep their fire. I will make them ten times more miserable than they were before they had it.” </a:t>
            </a:r>
          </a:p>
        </p:txBody>
      </p:sp>
    </p:spTree>
    <p:extLst>
      <p:ext uri="{BB962C8B-B14F-4D97-AF65-F5344CB8AC3E}">
        <p14:creationId xmlns:p14="http://schemas.microsoft.com/office/powerpoint/2010/main" val="1661250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102</a:t>
            </a:fld>
            <a:endParaRPr lang="uk-UA" dirty="0"/>
          </a:p>
        </p:txBody>
      </p:sp>
      <p:sp>
        <p:nvSpPr>
          <p:cNvPr id="7" name="Text Placeholder 6"/>
          <p:cNvSpPr>
            <a:spLocks noGrp="1"/>
          </p:cNvSpPr>
          <p:nvPr>
            <p:ph type="body" sz="quarter" idx="10"/>
          </p:nvPr>
        </p:nvSpPr>
        <p:spPr/>
        <p:txBody>
          <a:bodyPr/>
          <a:lstStyle/>
          <a:p>
            <a:pPr marL="0" indent="0" algn="ctr">
              <a:buNone/>
            </a:pPr>
            <a:endParaRPr lang="en-US" sz="5000" dirty="0"/>
          </a:p>
          <a:p>
            <a:pPr marL="0" indent="0" algn="ctr">
              <a:buNone/>
            </a:pPr>
            <a:endParaRPr lang="en-US" sz="2000" dirty="0">
              <a:solidFill>
                <a:schemeClr val="tx1"/>
              </a:solidFill>
            </a:endParaRPr>
          </a:p>
          <a:p>
            <a:pPr marL="0" indent="0" algn="ctr">
              <a:buNone/>
            </a:pPr>
            <a:r>
              <a:rPr lang="en-US" sz="5000" dirty="0">
                <a:solidFill>
                  <a:schemeClr val="tx1"/>
                </a:solidFill>
              </a:rPr>
              <a:t>How do I know which words deserve more time and attention during direct vocabulary instruction?</a:t>
            </a:r>
          </a:p>
        </p:txBody>
      </p:sp>
      <p:sp>
        <p:nvSpPr>
          <p:cNvPr id="6" name="Title 5"/>
          <p:cNvSpPr>
            <a:spLocks noGrp="1"/>
          </p:cNvSpPr>
          <p:nvPr>
            <p:ph type="title"/>
          </p:nvPr>
        </p:nvSpPr>
        <p:spPr/>
        <p:txBody>
          <a:bodyPr/>
          <a:lstStyle/>
          <a:p>
            <a:r>
              <a:rPr lang="en-US" dirty="0"/>
              <a:t>Now the question is</a:t>
            </a:r>
            <a:r>
              <a:rPr lang="is-IS" dirty="0"/>
              <a:t>…</a:t>
            </a:r>
            <a:endParaRPr lang="en-US" dirty="0"/>
          </a:p>
        </p:txBody>
      </p:sp>
    </p:spTree>
    <p:extLst>
      <p:ext uri="{BB962C8B-B14F-4D97-AF65-F5344CB8AC3E}">
        <p14:creationId xmlns:p14="http://schemas.microsoft.com/office/powerpoint/2010/main" val="139578619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103</a:t>
            </a:fld>
            <a:endParaRPr lang="en-US" dirty="0"/>
          </a:p>
        </p:txBody>
      </p:sp>
      <p:sp>
        <p:nvSpPr>
          <p:cNvPr id="7" name="Text Placeholder 4">
            <a:extLst>
              <a:ext uri="{FF2B5EF4-FFF2-40B4-BE49-F238E27FC236}">
                <a16:creationId xmlns:a16="http://schemas.microsoft.com/office/drawing/2014/main" id="{BCFD8AEF-172A-4D21-9838-79B91D0405EB}"/>
              </a:ext>
            </a:extLst>
          </p:cNvPr>
          <p:cNvSpPr>
            <a:spLocks noGrp="1"/>
          </p:cNvSpPr>
          <p:nvPr>
            <p:ph type="body" sz="quarter" idx="10"/>
          </p:nvPr>
        </p:nvSpPr>
        <p:spPr/>
        <p:txBody>
          <a:bodyPr/>
          <a:lstStyle/>
          <a:p>
            <a:pPr marL="0" indent="0" algn="ctr">
              <a:spcBef>
                <a:spcPts val="0"/>
              </a:spcBef>
              <a:buClr>
                <a:schemeClr val="tx1">
                  <a:lumMod val="75000"/>
                </a:schemeClr>
              </a:buClr>
              <a:buSzPct val="100000"/>
              <a:buNone/>
            </a:pPr>
            <a:endParaRPr lang="en-US" sz="1500" b="1" dirty="0">
              <a:solidFill>
                <a:schemeClr val="tx2"/>
              </a:solidFill>
              <a:latin typeface="Calibri" charset="0"/>
              <a:ea typeface="Calibri" charset="0"/>
              <a:cs typeface="Calibri" charset="0"/>
            </a:endParaRPr>
          </a:p>
          <a:p>
            <a:pPr marL="0" indent="0" algn="ctr">
              <a:spcBef>
                <a:spcPts val="0"/>
              </a:spcBef>
              <a:buClr>
                <a:schemeClr val="tx1">
                  <a:lumMod val="75000"/>
                </a:schemeClr>
              </a:buClr>
              <a:buSzPct val="100000"/>
              <a:buNone/>
            </a:pPr>
            <a:r>
              <a:rPr lang="en-US" sz="3600" b="1" dirty="0">
                <a:solidFill>
                  <a:schemeClr val="tx2"/>
                </a:solidFill>
                <a:latin typeface="Calibri" charset="0"/>
                <a:ea typeface="Calibri" charset="0"/>
                <a:cs typeface="Calibri" charset="0"/>
              </a:rPr>
              <a:t>Independently</a:t>
            </a:r>
          </a:p>
          <a:p>
            <a:pPr marL="0" indent="0">
              <a:spcBef>
                <a:spcPts val="0"/>
              </a:spcBef>
              <a:buClr>
                <a:schemeClr val="tx1">
                  <a:lumMod val="75000"/>
                </a:schemeClr>
              </a:buClr>
              <a:buSzPct val="100000"/>
              <a:buNone/>
            </a:pPr>
            <a:r>
              <a:rPr lang="en-US" sz="3600" b="1" dirty="0">
                <a:solidFill>
                  <a:schemeClr val="tx2"/>
                </a:solidFill>
                <a:latin typeface="Calibri" charset="0"/>
                <a:ea typeface="Calibri" charset="0"/>
                <a:cs typeface="Calibri" charset="0"/>
              </a:rPr>
              <a:t>Read</a:t>
            </a:r>
            <a:r>
              <a:rPr lang="en-US" sz="3600" b="1" dirty="0">
                <a:solidFill>
                  <a:schemeClr val="tx1"/>
                </a:solidFill>
                <a:latin typeface="Calibri" charset="0"/>
                <a:ea typeface="Calibri" charset="0"/>
                <a:cs typeface="Calibri" charset="0"/>
              </a:rPr>
              <a:t> </a:t>
            </a:r>
            <a:r>
              <a:rPr lang="en-US" sz="3600" dirty="0">
                <a:solidFill>
                  <a:schemeClr val="tx1"/>
                </a:solidFill>
                <a:latin typeface="Calibri" charset="0"/>
                <a:ea typeface="Calibri" charset="0"/>
                <a:cs typeface="Calibri" charset="0"/>
              </a:rPr>
              <a:t>the excerpt from “Which Words Do I Teach and How?”</a:t>
            </a:r>
          </a:p>
          <a:p>
            <a:pPr marL="0" indent="0" algn="ctr">
              <a:spcBef>
                <a:spcPts val="0"/>
              </a:spcBef>
              <a:buClr>
                <a:schemeClr val="tx1">
                  <a:lumMod val="75000"/>
                </a:schemeClr>
              </a:buClr>
              <a:buSzPct val="100000"/>
              <a:buNone/>
            </a:pPr>
            <a:endParaRPr lang="en-US" sz="3400" b="1" dirty="0">
              <a:solidFill>
                <a:schemeClr val="tx2"/>
              </a:solidFill>
              <a:latin typeface="Calibri" charset="0"/>
              <a:ea typeface="Calibri" charset="0"/>
              <a:cs typeface="Calibri" charset="0"/>
            </a:endParaRPr>
          </a:p>
          <a:p>
            <a:pPr marL="0" indent="0" algn="ctr">
              <a:spcBef>
                <a:spcPts val="0"/>
              </a:spcBef>
              <a:buClr>
                <a:schemeClr val="tx1">
                  <a:lumMod val="75000"/>
                </a:schemeClr>
              </a:buClr>
              <a:buSzPct val="100000"/>
              <a:buNone/>
            </a:pPr>
            <a:r>
              <a:rPr lang="en-US" sz="3600" b="1" dirty="0">
                <a:solidFill>
                  <a:schemeClr val="tx2"/>
                </a:solidFill>
                <a:latin typeface="Calibri" charset="0"/>
                <a:ea typeface="Calibri" charset="0"/>
                <a:cs typeface="Calibri" charset="0"/>
              </a:rPr>
              <a:t>Discuss:</a:t>
            </a:r>
          </a:p>
          <a:p>
            <a:pPr>
              <a:spcBef>
                <a:spcPts val="0"/>
              </a:spcBef>
              <a:buClr>
                <a:schemeClr val="tx1">
                  <a:lumMod val="75000"/>
                </a:schemeClr>
              </a:buClr>
              <a:buSzPct val="100000"/>
              <a:buFont typeface="Arial" charset="0"/>
              <a:buChar char="•"/>
            </a:pPr>
            <a:r>
              <a:rPr lang="en-US" sz="3600" dirty="0">
                <a:solidFill>
                  <a:schemeClr val="tx1"/>
                </a:solidFill>
                <a:latin typeface="Calibri" charset="0"/>
                <a:ea typeface="Calibri" charset="0"/>
                <a:cs typeface="Calibri" charset="0"/>
              </a:rPr>
              <a:t>Which words merit relatively less time and attention?</a:t>
            </a:r>
          </a:p>
          <a:p>
            <a:pPr>
              <a:spcBef>
                <a:spcPts val="0"/>
              </a:spcBef>
              <a:buClr>
                <a:schemeClr val="tx1">
                  <a:lumMod val="75000"/>
                </a:schemeClr>
              </a:buClr>
              <a:buSzPct val="100000"/>
              <a:buFont typeface="Arial" charset="0"/>
              <a:buChar char="•"/>
            </a:pPr>
            <a:endParaRPr lang="en-US" sz="3400" dirty="0">
              <a:solidFill>
                <a:schemeClr val="tx1"/>
              </a:solidFill>
              <a:latin typeface="Calibri" charset="0"/>
              <a:ea typeface="Calibri" charset="0"/>
              <a:cs typeface="Calibri" charset="0"/>
            </a:endParaRPr>
          </a:p>
          <a:p>
            <a:pPr>
              <a:spcBef>
                <a:spcPts val="0"/>
              </a:spcBef>
              <a:buClr>
                <a:schemeClr val="tx1">
                  <a:lumMod val="75000"/>
                </a:schemeClr>
              </a:buClr>
              <a:buSzPct val="100000"/>
              <a:buFont typeface="Arial" charset="0"/>
              <a:buChar char="•"/>
            </a:pPr>
            <a:r>
              <a:rPr lang="en-US" sz="3600" dirty="0">
                <a:solidFill>
                  <a:schemeClr val="tx1"/>
                </a:solidFill>
                <a:latin typeface="Calibri" charset="0"/>
                <a:ea typeface="Calibri" charset="0"/>
                <a:cs typeface="Calibri" charset="0"/>
              </a:rPr>
              <a:t>Which words merit relatively more time and attention?</a:t>
            </a:r>
          </a:p>
          <a:p>
            <a:pPr marL="0" indent="0">
              <a:spcBef>
                <a:spcPts val="0"/>
              </a:spcBef>
              <a:buClr>
                <a:schemeClr val="tx1">
                  <a:lumMod val="75000"/>
                </a:schemeClr>
              </a:buClr>
              <a:buSzPct val="100000"/>
              <a:buNone/>
            </a:pPr>
            <a:endParaRPr lang="en-US" sz="3200" b="1" dirty="0">
              <a:latin typeface="Century Gothic"/>
              <a:cs typeface="Century Gothic"/>
            </a:endParaRPr>
          </a:p>
          <a:p>
            <a:pPr marL="0" indent="0">
              <a:spcBef>
                <a:spcPts val="0"/>
              </a:spcBef>
              <a:buClr>
                <a:schemeClr val="tx1">
                  <a:lumMod val="75000"/>
                </a:schemeClr>
              </a:buClr>
              <a:buSzPct val="100000"/>
              <a:buNone/>
            </a:pPr>
            <a:endParaRPr lang="en-US" sz="3200" dirty="0">
              <a:latin typeface="Calibri" charset="0"/>
              <a:ea typeface="Calibri" charset="0"/>
              <a:cs typeface="Calibri" charset="0"/>
            </a:endParaRPr>
          </a:p>
        </p:txBody>
      </p:sp>
      <p:sp>
        <p:nvSpPr>
          <p:cNvPr id="6" name="Title 5"/>
          <p:cNvSpPr>
            <a:spLocks noGrp="1"/>
          </p:cNvSpPr>
          <p:nvPr>
            <p:ph type="title"/>
          </p:nvPr>
        </p:nvSpPr>
        <p:spPr/>
        <p:txBody>
          <a:bodyPr/>
          <a:lstStyle/>
          <a:p>
            <a:r>
              <a:rPr lang="en-US" dirty="0"/>
              <a:t>Direct Vocabulary in the Guidebooks</a:t>
            </a:r>
          </a:p>
        </p:txBody>
      </p:sp>
    </p:spTree>
    <p:extLst>
      <p:ext uri="{BB962C8B-B14F-4D97-AF65-F5344CB8AC3E}">
        <p14:creationId xmlns:p14="http://schemas.microsoft.com/office/powerpoint/2010/main" val="1176800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type="body" sz="quarter" idx="10"/>
          </p:nvPr>
        </p:nvSpPr>
        <p:spPr>
          <a:xfrm>
            <a:off x="398463" y="1193800"/>
            <a:ext cx="5593775" cy="4822825"/>
          </a:xfrm>
          <a:ln w="22225">
            <a:solidFill>
              <a:schemeClr val="tx1"/>
            </a:solidFill>
          </a:ln>
        </p:spPr>
        <p:txBody>
          <a:bodyPr/>
          <a:lstStyle/>
          <a:p>
            <a:pPr marL="0" indent="0" algn="ctr">
              <a:buNone/>
            </a:pPr>
            <a:r>
              <a:rPr lang="en-US" sz="3000" b="1" dirty="0">
                <a:solidFill>
                  <a:schemeClr val="tx2"/>
                </a:solidFill>
                <a:latin typeface="Calibri" charset="0"/>
                <a:ea typeface="Calibri" charset="0"/>
                <a:cs typeface="Calibri" charset="0"/>
              </a:rPr>
              <a:t>Which words merit relatively less time and attention?</a:t>
            </a:r>
          </a:p>
          <a:p>
            <a:pPr marL="0" indent="0" algn="ctr">
              <a:buNone/>
            </a:pPr>
            <a:endParaRPr lang="en-US" sz="1000" b="1" dirty="0">
              <a:solidFill>
                <a:schemeClr val="tx2"/>
              </a:solidFill>
              <a:latin typeface="Calibri" charset="0"/>
              <a:ea typeface="Calibri" charset="0"/>
              <a:cs typeface="Calibri" charset="0"/>
            </a:endParaRPr>
          </a:p>
          <a:p>
            <a:pPr>
              <a:buFont typeface="Arial" charset="0"/>
              <a:buChar char="•"/>
            </a:pPr>
            <a:r>
              <a:rPr lang="en-US" sz="3000" dirty="0">
                <a:solidFill>
                  <a:schemeClr val="tx1"/>
                </a:solidFill>
                <a:latin typeface="Calibri" charset="0"/>
                <a:ea typeface="Calibri" charset="0"/>
                <a:cs typeface="Calibri" charset="0"/>
              </a:rPr>
              <a:t>Concrete Words</a:t>
            </a:r>
          </a:p>
          <a:p>
            <a:r>
              <a:rPr lang="en-US" sz="3000" dirty="0">
                <a:solidFill>
                  <a:schemeClr val="tx1"/>
                </a:solidFill>
                <a:latin typeface="Calibri" charset="0"/>
                <a:ea typeface="Calibri" charset="0"/>
                <a:cs typeface="Calibri" charset="0"/>
              </a:rPr>
              <a:t>Words with single meanings</a:t>
            </a:r>
          </a:p>
          <a:p>
            <a:r>
              <a:rPr lang="en-US" sz="3000" dirty="0">
                <a:solidFill>
                  <a:schemeClr val="tx1"/>
                </a:solidFill>
                <a:latin typeface="Calibri" charset="0"/>
                <a:ea typeface="Calibri" charset="0"/>
                <a:cs typeface="Calibri" charset="0"/>
              </a:rPr>
              <a:t>Words reflecting meanings are part of students’ experience</a:t>
            </a:r>
          </a:p>
          <a:p>
            <a:r>
              <a:rPr lang="en-US" sz="3000" dirty="0">
                <a:solidFill>
                  <a:schemeClr val="tx1"/>
                </a:solidFill>
                <a:latin typeface="Calibri" charset="0"/>
                <a:ea typeface="Calibri" charset="0"/>
                <a:cs typeface="Calibri" charset="0"/>
              </a:rPr>
              <a:t>Words unlikely to show up again</a:t>
            </a:r>
          </a:p>
        </p:txBody>
      </p:sp>
      <p:sp>
        <p:nvSpPr>
          <p:cNvPr id="7" name="Title 6"/>
          <p:cNvSpPr>
            <a:spLocks noGrp="1"/>
          </p:cNvSpPr>
          <p:nvPr>
            <p:ph type="title"/>
          </p:nvPr>
        </p:nvSpPr>
        <p:spPr/>
        <p:txBody>
          <a:bodyPr/>
          <a:lstStyle/>
          <a:p>
            <a:r>
              <a:rPr lang="en-US" sz="4000" dirty="0">
                <a:solidFill>
                  <a:schemeClr val="bg1"/>
                </a:solidFill>
                <a:latin typeface="Calibri" charset="0"/>
                <a:ea typeface="Calibri" charset="0"/>
                <a:cs typeface="Calibri" charset="0"/>
              </a:rPr>
              <a:t>Systematic Approach to Vocabulary Instruction</a:t>
            </a:r>
          </a:p>
        </p:txBody>
      </p:sp>
      <p:sp>
        <p:nvSpPr>
          <p:cNvPr id="2" name="Rectangle 1"/>
          <p:cNvSpPr/>
          <p:nvPr/>
        </p:nvSpPr>
        <p:spPr>
          <a:xfrm>
            <a:off x="6186790" y="1193800"/>
            <a:ext cx="5778231" cy="4862870"/>
          </a:xfrm>
          <a:prstGeom prst="rect">
            <a:avLst/>
          </a:prstGeom>
          <a:ln w="19050">
            <a:solidFill>
              <a:schemeClr val="tx1"/>
            </a:solidFill>
          </a:ln>
        </p:spPr>
        <p:txBody>
          <a:bodyPr wrap="square">
            <a:spAutoFit/>
          </a:bodyPr>
          <a:lstStyle/>
          <a:p>
            <a:pPr algn="ctr"/>
            <a:r>
              <a:rPr lang="en-US" sz="3000" b="1" dirty="0">
                <a:solidFill>
                  <a:schemeClr val="tx2"/>
                </a:solidFill>
                <a:latin typeface="Calibri" charset="0"/>
                <a:ea typeface="Calibri" charset="0"/>
                <a:cs typeface="Calibri" charset="0"/>
              </a:rPr>
              <a:t>Which words merit relatively more time and attention?</a:t>
            </a:r>
          </a:p>
          <a:p>
            <a:pPr algn="ctr"/>
            <a:endParaRPr lang="en-US" sz="1000" b="1" dirty="0">
              <a:solidFill>
                <a:schemeClr val="tx2"/>
              </a:solidFill>
              <a:latin typeface="Calibri" charset="0"/>
              <a:ea typeface="Calibri" charset="0"/>
              <a:cs typeface="Calibri" charset="0"/>
            </a:endParaRPr>
          </a:p>
          <a:p>
            <a:pPr marL="457200" indent="-457200">
              <a:buFont typeface="Arial" charset="0"/>
              <a:buChar char="•"/>
            </a:pPr>
            <a:r>
              <a:rPr lang="en-US" sz="3000" dirty="0">
                <a:latin typeface="Calibri" charset="0"/>
                <a:ea typeface="Calibri" charset="0"/>
                <a:cs typeface="Calibri" charset="0"/>
              </a:rPr>
              <a:t>Abstract words</a:t>
            </a:r>
          </a:p>
          <a:p>
            <a:pPr marL="457200" indent="-457200">
              <a:buFont typeface="Arial" charset="0"/>
              <a:buChar char="•"/>
            </a:pPr>
            <a:r>
              <a:rPr lang="en-US" sz="3000" dirty="0">
                <a:latin typeface="Calibri" charset="0"/>
                <a:ea typeface="Calibri" charset="0"/>
                <a:cs typeface="Calibri" charset="0"/>
              </a:rPr>
              <a:t>Words with multiple meanings</a:t>
            </a:r>
          </a:p>
          <a:p>
            <a:pPr marL="457200" indent="-457200">
              <a:buFont typeface="Arial" charset="0"/>
              <a:buChar char="•"/>
            </a:pPr>
            <a:r>
              <a:rPr lang="en-US" sz="3000" dirty="0">
                <a:latin typeface="Calibri" charset="0"/>
                <a:ea typeface="Calibri" charset="0"/>
                <a:cs typeface="Calibri" charset="0"/>
              </a:rPr>
              <a:t>Words reflecting unfamiliar meanings  </a:t>
            </a:r>
          </a:p>
          <a:p>
            <a:pPr marL="457200" indent="-457200">
              <a:buFont typeface="Arial" charset="0"/>
              <a:buChar char="•"/>
            </a:pPr>
            <a:r>
              <a:rPr lang="en-US" sz="3000" dirty="0">
                <a:latin typeface="Calibri" charset="0"/>
                <a:ea typeface="Calibri" charset="0"/>
                <a:cs typeface="Calibri" charset="0"/>
              </a:rPr>
              <a:t>Words that will occur commonly in academic texts</a:t>
            </a:r>
          </a:p>
          <a:p>
            <a:pPr marL="457200" indent="-457200">
              <a:buFont typeface="Arial" charset="0"/>
              <a:buChar char="•"/>
            </a:pPr>
            <a:r>
              <a:rPr lang="en-US" sz="3000" dirty="0">
                <a:latin typeface="Calibri" charset="0"/>
                <a:ea typeface="Calibri" charset="0"/>
                <a:cs typeface="Calibri" charset="0"/>
              </a:rPr>
              <a:t>Words that are part of a word family</a:t>
            </a:r>
          </a:p>
        </p:txBody>
      </p:sp>
    </p:spTree>
    <p:extLst>
      <p:ext uri="{BB962C8B-B14F-4D97-AF65-F5344CB8AC3E}">
        <p14:creationId xmlns:p14="http://schemas.microsoft.com/office/powerpoint/2010/main" val="13455885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4"/>
          </p:nvPr>
        </p:nvSpPr>
        <p:spPr/>
        <p:txBody>
          <a:bodyPr/>
          <a:lstStyle/>
          <a:p>
            <a:fld id="{F614E970-E872-4A1C-86D0-A48DA4019E3F}" type="slidenum">
              <a:rPr lang="en-US" smtClean="0"/>
              <a:t>105</a:t>
            </a:fld>
            <a:endParaRPr lang="en-US"/>
          </a:p>
        </p:txBody>
      </p:sp>
      <p:sp>
        <p:nvSpPr>
          <p:cNvPr id="9" name="Text Placeholder 8"/>
          <p:cNvSpPr>
            <a:spLocks noGrp="1"/>
          </p:cNvSpPr>
          <p:nvPr>
            <p:ph type="body" sz="quarter" idx="10"/>
          </p:nvPr>
        </p:nvSpPr>
        <p:spPr/>
        <p:txBody>
          <a:bodyPr/>
          <a:lstStyle/>
          <a:p>
            <a:pPr marL="0" indent="0" algn="ctr">
              <a:buNone/>
            </a:pPr>
            <a:endParaRPr lang="en-US" sz="5000" dirty="0"/>
          </a:p>
          <a:p>
            <a:pPr marL="0" indent="0" algn="ctr">
              <a:buNone/>
            </a:pPr>
            <a:r>
              <a:rPr lang="en-US" sz="5000" b="1" dirty="0">
                <a:solidFill>
                  <a:schemeClr val="tx1"/>
                </a:solidFill>
              </a:rPr>
              <a:t>We must address: </a:t>
            </a:r>
          </a:p>
          <a:p>
            <a:pPr marL="0" indent="0" algn="ctr">
              <a:buNone/>
            </a:pPr>
            <a:r>
              <a:rPr lang="en-US" sz="5000" dirty="0">
                <a:solidFill>
                  <a:schemeClr val="tx1"/>
                </a:solidFill>
              </a:rPr>
              <a:t>Words that are central to the meaning of the text!</a:t>
            </a:r>
          </a:p>
        </p:txBody>
      </p:sp>
      <p:sp>
        <p:nvSpPr>
          <p:cNvPr id="8" name="Title 7"/>
          <p:cNvSpPr>
            <a:spLocks noGrp="1"/>
          </p:cNvSpPr>
          <p:nvPr>
            <p:ph type="title"/>
          </p:nvPr>
        </p:nvSpPr>
        <p:spPr/>
        <p:txBody>
          <a:bodyPr/>
          <a:lstStyle/>
          <a:p>
            <a:r>
              <a:rPr lang="en-US" dirty="0"/>
              <a:t>Another Key Takeaway</a:t>
            </a:r>
          </a:p>
        </p:txBody>
      </p:sp>
    </p:spTree>
    <p:extLst>
      <p:ext uri="{BB962C8B-B14F-4D97-AF65-F5344CB8AC3E}">
        <p14:creationId xmlns:p14="http://schemas.microsoft.com/office/powerpoint/2010/main" val="153690215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106</a:t>
            </a:fld>
            <a:endParaRPr lang="uk-UA" dirty="0"/>
          </a:p>
        </p:txBody>
      </p:sp>
      <p:sp>
        <p:nvSpPr>
          <p:cNvPr id="7" name="Text Placeholder 6"/>
          <p:cNvSpPr>
            <a:spLocks noGrp="1"/>
          </p:cNvSpPr>
          <p:nvPr>
            <p:ph type="body" sz="quarter" idx="10"/>
          </p:nvPr>
        </p:nvSpPr>
        <p:spPr>
          <a:xfrm>
            <a:off x="5038927" y="1193800"/>
            <a:ext cx="6743497" cy="4822825"/>
          </a:xfrm>
        </p:spPr>
        <p:txBody>
          <a:bodyPr/>
          <a:lstStyle/>
          <a:p>
            <a:pPr marL="0" indent="0" algn="ctr">
              <a:buNone/>
            </a:pPr>
            <a:endParaRPr lang="is-IS" sz="1500" b="1" dirty="0">
              <a:solidFill>
                <a:schemeClr val="tx1"/>
              </a:solidFill>
            </a:endParaRPr>
          </a:p>
          <a:p>
            <a:r>
              <a:rPr lang="en-US" sz="3500" b="1" dirty="0">
                <a:solidFill>
                  <a:schemeClr val="tx2"/>
                </a:solidFill>
              </a:rPr>
              <a:t>Find</a:t>
            </a:r>
            <a:r>
              <a:rPr lang="en-US" sz="3500" dirty="0">
                <a:solidFill>
                  <a:schemeClr val="tx1"/>
                </a:solidFill>
              </a:rPr>
              <a:t> at least one example of a word that merits relatively </a:t>
            </a:r>
            <a:r>
              <a:rPr lang="en-US" sz="3500" b="1" dirty="0">
                <a:solidFill>
                  <a:schemeClr val="tx1"/>
                </a:solidFill>
              </a:rPr>
              <a:t>less time </a:t>
            </a:r>
            <a:r>
              <a:rPr lang="en-US" sz="3500" dirty="0">
                <a:solidFill>
                  <a:schemeClr val="tx1"/>
                </a:solidFill>
              </a:rPr>
              <a:t>and attention</a:t>
            </a:r>
          </a:p>
          <a:p>
            <a:endParaRPr lang="en-US" sz="1500" dirty="0">
              <a:solidFill>
                <a:schemeClr val="tx1"/>
              </a:solidFill>
            </a:endParaRPr>
          </a:p>
          <a:p>
            <a:r>
              <a:rPr lang="en-US" sz="3500" b="1" dirty="0">
                <a:solidFill>
                  <a:schemeClr val="tx2"/>
                </a:solidFill>
              </a:rPr>
              <a:t>Find</a:t>
            </a:r>
            <a:r>
              <a:rPr lang="en-US" sz="3500" dirty="0">
                <a:solidFill>
                  <a:schemeClr val="accent5">
                    <a:lumMod val="75000"/>
                  </a:schemeClr>
                </a:solidFill>
              </a:rPr>
              <a:t> </a:t>
            </a:r>
            <a:r>
              <a:rPr lang="en-US" sz="3500" dirty="0">
                <a:solidFill>
                  <a:schemeClr val="tx1"/>
                </a:solidFill>
              </a:rPr>
              <a:t>at least one example of a word that merits relatively </a:t>
            </a:r>
            <a:r>
              <a:rPr lang="en-US" sz="3500" b="1" dirty="0">
                <a:solidFill>
                  <a:schemeClr val="tx1"/>
                </a:solidFill>
              </a:rPr>
              <a:t>more time </a:t>
            </a:r>
            <a:r>
              <a:rPr lang="en-US" sz="3500" dirty="0">
                <a:solidFill>
                  <a:schemeClr val="tx1"/>
                </a:solidFill>
              </a:rPr>
              <a:t>and attention</a:t>
            </a:r>
          </a:p>
        </p:txBody>
      </p:sp>
      <p:sp>
        <p:nvSpPr>
          <p:cNvPr id="6" name="Title 5"/>
          <p:cNvSpPr>
            <a:spLocks noGrp="1"/>
          </p:cNvSpPr>
          <p:nvPr>
            <p:ph type="title"/>
          </p:nvPr>
        </p:nvSpPr>
        <p:spPr/>
        <p:txBody>
          <a:bodyPr/>
          <a:lstStyle/>
          <a:p>
            <a:r>
              <a:rPr lang="en-US" dirty="0"/>
              <a:t>Revisit the Story of Prometheus</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8463" y="1193800"/>
            <a:ext cx="4140200" cy="4597400"/>
          </a:xfrm>
          <a:prstGeom prst="rect">
            <a:avLst/>
          </a:prstGeom>
          <a:ln w="25400">
            <a:solidFill>
              <a:schemeClr val="tx1">
                <a:lumMod val="75000"/>
              </a:schemeClr>
            </a:solidFill>
          </a:ln>
        </p:spPr>
      </p:pic>
    </p:spTree>
    <p:extLst>
      <p:ext uri="{BB962C8B-B14F-4D97-AF65-F5344CB8AC3E}">
        <p14:creationId xmlns:p14="http://schemas.microsoft.com/office/powerpoint/2010/main" val="1647471417"/>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520EC25-E427-7F40-AE8E-858470024E7D}"/>
              </a:ext>
            </a:extLst>
          </p:cNvPr>
          <p:cNvSpPr>
            <a:spLocks noGrp="1"/>
          </p:cNvSpPr>
          <p:nvPr>
            <p:ph type="sldNum" sz="quarter" idx="4"/>
          </p:nvPr>
        </p:nvSpPr>
        <p:spPr/>
        <p:txBody>
          <a:bodyPr/>
          <a:lstStyle/>
          <a:p>
            <a:fld id="{4080289E-A2FF-0941-931A-EE1328331F47}" type="slidenum">
              <a:rPr lang="uk-UA" smtClean="0"/>
              <a:pPr/>
              <a:t>107</a:t>
            </a:fld>
            <a:endParaRPr lang="uk-UA" dirty="0"/>
          </a:p>
        </p:txBody>
      </p:sp>
      <p:sp>
        <p:nvSpPr>
          <p:cNvPr id="3" name="Text Placeholder 2">
            <a:extLst>
              <a:ext uri="{FF2B5EF4-FFF2-40B4-BE49-F238E27FC236}">
                <a16:creationId xmlns:a16="http://schemas.microsoft.com/office/drawing/2014/main" id="{38FF3BC9-00A2-8549-A5BA-99855CA4C6D5}"/>
              </a:ext>
            </a:extLst>
          </p:cNvPr>
          <p:cNvSpPr>
            <a:spLocks noGrp="1"/>
          </p:cNvSpPr>
          <p:nvPr>
            <p:ph type="body" sz="quarter" idx="10"/>
          </p:nvPr>
        </p:nvSpPr>
        <p:spPr/>
        <p:txBody>
          <a:bodyPr/>
          <a:lstStyle/>
          <a:p>
            <a:pPr marL="0" indent="0" algn="ctr">
              <a:buNone/>
            </a:pPr>
            <a:r>
              <a:rPr lang="en-US" sz="4000" b="1" dirty="0">
                <a:solidFill>
                  <a:schemeClr val="tx2"/>
                </a:solidFill>
              </a:rPr>
              <a:t>The Academic Word Finder </a:t>
            </a:r>
          </a:p>
          <a:p>
            <a:pPr marL="0" indent="0" algn="ctr">
              <a:buNone/>
            </a:pPr>
            <a:r>
              <a:rPr lang="en-US" sz="2000" i="1" dirty="0"/>
              <a:t>(Student Achievement Partners) </a:t>
            </a:r>
          </a:p>
          <a:p>
            <a:pPr marL="0" indent="0" algn="ctr">
              <a:buNone/>
            </a:pPr>
            <a:endParaRPr lang="en-US" sz="2000" i="1" dirty="0"/>
          </a:p>
          <a:p>
            <a:pPr marL="0" indent="0" algn="ctr">
              <a:buNone/>
            </a:pPr>
            <a:endParaRPr lang="en-US" sz="2000" i="1" dirty="0"/>
          </a:p>
          <a:p>
            <a:pPr marL="0" indent="0" algn="ctr">
              <a:buNone/>
            </a:pPr>
            <a:endParaRPr lang="en-US" sz="2000" i="1" dirty="0"/>
          </a:p>
          <a:p>
            <a:pPr marL="0" indent="0" algn="ctr">
              <a:buNone/>
            </a:pPr>
            <a:endParaRPr lang="en-US" sz="2000" i="1" dirty="0"/>
          </a:p>
          <a:p>
            <a:pPr marL="0" indent="0" algn="ctr">
              <a:buNone/>
            </a:pPr>
            <a:endParaRPr lang="en-US" sz="2000" i="1" dirty="0"/>
          </a:p>
          <a:p>
            <a:pPr marL="0" indent="0" algn="ctr">
              <a:buNone/>
            </a:pPr>
            <a:endParaRPr lang="en-US" sz="2000" i="1" dirty="0"/>
          </a:p>
          <a:p>
            <a:pPr marL="0" indent="0" algn="ctr">
              <a:buNone/>
            </a:pPr>
            <a:endParaRPr lang="en-US" sz="2000" i="1" dirty="0"/>
          </a:p>
          <a:p>
            <a:pPr marL="0" indent="0" algn="ctr">
              <a:buNone/>
            </a:pPr>
            <a:endParaRPr lang="en-US" sz="2000" i="1" dirty="0"/>
          </a:p>
          <a:p>
            <a:pPr marL="0" indent="0" algn="ctr">
              <a:buNone/>
            </a:pPr>
            <a:r>
              <a:rPr lang="en-US" sz="3200" b="1" dirty="0"/>
              <a:t>https://</a:t>
            </a:r>
            <a:r>
              <a:rPr lang="en-US" sz="3200" b="1" dirty="0" err="1"/>
              <a:t>achievethecore.org</a:t>
            </a:r>
            <a:r>
              <a:rPr lang="en-US" sz="3200" b="1" dirty="0"/>
              <a:t>/academic-word-finder/</a:t>
            </a:r>
          </a:p>
        </p:txBody>
      </p:sp>
      <p:sp>
        <p:nvSpPr>
          <p:cNvPr id="4" name="Title 3">
            <a:extLst>
              <a:ext uri="{FF2B5EF4-FFF2-40B4-BE49-F238E27FC236}">
                <a16:creationId xmlns:a16="http://schemas.microsoft.com/office/drawing/2014/main" id="{CE5BDD08-14AB-A945-81F5-53C96820A1EE}"/>
              </a:ext>
            </a:extLst>
          </p:cNvPr>
          <p:cNvSpPr>
            <a:spLocks noGrp="1"/>
          </p:cNvSpPr>
          <p:nvPr>
            <p:ph type="title"/>
          </p:nvPr>
        </p:nvSpPr>
        <p:spPr/>
        <p:txBody>
          <a:bodyPr/>
          <a:lstStyle/>
          <a:p>
            <a:r>
              <a:rPr lang="en-US" dirty="0"/>
              <a:t>A Useful Tool </a:t>
            </a:r>
          </a:p>
        </p:txBody>
      </p:sp>
      <p:pic>
        <p:nvPicPr>
          <p:cNvPr id="6" name="Picture 5">
            <a:extLst>
              <a:ext uri="{FF2B5EF4-FFF2-40B4-BE49-F238E27FC236}">
                <a16:creationId xmlns:a16="http://schemas.microsoft.com/office/drawing/2014/main" id="{4E626CC2-2C9D-A649-A2DD-0F1C6951C0E7}"/>
              </a:ext>
            </a:extLst>
          </p:cNvPr>
          <p:cNvPicPr>
            <a:picLocks noChangeAspect="1"/>
          </p:cNvPicPr>
          <p:nvPr/>
        </p:nvPicPr>
        <p:blipFill>
          <a:blip r:embed="rId3"/>
          <a:stretch>
            <a:fillRect/>
          </a:stretch>
        </p:blipFill>
        <p:spPr>
          <a:xfrm>
            <a:off x="945674" y="2238202"/>
            <a:ext cx="5144770" cy="2726227"/>
          </a:xfrm>
          <a:prstGeom prst="rect">
            <a:avLst/>
          </a:prstGeom>
        </p:spPr>
      </p:pic>
      <p:pic>
        <p:nvPicPr>
          <p:cNvPr id="8" name="Picture 7">
            <a:extLst>
              <a:ext uri="{FF2B5EF4-FFF2-40B4-BE49-F238E27FC236}">
                <a16:creationId xmlns:a16="http://schemas.microsoft.com/office/drawing/2014/main" id="{1854BFE3-A2E5-4948-AB3A-DE19D01BDB59}"/>
              </a:ext>
            </a:extLst>
          </p:cNvPr>
          <p:cNvPicPr>
            <a:picLocks noChangeAspect="1"/>
          </p:cNvPicPr>
          <p:nvPr/>
        </p:nvPicPr>
        <p:blipFill>
          <a:blip r:embed="rId4"/>
          <a:stretch>
            <a:fillRect/>
          </a:stretch>
        </p:blipFill>
        <p:spPr>
          <a:xfrm>
            <a:off x="6814966" y="2238202"/>
            <a:ext cx="4441436" cy="2726227"/>
          </a:xfrm>
          <a:prstGeom prst="rect">
            <a:avLst/>
          </a:prstGeom>
        </p:spPr>
      </p:pic>
    </p:spTree>
    <p:extLst>
      <p:ext uri="{BB962C8B-B14F-4D97-AF65-F5344CB8AC3E}">
        <p14:creationId xmlns:p14="http://schemas.microsoft.com/office/powerpoint/2010/main" val="105614382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108</a:t>
            </a:fld>
            <a:endParaRPr lang="en-US" dirty="0"/>
          </a:p>
        </p:txBody>
      </p:sp>
      <p:sp>
        <p:nvSpPr>
          <p:cNvPr id="7" name="Text Placeholder 4">
            <a:extLst>
              <a:ext uri="{FF2B5EF4-FFF2-40B4-BE49-F238E27FC236}">
                <a16:creationId xmlns:a16="http://schemas.microsoft.com/office/drawing/2014/main" id="{BCFD8AEF-172A-4D21-9838-79B91D0405EB}"/>
              </a:ext>
            </a:extLst>
          </p:cNvPr>
          <p:cNvSpPr>
            <a:spLocks noGrp="1"/>
          </p:cNvSpPr>
          <p:nvPr>
            <p:ph type="body" sz="quarter" idx="10"/>
          </p:nvPr>
        </p:nvSpPr>
        <p:spPr>
          <a:solidFill>
            <a:schemeClr val="bg1"/>
          </a:solidFill>
        </p:spPr>
        <p:txBody>
          <a:bodyPr/>
          <a:lstStyle/>
          <a:p>
            <a:pPr fontAlgn="base"/>
            <a:r>
              <a:rPr lang="en-US" sz="3800" dirty="0">
                <a:solidFill>
                  <a:schemeClr val="tx1"/>
                </a:solidFill>
              </a:rPr>
              <a:t>What is direct vocabulary instruction and what does it look like in the Guidebooks?</a:t>
            </a:r>
          </a:p>
          <a:p>
            <a:pPr fontAlgn="base"/>
            <a:r>
              <a:rPr lang="en-US" sz="3800" dirty="0">
                <a:solidFill>
                  <a:schemeClr val="tx1"/>
                </a:solidFill>
              </a:rPr>
              <a:t>Name and explain each of the 5 steps outlined in the General Protocol for Explicitly Teaching Vocabulary.</a:t>
            </a:r>
            <a:endParaRPr lang="en-US" sz="1500" dirty="0">
              <a:solidFill>
                <a:schemeClr val="tx1"/>
              </a:solidFill>
            </a:endParaRPr>
          </a:p>
          <a:p>
            <a:pPr fontAlgn="base"/>
            <a:r>
              <a:rPr lang="en-US" sz="3800" dirty="0">
                <a:solidFill>
                  <a:schemeClr val="tx1"/>
                </a:solidFill>
              </a:rPr>
              <a:t>How do you distinguish between words to spend more or less time on? </a:t>
            </a:r>
          </a:p>
        </p:txBody>
      </p:sp>
      <p:sp>
        <p:nvSpPr>
          <p:cNvPr id="6" name="Title 5"/>
          <p:cNvSpPr>
            <a:spLocks noGrp="1"/>
          </p:cNvSpPr>
          <p:nvPr>
            <p:ph type="title"/>
          </p:nvPr>
        </p:nvSpPr>
        <p:spPr/>
        <p:txBody>
          <a:bodyPr>
            <a:normAutofit/>
          </a:bodyPr>
          <a:lstStyle/>
          <a:p>
            <a:r>
              <a:rPr lang="en-US" dirty="0"/>
              <a:t>Capture Your Learning</a:t>
            </a:r>
          </a:p>
        </p:txBody>
      </p:sp>
    </p:spTree>
    <p:extLst>
      <p:ext uri="{BB962C8B-B14F-4D97-AF65-F5344CB8AC3E}">
        <p14:creationId xmlns:p14="http://schemas.microsoft.com/office/powerpoint/2010/main" val="475169171"/>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b="1" dirty="0"/>
              <a:t>Module 3</a:t>
            </a:r>
            <a:r>
              <a:rPr lang="en-US" sz="5400" dirty="0"/>
              <a:t>: Close Reading to Build Understanding</a:t>
            </a:r>
            <a:br>
              <a:rPr lang="en-US" sz="5400" dirty="0"/>
            </a:br>
            <a:r>
              <a:rPr lang="en-US" sz="5400" b="1" dirty="0"/>
              <a:t>Session 5</a:t>
            </a:r>
            <a:r>
              <a:rPr lang="en-US" sz="5400" dirty="0"/>
              <a:t>: Speaking and Listening</a:t>
            </a:r>
            <a:endParaRPr lang="en-US" sz="5400" dirty="0">
              <a:latin typeface="Calibri"/>
              <a:cs typeface="Calibri"/>
            </a:endParaRPr>
          </a:p>
        </p:txBody>
      </p:sp>
    </p:spTree>
    <p:extLst>
      <p:ext uri="{BB962C8B-B14F-4D97-AF65-F5344CB8AC3E}">
        <p14:creationId xmlns:p14="http://schemas.microsoft.com/office/powerpoint/2010/main" val="4401761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b="1" dirty="0"/>
              <a:t>Module 3</a:t>
            </a:r>
            <a:r>
              <a:rPr lang="en-US" sz="5400" dirty="0"/>
              <a:t>: Close Reading to Build Understanding</a:t>
            </a:r>
            <a:br>
              <a:rPr lang="en-US" sz="5400" dirty="0"/>
            </a:br>
            <a:r>
              <a:rPr lang="en-US" sz="5400" b="1" dirty="0"/>
              <a:t>Session 1</a:t>
            </a:r>
            <a:r>
              <a:rPr lang="en-US" sz="5400" dirty="0"/>
              <a:t>: Qualitative Analysis as a Foundation for Text-Based Instruction</a:t>
            </a:r>
            <a:endParaRPr lang="en-US" sz="5400" dirty="0">
              <a:latin typeface="Calibri"/>
              <a:cs typeface="Calibri"/>
            </a:endParaRPr>
          </a:p>
        </p:txBody>
      </p:sp>
    </p:spTree>
    <p:extLst>
      <p:ext uri="{BB962C8B-B14F-4D97-AF65-F5344CB8AC3E}">
        <p14:creationId xmlns:p14="http://schemas.microsoft.com/office/powerpoint/2010/main" val="1951892837"/>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9E63CE8-AE30-49CA-9033-1D9A36C93620}"/>
              </a:ext>
            </a:extLst>
          </p:cNvPr>
          <p:cNvSpPr>
            <a:spLocks noGrp="1"/>
          </p:cNvSpPr>
          <p:nvPr>
            <p:ph type="sldNum" sz="quarter" idx="4"/>
          </p:nvPr>
        </p:nvSpPr>
        <p:spPr/>
        <p:txBody>
          <a:bodyPr/>
          <a:lstStyle/>
          <a:p>
            <a:fld id="{4080289E-A2FF-0941-931A-EE1328331F47}" type="slidenum">
              <a:rPr lang="uk-UA" smtClean="0"/>
              <a:pPr/>
              <a:t>110</a:t>
            </a:fld>
            <a:endParaRPr lang="uk-UA" dirty="0"/>
          </a:p>
        </p:txBody>
      </p:sp>
      <p:sp>
        <p:nvSpPr>
          <p:cNvPr id="4" name="Title 3">
            <a:extLst>
              <a:ext uri="{FF2B5EF4-FFF2-40B4-BE49-F238E27FC236}">
                <a16:creationId xmlns:a16="http://schemas.microsoft.com/office/drawing/2014/main" id="{8206B098-FACC-4BED-AC3B-A90BA0065130}"/>
              </a:ext>
            </a:extLst>
          </p:cNvPr>
          <p:cNvSpPr>
            <a:spLocks noGrp="1"/>
          </p:cNvSpPr>
          <p:nvPr>
            <p:ph type="title"/>
          </p:nvPr>
        </p:nvSpPr>
        <p:spPr/>
        <p:txBody>
          <a:bodyPr/>
          <a:lstStyle/>
          <a:p>
            <a:r>
              <a:rPr lang="en-US" dirty="0"/>
              <a:t>Do Now</a:t>
            </a:r>
          </a:p>
        </p:txBody>
      </p:sp>
      <p:sp>
        <p:nvSpPr>
          <p:cNvPr id="3" name="TextBox 2">
            <a:extLst>
              <a:ext uri="{FF2B5EF4-FFF2-40B4-BE49-F238E27FC236}">
                <a16:creationId xmlns:a16="http://schemas.microsoft.com/office/drawing/2014/main" id="{B4E2AC0C-E9BA-4EAE-BE3B-6388E0CD0627}"/>
              </a:ext>
            </a:extLst>
          </p:cNvPr>
          <p:cNvSpPr txBox="1"/>
          <p:nvPr/>
        </p:nvSpPr>
        <p:spPr>
          <a:xfrm>
            <a:off x="644056" y="1367624"/>
            <a:ext cx="10336695" cy="3554819"/>
          </a:xfrm>
          <a:prstGeom prst="rect">
            <a:avLst/>
          </a:prstGeom>
          <a:noFill/>
        </p:spPr>
        <p:txBody>
          <a:bodyPr wrap="square" rtlCol="0">
            <a:spAutoFit/>
          </a:bodyPr>
          <a:lstStyle/>
          <a:p>
            <a:pPr algn="ctr"/>
            <a:r>
              <a:rPr lang="en-US" sz="4500" b="1" dirty="0">
                <a:solidFill>
                  <a:schemeClr val="tx2"/>
                </a:solidFill>
                <a:latin typeface="Calibri" panose="020F0502020204030204" pitchFamily="34" charset="0"/>
                <a:cs typeface="Calibri" panose="020F0502020204030204" pitchFamily="34" charset="0"/>
              </a:rPr>
              <a:t>Think about text-based discussions your students have engaged in this year.</a:t>
            </a:r>
          </a:p>
          <a:p>
            <a:endParaRPr lang="en-US" sz="4500" dirty="0">
              <a:latin typeface="Calibri" panose="020F0502020204030204" pitchFamily="34" charset="0"/>
              <a:cs typeface="Calibri" panose="020F0502020204030204" pitchFamily="34" charset="0"/>
            </a:endParaRPr>
          </a:p>
          <a:p>
            <a:pPr marL="571500" indent="-571500">
              <a:buFont typeface="Arial" charset="0"/>
              <a:buChar char="•"/>
            </a:pPr>
            <a:r>
              <a:rPr lang="en-US" sz="4500" dirty="0">
                <a:latin typeface="Calibri" panose="020F0502020204030204" pitchFamily="34" charset="0"/>
                <a:cs typeface="Calibri" panose="020F0502020204030204" pitchFamily="34" charset="0"/>
              </a:rPr>
              <a:t>What makes a discussion successful?</a:t>
            </a:r>
          </a:p>
          <a:p>
            <a:pPr marL="571500" indent="-571500">
              <a:buFont typeface="Arial" charset="0"/>
              <a:buChar char="•"/>
            </a:pPr>
            <a:r>
              <a:rPr lang="en-US" sz="4500" dirty="0">
                <a:latin typeface="Calibri" panose="020F0502020204030204" pitchFamily="34" charset="0"/>
                <a:cs typeface="Calibri" panose="020F0502020204030204" pitchFamily="34" charset="0"/>
              </a:rPr>
              <a:t>What makes a discussion unsuccessful?</a:t>
            </a:r>
          </a:p>
        </p:txBody>
      </p:sp>
    </p:spTree>
    <p:extLst>
      <p:ext uri="{BB962C8B-B14F-4D97-AF65-F5344CB8AC3E}">
        <p14:creationId xmlns:p14="http://schemas.microsoft.com/office/powerpoint/2010/main" val="41083025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111</a:t>
            </a:fld>
            <a:endParaRPr lang="en-US" dirty="0"/>
          </a:p>
        </p:txBody>
      </p:sp>
      <p:sp>
        <p:nvSpPr>
          <p:cNvPr id="5" name="Text Placeholder 4"/>
          <p:cNvSpPr>
            <a:spLocks noGrp="1"/>
          </p:cNvSpPr>
          <p:nvPr>
            <p:ph type="body" sz="quarter" idx="10"/>
          </p:nvPr>
        </p:nvSpPr>
        <p:spPr/>
        <p:txBody>
          <a:bodyPr/>
          <a:lstStyle/>
          <a:p>
            <a:r>
              <a:rPr lang="en-US" sz="3600" dirty="0">
                <a:solidFill>
                  <a:schemeClr val="tx1"/>
                </a:solidFill>
              </a:rPr>
              <a:t>Identify characteristics of a high quality classroom conversation.</a:t>
            </a:r>
          </a:p>
          <a:p>
            <a:endParaRPr lang="en-US" sz="800" dirty="0">
              <a:solidFill>
                <a:schemeClr val="tx1"/>
              </a:solidFill>
            </a:endParaRPr>
          </a:p>
          <a:p>
            <a:r>
              <a:rPr lang="en-US" sz="3600" dirty="0">
                <a:solidFill>
                  <a:schemeClr val="tx1"/>
                </a:solidFill>
              </a:rPr>
              <a:t>Describe five steps in preparing for classroom conversations that are productive.</a:t>
            </a:r>
          </a:p>
          <a:p>
            <a:endParaRPr lang="en-US" sz="800" dirty="0">
              <a:solidFill>
                <a:schemeClr val="tx1"/>
              </a:solidFill>
            </a:endParaRPr>
          </a:p>
          <a:p>
            <a:r>
              <a:rPr lang="en-US" sz="3600" dirty="0">
                <a:solidFill>
                  <a:schemeClr val="tx1"/>
                </a:solidFill>
              </a:rPr>
              <a:t>Explain how effectively planning classroom conversations can increase your students’ understanding of a text, as well as their ability to communicate that understanding.</a:t>
            </a: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831729056"/>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112</a:t>
            </a:fld>
            <a:endParaRPr lang="en-US" dirty="0"/>
          </a:p>
        </p:txBody>
      </p:sp>
      <p:sp>
        <p:nvSpPr>
          <p:cNvPr id="4" name="Title 3"/>
          <p:cNvSpPr>
            <a:spLocks noGrp="1"/>
          </p:cNvSpPr>
          <p:nvPr>
            <p:ph type="title"/>
          </p:nvPr>
        </p:nvSpPr>
        <p:spPr/>
        <p:txBody>
          <a:bodyPr/>
          <a:lstStyle/>
          <a:p>
            <a:r>
              <a:rPr lang="en-US" dirty="0"/>
              <a:t>What does a text-based discussion sound like?</a:t>
            </a:r>
          </a:p>
        </p:txBody>
      </p:sp>
      <p:sp>
        <p:nvSpPr>
          <p:cNvPr id="3" name="TextBox 2">
            <a:extLst>
              <a:ext uri="{FF2B5EF4-FFF2-40B4-BE49-F238E27FC236}">
                <a16:creationId xmlns:a16="http://schemas.microsoft.com/office/drawing/2014/main" id="{7DF1AD70-4516-4FDF-99D1-D8637426B58B}"/>
              </a:ext>
            </a:extLst>
          </p:cNvPr>
          <p:cNvSpPr txBox="1"/>
          <p:nvPr/>
        </p:nvSpPr>
        <p:spPr>
          <a:xfrm>
            <a:off x="4740442" y="1338344"/>
            <a:ext cx="7115974" cy="4585871"/>
          </a:xfrm>
          <a:prstGeom prst="rect">
            <a:avLst/>
          </a:prstGeom>
          <a:noFill/>
        </p:spPr>
        <p:txBody>
          <a:bodyPr wrap="square" rtlCol="0">
            <a:spAutoFit/>
          </a:bodyPr>
          <a:lstStyle/>
          <a:p>
            <a:pPr marL="571500" indent="-571500">
              <a:buFont typeface="Arial" charset="0"/>
              <a:buChar char="•"/>
            </a:pPr>
            <a:r>
              <a:rPr lang="en-US" sz="3600" b="1" dirty="0">
                <a:solidFill>
                  <a:schemeClr val="tx2"/>
                </a:solidFill>
                <a:latin typeface="Calibri" panose="020F0502020204030204" pitchFamily="34" charset="0"/>
                <a:cs typeface="Calibri" panose="020F0502020204030204" pitchFamily="34" charset="0"/>
              </a:rPr>
              <a:t>Examine</a:t>
            </a:r>
            <a:r>
              <a:rPr lang="en-US" sz="3600" dirty="0">
                <a:solidFill>
                  <a:schemeClr val="accent5">
                    <a:lumMod val="75000"/>
                  </a:schemeClr>
                </a:solidFill>
                <a:latin typeface="Calibri" panose="020F0502020204030204" pitchFamily="34" charset="0"/>
                <a:cs typeface="Calibri" panose="020F0502020204030204" pitchFamily="34" charset="0"/>
              </a:rPr>
              <a:t> </a:t>
            </a:r>
            <a:r>
              <a:rPr lang="en-US" sz="3600" dirty="0">
                <a:latin typeface="Calibri" panose="020F0502020204030204" pitchFamily="34" charset="0"/>
                <a:cs typeface="Calibri" panose="020F0502020204030204" pitchFamily="34" charset="0"/>
              </a:rPr>
              <a:t>the Classroom Conversation Case Study.</a:t>
            </a:r>
          </a:p>
          <a:p>
            <a:pPr marL="571500" indent="-571500">
              <a:buFont typeface="Arial" charset="0"/>
              <a:buChar char="•"/>
            </a:pPr>
            <a:endParaRPr lang="en-US" sz="2000" dirty="0">
              <a:latin typeface="Calibri" panose="020F0502020204030204" pitchFamily="34" charset="0"/>
              <a:cs typeface="Calibri" panose="020F0502020204030204" pitchFamily="34" charset="0"/>
            </a:endParaRPr>
          </a:p>
          <a:p>
            <a:pPr marL="571500" indent="-571500">
              <a:buFont typeface="Arial" charset="0"/>
              <a:buChar char="•"/>
            </a:pPr>
            <a:r>
              <a:rPr lang="en-US" sz="3600" b="1" dirty="0">
                <a:solidFill>
                  <a:schemeClr val="tx2"/>
                </a:solidFill>
                <a:latin typeface="Calibri" panose="020F0502020204030204" pitchFamily="34" charset="0"/>
                <a:cs typeface="Calibri" panose="020F0502020204030204" pitchFamily="34" charset="0"/>
              </a:rPr>
              <a:t>Look for:</a:t>
            </a:r>
          </a:p>
          <a:p>
            <a:pPr marL="1028700" lvl="1" indent="-571500">
              <a:buFont typeface="Arial" charset="0"/>
              <a:buChar char="•"/>
            </a:pPr>
            <a:r>
              <a:rPr lang="en-US" sz="3600" dirty="0">
                <a:latin typeface="Calibri" panose="020F0502020204030204" pitchFamily="34" charset="0"/>
                <a:cs typeface="Calibri" panose="020F0502020204030204" pitchFamily="34" charset="0"/>
              </a:rPr>
              <a:t>Effective teacher actions</a:t>
            </a:r>
          </a:p>
          <a:p>
            <a:pPr marL="1028700" lvl="1" indent="-571500">
              <a:buFont typeface="Arial" charset="0"/>
              <a:buChar char="•"/>
            </a:pPr>
            <a:r>
              <a:rPr lang="en-US" sz="3600" dirty="0">
                <a:latin typeface="Calibri" panose="020F0502020204030204" pitchFamily="34" charset="0"/>
                <a:cs typeface="Calibri" panose="020F0502020204030204" pitchFamily="34" charset="0"/>
              </a:rPr>
              <a:t>Effective student actions</a:t>
            </a:r>
          </a:p>
          <a:p>
            <a:pPr marL="571500" indent="-571500">
              <a:buFont typeface="Arial" charset="0"/>
              <a:buChar char="•"/>
            </a:pPr>
            <a:endParaRPr lang="en-US" sz="2000" dirty="0">
              <a:latin typeface="Calibri" panose="020F0502020204030204" pitchFamily="34" charset="0"/>
              <a:cs typeface="Calibri" panose="020F0502020204030204" pitchFamily="34" charset="0"/>
            </a:endParaRPr>
          </a:p>
          <a:p>
            <a:pPr marL="571500" indent="-571500">
              <a:buFont typeface="Arial" charset="0"/>
              <a:buChar char="•"/>
            </a:pPr>
            <a:r>
              <a:rPr lang="en-US" sz="3600" b="1" dirty="0">
                <a:solidFill>
                  <a:schemeClr val="tx2"/>
                </a:solidFill>
                <a:latin typeface="Calibri" panose="020F0502020204030204" pitchFamily="34" charset="0"/>
                <a:cs typeface="Calibri" panose="020F0502020204030204" pitchFamily="34" charset="0"/>
              </a:rPr>
              <a:t>Discuss: </a:t>
            </a:r>
            <a:r>
              <a:rPr lang="en-US" sz="3600" dirty="0">
                <a:latin typeface="Calibri" panose="020F0502020204030204" pitchFamily="34" charset="0"/>
                <a:cs typeface="Calibri" panose="020F0502020204030204" pitchFamily="34" charset="0"/>
              </a:rPr>
              <a:t>What is effective about this classroom conversation? </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8463" y="1193800"/>
            <a:ext cx="4140200" cy="4597400"/>
          </a:xfrm>
          <a:prstGeom prst="rect">
            <a:avLst/>
          </a:prstGeom>
          <a:ln w="25400">
            <a:solidFill>
              <a:schemeClr val="tx1">
                <a:lumMod val="75000"/>
              </a:schemeClr>
            </a:solidFill>
          </a:ln>
        </p:spPr>
      </p:pic>
    </p:spTree>
    <p:extLst>
      <p:ext uri="{BB962C8B-B14F-4D97-AF65-F5344CB8AC3E}">
        <p14:creationId xmlns:p14="http://schemas.microsoft.com/office/powerpoint/2010/main" val="745586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113</a:t>
            </a:fld>
            <a:endParaRPr lang="uk-UA" dirty="0"/>
          </a:p>
        </p:txBody>
      </p:sp>
      <p:sp>
        <p:nvSpPr>
          <p:cNvPr id="7" name="Text Placeholder 6"/>
          <p:cNvSpPr>
            <a:spLocks noGrp="1"/>
          </p:cNvSpPr>
          <p:nvPr>
            <p:ph type="body" sz="quarter" idx="10"/>
          </p:nvPr>
        </p:nvSpPr>
        <p:spPr>
          <a:xfrm>
            <a:off x="398463" y="1193800"/>
            <a:ext cx="6050462" cy="4822825"/>
          </a:xfrm>
        </p:spPr>
        <p:txBody>
          <a:bodyPr/>
          <a:lstStyle/>
          <a:p>
            <a:pPr marL="0" indent="0" algn="ctr">
              <a:buNone/>
            </a:pPr>
            <a:endParaRPr lang="en-US" sz="4500" dirty="0"/>
          </a:p>
          <a:p>
            <a:pPr marL="0" indent="0" algn="ctr">
              <a:buNone/>
            </a:pPr>
            <a:endParaRPr lang="en-US" sz="4500" dirty="0"/>
          </a:p>
          <a:p>
            <a:pPr marL="0" indent="0" algn="ctr">
              <a:buNone/>
            </a:pPr>
            <a:r>
              <a:rPr lang="en-US" sz="4500" dirty="0">
                <a:solidFill>
                  <a:schemeClr val="tx1"/>
                </a:solidFill>
              </a:rPr>
              <a:t>Don’t happen overnight!</a:t>
            </a:r>
          </a:p>
        </p:txBody>
      </p:sp>
      <p:sp>
        <p:nvSpPr>
          <p:cNvPr id="6" name="Title 5"/>
          <p:cNvSpPr>
            <a:spLocks noGrp="1"/>
          </p:cNvSpPr>
          <p:nvPr>
            <p:ph type="title"/>
          </p:nvPr>
        </p:nvSpPr>
        <p:spPr/>
        <p:txBody>
          <a:bodyPr/>
          <a:lstStyle/>
          <a:p>
            <a:r>
              <a:rPr lang="en-US" dirty="0"/>
              <a:t>Speaking and Listening Skills</a:t>
            </a:r>
            <a:r>
              <a:rPr lang="is-IS" dirty="0"/>
              <a:t>…</a:t>
            </a:r>
            <a:endParaRPr lang="en-US"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8925" y="876803"/>
            <a:ext cx="5407491" cy="5110951"/>
          </a:xfrm>
          <a:prstGeom prst="rect">
            <a:avLst/>
          </a:prstGeom>
        </p:spPr>
      </p:pic>
    </p:spTree>
    <p:extLst>
      <p:ext uri="{BB962C8B-B14F-4D97-AF65-F5344CB8AC3E}">
        <p14:creationId xmlns:p14="http://schemas.microsoft.com/office/powerpoint/2010/main" val="241794198"/>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B63B398-AB24-4CE3-AAD6-FD635BCD244F}"/>
              </a:ext>
            </a:extLst>
          </p:cNvPr>
          <p:cNvSpPr>
            <a:spLocks noGrp="1"/>
          </p:cNvSpPr>
          <p:nvPr>
            <p:ph type="sldNum" sz="quarter" idx="4"/>
          </p:nvPr>
        </p:nvSpPr>
        <p:spPr/>
        <p:txBody>
          <a:bodyPr/>
          <a:lstStyle/>
          <a:p>
            <a:fld id="{4080289E-A2FF-0941-931A-EE1328331F47}" type="slidenum">
              <a:rPr lang="uk-UA" smtClean="0"/>
              <a:pPr/>
              <a:t>114</a:t>
            </a:fld>
            <a:endParaRPr lang="uk-UA" dirty="0"/>
          </a:p>
        </p:txBody>
      </p:sp>
      <p:sp>
        <p:nvSpPr>
          <p:cNvPr id="3" name="Text Placeholder 2">
            <a:extLst>
              <a:ext uri="{FF2B5EF4-FFF2-40B4-BE49-F238E27FC236}">
                <a16:creationId xmlns:a16="http://schemas.microsoft.com/office/drawing/2014/main" id="{9FD7B841-47EC-4FCC-B11B-7AAB83EF9018}"/>
              </a:ext>
            </a:extLst>
          </p:cNvPr>
          <p:cNvSpPr>
            <a:spLocks noGrp="1"/>
          </p:cNvSpPr>
          <p:nvPr>
            <p:ph type="body" sz="quarter" idx="10"/>
          </p:nvPr>
        </p:nvSpPr>
        <p:spPr>
          <a:xfrm>
            <a:off x="4727643" y="1193800"/>
            <a:ext cx="7054782" cy="4822825"/>
          </a:xfrm>
        </p:spPr>
        <p:txBody>
          <a:bodyPr/>
          <a:lstStyle/>
          <a:p>
            <a:r>
              <a:rPr lang="en-US" sz="3000" b="1" dirty="0">
                <a:solidFill>
                  <a:schemeClr val="tx2">
                    <a:lumMod val="75000"/>
                  </a:schemeClr>
                </a:solidFill>
              </a:rPr>
              <a:t>STEP ONE: </a:t>
            </a:r>
            <a:r>
              <a:rPr lang="en-US" sz="3000" dirty="0"/>
              <a:t>KNOW THE TEXT</a:t>
            </a:r>
          </a:p>
          <a:p>
            <a:endParaRPr lang="en-US" sz="1500" dirty="0"/>
          </a:p>
          <a:p>
            <a:r>
              <a:rPr lang="en-US" sz="3000" b="1" dirty="0">
                <a:solidFill>
                  <a:schemeClr val="tx2">
                    <a:lumMod val="75000"/>
                  </a:schemeClr>
                </a:solidFill>
              </a:rPr>
              <a:t>STEP TWO: </a:t>
            </a:r>
            <a:r>
              <a:rPr lang="en-US" sz="3000" dirty="0"/>
              <a:t>CREATE A SUPPORTIVE ENVIRONMENT</a:t>
            </a:r>
          </a:p>
          <a:p>
            <a:endParaRPr lang="en-US" sz="1500" dirty="0"/>
          </a:p>
          <a:p>
            <a:r>
              <a:rPr lang="en-US" sz="3000" b="1" dirty="0">
                <a:solidFill>
                  <a:schemeClr val="tx2">
                    <a:lumMod val="75000"/>
                  </a:schemeClr>
                </a:solidFill>
              </a:rPr>
              <a:t>STEP THREE: </a:t>
            </a:r>
            <a:r>
              <a:rPr lang="en-US" sz="3000" dirty="0"/>
              <a:t>ESTABLISH NORMS AND PROCEDURES</a:t>
            </a:r>
          </a:p>
          <a:p>
            <a:endParaRPr lang="en-US" sz="1500" dirty="0"/>
          </a:p>
          <a:p>
            <a:r>
              <a:rPr lang="en-US" sz="3000" b="1" dirty="0">
                <a:solidFill>
                  <a:schemeClr val="tx2">
                    <a:lumMod val="75000"/>
                  </a:schemeClr>
                </a:solidFill>
              </a:rPr>
              <a:t>STEP FOUR: </a:t>
            </a:r>
            <a:r>
              <a:rPr lang="en-US" sz="3000" dirty="0"/>
              <a:t>PURPOSEFUL PLANNING</a:t>
            </a:r>
          </a:p>
          <a:p>
            <a:endParaRPr lang="en-US" sz="1500" dirty="0"/>
          </a:p>
          <a:p>
            <a:r>
              <a:rPr lang="en-US" sz="3000" b="1" dirty="0">
                <a:solidFill>
                  <a:schemeClr val="tx2">
                    <a:lumMod val="75000"/>
                  </a:schemeClr>
                </a:solidFill>
              </a:rPr>
              <a:t>STEP FIVE: </a:t>
            </a:r>
            <a:r>
              <a:rPr lang="en-US" sz="3000" dirty="0"/>
              <a:t>USE TALK MOVES</a:t>
            </a:r>
          </a:p>
          <a:p>
            <a:endParaRPr lang="en-US" dirty="0"/>
          </a:p>
        </p:txBody>
      </p:sp>
      <p:sp>
        <p:nvSpPr>
          <p:cNvPr id="4" name="Title 3">
            <a:extLst>
              <a:ext uri="{FF2B5EF4-FFF2-40B4-BE49-F238E27FC236}">
                <a16:creationId xmlns:a16="http://schemas.microsoft.com/office/drawing/2014/main" id="{C64A1C4B-0119-4118-986D-5C9F08367DA3}"/>
              </a:ext>
            </a:extLst>
          </p:cNvPr>
          <p:cNvSpPr>
            <a:spLocks noGrp="1"/>
          </p:cNvSpPr>
          <p:nvPr>
            <p:ph type="title"/>
          </p:nvPr>
        </p:nvSpPr>
        <p:spPr/>
        <p:txBody>
          <a:bodyPr/>
          <a:lstStyle/>
          <a:p>
            <a:r>
              <a:rPr lang="en-US" dirty="0"/>
              <a:t>How do you prepare for text-based conversations?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585" y="953452"/>
            <a:ext cx="3925824" cy="4914080"/>
          </a:xfrm>
          <a:prstGeom prst="rect">
            <a:avLst/>
          </a:prstGeom>
          <a:ln w="25400">
            <a:solidFill>
              <a:schemeClr val="tx1">
                <a:lumMod val="50000"/>
              </a:schemeClr>
            </a:solidFill>
          </a:ln>
        </p:spPr>
      </p:pic>
    </p:spTree>
    <p:extLst>
      <p:ext uri="{BB962C8B-B14F-4D97-AF65-F5344CB8AC3E}">
        <p14:creationId xmlns:p14="http://schemas.microsoft.com/office/powerpoint/2010/main" val="2127664071"/>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115</a:t>
            </a:fld>
            <a:endParaRPr lang="en-US" dirty="0"/>
          </a:p>
        </p:txBody>
      </p:sp>
      <p:sp>
        <p:nvSpPr>
          <p:cNvPr id="4" name="Title 3"/>
          <p:cNvSpPr>
            <a:spLocks noGrp="1"/>
          </p:cNvSpPr>
          <p:nvPr>
            <p:ph type="title"/>
          </p:nvPr>
        </p:nvSpPr>
        <p:spPr/>
        <p:txBody>
          <a:bodyPr/>
          <a:lstStyle/>
          <a:p>
            <a:r>
              <a:rPr lang="en-US" dirty="0"/>
              <a:t>Step 1: Know the Text</a:t>
            </a:r>
          </a:p>
        </p:txBody>
      </p:sp>
      <p:sp>
        <p:nvSpPr>
          <p:cNvPr id="5" name="TextBox 4">
            <a:extLst>
              <a:ext uri="{FF2B5EF4-FFF2-40B4-BE49-F238E27FC236}">
                <a16:creationId xmlns:a16="http://schemas.microsoft.com/office/drawing/2014/main" id="{215484CA-E7C0-4D11-BD70-BD175B11DA0C}"/>
              </a:ext>
            </a:extLst>
          </p:cNvPr>
          <p:cNvSpPr txBox="1"/>
          <p:nvPr/>
        </p:nvSpPr>
        <p:spPr>
          <a:xfrm>
            <a:off x="615821" y="1504131"/>
            <a:ext cx="11076004" cy="4324261"/>
          </a:xfrm>
          <a:prstGeom prst="rect">
            <a:avLst/>
          </a:prstGeom>
          <a:noFill/>
        </p:spPr>
        <p:txBody>
          <a:bodyPr wrap="square" rtlCol="0">
            <a:spAutoFit/>
          </a:bodyPr>
          <a:lstStyle/>
          <a:p>
            <a:pPr algn="ctr"/>
            <a:r>
              <a:rPr lang="en-US" sz="5500" dirty="0">
                <a:latin typeface="Calibri" panose="020F0502020204030204" pitchFamily="34" charset="0"/>
                <a:cs typeface="Calibri" panose="020F0502020204030204" pitchFamily="34" charset="0"/>
              </a:rPr>
              <a:t>Ensure you have a deep understanding of the text or topic under discussion and student look-</a:t>
            </a:r>
            <a:r>
              <a:rPr lang="en-US" sz="5500" dirty="0" err="1">
                <a:latin typeface="Calibri" panose="020F0502020204030204" pitchFamily="34" charset="0"/>
                <a:cs typeface="Calibri" panose="020F0502020204030204" pitchFamily="34" charset="0"/>
              </a:rPr>
              <a:t>fors</a:t>
            </a:r>
            <a:r>
              <a:rPr lang="en-US" sz="5500" dirty="0">
                <a:latin typeface="Calibri" panose="020F0502020204030204" pitchFamily="34" charset="0"/>
                <a:cs typeface="Calibri" panose="020F0502020204030204" pitchFamily="34" charset="0"/>
              </a:rPr>
              <a:t>.</a:t>
            </a:r>
          </a:p>
          <a:p>
            <a:endParaRPr lang="en-US" sz="5500" dirty="0"/>
          </a:p>
        </p:txBody>
      </p:sp>
    </p:spTree>
    <p:extLst>
      <p:ext uri="{BB962C8B-B14F-4D97-AF65-F5344CB8AC3E}">
        <p14:creationId xmlns:p14="http://schemas.microsoft.com/office/powerpoint/2010/main" val="1741662104"/>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116</a:t>
            </a:fld>
            <a:endParaRPr lang="uk-UA" dirty="0"/>
          </a:p>
        </p:txBody>
      </p:sp>
      <p:sp>
        <p:nvSpPr>
          <p:cNvPr id="7" name="Text Placeholder 6"/>
          <p:cNvSpPr>
            <a:spLocks noGrp="1"/>
          </p:cNvSpPr>
          <p:nvPr>
            <p:ph type="body" sz="quarter" idx="10"/>
          </p:nvPr>
        </p:nvSpPr>
        <p:spPr>
          <a:xfrm>
            <a:off x="398463" y="1193800"/>
            <a:ext cx="7091835" cy="4822825"/>
          </a:xfrm>
        </p:spPr>
        <p:txBody>
          <a:bodyPr/>
          <a:lstStyle/>
          <a:p>
            <a:pPr>
              <a:buFont typeface="Arial" charset="0"/>
              <a:buChar char="•"/>
            </a:pPr>
            <a:r>
              <a:rPr lang="en-US" sz="4000" b="1" dirty="0">
                <a:solidFill>
                  <a:schemeClr val="tx2"/>
                </a:solidFill>
              </a:rPr>
              <a:t>Review</a:t>
            </a:r>
            <a:r>
              <a:rPr lang="en-US" sz="4000" dirty="0">
                <a:solidFill>
                  <a:schemeClr val="accent5">
                    <a:lumMod val="75000"/>
                  </a:schemeClr>
                </a:solidFill>
              </a:rPr>
              <a:t> </a:t>
            </a:r>
            <a:r>
              <a:rPr lang="en-US" sz="4000" dirty="0">
                <a:solidFill>
                  <a:schemeClr val="tx1"/>
                </a:solidFill>
              </a:rPr>
              <a:t>the student look-</a:t>
            </a:r>
            <a:r>
              <a:rPr lang="en-US" sz="4000" dirty="0" err="1">
                <a:solidFill>
                  <a:schemeClr val="tx1"/>
                </a:solidFill>
              </a:rPr>
              <a:t>fors</a:t>
            </a:r>
            <a:r>
              <a:rPr lang="en-US" sz="4000" dirty="0">
                <a:solidFill>
                  <a:schemeClr val="tx1"/>
                </a:solidFill>
              </a:rPr>
              <a:t> provided by the Guidebooks for these discussion questions.</a:t>
            </a:r>
          </a:p>
          <a:p>
            <a:pPr marL="0" indent="0" algn="ctr">
              <a:buNone/>
            </a:pPr>
            <a:endParaRPr lang="en-US" sz="4000" dirty="0">
              <a:solidFill>
                <a:schemeClr val="tx1"/>
              </a:solidFill>
            </a:endParaRPr>
          </a:p>
          <a:p>
            <a:pPr>
              <a:buFont typeface="Arial" charset="0"/>
              <a:buChar char="•"/>
            </a:pPr>
            <a:r>
              <a:rPr lang="en-US" sz="4000" b="1" dirty="0">
                <a:solidFill>
                  <a:schemeClr val="tx2"/>
                </a:solidFill>
              </a:rPr>
              <a:t>Summarize: </a:t>
            </a:r>
            <a:r>
              <a:rPr lang="en-US" sz="4000" dirty="0">
                <a:solidFill>
                  <a:schemeClr val="tx1"/>
                </a:solidFill>
              </a:rPr>
              <a:t>What are the key understandings students should demonstrate in this conversation? </a:t>
            </a:r>
          </a:p>
        </p:txBody>
      </p:sp>
      <p:sp>
        <p:nvSpPr>
          <p:cNvPr id="6" name="Title 5"/>
          <p:cNvSpPr>
            <a:spLocks noGrp="1"/>
          </p:cNvSpPr>
          <p:nvPr>
            <p:ph type="title"/>
          </p:nvPr>
        </p:nvSpPr>
        <p:spPr/>
        <p:txBody>
          <a:bodyPr/>
          <a:lstStyle/>
          <a:p>
            <a:r>
              <a:rPr lang="en-US" dirty="0"/>
              <a:t>Helpful Resource: Student Look-</a:t>
            </a:r>
            <a:r>
              <a:rPr lang="en-US" dirty="0" err="1"/>
              <a:t>Fors</a:t>
            </a:r>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51894" y="794277"/>
            <a:ext cx="3799403" cy="5243602"/>
          </a:xfrm>
          <a:prstGeom prst="rect">
            <a:avLst/>
          </a:prstGeom>
        </p:spPr>
      </p:pic>
    </p:spTree>
    <p:extLst>
      <p:ext uri="{BB962C8B-B14F-4D97-AF65-F5344CB8AC3E}">
        <p14:creationId xmlns:p14="http://schemas.microsoft.com/office/powerpoint/2010/main" val="183166003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117</a:t>
            </a:fld>
            <a:endParaRPr lang="en-US" dirty="0"/>
          </a:p>
        </p:txBody>
      </p:sp>
      <p:sp>
        <p:nvSpPr>
          <p:cNvPr id="4" name="Title 3"/>
          <p:cNvSpPr>
            <a:spLocks noGrp="1"/>
          </p:cNvSpPr>
          <p:nvPr>
            <p:ph type="title"/>
          </p:nvPr>
        </p:nvSpPr>
        <p:spPr/>
        <p:txBody>
          <a:bodyPr/>
          <a:lstStyle/>
          <a:p>
            <a:r>
              <a:rPr lang="en-US" dirty="0"/>
              <a:t>Analyze the Classroom Case Study </a:t>
            </a:r>
          </a:p>
        </p:txBody>
      </p:sp>
      <p:sp>
        <p:nvSpPr>
          <p:cNvPr id="3" name="TextBox 2">
            <a:extLst>
              <a:ext uri="{FF2B5EF4-FFF2-40B4-BE49-F238E27FC236}">
                <a16:creationId xmlns:a16="http://schemas.microsoft.com/office/drawing/2014/main" id="{BE61BAE6-AF9D-4ADC-AA3A-108417D75E65}"/>
              </a:ext>
            </a:extLst>
          </p:cNvPr>
          <p:cNvSpPr txBox="1"/>
          <p:nvPr/>
        </p:nvSpPr>
        <p:spPr>
          <a:xfrm>
            <a:off x="432778" y="1249148"/>
            <a:ext cx="6569601" cy="4216539"/>
          </a:xfrm>
          <a:prstGeom prst="rect">
            <a:avLst/>
          </a:prstGeom>
          <a:noFill/>
        </p:spPr>
        <p:txBody>
          <a:bodyPr wrap="square" rtlCol="0">
            <a:spAutoFit/>
          </a:bodyPr>
          <a:lstStyle/>
          <a:p>
            <a:pPr algn="ctr"/>
            <a:r>
              <a:rPr lang="en-US" sz="3400" b="1" dirty="0">
                <a:solidFill>
                  <a:schemeClr val="tx2"/>
                </a:solidFill>
                <a:latin typeface="Calibri" charset="0"/>
                <a:ea typeface="Calibri" charset="0"/>
                <a:cs typeface="Calibri" charset="0"/>
              </a:rPr>
              <a:t>Discuss with a Partner:</a:t>
            </a:r>
          </a:p>
          <a:p>
            <a:pPr algn="ctr"/>
            <a:endParaRPr lang="en-US" sz="1000" b="1" dirty="0">
              <a:solidFill>
                <a:schemeClr val="tx2"/>
              </a:solidFill>
              <a:latin typeface="Calibri" charset="0"/>
              <a:ea typeface="Calibri" charset="0"/>
              <a:cs typeface="Calibri" charset="0"/>
            </a:endParaRPr>
          </a:p>
          <a:p>
            <a:pPr marL="571500" indent="-571500">
              <a:buFont typeface="Arial" charset="0"/>
              <a:buChar char="•"/>
            </a:pPr>
            <a:r>
              <a:rPr lang="en-US" sz="3400" dirty="0">
                <a:latin typeface="Calibri" charset="0"/>
                <a:ea typeface="Calibri" charset="0"/>
                <a:cs typeface="Calibri" charset="0"/>
              </a:rPr>
              <a:t>How does the teacher demonstrate a deep understanding of the text?</a:t>
            </a:r>
          </a:p>
          <a:p>
            <a:pPr marL="571500" indent="-571500">
              <a:buFont typeface="Arial" charset="0"/>
              <a:buChar char="•"/>
            </a:pPr>
            <a:endParaRPr lang="en-US" sz="2000" dirty="0">
              <a:latin typeface="Calibri" charset="0"/>
              <a:ea typeface="Calibri" charset="0"/>
              <a:cs typeface="Calibri" charset="0"/>
            </a:endParaRPr>
          </a:p>
          <a:p>
            <a:pPr marL="571500" indent="-571500">
              <a:buFont typeface="Arial" charset="0"/>
              <a:buChar char="•"/>
            </a:pPr>
            <a:r>
              <a:rPr lang="en-US" sz="3400" dirty="0">
                <a:latin typeface="Calibri" charset="0"/>
                <a:ea typeface="Calibri" charset="0"/>
                <a:cs typeface="Calibri" charset="0"/>
              </a:rPr>
              <a:t>How does the teacher support students in demonstrating a deep understanding of the text?</a:t>
            </a:r>
          </a:p>
        </p:txBody>
      </p:sp>
      <p:sp>
        <p:nvSpPr>
          <p:cNvPr id="5" name="Rectangle 4"/>
          <p:cNvSpPr/>
          <p:nvPr/>
        </p:nvSpPr>
        <p:spPr>
          <a:xfrm>
            <a:off x="7417644" y="1780888"/>
            <a:ext cx="4173193" cy="3231654"/>
          </a:xfrm>
          <a:prstGeom prst="rect">
            <a:avLst/>
          </a:prstGeom>
          <a:solidFill>
            <a:schemeClr val="tx1">
              <a:lumMod val="20000"/>
              <a:lumOff val="80000"/>
            </a:schemeClr>
          </a:solidFill>
          <a:ln>
            <a:solidFill>
              <a:schemeClr val="tx2"/>
            </a:solidFill>
          </a:ln>
        </p:spPr>
        <p:txBody>
          <a:bodyPr wrap="square">
            <a:spAutoFit/>
          </a:bodyPr>
          <a:lstStyle/>
          <a:p>
            <a:pPr algn="ctr"/>
            <a:r>
              <a:rPr lang="en-US" sz="3400" b="1" dirty="0">
                <a:solidFill>
                  <a:schemeClr val="tx2">
                    <a:lumMod val="75000"/>
                  </a:schemeClr>
                </a:solidFill>
                <a:latin typeface="Calibri" panose="020F0502020204030204" pitchFamily="34" charset="0"/>
                <a:cs typeface="Calibri" panose="020F0502020204030204" pitchFamily="34" charset="0"/>
              </a:rPr>
              <a:t>Step 1:</a:t>
            </a:r>
          </a:p>
          <a:p>
            <a:pPr algn="ctr"/>
            <a:r>
              <a:rPr lang="en-US" sz="3400" b="1" dirty="0">
                <a:latin typeface="Calibri" panose="020F0502020204030204" pitchFamily="34" charset="0"/>
                <a:cs typeface="Calibri" panose="020F0502020204030204" pitchFamily="34" charset="0"/>
              </a:rPr>
              <a:t>Ensure you have a deep understanding of the text or topic under discussion and student look-</a:t>
            </a:r>
            <a:r>
              <a:rPr lang="en-US" sz="3400" b="1" dirty="0" err="1">
                <a:latin typeface="Calibri" panose="020F0502020204030204" pitchFamily="34" charset="0"/>
                <a:cs typeface="Calibri" panose="020F0502020204030204" pitchFamily="34" charset="0"/>
              </a:rPr>
              <a:t>fors</a:t>
            </a:r>
            <a:r>
              <a:rPr lang="en-US" sz="3400" b="1" dirty="0">
                <a:latin typeface="Calibri" panose="020F0502020204030204" pitchFamily="34" charset="0"/>
                <a:cs typeface="Calibri" panose="020F0502020204030204" pitchFamily="34" charset="0"/>
              </a:rPr>
              <a:t>.</a:t>
            </a:r>
            <a:endParaRPr lang="en-US" sz="3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44268641"/>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118</a:t>
            </a:fld>
            <a:endParaRPr lang="en-US" dirty="0"/>
          </a:p>
        </p:txBody>
      </p:sp>
      <p:sp>
        <p:nvSpPr>
          <p:cNvPr id="4" name="Title 3"/>
          <p:cNvSpPr>
            <a:spLocks noGrp="1"/>
          </p:cNvSpPr>
          <p:nvPr>
            <p:ph type="title"/>
          </p:nvPr>
        </p:nvSpPr>
        <p:spPr/>
        <p:txBody>
          <a:bodyPr/>
          <a:lstStyle/>
          <a:p>
            <a:r>
              <a:rPr lang="en-US" dirty="0"/>
              <a:t>Step 2: Create a Supportive Environment</a:t>
            </a:r>
          </a:p>
        </p:txBody>
      </p:sp>
      <p:sp>
        <p:nvSpPr>
          <p:cNvPr id="5" name="TextBox 4">
            <a:extLst>
              <a:ext uri="{FF2B5EF4-FFF2-40B4-BE49-F238E27FC236}">
                <a16:creationId xmlns:a16="http://schemas.microsoft.com/office/drawing/2014/main" id="{215484CA-E7C0-4D11-BD70-BD175B11DA0C}"/>
              </a:ext>
            </a:extLst>
          </p:cNvPr>
          <p:cNvSpPr txBox="1"/>
          <p:nvPr/>
        </p:nvSpPr>
        <p:spPr>
          <a:xfrm>
            <a:off x="962108" y="1749287"/>
            <a:ext cx="10336695" cy="2585323"/>
          </a:xfrm>
          <a:prstGeom prst="rect">
            <a:avLst/>
          </a:prstGeom>
          <a:noFill/>
        </p:spPr>
        <p:txBody>
          <a:bodyPr wrap="square" rtlCol="0">
            <a:spAutoFit/>
          </a:bodyPr>
          <a:lstStyle/>
          <a:p>
            <a:pPr algn="ctr"/>
            <a:r>
              <a:rPr lang="en-US" sz="4800" dirty="0">
                <a:latin typeface="Calibri" panose="020F0502020204030204" pitchFamily="34" charset="0"/>
                <a:cs typeface="Calibri" panose="020F0502020204030204" pitchFamily="34" charset="0"/>
              </a:rPr>
              <a:t>Create an environment which supports all students in engaging in productive conversations.</a:t>
            </a:r>
          </a:p>
          <a:p>
            <a:endParaRPr lang="en-US" dirty="0"/>
          </a:p>
        </p:txBody>
      </p:sp>
      <p:sp>
        <p:nvSpPr>
          <p:cNvPr id="7" name="TextBox 6">
            <a:extLst>
              <a:ext uri="{FF2B5EF4-FFF2-40B4-BE49-F238E27FC236}">
                <a16:creationId xmlns:a16="http://schemas.microsoft.com/office/drawing/2014/main" id="{215484CA-E7C0-4D11-BD70-BD175B11DA0C}"/>
              </a:ext>
            </a:extLst>
          </p:cNvPr>
          <p:cNvSpPr txBox="1"/>
          <p:nvPr/>
        </p:nvSpPr>
        <p:spPr>
          <a:xfrm>
            <a:off x="1205080" y="4358673"/>
            <a:ext cx="10336695" cy="1477328"/>
          </a:xfrm>
          <a:prstGeom prst="rect">
            <a:avLst/>
          </a:prstGeom>
          <a:solidFill>
            <a:schemeClr val="tx1">
              <a:lumMod val="20000"/>
              <a:lumOff val="80000"/>
            </a:schemeClr>
          </a:solidFill>
          <a:ln w="28575">
            <a:solidFill>
              <a:schemeClr val="tx2">
                <a:lumMod val="75000"/>
              </a:schemeClr>
            </a:solidFill>
          </a:ln>
        </p:spPr>
        <p:txBody>
          <a:bodyPr wrap="square" rtlCol="0">
            <a:spAutoFit/>
          </a:bodyPr>
          <a:lstStyle/>
          <a:p>
            <a:pPr algn="ctr"/>
            <a:r>
              <a:rPr lang="en-US" sz="3000" b="1" dirty="0">
                <a:solidFill>
                  <a:schemeClr val="tx2"/>
                </a:solidFill>
                <a:latin typeface="Calibri" panose="020F0502020204030204" pitchFamily="34" charset="0"/>
                <a:cs typeface="Calibri" panose="020F0502020204030204" pitchFamily="34" charset="0"/>
              </a:rPr>
              <a:t>Turn and Talk:</a:t>
            </a:r>
          </a:p>
          <a:p>
            <a:pPr marL="685800" indent="-685800">
              <a:buFont typeface="Arial" charset="0"/>
              <a:buChar char="•"/>
            </a:pPr>
            <a:r>
              <a:rPr lang="en-US" sz="3000" dirty="0">
                <a:latin typeface="Calibri" panose="020F0502020204030204" pitchFamily="34" charset="0"/>
                <a:cs typeface="Calibri" panose="020F0502020204030204" pitchFamily="34" charset="0"/>
              </a:rPr>
              <a:t>What does a supportive environment look and sound like?</a:t>
            </a:r>
          </a:p>
          <a:p>
            <a:pPr marL="685800" indent="-685800">
              <a:buFont typeface="Arial" charset="0"/>
              <a:buChar char="•"/>
            </a:pPr>
            <a:r>
              <a:rPr lang="en-US" sz="3000" dirty="0">
                <a:latin typeface="Calibri" panose="020F0502020204030204" pitchFamily="34" charset="0"/>
                <a:cs typeface="Calibri" panose="020F0502020204030204" pitchFamily="34" charset="0"/>
              </a:rPr>
              <a:t>What does it take to build this type of environment?</a:t>
            </a:r>
          </a:p>
        </p:txBody>
      </p:sp>
    </p:spTree>
    <p:extLst>
      <p:ext uri="{BB962C8B-B14F-4D97-AF65-F5344CB8AC3E}">
        <p14:creationId xmlns:p14="http://schemas.microsoft.com/office/powerpoint/2010/main" val="322787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119</a:t>
            </a:fld>
            <a:endParaRPr lang="en-US" dirty="0"/>
          </a:p>
        </p:txBody>
      </p:sp>
      <p:sp>
        <p:nvSpPr>
          <p:cNvPr id="4" name="Title 3"/>
          <p:cNvSpPr>
            <a:spLocks noGrp="1"/>
          </p:cNvSpPr>
          <p:nvPr>
            <p:ph type="title"/>
          </p:nvPr>
        </p:nvSpPr>
        <p:spPr/>
        <p:txBody>
          <a:bodyPr/>
          <a:lstStyle/>
          <a:p>
            <a:r>
              <a:rPr lang="en-US" dirty="0"/>
              <a:t>Student Groupings</a:t>
            </a:r>
          </a:p>
        </p:txBody>
      </p:sp>
      <p:sp>
        <p:nvSpPr>
          <p:cNvPr id="7" name="Shape 139"/>
          <p:cNvSpPr txBox="1">
            <a:spLocks/>
          </p:cNvSpPr>
          <p:nvPr/>
        </p:nvSpPr>
        <p:spPr>
          <a:xfrm>
            <a:off x="6282096" y="1119679"/>
            <a:ext cx="5574320" cy="4822825"/>
          </a:xfrm>
          <a:prstGeom prst="rect">
            <a:avLst/>
          </a:prstGeom>
          <a:noFill/>
          <a:ln w="22225">
            <a:solidFill>
              <a:schemeClr val="tx2"/>
            </a:solidFill>
          </a:ln>
        </p:spPr>
        <p:txBody>
          <a:bodyPr wrap="square" lIns="91425" tIns="45700" rIns="91425" bIns="45700" anchor="t" anchorCtr="0">
            <a:noAutofit/>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lnSpc>
                <a:spcPct val="150000"/>
              </a:lnSpc>
              <a:spcBef>
                <a:spcPts val="0"/>
              </a:spcBef>
              <a:buClr>
                <a:srgbClr val="5A5A5A"/>
              </a:buClr>
              <a:buSzPct val="25000"/>
              <a:buFont typeface="Arial"/>
              <a:buNone/>
            </a:pPr>
            <a:r>
              <a:rPr lang="en-US" sz="3600" b="1" dirty="0">
                <a:solidFill>
                  <a:schemeClr val="tx2"/>
                </a:solidFill>
                <a:ea typeface="Calibri"/>
                <a:sym typeface="Calibri"/>
              </a:rPr>
              <a:t>Structures</a:t>
            </a:r>
            <a:r>
              <a:rPr lang="is-IS" sz="3600" b="1" dirty="0">
                <a:solidFill>
                  <a:schemeClr val="tx2"/>
                </a:solidFill>
                <a:ea typeface="Calibri"/>
                <a:sym typeface="Calibri"/>
              </a:rPr>
              <a:t>…</a:t>
            </a:r>
            <a:endParaRPr lang="en-US" sz="3600" b="1" dirty="0">
              <a:solidFill>
                <a:schemeClr val="tx2"/>
              </a:solidFill>
              <a:ea typeface="Calibri"/>
              <a:sym typeface="Calibri"/>
            </a:endParaRPr>
          </a:p>
          <a:p>
            <a:pPr>
              <a:lnSpc>
                <a:spcPct val="150000"/>
              </a:lnSpc>
              <a:buClr>
                <a:srgbClr val="5A5A5A"/>
              </a:buClr>
              <a:buSzPct val="100000"/>
            </a:pPr>
            <a:r>
              <a:rPr lang="en-US" sz="3600" dirty="0">
                <a:solidFill>
                  <a:schemeClr val="tx1"/>
                </a:solidFill>
                <a:ea typeface="Calibri"/>
                <a:sym typeface="Calibri"/>
              </a:rPr>
              <a:t>Partners</a:t>
            </a:r>
          </a:p>
          <a:p>
            <a:pPr>
              <a:lnSpc>
                <a:spcPct val="150000"/>
              </a:lnSpc>
              <a:buClr>
                <a:srgbClr val="5A5A5A"/>
              </a:buClr>
              <a:buSzPct val="100000"/>
            </a:pPr>
            <a:r>
              <a:rPr lang="en-US" sz="3600" dirty="0">
                <a:solidFill>
                  <a:schemeClr val="tx1"/>
                </a:solidFill>
                <a:ea typeface="Calibri"/>
                <a:sym typeface="Calibri"/>
              </a:rPr>
              <a:t>Small groups</a:t>
            </a:r>
          </a:p>
          <a:p>
            <a:pPr>
              <a:lnSpc>
                <a:spcPct val="150000"/>
              </a:lnSpc>
              <a:buClr>
                <a:srgbClr val="5A5A5A"/>
              </a:buClr>
              <a:buSzPct val="100000"/>
            </a:pPr>
            <a:r>
              <a:rPr lang="en-US" sz="3600" dirty="0">
                <a:solidFill>
                  <a:schemeClr val="tx1"/>
                </a:solidFill>
                <a:ea typeface="Calibri"/>
                <a:sym typeface="Calibri"/>
              </a:rPr>
              <a:t>Expert/Jigsaw groups</a:t>
            </a:r>
          </a:p>
          <a:p>
            <a:pPr>
              <a:lnSpc>
                <a:spcPct val="150000"/>
              </a:lnSpc>
              <a:buClr>
                <a:srgbClr val="5A5A5A"/>
              </a:buClr>
              <a:buSzPct val="100000"/>
            </a:pPr>
            <a:r>
              <a:rPr lang="en-US" sz="3600" dirty="0">
                <a:solidFill>
                  <a:schemeClr val="tx1"/>
                </a:solidFill>
                <a:ea typeface="Calibri"/>
                <a:sym typeface="Calibri"/>
              </a:rPr>
              <a:t>Self-selected groups, etc.</a:t>
            </a:r>
          </a:p>
        </p:txBody>
      </p:sp>
      <p:sp>
        <p:nvSpPr>
          <p:cNvPr id="9" name="Shape 139"/>
          <p:cNvSpPr txBox="1">
            <a:spLocks/>
          </p:cNvSpPr>
          <p:nvPr/>
        </p:nvSpPr>
        <p:spPr>
          <a:xfrm>
            <a:off x="521680" y="1119679"/>
            <a:ext cx="5431648" cy="4822825"/>
          </a:xfrm>
          <a:prstGeom prst="rect">
            <a:avLst/>
          </a:prstGeom>
          <a:noFill/>
          <a:ln w="22225">
            <a:solidFill>
              <a:schemeClr val="tx2"/>
            </a:solidFill>
          </a:ln>
        </p:spPr>
        <p:txBody>
          <a:bodyPr wrap="square" lIns="91425" tIns="45700" rIns="91425" bIns="45700" anchor="t" anchorCtr="0">
            <a:noAutofit/>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lnSpc>
                <a:spcPct val="150000"/>
              </a:lnSpc>
              <a:spcBef>
                <a:spcPts val="0"/>
              </a:spcBef>
              <a:buClr>
                <a:srgbClr val="5A5A5A"/>
              </a:buClr>
              <a:buSzPct val="25000"/>
              <a:buFont typeface="Arial"/>
              <a:buNone/>
            </a:pPr>
            <a:r>
              <a:rPr lang="en-US" sz="3600" b="1" dirty="0">
                <a:solidFill>
                  <a:schemeClr val="tx2"/>
                </a:solidFill>
                <a:ea typeface="Calibri"/>
                <a:sym typeface="Calibri"/>
              </a:rPr>
              <a:t>Considerations</a:t>
            </a:r>
            <a:r>
              <a:rPr lang="is-IS" sz="3600" b="1" dirty="0">
                <a:solidFill>
                  <a:schemeClr val="tx2"/>
                </a:solidFill>
                <a:ea typeface="Calibri"/>
                <a:sym typeface="Calibri"/>
              </a:rPr>
              <a:t>…</a:t>
            </a:r>
            <a:endParaRPr lang="en-US" sz="3600" b="1" dirty="0">
              <a:solidFill>
                <a:schemeClr val="tx2"/>
              </a:solidFill>
              <a:ea typeface="Calibri"/>
              <a:sym typeface="Calibri"/>
            </a:endParaRPr>
          </a:p>
          <a:p>
            <a:pPr>
              <a:lnSpc>
                <a:spcPct val="100000"/>
              </a:lnSpc>
              <a:buClr>
                <a:srgbClr val="5A5A5A"/>
              </a:buClr>
              <a:buSzPct val="100000"/>
            </a:pPr>
            <a:r>
              <a:rPr lang="en-US" sz="3600" dirty="0">
                <a:solidFill>
                  <a:schemeClr val="tx1"/>
                </a:solidFill>
                <a:ea typeface="Calibri"/>
                <a:sym typeface="Calibri"/>
              </a:rPr>
              <a:t>Content/background knowledge</a:t>
            </a:r>
          </a:p>
          <a:p>
            <a:pPr>
              <a:lnSpc>
                <a:spcPct val="100000"/>
              </a:lnSpc>
              <a:buClr>
                <a:srgbClr val="5A5A5A"/>
              </a:buClr>
              <a:buSzPct val="100000"/>
            </a:pPr>
            <a:r>
              <a:rPr lang="en-US" sz="3600" dirty="0">
                <a:solidFill>
                  <a:schemeClr val="tx1"/>
                </a:solidFill>
                <a:ea typeface="Calibri"/>
                <a:sym typeface="Calibri"/>
              </a:rPr>
              <a:t>Social skills</a:t>
            </a:r>
          </a:p>
          <a:p>
            <a:pPr>
              <a:lnSpc>
                <a:spcPct val="100000"/>
              </a:lnSpc>
              <a:buClr>
                <a:srgbClr val="5A5A5A"/>
              </a:buClr>
              <a:buSzPct val="100000"/>
            </a:pPr>
            <a:r>
              <a:rPr lang="en-US" sz="3600" dirty="0">
                <a:solidFill>
                  <a:schemeClr val="tx1"/>
                </a:solidFill>
                <a:ea typeface="Calibri"/>
                <a:sym typeface="Calibri"/>
              </a:rPr>
              <a:t>Reading ability</a:t>
            </a:r>
          </a:p>
          <a:p>
            <a:pPr>
              <a:lnSpc>
                <a:spcPct val="100000"/>
              </a:lnSpc>
              <a:buClr>
                <a:srgbClr val="5A5A5A"/>
              </a:buClr>
              <a:buSzPct val="100000"/>
            </a:pPr>
            <a:r>
              <a:rPr lang="en-US" sz="3600" dirty="0">
                <a:solidFill>
                  <a:schemeClr val="tx1"/>
                </a:solidFill>
                <a:ea typeface="Calibri"/>
                <a:sym typeface="Calibri"/>
              </a:rPr>
              <a:t>Language proficiency</a:t>
            </a:r>
          </a:p>
        </p:txBody>
      </p:sp>
    </p:spTree>
    <p:extLst>
      <p:ext uri="{BB962C8B-B14F-4D97-AF65-F5344CB8AC3E}">
        <p14:creationId xmlns:p14="http://schemas.microsoft.com/office/powerpoint/2010/main" val="2410350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9E63CE8-AE30-49CA-9033-1D9A36C93620}"/>
              </a:ext>
            </a:extLst>
          </p:cNvPr>
          <p:cNvSpPr>
            <a:spLocks noGrp="1"/>
          </p:cNvSpPr>
          <p:nvPr>
            <p:ph type="sldNum" sz="quarter" idx="4"/>
          </p:nvPr>
        </p:nvSpPr>
        <p:spPr/>
        <p:txBody>
          <a:bodyPr/>
          <a:lstStyle/>
          <a:p>
            <a:fld id="{4080289E-A2FF-0941-931A-EE1328331F47}" type="slidenum">
              <a:rPr lang="uk-UA" smtClean="0"/>
              <a:pPr/>
              <a:t>12</a:t>
            </a:fld>
            <a:endParaRPr lang="uk-UA" dirty="0"/>
          </a:p>
        </p:txBody>
      </p:sp>
      <p:sp>
        <p:nvSpPr>
          <p:cNvPr id="4" name="Title 3">
            <a:extLst>
              <a:ext uri="{FF2B5EF4-FFF2-40B4-BE49-F238E27FC236}">
                <a16:creationId xmlns:a16="http://schemas.microsoft.com/office/drawing/2014/main" id="{8206B098-FACC-4BED-AC3B-A90BA0065130}"/>
              </a:ext>
            </a:extLst>
          </p:cNvPr>
          <p:cNvSpPr>
            <a:spLocks noGrp="1"/>
          </p:cNvSpPr>
          <p:nvPr>
            <p:ph type="title"/>
          </p:nvPr>
        </p:nvSpPr>
        <p:spPr/>
        <p:txBody>
          <a:bodyPr/>
          <a:lstStyle/>
          <a:p>
            <a:r>
              <a:rPr lang="en-US" dirty="0"/>
              <a:t>Do Now</a:t>
            </a:r>
          </a:p>
        </p:txBody>
      </p:sp>
      <p:sp>
        <p:nvSpPr>
          <p:cNvPr id="6" name="TextBox 5">
            <a:extLst>
              <a:ext uri="{FF2B5EF4-FFF2-40B4-BE49-F238E27FC236}">
                <a16:creationId xmlns:a16="http://schemas.microsoft.com/office/drawing/2014/main" id="{A767C96B-A081-4B0E-86C2-76429193FBC3}"/>
              </a:ext>
            </a:extLst>
          </p:cNvPr>
          <p:cNvSpPr txBox="1"/>
          <p:nvPr/>
        </p:nvSpPr>
        <p:spPr>
          <a:xfrm>
            <a:off x="657308" y="1106444"/>
            <a:ext cx="10877384" cy="3708708"/>
          </a:xfrm>
          <a:prstGeom prst="rect">
            <a:avLst/>
          </a:prstGeom>
          <a:noFill/>
        </p:spPr>
        <p:txBody>
          <a:bodyPr wrap="square" rtlCol="0">
            <a:spAutoFit/>
          </a:bodyPr>
          <a:lstStyle/>
          <a:p>
            <a:r>
              <a:rPr lang="en-US" sz="5000" b="1" dirty="0">
                <a:solidFill>
                  <a:schemeClr val="tx2"/>
                </a:solidFill>
                <a:latin typeface="Calibri" panose="020F0502020204030204" pitchFamily="34" charset="0"/>
                <a:cs typeface="Calibri" panose="020F0502020204030204" pitchFamily="34" charset="0"/>
              </a:rPr>
              <a:t>Independently</a:t>
            </a:r>
          </a:p>
          <a:p>
            <a:r>
              <a:rPr lang="en-US" sz="4500" dirty="0">
                <a:latin typeface="Calibri" panose="020F0502020204030204" pitchFamily="34" charset="0"/>
                <a:cs typeface="Calibri" panose="020F0502020204030204" pitchFamily="34" charset="0"/>
              </a:rPr>
              <a:t>Read the excerpt in your note-catcher.</a:t>
            </a:r>
          </a:p>
          <a:p>
            <a:endParaRPr lang="en-US" sz="4500" dirty="0">
              <a:latin typeface="Calibri" panose="020F0502020204030204" pitchFamily="34" charset="0"/>
              <a:cs typeface="Calibri" panose="020F0502020204030204" pitchFamily="34" charset="0"/>
            </a:endParaRPr>
          </a:p>
          <a:p>
            <a:r>
              <a:rPr lang="en-US" sz="5000" b="1" dirty="0">
                <a:solidFill>
                  <a:schemeClr val="tx2"/>
                </a:solidFill>
                <a:latin typeface="Calibri" panose="020F0502020204030204" pitchFamily="34" charset="0"/>
                <a:cs typeface="Calibri" panose="020F0502020204030204" pitchFamily="34" charset="0"/>
              </a:rPr>
              <a:t>Think – Pair – Share</a:t>
            </a:r>
          </a:p>
          <a:p>
            <a:r>
              <a:rPr lang="en-US" sz="4500" dirty="0">
                <a:latin typeface="Calibri" panose="020F0502020204030204" pitchFamily="34" charset="0"/>
                <a:cs typeface="Calibri" panose="020F0502020204030204" pitchFamily="34" charset="0"/>
              </a:rPr>
              <a:t>What makes this text complex?</a:t>
            </a:r>
          </a:p>
        </p:txBody>
      </p:sp>
    </p:spTree>
    <p:extLst>
      <p:ext uri="{BB962C8B-B14F-4D97-AF65-F5344CB8AC3E}">
        <p14:creationId xmlns:p14="http://schemas.microsoft.com/office/powerpoint/2010/main" val="133616636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120</a:t>
            </a:fld>
            <a:endParaRPr lang="uk-UA" dirty="0"/>
          </a:p>
        </p:txBody>
      </p:sp>
      <p:sp>
        <p:nvSpPr>
          <p:cNvPr id="4" name="Title 3"/>
          <p:cNvSpPr>
            <a:spLocks noGrp="1"/>
          </p:cNvSpPr>
          <p:nvPr>
            <p:ph type="title"/>
          </p:nvPr>
        </p:nvSpPr>
        <p:spPr/>
        <p:txBody>
          <a:bodyPr/>
          <a:lstStyle/>
          <a:p>
            <a:r>
              <a:rPr lang="en-US" dirty="0"/>
              <a:t>Balance and Accountability are Key</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7668" y="1045133"/>
            <a:ext cx="10655955" cy="4713641"/>
          </a:xfrm>
          <a:prstGeom prst="rect">
            <a:avLst/>
          </a:prstGeom>
        </p:spPr>
      </p:pic>
    </p:spTree>
    <p:extLst>
      <p:ext uri="{BB962C8B-B14F-4D97-AF65-F5344CB8AC3E}">
        <p14:creationId xmlns:p14="http://schemas.microsoft.com/office/powerpoint/2010/main" val="623115181"/>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121</a:t>
            </a:fld>
            <a:endParaRPr lang="en-US" dirty="0"/>
          </a:p>
        </p:txBody>
      </p:sp>
      <p:sp>
        <p:nvSpPr>
          <p:cNvPr id="4" name="Title 3"/>
          <p:cNvSpPr>
            <a:spLocks noGrp="1"/>
          </p:cNvSpPr>
          <p:nvPr>
            <p:ph type="title"/>
          </p:nvPr>
        </p:nvSpPr>
        <p:spPr/>
        <p:txBody>
          <a:bodyPr/>
          <a:lstStyle/>
          <a:p>
            <a:r>
              <a:rPr lang="en-US" dirty="0"/>
              <a:t>Analyze the Classroom Case Study </a:t>
            </a:r>
          </a:p>
        </p:txBody>
      </p:sp>
      <p:sp>
        <p:nvSpPr>
          <p:cNvPr id="3" name="TextBox 2">
            <a:extLst>
              <a:ext uri="{FF2B5EF4-FFF2-40B4-BE49-F238E27FC236}">
                <a16:creationId xmlns:a16="http://schemas.microsoft.com/office/drawing/2014/main" id="{BE61BAE6-AF9D-4ADC-AA3A-108417D75E65}"/>
              </a:ext>
            </a:extLst>
          </p:cNvPr>
          <p:cNvSpPr txBox="1"/>
          <p:nvPr/>
        </p:nvSpPr>
        <p:spPr>
          <a:xfrm>
            <a:off x="413323" y="1627242"/>
            <a:ext cx="6259852" cy="4093428"/>
          </a:xfrm>
          <a:prstGeom prst="rect">
            <a:avLst/>
          </a:prstGeom>
          <a:noFill/>
        </p:spPr>
        <p:txBody>
          <a:bodyPr wrap="square" rtlCol="0">
            <a:spAutoFit/>
          </a:bodyPr>
          <a:lstStyle/>
          <a:p>
            <a:pPr algn="ctr"/>
            <a:r>
              <a:rPr lang="en-US" sz="4000" b="1" dirty="0">
                <a:solidFill>
                  <a:schemeClr val="tx2"/>
                </a:solidFill>
                <a:latin typeface="Calibri" charset="0"/>
                <a:ea typeface="Calibri" charset="0"/>
                <a:cs typeface="Calibri" charset="0"/>
              </a:rPr>
              <a:t>Discuss with a Partner:</a:t>
            </a:r>
          </a:p>
          <a:p>
            <a:pPr algn="ctr"/>
            <a:endParaRPr lang="en-US" sz="2000" b="1" dirty="0">
              <a:solidFill>
                <a:schemeClr val="tx2"/>
              </a:solidFill>
              <a:latin typeface="Calibri" charset="0"/>
              <a:ea typeface="Calibri" charset="0"/>
              <a:cs typeface="Calibri" charset="0"/>
            </a:endParaRPr>
          </a:p>
          <a:p>
            <a:pPr marL="571500" indent="-571500">
              <a:buFont typeface="Arial" charset="0"/>
              <a:buChar char="•"/>
            </a:pPr>
            <a:r>
              <a:rPr lang="en-US" sz="4000" dirty="0">
                <a:latin typeface="Calibri" charset="0"/>
                <a:ea typeface="Calibri" charset="0"/>
                <a:cs typeface="Calibri" charset="0"/>
              </a:rPr>
              <a:t>What evidence do you see of a supportive environment?</a:t>
            </a:r>
            <a:endParaRPr lang="en-US" sz="2000" dirty="0">
              <a:latin typeface="Calibri" charset="0"/>
              <a:ea typeface="Calibri" charset="0"/>
              <a:cs typeface="Calibri" charset="0"/>
            </a:endParaRPr>
          </a:p>
          <a:p>
            <a:pPr marL="571500" indent="-571500">
              <a:buFont typeface="Arial" charset="0"/>
              <a:buChar char="•"/>
            </a:pPr>
            <a:r>
              <a:rPr lang="en-US" sz="4000" dirty="0">
                <a:latin typeface="Calibri" charset="0"/>
                <a:ea typeface="Calibri" charset="0"/>
                <a:cs typeface="Calibri" charset="0"/>
              </a:rPr>
              <a:t>How are students grouped in this discussion?</a:t>
            </a:r>
          </a:p>
        </p:txBody>
      </p:sp>
      <p:sp>
        <p:nvSpPr>
          <p:cNvPr id="5" name="Rectangle 4"/>
          <p:cNvSpPr/>
          <p:nvPr/>
        </p:nvSpPr>
        <p:spPr>
          <a:xfrm>
            <a:off x="7417644" y="1565686"/>
            <a:ext cx="4438772" cy="3939540"/>
          </a:xfrm>
          <a:prstGeom prst="rect">
            <a:avLst/>
          </a:prstGeom>
          <a:solidFill>
            <a:schemeClr val="tx1">
              <a:lumMod val="20000"/>
              <a:lumOff val="80000"/>
            </a:schemeClr>
          </a:solidFill>
          <a:ln>
            <a:solidFill>
              <a:schemeClr val="tx2"/>
            </a:solidFill>
          </a:ln>
        </p:spPr>
        <p:txBody>
          <a:bodyPr wrap="square">
            <a:spAutoFit/>
          </a:bodyPr>
          <a:lstStyle/>
          <a:p>
            <a:pPr algn="ctr"/>
            <a:r>
              <a:rPr lang="en-US" sz="3400" b="1" dirty="0">
                <a:solidFill>
                  <a:schemeClr val="tx2">
                    <a:lumMod val="75000"/>
                  </a:schemeClr>
                </a:solidFill>
                <a:latin typeface="Calibri" panose="020F0502020204030204" pitchFamily="34" charset="0"/>
                <a:cs typeface="Calibri" panose="020F0502020204030204" pitchFamily="34" charset="0"/>
              </a:rPr>
              <a:t>Step 2:</a:t>
            </a:r>
          </a:p>
          <a:p>
            <a:pPr algn="ctr"/>
            <a:r>
              <a:rPr lang="en-US" sz="3600" dirty="0">
                <a:latin typeface="Calibri" panose="020F0502020204030204" pitchFamily="34" charset="0"/>
                <a:cs typeface="Calibri" panose="020F0502020204030204" pitchFamily="34" charset="0"/>
              </a:rPr>
              <a:t>Create an environment which supports all students in engaging in productive conversations.</a:t>
            </a:r>
          </a:p>
        </p:txBody>
      </p:sp>
    </p:spTree>
    <p:extLst>
      <p:ext uri="{BB962C8B-B14F-4D97-AF65-F5344CB8AC3E}">
        <p14:creationId xmlns:p14="http://schemas.microsoft.com/office/powerpoint/2010/main" val="284121455"/>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122</a:t>
            </a:fld>
            <a:endParaRPr lang="en-US" dirty="0"/>
          </a:p>
        </p:txBody>
      </p:sp>
      <p:sp>
        <p:nvSpPr>
          <p:cNvPr id="4" name="Title 3"/>
          <p:cNvSpPr>
            <a:spLocks noGrp="1"/>
          </p:cNvSpPr>
          <p:nvPr>
            <p:ph type="title"/>
          </p:nvPr>
        </p:nvSpPr>
        <p:spPr/>
        <p:txBody>
          <a:bodyPr/>
          <a:lstStyle/>
          <a:p>
            <a:r>
              <a:rPr lang="en-US" dirty="0"/>
              <a:t>Step 3: Establish Norms and Procedures</a:t>
            </a:r>
          </a:p>
        </p:txBody>
      </p:sp>
      <p:sp>
        <p:nvSpPr>
          <p:cNvPr id="5" name="TextBox 4">
            <a:extLst>
              <a:ext uri="{FF2B5EF4-FFF2-40B4-BE49-F238E27FC236}">
                <a16:creationId xmlns:a16="http://schemas.microsoft.com/office/drawing/2014/main" id="{215484CA-E7C0-4D11-BD70-BD175B11DA0C}"/>
              </a:ext>
            </a:extLst>
          </p:cNvPr>
          <p:cNvSpPr txBox="1"/>
          <p:nvPr/>
        </p:nvSpPr>
        <p:spPr>
          <a:xfrm>
            <a:off x="962108" y="1749287"/>
            <a:ext cx="10336695" cy="2585323"/>
          </a:xfrm>
          <a:prstGeom prst="rect">
            <a:avLst/>
          </a:prstGeom>
          <a:noFill/>
        </p:spPr>
        <p:txBody>
          <a:bodyPr wrap="square" rtlCol="0">
            <a:spAutoFit/>
          </a:bodyPr>
          <a:lstStyle/>
          <a:p>
            <a:pPr algn="ctr"/>
            <a:r>
              <a:rPr lang="en-US" sz="5400" dirty="0">
                <a:latin typeface="Calibri" panose="020F0502020204030204" pitchFamily="34" charset="0"/>
                <a:cs typeface="Calibri" panose="020F0502020204030204" pitchFamily="34" charset="0"/>
              </a:rPr>
              <a:t>Establish consistent norms and procedures for conversations.</a:t>
            </a:r>
          </a:p>
          <a:p>
            <a:endParaRPr lang="en-US" sz="5400" dirty="0"/>
          </a:p>
        </p:txBody>
      </p:sp>
      <p:sp>
        <p:nvSpPr>
          <p:cNvPr id="2" name="TextBox 1"/>
          <p:cNvSpPr txBox="1"/>
          <p:nvPr/>
        </p:nvSpPr>
        <p:spPr>
          <a:xfrm>
            <a:off x="962108" y="3994484"/>
            <a:ext cx="10336695" cy="1661993"/>
          </a:xfrm>
          <a:prstGeom prst="rect">
            <a:avLst/>
          </a:prstGeom>
          <a:solidFill>
            <a:schemeClr val="tx1">
              <a:lumMod val="20000"/>
              <a:lumOff val="80000"/>
            </a:schemeClr>
          </a:solidFill>
          <a:ln w="25400">
            <a:solidFill>
              <a:schemeClr val="tx2">
                <a:lumMod val="75000"/>
              </a:schemeClr>
            </a:solidFill>
          </a:ln>
        </p:spPr>
        <p:txBody>
          <a:bodyPr wrap="square" rtlCol="0">
            <a:spAutoFit/>
          </a:bodyPr>
          <a:lstStyle/>
          <a:p>
            <a:pPr algn="ctr"/>
            <a:r>
              <a:rPr lang="en-US" sz="3400" b="1" dirty="0">
                <a:solidFill>
                  <a:schemeClr val="tx2"/>
                </a:solidFill>
                <a:latin typeface="Calibri" charset="0"/>
                <a:ea typeface="Calibri" charset="0"/>
                <a:cs typeface="Calibri" charset="0"/>
              </a:rPr>
              <a:t>Share Out:</a:t>
            </a:r>
          </a:p>
          <a:p>
            <a:pPr marL="285750" indent="-285750">
              <a:buFont typeface="Arial" charset="0"/>
              <a:buChar char="•"/>
            </a:pPr>
            <a:r>
              <a:rPr lang="en-US" sz="3400" dirty="0">
                <a:latin typeface="Calibri" charset="0"/>
                <a:ea typeface="Calibri" charset="0"/>
                <a:cs typeface="Calibri" charset="0"/>
              </a:rPr>
              <a:t>What norms and procedures are evident in this case study? Be specific!</a:t>
            </a:r>
          </a:p>
        </p:txBody>
      </p:sp>
    </p:spTree>
    <p:extLst>
      <p:ext uri="{BB962C8B-B14F-4D97-AF65-F5344CB8AC3E}">
        <p14:creationId xmlns:p14="http://schemas.microsoft.com/office/powerpoint/2010/main" val="1585175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123</a:t>
            </a:fld>
            <a:endParaRPr lang="uk-UA" dirty="0"/>
          </a:p>
        </p:txBody>
      </p:sp>
      <p:sp>
        <p:nvSpPr>
          <p:cNvPr id="7" name="Text Placeholder 6"/>
          <p:cNvSpPr>
            <a:spLocks noGrp="1"/>
          </p:cNvSpPr>
          <p:nvPr>
            <p:ph type="body" sz="quarter" idx="10"/>
          </p:nvPr>
        </p:nvSpPr>
        <p:spPr/>
        <p:txBody>
          <a:bodyPr/>
          <a:lstStyle/>
          <a:p>
            <a:pPr marL="0" indent="0" algn="ctr">
              <a:buNone/>
            </a:pPr>
            <a:r>
              <a:rPr lang="en-US" sz="4000" b="1" dirty="0">
                <a:solidFill>
                  <a:schemeClr val="tx2"/>
                </a:solidFill>
              </a:rPr>
              <a:t>As you watch the video, look for</a:t>
            </a:r>
            <a:r>
              <a:rPr lang="en-US" sz="4000" dirty="0">
                <a:solidFill>
                  <a:schemeClr val="tx2"/>
                </a:solidFill>
              </a:rPr>
              <a:t>:</a:t>
            </a:r>
          </a:p>
          <a:p>
            <a:pPr marL="0" indent="0" algn="ctr">
              <a:buNone/>
            </a:pPr>
            <a:endParaRPr lang="en-US" sz="2000" dirty="0">
              <a:solidFill>
                <a:schemeClr val="tx2"/>
              </a:solidFill>
            </a:endParaRPr>
          </a:p>
          <a:p>
            <a:r>
              <a:rPr lang="en-US" sz="4000" dirty="0">
                <a:solidFill>
                  <a:schemeClr val="tx1"/>
                </a:solidFill>
              </a:rPr>
              <a:t>What norms and procedures are evident in this lesson?</a:t>
            </a:r>
          </a:p>
          <a:p>
            <a:r>
              <a:rPr lang="en-US" sz="4000" dirty="0">
                <a:solidFill>
                  <a:schemeClr val="tx1"/>
                </a:solidFill>
              </a:rPr>
              <a:t>How does the teacher hold students accountable to meeting these expectations?</a:t>
            </a:r>
          </a:p>
          <a:p>
            <a:endParaRPr lang="en-US" dirty="0"/>
          </a:p>
        </p:txBody>
      </p:sp>
      <p:sp>
        <p:nvSpPr>
          <p:cNvPr id="6" name="Title 5"/>
          <p:cNvSpPr>
            <a:spLocks noGrp="1"/>
          </p:cNvSpPr>
          <p:nvPr>
            <p:ph type="title"/>
          </p:nvPr>
        </p:nvSpPr>
        <p:spPr/>
        <p:txBody>
          <a:bodyPr/>
          <a:lstStyle/>
          <a:p>
            <a:r>
              <a:rPr lang="en-US" dirty="0"/>
              <a:t>Video Look Fors</a:t>
            </a:r>
          </a:p>
        </p:txBody>
      </p:sp>
    </p:spTree>
    <p:extLst>
      <p:ext uri="{BB962C8B-B14F-4D97-AF65-F5344CB8AC3E}">
        <p14:creationId xmlns:p14="http://schemas.microsoft.com/office/powerpoint/2010/main" val="918952443"/>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CD395FE-E26B-4E3C-B5D5-F2008216BB16}"/>
              </a:ext>
            </a:extLst>
          </p:cNvPr>
          <p:cNvSpPr>
            <a:spLocks noGrp="1"/>
          </p:cNvSpPr>
          <p:nvPr>
            <p:ph type="sldNum" sz="quarter" idx="4"/>
          </p:nvPr>
        </p:nvSpPr>
        <p:spPr/>
        <p:txBody>
          <a:bodyPr/>
          <a:lstStyle/>
          <a:p>
            <a:fld id="{4080289E-A2FF-0941-931A-EE1328331F47}" type="slidenum">
              <a:rPr lang="uk-UA" smtClean="0"/>
              <a:pPr/>
              <a:t>124</a:t>
            </a:fld>
            <a:endParaRPr lang="uk-UA" dirty="0"/>
          </a:p>
        </p:txBody>
      </p:sp>
      <p:sp>
        <p:nvSpPr>
          <p:cNvPr id="4" name="Title 3">
            <a:extLst>
              <a:ext uri="{FF2B5EF4-FFF2-40B4-BE49-F238E27FC236}">
                <a16:creationId xmlns:a16="http://schemas.microsoft.com/office/drawing/2014/main" id="{9F0D01FE-CE41-4920-9D35-6B2721554B93}"/>
              </a:ext>
            </a:extLst>
          </p:cNvPr>
          <p:cNvSpPr>
            <a:spLocks noGrp="1"/>
          </p:cNvSpPr>
          <p:nvPr>
            <p:ph type="title"/>
          </p:nvPr>
        </p:nvSpPr>
        <p:spPr/>
        <p:txBody>
          <a:bodyPr>
            <a:normAutofit/>
          </a:bodyPr>
          <a:lstStyle/>
          <a:p>
            <a:r>
              <a:rPr lang="en-US" dirty="0"/>
              <a:t>Norms and Procedures in Action</a:t>
            </a:r>
          </a:p>
        </p:txBody>
      </p:sp>
      <p:pic>
        <p:nvPicPr>
          <p:cNvPr id="6" name="Picture 5">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75656" y="906820"/>
            <a:ext cx="9853128" cy="5044531"/>
          </a:xfrm>
          <a:prstGeom prst="rect">
            <a:avLst/>
          </a:prstGeom>
        </p:spPr>
      </p:pic>
    </p:spTree>
    <p:extLst>
      <p:ext uri="{BB962C8B-B14F-4D97-AF65-F5344CB8AC3E}">
        <p14:creationId xmlns:p14="http://schemas.microsoft.com/office/powerpoint/2010/main" val="1634190070"/>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125</a:t>
            </a:fld>
            <a:endParaRPr lang="uk-UA" dirty="0"/>
          </a:p>
        </p:txBody>
      </p:sp>
      <p:sp>
        <p:nvSpPr>
          <p:cNvPr id="7" name="Text Placeholder 6"/>
          <p:cNvSpPr>
            <a:spLocks noGrp="1"/>
          </p:cNvSpPr>
          <p:nvPr>
            <p:ph type="body" sz="quarter" idx="10"/>
          </p:nvPr>
        </p:nvSpPr>
        <p:spPr/>
        <p:txBody>
          <a:bodyPr/>
          <a:lstStyle/>
          <a:p>
            <a:r>
              <a:rPr lang="en-US" sz="5000" dirty="0">
                <a:solidFill>
                  <a:schemeClr val="tx1"/>
                </a:solidFill>
              </a:rPr>
              <a:t>What norms and procedures are evident in this lesson?</a:t>
            </a:r>
          </a:p>
          <a:p>
            <a:endParaRPr lang="en-US" sz="5000" dirty="0">
              <a:solidFill>
                <a:schemeClr val="tx1"/>
              </a:solidFill>
            </a:endParaRPr>
          </a:p>
          <a:p>
            <a:r>
              <a:rPr lang="en-US" sz="5000" dirty="0">
                <a:solidFill>
                  <a:schemeClr val="tx1"/>
                </a:solidFill>
              </a:rPr>
              <a:t>How does the teacher hold students accountable to meeting these expectations?</a:t>
            </a:r>
          </a:p>
          <a:p>
            <a:endParaRPr lang="en-US" sz="5000" dirty="0"/>
          </a:p>
        </p:txBody>
      </p:sp>
      <p:sp>
        <p:nvSpPr>
          <p:cNvPr id="6" name="Title 5"/>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458114121"/>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126</a:t>
            </a:fld>
            <a:endParaRPr lang="en-US" dirty="0"/>
          </a:p>
        </p:txBody>
      </p:sp>
      <p:sp>
        <p:nvSpPr>
          <p:cNvPr id="4" name="Title 3"/>
          <p:cNvSpPr>
            <a:spLocks noGrp="1"/>
          </p:cNvSpPr>
          <p:nvPr>
            <p:ph type="title"/>
          </p:nvPr>
        </p:nvSpPr>
        <p:spPr/>
        <p:txBody>
          <a:bodyPr/>
          <a:lstStyle/>
          <a:p>
            <a:r>
              <a:rPr lang="en-US" dirty="0"/>
              <a:t>Step 4: Purpose and Planning</a:t>
            </a:r>
          </a:p>
        </p:txBody>
      </p:sp>
      <p:sp>
        <p:nvSpPr>
          <p:cNvPr id="5" name="TextBox 4">
            <a:extLst>
              <a:ext uri="{FF2B5EF4-FFF2-40B4-BE49-F238E27FC236}">
                <a16:creationId xmlns:a16="http://schemas.microsoft.com/office/drawing/2014/main" id="{215484CA-E7C0-4D11-BD70-BD175B11DA0C}"/>
              </a:ext>
            </a:extLst>
          </p:cNvPr>
          <p:cNvSpPr txBox="1"/>
          <p:nvPr/>
        </p:nvSpPr>
        <p:spPr>
          <a:xfrm>
            <a:off x="962108" y="1749287"/>
            <a:ext cx="10336695" cy="2585323"/>
          </a:xfrm>
          <a:prstGeom prst="rect">
            <a:avLst/>
          </a:prstGeom>
          <a:noFill/>
        </p:spPr>
        <p:txBody>
          <a:bodyPr wrap="square" rtlCol="0">
            <a:spAutoFit/>
          </a:bodyPr>
          <a:lstStyle/>
          <a:p>
            <a:pPr algn="ctr"/>
            <a:r>
              <a:rPr lang="en-US" sz="5400" dirty="0">
                <a:latin typeface="Calibri" panose="020F0502020204030204" pitchFamily="34" charset="0"/>
                <a:cs typeface="Calibri" panose="020F0502020204030204" pitchFamily="34" charset="0"/>
              </a:rPr>
              <a:t>Identify the purpose of and provide guiding questions for each conversation.</a:t>
            </a:r>
          </a:p>
        </p:txBody>
      </p:sp>
    </p:spTree>
    <p:extLst>
      <p:ext uri="{BB962C8B-B14F-4D97-AF65-F5344CB8AC3E}">
        <p14:creationId xmlns:p14="http://schemas.microsoft.com/office/powerpoint/2010/main" val="415518383"/>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127</a:t>
            </a:fld>
            <a:endParaRPr lang="en-US" dirty="0"/>
          </a:p>
        </p:txBody>
      </p:sp>
      <p:sp>
        <p:nvSpPr>
          <p:cNvPr id="4" name="Title 3"/>
          <p:cNvSpPr>
            <a:spLocks noGrp="1"/>
          </p:cNvSpPr>
          <p:nvPr>
            <p:ph type="title"/>
          </p:nvPr>
        </p:nvSpPr>
        <p:spPr/>
        <p:txBody>
          <a:bodyPr/>
          <a:lstStyle/>
          <a:p>
            <a:r>
              <a:rPr lang="en-US" dirty="0"/>
              <a:t>Analyze the Classroom Case Study</a:t>
            </a:r>
          </a:p>
        </p:txBody>
      </p:sp>
      <p:sp>
        <p:nvSpPr>
          <p:cNvPr id="3" name="TextBox 2">
            <a:extLst>
              <a:ext uri="{FF2B5EF4-FFF2-40B4-BE49-F238E27FC236}">
                <a16:creationId xmlns:a16="http://schemas.microsoft.com/office/drawing/2014/main" id="{BE61BAE6-AF9D-4ADC-AA3A-108417D75E65}"/>
              </a:ext>
            </a:extLst>
          </p:cNvPr>
          <p:cNvSpPr txBox="1"/>
          <p:nvPr/>
        </p:nvSpPr>
        <p:spPr>
          <a:xfrm>
            <a:off x="451439" y="1174089"/>
            <a:ext cx="6527859" cy="5016758"/>
          </a:xfrm>
          <a:prstGeom prst="rect">
            <a:avLst/>
          </a:prstGeom>
          <a:noFill/>
        </p:spPr>
        <p:txBody>
          <a:bodyPr wrap="square" rtlCol="0">
            <a:spAutoFit/>
          </a:bodyPr>
          <a:lstStyle/>
          <a:p>
            <a:pPr algn="ctr"/>
            <a:r>
              <a:rPr lang="en-US" sz="4000" b="1" dirty="0">
                <a:solidFill>
                  <a:schemeClr val="tx2"/>
                </a:solidFill>
                <a:latin typeface="Calibri" charset="0"/>
                <a:ea typeface="Calibri" charset="0"/>
                <a:cs typeface="Calibri" charset="0"/>
              </a:rPr>
              <a:t>Discuss with a Partner:</a:t>
            </a:r>
          </a:p>
          <a:p>
            <a:pPr algn="ctr"/>
            <a:endParaRPr lang="en-US" sz="4000" b="1" dirty="0">
              <a:solidFill>
                <a:schemeClr val="tx2"/>
              </a:solidFill>
              <a:latin typeface="Calibri" charset="0"/>
              <a:ea typeface="Calibri" charset="0"/>
              <a:cs typeface="Calibri" charset="0"/>
            </a:endParaRPr>
          </a:p>
          <a:p>
            <a:pPr marL="457200" indent="-457200">
              <a:buFont typeface="Arial" charset="0"/>
              <a:buChar char="•"/>
            </a:pPr>
            <a:r>
              <a:rPr lang="en-US" sz="4000" dirty="0">
                <a:latin typeface="Calibri" charset="0"/>
                <a:ea typeface="Calibri" charset="0"/>
                <a:cs typeface="Calibri" charset="0"/>
              </a:rPr>
              <a:t>What was the purpose of this conversation?</a:t>
            </a:r>
          </a:p>
          <a:p>
            <a:pPr marL="457200" indent="-457200">
              <a:buFont typeface="Arial" charset="0"/>
              <a:buChar char="•"/>
            </a:pPr>
            <a:r>
              <a:rPr lang="en-US" sz="4000" dirty="0">
                <a:latin typeface="Calibri" charset="0"/>
                <a:ea typeface="Calibri" charset="0"/>
                <a:cs typeface="Calibri" charset="0"/>
              </a:rPr>
              <a:t>How did the Guiding Questions support that purpose?</a:t>
            </a:r>
          </a:p>
          <a:p>
            <a:pPr marL="571500" indent="-571500">
              <a:buFont typeface="Arial" charset="0"/>
              <a:buChar char="•"/>
            </a:pPr>
            <a:endParaRPr lang="en-US" sz="4000" dirty="0">
              <a:latin typeface="Calibri" charset="0"/>
              <a:ea typeface="Calibri" charset="0"/>
              <a:cs typeface="Calibri" charset="0"/>
            </a:endParaRPr>
          </a:p>
        </p:txBody>
      </p:sp>
      <p:sp>
        <p:nvSpPr>
          <p:cNvPr id="5" name="Rectangle 4"/>
          <p:cNvSpPr/>
          <p:nvPr/>
        </p:nvSpPr>
        <p:spPr>
          <a:xfrm>
            <a:off x="7417644" y="1780888"/>
            <a:ext cx="4173193" cy="2708434"/>
          </a:xfrm>
          <a:prstGeom prst="rect">
            <a:avLst/>
          </a:prstGeom>
          <a:solidFill>
            <a:schemeClr val="tx1">
              <a:lumMod val="20000"/>
              <a:lumOff val="80000"/>
            </a:schemeClr>
          </a:solidFill>
          <a:ln>
            <a:solidFill>
              <a:schemeClr val="tx2"/>
            </a:solidFill>
          </a:ln>
        </p:spPr>
        <p:txBody>
          <a:bodyPr wrap="square">
            <a:spAutoFit/>
          </a:bodyPr>
          <a:lstStyle/>
          <a:p>
            <a:pPr algn="ctr"/>
            <a:r>
              <a:rPr lang="en-US" sz="3400" b="1" dirty="0">
                <a:solidFill>
                  <a:schemeClr val="tx2">
                    <a:lumMod val="75000"/>
                  </a:schemeClr>
                </a:solidFill>
                <a:latin typeface="Calibri" panose="020F0502020204030204" pitchFamily="34" charset="0"/>
                <a:cs typeface="Calibri" panose="020F0502020204030204" pitchFamily="34" charset="0"/>
              </a:rPr>
              <a:t>Step 4:</a:t>
            </a:r>
          </a:p>
          <a:p>
            <a:pPr algn="ctr"/>
            <a:r>
              <a:rPr lang="en-US" sz="3400" b="1" dirty="0">
                <a:latin typeface="Calibri" panose="020F0502020204030204" pitchFamily="34" charset="0"/>
                <a:cs typeface="Calibri" panose="020F0502020204030204" pitchFamily="34" charset="0"/>
              </a:rPr>
              <a:t>Identify the purpose of and provide guiding questions for each conversation.</a:t>
            </a:r>
            <a:endParaRPr lang="en-US" sz="3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0104624"/>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3293924-0F45-E247-A2DE-646F8801E449}"/>
              </a:ext>
            </a:extLst>
          </p:cNvPr>
          <p:cNvSpPr>
            <a:spLocks noGrp="1"/>
          </p:cNvSpPr>
          <p:nvPr>
            <p:ph type="sldNum" sz="quarter" idx="4"/>
          </p:nvPr>
        </p:nvSpPr>
        <p:spPr/>
        <p:txBody>
          <a:bodyPr/>
          <a:lstStyle/>
          <a:p>
            <a:fld id="{4080289E-A2FF-0941-931A-EE1328331F47}" type="slidenum">
              <a:rPr lang="uk-UA" smtClean="0"/>
              <a:pPr/>
              <a:t>128</a:t>
            </a:fld>
            <a:endParaRPr lang="uk-UA" dirty="0"/>
          </a:p>
        </p:txBody>
      </p:sp>
      <p:sp>
        <p:nvSpPr>
          <p:cNvPr id="3" name="Text Placeholder 2">
            <a:extLst>
              <a:ext uri="{FF2B5EF4-FFF2-40B4-BE49-F238E27FC236}">
                <a16:creationId xmlns:a16="http://schemas.microsoft.com/office/drawing/2014/main" id="{C8BF6B82-56C0-8343-B366-54E31745781C}"/>
              </a:ext>
            </a:extLst>
          </p:cNvPr>
          <p:cNvSpPr>
            <a:spLocks noGrp="1"/>
          </p:cNvSpPr>
          <p:nvPr>
            <p:ph type="body" sz="quarter" idx="10"/>
          </p:nvPr>
        </p:nvSpPr>
        <p:spPr>
          <a:xfrm>
            <a:off x="783474" y="1860465"/>
            <a:ext cx="4895431" cy="4822825"/>
          </a:xfrm>
        </p:spPr>
        <p:txBody>
          <a:bodyPr/>
          <a:lstStyle/>
          <a:p>
            <a:pPr marL="0" indent="0" algn="ctr">
              <a:buNone/>
            </a:pPr>
            <a:r>
              <a:rPr lang="en-US" sz="4400" b="1" dirty="0">
                <a:solidFill>
                  <a:schemeClr val="tx2"/>
                </a:solidFill>
              </a:rPr>
              <a:t>…act as a scaffold!</a:t>
            </a:r>
          </a:p>
          <a:p>
            <a:pPr marL="0" indent="0" algn="ctr">
              <a:buNone/>
            </a:pPr>
            <a:endParaRPr lang="en-US" sz="4400" b="1" dirty="0">
              <a:solidFill>
                <a:schemeClr val="tx2"/>
              </a:solidFill>
            </a:endParaRPr>
          </a:p>
          <a:p>
            <a:pPr marL="0" indent="0" algn="ctr">
              <a:buNone/>
            </a:pPr>
            <a:r>
              <a:rPr lang="en-US" sz="3600" dirty="0"/>
              <a:t>They support students in making meaning of complex texts!</a:t>
            </a:r>
          </a:p>
        </p:txBody>
      </p:sp>
      <p:sp>
        <p:nvSpPr>
          <p:cNvPr id="4" name="Title 3">
            <a:extLst>
              <a:ext uri="{FF2B5EF4-FFF2-40B4-BE49-F238E27FC236}">
                <a16:creationId xmlns:a16="http://schemas.microsoft.com/office/drawing/2014/main" id="{D3A50079-CEE8-5746-9475-53461828AFF7}"/>
              </a:ext>
            </a:extLst>
          </p:cNvPr>
          <p:cNvSpPr>
            <a:spLocks noGrp="1"/>
          </p:cNvSpPr>
          <p:nvPr>
            <p:ph type="title"/>
          </p:nvPr>
        </p:nvSpPr>
        <p:spPr/>
        <p:txBody>
          <a:bodyPr/>
          <a:lstStyle/>
          <a:p>
            <a:r>
              <a:rPr lang="en-US" dirty="0"/>
              <a:t>Guiding Questions…</a:t>
            </a:r>
          </a:p>
        </p:txBody>
      </p:sp>
      <p:pic>
        <p:nvPicPr>
          <p:cNvPr id="5" name="Picture 4">
            <a:extLst>
              <a:ext uri="{FF2B5EF4-FFF2-40B4-BE49-F238E27FC236}">
                <a16:creationId xmlns:a16="http://schemas.microsoft.com/office/drawing/2014/main" id="{7838CD73-7022-6944-A034-0E6BE75BE7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08268" y="975760"/>
            <a:ext cx="4933507" cy="4898014"/>
          </a:xfrm>
          <a:prstGeom prst="rect">
            <a:avLst/>
          </a:prstGeom>
        </p:spPr>
      </p:pic>
    </p:spTree>
    <p:extLst>
      <p:ext uri="{BB962C8B-B14F-4D97-AF65-F5344CB8AC3E}">
        <p14:creationId xmlns:p14="http://schemas.microsoft.com/office/powerpoint/2010/main" val="2630709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129</a:t>
            </a:fld>
            <a:endParaRPr lang="en-US" dirty="0"/>
          </a:p>
        </p:txBody>
      </p:sp>
      <p:sp>
        <p:nvSpPr>
          <p:cNvPr id="4" name="Title 3"/>
          <p:cNvSpPr>
            <a:spLocks noGrp="1"/>
          </p:cNvSpPr>
          <p:nvPr>
            <p:ph type="title"/>
          </p:nvPr>
        </p:nvSpPr>
        <p:spPr/>
        <p:txBody>
          <a:bodyPr/>
          <a:lstStyle/>
          <a:p>
            <a:r>
              <a:rPr lang="en-US" dirty="0"/>
              <a:t>Step 5: Use Talk Moves to Guide the Conversation</a:t>
            </a:r>
          </a:p>
        </p:txBody>
      </p:sp>
      <p:sp>
        <p:nvSpPr>
          <p:cNvPr id="5" name="TextBox 4">
            <a:extLst>
              <a:ext uri="{FF2B5EF4-FFF2-40B4-BE49-F238E27FC236}">
                <a16:creationId xmlns:a16="http://schemas.microsoft.com/office/drawing/2014/main" id="{215484CA-E7C0-4D11-BD70-BD175B11DA0C}"/>
              </a:ext>
            </a:extLst>
          </p:cNvPr>
          <p:cNvSpPr txBox="1"/>
          <p:nvPr/>
        </p:nvSpPr>
        <p:spPr>
          <a:xfrm>
            <a:off x="962108" y="1749287"/>
            <a:ext cx="10336695" cy="2585323"/>
          </a:xfrm>
          <a:prstGeom prst="rect">
            <a:avLst/>
          </a:prstGeom>
          <a:noFill/>
        </p:spPr>
        <p:txBody>
          <a:bodyPr wrap="square" rtlCol="0">
            <a:spAutoFit/>
          </a:bodyPr>
          <a:lstStyle/>
          <a:p>
            <a:pPr algn="ctr"/>
            <a:r>
              <a:rPr lang="en-US" sz="4800" dirty="0">
                <a:latin typeface="Calibri" panose="020F0502020204030204" pitchFamily="34" charset="0"/>
                <a:cs typeface="Calibri" panose="020F0502020204030204" pitchFamily="34" charset="0"/>
              </a:rPr>
              <a:t>Guide conversations with “talk moves” to determine student understandings and misconceptions.</a:t>
            </a:r>
          </a:p>
          <a:p>
            <a:endParaRPr lang="en-US" dirty="0"/>
          </a:p>
        </p:txBody>
      </p:sp>
    </p:spTree>
    <p:extLst>
      <p:ext uri="{BB962C8B-B14F-4D97-AF65-F5344CB8AC3E}">
        <p14:creationId xmlns:p14="http://schemas.microsoft.com/office/powerpoint/2010/main" val="3856200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404019" y="959883"/>
            <a:ext cx="11383962" cy="4822825"/>
          </a:xfrm>
        </p:spPr>
        <p:txBody>
          <a:bodyPr/>
          <a:lstStyle/>
          <a:p>
            <a:endParaRPr lang="en-US" sz="1000" dirty="0">
              <a:solidFill>
                <a:schemeClr val="tx1"/>
              </a:solidFill>
            </a:endParaRPr>
          </a:p>
          <a:p>
            <a:r>
              <a:rPr lang="en-US" sz="4300" dirty="0">
                <a:solidFill>
                  <a:schemeClr val="tx1"/>
                </a:solidFill>
              </a:rPr>
              <a:t>Describe the four aspects of qualitative complexity and identify examples of each.</a:t>
            </a:r>
          </a:p>
          <a:p>
            <a:endParaRPr lang="en-US" sz="2000" dirty="0">
              <a:solidFill>
                <a:schemeClr val="tx1"/>
              </a:solidFill>
            </a:endParaRPr>
          </a:p>
          <a:p>
            <a:r>
              <a:rPr lang="en-US" sz="4300" dirty="0">
                <a:solidFill>
                  <a:schemeClr val="tx1"/>
                </a:solidFill>
              </a:rPr>
              <a:t>Explain why it is important to consider qualitative factors when teaching a complex text.</a:t>
            </a:r>
          </a:p>
        </p:txBody>
      </p:sp>
      <p:sp>
        <p:nvSpPr>
          <p:cNvPr id="4" name="Title 3"/>
          <p:cNvSpPr>
            <a:spLocks noGrp="1"/>
          </p:cNvSpPr>
          <p:nvPr>
            <p:ph type="title"/>
          </p:nvPr>
        </p:nvSpPr>
        <p:spPr/>
        <p:txBody>
          <a:bodyPr/>
          <a:lstStyle/>
          <a:p>
            <a:r>
              <a:rPr lang="en-US" dirty="0"/>
              <a:t>Session Objectives</a:t>
            </a:r>
          </a:p>
        </p:txBody>
      </p:sp>
      <p:sp>
        <p:nvSpPr>
          <p:cNvPr id="6" name="Slide Number Placeholder 5"/>
          <p:cNvSpPr>
            <a:spLocks noGrp="1"/>
          </p:cNvSpPr>
          <p:nvPr>
            <p:ph type="sldNum" sz="quarter" idx="4"/>
          </p:nvPr>
        </p:nvSpPr>
        <p:spPr/>
        <p:txBody>
          <a:bodyPr/>
          <a:lstStyle/>
          <a:p>
            <a:fld id="{4080289E-A2FF-0941-931A-EE1328331F47}" type="slidenum">
              <a:rPr lang="en-US" smtClean="0"/>
              <a:pPr/>
              <a:t>13</a:t>
            </a:fld>
            <a:endParaRPr lang="en-US" dirty="0"/>
          </a:p>
        </p:txBody>
      </p:sp>
    </p:spTree>
    <p:extLst>
      <p:ext uri="{BB962C8B-B14F-4D97-AF65-F5344CB8AC3E}">
        <p14:creationId xmlns:p14="http://schemas.microsoft.com/office/powerpoint/2010/main" val="4127462519"/>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130</a:t>
            </a:fld>
            <a:endParaRPr lang="en-US" dirty="0"/>
          </a:p>
        </p:txBody>
      </p:sp>
      <p:sp>
        <p:nvSpPr>
          <p:cNvPr id="4" name="Title 3"/>
          <p:cNvSpPr>
            <a:spLocks noGrp="1"/>
          </p:cNvSpPr>
          <p:nvPr>
            <p:ph type="title"/>
          </p:nvPr>
        </p:nvSpPr>
        <p:spPr/>
        <p:txBody>
          <a:bodyPr/>
          <a:lstStyle/>
          <a:p>
            <a:r>
              <a:rPr lang="en-US" dirty="0"/>
              <a:t>What are “Talk Moves”?</a:t>
            </a:r>
          </a:p>
        </p:txBody>
      </p:sp>
      <p:sp>
        <p:nvSpPr>
          <p:cNvPr id="3" name="TextBox 2">
            <a:extLst>
              <a:ext uri="{FF2B5EF4-FFF2-40B4-BE49-F238E27FC236}">
                <a16:creationId xmlns:a16="http://schemas.microsoft.com/office/drawing/2014/main" id="{C741D6A1-C2A0-47B3-B234-25142BFC835D}"/>
              </a:ext>
            </a:extLst>
          </p:cNvPr>
          <p:cNvSpPr txBox="1"/>
          <p:nvPr/>
        </p:nvSpPr>
        <p:spPr>
          <a:xfrm>
            <a:off x="5834359" y="1340544"/>
            <a:ext cx="6022057" cy="3647152"/>
          </a:xfrm>
          <a:prstGeom prst="rect">
            <a:avLst/>
          </a:prstGeom>
          <a:noFill/>
        </p:spPr>
        <p:txBody>
          <a:bodyPr wrap="square" rtlCol="0">
            <a:spAutoFit/>
          </a:bodyPr>
          <a:lstStyle/>
          <a:p>
            <a:pPr algn="ctr"/>
            <a:endParaRPr lang="en-US" sz="500" dirty="0">
              <a:latin typeface="Calibri" charset="0"/>
              <a:ea typeface="Calibri" charset="0"/>
              <a:cs typeface="Calibri" charset="0"/>
            </a:endParaRPr>
          </a:p>
          <a:p>
            <a:pPr marL="457200" indent="-457200">
              <a:buFont typeface="Arial" charset="0"/>
              <a:buChar char="•"/>
            </a:pPr>
            <a:r>
              <a:rPr lang="en-US" sz="3800" b="1" dirty="0">
                <a:solidFill>
                  <a:schemeClr val="tx2"/>
                </a:solidFill>
                <a:latin typeface="Calibri" charset="0"/>
                <a:ea typeface="Calibri" charset="0"/>
                <a:cs typeface="Calibri" charset="0"/>
              </a:rPr>
              <a:t>Review</a:t>
            </a:r>
            <a:r>
              <a:rPr lang="en-US" sz="3800" dirty="0">
                <a:latin typeface="Calibri" charset="0"/>
                <a:ea typeface="Calibri" charset="0"/>
                <a:cs typeface="Calibri" charset="0"/>
              </a:rPr>
              <a:t> the Talk Moves handout</a:t>
            </a:r>
          </a:p>
          <a:p>
            <a:pPr marL="457200" indent="-457200">
              <a:buFont typeface="Arial" charset="0"/>
              <a:buChar char="•"/>
            </a:pPr>
            <a:endParaRPr lang="en-US" sz="3600" dirty="0">
              <a:latin typeface="Calibri" charset="0"/>
              <a:ea typeface="Calibri" charset="0"/>
              <a:cs typeface="Calibri" charset="0"/>
            </a:endParaRPr>
          </a:p>
          <a:p>
            <a:pPr marL="457200" indent="-457200">
              <a:buFont typeface="Arial" charset="0"/>
              <a:buChar char="•"/>
            </a:pPr>
            <a:r>
              <a:rPr lang="en-US" sz="3800" b="1" dirty="0">
                <a:solidFill>
                  <a:schemeClr val="tx2"/>
                </a:solidFill>
                <a:latin typeface="Calibri" charset="0"/>
                <a:ea typeface="Calibri" charset="0"/>
                <a:cs typeface="Calibri" charset="0"/>
              </a:rPr>
              <a:t>Summarize</a:t>
            </a:r>
            <a:r>
              <a:rPr lang="en-US" sz="3800" dirty="0">
                <a:solidFill>
                  <a:schemeClr val="tx2"/>
                </a:solidFill>
                <a:latin typeface="Calibri" charset="0"/>
                <a:ea typeface="Calibri" charset="0"/>
                <a:cs typeface="Calibri" charset="0"/>
              </a:rPr>
              <a:t>: </a:t>
            </a:r>
            <a:r>
              <a:rPr lang="en-US" sz="3800" dirty="0">
                <a:latin typeface="Calibri" charset="0"/>
                <a:ea typeface="Calibri" charset="0"/>
                <a:cs typeface="Calibri" charset="0"/>
              </a:rPr>
              <a:t>What are “Talk Moves”? What purpose do they serve?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3639" y="865318"/>
            <a:ext cx="4864100" cy="5090337"/>
          </a:xfrm>
          <a:prstGeom prst="rect">
            <a:avLst/>
          </a:prstGeom>
          <a:ln w="38100">
            <a:solidFill>
              <a:schemeClr val="tx2"/>
            </a:solidFill>
          </a:ln>
        </p:spPr>
      </p:pic>
    </p:spTree>
    <p:extLst>
      <p:ext uri="{BB962C8B-B14F-4D97-AF65-F5344CB8AC3E}">
        <p14:creationId xmlns:p14="http://schemas.microsoft.com/office/powerpoint/2010/main" val="98878327"/>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131</a:t>
            </a:fld>
            <a:endParaRPr lang="en-US" dirty="0"/>
          </a:p>
        </p:txBody>
      </p:sp>
      <p:sp>
        <p:nvSpPr>
          <p:cNvPr id="4" name="Title 3"/>
          <p:cNvSpPr>
            <a:spLocks noGrp="1"/>
          </p:cNvSpPr>
          <p:nvPr>
            <p:ph type="title"/>
          </p:nvPr>
        </p:nvSpPr>
        <p:spPr/>
        <p:txBody>
          <a:bodyPr/>
          <a:lstStyle/>
          <a:p>
            <a:r>
              <a:rPr lang="en-US" dirty="0"/>
              <a:t>Analyze the Classroom Case Study</a:t>
            </a:r>
          </a:p>
        </p:txBody>
      </p:sp>
      <p:sp>
        <p:nvSpPr>
          <p:cNvPr id="3" name="TextBox 2">
            <a:extLst>
              <a:ext uri="{FF2B5EF4-FFF2-40B4-BE49-F238E27FC236}">
                <a16:creationId xmlns:a16="http://schemas.microsoft.com/office/drawing/2014/main" id="{BE61BAE6-AF9D-4ADC-AA3A-108417D75E65}"/>
              </a:ext>
            </a:extLst>
          </p:cNvPr>
          <p:cNvSpPr txBox="1"/>
          <p:nvPr/>
        </p:nvSpPr>
        <p:spPr>
          <a:xfrm>
            <a:off x="451439" y="1090962"/>
            <a:ext cx="6708118" cy="5339923"/>
          </a:xfrm>
          <a:prstGeom prst="rect">
            <a:avLst/>
          </a:prstGeom>
          <a:noFill/>
        </p:spPr>
        <p:txBody>
          <a:bodyPr wrap="square" rtlCol="0">
            <a:spAutoFit/>
          </a:bodyPr>
          <a:lstStyle/>
          <a:p>
            <a:pPr algn="ctr"/>
            <a:r>
              <a:rPr lang="en-US" sz="3400" b="1" dirty="0">
                <a:solidFill>
                  <a:schemeClr val="tx2"/>
                </a:solidFill>
                <a:latin typeface="Calibri" charset="0"/>
                <a:ea typeface="Calibri" charset="0"/>
                <a:cs typeface="Calibri" charset="0"/>
              </a:rPr>
              <a:t>Discuss with a Partner:</a:t>
            </a:r>
          </a:p>
          <a:p>
            <a:pPr algn="ctr"/>
            <a:endParaRPr lang="en-US" sz="2000" b="1" dirty="0">
              <a:solidFill>
                <a:schemeClr val="tx2"/>
              </a:solidFill>
              <a:latin typeface="Calibri" charset="0"/>
              <a:ea typeface="Calibri" charset="0"/>
              <a:cs typeface="Calibri" charset="0"/>
            </a:endParaRPr>
          </a:p>
          <a:p>
            <a:pPr marL="457200" indent="-457200">
              <a:buFont typeface="Arial" charset="0"/>
              <a:buChar char="•"/>
            </a:pPr>
            <a:r>
              <a:rPr lang="en-US" sz="3400" dirty="0">
                <a:latin typeface="Calibri" charset="0"/>
                <a:ea typeface="Calibri" charset="0"/>
                <a:cs typeface="Calibri" charset="0"/>
              </a:rPr>
              <a:t>Which “talk moves” did the teacher use in this discussion?</a:t>
            </a:r>
          </a:p>
          <a:p>
            <a:pPr marL="457200" indent="-457200">
              <a:buFont typeface="Arial" charset="0"/>
              <a:buChar char="•"/>
            </a:pPr>
            <a:endParaRPr lang="en-US" sz="1500" dirty="0">
              <a:latin typeface="Calibri" charset="0"/>
              <a:ea typeface="Calibri" charset="0"/>
              <a:cs typeface="Calibri" charset="0"/>
            </a:endParaRPr>
          </a:p>
          <a:p>
            <a:pPr marL="457200" indent="-457200">
              <a:buFont typeface="Arial" charset="0"/>
              <a:buChar char="•"/>
            </a:pPr>
            <a:r>
              <a:rPr lang="en-US" sz="3400" dirty="0">
                <a:latin typeface="Calibri" charset="0"/>
                <a:ea typeface="Calibri" charset="0"/>
                <a:cs typeface="Calibri" charset="0"/>
              </a:rPr>
              <a:t>Select one example from the case study. What was the intended purpose of that talk move and what impact did it have on students’ discussion?</a:t>
            </a:r>
          </a:p>
          <a:p>
            <a:pPr marL="571500" indent="-571500">
              <a:buFont typeface="Arial" charset="0"/>
              <a:buChar char="•"/>
            </a:pPr>
            <a:endParaRPr lang="en-US" sz="3400" dirty="0">
              <a:latin typeface="Calibri" charset="0"/>
              <a:ea typeface="Calibri" charset="0"/>
              <a:cs typeface="Calibri" charset="0"/>
            </a:endParaRPr>
          </a:p>
        </p:txBody>
      </p:sp>
      <p:sp>
        <p:nvSpPr>
          <p:cNvPr id="5" name="Rectangle 4"/>
          <p:cNvSpPr/>
          <p:nvPr/>
        </p:nvSpPr>
        <p:spPr>
          <a:xfrm>
            <a:off x="7417644" y="1780888"/>
            <a:ext cx="4173193" cy="3231654"/>
          </a:xfrm>
          <a:prstGeom prst="rect">
            <a:avLst/>
          </a:prstGeom>
          <a:solidFill>
            <a:schemeClr val="tx1">
              <a:lumMod val="20000"/>
              <a:lumOff val="80000"/>
            </a:schemeClr>
          </a:solidFill>
          <a:ln>
            <a:solidFill>
              <a:schemeClr val="tx2"/>
            </a:solidFill>
          </a:ln>
        </p:spPr>
        <p:txBody>
          <a:bodyPr wrap="square">
            <a:spAutoFit/>
          </a:bodyPr>
          <a:lstStyle/>
          <a:p>
            <a:pPr algn="ctr"/>
            <a:r>
              <a:rPr lang="en-US" sz="3400" b="1" dirty="0">
                <a:solidFill>
                  <a:schemeClr val="tx2">
                    <a:lumMod val="75000"/>
                  </a:schemeClr>
                </a:solidFill>
                <a:latin typeface="Calibri" panose="020F0502020204030204" pitchFamily="34" charset="0"/>
                <a:cs typeface="Calibri" panose="020F0502020204030204" pitchFamily="34" charset="0"/>
              </a:rPr>
              <a:t>Step 5:</a:t>
            </a:r>
          </a:p>
          <a:p>
            <a:pPr algn="ctr"/>
            <a:r>
              <a:rPr lang="en-US" sz="3400" b="1" dirty="0">
                <a:latin typeface="Calibri" panose="020F0502020204030204" pitchFamily="34" charset="0"/>
                <a:cs typeface="Calibri" panose="020F0502020204030204" pitchFamily="34" charset="0"/>
              </a:rPr>
              <a:t>Guide conversations with “talk moves” to determine student understandings and misconceptions. </a:t>
            </a:r>
            <a:endParaRPr lang="en-US" sz="3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21005731"/>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A42379-866D-4FC0-88BB-6E4C2DFCE003}"/>
              </a:ext>
            </a:extLst>
          </p:cNvPr>
          <p:cNvSpPr>
            <a:spLocks noGrp="1"/>
          </p:cNvSpPr>
          <p:nvPr>
            <p:ph type="sldNum" sz="quarter" idx="4"/>
          </p:nvPr>
        </p:nvSpPr>
        <p:spPr/>
        <p:txBody>
          <a:bodyPr/>
          <a:lstStyle/>
          <a:p>
            <a:fld id="{4080289E-A2FF-0941-931A-EE1328331F47}" type="slidenum">
              <a:rPr lang="uk-UA" smtClean="0"/>
              <a:pPr/>
              <a:t>132</a:t>
            </a:fld>
            <a:endParaRPr lang="uk-UA" dirty="0"/>
          </a:p>
        </p:txBody>
      </p:sp>
      <p:sp>
        <p:nvSpPr>
          <p:cNvPr id="3" name="Text Placeholder 2">
            <a:extLst>
              <a:ext uri="{FF2B5EF4-FFF2-40B4-BE49-F238E27FC236}">
                <a16:creationId xmlns:a16="http://schemas.microsoft.com/office/drawing/2014/main" id="{285469FD-95D4-4B02-B47E-E71F0F100FF4}"/>
              </a:ext>
            </a:extLst>
          </p:cNvPr>
          <p:cNvSpPr>
            <a:spLocks noGrp="1"/>
          </p:cNvSpPr>
          <p:nvPr>
            <p:ph type="body" sz="quarter" idx="10"/>
          </p:nvPr>
        </p:nvSpPr>
        <p:spPr>
          <a:xfrm>
            <a:off x="404019" y="1124044"/>
            <a:ext cx="11383962" cy="4822825"/>
          </a:xfrm>
        </p:spPr>
        <p:txBody>
          <a:bodyPr/>
          <a:lstStyle/>
          <a:p>
            <a:pPr>
              <a:buFont typeface="Arial" charset="0"/>
              <a:buChar char="•"/>
            </a:pPr>
            <a:r>
              <a:rPr lang="en-US" sz="4500" dirty="0">
                <a:solidFill>
                  <a:schemeClr val="tx1"/>
                </a:solidFill>
              </a:rPr>
              <a:t>What are the characteristics of a high-quality classroom conversation? </a:t>
            </a:r>
          </a:p>
          <a:p>
            <a:pPr>
              <a:buFont typeface="Arial" charset="0"/>
              <a:buChar char="•"/>
            </a:pPr>
            <a:endParaRPr lang="en-US" sz="4500" dirty="0">
              <a:solidFill>
                <a:schemeClr val="tx1"/>
              </a:solidFill>
            </a:endParaRPr>
          </a:p>
          <a:p>
            <a:pPr>
              <a:buFont typeface="Arial" charset="0"/>
              <a:buChar char="•"/>
            </a:pPr>
            <a:r>
              <a:rPr lang="en-US" sz="4500" dirty="0">
                <a:solidFill>
                  <a:schemeClr val="tx1"/>
                </a:solidFill>
              </a:rPr>
              <a:t>How do the five planning steps we discussed today ensure text-based conversations are productive? </a:t>
            </a:r>
          </a:p>
        </p:txBody>
      </p:sp>
      <p:sp>
        <p:nvSpPr>
          <p:cNvPr id="4" name="Title 3">
            <a:extLst>
              <a:ext uri="{FF2B5EF4-FFF2-40B4-BE49-F238E27FC236}">
                <a16:creationId xmlns:a16="http://schemas.microsoft.com/office/drawing/2014/main" id="{0920D17E-F1C9-4398-A9F0-E1447981C8C0}"/>
              </a:ext>
            </a:extLst>
          </p:cNvPr>
          <p:cNvSpPr>
            <a:spLocks noGrp="1"/>
          </p:cNvSpPr>
          <p:nvPr>
            <p:ph type="title"/>
          </p:nvPr>
        </p:nvSpPr>
        <p:spPr/>
        <p:txBody>
          <a:bodyPr/>
          <a:lstStyle/>
          <a:p>
            <a:r>
              <a:rPr lang="en-US" dirty="0"/>
              <a:t>Let’s Discuss! </a:t>
            </a:r>
          </a:p>
        </p:txBody>
      </p:sp>
      <p:pic>
        <p:nvPicPr>
          <p:cNvPr id="6" name="Picture 5">
            <a:extLst>
              <a:ext uri="{FF2B5EF4-FFF2-40B4-BE49-F238E27FC236}">
                <a16:creationId xmlns:a16="http://schemas.microsoft.com/office/drawing/2014/main" id="{3ABA7220-4ACA-374E-BD9D-5C3809320889}"/>
              </a:ext>
            </a:extLst>
          </p:cNvPr>
          <p:cNvPicPr>
            <a:picLocks noChangeAspect="1"/>
          </p:cNvPicPr>
          <p:nvPr/>
        </p:nvPicPr>
        <p:blipFill>
          <a:blip r:embed="rId3"/>
          <a:stretch>
            <a:fillRect/>
          </a:stretch>
        </p:blipFill>
        <p:spPr>
          <a:xfrm>
            <a:off x="10693400" y="5057869"/>
            <a:ext cx="1498600" cy="889000"/>
          </a:xfrm>
          <a:prstGeom prst="rect">
            <a:avLst/>
          </a:prstGeom>
        </p:spPr>
      </p:pic>
    </p:spTree>
    <p:extLst>
      <p:ext uri="{BB962C8B-B14F-4D97-AF65-F5344CB8AC3E}">
        <p14:creationId xmlns:p14="http://schemas.microsoft.com/office/powerpoint/2010/main" val="155245878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10000" dirty="0"/>
              <a:t>Take a Break!</a:t>
            </a:r>
          </a:p>
        </p:txBody>
      </p:sp>
    </p:spTree>
    <p:extLst>
      <p:ext uri="{BB962C8B-B14F-4D97-AF65-F5344CB8AC3E}">
        <p14:creationId xmlns:p14="http://schemas.microsoft.com/office/powerpoint/2010/main" val="734612922"/>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Shape 34"/>
        <p:cNvGrpSpPr/>
        <p:nvPr/>
      </p:nvGrpSpPr>
      <p:grpSpPr>
        <a:xfrm>
          <a:off x="0" y="0"/>
          <a:ext cx="0" cy="0"/>
          <a:chOff x="0" y="0"/>
          <a:chExt cx="0" cy="0"/>
        </a:xfrm>
      </p:grpSpPr>
      <p:sp>
        <p:nvSpPr>
          <p:cNvPr id="35" name="Shape 35"/>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ctr" rtl="0">
              <a:lnSpc>
                <a:spcPct val="90000"/>
              </a:lnSpc>
              <a:spcBef>
                <a:spcPts val="0"/>
              </a:spcBef>
              <a:buClr>
                <a:srgbClr val="5A5A5A"/>
              </a:buClr>
              <a:buSzPct val="25000"/>
              <a:buFont typeface="Calibri"/>
              <a:buNone/>
            </a:pPr>
            <a:r>
              <a:rPr lang="en-US" sz="5400" b="1" i="0" u="none" strike="noStrike" cap="none" dirty="0">
                <a:solidFill>
                  <a:srgbClr val="5A5A5A"/>
                </a:solidFill>
                <a:latin typeface="Calibri"/>
                <a:ea typeface="Calibri"/>
                <a:cs typeface="Calibri"/>
                <a:sym typeface="Calibri"/>
              </a:rPr>
              <a:t>Module 3</a:t>
            </a:r>
            <a:r>
              <a:rPr lang="en-US" sz="5400" b="0" i="0" u="none" strike="noStrike" cap="none" dirty="0">
                <a:solidFill>
                  <a:srgbClr val="5A5A5A"/>
                </a:solidFill>
                <a:latin typeface="Calibri"/>
                <a:ea typeface="Calibri"/>
                <a:cs typeface="Calibri"/>
                <a:sym typeface="Calibri"/>
              </a:rPr>
              <a:t>: Close Reading to Build Understanding</a:t>
            </a:r>
            <a:br>
              <a:rPr lang="en-US" sz="5400" b="0" i="0" u="none" strike="noStrike" cap="none" dirty="0">
                <a:solidFill>
                  <a:srgbClr val="5A5A5A"/>
                </a:solidFill>
                <a:latin typeface="Calibri"/>
                <a:ea typeface="Calibri"/>
                <a:cs typeface="Calibri"/>
                <a:sym typeface="Calibri"/>
              </a:rPr>
            </a:br>
            <a:r>
              <a:rPr lang="en-US" sz="5400" b="1" i="0" u="none" strike="noStrike" cap="none" dirty="0">
                <a:solidFill>
                  <a:srgbClr val="5A5A5A"/>
                </a:solidFill>
                <a:latin typeface="Calibri"/>
                <a:ea typeface="Calibri"/>
                <a:cs typeface="Calibri"/>
                <a:sym typeface="Calibri"/>
              </a:rPr>
              <a:t>Session 6</a:t>
            </a:r>
            <a:r>
              <a:rPr lang="en-US" sz="5400" b="0" i="0" u="none" strike="noStrike" cap="none" dirty="0">
                <a:solidFill>
                  <a:srgbClr val="5A5A5A"/>
                </a:solidFill>
                <a:latin typeface="Calibri"/>
                <a:ea typeface="Calibri"/>
                <a:cs typeface="Calibri"/>
                <a:sym typeface="Calibri"/>
              </a:rPr>
              <a:t>: Preparing to Teach</a:t>
            </a:r>
          </a:p>
        </p:txBody>
      </p:sp>
    </p:spTree>
    <p:extLst>
      <p:ext uri="{BB962C8B-B14F-4D97-AF65-F5344CB8AC3E}">
        <p14:creationId xmlns:p14="http://schemas.microsoft.com/office/powerpoint/2010/main" val="1919101919"/>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Shape 40"/>
        <p:cNvGrpSpPr/>
        <p:nvPr/>
      </p:nvGrpSpPr>
      <p:grpSpPr>
        <a:xfrm>
          <a:off x="0" y="0"/>
          <a:ext cx="0" cy="0"/>
          <a:chOff x="0" y="0"/>
          <a:chExt cx="0" cy="0"/>
        </a:xfrm>
      </p:grpSpPr>
      <p:sp>
        <p:nvSpPr>
          <p:cNvPr id="41" name="Shape 41"/>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135</a:t>
            </a:fld>
            <a:endParaRPr lang="en-US" sz="1800">
              <a:solidFill>
                <a:srgbClr val="5A5A5A"/>
              </a:solidFill>
              <a:latin typeface="Calibri"/>
              <a:ea typeface="Calibri"/>
              <a:cs typeface="Calibri"/>
              <a:sym typeface="Calibri"/>
            </a:endParaRPr>
          </a:p>
        </p:txBody>
      </p:sp>
      <p:sp>
        <p:nvSpPr>
          <p:cNvPr id="2" name="Text Placeholder 1"/>
          <p:cNvSpPr>
            <a:spLocks noGrp="1"/>
          </p:cNvSpPr>
          <p:nvPr>
            <p:ph type="body" sz="quarter" idx="10"/>
          </p:nvPr>
        </p:nvSpPr>
        <p:spPr>
          <a:prstGeom prst="rect">
            <a:avLst/>
          </a:prstGeom>
        </p:spPr>
        <p:txBody>
          <a:bodyPr/>
          <a:lstStyle/>
          <a:p>
            <a:pPr marL="571500" lvl="0" indent="-571500">
              <a:spcBef>
                <a:spcPts val="0"/>
              </a:spcBef>
              <a:buFont typeface="Arial" charset="0"/>
              <a:buChar char="•"/>
            </a:pPr>
            <a:r>
              <a:rPr lang="en-US" sz="4500" dirty="0">
                <a:solidFill>
                  <a:schemeClr val="tx1"/>
                </a:solidFill>
                <a:latin typeface="Calibri" charset="0"/>
                <a:ea typeface="Calibri" charset="0"/>
                <a:cs typeface="Calibri" charset="0"/>
              </a:rPr>
              <a:t>When you teach a lesson, how do you know that students have achieved the goals you’ve set?</a:t>
            </a:r>
          </a:p>
          <a:p>
            <a:pPr marL="571500" lvl="0" indent="-571500">
              <a:spcBef>
                <a:spcPts val="0"/>
              </a:spcBef>
              <a:buFont typeface="Arial" charset="0"/>
              <a:buChar char="•"/>
            </a:pPr>
            <a:endParaRPr lang="en-US" sz="2000" dirty="0">
              <a:solidFill>
                <a:schemeClr val="tx1"/>
              </a:solidFill>
              <a:latin typeface="Calibri" charset="0"/>
              <a:ea typeface="Calibri" charset="0"/>
              <a:cs typeface="Calibri" charset="0"/>
            </a:endParaRPr>
          </a:p>
          <a:p>
            <a:pPr marL="571500" lvl="0" indent="-571500">
              <a:spcBef>
                <a:spcPts val="0"/>
              </a:spcBef>
              <a:buFont typeface="Arial" charset="0"/>
              <a:buChar char="•"/>
            </a:pPr>
            <a:r>
              <a:rPr lang="en-US" sz="4500" dirty="0">
                <a:solidFill>
                  <a:schemeClr val="tx1"/>
                </a:solidFill>
                <a:latin typeface="Calibri" charset="0"/>
                <a:ea typeface="Calibri" charset="0"/>
                <a:cs typeface="Calibri" charset="0"/>
              </a:rPr>
              <a:t>What types of evidence of student learning (i.e. assessments, writing pieces, work samples) do you find most helpful in measuring student progress?</a:t>
            </a:r>
          </a:p>
          <a:p>
            <a:pPr marL="177800" indent="0">
              <a:buNone/>
            </a:pPr>
            <a:endParaRPr lang="en-US" sz="4500" dirty="0"/>
          </a:p>
        </p:txBody>
      </p:sp>
      <p:sp>
        <p:nvSpPr>
          <p:cNvPr id="42" name="Shape 42"/>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a:solidFill>
                  <a:schemeClr val="lt1"/>
                </a:solidFill>
                <a:latin typeface="Calibri"/>
                <a:ea typeface="Calibri"/>
                <a:cs typeface="Calibri"/>
                <a:sym typeface="Calibri"/>
              </a:rPr>
              <a:t>Do Now</a:t>
            </a:r>
          </a:p>
        </p:txBody>
      </p:sp>
    </p:spTree>
    <p:extLst>
      <p:ext uri="{BB962C8B-B14F-4D97-AF65-F5344CB8AC3E}">
        <p14:creationId xmlns:p14="http://schemas.microsoft.com/office/powerpoint/2010/main" val="1388489444"/>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9" name="Shape 59"/>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136</a:t>
            </a:fld>
            <a:endParaRPr lang="en-US" sz="1800">
              <a:solidFill>
                <a:srgbClr val="5A5A5A"/>
              </a:solidFill>
              <a:latin typeface="Calibri"/>
              <a:ea typeface="Calibri"/>
              <a:cs typeface="Calibri"/>
              <a:sym typeface="Calibri"/>
            </a:endParaRPr>
          </a:p>
        </p:txBody>
      </p:sp>
      <p:sp>
        <p:nvSpPr>
          <p:cNvPr id="57" name="Shape 57"/>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228600" marR="0" lvl="0" indent="-228600" algn="l" rtl="0">
              <a:lnSpc>
                <a:spcPct val="90000"/>
              </a:lnSpc>
              <a:spcBef>
                <a:spcPts val="1000"/>
              </a:spcBef>
              <a:spcAft>
                <a:spcPts val="0"/>
              </a:spcAft>
              <a:buClr>
                <a:srgbClr val="5A5A5A"/>
              </a:buClr>
              <a:buSzPct val="100000"/>
              <a:buFont typeface="Arial"/>
              <a:buChar char="•"/>
            </a:pPr>
            <a:r>
              <a:rPr lang="en-US" sz="4000" b="0" i="0" u="none" strike="noStrike" cap="none" dirty="0">
                <a:solidFill>
                  <a:schemeClr val="tx1"/>
                </a:solidFill>
                <a:latin typeface="Calibri"/>
                <a:ea typeface="Calibri"/>
                <a:cs typeface="Calibri"/>
                <a:sym typeface="Calibri"/>
              </a:rPr>
              <a:t>Explain the process and purpose of the Inquiry Cycle.</a:t>
            </a:r>
          </a:p>
          <a:p>
            <a:pPr marL="228600" marR="0" lvl="0" indent="-228600" algn="l" rtl="0">
              <a:lnSpc>
                <a:spcPct val="90000"/>
              </a:lnSpc>
              <a:spcBef>
                <a:spcPts val="1000"/>
              </a:spcBef>
              <a:spcAft>
                <a:spcPts val="0"/>
              </a:spcAft>
              <a:buClr>
                <a:srgbClr val="5A5A5A"/>
              </a:buClr>
              <a:buSzPct val="100000"/>
              <a:buFont typeface="Arial"/>
              <a:buChar char="•"/>
            </a:pPr>
            <a:endParaRPr lang="en-US" sz="2000" b="0" i="0" u="none" strike="noStrike" cap="none" dirty="0">
              <a:solidFill>
                <a:schemeClr val="tx1"/>
              </a:solidFill>
              <a:latin typeface="Calibri"/>
              <a:ea typeface="Calibri"/>
              <a:cs typeface="Calibri"/>
              <a:sym typeface="Calibri"/>
            </a:endParaRPr>
          </a:p>
          <a:p>
            <a:pPr marL="228600" marR="0" lvl="0" indent="-228600" algn="l" rtl="0">
              <a:lnSpc>
                <a:spcPct val="90000"/>
              </a:lnSpc>
              <a:spcBef>
                <a:spcPts val="1000"/>
              </a:spcBef>
              <a:spcAft>
                <a:spcPts val="0"/>
              </a:spcAft>
              <a:buClr>
                <a:srgbClr val="5A5A5A"/>
              </a:buClr>
              <a:buSzPct val="100000"/>
              <a:buFont typeface="Arial"/>
              <a:buChar char="•"/>
            </a:pPr>
            <a:r>
              <a:rPr lang="en-US" sz="4000" b="0" i="0" u="none" strike="noStrike" cap="none" dirty="0">
                <a:solidFill>
                  <a:schemeClr val="tx1"/>
                </a:solidFill>
                <a:latin typeface="Calibri"/>
                <a:ea typeface="Calibri"/>
                <a:cs typeface="Calibri"/>
                <a:sym typeface="Calibri"/>
              </a:rPr>
              <a:t>Understand the characteristics of actionable evidence of student learning.</a:t>
            </a:r>
          </a:p>
          <a:p>
            <a:pPr marL="228600" marR="0" lvl="0" indent="-228600" algn="l" rtl="0">
              <a:lnSpc>
                <a:spcPct val="90000"/>
              </a:lnSpc>
              <a:spcBef>
                <a:spcPts val="1000"/>
              </a:spcBef>
              <a:spcAft>
                <a:spcPts val="0"/>
              </a:spcAft>
              <a:buClr>
                <a:srgbClr val="5A5A5A"/>
              </a:buClr>
              <a:buSzPct val="100000"/>
              <a:buFont typeface="Arial"/>
              <a:buChar char="•"/>
            </a:pPr>
            <a:endParaRPr lang="en-US" sz="2000" b="0" i="0" u="none" strike="noStrike" cap="none" dirty="0">
              <a:solidFill>
                <a:schemeClr val="tx1"/>
              </a:solidFill>
              <a:latin typeface="Calibri"/>
              <a:ea typeface="Calibri"/>
              <a:cs typeface="Calibri"/>
              <a:sym typeface="Calibri"/>
            </a:endParaRPr>
          </a:p>
          <a:p>
            <a:pPr marL="228600" marR="0" lvl="0" indent="-228600" algn="l" rtl="0">
              <a:lnSpc>
                <a:spcPct val="90000"/>
              </a:lnSpc>
              <a:spcBef>
                <a:spcPts val="1000"/>
              </a:spcBef>
              <a:buClr>
                <a:srgbClr val="5A5A5A"/>
              </a:buClr>
              <a:buSzPct val="100000"/>
              <a:buFont typeface="Arial"/>
              <a:buChar char="•"/>
            </a:pPr>
            <a:r>
              <a:rPr lang="en-US" sz="4000" b="0" i="0" u="none" strike="noStrike" cap="none" dirty="0">
                <a:solidFill>
                  <a:schemeClr val="tx1"/>
                </a:solidFill>
                <a:latin typeface="Calibri"/>
                <a:ea typeface="Calibri"/>
                <a:cs typeface="Calibri"/>
                <a:sym typeface="Calibri"/>
              </a:rPr>
              <a:t>Begin the Inquiry Cycle: create a plan for leading a discussion and collecting evidence of student learning. </a:t>
            </a:r>
          </a:p>
        </p:txBody>
      </p:sp>
      <p:sp>
        <p:nvSpPr>
          <p:cNvPr id="58" name="Shape 58"/>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a:solidFill>
                  <a:schemeClr val="lt1"/>
                </a:solidFill>
                <a:latin typeface="Calibri"/>
                <a:ea typeface="Calibri"/>
                <a:cs typeface="Calibri"/>
                <a:sym typeface="Calibri"/>
              </a:rPr>
              <a:t>Session Objectives</a:t>
            </a:r>
          </a:p>
        </p:txBody>
      </p:sp>
    </p:spTree>
    <p:extLst>
      <p:ext uri="{BB962C8B-B14F-4D97-AF65-F5344CB8AC3E}">
        <p14:creationId xmlns:p14="http://schemas.microsoft.com/office/powerpoint/2010/main" val="695558546"/>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137</a:t>
            </a:fld>
            <a:endParaRPr lang="en-US" sz="1800">
              <a:solidFill>
                <a:srgbClr val="5A5A5A"/>
              </a:solidFill>
              <a:latin typeface="Calibri"/>
              <a:ea typeface="Calibri"/>
              <a:cs typeface="Calibri"/>
              <a:sym typeface="Calibri"/>
            </a:endParaRPr>
          </a:p>
        </p:txBody>
      </p:sp>
      <p:sp>
        <p:nvSpPr>
          <p:cNvPr id="74" name="Shape 74"/>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a:solidFill>
                  <a:schemeClr val="lt1"/>
                </a:solidFill>
                <a:latin typeface="Calibri"/>
                <a:ea typeface="Calibri"/>
                <a:cs typeface="Calibri"/>
                <a:sym typeface="Calibri"/>
              </a:rPr>
              <a:t>Cycle of Inquiry</a:t>
            </a:r>
          </a:p>
        </p:txBody>
      </p:sp>
      <p:pic>
        <p:nvPicPr>
          <p:cNvPr id="5" name="Picture 4"/>
          <p:cNvPicPr>
            <a:picLocks noChangeAspect="1"/>
          </p:cNvPicPr>
          <p:nvPr/>
        </p:nvPicPr>
        <p:blipFill>
          <a:blip r:embed="rId3"/>
          <a:stretch>
            <a:fillRect/>
          </a:stretch>
        </p:blipFill>
        <p:spPr>
          <a:xfrm>
            <a:off x="1555104" y="756955"/>
            <a:ext cx="8601433" cy="5297668"/>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27925" y="1513909"/>
            <a:ext cx="1007505" cy="1078345"/>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56537" y="3810974"/>
            <a:ext cx="1007505" cy="1078345"/>
          </a:xfrm>
          <a:prstGeom prst="rect">
            <a:avLst/>
          </a:prstGeom>
        </p:spPr>
      </p:pic>
      <p:cxnSp>
        <p:nvCxnSpPr>
          <p:cNvPr id="4" name="Straight Arrow Connector 3"/>
          <p:cNvCxnSpPr/>
          <p:nvPr/>
        </p:nvCxnSpPr>
        <p:spPr>
          <a:xfrm flipH="1">
            <a:off x="8015591" y="5505857"/>
            <a:ext cx="1634247" cy="0"/>
          </a:xfrm>
          <a:prstGeom prst="straightConnector1">
            <a:avLst/>
          </a:prstGeom>
          <a:ln w="444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9868045" y="5090358"/>
            <a:ext cx="1555565" cy="830997"/>
          </a:xfrm>
          <a:prstGeom prst="rect">
            <a:avLst/>
          </a:prstGeom>
          <a:noFill/>
        </p:spPr>
        <p:txBody>
          <a:bodyPr wrap="square" rtlCol="0">
            <a:spAutoFit/>
          </a:bodyPr>
          <a:lstStyle/>
          <a:p>
            <a:r>
              <a:rPr lang="en-US" sz="2400" dirty="0">
                <a:solidFill>
                  <a:srgbClr val="FF0000"/>
                </a:solidFill>
                <a:latin typeface="Calibri" charset="0"/>
                <a:ea typeface="Calibri" charset="0"/>
                <a:cs typeface="Calibri" charset="0"/>
              </a:rPr>
              <a:t>Let’s get ready!</a:t>
            </a:r>
          </a:p>
        </p:txBody>
      </p:sp>
    </p:spTree>
    <p:extLst>
      <p:ext uri="{BB962C8B-B14F-4D97-AF65-F5344CB8AC3E}">
        <p14:creationId xmlns:p14="http://schemas.microsoft.com/office/powerpoint/2010/main" val="592081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1" name="Shape 101"/>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138</a:t>
            </a:fld>
            <a:endParaRPr lang="en-US" sz="1800">
              <a:solidFill>
                <a:srgbClr val="5A5A5A"/>
              </a:solidFill>
              <a:latin typeface="Calibri"/>
              <a:ea typeface="Calibri"/>
              <a:cs typeface="Calibri"/>
              <a:sym typeface="Calibri"/>
            </a:endParaRPr>
          </a:p>
        </p:txBody>
      </p:sp>
      <p:sp>
        <p:nvSpPr>
          <p:cNvPr id="102" name="Shape 102"/>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0" marR="0" lvl="0" indent="0" algn="ctr" rtl="0">
              <a:lnSpc>
                <a:spcPct val="90000"/>
              </a:lnSpc>
              <a:spcBef>
                <a:spcPts val="0"/>
              </a:spcBef>
              <a:spcAft>
                <a:spcPts val="0"/>
              </a:spcAft>
              <a:buClr>
                <a:srgbClr val="5A5A5A"/>
              </a:buClr>
              <a:buSzPct val="25000"/>
              <a:buFont typeface="Arial"/>
              <a:buNone/>
            </a:pPr>
            <a:endParaRPr lang="en-US" sz="4400" b="1" i="0" u="none" strike="noStrike" cap="none" dirty="0">
              <a:solidFill>
                <a:schemeClr val="tx1"/>
              </a:solidFill>
              <a:latin typeface="Calibri"/>
              <a:ea typeface="Calibri"/>
              <a:cs typeface="Calibri"/>
              <a:sym typeface="Calibri"/>
            </a:endParaRPr>
          </a:p>
          <a:p>
            <a:pPr marL="0" marR="0" lvl="0" indent="0" algn="ctr" rtl="0">
              <a:lnSpc>
                <a:spcPct val="90000"/>
              </a:lnSpc>
              <a:spcBef>
                <a:spcPts val="0"/>
              </a:spcBef>
              <a:spcAft>
                <a:spcPts val="0"/>
              </a:spcAft>
              <a:buClr>
                <a:srgbClr val="5A5A5A"/>
              </a:buClr>
              <a:buSzPct val="25000"/>
              <a:buFont typeface="Arial"/>
              <a:buNone/>
            </a:pPr>
            <a:r>
              <a:rPr lang="en-US" sz="4400" b="1" i="0" u="none" strike="noStrike" cap="none" dirty="0">
                <a:solidFill>
                  <a:schemeClr val="tx1"/>
                </a:solidFill>
                <a:latin typeface="Calibri"/>
                <a:ea typeface="Calibri"/>
                <a:cs typeface="Calibri"/>
                <a:sym typeface="Calibri"/>
              </a:rPr>
              <a:t>Inquiry Cycle Question: </a:t>
            </a:r>
          </a:p>
          <a:p>
            <a:pPr marL="0" marR="0" lvl="0" indent="0" algn="ctr" rtl="0">
              <a:lnSpc>
                <a:spcPct val="90000"/>
              </a:lnSpc>
              <a:spcBef>
                <a:spcPts val="1000"/>
              </a:spcBef>
              <a:spcAft>
                <a:spcPts val="0"/>
              </a:spcAft>
              <a:buClr>
                <a:srgbClr val="5A5A5A"/>
              </a:buClr>
              <a:buSzPct val="25000"/>
              <a:buFont typeface="Arial"/>
              <a:buNone/>
            </a:pPr>
            <a:r>
              <a:rPr lang="en-US" sz="4400" b="0" i="1" u="none" strike="noStrike" cap="none" dirty="0">
                <a:solidFill>
                  <a:schemeClr val="tx1"/>
                </a:solidFill>
                <a:latin typeface="Calibri"/>
                <a:ea typeface="Calibri"/>
                <a:cs typeface="Calibri"/>
                <a:sym typeface="Calibri"/>
              </a:rPr>
              <a:t>Can my students cite relevant and specific textual evidence to support conclusions drawn from a text?</a:t>
            </a:r>
          </a:p>
          <a:p>
            <a:pPr marL="228600" marR="0" lvl="0" indent="-228600" algn="l" rtl="0">
              <a:lnSpc>
                <a:spcPct val="90000"/>
              </a:lnSpc>
              <a:spcBef>
                <a:spcPts val="1000"/>
              </a:spcBef>
              <a:buClr>
                <a:srgbClr val="5A5A5A"/>
              </a:buClr>
              <a:buSzPct val="100000"/>
              <a:buFont typeface="Arial"/>
              <a:buNone/>
            </a:pPr>
            <a:endParaRPr sz="2800" b="0" i="0" u="none" strike="noStrike" cap="none" dirty="0">
              <a:solidFill>
                <a:srgbClr val="5A5A5A"/>
              </a:solidFill>
              <a:latin typeface="Calibri"/>
              <a:ea typeface="Calibri"/>
              <a:cs typeface="Calibri"/>
              <a:sym typeface="Calibri"/>
            </a:endParaRPr>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Our Cycle of Inquiry</a:t>
            </a:r>
          </a:p>
        </p:txBody>
      </p:sp>
    </p:spTree>
    <p:extLst>
      <p:ext uri="{BB962C8B-B14F-4D97-AF65-F5344CB8AC3E}">
        <p14:creationId xmlns:p14="http://schemas.microsoft.com/office/powerpoint/2010/main" val="849608103"/>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139</a:t>
            </a:fld>
            <a:endParaRPr lang="uk-UA" dirty="0"/>
          </a:p>
        </p:txBody>
      </p:sp>
      <p:sp>
        <p:nvSpPr>
          <p:cNvPr id="6" name="Text Placeholder 5"/>
          <p:cNvSpPr>
            <a:spLocks noGrp="1"/>
          </p:cNvSpPr>
          <p:nvPr>
            <p:ph type="body" sz="quarter" idx="10"/>
          </p:nvPr>
        </p:nvSpPr>
        <p:spPr>
          <a:xfrm>
            <a:off x="398462" y="1193800"/>
            <a:ext cx="4601555" cy="4822825"/>
          </a:xfrm>
        </p:spPr>
        <p:txBody>
          <a:bodyPr/>
          <a:lstStyle/>
          <a:p>
            <a:r>
              <a:rPr lang="en-US" sz="3500" b="1" dirty="0">
                <a:solidFill>
                  <a:schemeClr val="tx2"/>
                </a:solidFill>
              </a:rPr>
              <a:t>Plan and implement </a:t>
            </a:r>
            <a:r>
              <a:rPr lang="en-US" sz="3500" dirty="0">
                <a:solidFill>
                  <a:schemeClr val="tx1"/>
                </a:solidFill>
              </a:rPr>
              <a:t>a text-based student discussion in your classroom</a:t>
            </a:r>
          </a:p>
          <a:p>
            <a:endParaRPr lang="en-US" sz="2000" dirty="0">
              <a:solidFill>
                <a:schemeClr val="tx1"/>
              </a:solidFill>
            </a:endParaRPr>
          </a:p>
          <a:p>
            <a:r>
              <a:rPr lang="en-US" sz="3500" b="1" dirty="0">
                <a:solidFill>
                  <a:schemeClr val="tx2"/>
                </a:solidFill>
              </a:rPr>
              <a:t>Bring back </a:t>
            </a:r>
            <a:r>
              <a:rPr lang="en-US" sz="3500" dirty="0">
                <a:solidFill>
                  <a:schemeClr val="tx1"/>
                </a:solidFill>
              </a:rPr>
              <a:t>evidence of student learning for us to discuss and analyze in our next session!</a:t>
            </a:r>
          </a:p>
        </p:txBody>
      </p:sp>
      <p:sp>
        <p:nvSpPr>
          <p:cNvPr id="5" name="Title 4"/>
          <p:cNvSpPr>
            <a:spLocks noGrp="1"/>
          </p:cNvSpPr>
          <p:nvPr>
            <p:ph type="title"/>
          </p:nvPr>
        </p:nvSpPr>
        <p:spPr/>
        <p:txBody>
          <a:bodyPr/>
          <a:lstStyle/>
          <a:p>
            <a:r>
              <a:rPr lang="en-US" dirty="0"/>
              <a:t>Your Task</a:t>
            </a:r>
          </a:p>
        </p:txBody>
      </p:sp>
      <p:pic>
        <p:nvPicPr>
          <p:cNvPr id="7" name="Picture 6"/>
          <p:cNvPicPr>
            <a:picLocks noChangeAspect="1"/>
          </p:cNvPicPr>
          <p:nvPr/>
        </p:nvPicPr>
        <p:blipFill>
          <a:blip r:embed="rId3"/>
          <a:stretch>
            <a:fillRect/>
          </a:stretch>
        </p:blipFill>
        <p:spPr>
          <a:xfrm>
            <a:off x="5299255" y="1050588"/>
            <a:ext cx="6892745" cy="4245278"/>
          </a:xfrm>
          <a:prstGeom prst="rect">
            <a:avLst/>
          </a:prstGeom>
        </p:spPr>
      </p:pic>
    </p:spTree>
    <p:extLst>
      <p:ext uri="{BB962C8B-B14F-4D97-AF65-F5344CB8AC3E}">
        <p14:creationId xmlns:p14="http://schemas.microsoft.com/office/powerpoint/2010/main" val="5594646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14</a:t>
            </a:fld>
            <a:endParaRPr lang="en-US" dirty="0"/>
          </a:p>
        </p:txBody>
      </p:sp>
      <p:sp>
        <p:nvSpPr>
          <p:cNvPr id="3" name="Text Placeholder 2"/>
          <p:cNvSpPr>
            <a:spLocks noGrp="1"/>
          </p:cNvSpPr>
          <p:nvPr>
            <p:ph type="body" sz="quarter" idx="10"/>
          </p:nvPr>
        </p:nvSpPr>
        <p:spPr/>
        <p:txBody>
          <a:bodyPr/>
          <a:lstStyle/>
          <a:p>
            <a:pPr marL="514338" indent="-514338">
              <a:lnSpc>
                <a:spcPct val="120000"/>
              </a:lnSpc>
              <a:buSzPct val="85000"/>
              <a:buAutoNum type="arabicPeriod"/>
            </a:pPr>
            <a:r>
              <a:rPr lang="en-US" sz="3800" b="1" dirty="0">
                <a:solidFill>
                  <a:schemeClr val="accent5"/>
                </a:solidFill>
                <a:sym typeface="Arial"/>
              </a:rPr>
              <a:t>Complexity</a:t>
            </a:r>
            <a:r>
              <a:rPr lang="en-US" sz="3800" dirty="0">
                <a:solidFill>
                  <a:schemeClr val="accent5"/>
                </a:solidFill>
                <a:sym typeface="Arial"/>
              </a:rPr>
              <a:t>: </a:t>
            </a:r>
            <a:r>
              <a:rPr lang="x-none" sz="3800" dirty="0">
                <a:solidFill>
                  <a:schemeClr val="tx1"/>
                </a:solidFill>
                <a:sym typeface="Arial"/>
              </a:rPr>
              <a:t>Regular </a:t>
            </a:r>
            <a:r>
              <a:rPr lang="en-US" sz="3800" dirty="0">
                <a:solidFill>
                  <a:schemeClr val="tx1"/>
                </a:solidFill>
                <a:sym typeface="Arial"/>
              </a:rPr>
              <a:t>p</a:t>
            </a:r>
            <a:r>
              <a:rPr lang="x-none" sz="3800" dirty="0">
                <a:solidFill>
                  <a:schemeClr val="tx1"/>
                </a:solidFill>
                <a:sym typeface="Arial"/>
              </a:rPr>
              <a:t>ractice </a:t>
            </a:r>
            <a:r>
              <a:rPr lang="en-US" sz="3800" dirty="0">
                <a:solidFill>
                  <a:schemeClr val="tx1"/>
                </a:solidFill>
                <a:sym typeface="Arial"/>
              </a:rPr>
              <a:t>w</a:t>
            </a:r>
            <a:r>
              <a:rPr lang="x-none" sz="3800" dirty="0">
                <a:solidFill>
                  <a:schemeClr val="tx1"/>
                </a:solidFill>
                <a:sym typeface="Arial"/>
              </a:rPr>
              <a:t>ith</a:t>
            </a:r>
            <a:r>
              <a:rPr lang="en-US" sz="3800" dirty="0">
                <a:solidFill>
                  <a:schemeClr val="tx1"/>
                </a:solidFill>
                <a:sym typeface="Arial"/>
              </a:rPr>
              <a:t> c</a:t>
            </a:r>
            <a:r>
              <a:rPr lang="x-none" sz="3800" dirty="0">
                <a:solidFill>
                  <a:schemeClr val="tx1"/>
                </a:solidFill>
                <a:sym typeface="Arial"/>
              </a:rPr>
              <a:t>omplex </a:t>
            </a:r>
            <a:r>
              <a:rPr lang="en-US" sz="3800" dirty="0">
                <a:solidFill>
                  <a:schemeClr val="tx1"/>
                </a:solidFill>
                <a:sym typeface="Arial"/>
              </a:rPr>
              <a:t>t</a:t>
            </a:r>
            <a:r>
              <a:rPr lang="x-none" sz="3800" dirty="0">
                <a:solidFill>
                  <a:schemeClr val="tx1"/>
                </a:solidFill>
                <a:sym typeface="Arial"/>
              </a:rPr>
              <a:t>ext </a:t>
            </a:r>
            <a:r>
              <a:rPr lang="en-US" sz="3800" dirty="0">
                <a:solidFill>
                  <a:schemeClr val="tx1"/>
                </a:solidFill>
                <a:sym typeface="Arial"/>
              </a:rPr>
              <a:t>a</a:t>
            </a:r>
            <a:r>
              <a:rPr lang="x-none" sz="3800" dirty="0">
                <a:solidFill>
                  <a:schemeClr val="tx1"/>
                </a:solidFill>
                <a:sym typeface="Arial"/>
              </a:rPr>
              <a:t>nd </a:t>
            </a:r>
            <a:r>
              <a:rPr lang="en-US" sz="3800" dirty="0" err="1">
                <a:solidFill>
                  <a:schemeClr val="tx1"/>
                </a:solidFill>
                <a:sym typeface="Arial"/>
              </a:rPr>
              <a:t>i</a:t>
            </a:r>
            <a:r>
              <a:rPr lang="x-none" sz="3800" dirty="0">
                <a:solidFill>
                  <a:schemeClr val="tx1"/>
                </a:solidFill>
                <a:sym typeface="Arial"/>
              </a:rPr>
              <a:t>ts </a:t>
            </a:r>
            <a:r>
              <a:rPr lang="en-US" sz="3800" dirty="0">
                <a:solidFill>
                  <a:schemeClr val="tx1"/>
                </a:solidFill>
                <a:sym typeface="Arial"/>
              </a:rPr>
              <a:t>a</a:t>
            </a:r>
            <a:r>
              <a:rPr lang="x-none" sz="3800" dirty="0">
                <a:solidFill>
                  <a:schemeClr val="tx1"/>
                </a:solidFill>
                <a:sym typeface="Arial"/>
              </a:rPr>
              <a:t>cademic </a:t>
            </a:r>
            <a:r>
              <a:rPr lang="en-US" sz="3800" dirty="0">
                <a:solidFill>
                  <a:schemeClr val="tx1"/>
                </a:solidFill>
                <a:sym typeface="Arial"/>
              </a:rPr>
              <a:t>l</a:t>
            </a:r>
            <a:r>
              <a:rPr lang="x-none" sz="3800" dirty="0">
                <a:solidFill>
                  <a:schemeClr val="tx1"/>
                </a:solidFill>
                <a:sym typeface="Arial"/>
              </a:rPr>
              <a:t>anguage</a:t>
            </a:r>
            <a:endParaRPr lang="en-US" sz="3800" dirty="0">
              <a:solidFill>
                <a:schemeClr val="tx1"/>
              </a:solidFill>
              <a:sym typeface="Arial"/>
            </a:endParaRPr>
          </a:p>
          <a:p>
            <a:pPr marL="514338" indent="-514338">
              <a:lnSpc>
                <a:spcPct val="120000"/>
              </a:lnSpc>
              <a:buSzPct val="85000"/>
              <a:buAutoNum type="arabicPeriod"/>
            </a:pPr>
            <a:r>
              <a:rPr lang="en-US" sz="3800" b="1" dirty="0">
                <a:solidFill>
                  <a:schemeClr val="accent5"/>
                </a:solidFill>
                <a:sym typeface="Arial"/>
              </a:rPr>
              <a:t>Evidence</a:t>
            </a:r>
            <a:r>
              <a:rPr lang="en-US" sz="3800" dirty="0">
                <a:solidFill>
                  <a:schemeClr val="accent5"/>
                </a:solidFill>
                <a:sym typeface="Arial"/>
              </a:rPr>
              <a:t>: </a:t>
            </a:r>
            <a:r>
              <a:rPr lang="en-US" sz="3800" dirty="0">
                <a:solidFill>
                  <a:schemeClr val="tx1"/>
                </a:solidFill>
                <a:sym typeface="Arial"/>
              </a:rPr>
              <a:t>Reading, writing, and speaking grounded in evidence from text, both literary and informational</a:t>
            </a:r>
          </a:p>
          <a:p>
            <a:pPr marL="514338" indent="-514338">
              <a:lnSpc>
                <a:spcPct val="120000"/>
              </a:lnSpc>
              <a:buSzPct val="85000"/>
              <a:buFont typeface="Arial"/>
              <a:buAutoNum type="arabicPeriod"/>
            </a:pPr>
            <a:r>
              <a:rPr lang="en-US" sz="3800" b="1" dirty="0">
                <a:solidFill>
                  <a:schemeClr val="accent5"/>
                </a:solidFill>
                <a:sym typeface="Arial"/>
              </a:rPr>
              <a:t>Knowledge</a:t>
            </a:r>
            <a:r>
              <a:rPr lang="en-US" sz="3800" dirty="0">
                <a:solidFill>
                  <a:schemeClr val="accent5"/>
                </a:solidFill>
                <a:sym typeface="Arial"/>
              </a:rPr>
              <a:t>: </a:t>
            </a:r>
            <a:r>
              <a:rPr lang="en-US" sz="3800" dirty="0">
                <a:solidFill>
                  <a:schemeClr val="tx1"/>
                </a:solidFill>
                <a:sym typeface="Arial"/>
              </a:rPr>
              <a:t>Building knowledge through content-rich nonfiction</a:t>
            </a:r>
            <a:endParaRPr lang="en-US" sz="3800" dirty="0">
              <a:solidFill>
                <a:schemeClr val="tx1"/>
              </a:solidFill>
            </a:endParaRPr>
          </a:p>
          <a:p>
            <a:endParaRPr lang="en-US" dirty="0"/>
          </a:p>
        </p:txBody>
      </p:sp>
      <p:sp>
        <p:nvSpPr>
          <p:cNvPr id="4" name="Title 3"/>
          <p:cNvSpPr>
            <a:spLocks noGrp="1"/>
          </p:cNvSpPr>
          <p:nvPr>
            <p:ph type="title"/>
          </p:nvPr>
        </p:nvSpPr>
        <p:spPr/>
        <p:txBody>
          <a:bodyPr/>
          <a:lstStyle/>
          <a:p>
            <a:r>
              <a:rPr lang="en-US" dirty="0"/>
              <a:t>The Instructional Shifts in Literacy</a:t>
            </a:r>
          </a:p>
        </p:txBody>
      </p:sp>
      <p:sp>
        <p:nvSpPr>
          <p:cNvPr id="5" name="TextBox 4"/>
          <p:cNvSpPr txBox="1"/>
          <p:nvPr/>
        </p:nvSpPr>
        <p:spPr>
          <a:xfrm>
            <a:off x="848536" y="1230000"/>
            <a:ext cx="10739336" cy="1498060"/>
          </a:xfrm>
          <a:prstGeom prst="rect">
            <a:avLst/>
          </a:prstGeom>
          <a:noFill/>
          <a:ln w="31750">
            <a:solidFill>
              <a:schemeClr val="tx2"/>
            </a:solidFill>
          </a:ln>
        </p:spPr>
        <p:txBody>
          <a:bodyPr wrap="square" rtlCol="0">
            <a:spAutoFit/>
          </a:bodyPr>
          <a:lstStyle/>
          <a:p>
            <a:endParaRPr lang="en-US"/>
          </a:p>
        </p:txBody>
      </p:sp>
    </p:spTree>
    <p:extLst>
      <p:ext uri="{BB962C8B-B14F-4D97-AF65-F5344CB8AC3E}">
        <p14:creationId xmlns:p14="http://schemas.microsoft.com/office/powerpoint/2010/main" val="892475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a:prstGeom prst="rect">
            <a:avLst/>
          </a:prstGeom>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140</a:t>
            </a:fld>
            <a:endParaRPr lang="en-US" sz="1600">
              <a:solidFill>
                <a:schemeClr val="dk1"/>
              </a:solidFill>
              <a:latin typeface="Calibri"/>
              <a:ea typeface="Calibri"/>
              <a:cs typeface="Calibri"/>
              <a:sym typeface="Calibri"/>
            </a:endParaRPr>
          </a:p>
        </p:txBody>
      </p:sp>
      <p:sp>
        <p:nvSpPr>
          <p:cNvPr id="3" name="Text Placeholder 2"/>
          <p:cNvSpPr>
            <a:spLocks noGrp="1"/>
          </p:cNvSpPr>
          <p:nvPr>
            <p:ph type="body" sz="quarter" idx="10"/>
          </p:nvPr>
        </p:nvSpPr>
        <p:spPr>
          <a:xfrm>
            <a:off x="398463" y="1193800"/>
            <a:ext cx="11383962" cy="1413213"/>
          </a:xfrm>
          <a:prstGeom prst="rect">
            <a:avLst/>
          </a:prstGeom>
        </p:spPr>
        <p:txBody>
          <a:bodyPr/>
          <a:lstStyle/>
          <a:p>
            <a:pPr marL="177800" indent="0" algn="ctr">
              <a:buNone/>
            </a:pPr>
            <a:r>
              <a:rPr lang="en-US" sz="7000" dirty="0">
                <a:solidFill>
                  <a:schemeClr val="tx1"/>
                </a:solidFill>
                <a:latin typeface="Calibri" charset="0"/>
                <a:ea typeface="Calibri" charset="0"/>
                <a:cs typeface="Calibri" charset="0"/>
              </a:rPr>
              <a:t>I am not a classroom teacher?</a:t>
            </a:r>
          </a:p>
          <a:p>
            <a:pPr marL="177800" indent="0" algn="ctr">
              <a:buNone/>
            </a:pPr>
            <a:endParaRPr lang="en-US" sz="7000" dirty="0">
              <a:latin typeface="Calibri" charset="0"/>
              <a:ea typeface="Calibri" charset="0"/>
              <a:cs typeface="Calibri" charset="0"/>
            </a:endParaRPr>
          </a:p>
        </p:txBody>
      </p:sp>
      <p:sp>
        <p:nvSpPr>
          <p:cNvPr id="4" name="Title 3"/>
          <p:cNvSpPr>
            <a:spLocks noGrp="1"/>
          </p:cNvSpPr>
          <p:nvPr>
            <p:ph type="title"/>
          </p:nvPr>
        </p:nvSpPr>
        <p:spPr/>
        <p:txBody>
          <a:bodyPr/>
          <a:lstStyle/>
          <a:p>
            <a:r>
              <a:rPr lang="en-US" dirty="0"/>
              <a:t>But what if</a:t>
            </a:r>
            <a:r>
              <a:rPr lang="is-IS" dirty="0"/>
              <a:t>…</a:t>
            </a:r>
            <a:endParaRPr lang="en-US" dirty="0"/>
          </a:p>
        </p:txBody>
      </p:sp>
      <p:cxnSp>
        <p:nvCxnSpPr>
          <p:cNvPr id="6" name="Straight Arrow Connector 5"/>
          <p:cNvCxnSpPr>
            <a:stCxn id="3" idx="2"/>
          </p:cNvCxnSpPr>
          <p:nvPr/>
        </p:nvCxnSpPr>
        <p:spPr>
          <a:xfrm flipH="1">
            <a:off x="4805464" y="2607013"/>
            <a:ext cx="1284980" cy="130350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a:stCxn id="3" idx="2"/>
          </p:cNvCxnSpPr>
          <p:nvPr/>
        </p:nvCxnSpPr>
        <p:spPr>
          <a:xfrm>
            <a:off x="6090444" y="2607013"/>
            <a:ext cx="1303506" cy="130350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2705218" y="4182893"/>
            <a:ext cx="3385226" cy="1569660"/>
          </a:xfrm>
          <a:prstGeom prst="rect">
            <a:avLst/>
          </a:prstGeom>
          <a:noFill/>
          <a:ln w="31750">
            <a:solidFill>
              <a:schemeClr val="tx2"/>
            </a:solidFill>
          </a:ln>
        </p:spPr>
        <p:txBody>
          <a:bodyPr wrap="square" rtlCol="0">
            <a:spAutoFit/>
          </a:bodyPr>
          <a:lstStyle/>
          <a:p>
            <a:pPr algn="ctr"/>
            <a:r>
              <a:rPr lang="en-US" sz="3200" dirty="0">
                <a:latin typeface="Calibri" charset="0"/>
                <a:ea typeface="Calibri" charset="0"/>
                <a:cs typeface="Calibri" charset="0"/>
              </a:rPr>
              <a:t>I work in a school, but am not a teacher</a:t>
            </a:r>
          </a:p>
        </p:txBody>
      </p:sp>
      <p:sp>
        <p:nvSpPr>
          <p:cNvPr id="10" name="TextBox 9"/>
          <p:cNvSpPr txBox="1"/>
          <p:nvPr/>
        </p:nvSpPr>
        <p:spPr>
          <a:xfrm>
            <a:off x="6626394" y="4182893"/>
            <a:ext cx="3385226" cy="1569660"/>
          </a:xfrm>
          <a:prstGeom prst="rect">
            <a:avLst/>
          </a:prstGeom>
          <a:noFill/>
          <a:ln w="31750">
            <a:solidFill>
              <a:schemeClr val="tx2"/>
            </a:solidFill>
          </a:ln>
        </p:spPr>
        <p:txBody>
          <a:bodyPr wrap="square" rtlCol="0">
            <a:spAutoFit/>
          </a:bodyPr>
          <a:lstStyle/>
          <a:p>
            <a:pPr algn="ctr"/>
            <a:endParaRPr lang="en-US" sz="1600" dirty="0">
              <a:latin typeface="Calibri" charset="0"/>
              <a:ea typeface="Calibri" charset="0"/>
              <a:cs typeface="Calibri" charset="0"/>
            </a:endParaRPr>
          </a:p>
          <a:p>
            <a:pPr algn="ctr"/>
            <a:r>
              <a:rPr lang="en-US" sz="3200" dirty="0">
                <a:latin typeface="Calibri" charset="0"/>
                <a:ea typeface="Calibri" charset="0"/>
                <a:cs typeface="Calibri" charset="0"/>
              </a:rPr>
              <a:t>I do not work in a school building</a:t>
            </a:r>
          </a:p>
          <a:p>
            <a:pPr algn="ctr"/>
            <a:endParaRPr lang="en-US" sz="1600" dirty="0">
              <a:latin typeface="Calibri" charset="0"/>
              <a:ea typeface="Calibri" charset="0"/>
              <a:cs typeface="Calibri" charset="0"/>
            </a:endParaRPr>
          </a:p>
        </p:txBody>
      </p:sp>
    </p:spTree>
    <p:extLst>
      <p:ext uri="{BB962C8B-B14F-4D97-AF65-F5344CB8AC3E}">
        <p14:creationId xmlns:p14="http://schemas.microsoft.com/office/powerpoint/2010/main" val="1411178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a:prstGeom prst="rect">
            <a:avLst/>
          </a:prstGeom>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141</a:t>
            </a:fld>
            <a:endParaRPr lang="en-US" sz="1600">
              <a:solidFill>
                <a:schemeClr val="dk1"/>
              </a:solidFill>
              <a:latin typeface="Calibri"/>
              <a:ea typeface="Calibri"/>
              <a:cs typeface="Calibri"/>
              <a:sym typeface="Calibri"/>
            </a:endParaRPr>
          </a:p>
        </p:txBody>
      </p:sp>
      <p:sp>
        <p:nvSpPr>
          <p:cNvPr id="4" name="Title 3"/>
          <p:cNvSpPr>
            <a:spLocks noGrp="1"/>
          </p:cNvSpPr>
          <p:nvPr>
            <p:ph type="title"/>
          </p:nvPr>
        </p:nvSpPr>
        <p:spPr/>
        <p:txBody>
          <a:bodyPr/>
          <a:lstStyle/>
          <a:p>
            <a:r>
              <a:rPr lang="en-US" dirty="0"/>
              <a:t>Guidance for Non-Classroom Teachers</a:t>
            </a:r>
          </a:p>
        </p:txBody>
      </p:sp>
      <p:sp>
        <p:nvSpPr>
          <p:cNvPr id="5" name="Text Placeholder 4"/>
          <p:cNvSpPr>
            <a:spLocks noGrp="1"/>
          </p:cNvSpPr>
          <p:nvPr>
            <p:ph type="body" sz="quarter" idx="10"/>
          </p:nvPr>
        </p:nvSpPr>
        <p:spPr>
          <a:xfrm>
            <a:off x="472454" y="1225685"/>
            <a:ext cx="11383962" cy="3326860"/>
          </a:xfrm>
        </p:spPr>
        <p:txBody>
          <a:bodyPr/>
          <a:lstStyle/>
          <a:p>
            <a:r>
              <a:rPr lang="en-US" sz="4500" dirty="0">
                <a:solidFill>
                  <a:schemeClr val="tx1"/>
                </a:solidFill>
              </a:rPr>
              <a:t>If you typically work with students, select a group of students to work with!</a:t>
            </a:r>
          </a:p>
          <a:p>
            <a:endParaRPr lang="en-US" sz="4500" dirty="0">
              <a:solidFill>
                <a:schemeClr val="tx1"/>
              </a:solidFill>
            </a:endParaRPr>
          </a:p>
          <a:p>
            <a:r>
              <a:rPr lang="is-IS" sz="4500" dirty="0">
                <a:solidFill>
                  <a:schemeClr val="tx1"/>
                </a:solidFill>
              </a:rPr>
              <a:t>If you don’t typically work with students, find a classroom teacher to partner with in order to co-plan and co-teach this lesson</a:t>
            </a:r>
            <a:endParaRPr lang="en-US" sz="4500" dirty="0">
              <a:solidFill>
                <a:schemeClr val="tx1"/>
              </a:solidFill>
            </a:endParaRPr>
          </a:p>
        </p:txBody>
      </p:sp>
    </p:spTree>
    <p:extLst>
      <p:ext uri="{BB962C8B-B14F-4D97-AF65-F5344CB8AC3E}">
        <p14:creationId xmlns:p14="http://schemas.microsoft.com/office/powerpoint/2010/main" val="2043927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Shape 108"/>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142</a:t>
            </a:fld>
            <a:endParaRPr lang="en-US" sz="1800">
              <a:solidFill>
                <a:srgbClr val="5A5A5A"/>
              </a:solidFill>
              <a:latin typeface="Calibri"/>
              <a:ea typeface="Calibri"/>
              <a:cs typeface="Calibri"/>
              <a:sym typeface="Calibri"/>
            </a:endParaRPr>
          </a:p>
        </p:txBody>
      </p:sp>
      <p:sp>
        <p:nvSpPr>
          <p:cNvPr id="109" name="Shape 109"/>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Select an upcoming </a:t>
            </a:r>
            <a:r>
              <a:rPr lang="en-US" sz="4000" dirty="0">
                <a:solidFill>
                  <a:schemeClr val="tx1"/>
                </a:solidFill>
                <a:ea typeface="Calibri"/>
                <a:sym typeface="Calibri"/>
              </a:rPr>
              <a:t>lesson</a:t>
            </a:r>
            <a:r>
              <a:rPr lang="en-US" sz="4000" b="0" i="0" u="none" strike="noStrike" cap="none" dirty="0">
                <a:solidFill>
                  <a:schemeClr val="tx1"/>
                </a:solidFill>
                <a:latin typeface="Calibri"/>
                <a:ea typeface="Calibri"/>
                <a:cs typeface="Calibri"/>
                <a:sym typeface="Calibri"/>
              </a:rPr>
              <a:t> from your Guidebooks unit</a:t>
            </a:r>
          </a:p>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Plan out a text-based discussion using the 5 steps outlined in the Classroom Conversations Guide</a:t>
            </a:r>
            <a:endParaRPr lang="en-US" sz="4000" dirty="0">
              <a:solidFill>
                <a:schemeClr val="tx1"/>
              </a:solidFill>
            </a:endParaRPr>
          </a:p>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Implement this text-based discussion in your classroom and collect evidence of student learning</a:t>
            </a:r>
          </a:p>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Bring your plan and the evidence of student learning to analyze at our next meeting.</a:t>
            </a:r>
          </a:p>
        </p:txBody>
      </p:sp>
      <p:sp>
        <p:nvSpPr>
          <p:cNvPr id="110" name="Shape 11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Break It Down</a:t>
            </a:r>
          </a:p>
        </p:txBody>
      </p:sp>
    </p:spTree>
    <p:extLst>
      <p:ext uri="{BB962C8B-B14F-4D97-AF65-F5344CB8AC3E}">
        <p14:creationId xmlns:p14="http://schemas.microsoft.com/office/powerpoint/2010/main" val="1125671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109">
                                            <p:txEl>
                                              <p:pRg st="0" end="0"/>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Shape 116"/>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143</a:t>
            </a:fld>
            <a:endParaRPr lang="en-US" sz="1800">
              <a:solidFill>
                <a:srgbClr val="5A5A5A"/>
              </a:solidFill>
              <a:latin typeface="Calibri"/>
              <a:ea typeface="Calibri"/>
              <a:cs typeface="Calibri"/>
              <a:sym typeface="Calibri"/>
            </a:endParaRPr>
          </a:p>
        </p:txBody>
      </p:sp>
      <p:sp>
        <p:nvSpPr>
          <p:cNvPr id="117" name="Shape 117"/>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0" marR="0" lvl="0" indent="0" algn="ctr" rtl="0">
              <a:lnSpc>
                <a:spcPct val="90000"/>
              </a:lnSpc>
              <a:spcBef>
                <a:spcPts val="0"/>
              </a:spcBef>
              <a:buClr>
                <a:srgbClr val="5A5A5A"/>
              </a:buClr>
              <a:buSzPct val="25000"/>
              <a:buFont typeface="Arial"/>
              <a:buNone/>
            </a:pPr>
            <a:r>
              <a:rPr lang="en-US" sz="3600" b="1" i="0" u="none" strike="noStrike" cap="none" dirty="0">
                <a:solidFill>
                  <a:schemeClr val="tx2"/>
                </a:solidFill>
                <a:latin typeface="Calibri"/>
                <a:ea typeface="Calibri"/>
                <a:cs typeface="Calibri"/>
                <a:sym typeface="Calibri"/>
              </a:rPr>
              <a:t>Find an upcoming discussion in your Guidebook Unit</a:t>
            </a:r>
          </a:p>
        </p:txBody>
      </p:sp>
      <p:sp>
        <p:nvSpPr>
          <p:cNvPr id="118" name="Shape 118"/>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Getting Started – Option 1</a:t>
            </a:r>
          </a:p>
        </p:txBody>
      </p:sp>
      <p:pic>
        <p:nvPicPr>
          <p:cNvPr id="121" name="Shape 121"/>
          <p:cNvPicPr preferRelativeResize="0"/>
          <p:nvPr/>
        </p:nvPicPr>
        <p:blipFill rotWithShape="1">
          <a:blip r:embed="rId3">
            <a:alphaModFix/>
          </a:blip>
          <a:srcRect/>
          <a:stretch/>
        </p:blipFill>
        <p:spPr>
          <a:xfrm>
            <a:off x="1924139" y="1969182"/>
            <a:ext cx="8332609" cy="4047443"/>
          </a:xfrm>
          <a:prstGeom prst="rect">
            <a:avLst/>
          </a:prstGeom>
          <a:noFill/>
          <a:ln w="25400">
            <a:solidFill>
              <a:schemeClr val="tx1"/>
            </a:solidFill>
          </a:ln>
        </p:spPr>
      </p:pic>
      <p:sp>
        <p:nvSpPr>
          <p:cNvPr id="122" name="Shape 122"/>
          <p:cNvSpPr/>
          <p:nvPr/>
        </p:nvSpPr>
        <p:spPr>
          <a:xfrm>
            <a:off x="1067151" y="5354236"/>
            <a:ext cx="775804" cy="569982"/>
          </a:xfrm>
          <a:prstGeom prst="rightArrow">
            <a:avLst>
              <a:gd name="adj1" fmla="val 50000"/>
              <a:gd name="adj2" fmla="val 50000"/>
            </a:avLst>
          </a:prstGeom>
          <a:solidFill>
            <a:schemeClr val="accent5"/>
          </a:solidFill>
          <a:ln w="12700" cap="flat" cmpd="sng">
            <a:solidFill>
              <a:srgbClr val="585757"/>
            </a:solidFill>
            <a:prstDash val="solid"/>
            <a:miter lim="800000"/>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Century Schoolbook"/>
              <a:ea typeface="Century Schoolbook"/>
              <a:cs typeface="Century Schoolbook"/>
              <a:sym typeface="Century Schoolbook"/>
            </a:endParaRPr>
          </a:p>
        </p:txBody>
      </p:sp>
      <p:sp>
        <p:nvSpPr>
          <p:cNvPr id="2" name="Rectangle 1"/>
          <p:cNvSpPr/>
          <p:nvPr/>
        </p:nvSpPr>
        <p:spPr>
          <a:xfrm>
            <a:off x="10280949" y="5722231"/>
            <a:ext cx="1588521" cy="307777"/>
          </a:xfrm>
          <a:prstGeom prst="rect">
            <a:avLst/>
          </a:prstGeom>
        </p:spPr>
        <p:txBody>
          <a:bodyPr wrap="none">
            <a:spAutoFit/>
          </a:bodyPr>
          <a:lstStyle/>
          <a:p>
            <a:r>
              <a:rPr lang="en-US" dirty="0">
                <a:solidFill>
                  <a:schemeClr val="dk1"/>
                </a:solidFill>
                <a:latin typeface="Calibri"/>
                <a:ea typeface="Calibri"/>
                <a:cs typeface="Calibri"/>
                <a:sym typeface="Calibri"/>
              </a:rPr>
              <a:t>(</a:t>
            </a:r>
            <a:r>
              <a:rPr lang="en-US" dirty="0" err="1">
                <a:solidFill>
                  <a:schemeClr val="dk1"/>
                </a:solidFill>
                <a:latin typeface="Calibri"/>
                <a:ea typeface="Calibri"/>
                <a:cs typeface="Calibri"/>
                <a:sym typeface="Calibri"/>
              </a:rPr>
              <a:t>LearnZillion</a:t>
            </a:r>
            <a:r>
              <a:rPr lang="en-US" dirty="0">
                <a:solidFill>
                  <a:schemeClr val="dk1"/>
                </a:solidFill>
                <a:latin typeface="Calibri"/>
                <a:ea typeface="Calibri"/>
                <a:cs typeface="Calibri"/>
                <a:sym typeface="Calibri"/>
              </a:rPr>
              <a:t>, 2017)</a:t>
            </a:r>
            <a:endParaRPr lang="en-US" dirty="0"/>
          </a:p>
        </p:txBody>
      </p:sp>
    </p:spTree>
    <p:extLst>
      <p:ext uri="{BB962C8B-B14F-4D97-AF65-F5344CB8AC3E}">
        <p14:creationId xmlns:p14="http://schemas.microsoft.com/office/powerpoint/2010/main" val="446382301"/>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Shape 128"/>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144</a:t>
            </a:fld>
            <a:endParaRPr lang="en-US" sz="1800">
              <a:solidFill>
                <a:srgbClr val="5A5A5A"/>
              </a:solidFill>
              <a:latin typeface="Calibri"/>
              <a:ea typeface="Calibri"/>
              <a:cs typeface="Calibri"/>
              <a:sym typeface="Calibri"/>
            </a:endParaRPr>
          </a:p>
        </p:txBody>
      </p:sp>
      <p:sp>
        <p:nvSpPr>
          <p:cNvPr id="129" name="Shape 129"/>
          <p:cNvSpPr txBox="1">
            <a:spLocks noGrp="1"/>
          </p:cNvSpPr>
          <p:nvPr>
            <p:ph type="body" sz="quarter" idx="10"/>
          </p:nvPr>
        </p:nvSpPr>
        <p:spPr>
          <a:xfrm>
            <a:off x="398463" y="1193800"/>
            <a:ext cx="5503358" cy="4822825"/>
          </a:xfrm>
          <a:prstGeom prst="rect">
            <a:avLst/>
          </a:prstGeom>
          <a:noFill/>
          <a:ln>
            <a:noFill/>
          </a:ln>
        </p:spPr>
        <p:txBody>
          <a:bodyPr wrap="square" lIns="91425" tIns="45700" rIns="91425" bIns="45700" anchor="t" anchorCtr="0">
            <a:noAutofit/>
          </a:bodyPr>
          <a:lstStyle/>
          <a:p>
            <a:pPr marL="0" marR="0" lvl="0" indent="0" algn="ctr" rtl="0">
              <a:lnSpc>
                <a:spcPct val="90000"/>
              </a:lnSpc>
              <a:spcBef>
                <a:spcPts val="0"/>
              </a:spcBef>
              <a:buClr>
                <a:srgbClr val="5A5A5A"/>
              </a:buClr>
              <a:buSzPct val="25000"/>
              <a:buFont typeface="Arial"/>
              <a:buNone/>
            </a:pPr>
            <a:r>
              <a:rPr lang="en-US" sz="3600" b="1" i="0" u="none" strike="noStrike" cap="none" dirty="0">
                <a:solidFill>
                  <a:schemeClr val="tx2"/>
                </a:solidFill>
                <a:latin typeface="Calibri"/>
                <a:ea typeface="Calibri"/>
                <a:cs typeface="Calibri"/>
                <a:sym typeface="Calibri"/>
              </a:rPr>
              <a:t>Choose a text dependent question from an upcoming lesson and plan a discussion around it</a:t>
            </a:r>
          </a:p>
        </p:txBody>
      </p:sp>
      <p:sp>
        <p:nvSpPr>
          <p:cNvPr id="130" name="Shape 13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Getting Started – Option 2</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546" y="3535456"/>
            <a:ext cx="5793275" cy="1612247"/>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1077684"/>
            <a:ext cx="5668565" cy="4915545"/>
          </a:xfrm>
          <a:prstGeom prst="rect">
            <a:avLst/>
          </a:prstGeom>
          <a:ln w="25400">
            <a:solidFill>
              <a:schemeClr val="tx1">
                <a:lumMod val="50000"/>
              </a:schemeClr>
            </a:solidFill>
          </a:ln>
        </p:spPr>
      </p:pic>
      <p:sp>
        <p:nvSpPr>
          <p:cNvPr id="7" name="Rectangle 6"/>
          <p:cNvSpPr/>
          <p:nvPr/>
        </p:nvSpPr>
        <p:spPr>
          <a:xfrm>
            <a:off x="2299147" y="5137008"/>
            <a:ext cx="1588521" cy="307777"/>
          </a:xfrm>
          <a:prstGeom prst="rect">
            <a:avLst/>
          </a:prstGeom>
        </p:spPr>
        <p:txBody>
          <a:bodyPr wrap="none">
            <a:spAutoFit/>
          </a:bodyPr>
          <a:lstStyle/>
          <a:p>
            <a:r>
              <a:rPr lang="en-US" dirty="0">
                <a:solidFill>
                  <a:schemeClr val="dk1"/>
                </a:solidFill>
                <a:latin typeface="Calibri"/>
                <a:ea typeface="Calibri"/>
                <a:cs typeface="Calibri"/>
                <a:sym typeface="Calibri"/>
              </a:rPr>
              <a:t>(</a:t>
            </a:r>
            <a:r>
              <a:rPr lang="en-US" dirty="0" err="1">
                <a:solidFill>
                  <a:schemeClr val="dk1"/>
                </a:solidFill>
                <a:latin typeface="Calibri"/>
                <a:ea typeface="Calibri"/>
                <a:cs typeface="Calibri"/>
                <a:sym typeface="Calibri"/>
              </a:rPr>
              <a:t>LearnZillion</a:t>
            </a:r>
            <a:r>
              <a:rPr lang="en-US" dirty="0">
                <a:solidFill>
                  <a:schemeClr val="dk1"/>
                </a:solidFill>
                <a:latin typeface="Calibri"/>
                <a:ea typeface="Calibri"/>
                <a:cs typeface="Calibri"/>
                <a:sym typeface="Calibri"/>
              </a:rPr>
              <a:t>, 2017)</a:t>
            </a:r>
            <a:endParaRPr lang="en-US" dirty="0"/>
          </a:p>
        </p:txBody>
      </p:sp>
    </p:spTree>
    <p:extLst>
      <p:ext uri="{BB962C8B-B14F-4D97-AF65-F5344CB8AC3E}">
        <p14:creationId xmlns:p14="http://schemas.microsoft.com/office/powerpoint/2010/main" val="1159205369"/>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Shape 108"/>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145</a:t>
            </a:fld>
            <a:endParaRPr lang="en-US" sz="1800">
              <a:solidFill>
                <a:srgbClr val="5A5A5A"/>
              </a:solidFill>
              <a:latin typeface="Calibri"/>
              <a:ea typeface="Calibri"/>
              <a:cs typeface="Calibri"/>
              <a:sym typeface="Calibri"/>
            </a:endParaRPr>
          </a:p>
        </p:txBody>
      </p:sp>
      <p:sp>
        <p:nvSpPr>
          <p:cNvPr id="109" name="Shape 109"/>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Select an upcoming </a:t>
            </a:r>
            <a:r>
              <a:rPr lang="en-US" sz="4000" dirty="0">
                <a:solidFill>
                  <a:schemeClr val="tx1"/>
                </a:solidFill>
                <a:ea typeface="Calibri"/>
                <a:sym typeface="Calibri"/>
              </a:rPr>
              <a:t>lesson</a:t>
            </a:r>
            <a:r>
              <a:rPr lang="en-US" sz="4000" b="0" i="0" u="none" strike="noStrike" cap="none" dirty="0">
                <a:solidFill>
                  <a:schemeClr val="tx1"/>
                </a:solidFill>
                <a:latin typeface="Calibri"/>
                <a:ea typeface="Calibri"/>
                <a:cs typeface="Calibri"/>
                <a:sym typeface="Calibri"/>
              </a:rPr>
              <a:t> from your Guidebooks unit</a:t>
            </a:r>
          </a:p>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Plan out a text-based discussion using the 5 steps outlined in the Classroom Conversations Guide</a:t>
            </a:r>
            <a:endParaRPr lang="en-US" sz="4000" dirty="0">
              <a:solidFill>
                <a:schemeClr val="tx1"/>
              </a:solidFill>
            </a:endParaRPr>
          </a:p>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Implement this text-based discussion in your classroom and collect evidence of student learning</a:t>
            </a:r>
          </a:p>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Bring your plan and the evidence of student learning to analyze at our next meeting.</a:t>
            </a:r>
          </a:p>
        </p:txBody>
      </p:sp>
      <p:sp>
        <p:nvSpPr>
          <p:cNvPr id="110" name="Shape 11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Break it Down</a:t>
            </a:r>
          </a:p>
        </p:txBody>
      </p:sp>
    </p:spTree>
    <p:extLst>
      <p:ext uri="{BB962C8B-B14F-4D97-AF65-F5344CB8AC3E}">
        <p14:creationId xmlns:p14="http://schemas.microsoft.com/office/powerpoint/2010/main" val="943031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109">
                                            <p:txEl>
                                              <p:pRg st="1" end="1"/>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Shape 155"/>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146</a:t>
            </a:fld>
            <a:endParaRPr lang="en-US" sz="1800">
              <a:solidFill>
                <a:srgbClr val="5A5A5A"/>
              </a:solidFill>
              <a:latin typeface="Calibri"/>
              <a:ea typeface="Calibri"/>
              <a:cs typeface="Calibri"/>
              <a:sym typeface="Calibri"/>
            </a:endParaRPr>
          </a:p>
        </p:txBody>
      </p:sp>
      <p:sp>
        <p:nvSpPr>
          <p:cNvPr id="156" name="Shape 156"/>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Planning Template</a:t>
            </a:r>
          </a:p>
        </p:txBody>
      </p:sp>
      <p:sp>
        <p:nvSpPr>
          <p:cNvPr id="2" name="Rectangle 1"/>
          <p:cNvSpPr/>
          <p:nvPr/>
        </p:nvSpPr>
        <p:spPr>
          <a:xfrm>
            <a:off x="5466944" y="1032244"/>
            <a:ext cx="6389471" cy="5345053"/>
          </a:xfrm>
          <a:prstGeom prst="rect">
            <a:avLst/>
          </a:prstGeom>
        </p:spPr>
        <p:txBody>
          <a:bodyPr wrap="square">
            <a:spAutoFit/>
          </a:bodyPr>
          <a:lstStyle/>
          <a:p>
            <a:pPr lvl="0" algn="ctr">
              <a:lnSpc>
                <a:spcPct val="90000"/>
              </a:lnSpc>
              <a:buClr>
                <a:srgbClr val="5A5A5A"/>
              </a:buClr>
              <a:buSzPct val="100000"/>
            </a:pPr>
            <a:r>
              <a:rPr lang="en-US" sz="4000" b="1" dirty="0">
                <a:solidFill>
                  <a:schemeClr val="tx2"/>
                </a:solidFill>
                <a:latin typeface="Calibri"/>
                <a:ea typeface="Calibri"/>
                <a:cs typeface="Calibri"/>
                <a:sym typeface="Calibri"/>
              </a:rPr>
              <a:t>Review</a:t>
            </a:r>
            <a:r>
              <a:rPr lang="en-US" sz="4000" b="1" dirty="0">
                <a:solidFill>
                  <a:schemeClr val="bg2"/>
                </a:solidFill>
                <a:latin typeface="Calibri"/>
                <a:ea typeface="Calibri"/>
                <a:cs typeface="Calibri"/>
                <a:sym typeface="Calibri"/>
              </a:rPr>
              <a:t> </a:t>
            </a:r>
            <a:r>
              <a:rPr lang="en-US" sz="4000" dirty="0">
                <a:solidFill>
                  <a:schemeClr val="tx1"/>
                </a:solidFill>
                <a:latin typeface="Calibri"/>
                <a:ea typeface="Calibri"/>
                <a:cs typeface="Calibri"/>
                <a:sym typeface="Calibri"/>
              </a:rPr>
              <a:t>the planning template.</a:t>
            </a:r>
          </a:p>
          <a:p>
            <a:pPr lvl="0" algn="ctr">
              <a:lnSpc>
                <a:spcPct val="90000"/>
              </a:lnSpc>
              <a:buClr>
                <a:srgbClr val="5A5A5A"/>
              </a:buClr>
              <a:buSzPct val="100000"/>
            </a:pPr>
            <a:endParaRPr lang="en-US" sz="4000" dirty="0">
              <a:solidFill>
                <a:schemeClr val="tx1"/>
              </a:solidFill>
              <a:latin typeface="Calibri"/>
              <a:ea typeface="Calibri"/>
              <a:cs typeface="Calibri"/>
              <a:sym typeface="Calibri"/>
            </a:endParaRPr>
          </a:p>
          <a:p>
            <a:pPr marL="571500" lvl="0" indent="-571500">
              <a:lnSpc>
                <a:spcPct val="90000"/>
              </a:lnSpc>
              <a:buClr>
                <a:srgbClr val="5A5A5A"/>
              </a:buClr>
              <a:buSzPct val="100000"/>
              <a:buFont typeface="Arial" charset="0"/>
              <a:buChar char="•"/>
            </a:pPr>
            <a:r>
              <a:rPr lang="en-US" sz="3800" dirty="0">
                <a:solidFill>
                  <a:schemeClr val="tx1"/>
                </a:solidFill>
                <a:latin typeface="Calibri"/>
                <a:ea typeface="Calibri"/>
                <a:cs typeface="Calibri"/>
                <a:sym typeface="Calibri"/>
              </a:rPr>
              <a:t>What is the first thing you must do before you can complete step 1?</a:t>
            </a:r>
          </a:p>
          <a:p>
            <a:pPr marL="571500" lvl="0" indent="-571500">
              <a:lnSpc>
                <a:spcPct val="90000"/>
              </a:lnSpc>
              <a:buClr>
                <a:srgbClr val="5A5A5A"/>
              </a:buClr>
              <a:buSzPct val="100000"/>
              <a:buFont typeface="Arial" charset="0"/>
              <a:buChar char="•"/>
            </a:pPr>
            <a:r>
              <a:rPr lang="en-US" sz="3800" dirty="0">
                <a:solidFill>
                  <a:schemeClr val="tx1"/>
                </a:solidFill>
                <a:latin typeface="Calibri"/>
                <a:ea typeface="Calibri"/>
                <a:cs typeface="Calibri"/>
                <a:sym typeface="Calibri"/>
              </a:rPr>
              <a:t>What questions do you have before you get started?</a:t>
            </a:r>
          </a:p>
          <a:p>
            <a:pPr marL="571500" lvl="0" indent="-571500">
              <a:lnSpc>
                <a:spcPct val="90000"/>
              </a:lnSpc>
              <a:buClr>
                <a:srgbClr val="5A5A5A"/>
              </a:buClr>
              <a:buSzPct val="100000"/>
              <a:buFont typeface="Arial" charset="0"/>
              <a:buChar char="•"/>
            </a:pPr>
            <a:endParaRPr lang="en-US" sz="4000" dirty="0">
              <a:solidFill>
                <a:schemeClr val="tx1"/>
              </a:solidFill>
              <a:latin typeface="Calibri"/>
              <a:ea typeface="Calibri"/>
              <a:cs typeface="Calibri"/>
              <a:sym typeface="Calibri"/>
            </a:endParaRPr>
          </a:p>
          <a:p>
            <a:pPr lvl="0">
              <a:lnSpc>
                <a:spcPct val="90000"/>
              </a:lnSpc>
              <a:spcBef>
                <a:spcPts val="1000"/>
              </a:spcBef>
              <a:buClr>
                <a:srgbClr val="5A5A5A"/>
              </a:buClr>
              <a:buSzPct val="25000"/>
            </a:pPr>
            <a:endParaRPr lang="en-US" sz="2000" dirty="0">
              <a:solidFill>
                <a:srgbClr val="5A5A5A"/>
              </a:solidFill>
              <a:latin typeface="Calibri"/>
              <a:ea typeface="Calibri"/>
              <a:cs typeface="Calibri"/>
              <a:sym typeface="Calibri"/>
            </a:endParaRPr>
          </a:p>
        </p:txBody>
      </p:sp>
      <p:pic>
        <p:nvPicPr>
          <p:cNvPr id="7" name="Picture 6">
            <a:extLst>
              <a:ext uri="{FF2B5EF4-FFF2-40B4-BE49-F238E27FC236}">
                <a16:creationId xmlns:a16="http://schemas.microsoft.com/office/drawing/2014/main" id="{44AFFD47-9265-5B4D-BE6B-E28851E82284}"/>
              </a:ext>
            </a:extLst>
          </p:cNvPr>
          <p:cNvPicPr>
            <a:picLocks noChangeAspect="1"/>
          </p:cNvPicPr>
          <p:nvPr/>
        </p:nvPicPr>
        <p:blipFill>
          <a:blip r:embed="rId3"/>
          <a:stretch>
            <a:fillRect/>
          </a:stretch>
        </p:blipFill>
        <p:spPr>
          <a:xfrm>
            <a:off x="988060" y="1002164"/>
            <a:ext cx="3949700" cy="4944663"/>
          </a:xfrm>
          <a:prstGeom prst="rect">
            <a:avLst/>
          </a:prstGeom>
          <a:ln>
            <a:solidFill>
              <a:schemeClr val="accent1"/>
            </a:solidFill>
          </a:ln>
        </p:spPr>
      </p:pic>
    </p:spTree>
    <p:extLst>
      <p:ext uri="{BB962C8B-B14F-4D97-AF65-F5344CB8AC3E}">
        <p14:creationId xmlns:p14="http://schemas.microsoft.com/office/powerpoint/2010/main" val="519568311"/>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Shape 108"/>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147</a:t>
            </a:fld>
            <a:endParaRPr lang="en-US" sz="1800">
              <a:solidFill>
                <a:srgbClr val="5A5A5A"/>
              </a:solidFill>
              <a:latin typeface="Calibri"/>
              <a:ea typeface="Calibri"/>
              <a:cs typeface="Calibri"/>
              <a:sym typeface="Calibri"/>
            </a:endParaRPr>
          </a:p>
        </p:txBody>
      </p:sp>
      <p:sp>
        <p:nvSpPr>
          <p:cNvPr id="109" name="Shape 109"/>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Select an upcoming </a:t>
            </a:r>
            <a:r>
              <a:rPr lang="en-US" sz="4000" dirty="0">
                <a:solidFill>
                  <a:schemeClr val="tx1"/>
                </a:solidFill>
                <a:ea typeface="Calibri"/>
                <a:sym typeface="Calibri"/>
              </a:rPr>
              <a:t>lesson</a:t>
            </a:r>
            <a:r>
              <a:rPr lang="en-US" sz="4000" b="0" i="0" u="none" strike="noStrike" cap="none" dirty="0">
                <a:solidFill>
                  <a:schemeClr val="tx1"/>
                </a:solidFill>
                <a:latin typeface="Calibri"/>
                <a:ea typeface="Calibri"/>
                <a:cs typeface="Calibri"/>
                <a:sym typeface="Calibri"/>
              </a:rPr>
              <a:t> from your Guidebooks unit</a:t>
            </a:r>
          </a:p>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Plan out a text-based discussion using the 5 steps outlined in the Classroom Conversations Guide</a:t>
            </a:r>
            <a:endParaRPr lang="en-US" sz="4000" dirty="0">
              <a:solidFill>
                <a:schemeClr val="tx1"/>
              </a:solidFill>
            </a:endParaRPr>
          </a:p>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Implement this text-based discussion in your classroom and collect evidence of student learning</a:t>
            </a:r>
          </a:p>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Bring your plan and the evidence of student learning to analyze at our next meeting.</a:t>
            </a:r>
          </a:p>
        </p:txBody>
      </p:sp>
      <p:sp>
        <p:nvSpPr>
          <p:cNvPr id="110" name="Shape 11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Break It Down</a:t>
            </a:r>
          </a:p>
        </p:txBody>
      </p:sp>
    </p:spTree>
    <p:extLst>
      <p:ext uri="{BB962C8B-B14F-4D97-AF65-F5344CB8AC3E}">
        <p14:creationId xmlns:p14="http://schemas.microsoft.com/office/powerpoint/2010/main" val="1107571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109">
                                            <p:txEl>
                                              <p:pRg st="2" end="2"/>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Shape 138"/>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148</a:t>
            </a:fld>
            <a:endParaRPr lang="en-US" sz="1800">
              <a:solidFill>
                <a:srgbClr val="5A5A5A"/>
              </a:solidFill>
              <a:latin typeface="Calibri"/>
              <a:ea typeface="Calibri"/>
              <a:cs typeface="Calibri"/>
              <a:sym typeface="Calibri"/>
            </a:endParaRPr>
          </a:p>
        </p:txBody>
      </p:sp>
      <p:sp>
        <p:nvSpPr>
          <p:cNvPr id="140" name="Shape 14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Evidence of Student Learning</a:t>
            </a:r>
            <a:r>
              <a:rPr lang="is-IS" sz="4000" b="0" i="0" u="none" strike="noStrike" cap="none" dirty="0">
                <a:solidFill>
                  <a:schemeClr val="lt1"/>
                </a:solidFill>
                <a:latin typeface="Calibri"/>
                <a:ea typeface="Calibri"/>
                <a:cs typeface="Calibri"/>
                <a:sym typeface="Calibri"/>
              </a:rPr>
              <a:t>…</a:t>
            </a:r>
            <a:endParaRPr lang="en-US" sz="4000" b="0" i="0" u="none" strike="noStrike" cap="none" dirty="0">
              <a:solidFill>
                <a:schemeClr val="lt1"/>
              </a:solidFill>
              <a:latin typeface="Calibri"/>
              <a:ea typeface="Calibri"/>
              <a:cs typeface="Calibri"/>
              <a:sym typeface="Calibri"/>
            </a:endParaRPr>
          </a:p>
        </p:txBody>
      </p:sp>
      <p:sp>
        <p:nvSpPr>
          <p:cNvPr id="5" name="Shape 139"/>
          <p:cNvSpPr txBox="1">
            <a:spLocks/>
          </p:cNvSpPr>
          <p:nvPr/>
        </p:nvSpPr>
        <p:spPr>
          <a:xfrm>
            <a:off x="6282096" y="1119679"/>
            <a:ext cx="5574320" cy="4822825"/>
          </a:xfrm>
          <a:prstGeom prst="rect">
            <a:avLst/>
          </a:prstGeom>
          <a:noFill/>
          <a:ln w="22225">
            <a:solidFill>
              <a:schemeClr val="tx2"/>
            </a:solidFill>
          </a:ln>
        </p:spPr>
        <p:txBody>
          <a:bodyPr wrap="square" lIns="91425" tIns="45700" rIns="91425" bIns="45700" anchor="t" anchorCtr="0">
            <a:noAutofit/>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lnSpc>
                <a:spcPct val="150000"/>
              </a:lnSpc>
              <a:spcBef>
                <a:spcPts val="0"/>
              </a:spcBef>
              <a:buClr>
                <a:srgbClr val="5A5A5A"/>
              </a:buClr>
              <a:buSzPct val="25000"/>
              <a:buFont typeface="Arial"/>
              <a:buNone/>
            </a:pPr>
            <a:r>
              <a:rPr lang="en-US" sz="3600" b="1" dirty="0">
                <a:solidFill>
                  <a:schemeClr val="tx2"/>
                </a:solidFill>
                <a:ea typeface="Calibri"/>
                <a:sym typeface="Calibri"/>
              </a:rPr>
              <a:t>Should</a:t>
            </a:r>
            <a:r>
              <a:rPr lang="is-IS" sz="3600" b="1" dirty="0">
                <a:solidFill>
                  <a:schemeClr val="tx2"/>
                </a:solidFill>
                <a:ea typeface="Calibri"/>
                <a:sym typeface="Calibri"/>
              </a:rPr>
              <a:t>…</a:t>
            </a:r>
            <a:endParaRPr lang="en-US" sz="3600" b="1" dirty="0">
              <a:solidFill>
                <a:schemeClr val="tx2"/>
              </a:solidFill>
              <a:ea typeface="Calibri"/>
              <a:sym typeface="Calibri"/>
            </a:endParaRPr>
          </a:p>
          <a:p>
            <a:pPr>
              <a:lnSpc>
                <a:spcPct val="150000"/>
              </a:lnSpc>
              <a:buClr>
                <a:srgbClr val="5A5A5A"/>
              </a:buClr>
              <a:buSzPct val="100000"/>
            </a:pPr>
            <a:r>
              <a:rPr lang="en-US" sz="3600" dirty="0">
                <a:solidFill>
                  <a:schemeClr val="tx1"/>
                </a:solidFill>
                <a:ea typeface="Calibri"/>
                <a:sym typeface="Calibri"/>
              </a:rPr>
              <a:t>Align to specific outcomes</a:t>
            </a:r>
          </a:p>
          <a:p>
            <a:pPr>
              <a:lnSpc>
                <a:spcPct val="150000"/>
              </a:lnSpc>
              <a:buClr>
                <a:srgbClr val="5A5A5A"/>
              </a:buClr>
              <a:buSzPct val="100000"/>
            </a:pPr>
            <a:r>
              <a:rPr lang="en-US" sz="3600" dirty="0">
                <a:solidFill>
                  <a:schemeClr val="tx1"/>
                </a:solidFill>
                <a:ea typeface="Calibri"/>
                <a:sym typeface="Calibri"/>
              </a:rPr>
              <a:t>Be observable, measurable</a:t>
            </a:r>
          </a:p>
          <a:p>
            <a:pPr>
              <a:lnSpc>
                <a:spcPct val="150000"/>
              </a:lnSpc>
              <a:buClr>
                <a:srgbClr val="5A5A5A"/>
              </a:buClr>
              <a:buSzPct val="100000"/>
            </a:pPr>
            <a:r>
              <a:rPr lang="en-US" sz="3600" dirty="0">
                <a:solidFill>
                  <a:schemeClr val="tx1"/>
                </a:solidFill>
                <a:ea typeface="Calibri"/>
                <a:sym typeface="Calibri"/>
              </a:rPr>
              <a:t>Provide actionable data</a:t>
            </a:r>
          </a:p>
          <a:p>
            <a:pPr>
              <a:lnSpc>
                <a:spcPct val="150000"/>
              </a:lnSpc>
              <a:buClr>
                <a:srgbClr val="5A5A5A"/>
              </a:buClr>
              <a:buSzPct val="100000"/>
            </a:pPr>
            <a:r>
              <a:rPr lang="en-US" sz="3600" dirty="0">
                <a:solidFill>
                  <a:schemeClr val="tx1"/>
                </a:solidFill>
                <a:ea typeface="Calibri"/>
                <a:sym typeface="Calibri"/>
              </a:rPr>
              <a:t>Be authentic</a:t>
            </a:r>
          </a:p>
        </p:txBody>
      </p:sp>
      <p:sp>
        <p:nvSpPr>
          <p:cNvPr id="6" name="Shape 139"/>
          <p:cNvSpPr txBox="1">
            <a:spLocks/>
          </p:cNvSpPr>
          <p:nvPr/>
        </p:nvSpPr>
        <p:spPr>
          <a:xfrm>
            <a:off x="521680" y="1119679"/>
            <a:ext cx="5431648" cy="4822825"/>
          </a:xfrm>
          <a:prstGeom prst="rect">
            <a:avLst/>
          </a:prstGeom>
          <a:noFill/>
          <a:ln w="22225">
            <a:solidFill>
              <a:schemeClr val="tx2"/>
            </a:solidFill>
          </a:ln>
        </p:spPr>
        <p:txBody>
          <a:bodyPr wrap="square" lIns="91425" tIns="45700" rIns="91425" bIns="45700" anchor="t" anchorCtr="0">
            <a:noAutofit/>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lnSpc>
                <a:spcPct val="150000"/>
              </a:lnSpc>
              <a:spcBef>
                <a:spcPts val="0"/>
              </a:spcBef>
              <a:buClr>
                <a:srgbClr val="5A5A5A"/>
              </a:buClr>
              <a:buSzPct val="25000"/>
              <a:buFont typeface="Arial"/>
              <a:buNone/>
            </a:pPr>
            <a:r>
              <a:rPr lang="en-US" sz="3600" b="1" dirty="0">
                <a:solidFill>
                  <a:schemeClr val="tx2"/>
                </a:solidFill>
                <a:ea typeface="Calibri"/>
                <a:sym typeface="Calibri"/>
              </a:rPr>
              <a:t>Might Look Like</a:t>
            </a:r>
            <a:r>
              <a:rPr lang="is-IS" sz="3600" b="1" dirty="0">
                <a:solidFill>
                  <a:schemeClr val="tx2"/>
                </a:solidFill>
                <a:ea typeface="Calibri"/>
                <a:sym typeface="Calibri"/>
              </a:rPr>
              <a:t>…</a:t>
            </a:r>
            <a:endParaRPr lang="en-US" sz="3600" b="1" dirty="0">
              <a:solidFill>
                <a:schemeClr val="tx2"/>
              </a:solidFill>
              <a:ea typeface="Calibri"/>
              <a:sym typeface="Calibri"/>
            </a:endParaRPr>
          </a:p>
          <a:p>
            <a:pPr>
              <a:lnSpc>
                <a:spcPct val="150000"/>
              </a:lnSpc>
              <a:buClr>
                <a:srgbClr val="5A5A5A"/>
              </a:buClr>
              <a:buSzPct val="100000"/>
            </a:pPr>
            <a:r>
              <a:rPr lang="en-US" sz="3600" dirty="0">
                <a:solidFill>
                  <a:schemeClr val="tx1"/>
                </a:solidFill>
                <a:ea typeface="Calibri"/>
                <a:sym typeface="Calibri"/>
              </a:rPr>
              <a:t>Student work</a:t>
            </a:r>
          </a:p>
          <a:p>
            <a:pPr>
              <a:lnSpc>
                <a:spcPct val="150000"/>
              </a:lnSpc>
              <a:buClr>
                <a:srgbClr val="5A5A5A"/>
              </a:buClr>
              <a:buSzPct val="100000"/>
            </a:pPr>
            <a:r>
              <a:rPr lang="en-US" sz="3600" dirty="0">
                <a:solidFill>
                  <a:schemeClr val="tx1"/>
                </a:solidFill>
                <a:ea typeface="Calibri"/>
                <a:sym typeface="Calibri"/>
              </a:rPr>
              <a:t>Discussion tracker</a:t>
            </a:r>
          </a:p>
          <a:p>
            <a:pPr>
              <a:lnSpc>
                <a:spcPct val="150000"/>
              </a:lnSpc>
              <a:buClr>
                <a:srgbClr val="5A5A5A"/>
              </a:buClr>
              <a:buSzPct val="100000"/>
            </a:pPr>
            <a:r>
              <a:rPr lang="en-US" sz="3600" dirty="0">
                <a:solidFill>
                  <a:schemeClr val="tx1"/>
                </a:solidFill>
                <a:ea typeface="Calibri"/>
                <a:sym typeface="Calibri"/>
              </a:rPr>
              <a:t>Student writing</a:t>
            </a:r>
          </a:p>
          <a:p>
            <a:pPr>
              <a:lnSpc>
                <a:spcPct val="150000"/>
              </a:lnSpc>
              <a:buClr>
                <a:srgbClr val="5A5A5A"/>
              </a:buClr>
              <a:buSzPct val="100000"/>
            </a:pPr>
            <a:r>
              <a:rPr lang="en-US" sz="3600" dirty="0">
                <a:solidFill>
                  <a:schemeClr val="tx1"/>
                </a:solidFill>
                <a:ea typeface="Calibri"/>
                <a:sym typeface="Calibri"/>
              </a:rPr>
              <a:t>Exit tickets, etc. </a:t>
            </a:r>
          </a:p>
        </p:txBody>
      </p:sp>
    </p:spTree>
    <p:extLst>
      <p:ext uri="{BB962C8B-B14F-4D97-AF65-F5344CB8AC3E}">
        <p14:creationId xmlns:p14="http://schemas.microsoft.com/office/powerpoint/2010/main" val="1998517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Shape 146"/>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149</a:t>
            </a:fld>
            <a:endParaRPr lang="en-US" sz="1800">
              <a:solidFill>
                <a:srgbClr val="5A5A5A"/>
              </a:solidFill>
              <a:latin typeface="Calibri"/>
              <a:ea typeface="Calibri"/>
              <a:cs typeface="Calibri"/>
              <a:sym typeface="Calibri"/>
            </a:endParaRPr>
          </a:p>
        </p:txBody>
      </p:sp>
      <p:sp>
        <p:nvSpPr>
          <p:cNvPr id="147" name="Shape 147"/>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What evidence will you bring back next time?</a:t>
            </a:r>
          </a:p>
        </p:txBody>
      </p:sp>
      <p:sp>
        <p:nvSpPr>
          <p:cNvPr id="148" name="Shape 148"/>
          <p:cNvSpPr txBox="1"/>
          <p:nvPr/>
        </p:nvSpPr>
        <p:spPr>
          <a:xfrm>
            <a:off x="330740" y="1375574"/>
            <a:ext cx="5661498" cy="4791761"/>
          </a:xfrm>
          <a:prstGeom prst="rect">
            <a:avLst/>
          </a:prstGeom>
          <a:noFill/>
          <a:ln>
            <a:noFill/>
          </a:ln>
        </p:spPr>
        <p:txBody>
          <a:bodyPr wrap="square" lIns="91425" tIns="45700" rIns="91425" bIns="45700" anchor="t" anchorCtr="0">
            <a:noAutofit/>
          </a:bodyPr>
          <a:lstStyle/>
          <a:p>
            <a:pPr marL="571500" marR="0" lvl="0" indent="-571500" rtl="0">
              <a:spcBef>
                <a:spcPts val="0"/>
              </a:spcBef>
              <a:buSzPct val="100000"/>
              <a:buFont typeface="Arial" charset="0"/>
              <a:buChar char="•"/>
            </a:pPr>
            <a:r>
              <a:rPr lang="en-US" sz="4500" b="1" dirty="0">
                <a:solidFill>
                  <a:schemeClr val="tx2"/>
                </a:solidFill>
                <a:latin typeface="Calibri"/>
                <a:ea typeface="Calibri"/>
                <a:cs typeface="Calibri"/>
                <a:sym typeface="Calibri"/>
              </a:rPr>
              <a:t>Examine</a:t>
            </a:r>
            <a:r>
              <a:rPr lang="en-US" sz="4500" b="1" dirty="0">
                <a:solidFill>
                  <a:schemeClr val="tx1"/>
                </a:solidFill>
                <a:latin typeface="Calibri"/>
                <a:ea typeface="Calibri"/>
                <a:cs typeface="Calibri"/>
                <a:sym typeface="Calibri"/>
              </a:rPr>
              <a:t> </a:t>
            </a:r>
            <a:r>
              <a:rPr lang="en-US" sz="4500" dirty="0">
                <a:solidFill>
                  <a:schemeClr val="tx1"/>
                </a:solidFill>
                <a:latin typeface="Calibri"/>
                <a:ea typeface="Calibri"/>
                <a:cs typeface="Calibri"/>
                <a:sym typeface="Calibri"/>
              </a:rPr>
              <a:t>the evidence collection tool and sample</a:t>
            </a:r>
          </a:p>
          <a:p>
            <a:pPr marL="571500" marR="0" lvl="0" indent="-571500" rtl="0">
              <a:spcBef>
                <a:spcPts val="0"/>
              </a:spcBef>
              <a:buSzPct val="100000"/>
              <a:buFont typeface="Arial" charset="0"/>
              <a:buChar char="•"/>
            </a:pPr>
            <a:endParaRPr lang="en-US" sz="2000" dirty="0">
              <a:solidFill>
                <a:schemeClr val="tx1"/>
              </a:solidFill>
              <a:latin typeface="Calibri"/>
              <a:ea typeface="Calibri"/>
              <a:cs typeface="Calibri"/>
              <a:sym typeface="Calibri"/>
            </a:endParaRPr>
          </a:p>
          <a:p>
            <a:pPr marL="571500" marR="0" lvl="0" indent="-571500" rtl="0">
              <a:spcBef>
                <a:spcPts val="0"/>
              </a:spcBef>
              <a:buSzPct val="100000"/>
              <a:buFont typeface="Arial" charset="0"/>
              <a:buChar char="•"/>
            </a:pPr>
            <a:r>
              <a:rPr lang="en-US" sz="4500" dirty="0">
                <a:latin typeface="Calibri"/>
                <a:ea typeface="Calibri"/>
                <a:cs typeface="Calibri"/>
                <a:sym typeface="Calibri"/>
              </a:rPr>
              <a:t>What do you </a:t>
            </a:r>
            <a:r>
              <a:rPr lang="en-US" sz="4500" b="1" dirty="0">
                <a:solidFill>
                  <a:schemeClr val="tx2"/>
                </a:solidFill>
                <a:latin typeface="Calibri"/>
                <a:ea typeface="Calibri"/>
                <a:cs typeface="Calibri"/>
                <a:sym typeface="Calibri"/>
              </a:rPr>
              <a:t>notice</a:t>
            </a:r>
            <a:r>
              <a:rPr lang="en-US" sz="4500" dirty="0">
                <a:latin typeface="Calibri"/>
                <a:ea typeface="Calibri"/>
                <a:cs typeface="Calibri"/>
                <a:sym typeface="Calibri"/>
              </a:rPr>
              <a:t>?</a:t>
            </a:r>
          </a:p>
          <a:p>
            <a:pPr marL="571500" marR="0" lvl="0" indent="-571500" rtl="0">
              <a:spcBef>
                <a:spcPts val="0"/>
              </a:spcBef>
              <a:buSzPct val="100000"/>
              <a:buFont typeface="Arial" charset="0"/>
              <a:buChar char="•"/>
            </a:pPr>
            <a:r>
              <a:rPr lang="en-US" sz="4500" dirty="0">
                <a:solidFill>
                  <a:schemeClr val="tx1"/>
                </a:solidFill>
                <a:latin typeface="Calibri"/>
                <a:ea typeface="Calibri"/>
                <a:cs typeface="Calibri"/>
                <a:sym typeface="Calibri"/>
              </a:rPr>
              <a:t>What do you </a:t>
            </a:r>
            <a:r>
              <a:rPr lang="en-US" sz="4500" b="1" dirty="0">
                <a:solidFill>
                  <a:schemeClr val="tx2"/>
                </a:solidFill>
                <a:latin typeface="Calibri"/>
                <a:ea typeface="Calibri"/>
                <a:cs typeface="Calibri"/>
                <a:sym typeface="Calibri"/>
              </a:rPr>
              <a:t>wonder</a:t>
            </a:r>
            <a:r>
              <a:rPr lang="en-US" sz="4500" dirty="0">
                <a:solidFill>
                  <a:schemeClr val="tx1"/>
                </a:solidFill>
                <a:latin typeface="Calibri"/>
                <a:ea typeface="Calibri"/>
                <a:cs typeface="Calibri"/>
                <a:sym typeface="Calibri"/>
              </a:rPr>
              <a:t>?</a:t>
            </a:r>
          </a:p>
          <a:p>
            <a:pPr marL="0" marR="0" lvl="0" indent="0" algn="l" rtl="0">
              <a:spcBef>
                <a:spcPts val="0"/>
              </a:spcBef>
              <a:buNone/>
            </a:pPr>
            <a:endParaRPr sz="4500" b="1" dirty="0">
              <a:solidFill>
                <a:schemeClr val="accent5"/>
              </a:solidFill>
              <a:latin typeface="Calibri"/>
              <a:ea typeface="Calibri"/>
              <a:cs typeface="Calibri"/>
              <a:sym typeface="Calibri"/>
            </a:endParaRPr>
          </a:p>
        </p:txBody>
      </p:sp>
      <p:pic>
        <p:nvPicPr>
          <p:cNvPr id="4" name="Picture 3">
            <a:extLst>
              <a:ext uri="{FF2B5EF4-FFF2-40B4-BE49-F238E27FC236}">
                <a16:creationId xmlns:a16="http://schemas.microsoft.com/office/drawing/2014/main" id="{74DF7C41-FCA0-7B48-A735-B5B814992190}"/>
              </a:ext>
            </a:extLst>
          </p:cNvPr>
          <p:cNvPicPr>
            <a:picLocks noChangeAspect="1"/>
          </p:cNvPicPr>
          <p:nvPr/>
        </p:nvPicPr>
        <p:blipFill>
          <a:blip r:embed="rId3"/>
          <a:stretch>
            <a:fillRect/>
          </a:stretch>
        </p:blipFill>
        <p:spPr>
          <a:xfrm>
            <a:off x="6797040" y="1026571"/>
            <a:ext cx="4203699" cy="4834890"/>
          </a:xfrm>
          <a:prstGeom prst="rect">
            <a:avLst/>
          </a:prstGeom>
          <a:ln>
            <a:solidFill>
              <a:schemeClr val="accent1"/>
            </a:solidFill>
          </a:ln>
        </p:spPr>
      </p:pic>
    </p:spTree>
    <p:extLst>
      <p:ext uri="{BB962C8B-B14F-4D97-AF65-F5344CB8AC3E}">
        <p14:creationId xmlns:p14="http://schemas.microsoft.com/office/powerpoint/2010/main" val="6273327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Let’s Start by Exploring</a:t>
            </a:r>
            <a:r>
              <a:rPr lang="is-IS" dirty="0"/>
              <a:t>…</a:t>
            </a:r>
            <a:endParaRPr lang="en-US" dirty="0"/>
          </a:p>
        </p:txBody>
      </p:sp>
      <p:sp>
        <p:nvSpPr>
          <p:cNvPr id="3" name="Slide Number Placeholder 2"/>
          <p:cNvSpPr>
            <a:spLocks noGrp="1"/>
          </p:cNvSpPr>
          <p:nvPr>
            <p:ph type="sldNum" sz="quarter" idx="4"/>
          </p:nvPr>
        </p:nvSpPr>
        <p:spPr/>
        <p:txBody>
          <a:bodyPr/>
          <a:lstStyle/>
          <a:p>
            <a:fld id="{4080289E-A2FF-0941-931A-EE1328331F47}" type="slidenum">
              <a:rPr lang="uk-UA" smtClean="0"/>
              <a:pPr/>
              <a:t>15</a:t>
            </a:fld>
            <a:endParaRPr lang="uk-UA" dirty="0"/>
          </a:p>
        </p:txBody>
      </p:sp>
      <p:sp>
        <p:nvSpPr>
          <p:cNvPr id="4" name="Text Placeholder 3"/>
          <p:cNvSpPr>
            <a:spLocks noGrp="1"/>
          </p:cNvSpPr>
          <p:nvPr>
            <p:ph type="body" sz="quarter" idx="10"/>
          </p:nvPr>
        </p:nvSpPr>
        <p:spPr/>
        <p:txBody>
          <a:bodyPr/>
          <a:lstStyle/>
          <a:p>
            <a:pPr marL="0" indent="0" algn="ctr">
              <a:buNone/>
            </a:pPr>
            <a:endParaRPr lang="en-US" sz="6000" dirty="0"/>
          </a:p>
          <a:p>
            <a:pPr marL="0" indent="0" algn="ctr">
              <a:buNone/>
            </a:pPr>
            <a:endParaRPr lang="en-US" sz="3000" dirty="0"/>
          </a:p>
          <a:p>
            <a:pPr marL="0" indent="0" algn="ctr">
              <a:buNone/>
            </a:pPr>
            <a:r>
              <a:rPr lang="en-US" sz="6000" dirty="0">
                <a:solidFill>
                  <a:schemeClr val="tx1"/>
                </a:solidFill>
              </a:rPr>
              <a:t>What makes a text complex?</a:t>
            </a:r>
          </a:p>
        </p:txBody>
      </p:sp>
      <p:pic>
        <p:nvPicPr>
          <p:cNvPr id="6" name="Picture Placeholder 5"/>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6703" r="16703"/>
          <a:stretch>
            <a:fillRect/>
          </a:stretch>
        </p:blipFill>
        <p:spPr/>
      </p:pic>
    </p:spTree>
    <p:extLst>
      <p:ext uri="{BB962C8B-B14F-4D97-AF65-F5344CB8AC3E}">
        <p14:creationId xmlns:p14="http://schemas.microsoft.com/office/powerpoint/2010/main" val="1251361629"/>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Shape 108"/>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150</a:t>
            </a:fld>
            <a:endParaRPr lang="en-US" sz="1800">
              <a:solidFill>
                <a:srgbClr val="5A5A5A"/>
              </a:solidFill>
              <a:latin typeface="Calibri"/>
              <a:ea typeface="Calibri"/>
              <a:cs typeface="Calibri"/>
              <a:sym typeface="Calibri"/>
            </a:endParaRPr>
          </a:p>
        </p:txBody>
      </p:sp>
      <p:sp>
        <p:nvSpPr>
          <p:cNvPr id="109" name="Shape 109"/>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Select an upcoming </a:t>
            </a:r>
            <a:r>
              <a:rPr lang="en-US" sz="4000" dirty="0">
                <a:solidFill>
                  <a:schemeClr val="tx1"/>
                </a:solidFill>
                <a:ea typeface="Calibri"/>
                <a:sym typeface="Calibri"/>
              </a:rPr>
              <a:t>lesson</a:t>
            </a:r>
            <a:r>
              <a:rPr lang="en-US" sz="4000" b="0" i="0" u="none" strike="noStrike" cap="none" dirty="0">
                <a:solidFill>
                  <a:schemeClr val="tx1"/>
                </a:solidFill>
                <a:latin typeface="Calibri"/>
                <a:ea typeface="Calibri"/>
                <a:cs typeface="Calibri"/>
                <a:sym typeface="Calibri"/>
              </a:rPr>
              <a:t> from your Guidebooks unit</a:t>
            </a:r>
          </a:p>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Plan out a text-based discussion using the 5 steps outlined in the Classroom Conversations Guide</a:t>
            </a:r>
            <a:endParaRPr lang="en-US" sz="4000" dirty="0">
              <a:solidFill>
                <a:schemeClr val="tx1"/>
              </a:solidFill>
            </a:endParaRPr>
          </a:p>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Implement this text-based discussion in your classroom and collect evidence of student learning</a:t>
            </a:r>
          </a:p>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Bring your plan and the evidence of student learning to analyze at our next meeting.</a:t>
            </a:r>
          </a:p>
        </p:txBody>
      </p:sp>
      <p:sp>
        <p:nvSpPr>
          <p:cNvPr id="110" name="Shape 11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Break It Down</a:t>
            </a:r>
          </a:p>
        </p:txBody>
      </p:sp>
    </p:spTree>
    <p:extLst>
      <p:ext uri="{BB962C8B-B14F-4D97-AF65-F5344CB8AC3E}">
        <p14:creationId xmlns:p14="http://schemas.microsoft.com/office/powerpoint/2010/main" val="2014725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109">
                                            <p:txEl>
                                              <p:pRg st="3" end="3"/>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Shape 170"/>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151</a:t>
            </a:fld>
            <a:endParaRPr lang="en-US" sz="1800">
              <a:solidFill>
                <a:srgbClr val="5A5A5A"/>
              </a:solidFill>
              <a:latin typeface="Calibri"/>
              <a:ea typeface="Calibri"/>
              <a:cs typeface="Calibri"/>
              <a:sym typeface="Calibri"/>
            </a:endParaRPr>
          </a:p>
        </p:txBody>
      </p:sp>
      <p:sp>
        <p:nvSpPr>
          <p:cNvPr id="172" name="Shape 172"/>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a:solidFill>
                  <a:schemeClr val="lt1"/>
                </a:solidFill>
                <a:latin typeface="Calibri"/>
                <a:ea typeface="Calibri"/>
                <a:cs typeface="Calibri"/>
                <a:sym typeface="Calibri"/>
              </a:rPr>
              <a:t>Additional Resources for Planning</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083" y="1030766"/>
            <a:ext cx="3176338" cy="3636511"/>
          </a:xfrm>
          <a:prstGeom prst="rect">
            <a:avLst/>
          </a:prstGeom>
          <a:ln w="25400">
            <a:solidFill>
              <a:schemeClr val="tx1">
                <a:lumMod val="50000"/>
              </a:schemeClr>
            </a:solidFill>
          </a:ln>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43592" y="1564107"/>
            <a:ext cx="3242176" cy="3571586"/>
          </a:xfrm>
          <a:prstGeom prst="rect">
            <a:avLst/>
          </a:prstGeom>
          <a:ln w="25400">
            <a:solidFill>
              <a:schemeClr val="tx1">
                <a:lumMod val="50000"/>
              </a:schemeClr>
            </a:solidFill>
          </a:ln>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58940" y="2286000"/>
            <a:ext cx="3046997" cy="3571586"/>
          </a:xfrm>
          <a:prstGeom prst="rect">
            <a:avLst/>
          </a:prstGeom>
          <a:ln w="25400">
            <a:solidFill>
              <a:schemeClr val="tx1">
                <a:lumMod val="50000"/>
              </a:schemeClr>
            </a:solidFill>
          </a:ln>
        </p:spPr>
      </p:pic>
    </p:spTree>
    <p:extLst>
      <p:ext uri="{BB962C8B-B14F-4D97-AF65-F5344CB8AC3E}">
        <p14:creationId xmlns:p14="http://schemas.microsoft.com/office/powerpoint/2010/main" val="898122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Shape 155"/>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152</a:t>
            </a:fld>
            <a:endParaRPr lang="en-US" sz="1800">
              <a:solidFill>
                <a:srgbClr val="5A5A5A"/>
              </a:solidFill>
              <a:latin typeface="Calibri"/>
              <a:ea typeface="Calibri"/>
              <a:cs typeface="Calibri"/>
              <a:sym typeface="Calibri"/>
            </a:endParaRPr>
          </a:p>
        </p:txBody>
      </p:sp>
      <p:sp>
        <p:nvSpPr>
          <p:cNvPr id="156" name="Shape 156"/>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Time to Plan</a:t>
            </a:r>
          </a:p>
        </p:txBody>
      </p:sp>
      <p:sp>
        <p:nvSpPr>
          <p:cNvPr id="2" name="Rectangle 1"/>
          <p:cNvSpPr/>
          <p:nvPr/>
        </p:nvSpPr>
        <p:spPr>
          <a:xfrm>
            <a:off x="5924794" y="1624677"/>
            <a:ext cx="5616981" cy="3821559"/>
          </a:xfrm>
          <a:prstGeom prst="rect">
            <a:avLst/>
          </a:prstGeom>
        </p:spPr>
        <p:txBody>
          <a:bodyPr wrap="square">
            <a:spAutoFit/>
          </a:bodyPr>
          <a:lstStyle/>
          <a:p>
            <a:pPr lvl="0" algn="ctr">
              <a:lnSpc>
                <a:spcPct val="90000"/>
              </a:lnSpc>
              <a:buClr>
                <a:srgbClr val="5A5A5A"/>
              </a:buClr>
              <a:buSzPct val="100000"/>
            </a:pPr>
            <a:r>
              <a:rPr lang="en-US" sz="4000" b="1" dirty="0">
                <a:solidFill>
                  <a:schemeClr val="tx2"/>
                </a:solidFill>
                <a:latin typeface="Calibri"/>
                <a:ea typeface="Calibri"/>
                <a:cs typeface="Calibri"/>
                <a:sym typeface="Calibri"/>
              </a:rPr>
              <a:t>Make a plan </a:t>
            </a:r>
            <a:r>
              <a:rPr lang="en-US" sz="4000" dirty="0">
                <a:solidFill>
                  <a:schemeClr val="tx1"/>
                </a:solidFill>
                <a:latin typeface="Calibri"/>
                <a:ea typeface="Calibri"/>
                <a:cs typeface="Calibri"/>
                <a:sym typeface="Calibri"/>
              </a:rPr>
              <a:t>for implementing a productive classroom discussion using the providing planning template.</a:t>
            </a:r>
          </a:p>
          <a:p>
            <a:pPr lvl="0">
              <a:lnSpc>
                <a:spcPct val="90000"/>
              </a:lnSpc>
              <a:spcBef>
                <a:spcPts val="1000"/>
              </a:spcBef>
              <a:buClr>
                <a:srgbClr val="5A5A5A"/>
              </a:buClr>
              <a:buSzPct val="25000"/>
            </a:pPr>
            <a:endParaRPr lang="en-US" sz="2000" dirty="0">
              <a:solidFill>
                <a:srgbClr val="5A5A5A"/>
              </a:solidFill>
              <a:latin typeface="Calibri"/>
              <a:ea typeface="Calibri"/>
              <a:cs typeface="Calibri"/>
              <a:sym typeface="Calibri"/>
            </a:endParaRPr>
          </a:p>
        </p:txBody>
      </p:sp>
      <p:pic>
        <p:nvPicPr>
          <p:cNvPr id="4" name="Picture 3">
            <a:extLst>
              <a:ext uri="{FF2B5EF4-FFF2-40B4-BE49-F238E27FC236}">
                <a16:creationId xmlns:a16="http://schemas.microsoft.com/office/drawing/2014/main" id="{5B9DF405-FC0C-B14D-859C-C5BCD86210FB}"/>
              </a:ext>
            </a:extLst>
          </p:cNvPr>
          <p:cNvPicPr>
            <a:picLocks noChangeAspect="1"/>
          </p:cNvPicPr>
          <p:nvPr/>
        </p:nvPicPr>
        <p:blipFill>
          <a:blip r:embed="rId3"/>
          <a:stretch>
            <a:fillRect/>
          </a:stretch>
        </p:blipFill>
        <p:spPr>
          <a:xfrm>
            <a:off x="1109980" y="1002164"/>
            <a:ext cx="3949700" cy="4944663"/>
          </a:xfrm>
          <a:prstGeom prst="rect">
            <a:avLst/>
          </a:prstGeom>
          <a:ln>
            <a:solidFill>
              <a:schemeClr val="accent1"/>
            </a:solidFill>
          </a:ln>
        </p:spPr>
      </p:pic>
    </p:spTree>
    <p:extLst>
      <p:ext uri="{BB962C8B-B14F-4D97-AF65-F5344CB8AC3E}">
        <p14:creationId xmlns:p14="http://schemas.microsoft.com/office/powerpoint/2010/main" val="823331760"/>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Shape 190"/>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153</a:t>
            </a:fld>
            <a:endParaRPr lang="en-US" sz="1800">
              <a:solidFill>
                <a:srgbClr val="5A5A5A"/>
              </a:solidFill>
              <a:latin typeface="Calibri"/>
              <a:ea typeface="Calibri"/>
              <a:cs typeface="Calibri"/>
              <a:sym typeface="Calibri"/>
            </a:endParaRPr>
          </a:p>
        </p:txBody>
      </p:sp>
      <p:sp>
        <p:nvSpPr>
          <p:cNvPr id="191" name="Shape 191"/>
          <p:cNvSpPr txBox="1">
            <a:spLocks noGrp="1"/>
          </p:cNvSpPr>
          <p:nvPr>
            <p:ph type="body" sz="quarter" idx="10"/>
          </p:nvPr>
        </p:nvSpPr>
        <p:spPr>
          <a:xfrm>
            <a:off x="404019" y="1563687"/>
            <a:ext cx="11383962" cy="4822825"/>
          </a:xfrm>
          <a:prstGeom prst="rect">
            <a:avLst/>
          </a:prstGeom>
          <a:noFill/>
          <a:ln>
            <a:noFill/>
          </a:ln>
        </p:spPr>
        <p:txBody>
          <a:bodyPr wrap="square" lIns="91425" tIns="45700" rIns="91425" bIns="45700" anchor="t" anchorCtr="0">
            <a:noAutofit/>
          </a:bodyPr>
          <a:lstStyle/>
          <a:p>
            <a:pPr marL="571500" marR="0" lvl="0" indent="-571500" algn="l" rtl="0">
              <a:lnSpc>
                <a:spcPct val="90000"/>
              </a:lnSpc>
              <a:spcBef>
                <a:spcPts val="0"/>
              </a:spcBef>
              <a:spcAft>
                <a:spcPts val="0"/>
              </a:spcAft>
              <a:buClr>
                <a:srgbClr val="5A5A5A"/>
              </a:buClr>
              <a:buFont typeface="Arial" charset="0"/>
              <a:buChar char="•"/>
            </a:pPr>
            <a:r>
              <a:rPr lang="en-US" sz="4000" b="1" i="0" u="none" strike="noStrike" cap="none" dirty="0">
                <a:solidFill>
                  <a:schemeClr val="tx2"/>
                </a:solidFill>
                <a:latin typeface="Calibri"/>
                <a:ea typeface="Calibri"/>
                <a:cs typeface="Calibri"/>
                <a:sym typeface="Calibri"/>
              </a:rPr>
              <a:t>Describe</a:t>
            </a:r>
            <a:r>
              <a:rPr lang="en-US" sz="4000" b="0" i="0" u="none" strike="noStrike" cap="none" dirty="0">
                <a:solidFill>
                  <a:schemeClr val="tx1"/>
                </a:solidFill>
                <a:latin typeface="Calibri"/>
                <a:ea typeface="Calibri"/>
                <a:cs typeface="Calibri"/>
                <a:sym typeface="Calibri"/>
              </a:rPr>
              <a:t> your plan for implementing a text-based discussion and for collecting student evidence</a:t>
            </a:r>
          </a:p>
          <a:p>
            <a:pPr marL="571500" marR="0" lvl="0" indent="-571500" algn="l" rtl="0">
              <a:lnSpc>
                <a:spcPct val="90000"/>
              </a:lnSpc>
              <a:spcBef>
                <a:spcPts val="0"/>
              </a:spcBef>
              <a:spcAft>
                <a:spcPts val="0"/>
              </a:spcAft>
              <a:buClr>
                <a:srgbClr val="5A5A5A"/>
              </a:buClr>
              <a:buFont typeface="Arial" charset="0"/>
              <a:buChar char="•"/>
            </a:pPr>
            <a:endParaRPr lang="en-US" sz="2000" b="0" i="0" u="none" strike="noStrike" cap="none" dirty="0">
              <a:solidFill>
                <a:schemeClr val="tx1"/>
              </a:solidFill>
              <a:latin typeface="Calibri"/>
              <a:ea typeface="Calibri"/>
              <a:cs typeface="Calibri"/>
              <a:sym typeface="Calibri"/>
            </a:endParaRPr>
          </a:p>
          <a:p>
            <a:pPr marL="571500" marR="0" lvl="0" indent="-571500" algn="l" rtl="0">
              <a:lnSpc>
                <a:spcPct val="90000"/>
              </a:lnSpc>
              <a:spcBef>
                <a:spcPts val="0"/>
              </a:spcBef>
              <a:spcAft>
                <a:spcPts val="0"/>
              </a:spcAft>
              <a:buClr>
                <a:srgbClr val="5A5A5A"/>
              </a:buClr>
              <a:buFont typeface="Arial" charset="0"/>
              <a:buChar char="•"/>
            </a:pPr>
            <a:r>
              <a:rPr lang="en-US" sz="4000" b="1" i="0" u="none" strike="noStrike" cap="none" dirty="0">
                <a:solidFill>
                  <a:schemeClr val="tx2"/>
                </a:solidFill>
                <a:latin typeface="Calibri"/>
                <a:ea typeface="Calibri"/>
                <a:cs typeface="Calibri"/>
                <a:sym typeface="Calibri"/>
              </a:rPr>
              <a:t>Discuss: </a:t>
            </a:r>
            <a:r>
              <a:rPr lang="en-US" sz="4000" b="0" i="0" u="none" strike="noStrike" cap="none" dirty="0">
                <a:solidFill>
                  <a:schemeClr val="tx1"/>
                </a:solidFill>
                <a:latin typeface="Calibri"/>
                <a:ea typeface="Calibri"/>
                <a:cs typeface="Calibri"/>
                <a:sym typeface="Calibri"/>
              </a:rPr>
              <a:t>What do you think will be most challenging about leading the discussion you planned and gathering evidence of student learning? How will you overcome this challenge?</a:t>
            </a:r>
          </a:p>
        </p:txBody>
      </p:sp>
      <p:sp>
        <p:nvSpPr>
          <p:cNvPr id="192" name="Shape 192"/>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Share with a Partner</a:t>
            </a:r>
          </a:p>
        </p:txBody>
      </p:sp>
      <p:pic>
        <p:nvPicPr>
          <p:cNvPr id="3" name="Picture 2">
            <a:extLst>
              <a:ext uri="{FF2B5EF4-FFF2-40B4-BE49-F238E27FC236}">
                <a16:creationId xmlns:a16="http://schemas.microsoft.com/office/drawing/2014/main" id="{D0EB2992-1563-6C4E-B0DB-28D338B48125}"/>
              </a:ext>
            </a:extLst>
          </p:cNvPr>
          <p:cNvPicPr>
            <a:picLocks noChangeAspect="1"/>
          </p:cNvPicPr>
          <p:nvPr/>
        </p:nvPicPr>
        <p:blipFill>
          <a:blip r:embed="rId3"/>
          <a:stretch>
            <a:fillRect/>
          </a:stretch>
        </p:blipFill>
        <p:spPr>
          <a:xfrm>
            <a:off x="11372850" y="795055"/>
            <a:ext cx="819150" cy="782743"/>
          </a:xfrm>
          <a:prstGeom prst="rect">
            <a:avLst/>
          </a:prstGeom>
        </p:spPr>
      </p:pic>
    </p:spTree>
    <p:extLst>
      <p:ext uri="{BB962C8B-B14F-4D97-AF65-F5344CB8AC3E}">
        <p14:creationId xmlns:p14="http://schemas.microsoft.com/office/powerpoint/2010/main" val="1328047254"/>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154</a:t>
            </a:fld>
            <a:endParaRPr lang="en-US" sz="1600">
              <a:solidFill>
                <a:schemeClr val="dk1"/>
              </a:solidFill>
              <a:latin typeface="Calibri"/>
              <a:ea typeface="Calibri"/>
              <a:cs typeface="Calibri"/>
              <a:sym typeface="Calibri"/>
            </a:endParaRPr>
          </a:p>
        </p:txBody>
      </p:sp>
      <p:sp>
        <p:nvSpPr>
          <p:cNvPr id="6" name="Title 5"/>
          <p:cNvSpPr>
            <a:spLocks noGrp="1"/>
          </p:cNvSpPr>
          <p:nvPr>
            <p:ph type="title"/>
          </p:nvPr>
        </p:nvSpPr>
        <p:spPr/>
        <p:txBody>
          <a:bodyPr/>
          <a:lstStyle/>
          <a:p>
            <a:r>
              <a:rPr lang="en-US" dirty="0"/>
              <a:t>What’s Next?</a:t>
            </a:r>
          </a:p>
        </p:txBody>
      </p:sp>
      <p:pic>
        <p:nvPicPr>
          <p:cNvPr id="9" name="Picture 8"/>
          <p:cNvPicPr>
            <a:picLocks noChangeAspect="1"/>
          </p:cNvPicPr>
          <p:nvPr/>
        </p:nvPicPr>
        <p:blipFill>
          <a:blip r:embed="rId3"/>
          <a:stretch>
            <a:fillRect/>
          </a:stretch>
        </p:blipFill>
        <p:spPr>
          <a:xfrm>
            <a:off x="38756" y="1145727"/>
            <a:ext cx="7515449" cy="4628805"/>
          </a:xfrm>
          <a:prstGeom prst="rect">
            <a:avLst/>
          </a:prstGeom>
        </p:spPr>
      </p:pic>
      <p:sp>
        <p:nvSpPr>
          <p:cNvPr id="11" name="Star: 5 Points 10">
            <a:extLst>
              <a:ext uri="{FF2B5EF4-FFF2-40B4-BE49-F238E27FC236}">
                <a16:creationId xmlns:a16="http://schemas.microsoft.com/office/drawing/2014/main" id="{4B91C860-8E5E-498D-B006-E0C7D2731690}"/>
              </a:ext>
            </a:extLst>
          </p:cNvPr>
          <p:cNvSpPr/>
          <p:nvPr/>
        </p:nvSpPr>
        <p:spPr>
          <a:xfrm>
            <a:off x="2011896" y="4630365"/>
            <a:ext cx="760097" cy="709865"/>
          </a:xfrm>
          <a:prstGeom prst="star5">
            <a:avLst/>
          </a:prstGeom>
          <a:solidFill>
            <a:srgbClr val="FFFF00"/>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693267" y="1296383"/>
            <a:ext cx="4163151" cy="4478149"/>
          </a:xfrm>
          <a:prstGeom prst="rect">
            <a:avLst/>
          </a:prstGeom>
        </p:spPr>
        <p:txBody>
          <a:bodyPr wrap="square">
            <a:spAutoFit/>
          </a:bodyPr>
          <a:lstStyle/>
          <a:p>
            <a:pPr lvl="0">
              <a:buSzPct val="25000"/>
            </a:pPr>
            <a:r>
              <a:rPr lang="en-US" sz="3500" dirty="0">
                <a:solidFill>
                  <a:schemeClr val="dk1"/>
                </a:solidFill>
                <a:latin typeface="Calibri"/>
                <a:ea typeface="Calibri"/>
                <a:cs typeface="Calibri"/>
                <a:sym typeface="Calibri"/>
              </a:rPr>
              <a:t>1. </a:t>
            </a:r>
            <a:r>
              <a:rPr lang="en-US" sz="3500" b="1" dirty="0">
                <a:solidFill>
                  <a:schemeClr val="tx2"/>
                </a:solidFill>
                <a:latin typeface="Calibri"/>
                <a:ea typeface="Calibri"/>
                <a:cs typeface="Calibri"/>
                <a:sym typeface="Calibri"/>
              </a:rPr>
              <a:t>Implement</a:t>
            </a:r>
            <a:r>
              <a:rPr lang="en-US" sz="3500" b="1" dirty="0">
                <a:solidFill>
                  <a:schemeClr val="bg2"/>
                </a:solidFill>
                <a:latin typeface="Calibri"/>
                <a:ea typeface="Calibri"/>
                <a:cs typeface="Calibri"/>
                <a:sym typeface="Calibri"/>
              </a:rPr>
              <a:t> </a:t>
            </a:r>
            <a:r>
              <a:rPr lang="en-US" sz="3500" dirty="0">
                <a:solidFill>
                  <a:schemeClr val="dk1"/>
                </a:solidFill>
                <a:latin typeface="Calibri"/>
                <a:ea typeface="Calibri"/>
                <a:cs typeface="Calibri"/>
                <a:sym typeface="Calibri"/>
              </a:rPr>
              <a:t>your text-based discussion.</a:t>
            </a:r>
          </a:p>
          <a:p>
            <a:pPr lvl="0"/>
            <a:endParaRPr lang="en-US" sz="2000" dirty="0">
              <a:solidFill>
                <a:schemeClr val="dk1"/>
              </a:solidFill>
              <a:latin typeface="Calibri"/>
              <a:ea typeface="Calibri"/>
              <a:cs typeface="Calibri"/>
              <a:sym typeface="Calibri"/>
            </a:endParaRPr>
          </a:p>
          <a:p>
            <a:pPr lvl="0">
              <a:buSzPct val="25000"/>
            </a:pPr>
            <a:r>
              <a:rPr lang="en-US" sz="3500" dirty="0">
                <a:solidFill>
                  <a:schemeClr val="dk1"/>
                </a:solidFill>
                <a:latin typeface="Calibri"/>
                <a:ea typeface="Calibri"/>
                <a:cs typeface="Calibri"/>
                <a:sym typeface="Calibri"/>
              </a:rPr>
              <a:t>2.</a:t>
            </a:r>
            <a:r>
              <a:rPr lang="en-US" sz="3500" dirty="0">
                <a:solidFill>
                  <a:schemeClr val="tx2"/>
                </a:solidFill>
                <a:latin typeface="Calibri"/>
                <a:ea typeface="Calibri"/>
                <a:cs typeface="Calibri"/>
                <a:sym typeface="Calibri"/>
              </a:rPr>
              <a:t> </a:t>
            </a:r>
            <a:r>
              <a:rPr lang="en-US" sz="3500" b="1" dirty="0">
                <a:solidFill>
                  <a:schemeClr val="tx2"/>
                </a:solidFill>
                <a:latin typeface="Calibri"/>
                <a:ea typeface="Calibri"/>
                <a:cs typeface="Calibri"/>
                <a:sym typeface="Calibri"/>
              </a:rPr>
              <a:t>Collect </a:t>
            </a:r>
            <a:r>
              <a:rPr lang="en-US" sz="3500" dirty="0">
                <a:solidFill>
                  <a:schemeClr val="dk1"/>
                </a:solidFill>
                <a:latin typeface="Calibri"/>
                <a:ea typeface="Calibri"/>
                <a:cs typeface="Calibri"/>
                <a:sym typeface="Calibri"/>
              </a:rPr>
              <a:t>evidence of student learning.</a:t>
            </a:r>
          </a:p>
          <a:p>
            <a:pPr lvl="0"/>
            <a:endParaRPr lang="en-US" sz="2000" dirty="0">
              <a:solidFill>
                <a:schemeClr val="dk1"/>
              </a:solidFill>
              <a:latin typeface="Calibri"/>
              <a:ea typeface="Calibri"/>
              <a:cs typeface="Calibri"/>
              <a:sym typeface="Calibri"/>
            </a:endParaRPr>
          </a:p>
          <a:p>
            <a:pPr lvl="0">
              <a:buSzPct val="25000"/>
            </a:pPr>
            <a:r>
              <a:rPr lang="en-US" sz="3500" dirty="0">
                <a:solidFill>
                  <a:schemeClr val="dk1"/>
                </a:solidFill>
                <a:latin typeface="Calibri"/>
                <a:ea typeface="Calibri"/>
                <a:cs typeface="Calibri"/>
                <a:sym typeface="Calibri"/>
              </a:rPr>
              <a:t>3. </a:t>
            </a:r>
            <a:r>
              <a:rPr lang="en-US" sz="3500" b="1" dirty="0">
                <a:solidFill>
                  <a:schemeClr val="tx2"/>
                </a:solidFill>
                <a:latin typeface="Calibri"/>
                <a:ea typeface="Calibri"/>
                <a:cs typeface="Calibri"/>
                <a:sym typeface="Calibri"/>
              </a:rPr>
              <a:t>Bring</a:t>
            </a:r>
            <a:r>
              <a:rPr lang="en-US" sz="3500" dirty="0">
                <a:solidFill>
                  <a:schemeClr val="dk1"/>
                </a:solidFill>
                <a:latin typeface="Calibri"/>
                <a:ea typeface="Calibri"/>
                <a:cs typeface="Calibri"/>
                <a:sym typeface="Calibri"/>
              </a:rPr>
              <a:t> your plan and evidence to our next meeting.</a:t>
            </a:r>
          </a:p>
        </p:txBody>
      </p:sp>
    </p:spTree>
    <p:extLst>
      <p:ext uri="{BB962C8B-B14F-4D97-AF65-F5344CB8AC3E}">
        <p14:creationId xmlns:p14="http://schemas.microsoft.com/office/powerpoint/2010/main" val="2048902266"/>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Shape 92"/>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155</a:t>
            </a:fld>
            <a:endParaRPr lang="en-US" sz="1800">
              <a:solidFill>
                <a:srgbClr val="5A5A5A"/>
              </a:solidFill>
              <a:latin typeface="Calibri"/>
              <a:ea typeface="Calibri"/>
              <a:cs typeface="Calibri"/>
              <a:sym typeface="Calibri"/>
            </a:endParaRPr>
          </a:p>
        </p:txBody>
      </p:sp>
      <p:sp>
        <p:nvSpPr>
          <p:cNvPr id="93" name="Shape 93"/>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0" marR="0" lvl="0" indent="0" algn="l" rtl="0">
              <a:lnSpc>
                <a:spcPct val="90000"/>
              </a:lnSpc>
              <a:spcBef>
                <a:spcPts val="1000"/>
              </a:spcBef>
              <a:spcAft>
                <a:spcPts val="0"/>
              </a:spcAft>
              <a:buClr>
                <a:srgbClr val="5A5A5A"/>
              </a:buClr>
              <a:buSzPct val="25000"/>
              <a:buFont typeface="Arial"/>
              <a:buNone/>
            </a:pPr>
            <a:r>
              <a:rPr lang="en-US" sz="3600" b="1" i="0" u="none" strike="noStrike" cap="none" dirty="0">
                <a:solidFill>
                  <a:schemeClr val="tx2"/>
                </a:solidFill>
                <a:latin typeface="Calibri"/>
                <a:ea typeface="Calibri"/>
                <a:cs typeface="Calibri"/>
                <a:sym typeface="Calibri"/>
              </a:rPr>
              <a:t>4. Reflect and discuss</a:t>
            </a:r>
          </a:p>
          <a:p>
            <a:pPr marL="0" marR="0" lvl="0" indent="0" algn="l" rtl="0">
              <a:lnSpc>
                <a:spcPct val="90000"/>
              </a:lnSpc>
              <a:spcBef>
                <a:spcPts val="1000"/>
              </a:spcBef>
              <a:spcAft>
                <a:spcPts val="0"/>
              </a:spcAft>
              <a:buClr>
                <a:srgbClr val="5A5A5A"/>
              </a:buClr>
              <a:buSzPct val="25000"/>
              <a:buFont typeface="Arial"/>
              <a:buNone/>
            </a:pPr>
            <a:r>
              <a:rPr lang="en-US" sz="3600" b="0" i="0" u="none" strike="noStrike" cap="none" dirty="0">
                <a:solidFill>
                  <a:schemeClr val="tx1"/>
                </a:solidFill>
                <a:latin typeface="Calibri"/>
                <a:ea typeface="Calibri"/>
                <a:cs typeface="Calibri"/>
                <a:sym typeface="Calibri"/>
              </a:rPr>
              <a:t>Bring back the evidence of student learning collected and discuss what worked, what didn’t work and why. </a:t>
            </a:r>
          </a:p>
          <a:p>
            <a:pPr marL="0" marR="0" lvl="0" indent="0" algn="l" rtl="0">
              <a:lnSpc>
                <a:spcPct val="90000"/>
              </a:lnSpc>
              <a:spcBef>
                <a:spcPts val="1000"/>
              </a:spcBef>
              <a:spcAft>
                <a:spcPts val="0"/>
              </a:spcAft>
              <a:buClr>
                <a:srgbClr val="5A5A5A"/>
              </a:buClr>
              <a:buSzPct val="25000"/>
              <a:buFont typeface="Arial"/>
              <a:buNone/>
            </a:pPr>
            <a:endParaRPr lang="en-US" sz="2000" b="0" i="0" u="none" strike="noStrike" cap="none" dirty="0">
              <a:solidFill>
                <a:schemeClr val="tx1"/>
              </a:solidFill>
              <a:latin typeface="Calibri"/>
              <a:ea typeface="Calibri"/>
              <a:cs typeface="Calibri"/>
              <a:sym typeface="Calibri"/>
            </a:endParaRPr>
          </a:p>
          <a:p>
            <a:pPr marL="0" marR="0" lvl="0" indent="0" algn="l" rtl="0">
              <a:lnSpc>
                <a:spcPct val="90000"/>
              </a:lnSpc>
              <a:spcBef>
                <a:spcPts val="1000"/>
              </a:spcBef>
              <a:spcAft>
                <a:spcPts val="0"/>
              </a:spcAft>
              <a:buClr>
                <a:srgbClr val="5A5A5A"/>
              </a:buClr>
              <a:buSzPct val="25000"/>
              <a:buFont typeface="Arial"/>
              <a:buNone/>
            </a:pPr>
            <a:r>
              <a:rPr lang="en-US" sz="3600" b="1" dirty="0">
                <a:solidFill>
                  <a:schemeClr val="tx2"/>
                </a:solidFill>
                <a:latin typeface="Calibri"/>
                <a:ea typeface="Calibri"/>
                <a:cs typeface="Calibri"/>
                <a:sym typeface="Calibri"/>
              </a:rPr>
              <a:t>5. Adjust and repeat</a:t>
            </a:r>
          </a:p>
          <a:p>
            <a:pPr lvl="0">
              <a:lnSpc>
                <a:spcPct val="90000"/>
              </a:lnSpc>
              <a:spcBef>
                <a:spcPts val="1000"/>
              </a:spcBef>
              <a:buClr>
                <a:srgbClr val="5A5A5A"/>
              </a:buClr>
              <a:buSzPct val="25000"/>
            </a:pPr>
            <a:r>
              <a:rPr lang="en-US" sz="3600" dirty="0">
                <a:solidFill>
                  <a:schemeClr val="tx1"/>
                </a:solidFill>
                <a:latin typeface="Calibri"/>
                <a:ea typeface="Calibri"/>
                <a:cs typeface="Calibri"/>
                <a:sym typeface="Calibri"/>
              </a:rPr>
              <a:t>Based on your reflections and analysis of student work, make a plan to adjust instruction in order to improve learning for all or some students. </a:t>
            </a:r>
            <a:endParaRPr lang="en-US" sz="3600" b="0" i="0" u="none" strike="noStrike" cap="none" dirty="0">
              <a:solidFill>
                <a:schemeClr val="tx1"/>
              </a:solidFill>
              <a:latin typeface="Calibri"/>
              <a:ea typeface="Calibri"/>
              <a:cs typeface="Calibri"/>
              <a:sym typeface="Calibri"/>
            </a:endParaRPr>
          </a:p>
          <a:p>
            <a:pPr marL="228600" marR="0" lvl="0" indent="-228600" algn="l" rtl="0">
              <a:lnSpc>
                <a:spcPct val="90000"/>
              </a:lnSpc>
              <a:spcBef>
                <a:spcPts val="1000"/>
              </a:spcBef>
              <a:buClr>
                <a:srgbClr val="5A5A5A"/>
              </a:buClr>
              <a:buSzPct val="100000"/>
              <a:buFont typeface="Arial"/>
              <a:buNone/>
            </a:pPr>
            <a:endParaRPr sz="2800" b="0" i="0" u="none" strike="noStrike" cap="none" dirty="0">
              <a:solidFill>
                <a:srgbClr val="5A5A5A"/>
              </a:solidFill>
              <a:latin typeface="Calibri"/>
              <a:ea typeface="Calibri"/>
              <a:cs typeface="Calibri"/>
              <a:sym typeface="Calibri"/>
            </a:endParaRPr>
          </a:p>
        </p:txBody>
      </p:sp>
      <p:sp>
        <p:nvSpPr>
          <p:cNvPr id="94" name="Shape 94"/>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Looking Ahead to Content Module 4</a:t>
            </a:r>
          </a:p>
        </p:txBody>
      </p:sp>
    </p:spTree>
    <p:extLst>
      <p:ext uri="{BB962C8B-B14F-4D97-AF65-F5344CB8AC3E}">
        <p14:creationId xmlns:p14="http://schemas.microsoft.com/office/powerpoint/2010/main" val="2120186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9E52976-71F8-7F49-9FEC-B790616FF2BF}"/>
              </a:ext>
            </a:extLst>
          </p:cNvPr>
          <p:cNvSpPr>
            <a:spLocks noGrp="1"/>
          </p:cNvSpPr>
          <p:nvPr>
            <p:ph type="sldNum" sz="quarter" idx="4"/>
          </p:nvPr>
        </p:nvSpPr>
        <p:spPr/>
        <p:txBody>
          <a:bodyPr/>
          <a:lstStyle/>
          <a:p>
            <a:fld id="{4080289E-A2FF-0941-931A-EE1328331F47}" type="slidenum">
              <a:rPr lang="en-US" smtClean="0"/>
              <a:pPr/>
              <a:t>156</a:t>
            </a:fld>
            <a:endParaRPr lang="en-US" dirty="0"/>
          </a:p>
        </p:txBody>
      </p:sp>
      <p:sp>
        <p:nvSpPr>
          <p:cNvPr id="6" name="Title 5">
            <a:extLst>
              <a:ext uri="{FF2B5EF4-FFF2-40B4-BE49-F238E27FC236}">
                <a16:creationId xmlns:a16="http://schemas.microsoft.com/office/drawing/2014/main" id="{2AFD15E7-5878-6D4E-868C-8DA0836EFD41}"/>
              </a:ext>
            </a:extLst>
          </p:cNvPr>
          <p:cNvSpPr>
            <a:spLocks noGrp="1"/>
          </p:cNvSpPr>
          <p:nvPr>
            <p:ph type="title"/>
          </p:nvPr>
        </p:nvSpPr>
        <p:spPr/>
        <p:txBody>
          <a:bodyPr/>
          <a:lstStyle/>
          <a:p>
            <a:r>
              <a:rPr lang="en-US" dirty="0"/>
              <a:t>Assessment Accountability Buddy Check-In </a:t>
            </a:r>
          </a:p>
        </p:txBody>
      </p:sp>
      <p:pic>
        <p:nvPicPr>
          <p:cNvPr id="2" name="Picture 1">
            <a:extLst>
              <a:ext uri="{FF2B5EF4-FFF2-40B4-BE49-F238E27FC236}">
                <a16:creationId xmlns:a16="http://schemas.microsoft.com/office/drawing/2014/main" id="{F078E009-50AD-4543-9F5A-78BE5B1135F1}"/>
              </a:ext>
            </a:extLst>
          </p:cNvPr>
          <p:cNvPicPr>
            <a:picLocks noChangeAspect="1"/>
          </p:cNvPicPr>
          <p:nvPr/>
        </p:nvPicPr>
        <p:blipFill>
          <a:blip r:embed="rId3"/>
          <a:stretch>
            <a:fillRect/>
          </a:stretch>
        </p:blipFill>
        <p:spPr>
          <a:xfrm>
            <a:off x="8783377" y="1529730"/>
            <a:ext cx="3171257" cy="3798539"/>
          </a:xfrm>
          <a:prstGeom prst="rect">
            <a:avLst/>
          </a:prstGeom>
        </p:spPr>
      </p:pic>
      <p:sp>
        <p:nvSpPr>
          <p:cNvPr id="7" name="Text Placeholder 6">
            <a:extLst>
              <a:ext uri="{FF2B5EF4-FFF2-40B4-BE49-F238E27FC236}">
                <a16:creationId xmlns:a16="http://schemas.microsoft.com/office/drawing/2014/main" id="{8C62699E-5535-DC46-ACDA-7D0408DCA655}"/>
              </a:ext>
            </a:extLst>
          </p:cNvPr>
          <p:cNvSpPr>
            <a:spLocks noGrp="1"/>
          </p:cNvSpPr>
          <p:nvPr>
            <p:ph type="body" sz="quarter" idx="10"/>
          </p:nvPr>
        </p:nvSpPr>
        <p:spPr>
          <a:xfrm>
            <a:off x="398462" y="1193800"/>
            <a:ext cx="8916988" cy="4822825"/>
          </a:xfrm>
        </p:spPr>
        <p:txBody>
          <a:bodyPr/>
          <a:lstStyle/>
          <a:p>
            <a:pPr marL="0" indent="0">
              <a:buNone/>
            </a:pPr>
            <a:r>
              <a:rPr lang="en-US" sz="3600" b="1" dirty="0"/>
              <a:t>CM 2 and CM 3 are complete!  </a:t>
            </a:r>
            <a:endParaRPr lang="en-US" sz="3600" dirty="0"/>
          </a:p>
          <a:p>
            <a:pPr marL="1200150" lvl="1" indent="-742950">
              <a:buFont typeface="+mj-lt"/>
              <a:buAutoNum type="arabicPeriod"/>
            </a:pPr>
            <a:r>
              <a:rPr lang="en-US" sz="3400" dirty="0"/>
              <a:t>Access these assessments on the </a:t>
            </a:r>
            <a:r>
              <a:rPr lang="en-US" sz="3400" dirty="0" err="1"/>
              <a:t>Bloomboard</a:t>
            </a:r>
            <a:r>
              <a:rPr lang="en-US" sz="3400" dirty="0"/>
              <a:t> platform.  </a:t>
            </a:r>
          </a:p>
          <a:p>
            <a:pPr marL="1200150" lvl="1" indent="-742950">
              <a:buFont typeface="+mj-lt"/>
              <a:buAutoNum type="arabicPeriod"/>
            </a:pPr>
            <a:r>
              <a:rPr lang="en-US" sz="3400" dirty="0"/>
              <a:t>Review the assessment requirements. </a:t>
            </a:r>
          </a:p>
          <a:p>
            <a:pPr marL="1200150" lvl="1" indent="-742950">
              <a:buFont typeface="+mj-lt"/>
              <a:buAutoNum type="arabicPeriod"/>
            </a:pPr>
            <a:r>
              <a:rPr lang="en-US" sz="3400" dirty="0"/>
              <a:t>Discuss:</a:t>
            </a:r>
          </a:p>
          <a:p>
            <a:pPr marL="1657350" lvl="2" indent="-742950">
              <a:buFont typeface="+mj-lt"/>
              <a:buAutoNum type="arabicPeriod"/>
            </a:pPr>
            <a:r>
              <a:rPr lang="en-US" sz="3000" dirty="0"/>
              <a:t>What skills have you learned that will support you to complete these assessments? </a:t>
            </a:r>
          </a:p>
          <a:p>
            <a:pPr marL="1657350" lvl="2" indent="-742950">
              <a:buFont typeface="+mj-lt"/>
              <a:buAutoNum type="arabicPeriod"/>
            </a:pPr>
            <a:r>
              <a:rPr lang="en-US" sz="3000" dirty="0"/>
              <a:t>What knowledge have you acquired that will support you to complete these assessments? </a:t>
            </a:r>
          </a:p>
          <a:p>
            <a:pPr marL="1657350" lvl="2" indent="-742950">
              <a:buFont typeface="+mj-lt"/>
              <a:buAutoNum type="arabicPeriod"/>
            </a:pPr>
            <a:endParaRPr lang="en-US" sz="3000" dirty="0"/>
          </a:p>
          <a:p>
            <a:pPr marL="742950" indent="-742950">
              <a:buFont typeface="+mj-lt"/>
              <a:buAutoNum type="arabicPeriod"/>
            </a:pPr>
            <a:endParaRPr lang="en-US" sz="3600" dirty="0"/>
          </a:p>
          <a:p>
            <a:pPr marL="742950" indent="-742950">
              <a:buFont typeface="+mj-lt"/>
              <a:buAutoNum type="arabicPeriod"/>
            </a:pPr>
            <a:endParaRPr lang="en-US" sz="3600" dirty="0"/>
          </a:p>
          <a:p>
            <a:pPr marL="742950" indent="-742950">
              <a:buFont typeface="+mj-lt"/>
              <a:buAutoNum type="arabicPeriod"/>
            </a:pPr>
            <a:endParaRPr lang="en-US" sz="3600" dirty="0"/>
          </a:p>
        </p:txBody>
      </p:sp>
    </p:spTree>
    <p:extLst>
      <p:ext uri="{BB962C8B-B14F-4D97-AF65-F5344CB8AC3E}">
        <p14:creationId xmlns:p14="http://schemas.microsoft.com/office/powerpoint/2010/main" val="2864934417"/>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078E009-50AD-4543-9F5A-78BE5B1135F1}"/>
              </a:ext>
            </a:extLst>
          </p:cNvPr>
          <p:cNvPicPr>
            <a:picLocks noChangeAspect="1"/>
          </p:cNvPicPr>
          <p:nvPr/>
        </p:nvPicPr>
        <p:blipFill>
          <a:blip r:embed="rId3"/>
          <a:stretch>
            <a:fillRect/>
          </a:stretch>
        </p:blipFill>
        <p:spPr>
          <a:xfrm>
            <a:off x="8783377" y="1529730"/>
            <a:ext cx="3171257" cy="3798539"/>
          </a:xfrm>
          <a:prstGeom prst="rect">
            <a:avLst/>
          </a:prstGeom>
        </p:spPr>
      </p:pic>
      <p:sp>
        <p:nvSpPr>
          <p:cNvPr id="3" name="Slide Number Placeholder 2">
            <a:extLst>
              <a:ext uri="{FF2B5EF4-FFF2-40B4-BE49-F238E27FC236}">
                <a16:creationId xmlns:a16="http://schemas.microsoft.com/office/drawing/2014/main" id="{B9E52976-71F8-7F49-9FEC-B790616FF2BF}"/>
              </a:ext>
            </a:extLst>
          </p:cNvPr>
          <p:cNvSpPr>
            <a:spLocks noGrp="1"/>
          </p:cNvSpPr>
          <p:nvPr>
            <p:ph type="sldNum" sz="quarter" idx="4"/>
          </p:nvPr>
        </p:nvSpPr>
        <p:spPr/>
        <p:txBody>
          <a:bodyPr/>
          <a:lstStyle/>
          <a:p>
            <a:fld id="{4080289E-A2FF-0941-931A-EE1328331F47}" type="slidenum">
              <a:rPr lang="en-US" smtClean="0"/>
              <a:pPr/>
              <a:t>157</a:t>
            </a:fld>
            <a:endParaRPr lang="en-US" dirty="0"/>
          </a:p>
        </p:txBody>
      </p:sp>
      <p:sp>
        <p:nvSpPr>
          <p:cNvPr id="7" name="Text Placeholder 6">
            <a:extLst>
              <a:ext uri="{FF2B5EF4-FFF2-40B4-BE49-F238E27FC236}">
                <a16:creationId xmlns:a16="http://schemas.microsoft.com/office/drawing/2014/main" id="{8C62699E-5535-DC46-ACDA-7D0408DCA655}"/>
              </a:ext>
            </a:extLst>
          </p:cNvPr>
          <p:cNvSpPr>
            <a:spLocks noGrp="1"/>
          </p:cNvSpPr>
          <p:nvPr>
            <p:ph type="body" sz="quarter" idx="10"/>
          </p:nvPr>
        </p:nvSpPr>
        <p:spPr>
          <a:xfrm>
            <a:off x="398462" y="1193800"/>
            <a:ext cx="8878888" cy="4822825"/>
          </a:xfrm>
        </p:spPr>
        <p:txBody>
          <a:bodyPr/>
          <a:lstStyle/>
          <a:p>
            <a:pPr marL="0" indent="0">
              <a:buNone/>
            </a:pPr>
            <a:r>
              <a:rPr lang="en-US" sz="3600" b="1" dirty="0"/>
              <a:t>Create an Action Plan </a:t>
            </a:r>
            <a:endParaRPr lang="en-US" sz="3600" dirty="0"/>
          </a:p>
          <a:p>
            <a:pPr marL="514350" indent="-514350">
              <a:buFont typeface="+mj-lt"/>
              <a:buAutoNum type="arabicPeriod"/>
            </a:pPr>
            <a:r>
              <a:rPr lang="en-US" sz="3400" dirty="0"/>
              <a:t>Identify which assessment you’ll work on first.  </a:t>
            </a:r>
          </a:p>
          <a:p>
            <a:pPr marL="971550" lvl="1" indent="-514350">
              <a:buFont typeface="+mj-lt"/>
              <a:buAutoNum type="arabicPeriod"/>
            </a:pPr>
            <a:r>
              <a:rPr lang="en-US" sz="3200" b="1" dirty="0">
                <a:solidFill>
                  <a:schemeClr val="tx2"/>
                </a:solidFill>
              </a:rPr>
              <a:t>Recommended</a:t>
            </a:r>
            <a:r>
              <a:rPr lang="en-US" sz="3200" dirty="0"/>
              <a:t>: Start with ”Expressing Understanding…” and the lesson you’ll implement as part of our inquiry cycle!</a:t>
            </a:r>
            <a:endParaRPr lang="en-US" sz="3000" dirty="0"/>
          </a:p>
          <a:p>
            <a:pPr marL="514350" indent="-514350">
              <a:buFont typeface="+mj-lt"/>
              <a:buAutoNum type="arabicPeriod"/>
            </a:pPr>
            <a:r>
              <a:rPr lang="en-US" sz="3400" dirty="0"/>
              <a:t>Complete your accountability plan. </a:t>
            </a:r>
          </a:p>
          <a:p>
            <a:pPr marL="742950" indent="-742950">
              <a:buFont typeface="+mj-lt"/>
              <a:buAutoNum type="arabicPeriod"/>
            </a:pPr>
            <a:endParaRPr lang="en-US" sz="3600" dirty="0"/>
          </a:p>
          <a:p>
            <a:pPr marL="742950" indent="-742950">
              <a:buFont typeface="+mj-lt"/>
              <a:buAutoNum type="arabicPeriod"/>
            </a:pPr>
            <a:endParaRPr lang="en-US" sz="3600" dirty="0"/>
          </a:p>
        </p:txBody>
      </p:sp>
      <p:sp>
        <p:nvSpPr>
          <p:cNvPr id="6" name="Title 5">
            <a:extLst>
              <a:ext uri="{FF2B5EF4-FFF2-40B4-BE49-F238E27FC236}">
                <a16:creationId xmlns:a16="http://schemas.microsoft.com/office/drawing/2014/main" id="{2AFD15E7-5878-6D4E-868C-8DA0836EFD41}"/>
              </a:ext>
            </a:extLst>
          </p:cNvPr>
          <p:cNvSpPr>
            <a:spLocks noGrp="1"/>
          </p:cNvSpPr>
          <p:nvPr>
            <p:ph type="title"/>
          </p:nvPr>
        </p:nvSpPr>
        <p:spPr/>
        <p:txBody>
          <a:bodyPr/>
          <a:lstStyle/>
          <a:p>
            <a:r>
              <a:rPr lang="en-US" dirty="0"/>
              <a:t>Assessment Accountability Buddy Check-In </a:t>
            </a:r>
          </a:p>
        </p:txBody>
      </p:sp>
    </p:spTree>
    <p:extLst>
      <p:ext uri="{BB962C8B-B14F-4D97-AF65-F5344CB8AC3E}">
        <p14:creationId xmlns:p14="http://schemas.microsoft.com/office/powerpoint/2010/main" val="2375282496"/>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a:prstGeom prst="rect">
            <a:avLst/>
          </a:prstGeom>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158</a:t>
            </a:fld>
            <a:endParaRPr lang="en-US" sz="1600">
              <a:solidFill>
                <a:schemeClr val="dk1"/>
              </a:solidFill>
              <a:latin typeface="Calibri"/>
              <a:ea typeface="Calibri"/>
              <a:cs typeface="Calibri"/>
              <a:sym typeface="Calibri"/>
            </a:endParaRPr>
          </a:p>
        </p:txBody>
      </p:sp>
      <p:sp>
        <p:nvSpPr>
          <p:cNvPr id="3" name="Text Placeholder 2"/>
          <p:cNvSpPr>
            <a:spLocks noGrp="1"/>
          </p:cNvSpPr>
          <p:nvPr>
            <p:ph type="body" idx="1"/>
          </p:nvPr>
        </p:nvSpPr>
        <p:spPr>
          <a:prstGeom prst="rect">
            <a:avLst/>
          </a:prstGeom>
        </p:spPr>
        <p:txBody>
          <a:bodyPr/>
          <a:lstStyle/>
          <a:p>
            <a:pPr marL="177800" indent="0" algn="ctr">
              <a:buNone/>
            </a:pPr>
            <a:r>
              <a:rPr lang="en-US" sz="5400" dirty="0">
                <a:solidFill>
                  <a:schemeClr val="tx1"/>
                </a:solidFill>
              </a:rPr>
              <a:t>Please complete the survey:</a:t>
            </a:r>
          </a:p>
          <a:p>
            <a:pPr marL="177800" indent="0" algn="ctr">
              <a:buNone/>
            </a:pPr>
            <a:endParaRPr lang="en-US" sz="5400" dirty="0">
              <a:solidFill>
                <a:schemeClr val="tx1"/>
              </a:solidFill>
            </a:endParaRPr>
          </a:p>
          <a:p>
            <a:pPr marL="177800" indent="0" algn="ctr">
              <a:buNone/>
            </a:pPr>
            <a:r>
              <a:rPr lang="en-US" sz="4000" dirty="0">
                <a:hlinkClick r:id="rId3"/>
              </a:rPr>
              <a:t>https://tinyurl.com/Y3LDOEContentLeaderDay4</a:t>
            </a:r>
            <a:r>
              <a:rPr lang="en-US" sz="4000" dirty="0"/>
              <a:t>  </a:t>
            </a:r>
          </a:p>
          <a:p>
            <a:pPr marL="177800" indent="0" algn="ctr">
              <a:buNone/>
            </a:pPr>
            <a:endParaRPr lang="en-US" sz="4000" dirty="0">
              <a:solidFill>
                <a:schemeClr val="tx1"/>
              </a:solidFill>
            </a:endParaRPr>
          </a:p>
          <a:p>
            <a:pPr marL="177800" indent="0" algn="ctr">
              <a:buNone/>
            </a:pPr>
            <a:r>
              <a:rPr lang="en-US" sz="4000" dirty="0">
                <a:solidFill>
                  <a:schemeClr val="tx1"/>
                </a:solidFill>
              </a:rPr>
              <a:t>Thank you!</a:t>
            </a:r>
          </a:p>
        </p:txBody>
      </p:sp>
      <p:sp>
        <p:nvSpPr>
          <p:cNvPr id="4" name="Title 3"/>
          <p:cNvSpPr>
            <a:spLocks noGrp="1"/>
          </p:cNvSpPr>
          <p:nvPr>
            <p:ph type="title"/>
          </p:nvPr>
        </p:nvSpPr>
        <p:spPr/>
        <p:txBody>
          <a:bodyPr/>
          <a:lstStyle/>
          <a:p>
            <a:r>
              <a:rPr lang="en-US" dirty="0"/>
              <a:t>Give Us Your Feedback</a:t>
            </a:r>
          </a:p>
        </p:txBody>
      </p:sp>
    </p:spTree>
    <p:extLst>
      <p:ext uri="{BB962C8B-B14F-4D97-AF65-F5344CB8AC3E}">
        <p14:creationId xmlns:p14="http://schemas.microsoft.com/office/powerpoint/2010/main" val="10001050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Three-Part Model of Text Complexity</a:t>
            </a:r>
          </a:p>
        </p:txBody>
      </p:sp>
      <p:sp>
        <p:nvSpPr>
          <p:cNvPr id="6" name="Slide Number Placeholder 5"/>
          <p:cNvSpPr>
            <a:spLocks noGrp="1"/>
          </p:cNvSpPr>
          <p:nvPr>
            <p:ph type="sldNum" sz="quarter" idx="4"/>
          </p:nvPr>
        </p:nvSpPr>
        <p:spPr/>
        <p:txBody>
          <a:bodyPr/>
          <a:lstStyle/>
          <a:p>
            <a:fld id="{4080289E-A2FF-0941-931A-EE1328331F47}" type="slidenum">
              <a:rPr lang="en-US" smtClean="0"/>
              <a:pPr/>
              <a:t>16</a:t>
            </a:fld>
            <a:endParaRPr lang="en-US" dirty="0"/>
          </a:p>
        </p:txBody>
      </p:sp>
      <p:pic>
        <p:nvPicPr>
          <p:cNvPr id="5" name="Picture Placeholder 5" descr="pyramid3A">
            <a:extLst>
              <a:ext uri="{FF2B5EF4-FFF2-40B4-BE49-F238E27FC236}">
                <a16:creationId xmlns:a16="http://schemas.microsoft.com/office/drawing/2014/main" id="{0EC85195-F40C-453D-9496-1694B3209475}"/>
              </a:ext>
            </a:extLst>
          </p:cNvPr>
          <p:cNvPicPr>
            <a:picLocks/>
          </p:cNvPicPr>
          <p:nvPr/>
        </p:nvPicPr>
        <p:blipFill>
          <a:blip r:embed="rId3" cstate="print"/>
          <a:srcRect t="334" b="334"/>
          <a:stretch>
            <a:fillRect/>
          </a:stretch>
        </p:blipFill>
        <p:spPr bwMode="auto">
          <a:xfrm>
            <a:off x="6748461" y="1380146"/>
            <a:ext cx="4690148" cy="4038600"/>
          </a:xfrm>
          <a:prstGeom prst="rect">
            <a:avLst/>
          </a:prstGeom>
          <a:solidFill>
            <a:schemeClr val="accent5">
              <a:lumMod val="40000"/>
              <a:lumOff val="60000"/>
            </a:schemeClr>
          </a:solidFill>
          <a:ln w="38100" cap="sq">
            <a:solidFill>
              <a:schemeClr val="accent3">
                <a:lumMod val="75000"/>
              </a:schemeClr>
            </a:solidFill>
            <a:prstDash val="solid"/>
            <a:miter lim="800000"/>
          </a:ln>
          <a:effectLst/>
        </p:spPr>
      </p:pic>
      <p:sp>
        <p:nvSpPr>
          <p:cNvPr id="8" name="Content Placeholder 6">
            <a:extLst>
              <a:ext uri="{FF2B5EF4-FFF2-40B4-BE49-F238E27FC236}">
                <a16:creationId xmlns:a16="http://schemas.microsoft.com/office/drawing/2014/main" id="{83199D6D-C59A-4224-84AC-91601D6F4F9A}"/>
              </a:ext>
            </a:extLst>
          </p:cNvPr>
          <p:cNvSpPr txBox="1">
            <a:spLocks/>
          </p:cNvSpPr>
          <p:nvPr/>
        </p:nvSpPr>
        <p:spPr>
          <a:xfrm>
            <a:off x="578457" y="976424"/>
            <a:ext cx="5233946" cy="5118065"/>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20000"/>
              </a:lnSpc>
              <a:buNone/>
            </a:pPr>
            <a:r>
              <a:rPr lang="en-US" sz="3800" b="1" dirty="0">
                <a:solidFill>
                  <a:schemeClr val="tx2"/>
                </a:solidFill>
                <a:latin typeface="Calibri" panose="020F0502020204030204" pitchFamily="34" charset="0"/>
                <a:cs typeface="Calibri" panose="020F0502020204030204" pitchFamily="34" charset="0"/>
              </a:rPr>
              <a:t>Inherent to the Text:</a:t>
            </a:r>
          </a:p>
          <a:p>
            <a:pPr marL="457200" indent="-457200">
              <a:lnSpc>
                <a:spcPct val="120000"/>
              </a:lnSpc>
              <a:buFont typeface="+mj-lt"/>
              <a:buAutoNum type="arabicPeriod"/>
            </a:pPr>
            <a:r>
              <a:rPr lang="en-US" sz="3800" dirty="0">
                <a:latin typeface="Calibri" panose="020F0502020204030204" pitchFamily="34" charset="0"/>
                <a:cs typeface="Calibri" panose="020F0502020204030204" pitchFamily="34" charset="0"/>
              </a:rPr>
              <a:t>Quantitative Measures</a:t>
            </a:r>
          </a:p>
          <a:p>
            <a:pPr marL="457200" indent="-457200">
              <a:lnSpc>
                <a:spcPct val="120000"/>
              </a:lnSpc>
              <a:buFont typeface="+mj-lt"/>
              <a:buAutoNum type="arabicPeriod"/>
            </a:pPr>
            <a:r>
              <a:rPr lang="en-US" sz="3800" dirty="0">
                <a:latin typeface="Calibri" panose="020F0502020204030204" pitchFamily="34" charset="0"/>
                <a:cs typeface="Calibri" panose="020F0502020204030204" pitchFamily="34" charset="0"/>
              </a:rPr>
              <a:t>Qualitative Features</a:t>
            </a:r>
          </a:p>
          <a:p>
            <a:pPr marL="457200" indent="-457200">
              <a:lnSpc>
                <a:spcPct val="120000"/>
              </a:lnSpc>
              <a:buFont typeface="+mj-lt"/>
              <a:buAutoNum type="arabicPeriod"/>
            </a:pPr>
            <a:endParaRPr lang="en-US" sz="3800" b="1" dirty="0">
              <a:solidFill>
                <a:schemeClr val="tx2">
                  <a:lumMod val="75000"/>
                </a:schemeClr>
              </a:solidFill>
              <a:latin typeface="Calibri" panose="020F0502020204030204" pitchFamily="34" charset="0"/>
              <a:cs typeface="Calibri" panose="020F0502020204030204" pitchFamily="34" charset="0"/>
            </a:endParaRPr>
          </a:p>
          <a:p>
            <a:pPr marL="0" indent="0">
              <a:lnSpc>
                <a:spcPct val="120000"/>
              </a:lnSpc>
              <a:buNone/>
            </a:pPr>
            <a:r>
              <a:rPr lang="en-US" sz="3800" b="1" dirty="0">
                <a:solidFill>
                  <a:schemeClr val="tx2"/>
                </a:solidFill>
                <a:latin typeface="Calibri" panose="020F0502020204030204" pitchFamily="34" charset="0"/>
                <a:cs typeface="Calibri" panose="020F0502020204030204" pitchFamily="34" charset="0"/>
              </a:rPr>
              <a:t>Teacher Considerations</a:t>
            </a:r>
            <a:endParaRPr lang="en-US" sz="3800" dirty="0">
              <a:solidFill>
                <a:schemeClr val="tx2"/>
              </a:solidFill>
              <a:latin typeface="Calibri" panose="020F0502020204030204" pitchFamily="34" charset="0"/>
              <a:cs typeface="Calibri" panose="020F0502020204030204" pitchFamily="34" charset="0"/>
            </a:endParaRPr>
          </a:p>
          <a:p>
            <a:pPr marL="457200" indent="-457200">
              <a:lnSpc>
                <a:spcPct val="120000"/>
              </a:lnSpc>
              <a:buFont typeface="+mj-lt"/>
              <a:buAutoNum type="arabicPeriod" startAt="3"/>
            </a:pPr>
            <a:r>
              <a:rPr lang="en-US" sz="3800" dirty="0">
                <a:latin typeface="Calibri" panose="020F0502020204030204" pitchFamily="34" charset="0"/>
                <a:cs typeface="Calibri" panose="020F0502020204030204" pitchFamily="34" charset="0"/>
              </a:rPr>
              <a:t>Reader and Task</a:t>
            </a:r>
          </a:p>
        </p:txBody>
      </p:sp>
      <p:sp>
        <p:nvSpPr>
          <p:cNvPr id="2" name="TextBox 1">
            <a:extLst>
              <a:ext uri="{FF2B5EF4-FFF2-40B4-BE49-F238E27FC236}">
                <a16:creationId xmlns:a16="http://schemas.microsoft.com/office/drawing/2014/main" id="{40EA2015-F62F-4A50-9F38-F8AE69A816A3}"/>
              </a:ext>
            </a:extLst>
          </p:cNvPr>
          <p:cNvSpPr txBox="1"/>
          <p:nvPr/>
        </p:nvSpPr>
        <p:spPr>
          <a:xfrm>
            <a:off x="6959935" y="5681686"/>
            <a:ext cx="4267200" cy="369332"/>
          </a:xfrm>
          <a:prstGeom prst="rect">
            <a:avLst/>
          </a:prstGeom>
          <a:noFill/>
        </p:spPr>
        <p:txBody>
          <a:bodyPr wrap="square" rtlCol="0">
            <a:spAutoFit/>
          </a:bodyPr>
          <a:lstStyle/>
          <a:p>
            <a:pPr algn="ctr"/>
            <a:r>
              <a:rPr lang="en-US" dirty="0">
                <a:solidFill>
                  <a:schemeClr val="accent6"/>
                </a:solidFill>
                <a:latin typeface="Calibri" panose="020F0502020204030204" pitchFamily="34" charset="0"/>
                <a:cs typeface="Calibri" panose="020F0502020204030204" pitchFamily="34" charset="0"/>
              </a:rPr>
              <a:t>(CSSO, 2010)</a:t>
            </a:r>
          </a:p>
        </p:txBody>
      </p:sp>
      <p:sp>
        <p:nvSpPr>
          <p:cNvPr id="10" name="Oval 9"/>
          <p:cNvSpPr/>
          <p:nvPr/>
        </p:nvSpPr>
        <p:spPr>
          <a:xfrm rot="19667066">
            <a:off x="6834986" y="4096122"/>
            <a:ext cx="2382172" cy="673783"/>
          </a:xfrm>
          <a:prstGeom prst="ellipse">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49933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Lexile Level</a:t>
            </a:r>
          </a:p>
        </p:txBody>
      </p:sp>
      <p:sp>
        <p:nvSpPr>
          <p:cNvPr id="6" name="Slide Number Placeholder 5"/>
          <p:cNvSpPr>
            <a:spLocks noGrp="1"/>
          </p:cNvSpPr>
          <p:nvPr>
            <p:ph type="sldNum" sz="quarter" idx="4"/>
          </p:nvPr>
        </p:nvSpPr>
        <p:spPr/>
        <p:txBody>
          <a:bodyPr/>
          <a:lstStyle/>
          <a:p>
            <a:fld id="{4080289E-A2FF-0941-931A-EE1328331F47}" type="slidenum">
              <a:rPr lang="en-US" smtClean="0"/>
              <a:pPr/>
              <a:t>17</a:t>
            </a:fld>
            <a:endParaRPr lang="en-US" dirty="0"/>
          </a:p>
        </p:txBody>
      </p:sp>
      <p:sp>
        <p:nvSpPr>
          <p:cNvPr id="7" name="TextBox 6">
            <a:extLst>
              <a:ext uri="{FF2B5EF4-FFF2-40B4-BE49-F238E27FC236}">
                <a16:creationId xmlns:a16="http://schemas.microsoft.com/office/drawing/2014/main" id="{180029C4-49F8-4F58-BD02-97CD63F84775}"/>
              </a:ext>
            </a:extLst>
          </p:cNvPr>
          <p:cNvSpPr txBox="1"/>
          <p:nvPr/>
        </p:nvSpPr>
        <p:spPr>
          <a:xfrm>
            <a:off x="8919296" y="5690045"/>
            <a:ext cx="3069203" cy="307777"/>
          </a:xfrm>
          <a:prstGeom prst="rect">
            <a:avLst/>
          </a:prstGeom>
          <a:noFill/>
        </p:spPr>
        <p:txBody>
          <a:bodyPr wrap="square" rtlCol="0">
            <a:spAutoFit/>
          </a:bodyPr>
          <a:lstStyle/>
          <a:p>
            <a:r>
              <a:rPr lang="en-US" sz="1400" dirty="0">
                <a:solidFill>
                  <a:schemeClr val="accent6"/>
                </a:solidFill>
                <a:latin typeface="Calibri" panose="020F0502020204030204" pitchFamily="34" charset="0"/>
                <a:cs typeface="Calibri" panose="020F0502020204030204" pitchFamily="34" charset="0"/>
              </a:rPr>
              <a:t>(Student Achievement Partners, 2016)</a:t>
            </a:r>
          </a:p>
        </p:txBody>
      </p:sp>
      <p:sp>
        <p:nvSpPr>
          <p:cNvPr id="2" name="TextBox 1"/>
          <p:cNvSpPr txBox="1"/>
          <p:nvPr/>
        </p:nvSpPr>
        <p:spPr>
          <a:xfrm>
            <a:off x="603115" y="1070043"/>
            <a:ext cx="11253301" cy="4401205"/>
          </a:xfrm>
          <a:prstGeom prst="rect">
            <a:avLst/>
          </a:prstGeom>
          <a:noFill/>
        </p:spPr>
        <p:txBody>
          <a:bodyPr wrap="square" rtlCol="0">
            <a:spAutoFit/>
          </a:bodyPr>
          <a:lstStyle/>
          <a:p>
            <a:pPr marL="285750" indent="-285750">
              <a:buFont typeface="Arial" charset="0"/>
              <a:buChar char="•"/>
            </a:pPr>
            <a:r>
              <a:rPr lang="en-US" sz="4000" dirty="0">
                <a:latin typeface="Calibri" charset="0"/>
                <a:ea typeface="Calibri" charset="0"/>
                <a:cs typeface="Calibri" charset="0"/>
              </a:rPr>
              <a:t>Represents text complexity as a numerical value – for example: 820L</a:t>
            </a:r>
          </a:p>
          <a:p>
            <a:pPr marL="285750" indent="-285750">
              <a:buFont typeface="Arial" charset="0"/>
              <a:buChar char="•"/>
            </a:pPr>
            <a:endParaRPr lang="en-US" sz="2000" dirty="0">
              <a:latin typeface="Calibri" charset="0"/>
              <a:ea typeface="Calibri" charset="0"/>
              <a:cs typeface="Calibri" charset="0"/>
            </a:endParaRPr>
          </a:p>
          <a:p>
            <a:pPr marL="285750" indent="-285750">
              <a:buFont typeface="Arial" charset="0"/>
              <a:buChar char="•"/>
            </a:pPr>
            <a:r>
              <a:rPr lang="en-US" sz="4000" dirty="0">
                <a:latin typeface="Calibri" charset="0"/>
                <a:ea typeface="Calibri" charset="0"/>
                <a:cs typeface="Calibri" charset="0"/>
              </a:rPr>
              <a:t>Determined by a computer</a:t>
            </a:r>
          </a:p>
          <a:p>
            <a:pPr marL="285750" indent="-285750">
              <a:buFont typeface="Arial" charset="0"/>
              <a:buChar char="•"/>
            </a:pPr>
            <a:endParaRPr lang="en-US" sz="2000" dirty="0">
              <a:latin typeface="Calibri" charset="0"/>
              <a:ea typeface="Calibri" charset="0"/>
              <a:cs typeface="Calibri" charset="0"/>
            </a:endParaRPr>
          </a:p>
          <a:p>
            <a:pPr marL="285750" indent="-285750">
              <a:buFont typeface="Arial" charset="0"/>
              <a:buChar char="•"/>
            </a:pPr>
            <a:r>
              <a:rPr lang="en-US" sz="4000" dirty="0">
                <a:latin typeface="Calibri" charset="0"/>
                <a:ea typeface="Calibri" charset="0"/>
                <a:cs typeface="Calibri" charset="0"/>
              </a:rPr>
              <a:t>Based on:</a:t>
            </a:r>
          </a:p>
          <a:p>
            <a:pPr marL="742950" lvl="1" indent="-285750">
              <a:buFont typeface="Arial" charset="0"/>
              <a:buChar char="•"/>
            </a:pPr>
            <a:r>
              <a:rPr lang="en-US" sz="4000" dirty="0">
                <a:latin typeface="Calibri" charset="0"/>
                <a:ea typeface="Calibri" charset="0"/>
                <a:cs typeface="Calibri" charset="0"/>
              </a:rPr>
              <a:t>Sentence length</a:t>
            </a:r>
          </a:p>
          <a:p>
            <a:pPr marL="742950" lvl="1" indent="-285750">
              <a:buFont typeface="Arial" charset="0"/>
              <a:buChar char="•"/>
            </a:pPr>
            <a:r>
              <a:rPr lang="en-US" sz="4000" dirty="0">
                <a:latin typeface="Calibri" charset="0"/>
                <a:ea typeface="Calibri" charset="0"/>
                <a:cs typeface="Calibri" charset="0"/>
              </a:rPr>
              <a:t>Word frequency</a:t>
            </a:r>
          </a:p>
        </p:txBody>
      </p:sp>
    </p:spTree>
    <p:extLst>
      <p:ext uri="{BB962C8B-B14F-4D97-AF65-F5344CB8AC3E}">
        <p14:creationId xmlns:p14="http://schemas.microsoft.com/office/powerpoint/2010/main" val="14936592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18</a:t>
            </a:fld>
            <a:endParaRPr lang="en-US" dirty="0"/>
          </a:p>
        </p:txBody>
      </p:sp>
      <p:sp>
        <p:nvSpPr>
          <p:cNvPr id="4" name="Title 3"/>
          <p:cNvSpPr>
            <a:spLocks noGrp="1"/>
          </p:cNvSpPr>
          <p:nvPr>
            <p:ph type="title"/>
          </p:nvPr>
        </p:nvSpPr>
        <p:spPr/>
        <p:txBody>
          <a:bodyPr/>
          <a:lstStyle/>
          <a:p>
            <a:r>
              <a:rPr lang="en-US" dirty="0">
                <a:ea typeface="ＭＳ Ｐゴシック" pitchFamily="34" charset="-128"/>
                <a:sym typeface="Arial" charset="0"/>
              </a:rPr>
              <a:t>Staircase of Quantitative Complexity</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145" y="972769"/>
            <a:ext cx="10521005" cy="4824919"/>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06516" y="856034"/>
            <a:ext cx="4727119" cy="1128409"/>
          </a:xfrm>
          <a:prstGeom prst="rect">
            <a:avLst/>
          </a:prstGeom>
        </p:spPr>
      </p:pic>
      <p:sp>
        <p:nvSpPr>
          <p:cNvPr id="3" name="Rectangle 2"/>
          <p:cNvSpPr/>
          <p:nvPr/>
        </p:nvSpPr>
        <p:spPr>
          <a:xfrm>
            <a:off x="9536615" y="5729752"/>
            <a:ext cx="2635401" cy="369332"/>
          </a:xfrm>
          <a:prstGeom prst="rect">
            <a:avLst/>
          </a:prstGeom>
        </p:spPr>
        <p:txBody>
          <a:bodyPr wrap="none">
            <a:spAutoFit/>
          </a:bodyPr>
          <a:lstStyle/>
          <a:p>
            <a:r>
              <a:rPr lang="en-US" dirty="0">
                <a:latin typeface="Calibri" charset="0"/>
              </a:rPr>
              <a:t>(</a:t>
            </a:r>
            <a:r>
              <a:rPr lang="en-US" dirty="0" err="1">
                <a:latin typeface="Calibri" charset="0"/>
              </a:rPr>
              <a:t>Metametrics</a:t>
            </a:r>
            <a:r>
              <a:rPr lang="en-US" dirty="0">
                <a:latin typeface="Calibri" charset="0"/>
              </a:rPr>
              <a:t>, Inc., 2006)</a:t>
            </a:r>
            <a:endParaRPr lang="en-US" dirty="0"/>
          </a:p>
        </p:txBody>
      </p:sp>
    </p:spTree>
    <p:extLst>
      <p:ext uri="{BB962C8B-B14F-4D97-AF65-F5344CB8AC3E}">
        <p14:creationId xmlns:p14="http://schemas.microsoft.com/office/powerpoint/2010/main" val="10184361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Complexity is More Than Just a Number</a:t>
            </a:r>
          </a:p>
        </p:txBody>
      </p:sp>
      <p:sp>
        <p:nvSpPr>
          <p:cNvPr id="6" name="Slide Number Placeholder 5"/>
          <p:cNvSpPr>
            <a:spLocks noGrp="1"/>
          </p:cNvSpPr>
          <p:nvPr>
            <p:ph type="sldNum" sz="quarter" idx="4"/>
          </p:nvPr>
        </p:nvSpPr>
        <p:spPr/>
        <p:txBody>
          <a:bodyPr/>
          <a:lstStyle/>
          <a:p>
            <a:fld id="{4080289E-A2FF-0941-931A-EE1328331F47}" type="slidenum">
              <a:rPr lang="en-US" smtClean="0"/>
              <a:pPr/>
              <a:t>19</a:t>
            </a:fld>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24380" y="1140460"/>
            <a:ext cx="2992120" cy="391287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92900" y="1140460"/>
            <a:ext cx="3056156" cy="3912870"/>
          </a:xfrm>
          <a:prstGeom prst="rect">
            <a:avLst/>
          </a:prstGeom>
        </p:spPr>
      </p:pic>
      <p:sp>
        <p:nvSpPr>
          <p:cNvPr id="5" name="TextBox 4"/>
          <p:cNvSpPr txBox="1"/>
          <p:nvPr/>
        </p:nvSpPr>
        <p:spPr>
          <a:xfrm>
            <a:off x="2024380" y="5369668"/>
            <a:ext cx="2992120" cy="523220"/>
          </a:xfrm>
          <a:prstGeom prst="rect">
            <a:avLst/>
          </a:prstGeom>
          <a:noFill/>
        </p:spPr>
        <p:txBody>
          <a:bodyPr wrap="square" rtlCol="0">
            <a:spAutoFit/>
          </a:bodyPr>
          <a:lstStyle/>
          <a:p>
            <a:pPr algn="ctr"/>
            <a:r>
              <a:rPr lang="en-US" sz="2800" dirty="0">
                <a:latin typeface="Calibri" charset="0"/>
                <a:ea typeface="Calibri" charset="0"/>
                <a:cs typeface="Calibri" charset="0"/>
              </a:rPr>
              <a:t>720 Lexile</a:t>
            </a:r>
          </a:p>
        </p:txBody>
      </p:sp>
      <p:sp>
        <p:nvSpPr>
          <p:cNvPr id="8" name="TextBox 7"/>
          <p:cNvSpPr txBox="1"/>
          <p:nvPr/>
        </p:nvSpPr>
        <p:spPr>
          <a:xfrm>
            <a:off x="6692900" y="5369668"/>
            <a:ext cx="2992120" cy="523220"/>
          </a:xfrm>
          <a:prstGeom prst="rect">
            <a:avLst/>
          </a:prstGeom>
          <a:noFill/>
        </p:spPr>
        <p:txBody>
          <a:bodyPr wrap="square" rtlCol="0">
            <a:spAutoFit/>
          </a:bodyPr>
          <a:lstStyle/>
          <a:p>
            <a:pPr algn="ctr"/>
            <a:r>
              <a:rPr lang="en-US" sz="2800" dirty="0">
                <a:latin typeface="Calibri" charset="0"/>
                <a:ea typeface="Calibri" charset="0"/>
                <a:cs typeface="Calibri" charset="0"/>
              </a:rPr>
              <a:t>720 Lexile</a:t>
            </a:r>
          </a:p>
        </p:txBody>
      </p:sp>
      <p:sp>
        <p:nvSpPr>
          <p:cNvPr id="7" name="Rectangle 6"/>
          <p:cNvSpPr/>
          <p:nvPr/>
        </p:nvSpPr>
        <p:spPr>
          <a:xfrm>
            <a:off x="2794669" y="5068410"/>
            <a:ext cx="1485127" cy="369332"/>
          </a:xfrm>
          <a:prstGeom prst="rect">
            <a:avLst/>
          </a:prstGeom>
        </p:spPr>
        <p:txBody>
          <a:bodyPr wrap="none">
            <a:spAutoFit/>
          </a:bodyPr>
          <a:lstStyle/>
          <a:p>
            <a:r>
              <a:rPr lang="en-US" dirty="0">
                <a:latin typeface="Calibri"/>
                <a:cs typeface="Calibri"/>
              </a:rPr>
              <a:t>(Taylor, 2016)</a:t>
            </a:r>
          </a:p>
        </p:txBody>
      </p:sp>
      <p:sp>
        <p:nvSpPr>
          <p:cNvPr id="9" name="Rectangle 8"/>
          <p:cNvSpPr/>
          <p:nvPr/>
        </p:nvSpPr>
        <p:spPr>
          <a:xfrm>
            <a:off x="7526581" y="5068410"/>
            <a:ext cx="1517362" cy="369332"/>
          </a:xfrm>
          <a:prstGeom prst="rect">
            <a:avLst/>
          </a:prstGeom>
        </p:spPr>
        <p:txBody>
          <a:bodyPr wrap="none">
            <a:spAutoFit/>
          </a:bodyPr>
          <a:lstStyle/>
          <a:p>
            <a:r>
              <a:rPr lang="en-US" dirty="0">
                <a:latin typeface="Calibri"/>
                <a:cs typeface="Calibri"/>
              </a:rPr>
              <a:t>(Davies, 2001)</a:t>
            </a:r>
          </a:p>
        </p:txBody>
      </p:sp>
    </p:spTree>
    <p:extLst>
      <p:ext uri="{BB962C8B-B14F-4D97-AF65-F5344CB8AC3E}">
        <p14:creationId xmlns:p14="http://schemas.microsoft.com/office/powerpoint/2010/main" val="3831849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Shape 97"/>
        <p:cNvGrpSpPr/>
        <p:nvPr/>
      </p:nvGrpSpPr>
      <p:grpSpPr>
        <a:xfrm>
          <a:off x="0" y="0"/>
          <a:ext cx="0" cy="0"/>
          <a:chOff x="0" y="0"/>
          <a:chExt cx="0" cy="0"/>
        </a:xfrm>
      </p:grpSpPr>
      <p:sp>
        <p:nvSpPr>
          <p:cNvPr id="98" name="Shape 98"/>
          <p:cNvSpPr txBox="1">
            <a:spLocks noGrp="1"/>
          </p:cNvSpPr>
          <p:nvPr>
            <p:ph type="sldNum" idx="12"/>
          </p:nvPr>
        </p:nvSpPr>
        <p:spPr>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2</a:t>
            </a:fld>
            <a:endParaRPr lang="en-US" sz="1600" dirty="0">
              <a:solidFill>
                <a:schemeClr val="dk1"/>
              </a:solidFill>
              <a:latin typeface="Calibri"/>
              <a:ea typeface="Calibri"/>
              <a:cs typeface="Calibri"/>
              <a:sym typeface="Calibri"/>
            </a:endParaRPr>
          </a:p>
        </p:txBody>
      </p:sp>
      <p:sp>
        <p:nvSpPr>
          <p:cNvPr id="2" name="Text Placeholder 1">
            <a:extLst>
              <a:ext uri="{FF2B5EF4-FFF2-40B4-BE49-F238E27FC236}">
                <a16:creationId xmlns:a16="http://schemas.microsoft.com/office/drawing/2014/main" id="{1202E005-2668-2A4A-B517-C4F24FC2F86A}"/>
              </a:ext>
            </a:extLst>
          </p:cNvPr>
          <p:cNvSpPr>
            <a:spLocks noGrp="1"/>
          </p:cNvSpPr>
          <p:nvPr>
            <p:ph type="body" idx="1"/>
          </p:nvPr>
        </p:nvSpPr>
        <p:spPr/>
        <p:txBody>
          <a:bodyPr/>
          <a:lstStyle/>
          <a:p>
            <a:endParaRPr lang="en-US"/>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dirty="0">
                <a:solidFill>
                  <a:schemeClr val="lt1"/>
                </a:solidFill>
                <a:ea typeface="Calibri"/>
                <a:sym typeface="Calibri"/>
              </a:rPr>
              <a:t>Afternoon</a:t>
            </a:r>
            <a:r>
              <a:rPr lang="en-US" sz="4000" b="0" i="0" u="none" strike="noStrike" cap="none" dirty="0">
                <a:solidFill>
                  <a:schemeClr val="lt1"/>
                </a:solidFill>
                <a:latin typeface="Calibri"/>
                <a:ea typeface="Calibri"/>
                <a:cs typeface="Calibri"/>
                <a:sym typeface="Calibri"/>
              </a:rPr>
              <a:t> at a Glance</a:t>
            </a:r>
          </a:p>
        </p:txBody>
      </p:sp>
      <p:graphicFrame>
        <p:nvGraphicFramePr>
          <p:cNvPr id="101" name="Shape 101"/>
          <p:cNvGraphicFramePr/>
          <p:nvPr>
            <p:extLst>
              <p:ext uri="{D42A27DB-BD31-4B8C-83A1-F6EECF244321}">
                <p14:modId xmlns:p14="http://schemas.microsoft.com/office/powerpoint/2010/main" val="961454914"/>
              </p:ext>
            </p:extLst>
          </p:nvPr>
        </p:nvGraphicFramePr>
        <p:xfrm>
          <a:off x="516856" y="1036550"/>
          <a:ext cx="11228625" cy="4786800"/>
        </p:xfrm>
        <a:graphic>
          <a:graphicData uri="http://schemas.openxmlformats.org/drawingml/2006/table">
            <a:tbl>
              <a:tblPr firstRow="1" bandRow="1">
                <a:tableStyleId>{5A111915-BE36-4E01-A7E5-04B1672EAD32}</a:tableStyleId>
              </a:tblPr>
              <a:tblGrid>
                <a:gridCol w="3136156">
                  <a:extLst>
                    <a:ext uri="{9D8B030D-6E8A-4147-A177-3AD203B41FA5}">
                      <a16:colId xmlns:a16="http://schemas.microsoft.com/office/drawing/2014/main" val="20000"/>
                    </a:ext>
                  </a:extLst>
                </a:gridCol>
                <a:gridCol w="8092469">
                  <a:extLst>
                    <a:ext uri="{9D8B030D-6E8A-4147-A177-3AD203B41FA5}">
                      <a16:colId xmlns:a16="http://schemas.microsoft.com/office/drawing/2014/main" val="20001"/>
                    </a:ext>
                  </a:extLst>
                </a:gridCol>
              </a:tblGrid>
              <a:tr h="574225">
                <a:tc>
                  <a:txBody>
                    <a:bodyPr/>
                    <a:lstStyle/>
                    <a:p>
                      <a:pPr marL="0" marR="0" lvl="0" indent="0" algn="ctr" rtl="0">
                        <a:spcBef>
                          <a:spcPts val="0"/>
                        </a:spcBef>
                        <a:buSzPct val="25000"/>
                        <a:buNone/>
                      </a:pPr>
                      <a:r>
                        <a:rPr lang="en-US" sz="4000" u="none" strike="noStrike" cap="none" dirty="0">
                          <a:latin typeface="Calibri" charset="0"/>
                          <a:ea typeface="Calibri" charset="0"/>
                          <a:cs typeface="Calibri" charset="0"/>
                          <a:sym typeface="Calibri"/>
                        </a:rPr>
                        <a:t>Time</a:t>
                      </a:r>
                    </a:p>
                  </a:txBody>
                  <a:tcPr marL="91451" marR="91451"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rtl="0">
                        <a:spcBef>
                          <a:spcPts val="0"/>
                        </a:spcBef>
                        <a:buSzPct val="25000"/>
                        <a:buNone/>
                      </a:pPr>
                      <a:r>
                        <a:rPr lang="en-US" sz="4000" u="none" strike="noStrike" cap="none" dirty="0">
                          <a:latin typeface="Calibri" charset="0"/>
                          <a:ea typeface="Calibri" charset="0"/>
                          <a:cs typeface="Calibri" charset="0"/>
                          <a:sym typeface="Calibri"/>
                        </a:rPr>
                        <a:t>Topic</a:t>
                      </a:r>
                    </a:p>
                  </a:txBody>
                  <a:tcPr marL="91451" marR="91451"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12:30 – 12:45</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Energizer</a:t>
                      </a:r>
                      <a:endParaRPr lang="en-US" sz="4000" i="1" dirty="0">
                        <a:solidFill>
                          <a:schemeClr val="tx1"/>
                        </a:solidFill>
                        <a:latin typeface="Calibri" charset="0"/>
                        <a:ea typeface="Calibri" charset="0"/>
                        <a:cs typeface="Calibri" charset="0"/>
                        <a:sym typeface="Calibri"/>
                      </a:endParaRP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12:45 – 2:45</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i="0" dirty="0">
                          <a:solidFill>
                            <a:schemeClr val="tx1"/>
                          </a:solidFill>
                          <a:latin typeface="Calibri" charset="0"/>
                          <a:ea typeface="Calibri" charset="0"/>
                          <a:cs typeface="Calibri" charset="0"/>
                          <a:sym typeface="Calibri"/>
                        </a:rPr>
                        <a:t>CM 3, Sessions 4-5</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2:45 – 3:00</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i="0" dirty="0">
                          <a:solidFill>
                            <a:schemeClr val="tx1"/>
                          </a:solidFill>
                          <a:latin typeface="Calibri" charset="0"/>
                          <a:ea typeface="Calibri" charset="0"/>
                          <a:cs typeface="Calibri" charset="0"/>
                          <a:sym typeface="Calibri"/>
                        </a:rPr>
                        <a:t>Break</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3:00 – 4:00 </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CM 3, Session 6</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4:00 – 4:30</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Distinction Assessment &amp; Survey  </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46675468"/>
                  </a:ext>
                </a:extLst>
              </a:tr>
            </a:tbl>
          </a:graphicData>
        </a:graphic>
      </p:graphicFrame>
    </p:spTree>
    <p:extLst>
      <p:ext uri="{BB962C8B-B14F-4D97-AF65-F5344CB8AC3E}">
        <p14:creationId xmlns:p14="http://schemas.microsoft.com/office/powerpoint/2010/main" val="15106057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Three Factors of Text Complexity</a:t>
            </a:r>
          </a:p>
        </p:txBody>
      </p:sp>
      <p:sp>
        <p:nvSpPr>
          <p:cNvPr id="6" name="Slide Number Placeholder 5"/>
          <p:cNvSpPr>
            <a:spLocks noGrp="1"/>
          </p:cNvSpPr>
          <p:nvPr>
            <p:ph type="sldNum" sz="quarter" idx="4"/>
          </p:nvPr>
        </p:nvSpPr>
        <p:spPr/>
        <p:txBody>
          <a:bodyPr/>
          <a:lstStyle/>
          <a:p>
            <a:fld id="{4080289E-A2FF-0941-931A-EE1328331F47}" type="slidenum">
              <a:rPr lang="en-US" smtClean="0"/>
              <a:pPr/>
              <a:t>20</a:t>
            </a:fld>
            <a:endParaRPr lang="en-US" dirty="0"/>
          </a:p>
        </p:txBody>
      </p:sp>
      <p:pic>
        <p:nvPicPr>
          <p:cNvPr id="5" name="Picture Placeholder 5" descr="pyramid3A">
            <a:extLst>
              <a:ext uri="{FF2B5EF4-FFF2-40B4-BE49-F238E27FC236}">
                <a16:creationId xmlns:a16="http://schemas.microsoft.com/office/drawing/2014/main" id="{0EC85195-F40C-453D-9496-1694B3209475}"/>
              </a:ext>
            </a:extLst>
          </p:cNvPr>
          <p:cNvPicPr>
            <a:picLocks/>
          </p:cNvPicPr>
          <p:nvPr/>
        </p:nvPicPr>
        <p:blipFill>
          <a:blip r:embed="rId3" cstate="print"/>
          <a:srcRect t="334" b="334"/>
          <a:stretch>
            <a:fillRect/>
          </a:stretch>
        </p:blipFill>
        <p:spPr bwMode="auto">
          <a:xfrm>
            <a:off x="6748461" y="1380146"/>
            <a:ext cx="4690148" cy="4038600"/>
          </a:xfrm>
          <a:prstGeom prst="rect">
            <a:avLst/>
          </a:prstGeom>
          <a:solidFill>
            <a:schemeClr val="accent5">
              <a:lumMod val="40000"/>
              <a:lumOff val="60000"/>
            </a:schemeClr>
          </a:solidFill>
          <a:ln w="38100" cap="sq">
            <a:solidFill>
              <a:schemeClr val="accent3">
                <a:lumMod val="75000"/>
              </a:schemeClr>
            </a:solidFill>
            <a:prstDash val="solid"/>
            <a:miter lim="800000"/>
          </a:ln>
          <a:effectLst/>
        </p:spPr>
      </p:pic>
      <p:sp>
        <p:nvSpPr>
          <p:cNvPr id="10" name="Oval 9"/>
          <p:cNvSpPr/>
          <p:nvPr/>
        </p:nvSpPr>
        <p:spPr>
          <a:xfrm rot="2104104">
            <a:off x="9021663" y="3958532"/>
            <a:ext cx="2096521" cy="673783"/>
          </a:xfrm>
          <a:prstGeom prst="ellipse">
            <a:avLst/>
          </a:prstGeom>
          <a:noFill/>
          <a:ln w="412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6">
            <a:extLst>
              <a:ext uri="{FF2B5EF4-FFF2-40B4-BE49-F238E27FC236}">
                <a16:creationId xmlns:a16="http://schemas.microsoft.com/office/drawing/2014/main" id="{83199D6D-C59A-4224-84AC-91601D6F4F9A}"/>
              </a:ext>
            </a:extLst>
          </p:cNvPr>
          <p:cNvSpPr txBox="1">
            <a:spLocks/>
          </p:cNvSpPr>
          <p:nvPr/>
        </p:nvSpPr>
        <p:spPr>
          <a:xfrm>
            <a:off x="578457" y="976424"/>
            <a:ext cx="5233946" cy="5118065"/>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20000"/>
              </a:lnSpc>
              <a:buNone/>
            </a:pPr>
            <a:r>
              <a:rPr lang="en-US" sz="3400" b="1" dirty="0">
                <a:solidFill>
                  <a:schemeClr val="tx2"/>
                </a:solidFill>
                <a:latin typeface="Calibri" panose="020F0502020204030204" pitchFamily="34" charset="0"/>
                <a:cs typeface="Calibri" panose="020F0502020204030204" pitchFamily="34" charset="0"/>
              </a:rPr>
              <a:t>Inherent to the Text:</a:t>
            </a:r>
          </a:p>
          <a:p>
            <a:pPr marL="457200" indent="-457200">
              <a:lnSpc>
                <a:spcPct val="120000"/>
              </a:lnSpc>
              <a:buFont typeface="+mj-lt"/>
              <a:buAutoNum type="arabicPeriod"/>
            </a:pPr>
            <a:r>
              <a:rPr lang="en-US" sz="3400" dirty="0">
                <a:latin typeface="Calibri" panose="020F0502020204030204" pitchFamily="34" charset="0"/>
                <a:cs typeface="Calibri" panose="020F0502020204030204" pitchFamily="34" charset="0"/>
              </a:rPr>
              <a:t>Quantitative Measures</a:t>
            </a:r>
          </a:p>
          <a:p>
            <a:pPr marL="457200" indent="-457200">
              <a:lnSpc>
                <a:spcPct val="120000"/>
              </a:lnSpc>
              <a:buFont typeface="+mj-lt"/>
              <a:buAutoNum type="arabicPeriod"/>
            </a:pPr>
            <a:r>
              <a:rPr lang="en-US" sz="3400" dirty="0">
                <a:latin typeface="Calibri" panose="020F0502020204030204" pitchFamily="34" charset="0"/>
                <a:cs typeface="Calibri" panose="020F0502020204030204" pitchFamily="34" charset="0"/>
              </a:rPr>
              <a:t>Qualitative Features</a:t>
            </a:r>
          </a:p>
          <a:p>
            <a:pPr marL="457200" indent="-457200">
              <a:lnSpc>
                <a:spcPct val="120000"/>
              </a:lnSpc>
              <a:buFont typeface="+mj-lt"/>
              <a:buAutoNum type="arabicPeriod"/>
            </a:pPr>
            <a:endParaRPr lang="en-US" sz="1000" b="1" dirty="0">
              <a:solidFill>
                <a:schemeClr val="tx2">
                  <a:lumMod val="75000"/>
                </a:schemeClr>
              </a:solidFill>
              <a:latin typeface="Calibri" panose="020F0502020204030204" pitchFamily="34" charset="0"/>
              <a:cs typeface="Calibri" panose="020F0502020204030204" pitchFamily="34" charset="0"/>
            </a:endParaRPr>
          </a:p>
          <a:p>
            <a:pPr marL="0" indent="0">
              <a:lnSpc>
                <a:spcPct val="120000"/>
              </a:lnSpc>
              <a:buNone/>
            </a:pPr>
            <a:r>
              <a:rPr lang="en-US" sz="3400" b="1" dirty="0">
                <a:solidFill>
                  <a:schemeClr val="tx2"/>
                </a:solidFill>
                <a:latin typeface="Calibri" panose="020F0502020204030204" pitchFamily="34" charset="0"/>
                <a:cs typeface="Calibri" panose="020F0502020204030204" pitchFamily="34" charset="0"/>
              </a:rPr>
              <a:t>Teacher Considerations</a:t>
            </a:r>
            <a:endParaRPr lang="en-US" sz="3400" dirty="0">
              <a:solidFill>
                <a:schemeClr val="tx2"/>
              </a:solidFill>
              <a:latin typeface="Calibri" panose="020F0502020204030204" pitchFamily="34" charset="0"/>
              <a:cs typeface="Calibri" panose="020F0502020204030204" pitchFamily="34" charset="0"/>
            </a:endParaRPr>
          </a:p>
          <a:p>
            <a:pPr marL="457200" indent="-457200">
              <a:lnSpc>
                <a:spcPct val="120000"/>
              </a:lnSpc>
              <a:buFont typeface="+mj-lt"/>
              <a:buAutoNum type="arabicPeriod" startAt="3"/>
            </a:pPr>
            <a:r>
              <a:rPr lang="en-US" sz="3400" dirty="0">
                <a:latin typeface="Calibri" panose="020F0502020204030204" pitchFamily="34" charset="0"/>
                <a:cs typeface="Calibri" panose="020F0502020204030204" pitchFamily="34" charset="0"/>
              </a:rPr>
              <a:t>Reader and Task</a:t>
            </a:r>
          </a:p>
        </p:txBody>
      </p:sp>
      <p:sp>
        <p:nvSpPr>
          <p:cNvPr id="8" name="TextBox 7">
            <a:extLst>
              <a:ext uri="{FF2B5EF4-FFF2-40B4-BE49-F238E27FC236}">
                <a16:creationId xmlns:a16="http://schemas.microsoft.com/office/drawing/2014/main" id="{40EA2015-F62F-4A50-9F38-F8AE69A816A3}"/>
              </a:ext>
            </a:extLst>
          </p:cNvPr>
          <p:cNvSpPr txBox="1"/>
          <p:nvPr/>
        </p:nvSpPr>
        <p:spPr>
          <a:xfrm>
            <a:off x="6959935" y="5681686"/>
            <a:ext cx="4267200" cy="369332"/>
          </a:xfrm>
          <a:prstGeom prst="rect">
            <a:avLst/>
          </a:prstGeom>
          <a:noFill/>
        </p:spPr>
        <p:txBody>
          <a:bodyPr wrap="square" rtlCol="0">
            <a:spAutoFit/>
          </a:bodyPr>
          <a:lstStyle/>
          <a:p>
            <a:pPr algn="ctr"/>
            <a:r>
              <a:rPr lang="en-US" dirty="0">
                <a:solidFill>
                  <a:schemeClr val="accent6"/>
                </a:solidFill>
                <a:latin typeface="Calibri" panose="020F0502020204030204" pitchFamily="34" charset="0"/>
                <a:cs typeface="Calibri" panose="020F0502020204030204" pitchFamily="34" charset="0"/>
              </a:rPr>
              <a:t>(CSSO, 2010)</a:t>
            </a:r>
          </a:p>
        </p:txBody>
      </p:sp>
    </p:spTree>
    <p:extLst>
      <p:ext uri="{BB962C8B-B14F-4D97-AF65-F5344CB8AC3E}">
        <p14:creationId xmlns:p14="http://schemas.microsoft.com/office/powerpoint/2010/main" val="1147149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What makes this text complex?</a:t>
            </a:r>
          </a:p>
        </p:txBody>
      </p:sp>
      <p:sp>
        <p:nvSpPr>
          <p:cNvPr id="6" name="Slide Number Placeholder 5"/>
          <p:cNvSpPr>
            <a:spLocks noGrp="1"/>
          </p:cNvSpPr>
          <p:nvPr>
            <p:ph type="sldNum" sz="quarter" idx="4"/>
          </p:nvPr>
        </p:nvSpPr>
        <p:spPr/>
        <p:txBody>
          <a:bodyPr/>
          <a:lstStyle/>
          <a:p>
            <a:fld id="{4080289E-A2FF-0941-931A-EE1328331F47}" type="slidenum">
              <a:rPr lang="en-US" smtClean="0"/>
              <a:pPr/>
              <a:t>21</a:t>
            </a:fld>
            <a:endParaRPr lang="en-US" dirty="0"/>
          </a:p>
        </p:txBody>
      </p:sp>
      <p:sp>
        <p:nvSpPr>
          <p:cNvPr id="7" name="Text Placeholder 2">
            <a:extLst>
              <a:ext uri="{FF2B5EF4-FFF2-40B4-BE49-F238E27FC236}">
                <a16:creationId xmlns:a16="http://schemas.microsoft.com/office/drawing/2014/main" id="{90B36FD6-78E5-44DB-9BA8-120D1E2CDCA7}"/>
              </a:ext>
            </a:extLst>
          </p:cNvPr>
          <p:cNvSpPr>
            <a:spLocks noGrp="1"/>
          </p:cNvSpPr>
          <p:nvPr>
            <p:ph type="body" sz="quarter" idx="10"/>
          </p:nvPr>
        </p:nvSpPr>
        <p:spPr>
          <a:xfrm>
            <a:off x="4727643" y="1128409"/>
            <a:ext cx="7059545" cy="4654854"/>
          </a:xfrm>
        </p:spPr>
        <p:txBody>
          <a:bodyPr/>
          <a:lstStyle/>
          <a:p>
            <a:pPr>
              <a:buFont typeface="Arial" charset="0"/>
              <a:buChar char="•"/>
            </a:pPr>
            <a:r>
              <a:rPr lang="en-US" sz="3800" b="1" dirty="0">
                <a:solidFill>
                  <a:schemeClr val="tx2"/>
                </a:solidFill>
              </a:rPr>
              <a:t>Read</a:t>
            </a:r>
            <a:r>
              <a:rPr lang="en-US" sz="3800" dirty="0"/>
              <a:t> </a:t>
            </a:r>
            <a:r>
              <a:rPr lang="en-US" sz="3800" dirty="0">
                <a:solidFill>
                  <a:schemeClr val="tx1"/>
                </a:solidFill>
              </a:rPr>
              <a:t>“The Story of Prometheus I” and “The Story of Prometheus II” from </a:t>
            </a:r>
            <a:r>
              <a:rPr lang="en-US" sz="3800" i="1" dirty="0">
                <a:solidFill>
                  <a:schemeClr val="tx1"/>
                </a:solidFill>
              </a:rPr>
              <a:t>Old Greek Stories </a:t>
            </a:r>
            <a:r>
              <a:rPr lang="en-US" sz="3800" dirty="0">
                <a:solidFill>
                  <a:schemeClr val="tx1"/>
                </a:solidFill>
              </a:rPr>
              <a:t>by James Baldwin</a:t>
            </a:r>
          </a:p>
          <a:p>
            <a:pPr marL="0" lvl="0" indent="0">
              <a:buNone/>
            </a:pPr>
            <a:endParaRPr lang="en-US" sz="2000" i="1" dirty="0"/>
          </a:p>
          <a:p>
            <a:pPr lvl="0">
              <a:buFont typeface="Arial" charset="0"/>
              <a:buChar char="•"/>
            </a:pPr>
            <a:r>
              <a:rPr lang="en-US" sz="3800" b="1" dirty="0">
                <a:solidFill>
                  <a:schemeClr val="tx2"/>
                </a:solidFill>
              </a:rPr>
              <a:t>Analyze and discuss with a partner: </a:t>
            </a:r>
            <a:r>
              <a:rPr lang="en-US" sz="3800" dirty="0">
                <a:solidFill>
                  <a:schemeClr val="tx1"/>
                </a:solidFill>
              </a:rPr>
              <a:t>What makes this text complex?</a:t>
            </a:r>
          </a:p>
          <a:p>
            <a:pPr marL="0" lvl="0" indent="0">
              <a:buNone/>
            </a:pPr>
            <a:endParaRPr lang="en-US" sz="3400" i="1"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452" y="960438"/>
            <a:ext cx="3801352" cy="4956963"/>
          </a:xfrm>
          <a:prstGeom prst="rect">
            <a:avLst/>
          </a:prstGeom>
          <a:ln w="19050">
            <a:solidFill>
              <a:schemeClr val="tx1">
                <a:lumMod val="50000"/>
              </a:schemeClr>
            </a:solidFill>
          </a:ln>
        </p:spPr>
      </p:pic>
    </p:spTree>
    <p:extLst>
      <p:ext uri="{BB962C8B-B14F-4D97-AF65-F5344CB8AC3E}">
        <p14:creationId xmlns:p14="http://schemas.microsoft.com/office/powerpoint/2010/main" val="3946188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22</a:t>
            </a:fld>
            <a:endParaRPr lang="uk-UA" dirty="0"/>
          </a:p>
        </p:txBody>
      </p:sp>
      <p:sp>
        <p:nvSpPr>
          <p:cNvPr id="6" name="Title 5"/>
          <p:cNvSpPr>
            <a:spLocks noGrp="1"/>
          </p:cNvSpPr>
          <p:nvPr>
            <p:ph type="title"/>
          </p:nvPr>
        </p:nvSpPr>
        <p:spPr/>
        <p:txBody>
          <a:bodyPr/>
          <a:lstStyle/>
          <a:p>
            <a:r>
              <a:rPr lang="en-US" dirty="0"/>
              <a:t>Qualitative Complexity </a:t>
            </a:r>
          </a:p>
        </p:txBody>
      </p:sp>
      <p:graphicFrame>
        <p:nvGraphicFramePr>
          <p:cNvPr id="8" name="Diagram 7"/>
          <p:cNvGraphicFramePr/>
          <p:nvPr>
            <p:extLst>
              <p:ext uri="{D42A27DB-BD31-4B8C-83A1-F6EECF244321}">
                <p14:modId xmlns:p14="http://schemas.microsoft.com/office/powerpoint/2010/main" val="1587656692"/>
              </p:ext>
            </p:extLst>
          </p:nvPr>
        </p:nvGraphicFramePr>
        <p:xfrm>
          <a:off x="2042809" y="807575"/>
          <a:ext cx="7937770" cy="52918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162489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23</a:t>
            </a:fld>
            <a:endParaRPr lang="uk-UA" dirty="0"/>
          </a:p>
        </p:txBody>
      </p:sp>
      <p:sp>
        <p:nvSpPr>
          <p:cNvPr id="6" name="Title 5"/>
          <p:cNvSpPr>
            <a:spLocks noGrp="1"/>
          </p:cNvSpPr>
          <p:nvPr>
            <p:ph type="title"/>
          </p:nvPr>
        </p:nvSpPr>
        <p:spPr/>
        <p:txBody>
          <a:bodyPr/>
          <a:lstStyle/>
          <a:p>
            <a:r>
              <a:rPr lang="en-US" dirty="0"/>
              <a:t>Qualitative Features of Complexity</a:t>
            </a:r>
          </a:p>
        </p:txBody>
      </p:sp>
      <p:graphicFrame>
        <p:nvGraphicFramePr>
          <p:cNvPr id="8" name="Diagram 7"/>
          <p:cNvGraphicFramePr/>
          <p:nvPr>
            <p:extLst>
              <p:ext uri="{D42A27DB-BD31-4B8C-83A1-F6EECF244321}">
                <p14:modId xmlns:p14="http://schemas.microsoft.com/office/powerpoint/2010/main" val="1930384235"/>
              </p:ext>
            </p:extLst>
          </p:nvPr>
        </p:nvGraphicFramePr>
        <p:xfrm>
          <a:off x="2032000" y="800369"/>
          <a:ext cx="7948579" cy="529905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p:cNvSpPr txBox="1"/>
          <p:nvPr/>
        </p:nvSpPr>
        <p:spPr>
          <a:xfrm>
            <a:off x="130783" y="959554"/>
            <a:ext cx="2003898" cy="1631216"/>
          </a:xfrm>
          <a:prstGeom prst="rect">
            <a:avLst/>
          </a:prstGeom>
          <a:noFill/>
        </p:spPr>
        <p:txBody>
          <a:bodyPr wrap="square" rtlCol="0">
            <a:spAutoFit/>
          </a:bodyPr>
          <a:lstStyle/>
          <a:p>
            <a:pPr marL="285750" indent="-285750">
              <a:buClr>
                <a:schemeClr val="tx1">
                  <a:lumMod val="50000"/>
                </a:schemeClr>
              </a:buClr>
              <a:buFont typeface="Arial" charset="0"/>
              <a:buChar char="•"/>
            </a:pPr>
            <a:r>
              <a:rPr lang="en-US" sz="2000" dirty="0">
                <a:latin typeface="Calibri" charset="0"/>
                <a:ea typeface="Calibri" charset="0"/>
                <a:cs typeface="Calibri" charset="0"/>
              </a:rPr>
              <a:t>Layers of meaning</a:t>
            </a:r>
          </a:p>
          <a:p>
            <a:pPr marL="285750" indent="-285750">
              <a:buClr>
                <a:schemeClr val="tx1">
                  <a:lumMod val="50000"/>
                </a:schemeClr>
              </a:buClr>
              <a:buFont typeface="Arial" charset="0"/>
              <a:buChar char="•"/>
            </a:pPr>
            <a:r>
              <a:rPr lang="en-US" sz="2000" dirty="0">
                <a:latin typeface="Calibri" charset="0"/>
                <a:ea typeface="Calibri" charset="0"/>
                <a:cs typeface="Calibri" charset="0"/>
              </a:rPr>
              <a:t>Concept complexity</a:t>
            </a:r>
          </a:p>
          <a:p>
            <a:pPr marL="285750" indent="-285750">
              <a:buClr>
                <a:schemeClr val="tx1">
                  <a:lumMod val="50000"/>
                </a:schemeClr>
              </a:buClr>
              <a:buFont typeface="Arial" charset="0"/>
              <a:buChar char="•"/>
            </a:pPr>
            <a:r>
              <a:rPr lang="en-US" sz="2000" dirty="0">
                <a:latin typeface="Calibri" charset="0"/>
                <a:ea typeface="Calibri" charset="0"/>
                <a:cs typeface="Calibri" charset="0"/>
              </a:rPr>
              <a:t>Subtle theme</a:t>
            </a:r>
          </a:p>
        </p:txBody>
      </p:sp>
      <p:sp>
        <p:nvSpPr>
          <p:cNvPr id="7" name="TextBox 6"/>
          <p:cNvSpPr txBox="1"/>
          <p:nvPr/>
        </p:nvSpPr>
        <p:spPr>
          <a:xfrm>
            <a:off x="0" y="3544877"/>
            <a:ext cx="2203855" cy="2554545"/>
          </a:xfrm>
          <a:prstGeom prst="rect">
            <a:avLst/>
          </a:prstGeom>
          <a:noFill/>
        </p:spPr>
        <p:txBody>
          <a:bodyPr wrap="square" rtlCol="0">
            <a:spAutoFit/>
          </a:bodyPr>
          <a:lstStyle/>
          <a:p>
            <a:pPr marL="285750" indent="-285750">
              <a:buClr>
                <a:schemeClr val="tx1">
                  <a:lumMod val="50000"/>
                </a:schemeClr>
              </a:buClr>
              <a:buFont typeface="Arial" charset="0"/>
              <a:buChar char="•"/>
            </a:pPr>
            <a:r>
              <a:rPr lang="en-US" sz="2000" dirty="0">
                <a:latin typeface="Calibri" charset="0"/>
                <a:ea typeface="Calibri" charset="0"/>
                <a:cs typeface="Calibri" charset="0"/>
              </a:rPr>
              <a:t>Vocabulary</a:t>
            </a:r>
          </a:p>
          <a:p>
            <a:pPr marL="285750" indent="-285750">
              <a:buClr>
                <a:schemeClr val="tx1">
                  <a:lumMod val="50000"/>
                </a:schemeClr>
              </a:buClr>
              <a:buFont typeface="Arial" charset="0"/>
              <a:buChar char="•"/>
            </a:pPr>
            <a:r>
              <a:rPr lang="en-US" sz="2000" dirty="0">
                <a:latin typeface="Calibri" charset="0"/>
                <a:ea typeface="Calibri" charset="0"/>
                <a:cs typeface="Calibri" charset="0"/>
              </a:rPr>
              <a:t>Sentence Length and Structure</a:t>
            </a:r>
          </a:p>
          <a:p>
            <a:pPr marL="285750" indent="-285750">
              <a:buClr>
                <a:schemeClr val="tx1">
                  <a:lumMod val="50000"/>
                </a:schemeClr>
              </a:buClr>
              <a:buFont typeface="Arial" charset="0"/>
              <a:buChar char="•"/>
            </a:pPr>
            <a:r>
              <a:rPr lang="en-US" sz="2000" dirty="0">
                <a:latin typeface="Calibri" charset="0"/>
                <a:ea typeface="Calibri" charset="0"/>
                <a:cs typeface="Calibri" charset="0"/>
              </a:rPr>
              <a:t>Figurative Language</a:t>
            </a:r>
          </a:p>
          <a:p>
            <a:pPr marL="285750" indent="-285750">
              <a:buClr>
                <a:schemeClr val="tx1">
                  <a:lumMod val="50000"/>
                </a:schemeClr>
              </a:buClr>
              <a:buFont typeface="Arial" charset="0"/>
              <a:buChar char="•"/>
            </a:pPr>
            <a:r>
              <a:rPr lang="en-US" sz="2000" dirty="0">
                <a:latin typeface="Calibri" charset="0"/>
                <a:ea typeface="Calibri" charset="0"/>
                <a:cs typeface="Calibri" charset="0"/>
              </a:rPr>
              <a:t>Historical Language or Dialects</a:t>
            </a:r>
          </a:p>
        </p:txBody>
      </p:sp>
      <p:sp>
        <p:nvSpPr>
          <p:cNvPr id="9" name="TextBox 8"/>
          <p:cNvSpPr txBox="1"/>
          <p:nvPr/>
        </p:nvSpPr>
        <p:spPr>
          <a:xfrm>
            <a:off x="10096229" y="959554"/>
            <a:ext cx="2003898" cy="1323439"/>
          </a:xfrm>
          <a:prstGeom prst="rect">
            <a:avLst/>
          </a:prstGeom>
          <a:noFill/>
        </p:spPr>
        <p:txBody>
          <a:bodyPr wrap="square" rtlCol="0">
            <a:spAutoFit/>
          </a:bodyPr>
          <a:lstStyle/>
          <a:p>
            <a:pPr marL="285750" indent="-285750">
              <a:buClr>
                <a:schemeClr val="tx1">
                  <a:lumMod val="50000"/>
                </a:schemeClr>
              </a:buClr>
              <a:buFont typeface="Arial" charset="0"/>
              <a:buChar char="•"/>
            </a:pPr>
            <a:r>
              <a:rPr lang="en-US" sz="2000" dirty="0">
                <a:latin typeface="Calibri" charset="0"/>
                <a:ea typeface="Calibri" charset="0"/>
                <a:cs typeface="Calibri" charset="0"/>
              </a:rPr>
              <a:t>Organization</a:t>
            </a:r>
          </a:p>
          <a:p>
            <a:pPr marL="285750" indent="-285750">
              <a:buClr>
                <a:schemeClr val="tx1">
                  <a:lumMod val="50000"/>
                </a:schemeClr>
              </a:buClr>
              <a:buFont typeface="Arial" charset="0"/>
              <a:buChar char="•"/>
            </a:pPr>
            <a:r>
              <a:rPr lang="en-US" sz="2000" dirty="0">
                <a:latin typeface="Calibri" charset="0"/>
                <a:ea typeface="Calibri" charset="0"/>
                <a:cs typeface="Calibri" charset="0"/>
              </a:rPr>
              <a:t>Text Features</a:t>
            </a:r>
          </a:p>
          <a:p>
            <a:pPr marL="285750" indent="-285750">
              <a:buClr>
                <a:schemeClr val="tx1">
                  <a:lumMod val="50000"/>
                </a:schemeClr>
              </a:buClr>
              <a:buFont typeface="Arial" charset="0"/>
              <a:buChar char="•"/>
            </a:pPr>
            <a:r>
              <a:rPr lang="en-US" sz="2000" dirty="0">
                <a:latin typeface="Calibri" charset="0"/>
                <a:ea typeface="Calibri" charset="0"/>
                <a:cs typeface="Calibri" charset="0"/>
              </a:rPr>
              <a:t>Connections between ideas</a:t>
            </a:r>
          </a:p>
        </p:txBody>
      </p:sp>
      <p:sp>
        <p:nvSpPr>
          <p:cNvPr id="10" name="TextBox 9"/>
          <p:cNvSpPr txBox="1"/>
          <p:nvPr/>
        </p:nvSpPr>
        <p:spPr>
          <a:xfrm>
            <a:off x="10096229" y="3544877"/>
            <a:ext cx="2003898" cy="2554545"/>
          </a:xfrm>
          <a:prstGeom prst="rect">
            <a:avLst/>
          </a:prstGeom>
          <a:noFill/>
        </p:spPr>
        <p:txBody>
          <a:bodyPr wrap="square" rtlCol="0">
            <a:spAutoFit/>
          </a:bodyPr>
          <a:lstStyle/>
          <a:p>
            <a:pPr marL="285750" indent="-285750">
              <a:buClr>
                <a:schemeClr val="tx1">
                  <a:lumMod val="50000"/>
                </a:schemeClr>
              </a:buClr>
              <a:buFont typeface="Arial" charset="0"/>
              <a:buChar char="•"/>
            </a:pPr>
            <a:r>
              <a:rPr lang="en-US" sz="2000" dirty="0">
                <a:latin typeface="Calibri" charset="0"/>
                <a:ea typeface="Calibri" charset="0"/>
                <a:cs typeface="Calibri" charset="0"/>
              </a:rPr>
              <a:t>Content Knowledge</a:t>
            </a:r>
          </a:p>
          <a:p>
            <a:pPr marL="285750" indent="-285750">
              <a:buClr>
                <a:schemeClr val="tx1">
                  <a:lumMod val="50000"/>
                </a:schemeClr>
              </a:buClr>
              <a:buFont typeface="Arial" charset="0"/>
              <a:buChar char="•"/>
            </a:pPr>
            <a:r>
              <a:rPr lang="en-US" sz="2000" dirty="0">
                <a:latin typeface="Calibri" charset="0"/>
                <a:ea typeface="Calibri" charset="0"/>
                <a:cs typeface="Calibri" charset="0"/>
              </a:rPr>
              <a:t>Disciplinary Knowledge</a:t>
            </a:r>
          </a:p>
          <a:p>
            <a:pPr marL="285750" indent="-285750">
              <a:buClr>
                <a:schemeClr val="tx1">
                  <a:lumMod val="50000"/>
                </a:schemeClr>
              </a:buClr>
              <a:buFont typeface="Arial" charset="0"/>
              <a:buChar char="•"/>
            </a:pPr>
            <a:r>
              <a:rPr lang="en-US" sz="2000" dirty="0">
                <a:latin typeface="Calibri" charset="0"/>
                <a:ea typeface="Calibri" charset="0"/>
                <a:cs typeface="Calibri" charset="0"/>
              </a:rPr>
              <a:t>Intertextuality</a:t>
            </a:r>
          </a:p>
          <a:p>
            <a:pPr marL="285750" indent="-285750">
              <a:buClr>
                <a:schemeClr val="tx1">
                  <a:lumMod val="50000"/>
                </a:schemeClr>
              </a:buClr>
              <a:buFont typeface="Arial" charset="0"/>
              <a:buChar char="•"/>
            </a:pPr>
            <a:r>
              <a:rPr lang="en-US" sz="2000" dirty="0">
                <a:latin typeface="Calibri" charset="0"/>
                <a:ea typeface="Calibri" charset="0"/>
                <a:cs typeface="Calibri" charset="0"/>
              </a:rPr>
              <a:t>Background and Experiences</a:t>
            </a:r>
          </a:p>
        </p:txBody>
      </p:sp>
      <p:sp>
        <p:nvSpPr>
          <p:cNvPr id="11" name="Rectangle 10"/>
          <p:cNvSpPr/>
          <p:nvPr/>
        </p:nvSpPr>
        <p:spPr>
          <a:xfrm>
            <a:off x="2755738" y="1333202"/>
            <a:ext cx="2560320" cy="883920"/>
          </a:xfrm>
          <a:prstGeom prst="rect">
            <a:avLst/>
          </a:prstGeom>
          <a:noFill/>
          <a:ln w="4762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755738" y="4637364"/>
            <a:ext cx="2560320" cy="883920"/>
          </a:xfrm>
          <a:prstGeom prst="rect">
            <a:avLst/>
          </a:prstGeom>
          <a:noFill/>
          <a:ln w="4762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6663015" y="1370585"/>
            <a:ext cx="2560320" cy="883920"/>
          </a:xfrm>
          <a:prstGeom prst="rect">
            <a:avLst/>
          </a:prstGeom>
          <a:noFill/>
          <a:ln w="4762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6663014" y="4637364"/>
            <a:ext cx="2772815" cy="883920"/>
          </a:xfrm>
          <a:prstGeom prst="rect">
            <a:avLst/>
          </a:prstGeom>
          <a:noFill/>
          <a:ln w="4762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9763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11"/>
                                        </p:tgtEl>
                                        <p:attrNameLst>
                                          <p:attrName>style.visibility</p:attrName>
                                        </p:attrNameLst>
                                      </p:cBhvr>
                                      <p:to>
                                        <p:strVal val="hidden"/>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grpId="1" nodeType="clickEffect">
                                  <p:stCondLst>
                                    <p:cond delay="0"/>
                                  </p:stCondLst>
                                  <p:childTnLst>
                                    <p:set>
                                      <p:cBhvr>
                                        <p:cTn id="24" dur="1" fill="hold">
                                          <p:stCondLst>
                                            <p:cond delay="0"/>
                                          </p:stCondLst>
                                        </p:cTn>
                                        <p:tgtEl>
                                          <p:spTgt spid="13"/>
                                        </p:tgtEl>
                                        <p:attrNameLst>
                                          <p:attrName>style.visibility</p:attrName>
                                        </p:attrNameLst>
                                      </p:cBhvr>
                                      <p:to>
                                        <p:strVal val="hidden"/>
                                      </p:to>
                                    </p:set>
                                  </p:childTnLst>
                                </p:cTn>
                              </p:par>
                              <p:par>
                                <p:cTn id="25" presetID="1"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1" nodeType="clickEffect">
                                  <p:stCondLst>
                                    <p:cond delay="0"/>
                                  </p:stCondLst>
                                  <p:childTnLst>
                                    <p:set>
                                      <p:cBhvr>
                                        <p:cTn id="34" dur="1" fill="hold">
                                          <p:stCondLst>
                                            <p:cond delay="0"/>
                                          </p:stCondLst>
                                        </p:cTn>
                                        <p:tgtEl>
                                          <p:spTgt spid="12"/>
                                        </p:tgtEl>
                                        <p:attrNameLst>
                                          <p:attrName>style.visibility</p:attrName>
                                        </p:attrNameLst>
                                      </p:cBhvr>
                                      <p:to>
                                        <p:strVal val="hidden"/>
                                      </p:to>
                                    </p:set>
                                  </p:childTnLst>
                                </p:cTn>
                              </p:par>
                              <p:par>
                                <p:cTn id="35" presetID="1"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grpId="1" nodeType="clickEffect">
                                  <p:stCondLst>
                                    <p:cond delay="0"/>
                                  </p:stCondLst>
                                  <p:childTnLst>
                                    <p:set>
                                      <p:cBhvr>
                                        <p:cTn id="44"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9" grpId="0"/>
      <p:bldP spid="10" grpId="0"/>
      <p:bldP spid="11" grpId="0" animBg="1"/>
      <p:bldP spid="11" grpId="1" animBg="1"/>
      <p:bldP spid="12" grpId="0" animBg="1"/>
      <p:bldP spid="12" grpId="1" animBg="1"/>
      <p:bldP spid="13" grpId="0" animBg="1"/>
      <p:bldP spid="13" grpId="1" animBg="1"/>
      <p:bldP spid="14" grpId="0" animBg="1"/>
      <p:bldP spid="14"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24</a:t>
            </a:fld>
            <a:endParaRPr lang="en-US" dirty="0"/>
          </a:p>
        </p:txBody>
      </p:sp>
      <p:sp>
        <p:nvSpPr>
          <p:cNvPr id="2" name="TextBox 1">
            <a:extLst>
              <a:ext uri="{FF2B5EF4-FFF2-40B4-BE49-F238E27FC236}">
                <a16:creationId xmlns:a16="http://schemas.microsoft.com/office/drawing/2014/main" id="{1B61C77B-18B2-4389-B47C-CFCD3031320C}"/>
              </a:ext>
            </a:extLst>
          </p:cNvPr>
          <p:cNvSpPr txBox="1"/>
          <p:nvPr/>
        </p:nvSpPr>
        <p:spPr>
          <a:xfrm>
            <a:off x="285400" y="1779755"/>
            <a:ext cx="3664029" cy="3231654"/>
          </a:xfrm>
          <a:prstGeom prst="rect">
            <a:avLst/>
          </a:prstGeom>
          <a:noFill/>
        </p:spPr>
        <p:txBody>
          <a:bodyPr wrap="square" rtlCol="0">
            <a:spAutoFit/>
          </a:bodyPr>
          <a:lstStyle/>
          <a:p>
            <a:pPr algn="ctr"/>
            <a:r>
              <a:rPr lang="en-US" sz="3400" b="1" dirty="0">
                <a:solidFill>
                  <a:schemeClr val="accent5">
                    <a:lumMod val="75000"/>
                  </a:schemeClr>
                </a:solidFill>
                <a:latin typeface="Calibri" charset="0"/>
                <a:ea typeface="Calibri" charset="0"/>
                <a:cs typeface="Calibri" charset="0"/>
              </a:rPr>
              <a:t>With a partner:</a:t>
            </a:r>
          </a:p>
          <a:p>
            <a:pPr algn="ctr"/>
            <a:r>
              <a:rPr lang="en-US" sz="3400" dirty="0">
                <a:latin typeface="Calibri" charset="0"/>
                <a:ea typeface="Calibri" charset="0"/>
                <a:cs typeface="Calibri" charset="0"/>
              </a:rPr>
              <a:t>Find</a:t>
            </a:r>
            <a:r>
              <a:rPr lang="en-US" sz="3400" b="1" dirty="0">
                <a:latin typeface="Calibri" charset="0"/>
                <a:ea typeface="Calibri" charset="0"/>
                <a:cs typeface="Calibri" charset="0"/>
              </a:rPr>
              <a:t> </a:t>
            </a:r>
            <a:r>
              <a:rPr lang="en-US" sz="3400" dirty="0">
                <a:latin typeface="Calibri" charset="0"/>
                <a:ea typeface="Calibri" charset="0"/>
                <a:cs typeface="Calibri" charset="0"/>
              </a:rPr>
              <a:t>one example of each type of complexity in “The Story of Prometheus"</a:t>
            </a:r>
          </a:p>
        </p:txBody>
      </p:sp>
      <p:sp>
        <p:nvSpPr>
          <p:cNvPr id="3" name="Title 2"/>
          <p:cNvSpPr>
            <a:spLocks noGrp="1"/>
          </p:cNvSpPr>
          <p:nvPr>
            <p:ph type="title"/>
          </p:nvPr>
        </p:nvSpPr>
        <p:spPr/>
        <p:txBody>
          <a:bodyPr/>
          <a:lstStyle/>
          <a:p>
            <a:r>
              <a:rPr lang="en-US" dirty="0"/>
              <a:t>Complexity in “The Story of Prometheus”</a:t>
            </a:r>
          </a:p>
        </p:txBody>
      </p:sp>
      <p:graphicFrame>
        <p:nvGraphicFramePr>
          <p:cNvPr id="9" name="Diagram 8"/>
          <p:cNvGraphicFramePr/>
          <p:nvPr>
            <p:extLst>
              <p:ext uri="{D42A27DB-BD31-4B8C-83A1-F6EECF244321}">
                <p14:modId xmlns:p14="http://schemas.microsoft.com/office/powerpoint/2010/main" val="1761982020"/>
              </p:ext>
            </p:extLst>
          </p:nvPr>
        </p:nvGraphicFramePr>
        <p:xfrm>
          <a:off x="4333404" y="1046263"/>
          <a:ext cx="7047958" cy="46986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6">
            <a:extLst>
              <a:ext uri="{FF2B5EF4-FFF2-40B4-BE49-F238E27FC236}">
                <a16:creationId xmlns:a16="http://schemas.microsoft.com/office/drawing/2014/main" id="{180029C4-49F8-4F58-BD02-97CD63F84775}"/>
              </a:ext>
            </a:extLst>
          </p:cNvPr>
          <p:cNvSpPr txBox="1"/>
          <p:nvPr/>
        </p:nvSpPr>
        <p:spPr>
          <a:xfrm>
            <a:off x="8919296" y="5690045"/>
            <a:ext cx="3069203" cy="307777"/>
          </a:xfrm>
          <a:prstGeom prst="rect">
            <a:avLst/>
          </a:prstGeom>
          <a:noFill/>
        </p:spPr>
        <p:txBody>
          <a:bodyPr wrap="square" rtlCol="0">
            <a:spAutoFit/>
          </a:bodyPr>
          <a:lstStyle/>
          <a:p>
            <a:r>
              <a:rPr lang="en-US" sz="1400" dirty="0">
                <a:solidFill>
                  <a:schemeClr val="accent6"/>
                </a:solidFill>
                <a:latin typeface="Calibri" panose="020F0502020204030204" pitchFamily="34" charset="0"/>
                <a:cs typeface="Calibri" panose="020F0502020204030204" pitchFamily="34" charset="0"/>
              </a:rPr>
              <a:t>(Student Achievement Partners, 2016)</a:t>
            </a:r>
          </a:p>
        </p:txBody>
      </p:sp>
    </p:spTree>
    <p:extLst>
      <p:ext uri="{BB962C8B-B14F-4D97-AF65-F5344CB8AC3E}">
        <p14:creationId xmlns:p14="http://schemas.microsoft.com/office/powerpoint/2010/main" val="10830681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25</a:t>
            </a:fld>
            <a:endParaRPr lang="en-US" dirty="0"/>
          </a:p>
        </p:txBody>
      </p:sp>
      <p:sp>
        <p:nvSpPr>
          <p:cNvPr id="2" name="TextBox 1">
            <a:extLst>
              <a:ext uri="{FF2B5EF4-FFF2-40B4-BE49-F238E27FC236}">
                <a16:creationId xmlns:a16="http://schemas.microsoft.com/office/drawing/2014/main" id="{1B61C77B-18B2-4389-B47C-CFCD3031320C}"/>
              </a:ext>
            </a:extLst>
          </p:cNvPr>
          <p:cNvSpPr txBox="1"/>
          <p:nvPr/>
        </p:nvSpPr>
        <p:spPr>
          <a:xfrm>
            <a:off x="328202" y="1110106"/>
            <a:ext cx="3664029" cy="4508927"/>
          </a:xfrm>
          <a:prstGeom prst="rect">
            <a:avLst/>
          </a:prstGeom>
          <a:noFill/>
        </p:spPr>
        <p:txBody>
          <a:bodyPr wrap="square" rtlCol="0">
            <a:spAutoFit/>
          </a:bodyPr>
          <a:lstStyle/>
          <a:p>
            <a:pPr algn="ctr"/>
            <a:r>
              <a:rPr lang="en-US" sz="3400" b="1" dirty="0">
                <a:latin typeface="Calibri" charset="0"/>
                <a:cs typeface="Calibri" charset="0"/>
              </a:rPr>
              <a:t>Knowledge is </a:t>
            </a:r>
            <a:r>
              <a:rPr lang="en-US" sz="3400" b="1">
                <a:latin typeface="Calibri" charset="0"/>
                <a:cs typeface="Calibri" charset="0"/>
              </a:rPr>
              <a:t>Power!</a:t>
            </a:r>
          </a:p>
          <a:p>
            <a:pPr algn="ctr"/>
            <a:endParaRPr lang="en-US" sz="1500" b="1" dirty="0">
              <a:latin typeface="Calibri" charset="0"/>
              <a:cs typeface="Calibri" charset="0"/>
            </a:endParaRPr>
          </a:p>
          <a:p>
            <a:pPr algn="ctr"/>
            <a:r>
              <a:rPr lang="en-US" sz="3400" dirty="0">
                <a:latin typeface="Calibri" charset="0"/>
                <a:cs typeface="Calibri" charset="0"/>
              </a:rPr>
              <a:t>“It is best for them to be poor and ignorant, so that we Mighty Ones may thrive and be happy.”</a:t>
            </a:r>
          </a:p>
        </p:txBody>
      </p:sp>
      <p:sp>
        <p:nvSpPr>
          <p:cNvPr id="3" name="Title 2"/>
          <p:cNvSpPr>
            <a:spLocks noGrp="1"/>
          </p:cNvSpPr>
          <p:nvPr>
            <p:ph type="title"/>
          </p:nvPr>
        </p:nvSpPr>
        <p:spPr/>
        <p:txBody>
          <a:bodyPr>
            <a:normAutofit/>
          </a:bodyPr>
          <a:lstStyle/>
          <a:p>
            <a:r>
              <a:rPr lang="en-US" dirty="0"/>
              <a:t>Meaning in “The Story of Prometheus”</a:t>
            </a:r>
          </a:p>
        </p:txBody>
      </p:sp>
      <p:graphicFrame>
        <p:nvGraphicFramePr>
          <p:cNvPr id="9" name="Diagram 8"/>
          <p:cNvGraphicFramePr/>
          <p:nvPr>
            <p:extLst/>
          </p:nvPr>
        </p:nvGraphicFramePr>
        <p:xfrm>
          <a:off x="4333404" y="1046263"/>
          <a:ext cx="7047958" cy="46986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3"/>
          <p:cNvSpPr/>
          <p:nvPr/>
        </p:nvSpPr>
        <p:spPr>
          <a:xfrm>
            <a:off x="4815840" y="1432560"/>
            <a:ext cx="2560320" cy="883920"/>
          </a:xfrm>
          <a:prstGeom prst="rect">
            <a:avLst/>
          </a:prstGeom>
          <a:noFill/>
          <a:ln w="4762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180029C4-49F8-4F58-BD02-97CD63F84775}"/>
              </a:ext>
            </a:extLst>
          </p:cNvPr>
          <p:cNvSpPr txBox="1"/>
          <p:nvPr/>
        </p:nvSpPr>
        <p:spPr>
          <a:xfrm>
            <a:off x="8919296" y="5690045"/>
            <a:ext cx="3069203" cy="307777"/>
          </a:xfrm>
          <a:prstGeom prst="rect">
            <a:avLst/>
          </a:prstGeom>
          <a:noFill/>
        </p:spPr>
        <p:txBody>
          <a:bodyPr wrap="square" rtlCol="0">
            <a:spAutoFit/>
          </a:bodyPr>
          <a:lstStyle/>
          <a:p>
            <a:r>
              <a:rPr lang="en-US" sz="1400" dirty="0">
                <a:solidFill>
                  <a:schemeClr val="accent6"/>
                </a:solidFill>
                <a:latin typeface="Calibri" panose="020F0502020204030204" pitchFamily="34" charset="0"/>
                <a:cs typeface="Calibri" panose="020F0502020204030204" pitchFamily="34" charset="0"/>
              </a:rPr>
              <a:t>(Student Achievement Partners, 2016)</a:t>
            </a:r>
          </a:p>
        </p:txBody>
      </p:sp>
    </p:spTree>
    <p:extLst>
      <p:ext uri="{BB962C8B-B14F-4D97-AF65-F5344CB8AC3E}">
        <p14:creationId xmlns:p14="http://schemas.microsoft.com/office/powerpoint/2010/main" val="929148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26</a:t>
            </a:fld>
            <a:endParaRPr lang="en-US" dirty="0"/>
          </a:p>
        </p:txBody>
      </p:sp>
      <p:sp>
        <p:nvSpPr>
          <p:cNvPr id="2" name="TextBox 1">
            <a:extLst>
              <a:ext uri="{FF2B5EF4-FFF2-40B4-BE49-F238E27FC236}">
                <a16:creationId xmlns:a16="http://schemas.microsoft.com/office/drawing/2014/main" id="{1B61C77B-18B2-4389-B47C-CFCD3031320C}"/>
              </a:ext>
            </a:extLst>
          </p:cNvPr>
          <p:cNvSpPr txBox="1"/>
          <p:nvPr/>
        </p:nvSpPr>
        <p:spPr>
          <a:xfrm>
            <a:off x="194553" y="1046263"/>
            <a:ext cx="4543390" cy="5570756"/>
          </a:xfrm>
          <a:prstGeom prst="rect">
            <a:avLst/>
          </a:prstGeom>
          <a:noFill/>
        </p:spPr>
        <p:txBody>
          <a:bodyPr wrap="square" rtlCol="0">
            <a:spAutoFit/>
          </a:bodyPr>
          <a:lstStyle/>
          <a:p>
            <a:pPr algn="ctr"/>
            <a:r>
              <a:rPr lang="en-US" sz="2500" b="1" dirty="0">
                <a:latin typeface="Calibri" charset="0"/>
                <a:ea typeface="Calibri" charset="0"/>
                <a:cs typeface="Calibri" charset="0"/>
              </a:rPr>
              <a:t>Connections between ideas in Part I and Part II:</a:t>
            </a:r>
          </a:p>
          <a:p>
            <a:endParaRPr lang="en-US" sz="1000" dirty="0">
              <a:latin typeface="Calibri" charset="0"/>
              <a:ea typeface="Calibri" charset="0"/>
              <a:cs typeface="Calibri" charset="0"/>
            </a:endParaRPr>
          </a:p>
          <a:p>
            <a:r>
              <a:rPr lang="en-US" sz="2500" dirty="0">
                <a:latin typeface="Calibri" charset="0"/>
                <a:ea typeface="Calibri" charset="0"/>
                <a:cs typeface="Calibri" charset="0"/>
              </a:rPr>
              <a:t>“Epimetheus, or Afterthought; for he was always so busy thinking of yesterday</a:t>
            </a:r>
            <a:r>
              <a:rPr lang="is-IS" sz="2500" dirty="0">
                <a:latin typeface="Calibri" charset="0"/>
                <a:ea typeface="Calibri" charset="0"/>
                <a:cs typeface="Calibri" charset="0"/>
              </a:rPr>
              <a:t>…he had no care at </a:t>
            </a:r>
            <a:r>
              <a:rPr lang="en-US" sz="2500" dirty="0">
                <a:latin typeface="Calibri" charset="0"/>
                <a:ea typeface="Calibri" charset="0"/>
                <a:cs typeface="Calibri" charset="0"/>
              </a:rPr>
              <a:t>all for what might come to pass after a while.”</a:t>
            </a:r>
          </a:p>
          <a:p>
            <a:endParaRPr lang="en-US" sz="1000" dirty="0">
              <a:latin typeface="Calibri" charset="0"/>
              <a:ea typeface="Calibri" charset="0"/>
              <a:cs typeface="Calibri" charset="0"/>
            </a:endParaRPr>
          </a:p>
          <a:p>
            <a:r>
              <a:rPr lang="en-US" sz="2500" dirty="0">
                <a:latin typeface="Calibri" charset="0"/>
                <a:ea typeface="Calibri" charset="0"/>
                <a:cs typeface="Calibri" charset="0"/>
              </a:rPr>
              <a:t>“when Epimetheus saw Pandora, how lovely and wise she was, he forgot all warnings, and took her home to live with him and be his wife.”</a:t>
            </a:r>
          </a:p>
          <a:p>
            <a:endParaRPr lang="en-US" sz="3600" dirty="0"/>
          </a:p>
        </p:txBody>
      </p:sp>
      <p:sp>
        <p:nvSpPr>
          <p:cNvPr id="3" name="Title 2"/>
          <p:cNvSpPr>
            <a:spLocks noGrp="1"/>
          </p:cNvSpPr>
          <p:nvPr>
            <p:ph type="title"/>
          </p:nvPr>
        </p:nvSpPr>
        <p:spPr/>
        <p:txBody>
          <a:bodyPr>
            <a:normAutofit/>
          </a:bodyPr>
          <a:lstStyle/>
          <a:p>
            <a:r>
              <a:rPr lang="en-US" dirty="0"/>
              <a:t>Structure in “The Story of Prometheus”</a:t>
            </a:r>
          </a:p>
        </p:txBody>
      </p:sp>
      <p:graphicFrame>
        <p:nvGraphicFramePr>
          <p:cNvPr id="9" name="Diagram 8"/>
          <p:cNvGraphicFramePr/>
          <p:nvPr>
            <p:extLst>
              <p:ext uri="{D42A27DB-BD31-4B8C-83A1-F6EECF244321}">
                <p14:modId xmlns:p14="http://schemas.microsoft.com/office/powerpoint/2010/main" val="941264821"/>
              </p:ext>
            </p:extLst>
          </p:nvPr>
        </p:nvGraphicFramePr>
        <p:xfrm>
          <a:off x="4839242" y="1046263"/>
          <a:ext cx="7047958" cy="46986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3"/>
          <p:cNvSpPr/>
          <p:nvPr/>
        </p:nvSpPr>
        <p:spPr>
          <a:xfrm>
            <a:off x="8818445" y="1490195"/>
            <a:ext cx="2560320" cy="883920"/>
          </a:xfrm>
          <a:prstGeom prst="rect">
            <a:avLst/>
          </a:prstGeom>
          <a:noFill/>
          <a:ln w="4762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180029C4-49F8-4F58-BD02-97CD63F84775}"/>
              </a:ext>
            </a:extLst>
          </p:cNvPr>
          <p:cNvSpPr txBox="1"/>
          <p:nvPr/>
        </p:nvSpPr>
        <p:spPr>
          <a:xfrm>
            <a:off x="8919296" y="5690045"/>
            <a:ext cx="3069203" cy="307777"/>
          </a:xfrm>
          <a:prstGeom prst="rect">
            <a:avLst/>
          </a:prstGeom>
          <a:noFill/>
        </p:spPr>
        <p:txBody>
          <a:bodyPr wrap="square" rtlCol="0">
            <a:spAutoFit/>
          </a:bodyPr>
          <a:lstStyle/>
          <a:p>
            <a:r>
              <a:rPr lang="en-US" sz="1400" dirty="0">
                <a:solidFill>
                  <a:schemeClr val="accent6"/>
                </a:solidFill>
                <a:latin typeface="Calibri" panose="020F0502020204030204" pitchFamily="34" charset="0"/>
                <a:cs typeface="Calibri" panose="020F0502020204030204" pitchFamily="34" charset="0"/>
              </a:rPr>
              <a:t>(Student Achievement Partners, 2016)</a:t>
            </a:r>
          </a:p>
        </p:txBody>
      </p:sp>
    </p:spTree>
    <p:extLst>
      <p:ext uri="{BB962C8B-B14F-4D97-AF65-F5344CB8AC3E}">
        <p14:creationId xmlns:p14="http://schemas.microsoft.com/office/powerpoint/2010/main" val="2090644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27</a:t>
            </a:fld>
            <a:endParaRPr lang="en-US" dirty="0"/>
          </a:p>
        </p:txBody>
      </p:sp>
      <p:sp>
        <p:nvSpPr>
          <p:cNvPr id="2" name="TextBox 1">
            <a:extLst>
              <a:ext uri="{FF2B5EF4-FFF2-40B4-BE49-F238E27FC236}">
                <a16:creationId xmlns:a16="http://schemas.microsoft.com/office/drawing/2014/main" id="{1B61C77B-18B2-4389-B47C-CFCD3031320C}"/>
              </a:ext>
            </a:extLst>
          </p:cNvPr>
          <p:cNvSpPr txBox="1"/>
          <p:nvPr/>
        </p:nvSpPr>
        <p:spPr>
          <a:xfrm>
            <a:off x="285400" y="1779755"/>
            <a:ext cx="3664029" cy="3416320"/>
          </a:xfrm>
          <a:prstGeom prst="rect">
            <a:avLst/>
          </a:prstGeom>
          <a:noFill/>
        </p:spPr>
        <p:txBody>
          <a:bodyPr wrap="square" rtlCol="0">
            <a:spAutoFit/>
          </a:bodyPr>
          <a:lstStyle/>
          <a:p>
            <a:pPr algn="ctr" fontAlgn="base">
              <a:spcBef>
                <a:spcPct val="0"/>
              </a:spcBef>
              <a:spcAft>
                <a:spcPts val="1000"/>
              </a:spcAft>
            </a:pPr>
            <a:r>
              <a:rPr lang="en-US" sz="3600" dirty="0">
                <a:latin typeface="Calibri" charset="0"/>
                <a:cs typeface="Calibri" charset="0"/>
              </a:rPr>
              <a:t>“Mankind shall have fire in spite of the tyrant who sits on the mountaintop,” he said.</a:t>
            </a:r>
          </a:p>
        </p:txBody>
      </p:sp>
      <p:sp>
        <p:nvSpPr>
          <p:cNvPr id="3" name="Title 2"/>
          <p:cNvSpPr>
            <a:spLocks noGrp="1"/>
          </p:cNvSpPr>
          <p:nvPr>
            <p:ph type="title"/>
          </p:nvPr>
        </p:nvSpPr>
        <p:spPr/>
        <p:txBody>
          <a:bodyPr>
            <a:normAutofit/>
          </a:bodyPr>
          <a:lstStyle/>
          <a:p>
            <a:r>
              <a:rPr lang="en-US" dirty="0"/>
              <a:t>Language in “The Story of Prometheus”</a:t>
            </a:r>
          </a:p>
        </p:txBody>
      </p:sp>
      <p:graphicFrame>
        <p:nvGraphicFramePr>
          <p:cNvPr id="9" name="Diagram 8"/>
          <p:cNvGraphicFramePr/>
          <p:nvPr>
            <p:extLst/>
          </p:nvPr>
        </p:nvGraphicFramePr>
        <p:xfrm>
          <a:off x="4333404" y="1046263"/>
          <a:ext cx="7047958" cy="46986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3"/>
          <p:cNvSpPr/>
          <p:nvPr/>
        </p:nvSpPr>
        <p:spPr>
          <a:xfrm>
            <a:off x="4815840" y="4434075"/>
            <a:ext cx="2560320" cy="883920"/>
          </a:xfrm>
          <a:prstGeom prst="rect">
            <a:avLst/>
          </a:prstGeom>
          <a:noFill/>
          <a:ln w="4762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180029C4-49F8-4F58-BD02-97CD63F84775}"/>
              </a:ext>
            </a:extLst>
          </p:cNvPr>
          <p:cNvSpPr txBox="1"/>
          <p:nvPr/>
        </p:nvSpPr>
        <p:spPr>
          <a:xfrm>
            <a:off x="8919296" y="5690045"/>
            <a:ext cx="3069203" cy="307777"/>
          </a:xfrm>
          <a:prstGeom prst="rect">
            <a:avLst/>
          </a:prstGeom>
          <a:noFill/>
        </p:spPr>
        <p:txBody>
          <a:bodyPr wrap="square" rtlCol="0">
            <a:spAutoFit/>
          </a:bodyPr>
          <a:lstStyle/>
          <a:p>
            <a:r>
              <a:rPr lang="en-US" sz="1400" dirty="0">
                <a:solidFill>
                  <a:schemeClr val="accent6"/>
                </a:solidFill>
                <a:latin typeface="Calibri" panose="020F0502020204030204" pitchFamily="34" charset="0"/>
                <a:cs typeface="Calibri" panose="020F0502020204030204" pitchFamily="34" charset="0"/>
              </a:rPr>
              <a:t>(Student Achievement Partners, 2016)</a:t>
            </a:r>
          </a:p>
        </p:txBody>
      </p:sp>
    </p:spTree>
    <p:extLst>
      <p:ext uri="{BB962C8B-B14F-4D97-AF65-F5344CB8AC3E}">
        <p14:creationId xmlns:p14="http://schemas.microsoft.com/office/powerpoint/2010/main" val="556463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28</a:t>
            </a:fld>
            <a:endParaRPr lang="en-US" dirty="0"/>
          </a:p>
        </p:txBody>
      </p:sp>
      <p:sp>
        <p:nvSpPr>
          <p:cNvPr id="8" name="TextBox 7">
            <a:extLst>
              <a:ext uri="{FF2B5EF4-FFF2-40B4-BE49-F238E27FC236}">
                <a16:creationId xmlns:a16="http://schemas.microsoft.com/office/drawing/2014/main" id="{180029C4-49F8-4F58-BD02-97CD63F84775}"/>
              </a:ext>
            </a:extLst>
          </p:cNvPr>
          <p:cNvSpPr txBox="1"/>
          <p:nvPr/>
        </p:nvSpPr>
        <p:spPr>
          <a:xfrm>
            <a:off x="8919296" y="5690045"/>
            <a:ext cx="3069203" cy="307777"/>
          </a:xfrm>
          <a:prstGeom prst="rect">
            <a:avLst/>
          </a:prstGeom>
          <a:noFill/>
        </p:spPr>
        <p:txBody>
          <a:bodyPr wrap="square" rtlCol="0">
            <a:spAutoFit/>
          </a:bodyPr>
          <a:lstStyle/>
          <a:p>
            <a:r>
              <a:rPr lang="en-US" sz="1400" dirty="0">
                <a:solidFill>
                  <a:schemeClr val="accent6"/>
                </a:solidFill>
                <a:latin typeface="Calibri" panose="020F0502020204030204" pitchFamily="34" charset="0"/>
                <a:cs typeface="Calibri" panose="020F0502020204030204" pitchFamily="34" charset="0"/>
              </a:rPr>
              <a:t>(Student Achievement Partners, 2016)</a:t>
            </a:r>
          </a:p>
        </p:txBody>
      </p:sp>
      <p:sp>
        <p:nvSpPr>
          <p:cNvPr id="2" name="TextBox 1">
            <a:extLst>
              <a:ext uri="{FF2B5EF4-FFF2-40B4-BE49-F238E27FC236}">
                <a16:creationId xmlns:a16="http://schemas.microsoft.com/office/drawing/2014/main" id="{1B61C77B-18B2-4389-B47C-CFCD3031320C}"/>
              </a:ext>
            </a:extLst>
          </p:cNvPr>
          <p:cNvSpPr txBox="1"/>
          <p:nvPr/>
        </p:nvSpPr>
        <p:spPr>
          <a:xfrm>
            <a:off x="285400" y="1779755"/>
            <a:ext cx="3664029" cy="2862322"/>
          </a:xfrm>
          <a:prstGeom prst="rect">
            <a:avLst/>
          </a:prstGeom>
          <a:noFill/>
        </p:spPr>
        <p:txBody>
          <a:bodyPr wrap="square" rtlCol="0">
            <a:spAutoFit/>
          </a:bodyPr>
          <a:lstStyle/>
          <a:p>
            <a:pPr lvl="0">
              <a:defRPr/>
            </a:pPr>
            <a:r>
              <a:rPr lang="en-US" sz="3600" dirty="0">
                <a:latin typeface="Calibri" charset="0"/>
                <a:ea typeface="Calibri" charset="0"/>
                <a:cs typeface="Calibri" charset="0"/>
              </a:rPr>
              <a:t>“…and the Golden Age might really have come again, had it not been for Jupiter.”</a:t>
            </a:r>
          </a:p>
        </p:txBody>
      </p:sp>
      <p:sp>
        <p:nvSpPr>
          <p:cNvPr id="3" name="Title 2"/>
          <p:cNvSpPr>
            <a:spLocks noGrp="1"/>
          </p:cNvSpPr>
          <p:nvPr>
            <p:ph type="title"/>
          </p:nvPr>
        </p:nvSpPr>
        <p:spPr/>
        <p:txBody>
          <a:bodyPr>
            <a:normAutofit/>
          </a:bodyPr>
          <a:lstStyle/>
          <a:p>
            <a:r>
              <a:rPr lang="en-US" dirty="0"/>
              <a:t>Knowledge Demands in “The Story of Prometheus”</a:t>
            </a:r>
          </a:p>
        </p:txBody>
      </p:sp>
      <p:graphicFrame>
        <p:nvGraphicFramePr>
          <p:cNvPr id="9" name="Diagram 8"/>
          <p:cNvGraphicFramePr/>
          <p:nvPr>
            <p:extLst/>
          </p:nvPr>
        </p:nvGraphicFramePr>
        <p:xfrm>
          <a:off x="4333404" y="1046263"/>
          <a:ext cx="7047958" cy="46986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3"/>
          <p:cNvSpPr/>
          <p:nvPr/>
        </p:nvSpPr>
        <p:spPr>
          <a:xfrm>
            <a:off x="8168639" y="4423562"/>
            <a:ext cx="3058495" cy="883920"/>
          </a:xfrm>
          <a:prstGeom prst="rect">
            <a:avLst/>
          </a:prstGeom>
          <a:noFill/>
          <a:ln w="4762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77833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Why is this important?</a:t>
            </a:r>
          </a:p>
        </p:txBody>
      </p:sp>
      <p:sp>
        <p:nvSpPr>
          <p:cNvPr id="6" name="Slide Number Placeholder 5"/>
          <p:cNvSpPr>
            <a:spLocks noGrp="1"/>
          </p:cNvSpPr>
          <p:nvPr>
            <p:ph type="sldNum" sz="quarter" idx="4"/>
          </p:nvPr>
        </p:nvSpPr>
        <p:spPr/>
        <p:txBody>
          <a:bodyPr/>
          <a:lstStyle/>
          <a:p>
            <a:fld id="{4080289E-A2FF-0941-931A-EE1328331F47}" type="slidenum">
              <a:rPr lang="en-US" smtClean="0"/>
              <a:pPr/>
              <a:t>29</a:t>
            </a:fld>
            <a:endParaRPr lang="en-US" dirty="0"/>
          </a:p>
        </p:txBody>
      </p:sp>
      <p:graphicFrame>
        <p:nvGraphicFramePr>
          <p:cNvPr id="5" name="Diagram 4"/>
          <p:cNvGraphicFramePr/>
          <p:nvPr>
            <p:extLst>
              <p:ext uri="{D42A27DB-BD31-4B8C-83A1-F6EECF244321}">
                <p14:modId xmlns:p14="http://schemas.microsoft.com/office/powerpoint/2010/main" val="460062504"/>
              </p:ext>
            </p:extLst>
          </p:nvPr>
        </p:nvGraphicFramePr>
        <p:xfrm>
          <a:off x="428017" y="1527421"/>
          <a:ext cx="5544766" cy="36965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Content Placeholder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381600" y="1746833"/>
            <a:ext cx="5337209" cy="3257685"/>
          </a:xfrm>
          <a:prstGeom prst="rect">
            <a:avLst/>
          </a:prstGeom>
        </p:spPr>
      </p:pic>
    </p:spTree>
    <p:extLst>
      <p:ext uri="{BB962C8B-B14F-4D97-AF65-F5344CB8AC3E}">
        <p14:creationId xmlns:p14="http://schemas.microsoft.com/office/powerpoint/2010/main" val="15780618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Welcome back! </a:t>
            </a:r>
            <a:br>
              <a:rPr lang="en-US" b="1" dirty="0"/>
            </a:br>
            <a:r>
              <a:rPr lang="en-US" b="1" dirty="0"/>
              <a:t>Content Leader </a:t>
            </a:r>
            <a:br>
              <a:rPr lang="en-US" b="1" dirty="0"/>
            </a:br>
            <a:r>
              <a:rPr lang="en-US" b="1" dirty="0"/>
              <a:t>Day 4</a:t>
            </a:r>
            <a:br>
              <a:rPr lang="en-US" dirty="0"/>
            </a:br>
            <a:br>
              <a:rPr lang="en-US" dirty="0"/>
            </a:br>
            <a:r>
              <a:rPr lang="en-US" dirty="0"/>
              <a:t>Content Module 3</a:t>
            </a:r>
          </a:p>
        </p:txBody>
      </p:sp>
    </p:spTree>
    <p:extLst>
      <p:ext uri="{BB962C8B-B14F-4D97-AF65-F5344CB8AC3E}">
        <p14:creationId xmlns:p14="http://schemas.microsoft.com/office/powerpoint/2010/main" val="18295880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DECD1E0-301B-4712-BE02-FC626546B64E}"/>
              </a:ext>
            </a:extLst>
          </p:cNvPr>
          <p:cNvSpPr>
            <a:spLocks noGrp="1"/>
          </p:cNvSpPr>
          <p:nvPr>
            <p:ph type="sldNum" sz="quarter" idx="4"/>
          </p:nvPr>
        </p:nvSpPr>
        <p:spPr/>
        <p:txBody>
          <a:bodyPr/>
          <a:lstStyle/>
          <a:p>
            <a:fld id="{4080289E-A2FF-0941-931A-EE1328331F47}" type="slidenum">
              <a:rPr lang="uk-UA" smtClean="0"/>
              <a:pPr/>
              <a:t>30</a:t>
            </a:fld>
            <a:endParaRPr lang="uk-UA" dirty="0"/>
          </a:p>
        </p:txBody>
      </p:sp>
      <p:sp>
        <p:nvSpPr>
          <p:cNvPr id="3" name="Text Placeholder 2">
            <a:extLst>
              <a:ext uri="{FF2B5EF4-FFF2-40B4-BE49-F238E27FC236}">
                <a16:creationId xmlns:a16="http://schemas.microsoft.com/office/drawing/2014/main" id="{322B44C6-6650-49FF-865E-5448A6D0440D}"/>
              </a:ext>
            </a:extLst>
          </p:cNvPr>
          <p:cNvSpPr>
            <a:spLocks noGrp="1"/>
          </p:cNvSpPr>
          <p:nvPr>
            <p:ph type="body" sz="quarter" idx="10"/>
          </p:nvPr>
        </p:nvSpPr>
        <p:spPr>
          <a:xfrm>
            <a:off x="398463" y="1193800"/>
            <a:ext cx="6547086" cy="4822825"/>
          </a:xfrm>
        </p:spPr>
        <p:txBody>
          <a:bodyPr/>
          <a:lstStyle/>
          <a:p>
            <a:pPr marL="0" indent="0">
              <a:buNone/>
            </a:pPr>
            <a:r>
              <a:rPr lang="en-US" sz="3600" b="1" dirty="0">
                <a:solidFill>
                  <a:schemeClr val="tx2"/>
                </a:solidFill>
              </a:rPr>
              <a:t>Consider</a:t>
            </a:r>
            <a:r>
              <a:rPr lang="en-US" sz="3600" b="1" dirty="0">
                <a:solidFill>
                  <a:schemeClr val="accent5">
                    <a:lumMod val="75000"/>
                  </a:schemeClr>
                </a:solidFill>
              </a:rPr>
              <a:t>:</a:t>
            </a:r>
          </a:p>
          <a:p>
            <a:pPr marL="0" indent="0">
              <a:buNone/>
            </a:pPr>
            <a:endParaRPr lang="en-US" sz="1000" b="1" dirty="0">
              <a:solidFill>
                <a:schemeClr val="accent5">
                  <a:lumMod val="75000"/>
                </a:schemeClr>
              </a:solidFill>
            </a:endParaRPr>
          </a:p>
          <a:p>
            <a:pPr marL="457200" indent="-457200">
              <a:buFont typeface="Arial" pitchFamily="34" charset="0"/>
              <a:buChar char="•"/>
            </a:pPr>
            <a:r>
              <a:rPr lang="en-US" sz="3600" dirty="0">
                <a:solidFill>
                  <a:schemeClr val="tx1"/>
                </a:solidFill>
              </a:rPr>
              <a:t>Age of students and developmentally appropriate content</a:t>
            </a:r>
          </a:p>
          <a:p>
            <a:pPr marL="457200" indent="-457200">
              <a:buFont typeface="Arial" pitchFamily="34" charset="0"/>
              <a:buChar char="•"/>
            </a:pPr>
            <a:endParaRPr lang="en-US" sz="1000" dirty="0">
              <a:solidFill>
                <a:schemeClr val="tx1"/>
              </a:solidFill>
            </a:endParaRPr>
          </a:p>
          <a:p>
            <a:pPr marL="457200" indent="-457200">
              <a:buFont typeface="Arial" pitchFamily="34" charset="0"/>
              <a:buChar char="•"/>
            </a:pPr>
            <a:r>
              <a:rPr lang="en-US" sz="3600" dirty="0">
                <a:solidFill>
                  <a:schemeClr val="tx1"/>
                </a:solidFill>
              </a:rPr>
              <a:t>Specific needs of the students</a:t>
            </a:r>
          </a:p>
          <a:p>
            <a:pPr marL="457200" indent="-457200">
              <a:buFont typeface="Arial" pitchFamily="34" charset="0"/>
              <a:buChar char="•"/>
            </a:pPr>
            <a:endParaRPr lang="en-US" sz="1000" dirty="0">
              <a:solidFill>
                <a:schemeClr val="tx1"/>
              </a:solidFill>
            </a:endParaRPr>
          </a:p>
          <a:p>
            <a:pPr marL="457200" indent="-457200">
              <a:buFont typeface="Arial" pitchFamily="34" charset="0"/>
              <a:buChar char="•"/>
            </a:pPr>
            <a:r>
              <a:rPr lang="en-US" sz="3600" dirty="0">
                <a:solidFill>
                  <a:schemeClr val="tx1"/>
                </a:solidFill>
              </a:rPr>
              <a:t>Engagement and motivation</a:t>
            </a:r>
          </a:p>
          <a:p>
            <a:pPr marL="457200" indent="-457200">
              <a:buFont typeface="Arial" pitchFamily="34" charset="0"/>
              <a:buChar char="•"/>
            </a:pPr>
            <a:endParaRPr lang="en-US" sz="3200" dirty="0">
              <a:solidFill>
                <a:schemeClr val="tx1"/>
              </a:solidFill>
            </a:endParaRPr>
          </a:p>
          <a:p>
            <a:endParaRPr lang="en-US" dirty="0"/>
          </a:p>
        </p:txBody>
      </p:sp>
      <p:sp>
        <p:nvSpPr>
          <p:cNvPr id="4" name="Title 3">
            <a:extLst>
              <a:ext uri="{FF2B5EF4-FFF2-40B4-BE49-F238E27FC236}">
                <a16:creationId xmlns:a16="http://schemas.microsoft.com/office/drawing/2014/main" id="{8B100A4D-AC98-4741-981F-8694737DB414}"/>
              </a:ext>
            </a:extLst>
          </p:cNvPr>
          <p:cNvSpPr>
            <a:spLocks noGrp="1"/>
          </p:cNvSpPr>
          <p:nvPr>
            <p:ph type="title"/>
          </p:nvPr>
        </p:nvSpPr>
        <p:spPr/>
        <p:txBody>
          <a:bodyPr/>
          <a:lstStyle/>
          <a:p>
            <a:r>
              <a:rPr lang="en-US" dirty="0"/>
              <a:t>Coming Soon: Reader and Task</a:t>
            </a:r>
          </a:p>
        </p:txBody>
      </p:sp>
      <p:pic>
        <p:nvPicPr>
          <p:cNvPr id="6" name="Picture Placeholder 5" descr="pyramid3A">
            <a:extLst>
              <a:ext uri="{FF2B5EF4-FFF2-40B4-BE49-F238E27FC236}">
                <a16:creationId xmlns:a16="http://schemas.microsoft.com/office/drawing/2014/main" id="{906A4261-FCE1-48A1-AAC7-C5ED75412353}"/>
              </a:ext>
            </a:extLst>
          </p:cNvPr>
          <p:cNvPicPr>
            <a:picLocks/>
          </p:cNvPicPr>
          <p:nvPr/>
        </p:nvPicPr>
        <p:blipFill>
          <a:blip r:embed="rId3" cstate="print"/>
          <a:srcRect t="334" b="334"/>
          <a:stretch>
            <a:fillRect/>
          </a:stretch>
        </p:blipFill>
        <p:spPr bwMode="auto">
          <a:xfrm>
            <a:off x="7354111" y="1211976"/>
            <a:ext cx="4502305" cy="3808039"/>
          </a:xfrm>
          <a:prstGeom prst="rect">
            <a:avLst/>
          </a:prstGeom>
          <a:solidFill>
            <a:schemeClr val="accent5">
              <a:lumMod val="40000"/>
              <a:lumOff val="60000"/>
            </a:schemeClr>
          </a:solidFill>
          <a:ln w="38100" cap="sq">
            <a:solidFill>
              <a:schemeClr val="accent3">
                <a:lumMod val="75000"/>
              </a:schemeClr>
            </a:solidFill>
            <a:prstDash val="solid"/>
            <a:miter lim="800000"/>
          </a:ln>
          <a:effectLst/>
        </p:spPr>
      </p:pic>
      <p:sp>
        <p:nvSpPr>
          <p:cNvPr id="7" name="Oval 6"/>
          <p:cNvSpPr/>
          <p:nvPr/>
        </p:nvSpPr>
        <p:spPr>
          <a:xfrm>
            <a:off x="8696527" y="4053723"/>
            <a:ext cx="1809344" cy="966292"/>
          </a:xfrm>
          <a:prstGeom prst="ellipse">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40EA2015-F62F-4A50-9F38-F8AE69A816A3}"/>
              </a:ext>
            </a:extLst>
          </p:cNvPr>
          <p:cNvSpPr txBox="1"/>
          <p:nvPr/>
        </p:nvSpPr>
        <p:spPr>
          <a:xfrm>
            <a:off x="7354111" y="5063275"/>
            <a:ext cx="4267200" cy="369332"/>
          </a:xfrm>
          <a:prstGeom prst="rect">
            <a:avLst/>
          </a:prstGeom>
          <a:noFill/>
        </p:spPr>
        <p:txBody>
          <a:bodyPr wrap="square" rtlCol="0">
            <a:spAutoFit/>
          </a:bodyPr>
          <a:lstStyle/>
          <a:p>
            <a:pPr algn="ctr"/>
            <a:r>
              <a:rPr lang="en-US" dirty="0">
                <a:solidFill>
                  <a:schemeClr val="accent6"/>
                </a:solidFill>
                <a:latin typeface="Calibri" panose="020F0502020204030204" pitchFamily="34" charset="0"/>
                <a:cs typeface="Calibri" panose="020F0502020204030204" pitchFamily="34" charset="0"/>
              </a:rPr>
              <a:t>(CSSO, 2010)</a:t>
            </a:r>
          </a:p>
        </p:txBody>
      </p:sp>
    </p:spTree>
    <p:extLst>
      <p:ext uri="{BB962C8B-B14F-4D97-AF65-F5344CB8AC3E}">
        <p14:creationId xmlns:p14="http://schemas.microsoft.com/office/powerpoint/2010/main" val="4959355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404019" y="1124044"/>
            <a:ext cx="11383962" cy="4822825"/>
          </a:xfrm>
        </p:spPr>
        <p:txBody>
          <a:bodyPr/>
          <a:lstStyle/>
          <a:p>
            <a:pPr>
              <a:buFont typeface="Arial" charset="0"/>
              <a:buChar char="•"/>
            </a:pPr>
            <a:r>
              <a:rPr lang="en-US" sz="3800" dirty="0">
                <a:solidFill>
                  <a:schemeClr val="tx1"/>
                </a:solidFill>
              </a:rPr>
              <a:t>Explain why quantitative measures alone (e.g. Lexile) cannot be used to measure a text’s complexity.</a:t>
            </a:r>
          </a:p>
          <a:p>
            <a:pPr>
              <a:buFont typeface="Arial" charset="0"/>
              <a:buChar char="•"/>
            </a:pPr>
            <a:endParaRPr lang="en-US" sz="1000" dirty="0">
              <a:solidFill>
                <a:schemeClr val="tx1"/>
              </a:solidFill>
            </a:endParaRPr>
          </a:p>
          <a:p>
            <a:pPr>
              <a:buFont typeface="Arial" charset="0"/>
              <a:buChar char="•"/>
            </a:pPr>
            <a:r>
              <a:rPr lang="en-US" sz="3800" dirty="0">
                <a:solidFill>
                  <a:schemeClr val="tx1"/>
                </a:solidFill>
              </a:rPr>
              <a:t>What are the qualitative features that make a text complex?</a:t>
            </a:r>
          </a:p>
          <a:p>
            <a:pPr>
              <a:buFont typeface="Arial" charset="0"/>
              <a:buChar char="•"/>
            </a:pPr>
            <a:endParaRPr lang="en-US" sz="1000" dirty="0">
              <a:solidFill>
                <a:schemeClr val="tx1"/>
              </a:solidFill>
            </a:endParaRPr>
          </a:p>
          <a:p>
            <a:pPr>
              <a:buFont typeface="Arial" charset="0"/>
              <a:buChar char="•"/>
            </a:pPr>
            <a:r>
              <a:rPr lang="en-US" sz="3800" dirty="0">
                <a:solidFill>
                  <a:schemeClr val="tx1"/>
                </a:solidFill>
              </a:rPr>
              <a:t>How can analyzing text complexity support high-quality instruction?</a:t>
            </a:r>
          </a:p>
        </p:txBody>
      </p:sp>
      <p:sp>
        <p:nvSpPr>
          <p:cNvPr id="4" name="Title 3"/>
          <p:cNvSpPr>
            <a:spLocks noGrp="1"/>
          </p:cNvSpPr>
          <p:nvPr>
            <p:ph type="title"/>
          </p:nvPr>
        </p:nvSpPr>
        <p:spPr/>
        <p:txBody>
          <a:bodyPr/>
          <a:lstStyle/>
          <a:p>
            <a:r>
              <a:rPr lang="en-US" dirty="0"/>
              <a:t>Let’s Discuss! </a:t>
            </a:r>
          </a:p>
        </p:txBody>
      </p:sp>
      <p:sp>
        <p:nvSpPr>
          <p:cNvPr id="6" name="Slide Number Placeholder 5"/>
          <p:cNvSpPr>
            <a:spLocks noGrp="1"/>
          </p:cNvSpPr>
          <p:nvPr>
            <p:ph type="sldNum" sz="quarter" idx="4"/>
          </p:nvPr>
        </p:nvSpPr>
        <p:spPr/>
        <p:txBody>
          <a:bodyPr/>
          <a:lstStyle/>
          <a:p>
            <a:fld id="{4080289E-A2FF-0941-931A-EE1328331F47}" type="slidenum">
              <a:rPr lang="en-US" smtClean="0"/>
              <a:pPr/>
              <a:t>31</a:t>
            </a:fld>
            <a:endParaRPr lang="en-US" dirty="0"/>
          </a:p>
        </p:txBody>
      </p:sp>
      <p:pic>
        <p:nvPicPr>
          <p:cNvPr id="3" name="Picture 2">
            <a:extLst>
              <a:ext uri="{FF2B5EF4-FFF2-40B4-BE49-F238E27FC236}">
                <a16:creationId xmlns:a16="http://schemas.microsoft.com/office/drawing/2014/main" id="{C8B9F93B-5DAE-8A4E-AC67-690FBA5B9A66}"/>
              </a:ext>
            </a:extLst>
          </p:cNvPr>
          <p:cNvPicPr>
            <a:picLocks noChangeAspect="1"/>
          </p:cNvPicPr>
          <p:nvPr/>
        </p:nvPicPr>
        <p:blipFill>
          <a:blip r:embed="rId3"/>
          <a:stretch>
            <a:fillRect/>
          </a:stretch>
        </p:blipFill>
        <p:spPr>
          <a:xfrm>
            <a:off x="10433385" y="5063614"/>
            <a:ext cx="1587500" cy="711200"/>
          </a:xfrm>
          <a:prstGeom prst="rect">
            <a:avLst/>
          </a:prstGeom>
        </p:spPr>
      </p:pic>
    </p:spTree>
    <p:extLst>
      <p:ext uri="{BB962C8B-B14F-4D97-AF65-F5344CB8AC3E}">
        <p14:creationId xmlns:p14="http://schemas.microsoft.com/office/powerpoint/2010/main" val="30107061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000" b="1" dirty="0"/>
              <a:t>Module 3</a:t>
            </a:r>
            <a:r>
              <a:rPr lang="en-US" sz="5000" dirty="0"/>
              <a:t>: Close Reading to Build Understanding</a:t>
            </a:r>
            <a:br>
              <a:rPr lang="en-US" sz="5000" dirty="0"/>
            </a:br>
            <a:r>
              <a:rPr lang="en-US" sz="5000" b="1" dirty="0"/>
              <a:t>Session 2</a:t>
            </a:r>
            <a:r>
              <a:rPr lang="en-US" sz="5000" dirty="0"/>
              <a:t>: Defining Close Reading in the Guidebooks</a:t>
            </a:r>
            <a:endParaRPr lang="en-US" dirty="0">
              <a:latin typeface="Calibri"/>
              <a:cs typeface="Calibri"/>
            </a:endParaRPr>
          </a:p>
        </p:txBody>
      </p:sp>
    </p:spTree>
    <p:extLst>
      <p:ext uri="{BB962C8B-B14F-4D97-AF65-F5344CB8AC3E}">
        <p14:creationId xmlns:p14="http://schemas.microsoft.com/office/powerpoint/2010/main" val="1270090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33</a:t>
            </a:fld>
            <a:endParaRPr lang="en-US" dirty="0"/>
          </a:p>
        </p:txBody>
      </p:sp>
      <p:sp>
        <p:nvSpPr>
          <p:cNvPr id="4" name="Title 3"/>
          <p:cNvSpPr>
            <a:spLocks noGrp="1"/>
          </p:cNvSpPr>
          <p:nvPr>
            <p:ph type="title"/>
          </p:nvPr>
        </p:nvSpPr>
        <p:spPr/>
        <p:txBody>
          <a:bodyPr>
            <a:normAutofit/>
          </a:bodyPr>
          <a:lstStyle/>
          <a:p>
            <a:r>
              <a:rPr lang="en-US" dirty="0"/>
              <a:t>Do Now</a:t>
            </a:r>
          </a:p>
        </p:txBody>
      </p:sp>
      <p:sp>
        <p:nvSpPr>
          <p:cNvPr id="8" name="TextBox 7"/>
          <p:cNvSpPr txBox="1"/>
          <p:nvPr/>
        </p:nvSpPr>
        <p:spPr>
          <a:xfrm>
            <a:off x="649183" y="960155"/>
            <a:ext cx="11382331" cy="4739759"/>
          </a:xfrm>
          <a:prstGeom prst="rect">
            <a:avLst/>
          </a:prstGeom>
          <a:noFill/>
        </p:spPr>
        <p:txBody>
          <a:bodyPr wrap="square" rtlCol="0">
            <a:spAutoFit/>
          </a:bodyPr>
          <a:lstStyle/>
          <a:p>
            <a:r>
              <a:rPr lang="en-US" sz="3800" b="1" dirty="0">
                <a:solidFill>
                  <a:schemeClr val="tx2"/>
                </a:solidFill>
                <a:latin typeface="Calibri" charset="0"/>
                <a:ea typeface="Calibri" charset="0"/>
                <a:cs typeface="Calibri" charset="0"/>
              </a:rPr>
              <a:t>Independently:</a:t>
            </a:r>
          </a:p>
          <a:p>
            <a:pPr marL="457200" indent="-457200">
              <a:buFont typeface="Arial" charset="0"/>
              <a:buChar char="•"/>
            </a:pPr>
            <a:r>
              <a:rPr lang="en-US" sz="3800" dirty="0">
                <a:latin typeface="Calibri" charset="0"/>
                <a:ea typeface="Calibri" charset="0"/>
                <a:cs typeface="Calibri" charset="0"/>
              </a:rPr>
              <a:t>Read the text in your note-catcher</a:t>
            </a:r>
          </a:p>
          <a:p>
            <a:pPr marL="457200" indent="-457200">
              <a:buFont typeface="Arial" charset="0"/>
              <a:buChar char="•"/>
            </a:pPr>
            <a:r>
              <a:rPr lang="en-US" sz="3800" dirty="0">
                <a:latin typeface="Calibri" charset="0"/>
                <a:ea typeface="Calibri" charset="0"/>
                <a:cs typeface="Calibri" charset="0"/>
              </a:rPr>
              <a:t>Review the two questions</a:t>
            </a:r>
          </a:p>
          <a:p>
            <a:pPr marL="457200" indent="-457200">
              <a:buFont typeface="Arial" charset="0"/>
              <a:buChar char="•"/>
            </a:pPr>
            <a:endParaRPr lang="en-US" sz="3600" b="1" dirty="0">
              <a:latin typeface="Calibri" charset="0"/>
              <a:ea typeface="Calibri" charset="0"/>
              <a:cs typeface="Calibri" charset="0"/>
            </a:endParaRPr>
          </a:p>
          <a:p>
            <a:r>
              <a:rPr lang="en-US" sz="3800" b="1" dirty="0">
                <a:solidFill>
                  <a:schemeClr val="tx2"/>
                </a:solidFill>
                <a:latin typeface="Calibri" charset="0"/>
                <a:ea typeface="Calibri" charset="0"/>
                <a:cs typeface="Calibri" charset="0"/>
              </a:rPr>
              <a:t>Discuss with a Partner:</a:t>
            </a:r>
          </a:p>
          <a:p>
            <a:pPr marL="457200" indent="-457200">
              <a:buFont typeface="Arial" charset="0"/>
              <a:buChar char="•"/>
            </a:pPr>
            <a:r>
              <a:rPr lang="en-US" sz="3800" dirty="0">
                <a:latin typeface="Calibri" charset="0"/>
                <a:ea typeface="Calibri" charset="0"/>
                <a:cs typeface="Calibri" charset="0"/>
              </a:rPr>
              <a:t>How do these text-based questions work together? </a:t>
            </a:r>
          </a:p>
          <a:p>
            <a:pPr marL="457200" indent="-457200">
              <a:buFont typeface="Arial" charset="0"/>
              <a:buChar char="•"/>
            </a:pPr>
            <a:r>
              <a:rPr lang="en-US" sz="3800" dirty="0">
                <a:latin typeface="Calibri" charset="0"/>
                <a:ea typeface="Calibri" charset="0"/>
                <a:cs typeface="Calibri" charset="0"/>
              </a:rPr>
              <a:t>How does the second question build from the first one?</a:t>
            </a:r>
          </a:p>
        </p:txBody>
      </p:sp>
    </p:spTree>
    <p:extLst>
      <p:ext uri="{BB962C8B-B14F-4D97-AF65-F5344CB8AC3E}">
        <p14:creationId xmlns:p14="http://schemas.microsoft.com/office/powerpoint/2010/main" val="83494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34</a:t>
            </a:fld>
            <a:endParaRPr lang="en-US" dirty="0"/>
          </a:p>
        </p:txBody>
      </p:sp>
      <p:sp>
        <p:nvSpPr>
          <p:cNvPr id="5" name="Text Placeholder 4"/>
          <p:cNvSpPr>
            <a:spLocks noGrp="1"/>
          </p:cNvSpPr>
          <p:nvPr>
            <p:ph type="body" sz="quarter" idx="10"/>
          </p:nvPr>
        </p:nvSpPr>
        <p:spPr/>
        <p:txBody>
          <a:bodyPr/>
          <a:lstStyle/>
          <a:p>
            <a:r>
              <a:rPr lang="en-US" sz="3800" dirty="0">
                <a:solidFill>
                  <a:schemeClr val="tx1"/>
                </a:solidFill>
              </a:rPr>
              <a:t>Recognize the four circles of understanding within the Reader’s Circles</a:t>
            </a:r>
          </a:p>
          <a:p>
            <a:endParaRPr lang="en-US" sz="1000" dirty="0">
              <a:solidFill>
                <a:schemeClr val="tx1"/>
              </a:solidFill>
            </a:endParaRPr>
          </a:p>
          <a:p>
            <a:r>
              <a:rPr lang="en-US" sz="3800" dirty="0">
                <a:solidFill>
                  <a:schemeClr val="tx1"/>
                </a:solidFill>
              </a:rPr>
              <a:t>Explore what the Reader’s Circles can look like in the Guidebooks</a:t>
            </a:r>
          </a:p>
          <a:p>
            <a:endParaRPr lang="en-US" sz="1000" dirty="0">
              <a:solidFill>
                <a:schemeClr val="tx1"/>
              </a:solidFill>
            </a:endParaRPr>
          </a:p>
          <a:p>
            <a:r>
              <a:rPr lang="en-US" sz="3800" dirty="0">
                <a:solidFill>
                  <a:schemeClr val="tx1"/>
                </a:solidFill>
              </a:rPr>
              <a:t>Explain how the Reader’s Circles in the Guidebooks helps all students make meaning of complex text</a:t>
            </a: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20269399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35</a:t>
            </a:fld>
            <a:endParaRPr lang="en-US" dirty="0"/>
          </a:p>
        </p:txBody>
      </p:sp>
      <p:sp>
        <p:nvSpPr>
          <p:cNvPr id="5" name="Text Placeholder 4"/>
          <p:cNvSpPr>
            <a:spLocks noGrp="1"/>
          </p:cNvSpPr>
          <p:nvPr>
            <p:ph type="body" sz="quarter" idx="10"/>
          </p:nvPr>
        </p:nvSpPr>
        <p:spPr/>
        <p:txBody>
          <a:bodyPr/>
          <a:lstStyle/>
          <a:p>
            <a:pPr marL="0" indent="0">
              <a:buNone/>
            </a:pPr>
            <a:endParaRPr lang="en-US" sz="3400" dirty="0"/>
          </a:p>
          <a:p>
            <a:pPr marL="0" indent="0" algn="ctr">
              <a:buNone/>
            </a:pPr>
            <a:endParaRPr lang="en-US" sz="3400" dirty="0"/>
          </a:p>
        </p:txBody>
      </p:sp>
      <p:sp>
        <p:nvSpPr>
          <p:cNvPr id="4" name="Title 3"/>
          <p:cNvSpPr>
            <a:spLocks noGrp="1"/>
          </p:cNvSpPr>
          <p:nvPr>
            <p:ph type="title"/>
          </p:nvPr>
        </p:nvSpPr>
        <p:spPr/>
        <p:txBody>
          <a:bodyPr>
            <a:normAutofit/>
          </a:bodyPr>
          <a:lstStyle/>
          <a:p>
            <a:r>
              <a:rPr lang="en-US" dirty="0"/>
              <a:t>Let’s Review: Reader’s Circles</a:t>
            </a:r>
          </a:p>
        </p:txBody>
      </p:sp>
      <p:pic>
        <p:nvPicPr>
          <p:cNvPr id="7"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1681" y="959883"/>
            <a:ext cx="8065008" cy="4922659"/>
          </a:xfrm>
          <a:prstGeom prst="rect">
            <a:avLst/>
          </a:prstGeom>
        </p:spPr>
      </p:pic>
    </p:spTree>
    <p:extLst>
      <p:ext uri="{BB962C8B-B14F-4D97-AF65-F5344CB8AC3E}">
        <p14:creationId xmlns:p14="http://schemas.microsoft.com/office/powerpoint/2010/main" val="20951600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AA4CA11-826C-764A-BDA9-2D2B65BD500C}"/>
              </a:ext>
            </a:extLst>
          </p:cNvPr>
          <p:cNvSpPr>
            <a:spLocks noGrp="1"/>
          </p:cNvSpPr>
          <p:nvPr>
            <p:ph type="sldNum" sz="quarter" idx="4"/>
          </p:nvPr>
        </p:nvSpPr>
        <p:spPr/>
        <p:txBody>
          <a:bodyPr/>
          <a:lstStyle/>
          <a:p>
            <a:fld id="{4080289E-A2FF-0941-931A-EE1328331F47}" type="slidenum">
              <a:rPr lang="uk-UA" smtClean="0"/>
              <a:pPr/>
              <a:t>36</a:t>
            </a:fld>
            <a:endParaRPr lang="uk-UA" dirty="0"/>
          </a:p>
        </p:txBody>
      </p:sp>
      <p:sp>
        <p:nvSpPr>
          <p:cNvPr id="3" name="Text Placeholder 2">
            <a:extLst>
              <a:ext uri="{FF2B5EF4-FFF2-40B4-BE49-F238E27FC236}">
                <a16:creationId xmlns:a16="http://schemas.microsoft.com/office/drawing/2014/main" id="{49A92D08-49DD-3B41-8288-5C6A5FA4111A}"/>
              </a:ext>
            </a:extLst>
          </p:cNvPr>
          <p:cNvSpPr>
            <a:spLocks noGrp="1"/>
          </p:cNvSpPr>
          <p:nvPr>
            <p:ph type="body" sz="quarter" idx="10"/>
          </p:nvPr>
        </p:nvSpPr>
        <p:spPr/>
        <p:txBody>
          <a:bodyPr/>
          <a:lstStyle/>
          <a:p>
            <a:r>
              <a:rPr lang="en-US" sz="4400" dirty="0"/>
              <a:t>The Guidebook’s approach to close reading </a:t>
            </a:r>
          </a:p>
          <a:p>
            <a:r>
              <a:rPr lang="en-US" sz="4400" dirty="0"/>
              <a:t>Students engage in multiple reads of a complex text, each time for a different purpose or through a different “lens” </a:t>
            </a:r>
          </a:p>
          <a:p>
            <a:r>
              <a:rPr lang="en-US" sz="4400" dirty="0"/>
              <a:t>The goal is to help students move from literal to abstract thinking and to uncover the deeper meaning of texts </a:t>
            </a:r>
          </a:p>
        </p:txBody>
      </p:sp>
      <p:sp>
        <p:nvSpPr>
          <p:cNvPr id="4" name="Title 3">
            <a:extLst>
              <a:ext uri="{FF2B5EF4-FFF2-40B4-BE49-F238E27FC236}">
                <a16:creationId xmlns:a16="http://schemas.microsoft.com/office/drawing/2014/main" id="{7CE29BC8-1379-6343-9A89-6CC88109F100}"/>
              </a:ext>
            </a:extLst>
          </p:cNvPr>
          <p:cNvSpPr>
            <a:spLocks noGrp="1"/>
          </p:cNvSpPr>
          <p:nvPr>
            <p:ph type="title"/>
          </p:nvPr>
        </p:nvSpPr>
        <p:spPr/>
        <p:txBody>
          <a:bodyPr/>
          <a:lstStyle/>
          <a:p>
            <a:r>
              <a:rPr lang="en-US" dirty="0"/>
              <a:t>The Reader’s Circles</a:t>
            </a:r>
          </a:p>
        </p:txBody>
      </p:sp>
    </p:spTree>
    <p:extLst>
      <p:ext uri="{BB962C8B-B14F-4D97-AF65-F5344CB8AC3E}">
        <p14:creationId xmlns:p14="http://schemas.microsoft.com/office/powerpoint/2010/main" val="83215380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37</a:t>
            </a:fld>
            <a:endParaRPr lang="uk-UA" dirty="0"/>
          </a:p>
        </p:txBody>
      </p:sp>
      <p:sp>
        <p:nvSpPr>
          <p:cNvPr id="2" name="Title 1"/>
          <p:cNvSpPr>
            <a:spLocks noGrp="1"/>
          </p:cNvSpPr>
          <p:nvPr>
            <p:ph type="title"/>
          </p:nvPr>
        </p:nvSpPr>
        <p:spPr/>
        <p:txBody>
          <a:bodyPr/>
          <a:lstStyle/>
          <a:p>
            <a:r>
              <a:rPr lang="en-US" dirty="0"/>
              <a:t>Zoom in: The Story of Prometheus</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9352" y="1001775"/>
            <a:ext cx="9766871" cy="4960139"/>
          </a:xfrm>
          <a:prstGeom prst="rect">
            <a:avLst/>
          </a:prstGeom>
          <a:ln w="25400">
            <a:solidFill>
              <a:schemeClr val="tx2">
                <a:lumMod val="75000"/>
              </a:schemeClr>
            </a:solidFill>
          </a:ln>
        </p:spPr>
      </p:pic>
    </p:spTree>
    <p:extLst>
      <p:ext uri="{BB962C8B-B14F-4D97-AF65-F5344CB8AC3E}">
        <p14:creationId xmlns:p14="http://schemas.microsoft.com/office/powerpoint/2010/main" val="6670960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38</a:t>
            </a:fld>
            <a:endParaRPr lang="uk-UA" dirty="0"/>
          </a:p>
        </p:txBody>
      </p:sp>
      <p:sp>
        <p:nvSpPr>
          <p:cNvPr id="4" name="Text Placeholder 3"/>
          <p:cNvSpPr>
            <a:spLocks noGrp="1"/>
          </p:cNvSpPr>
          <p:nvPr>
            <p:ph type="body" sz="quarter" idx="10"/>
          </p:nvPr>
        </p:nvSpPr>
        <p:spPr>
          <a:xfrm>
            <a:off x="4377447" y="1193800"/>
            <a:ext cx="7404978" cy="4822825"/>
          </a:xfrm>
        </p:spPr>
        <p:txBody>
          <a:bodyPr/>
          <a:lstStyle/>
          <a:p>
            <a:pPr marL="0" indent="0" algn="ctr">
              <a:buNone/>
            </a:pPr>
            <a:r>
              <a:rPr lang="en-US" sz="3100" b="1" dirty="0">
                <a:solidFill>
                  <a:schemeClr val="tx2"/>
                </a:solidFill>
              </a:rPr>
              <a:t>Independently</a:t>
            </a:r>
            <a:r>
              <a:rPr lang="en-US" sz="3100" b="1" dirty="0">
                <a:solidFill>
                  <a:schemeClr val="accent5">
                    <a:lumMod val="75000"/>
                  </a:schemeClr>
                </a:solidFill>
              </a:rPr>
              <a:t> </a:t>
            </a:r>
          </a:p>
          <a:p>
            <a:pPr>
              <a:buFont typeface="Arial" charset="0"/>
              <a:buChar char="•"/>
            </a:pPr>
            <a:r>
              <a:rPr lang="en-US" sz="3100" b="1" dirty="0">
                <a:solidFill>
                  <a:schemeClr val="tx2"/>
                </a:solidFill>
              </a:rPr>
              <a:t>Re-read</a:t>
            </a:r>
            <a:r>
              <a:rPr lang="en-US" sz="3100" dirty="0">
                <a:solidFill>
                  <a:schemeClr val="accent5">
                    <a:lumMod val="75000"/>
                  </a:schemeClr>
                </a:solidFill>
              </a:rPr>
              <a:t> </a:t>
            </a:r>
            <a:r>
              <a:rPr lang="en-US" sz="3100" dirty="0">
                <a:solidFill>
                  <a:schemeClr val="tx1"/>
                </a:solidFill>
              </a:rPr>
              <a:t>the text</a:t>
            </a:r>
          </a:p>
          <a:p>
            <a:pPr>
              <a:buFont typeface="Arial" charset="0"/>
              <a:buChar char="•"/>
            </a:pPr>
            <a:r>
              <a:rPr lang="en-US" sz="3100" b="1" dirty="0">
                <a:solidFill>
                  <a:schemeClr val="tx2"/>
                </a:solidFill>
              </a:rPr>
              <a:t>Look for: </a:t>
            </a:r>
            <a:r>
              <a:rPr lang="en-US" sz="3100" dirty="0">
                <a:solidFill>
                  <a:schemeClr val="tx1"/>
                </a:solidFill>
              </a:rPr>
              <a:t>Which words reveal aspects of the characters? </a:t>
            </a:r>
          </a:p>
          <a:p>
            <a:pPr>
              <a:buFont typeface="Arial" charset="0"/>
              <a:buChar char="•"/>
            </a:pPr>
            <a:endParaRPr lang="en-US" sz="1000" dirty="0"/>
          </a:p>
          <a:p>
            <a:pPr marL="0" indent="0" algn="ctr">
              <a:buNone/>
            </a:pPr>
            <a:r>
              <a:rPr lang="en-US" sz="3100" b="1" dirty="0">
                <a:solidFill>
                  <a:schemeClr val="tx2"/>
                </a:solidFill>
              </a:rPr>
              <a:t>With a Partner:</a:t>
            </a:r>
          </a:p>
          <a:p>
            <a:pPr>
              <a:buFont typeface="Arial" charset="0"/>
              <a:buChar char="•"/>
            </a:pPr>
            <a:r>
              <a:rPr lang="en-US" sz="3100" b="1" dirty="0">
                <a:solidFill>
                  <a:schemeClr val="tx2"/>
                </a:solidFill>
              </a:rPr>
              <a:t>Select </a:t>
            </a:r>
            <a:r>
              <a:rPr lang="en-US" sz="3100" dirty="0">
                <a:solidFill>
                  <a:schemeClr val="tx1"/>
                </a:solidFill>
              </a:rPr>
              <a:t>a character (Prometheus or Jupiter)</a:t>
            </a:r>
          </a:p>
          <a:p>
            <a:pPr>
              <a:buFont typeface="Arial" charset="0"/>
              <a:buChar char="•"/>
            </a:pPr>
            <a:r>
              <a:rPr lang="en-US" sz="3100" b="1" dirty="0">
                <a:solidFill>
                  <a:schemeClr val="tx2"/>
                </a:solidFill>
              </a:rPr>
              <a:t>Underline</a:t>
            </a:r>
            <a:r>
              <a:rPr lang="en-US" sz="3100" dirty="0">
                <a:solidFill>
                  <a:schemeClr val="accent5">
                    <a:lumMod val="75000"/>
                  </a:schemeClr>
                </a:solidFill>
              </a:rPr>
              <a:t> </a:t>
            </a:r>
            <a:r>
              <a:rPr lang="en-US" sz="3100" dirty="0">
                <a:solidFill>
                  <a:schemeClr val="tx1"/>
                </a:solidFill>
              </a:rPr>
              <a:t>three words in the text that describe the character you have chosen</a:t>
            </a:r>
            <a:endParaRPr lang="en-US" sz="3100" dirty="0"/>
          </a:p>
          <a:p>
            <a:pPr marL="0" indent="0">
              <a:buNone/>
            </a:pPr>
            <a:endParaRPr lang="en-US" dirty="0"/>
          </a:p>
          <a:p>
            <a:pPr marL="0" indent="0">
              <a:buNone/>
            </a:pPr>
            <a:r>
              <a:rPr lang="en-US" dirty="0"/>
              <a:t> </a:t>
            </a:r>
          </a:p>
        </p:txBody>
      </p:sp>
      <p:sp>
        <p:nvSpPr>
          <p:cNvPr id="2" name="Title 1"/>
          <p:cNvSpPr>
            <a:spLocks noGrp="1"/>
          </p:cNvSpPr>
          <p:nvPr>
            <p:ph type="title"/>
          </p:nvPr>
        </p:nvSpPr>
        <p:spPr/>
        <p:txBody>
          <a:bodyPr/>
          <a:lstStyle/>
          <a:p>
            <a:r>
              <a:rPr lang="en-US" dirty="0"/>
              <a:t>Put on Your Student Hat</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452" y="960438"/>
            <a:ext cx="3801352" cy="4956963"/>
          </a:xfrm>
          <a:prstGeom prst="rect">
            <a:avLst/>
          </a:prstGeom>
          <a:ln w="19050">
            <a:solidFill>
              <a:schemeClr val="tx1">
                <a:lumMod val="50000"/>
              </a:schemeClr>
            </a:solidFill>
          </a:ln>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883407" y="896467"/>
            <a:ext cx="1212637" cy="815579"/>
          </a:xfrm>
          <a:prstGeom prst="rect">
            <a:avLst/>
          </a:prstGeom>
        </p:spPr>
      </p:pic>
    </p:spTree>
    <p:extLst>
      <p:ext uri="{BB962C8B-B14F-4D97-AF65-F5344CB8AC3E}">
        <p14:creationId xmlns:p14="http://schemas.microsoft.com/office/powerpoint/2010/main" val="1587282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39</a:t>
            </a:fld>
            <a:endParaRPr lang="uk-UA" dirty="0"/>
          </a:p>
        </p:txBody>
      </p:sp>
      <p:sp>
        <p:nvSpPr>
          <p:cNvPr id="2" name="Title 1"/>
          <p:cNvSpPr>
            <a:spLocks noGrp="1"/>
          </p:cNvSpPr>
          <p:nvPr>
            <p:ph type="title"/>
          </p:nvPr>
        </p:nvSpPr>
        <p:spPr/>
        <p:txBody>
          <a:bodyPr/>
          <a:lstStyle/>
          <a:p>
            <a:r>
              <a:rPr lang="en-US" dirty="0"/>
              <a:t>Let’s Discuss!</a:t>
            </a:r>
          </a:p>
        </p:txBody>
      </p:sp>
      <p:pic>
        <p:nvPicPr>
          <p:cNvPr id="5"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6992" y="767817"/>
            <a:ext cx="8065008" cy="4922659"/>
          </a:xfrm>
          <a:prstGeom prst="rect">
            <a:avLst/>
          </a:prstGeom>
        </p:spPr>
      </p:pic>
      <p:sp>
        <p:nvSpPr>
          <p:cNvPr id="7" name="TextBox 6"/>
          <p:cNvSpPr txBox="1"/>
          <p:nvPr/>
        </p:nvSpPr>
        <p:spPr>
          <a:xfrm>
            <a:off x="335280" y="1517904"/>
            <a:ext cx="3456432" cy="3754874"/>
          </a:xfrm>
          <a:prstGeom prst="rect">
            <a:avLst/>
          </a:prstGeom>
          <a:noFill/>
        </p:spPr>
        <p:txBody>
          <a:bodyPr wrap="square" rtlCol="0">
            <a:spAutoFit/>
          </a:bodyPr>
          <a:lstStyle/>
          <a:p>
            <a:pPr algn="ctr"/>
            <a:r>
              <a:rPr lang="en-US" sz="3400" dirty="0">
                <a:latin typeface="Calibri" charset="0"/>
                <a:ea typeface="Calibri" charset="0"/>
                <a:cs typeface="Calibri" charset="0"/>
              </a:rPr>
              <a:t>What did this journey through the first layer of the Reader’s Circles help you understand about the text?</a:t>
            </a:r>
          </a:p>
        </p:txBody>
      </p:sp>
      <p:sp>
        <p:nvSpPr>
          <p:cNvPr id="9" name="Rectangle 8"/>
          <p:cNvSpPr/>
          <p:nvPr/>
        </p:nvSpPr>
        <p:spPr>
          <a:xfrm>
            <a:off x="3950208" y="950976"/>
            <a:ext cx="2267712" cy="1755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7"/>
          <p:cNvSpPr/>
          <p:nvPr/>
        </p:nvSpPr>
        <p:spPr>
          <a:xfrm>
            <a:off x="5157216" y="2058418"/>
            <a:ext cx="475488" cy="959947"/>
          </a:xfrm>
          <a:prstGeom prst="downArrow">
            <a:avLst/>
          </a:prstGeom>
          <a:solidFill>
            <a:srgbClr val="FFFF00"/>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097621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4</a:t>
            </a:fld>
            <a:endParaRPr lang="en-US" sz="1600">
              <a:solidFill>
                <a:schemeClr val="dk1"/>
              </a:solidFill>
              <a:latin typeface="Calibri"/>
              <a:ea typeface="Calibri"/>
              <a:cs typeface="Calibri"/>
              <a:sym typeface="Calibri"/>
            </a:endParaRPr>
          </a:p>
        </p:txBody>
      </p:sp>
      <p:sp>
        <p:nvSpPr>
          <p:cNvPr id="3" name="Text Placeholder 2"/>
          <p:cNvSpPr>
            <a:spLocks noGrp="1"/>
          </p:cNvSpPr>
          <p:nvPr>
            <p:ph type="body" idx="1"/>
          </p:nvPr>
        </p:nvSpPr>
        <p:spPr/>
        <p:txBody>
          <a:bodyPr/>
          <a:lstStyle/>
          <a:p>
            <a:pPr marL="177800" indent="0" algn="ctr">
              <a:buNone/>
            </a:pPr>
            <a:r>
              <a:rPr lang="en-US" sz="6000" dirty="0">
                <a:solidFill>
                  <a:schemeClr val="bg2"/>
                </a:solidFill>
              </a:rPr>
              <a:t>Two Truths and a Lie</a:t>
            </a:r>
          </a:p>
          <a:p>
            <a:pPr marL="177800" indent="0" algn="ctr">
              <a:buNone/>
            </a:pPr>
            <a:endParaRPr lang="en-US" sz="500" dirty="0">
              <a:solidFill>
                <a:schemeClr val="bg2"/>
              </a:solidFill>
            </a:endParaRPr>
          </a:p>
          <a:p>
            <a:pPr>
              <a:buFont typeface="Arial" charset="0"/>
              <a:buChar char="•"/>
            </a:pPr>
            <a:r>
              <a:rPr lang="en-US" sz="3500" dirty="0">
                <a:solidFill>
                  <a:schemeClr val="tx1"/>
                </a:solidFill>
              </a:rPr>
              <a:t> Form a group of 4 or 5 (try to meet new people!)</a:t>
            </a:r>
          </a:p>
          <a:p>
            <a:pPr>
              <a:buFont typeface="Arial" charset="0"/>
              <a:buChar char="•"/>
            </a:pPr>
            <a:endParaRPr lang="en-US" sz="1200" dirty="0">
              <a:solidFill>
                <a:schemeClr val="tx1"/>
              </a:solidFill>
            </a:endParaRPr>
          </a:p>
          <a:p>
            <a:pPr>
              <a:buFont typeface="Arial" charset="0"/>
              <a:buChar char="•"/>
            </a:pPr>
            <a:r>
              <a:rPr lang="en-US" sz="3500" dirty="0">
                <a:solidFill>
                  <a:schemeClr val="tx1"/>
                </a:solidFill>
              </a:rPr>
              <a:t> Take turns sharing two truths and a lie</a:t>
            </a:r>
          </a:p>
          <a:p>
            <a:pPr>
              <a:buFont typeface="Arial" charset="0"/>
              <a:buChar char="•"/>
            </a:pPr>
            <a:endParaRPr lang="en-US" sz="1200" dirty="0">
              <a:solidFill>
                <a:schemeClr val="tx1"/>
              </a:solidFill>
            </a:endParaRPr>
          </a:p>
          <a:p>
            <a:pPr>
              <a:buFont typeface="Arial" charset="0"/>
              <a:buChar char="•"/>
            </a:pPr>
            <a:r>
              <a:rPr lang="en-US" sz="3500" dirty="0">
                <a:solidFill>
                  <a:schemeClr val="tx1"/>
                </a:solidFill>
              </a:rPr>
              <a:t> Nominate one person from your group to share out something you learned about each teammate at the end!</a:t>
            </a:r>
          </a:p>
        </p:txBody>
      </p:sp>
      <p:sp>
        <p:nvSpPr>
          <p:cNvPr id="4" name="Title 3"/>
          <p:cNvSpPr>
            <a:spLocks noGrp="1"/>
          </p:cNvSpPr>
          <p:nvPr>
            <p:ph type="title"/>
          </p:nvPr>
        </p:nvSpPr>
        <p:spPr/>
        <p:txBody>
          <a:bodyPr/>
          <a:lstStyle/>
          <a:p>
            <a:r>
              <a:rPr lang="en-US" dirty="0"/>
              <a:t>Team Builder</a:t>
            </a:r>
          </a:p>
        </p:txBody>
      </p:sp>
    </p:spTree>
    <p:extLst>
      <p:ext uri="{BB962C8B-B14F-4D97-AF65-F5344CB8AC3E}">
        <p14:creationId xmlns:p14="http://schemas.microsoft.com/office/powerpoint/2010/main" val="6228110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40</a:t>
            </a:fld>
            <a:endParaRPr lang="uk-UA" dirty="0"/>
          </a:p>
        </p:txBody>
      </p:sp>
      <p:sp>
        <p:nvSpPr>
          <p:cNvPr id="4" name="Text Placeholder 3"/>
          <p:cNvSpPr>
            <a:spLocks noGrp="1"/>
          </p:cNvSpPr>
          <p:nvPr>
            <p:ph type="body" sz="quarter" idx="10"/>
          </p:nvPr>
        </p:nvSpPr>
        <p:spPr/>
        <p:txBody>
          <a:bodyPr/>
          <a:lstStyle/>
          <a:p>
            <a:pPr marL="0" indent="0" algn="ctr">
              <a:buNone/>
            </a:pPr>
            <a:r>
              <a:rPr lang="en-US" sz="3400" b="1" dirty="0">
                <a:solidFill>
                  <a:schemeClr val="tx2"/>
                </a:solidFill>
              </a:rPr>
              <a:t>Discuss with a Partner:</a:t>
            </a:r>
          </a:p>
          <a:p>
            <a:pPr marL="0" indent="0" algn="ctr">
              <a:buNone/>
            </a:pPr>
            <a:endParaRPr lang="en-US" sz="1000" b="1" dirty="0">
              <a:solidFill>
                <a:schemeClr val="tx2"/>
              </a:solidFill>
            </a:endParaRPr>
          </a:p>
          <a:p>
            <a:pPr>
              <a:buSzPct val="100000"/>
              <a:buFont typeface="Arial" charset="0"/>
              <a:buChar char="•"/>
            </a:pPr>
            <a:r>
              <a:rPr lang="en-US" sz="3500" dirty="0">
                <a:solidFill>
                  <a:schemeClr val="tx1"/>
                </a:solidFill>
              </a:rPr>
              <a:t>Why does Jupiter refuse to give humans fire? What does this reveal about Jupiter’s character?</a:t>
            </a:r>
          </a:p>
          <a:p>
            <a:pPr>
              <a:buSzPct val="100000"/>
              <a:buFont typeface="Arial" charset="0"/>
              <a:buChar char="•"/>
            </a:pPr>
            <a:r>
              <a:rPr lang="en-US" sz="3500" dirty="0">
                <a:solidFill>
                  <a:schemeClr val="tx1"/>
                </a:solidFill>
              </a:rPr>
              <a:t>What motivates Prometheus to defy Jupiter? What does this reveal about Prometheus’s character?</a:t>
            </a:r>
          </a:p>
          <a:p>
            <a:pPr>
              <a:buSzPct val="100000"/>
              <a:buFont typeface="Arial" charset="0"/>
              <a:buChar char="•"/>
            </a:pPr>
            <a:r>
              <a:rPr lang="en-US" sz="3500" dirty="0">
                <a:solidFill>
                  <a:schemeClr val="tx1"/>
                </a:solidFill>
              </a:rPr>
              <a:t>How are humans impacted by Prometheus’s decision to defy Jupiter?</a:t>
            </a:r>
          </a:p>
          <a:p>
            <a:pPr marL="0" indent="0">
              <a:buNone/>
            </a:pPr>
            <a:endParaRPr lang="en-US" dirty="0"/>
          </a:p>
          <a:p>
            <a:pPr marL="0" indent="0">
              <a:buNone/>
            </a:pPr>
            <a:endParaRPr lang="en-US" dirty="0"/>
          </a:p>
          <a:p>
            <a:pPr marL="0" indent="0">
              <a:buNone/>
            </a:pPr>
            <a:endParaRPr lang="en-US" dirty="0"/>
          </a:p>
          <a:p>
            <a:pPr marL="0" indent="0">
              <a:buNone/>
            </a:pPr>
            <a:r>
              <a:rPr lang="en-US" dirty="0"/>
              <a:t> </a:t>
            </a:r>
          </a:p>
          <a:p>
            <a:pPr marL="0" indent="0">
              <a:buNone/>
            </a:pPr>
            <a:endParaRPr lang="en-US" dirty="0"/>
          </a:p>
          <a:p>
            <a:pPr marL="0" indent="0">
              <a:buNone/>
            </a:pPr>
            <a:r>
              <a:rPr lang="en-US" dirty="0"/>
              <a:t> </a:t>
            </a:r>
          </a:p>
        </p:txBody>
      </p:sp>
      <p:sp>
        <p:nvSpPr>
          <p:cNvPr id="2" name="Title 1"/>
          <p:cNvSpPr>
            <a:spLocks noGrp="1"/>
          </p:cNvSpPr>
          <p:nvPr>
            <p:ph type="title"/>
          </p:nvPr>
        </p:nvSpPr>
        <p:spPr/>
        <p:txBody>
          <a:bodyPr/>
          <a:lstStyle/>
          <a:p>
            <a:r>
              <a:rPr lang="en-US" dirty="0"/>
              <a:t>Put On Your Student Hat</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83407" y="896467"/>
            <a:ext cx="1212637" cy="815579"/>
          </a:xfrm>
          <a:prstGeom prst="rect">
            <a:avLst/>
          </a:prstGeom>
        </p:spPr>
      </p:pic>
    </p:spTree>
    <p:extLst>
      <p:ext uri="{BB962C8B-B14F-4D97-AF65-F5344CB8AC3E}">
        <p14:creationId xmlns:p14="http://schemas.microsoft.com/office/powerpoint/2010/main" val="1195345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41</a:t>
            </a:fld>
            <a:endParaRPr lang="uk-UA" dirty="0"/>
          </a:p>
        </p:txBody>
      </p:sp>
      <p:sp>
        <p:nvSpPr>
          <p:cNvPr id="2" name="Title 1"/>
          <p:cNvSpPr>
            <a:spLocks noGrp="1"/>
          </p:cNvSpPr>
          <p:nvPr>
            <p:ph type="title"/>
          </p:nvPr>
        </p:nvSpPr>
        <p:spPr/>
        <p:txBody>
          <a:bodyPr/>
          <a:lstStyle/>
          <a:p>
            <a:r>
              <a:rPr lang="en-US" dirty="0"/>
              <a:t>Let’s Discuss!</a:t>
            </a:r>
          </a:p>
        </p:txBody>
      </p:sp>
      <p:pic>
        <p:nvPicPr>
          <p:cNvPr id="5"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6992" y="767817"/>
            <a:ext cx="8065008" cy="4922659"/>
          </a:xfrm>
          <a:prstGeom prst="rect">
            <a:avLst/>
          </a:prstGeom>
        </p:spPr>
      </p:pic>
      <p:sp>
        <p:nvSpPr>
          <p:cNvPr id="7" name="TextBox 6"/>
          <p:cNvSpPr txBox="1"/>
          <p:nvPr/>
        </p:nvSpPr>
        <p:spPr>
          <a:xfrm>
            <a:off x="188976" y="1304660"/>
            <a:ext cx="3938016" cy="4385816"/>
          </a:xfrm>
          <a:prstGeom prst="rect">
            <a:avLst/>
          </a:prstGeom>
          <a:noFill/>
        </p:spPr>
        <p:txBody>
          <a:bodyPr wrap="square" rtlCol="0">
            <a:spAutoFit/>
          </a:bodyPr>
          <a:lstStyle/>
          <a:p>
            <a:pPr marL="457200" indent="-457200">
              <a:buFont typeface="Arial" charset="0"/>
              <a:buChar char="•"/>
            </a:pPr>
            <a:r>
              <a:rPr lang="en-US" sz="3100" dirty="0">
                <a:latin typeface="Calibri" charset="0"/>
                <a:ea typeface="Calibri" charset="0"/>
                <a:cs typeface="Calibri" charset="0"/>
              </a:rPr>
              <a:t>How did this part of the journey build on your understanding from the first circle?</a:t>
            </a:r>
          </a:p>
          <a:p>
            <a:pPr marL="457200" indent="-457200">
              <a:buFont typeface="Arial" charset="0"/>
              <a:buChar char="•"/>
            </a:pPr>
            <a:r>
              <a:rPr lang="en-US" sz="3100" dirty="0">
                <a:latin typeface="Calibri" charset="0"/>
                <a:ea typeface="Calibri" charset="0"/>
                <a:cs typeface="Calibri" charset="0"/>
              </a:rPr>
              <a:t>What did this journey through the second circle help you understand about the text?</a:t>
            </a:r>
          </a:p>
        </p:txBody>
      </p:sp>
      <p:sp>
        <p:nvSpPr>
          <p:cNvPr id="9" name="Rectangle 8"/>
          <p:cNvSpPr/>
          <p:nvPr/>
        </p:nvSpPr>
        <p:spPr>
          <a:xfrm>
            <a:off x="3950208" y="950976"/>
            <a:ext cx="2267712" cy="1755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7"/>
          <p:cNvSpPr/>
          <p:nvPr/>
        </p:nvSpPr>
        <p:spPr>
          <a:xfrm>
            <a:off x="6876288" y="1746677"/>
            <a:ext cx="475488" cy="959947"/>
          </a:xfrm>
          <a:prstGeom prst="downArrow">
            <a:avLst/>
          </a:prstGeom>
          <a:solidFill>
            <a:srgbClr val="FFFF00"/>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4906259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42</a:t>
            </a:fld>
            <a:endParaRPr lang="uk-UA" dirty="0"/>
          </a:p>
        </p:txBody>
      </p:sp>
      <p:sp>
        <p:nvSpPr>
          <p:cNvPr id="4" name="Text Placeholder 3"/>
          <p:cNvSpPr>
            <a:spLocks noGrp="1"/>
          </p:cNvSpPr>
          <p:nvPr>
            <p:ph type="body" sz="quarter" idx="10"/>
          </p:nvPr>
        </p:nvSpPr>
        <p:spPr/>
        <p:txBody>
          <a:bodyPr/>
          <a:lstStyle/>
          <a:p>
            <a:pPr marL="0" indent="0" algn="ctr">
              <a:buNone/>
            </a:pPr>
            <a:r>
              <a:rPr lang="en-US" sz="4000" b="1" dirty="0">
                <a:solidFill>
                  <a:schemeClr val="tx2"/>
                </a:solidFill>
              </a:rPr>
              <a:t>Discuss with a Partner:</a:t>
            </a:r>
          </a:p>
          <a:p>
            <a:pPr marL="0" indent="0" algn="ctr">
              <a:buNone/>
            </a:pPr>
            <a:endParaRPr lang="en-US" sz="4000" dirty="0">
              <a:solidFill>
                <a:schemeClr val="tx1"/>
              </a:solidFill>
            </a:endParaRPr>
          </a:p>
          <a:p>
            <a:pPr>
              <a:buFont typeface="Arial" charset="0"/>
              <a:buChar char="•"/>
            </a:pPr>
            <a:r>
              <a:rPr lang="en-US" sz="4000" dirty="0">
                <a:solidFill>
                  <a:schemeClr val="tx1"/>
                </a:solidFill>
              </a:rPr>
              <a:t>What is Jupiter’s punishment for man? </a:t>
            </a:r>
          </a:p>
          <a:p>
            <a:pPr>
              <a:buFont typeface="Arial" charset="0"/>
              <a:buChar char="•"/>
            </a:pPr>
            <a:r>
              <a:rPr lang="en-US" sz="4000" dirty="0">
                <a:solidFill>
                  <a:schemeClr val="tx1"/>
                </a:solidFill>
              </a:rPr>
              <a:t>What does this punishment symbolize?</a:t>
            </a:r>
          </a:p>
          <a:p>
            <a:pPr>
              <a:buFont typeface="Arial" charset="0"/>
              <a:buChar char="•"/>
            </a:pPr>
            <a:endParaRPr lang="en-US" sz="4000" dirty="0">
              <a:solidFill>
                <a:schemeClr val="tx1"/>
              </a:solidFill>
            </a:endParaRPr>
          </a:p>
          <a:p>
            <a:pPr marL="0" indent="0" algn="ctr">
              <a:buNone/>
            </a:pPr>
            <a:r>
              <a:rPr lang="en-US" sz="4000" dirty="0">
                <a:solidFill>
                  <a:schemeClr val="tx1"/>
                </a:solidFill>
              </a:rPr>
              <a:t>Use evidence from the text to support your thinking!</a:t>
            </a:r>
          </a:p>
        </p:txBody>
      </p:sp>
      <p:sp>
        <p:nvSpPr>
          <p:cNvPr id="2" name="Title 1"/>
          <p:cNvSpPr>
            <a:spLocks noGrp="1"/>
          </p:cNvSpPr>
          <p:nvPr>
            <p:ph type="title"/>
          </p:nvPr>
        </p:nvSpPr>
        <p:spPr/>
        <p:txBody>
          <a:bodyPr/>
          <a:lstStyle/>
          <a:p>
            <a:r>
              <a:rPr lang="en-US" dirty="0"/>
              <a:t>Put On Your Student Hat</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83407" y="896467"/>
            <a:ext cx="1212637" cy="815579"/>
          </a:xfrm>
          <a:prstGeom prst="rect">
            <a:avLst/>
          </a:prstGeom>
        </p:spPr>
      </p:pic>
    </p:spTree>
    <p:extLst>
      <p:ext uri="{BB962C8B-B14F-4D97-AF65-F5344CB8AC3E}">
        <p14:creationId xmlns:p14="http://schemas.microsoft.com/office/powerpoint/2010/main" val="8859607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43</a:t>
            </a:fld>
            <a:endParaRPr lang="uk-UA" dirty="0"/>
          </a:p>
        </p:txBody>
      </p:sp>
      <p:sp>
        <p:nvSpPr>
          <p:cNvPr id="2" name="Title 1"/>
          <p:cNvSpPr>
            <a:spLocks noGrp="1"/>
          </p:cNvSpPr>
          <p:nvPr>
            <p:ph type="title"/>
          </p:nvPr>
        </p:nvSpPr>
        <p:spPr/>
        <p:txBody>
          <a:bodyPr/>
          <a:lstStyle/>
          <a:p>
            <a:r>
              <a:rPr lang="en-US" dirty="0"/>
              <a:t>Let’s Discuss!</a:t>
            </a:r>
          </a:p>
        </p:txBody>
      </p:sp>
      <p:pic>
        <p:nvPicPr>
          <p:cNvPr id="5"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6992" y="767817"/>
            <a:ext cx="8065008" cy="4922659"/>
          </a:xfrm>
          <a:prstGeom prst="rect">
            <a:avLst/>
          </a:prstGeom>
        </p:spPr>
      </p:pic>
      <p:sp>
        <p:nvSpPr>
          <p:cNvPr id="7" name="TextBox 6"/>
          <p:cNvSpPr txBox="1"/>
          <p:nvPr/>
        </p:nvSpPr>
        <p:spPr>
          <a:xfrm>
            <a:off x="188976" y="1350782"/>
            <a:ext cx="3938016" cy="4031873"/>
          </a:xfrm>
          <a:prstGeom prst="rect">
            <a:avLst/>
          </a:prstGeom>
          <a:noFill/>
        </p:spPr>
        <p:txBody>
          <a:bodyPr wrap="square" rtlCol="0">
            <a:spAutoFit/>
          </a:bodyPr>
          <a:lstStyle/>
          <a:p>
            <a:pPr marL="457200" indent="-457200">
              <a:buFont typeface="Arial" charset="0"/>
              <a:buChar char="•"/>
            </a:pPr>
            <a:r>
              <a:rPr lang="en-US" sz="3200" dirty="0">
                <a:latin typeface="Calibri" charset="0"/>
                <a:ea typeface="Calibri" charset="0"/>
                <a:cs typeface="Calibri" charset="0"/>
              </a:rPr>
              <a:t>Where are we now in our journey through the Reader’s Circles?</a:t>
            </a:r>
          </a:p>
          <a:p>
            <a:pPr marL="457200" indent="-457200">
              <a:buFont typeface="Arial" charset="0"/>
              <a:buChar char="•"/>
            </a:pPr>
            <a:r>
              <a:rPr lang="en-US" sz="3200" dirty="0">
                <a:latin typeface="Calibri" charset="0"/>
                <a:ea typeface="Calibri" charset="0"/>
                <a:cs typeface="Calibri" charset="0"/>
              </a:rPr>
              <a:t>How does this lens help you deepen your understanding of the text?</a:t>
            </a:r>
          </a:p>
        </p:txBody>
      </p:sp>
      <p:sp>
        <p:nvSpPr>
          <p:cNvPr id="9" name="Rectangle 8"/>
          <p:cNvSpPr/>
          <p:nvPr/>
        </p:nvSpPr>
        <p:spPr>
          <a:xfrm>
            <a:off x="3950208" y="950976"/>
            <a:ext cx="2267712" cy="1755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7"/>
          <p:cNvSpPr/>
          <p:nvPr/>
        </p:nvSpPr>
        <p:spPr>
          <a:xfrm>
            <a:off x="8729472" y="1348826"/>
            <a:ext cx="475488" cy="959947"/>
          </a:xfrm>
          <a:prstGeom prst="downArrow">
            <a:avLst/>
          </a:prstGeom>
          <a:solidFill>
            <a:srgbClr val="FFFF00"/>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86995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44</a:t>
            </a:fld>
            <a:endParaRPr lang="uk-UA" dirty="0"/>
          </a:p>
        </p:txBody>
      </p:sp>
      <p:sp>
        <p:nvSpPr>
          <p:cNvPr id="4" name="Text Placeholder 3"/>
          <p:cNvSpPr>
            <a:spLocks noGrp="1"/>
          </p:cNvSpPr>
          <p:nvPr>
            <p:ph type="body" sz="quarter" idx="10"/>
          </p:nvPr>
        </p:nvSpPr>
        <p:spPr>
          <a:xfrm>
            <a:off x="398463" y="1712046"/>
            <a:ext cx="11383962" cy="4304579"/>
          </a:xfrm>
        </p:spPr>
        <p:txBody>
          <a:bodyPr/>
          <a:lstStyle/>
          <a:p>
            <a:pPr marL="0" indent="0" algn="ctr">
              <a:buNone/>
            </a:pPr>
            <a:endParaRPr lang="en-US" sz="1500" dirty="0">
              <a:solidFill>
                <a:schemeClr val="tx1"/>
              </a:solidFill>
            </a:endParaRPr>
          </a:p>
          <a:p>
            <a:pPr marL="0" indent="0" algn="ctr">
              <a:buNone/>
            </a:pPr>
            <a:r>
              <a:rPr lang="en-US" sz="4500" b="1" dirty="0">
                <a:solidFill>
                  <a:schemeClr val="tx2"/>
                </a:solidFill>
              </a:rPr>
              <a:t>Discuss:</a:t>
            </a:r>
          </a:p>
          <a:p>
            <a:pPr marL="0" indent="0" algn="ctr">
              <a:buNone/>
            </a:pPr>
            <a:r>
              <a:rPr lang="en-US" sz="4500" dirty="0">
                <a:solidFill>
                  <a:schemeClr val="tx1"/>
                </a:solidFill>
              </a:rPr>
              <a:t>The gods are referred to as the “Mighty Ones.” Based on the text, are the gods truly mighty? Explain your thinking using evidence from throughout the text. </a:t>
            </a:r>
          </a:p>
          <a:p>
            <a:pPr marL="0" indent="0">
              <a:buNone/>
            </a:pPr>
            <a:endParaRPr lang="en-US" sz="3000" dirty="0">
              <a:solidFill>
                <a:schemeClr val="tx1"/>
              </a:solidFill>
            </a:endParaRPr>
          </a:p>
          <a:p>
            <a:pPr marL="0" indent="0">
              <a:buNone/>
            </a:pPr>
            <a:endParaRPr lang="en-US" dirty="0"/>
          </a:p>
          <a:p>
            <a:pPr marL="0" indent="0">
              <a:buNone/>
            </a:pPr>
            <a:endParaRPr lang="en-US" dirty="0"/>
          </a:p>
        </p:txBody>
      </p:sp>
      <p:sp>
        <p:nvSpPr>
          <p:cNvPr id="2" name="Title 1"/>
          <p:cNvSpPr>
            <a:spLocks noGrp="1"/>
          </p:cNvSpPr>
          <p:nvPr>
            <p:ph type="title"/>
          </p:nvPr>
        </p:nvSpPr>
        <p:spPr/>
        <p:txBody>
          <a:bodyPr/>
          <a:lstStyle/>
          <a:p>
            <a:r>
              <a:rPr lang="en-US" dirty="0"/>
              <a:t>Put On Your Student Hat</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83407" y="896467"/>
            <a:ext cx="1212637" cy="815579"/>
          </a:xfrm>
          <a:prstGeom prst="rect">
            <a:avLst/>
          </a:prstGeom>
        </p:spPr>
      </p:pic>
    </p:spTree>
    <p:extLst>
      <p:ext uri="{BB962C8B-B14F-4D97-AF65-F5344CB8AC3E}">
        <p14:creationId xmlns:p14="http://schemas.microsoft.com/office/powerpoint/2010/main" val="116673279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45</a:t>
            </a:fld>
            <a:endParaRPr lang="uk-UA" dirty="0"/>
          </a:p>
        </p:txBody>
      </p:sp>
      <p:sp>
        <p:nvSpPr>
          <p:cNvPr id="2" name="Title 1"/>
          <p:cNvSpPr>
            <a:spLocks noGrp="1"/>
          </p:cNvSpPr>
          <p:nvPr>
            <p:ph type="title"/>
          </p:nvPr>
        </p:nvSpPr>
        <p:spPr/>
        <p:txBody>
          <a:bodyPr/>
          <a:lstStyle/>
          <a:p>
            <a:r>
              <a:rPr lang="en-US" dirty="0"/>
              <a:t>Let’s Discuss!</a:t>
            </a:r>
          </a:p>
        </p:txBody>
      </p:sp>
      <p:pic>
        <p:nvPicPr>
          <p:cNvPr id="5"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25513" y="1240907"/>
            <a:ext cx="6330903" cy="3864209"/>
          </a:xfrm>
          <a:prstGeom prst="rect">
            <a:avLst/>
          </a:prstGeom>
        </p:spPr>
      </p:pic>
      <p:sp>
        <p:nvSpPr>
          <p:cNvPr id="7" name="TextBox 6"/>
          <p:cNvSpPr txBox="1"/>
          <p:nvPr/>
        </p:nvSpPr>
        <p:spPr>
          <a:xfrm>
            <a:off x="298704" y="1334854"/>
            <a:ext cx="4918283" cy="4401205"/>
          </a:xfrm>
          <a:prstGeom prst="rect">
            <a:avLst/>
          </a:prstGeom>
          <a:noFill/>
        </p:spPr>
        <p:txBody>
          <a:bodyPr wrap="square" rtlCol="0">
            <a:spAutoFit/>
          </a:bodyPr>
          <a:lstStyle/>
          <a:p>
            <a:pPr marL="457200" indent="-457200">
              <a:buFont typeface="Arial" charset="0"/>
              <a:buChar char="•"/>
            </a:pPr>
            <a:r>
              <a:rPr lang="en-US" sz="3500" dirty="0">
                <a:latin typeface="Calibri" charset="0"/>
                <a:ea typeface="Calibri" charset="0"/>
                <a:cs typeface="Calibri" charset="0"/>
              </a:rPr>
              <a:t>How does this question bring us to the 4</a:t>
            </a:r>
            <a:r>
              <a:rPr lang="en-US" sz="3500" baseline="30000" dirty="0">
                <a:latin typeface="Calibri" charset="0"/>
                <a:ea typeface="Calibri" charset="0"/>
                <a:cs typeface="Calibri" charset="0"/>
              </a:rPr>
              <a:t>th</a:t>
            </a:r>
            <a:r>
              <a:rPr lang="en-US" sz="3500" dirty="0">
                <a:latin typeface="Calibri" charset="0"/>
                <a:ea typeface="Calibri" charset="0"/>
                <a:cs typeface="Calibri" charset="0"/>
              </a:rPr>
              <a:t> circle?</a:t>
            </a:r>
          </a:p>
          <a:p>
            <a:pPr marL="457200" indent="-457200">
              <a:buFont typeface="Arial" charset="0"/>
              <a:buChar char="•"/>
            </a:pPr>
            <a:r>
              <a:rPr lang="en-US" sz="3500" dirty="0">
                <a:latin typeface="Calibri" charset="0"/>
                <a:ea typeface="Calibri" charset="0"/>
                <a:cs typeface="Calibri" charset="0"/>
              </a:rPr>
              <a:t>How did our journey through the circles help you to unlock the story’s deeper meaning?</a:t>
            </a:r>
          </a:p>
        </p:txBody>
      </p:sp>
      <p:sp>
        <p:nvSpPr>
          <p:cNvPr id="9" name="Rectangle 8"/>
          <p:cNvSpPr/>
          <p:nvPr/>
        </p:nvSpPr>
        <p:spPr>
          <a:xfrm>
            <a:off x="5216987" y="1183333"/>
            <a:ext cx="2267712" cy="1755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7">
            <a:extLst>
              <a:ext uri="{FF2B5EF4-FFF2-40B4-BE49-F238E27FC236}">
                <a16:creationId xmlns:a16="http://schemas.microsoft.com/office/drawing/2014/main" id="{2F7A91A5-67D3-EC49-A733-3EF91AC2231E}"/>
              </a:ext>
            </a:extLst>
          </p:cNvPr>
          <p:cNvSpPr/>
          <p:nvPr/>
        </p:nvSpPr>
        <p:spPr>
          <a:xfrm>
            <a:off x="10466832" y="1003504"/>
            <a:ext cx="475488" cy="959947"/>
          </a:xfrm>
          <a:prstGeom prst="downArrow">
            <a:avLst/>
          </a:prstGeom>
          <a:solidFill>
            <a:srgbClr val="FFFF00"/>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05630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46</a:t>
            </a:fld>
            <a:endParaRPr lang="uk-UA" dirty="0"/>
          </a:p>
        </p:txBody>
      </p:sp>
      <p:sp>
        <p:nvSpPr>
          <p:cNvPr id="4" name="Text Placeholder 3"/>
          <p:cNvSpPr>
            <a:spLocks noGrp="1"/>
          </p:cNvSpPr>
          <p:nvPr>
            <p:ph type="body" sz="quarter" idx="10"/>
          </p:nvPr>
        </p:nvSpPr>
        <p:spPr>
          <a:xfrm>
            <a:off x="3381395" y="935374"/>
            <a:ext cx="8475021" cy="4822825"/>
          </a:xfrm>
        </p:spPr>
        <p:txBody>
          <a:bodyPr/>
          <a:lstStyle/>
          <a:p>
            <a:r>
              <a:rPr lang="en-US" sz="3600" dirty="0">
                <a:solidFill>
                  <a:schemeClr val="tx1"/>
                </a:solidFill>
              </a:rPr>
              <a:t>Students will be taken on a  “journey through the circles” to help them build a strong understanding of complex texts</a:t>
            </a:r>
          </a:p>
          <a:p>
            <a:r>
              <a:rPr lang="en-US" sz="3600" b="1" dirty="0">
                <a:solidFill>
                  <a:schemeClr val="tx1"/>
                </a:solidFill>
              </a:rPr>
              <a:t>The journey doesn’t always look the same!</a:t>
            </a:r>
          </a:p>
          <a:p>
            <a:pPr lvl="1"/>
            <a:r>
              <a:rPr lang="en-US" sz="3600" dirty="0">
                <a:solidFill>
                  <a:schemeClr val="tx1"/>
                </a:solidFill>
              </a:rPr>
              <a:t>Sometimes this journey happens over the course of a few or several lessons</a:t>
            </a:r>
          </a:p>
          <a:p>
            <a:pPr lvl="1"/>
            <a:r>
              <a:rPr lang="en-US" sz="3600" dirty="0">
                <a:solidFill>
                  <a:schemeClr val="tx1"/>
                </a:solidFill>
              </a:rPr>
              <a:t>Sometimes it happens over the course of an entire unit</a:t>
            </a:r>
          </a:p>
        </p:txBody>
      </p:sp>
      <p:sp>
        <p:nvSpPr>
          <p:cNvPr id="2" name="Title 1"/>
          <p:cNvSpPr>
            <a:spLocks noGrp="1"/>
          </p:cNvSpPr>
          <p:nvPr>
            <p:ph type="title"/>
          </p:nvPr>
        </p:nvSpPr>
        <p:spPr/>
        <p:txBody>
          <a:bodyPr/>
          <a:lstStyle/>
          <a:p>
            <a:r>
              <a:rPr lang="en-US" dirty="0"/>
              <a:t>What does this look like in the Guidebooks?</a:t>
            </a:r>
          </a:p>
        </p:txBody>
      </p:sp>
      <p:pic>
        <p:nvPicPr>
          <p:cNvPr id="6" name="Picture Placeholder 5"/>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rcRect t="3774" b="3774"/>
          <a:stretch>
            <a:fillRect/>
          </a:stretch>
        </p:blipFill>
        <p:spPr>
          <a:xfrm>
            <a:off x="0" y="2065338"/>
            <a:ext cx="3036888" cy="3036887"/>
          </a:xfrm>
          <a:prstGeom prst="ellipse">
            <a:avLst/>
          </a:prstGeom>
        </p:spPr>
      </p:pic>
    </p:spTree>
    <p:extLst>
      <p:ext uri="{BB962C8B-B14F-4D97-AF65-F5344CB8AC3E}">
        <p14:creationId xmlns:p14="http://schemas.microsoft.com/office/powerpoint/2010/main" val="920979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47</a:t>
            </a:fld>
            <a:endParaRPr lang="en-US" dirty="0"/>
          </a:p>
        </p:txBody>
      </p:sp>
      <p:sp>
        <p:nvSpPr>
          <p:cNvPr id="5" name="Text Placeholder 4"/>
          <p:cNvSpPr>
            <a:spLocks noGrp="1"/>
          </p:cNvSpPr>
          <p:nvPr>
            <p:ph type="body" sz="quarter" idx="10"/>
          </p:nvPr>
        </p:nvSpPr>
        <p:spPr>
          <a:xfrm>
            <a:off x="3871609" y="1193800"/>
            <a:ext cx="7910816" cy="4822825"/>
          </a:xfrm>
        </p:spPr>
        <p:txBody>
          <a:bodyPr/>
          <a:lstStyle/>
          <a:p>
            <a:pPr marL="0" indent="0" algn="ctr">
              <a:buNone/>
            </a:pPr>
            <a:r>
              <a:rPr lang="en-US" sz="3500" dirty="0">
                <a:solidFill>
                  <a:schemeClr val="tx2"/>
                </a:solidFill>
              </a:rPr>
              <a:t> </a:t>
            </a:r>
            <a:r>
              <a:rPr lang="en-US" sz="3600" b="1" dirty="0">
                <a:solidFill>
                  <a:schemeClr val="tx2"/>
                </a:solidFill>
              </a:rPr>
              <a:t>Work with your Table Group:</a:t>
            </a:r>
          </a:p>
          <a:p>
            <a:pPr marL="0" indent="0" algn="ctr">
              <a:buNone/>
            </a:pPr>
            <a:endParaRPr lang="en-US" sz="2000" b="1" dirty="0">
              <a:solidFill>
                <a:schemeClr val="tx2"/>
              </a:solidFill>
            </a:endParaRPr>
          </a:p>
          <a:p>
            <a:pPr>
              <a:buFont typeface="Arial" charset="0"/>
              <a:buChar char="•"/>
            </a:pPr>
            <a:r>
              <a:rPr lang="en-US" sz="3600" b="1" dirty="0">
                <a:solidFill>
                  <a:schemeClr val="tx2"/>
                </a:solidFill>
              </a:rPr>
              <a:t>Review</a:t>
            </a:r>
            <a:r>
              <a:rPr lang="en-US" sz="3600" dirty="0"/>
              <a:t> </a:t>
            </a:r>
            <a:r>
              <a:rPr lang="en-US" sz="3600" dirty="0">
                <a:solidFill>
                  <a:schemeClr val="tx1"/>
                </a:solidFill>
              </a:rPr>
              <a:t>the sequence of lessons designed around the anchor text “Flowers for Algernon”</a:t>
            </a:r>
          </a:p>
          <a:p>
            <a:pPr>
              <a:buFont typeface="Arial" charset="0"/>
              <a:buChar char="•"/>
            </a:pPr>
            <a:endParaRPr lang="en-US" sz="1000" dirty="0">
              <a:solidFill>
                <a:schemeClr val="tx1"/>
              </a:solidFill>
            </a:endParaRPr>
          </a:p>
          <a:p>
            <a:pPr>
              <a:buFont typeface="Arial" charset="0"/>
              <a:buChar char="•"/>
            </a:pPr>
            <a:r>
              <a:rPr lang="en-US" sz="3600" b="1" dirty="0">
                <a:solidFill>
                  <a:schemeClr val="tx2"/>
                </a:solidFill>
              </a:rPr>
              <a:t>Discuss: </a:t>
            </a:r>
            <a:r>
              <a:rPr lang="en-US" sz="3600" dirty="0">
                <a:solidFill>
                  <a:schemeClr val="tx1"/>
                </a:solidFill>
              </a:rPr>
              <a:t>What evidence do you see of the Reader’s Circles throughout this sequence of lessons?</a:t>
            </a:r>
          </a:p>
          <a:p>
            <a:pPr marL="0" indent="0" algn="ctr">
              <a:buNone/>
            </a:pPr>
            <a:endParaRPr lang="en-US" dirty="0"/>
          </a:p>
          <a:p>
            <a:pPr marL="0" indent="0" algn="ctr">
              <a:buNone/>
            </a:pPr>
            <a:endParaRPr lang="en-US" dirty="0"/>
          </a:p>
        </p:txBody>
      </p:sp>
      <p:sp>
        <p:nvSpPr>
          <p:cNvPr id="4" name="Title 3"/>
          <p:cNvSpPr>
            <a:spLocks noGrp="1"/>
          </p:cNvSpPr>
          <p:nvPr>
            <p:ph type="title"/>
          </p:nvPr>
        </p:nvSpPr>
        <p:spPr/>
        <p:txBody>
          <a:bodyPr>
            <a:normAutofit/>
          </a:bodyPr>
          <a:lstStyle/>
          <a:p>
            <a:r>
              <a:rPr lang="en-US" dirty="0"/>
              <a:t>Explore the Reader’s Circles in the Guidebooks</a:t>
            </a:r>
          </a:p>
        </p:txBody>
      </p:sp>
      <p:pic>
        <p:nvPicPr>
          <p:cNvPr id="7" name="Picture 6"/>
          <p:cNvPicPr>
            <a:picLocks noChangeAspect="1"/>
          </p:cNvPicPr>
          <p:nvPr/>
        </p:nvPicPr>
        <p:blipFill>
          <a:blip r:embed="rId3"/>
          <a:stretch>
            <a:fillRect/>
          </a:stretch>
        </p:blipFill>
        <p:spPr>
          <a:xfrm>
            <a:off x="452337" y="1109275"/>
            <a:ext cx="3018671" cy="4588380"/>
          </a:xfrm>
          <a:prstGeom prst="rect">
            <a:avLst/>
          </a:prstGeom>
        </p:spPr>
      </p:pic>
      <p:sp>
        <p:nvSpPr>
          <p:cNvPr id="3" name="Rectangle 2"/>
          <p:cNvSpPr/>
          <p:nvPr/>
        </p:nvSpPr>
        <p:spPr>
          <a:xfrm>
            <a:off x="10335620" y="5647293"/>
            <a:ext cx="1446805" cy="369332"/>
          </a:xfrm>
          <a:prstGeom prst="rect">
            <a:avLst/>
          </a:prstGeom>
        </p:spPr>
        <p:txBody>
          <a:bodyPr wrap="none">
            <a:spAutoFit/>
          </a:bodyPr>
          <a:lstStyle/>
          <a:p>
            <a:r>
              <a:rPr lang="en-US" dirty="0">
                <a:latin typeface="Calibri"/>
                <a:cs typeface="Calibri"/>
              </a:rPr>
              <a:t>(Keyes, 1966)</a:t>
            </a:r>
          </a:p>
        </p:txBody>
      </p:sp>
      <p:pic>
        <p:nvPicPr>
          <p:cNvPr id="8" name="Content Placeholder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26992" y="767817"/>
            <a:ext cx="8065008" cy="4922659"/>
          </a:xfrm>
          <a:prstGeom prst="rect">
            <a:avLst/>
          </a:prstGeom>
        </p:spPr>
      </p:pic>
    </p:spTree>
    <p:extLst>
      <p:ext uri="{BB962C8B-B14F-4D97-AF65-F5344CB8AC3E}">
        <p14:creationId xmlns:p14="http://schemas.microsoft.com/office/powerpoint/2010/main" val="3775333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48</a:t>
            </a:fld>
            <a:endParaRPr lang="uk-UA" dirty="0"/>
          </a:p>
        </p:txBody>
      </p:sp>
      <p:sp>
        <p:nvSpPr>
          <p:cNvPr id="4" name="Title 3"/>
          <p:cNvSpPr>
            <a:spLocks noGrp="1"/>
          </p:cNvSpPr>
          <p:nvPr>
            <p:ph type="title"/>
          </p:nvPr>
        </p:nvSpPr>
        <p:spPr/>
        <p:txBody>
          <a:bodyPr/>
          <a:lstStyle/>
          <a:p>
            <a:r>
              <a:rPr lang="en-US" dirty="0"/>
              <a:t>Let’s Discuss!</a:t>
            </a:r>
          </a:p>
        </p:txBody>
      </p:sp>
      <p:pic>
        <p:nvPicPr>
          <p:cNvPr id="5"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3496" y="904004"/>
            <a:ext cx="8065008" cy="4922659"/>
          </a:xfrm>
          <a:prstGeom prst="rect">
            <a:avLst/>
          </a:prstGeom>
        </p:spPr>
      </p:pic>
      <p:sp>
        <p:nvSpPr>
          <p:cNvPr id="6" name="Rectangle 5"/>
          <p:cNvSpPr/>
          <p:nvPr/>
        </p:nvSpPr>
        <p:spPr>
          <a:xfrm>
            <a:off x="1653702" y="904004"/>
            <a:ext cx="2587558" cy="20532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063496" y="2695599"/>
            <a:ext cx="1538202" cy="523220"/>
          </a:xfrm>
          <a:prstGeom prst="rect">
            <a:avLst/>
          </a:prstGeom>
          <a:noFill/>
        </p:spPr>
        <p:txBody>
          <a:bodyPr wrap="square" rtlCol="0">
            <a:spAutoFit/>
          </a:bodyPr>
          <a:lstStyle/>
          <a:p>
            <a:r>
              <a:rPr lang="en-US" sz="2800" b="1" dirty="0">
                <a:latin typeface="Calibri" charset="0"/>
                <a:ea typeface="Calibri" charset="0"/>
                <a:cs typeface="Calibri" charset="0"/>
              </a:rPr>
              <a:t>Lesson 4</a:t>
            </a:r>
          </a:p>
        </p:txBody>
      </p:sp>
      <p:sp>
        <p:nvSpPr>
          <p:cNvPr id="8" name="TextBox 7"/>
          <p:cNvSpPr txBox="1"/>
          <p:nvPr/>
        </p:nvSpPr>
        <p:spPr>
          <a:xfrm>
            <a:off x="4085618" y="1930606"/>
            <a:ext cx="1538202" cy="954107"/>
          </a:xfrm>
          <a:prstGeom prst="rect">
            <a:avLst/>
          </a:prstGeom>
          <a:noFill/>
        </p:spPr>
        <p:txBody>
          <a:bodyPr wrap="square" rtlCol="0">
            <a:spAutoFit/>
          </a:bodyPr>
          <a:lstStyle/>
          <a:p>
            <a:pPr algn="ctr"/>
            <a:r>
              <a:rPr lang="en-US" sz="2800" b="1" dirty="0">
                <a:latin typeface="Calibri" charset="0"/>
                <a:ea typeface="Calibri" charset="0"/>
                <a:cs typeface="Calibri" charset="0"/>
              </a:rPr>
              <a:t>Lessons 10-12</a:t>
            </a:r>
          </a:p>
        </p:txBody>
      </p:sp>
      <p:sp>
        <p:nvSpPr>
          <p:cNvPr id="9" name="TextBox 8"/>
          <p:cNvSpPr txBox="1"/>
          <p:nvPr/>
        </p:nvSpPr>
        <p:spPr>
          <a:xfrm>
            <a:off x="5771275" y="1453552"/>
            <a:ext cx="1802244" cy="954107"/>
          </a:xfrm>
          <a:prstGeom prst="rect">
            <a:avLst/>
          </a:prstGeom>
          <a:noFill/>
        </p:spPr>
        <p:txBody>
          <a:bodyPr wrap="square" rtlCol="0">
            <a:spAutoFit/>
          </a:bodyPr>
          <a:lstStyle/>
          <a:p>
            <a:pPr algn="ctr"/>
            <a:r>
              <a:rPr lang="en-US" sz="2800" b="1" dirty="0">
                <a:latin typeface="Calibri" charset="0"/>
                <a:ea typeface="Calibri" charset="0"/>
                <a:cs typeface="Calibri" charset="0"/>
              </a:rPr>
              <a:t>Lessons </a:t>
            </a:r>
          </a:p>
          <a:p>
            <a:pPr algn="ctr"/>
            <a:r>
              <a:rPr lang="en-US" sz="2800" b="1" dirty="0">
                <a:latin typeface="Calibri" charset="0"/>
                <a:ea typeface="Calibri" charset="0"/>
                <a:cs typeface="Calibri" charset="0"/>
              </a:rPr>
              <a:t>13 and 15</a:t>
            </a:r>
          </a:p>
        </p:txBody>
      </p:sp>
      <p:sp>
        <p:nvSpPr>
          <p:cNvPr id="10" name="TextBox 9"/>
          <p:cNvSpPr txBox="1"/>
          <p:nvPr/>
        </p:nvSpPr>
        <p:spPr>
          <a:xfrm>
            <a:off x="7645942" y="976498"/>
            <a:ext cx="1802244" cy="954107"/>
          </a:xfrm>
          <a:prstGeom prst="rect">
            <a:avLst/>
          </a:prstGeom>
          <a:noFill/>
        </p:spPr>
        <p:txBody>
          <a:bodyPr wrap="square" rtlCol="0">
            <a:spAutoFit/>
          </a:bodyPr>
          <a:lstStyle/>
          <a:p>
            <a:pPr algn="ctr"/>
            <a:r>
              <a:rPr lang="en-US" sz="2800" b="1" dirty="0">
                <a:latin typeface="Calibri" charset="0"/>
                <a:ea typeface="Calibri" charset="0"/>
                <a:cs typeface="Calibri" charset="0"/>
              </a:rPr>
              <a:t>Lessons </a:t>
            </a:r>
          </a:p>
          <a:p>
            <a:pPr algn="ctr"/>
            <a:r>
              <a:rPr lang="en-US" sz="2800" b="1" dirty="0">
                <a:latin typeface="Calibri" charset="0"/>
                <a:ea typeface="Calibri" charset="0"/>
                <a:cs typeface="Calibri" charset="0"/>
              </a:rPr>
              <a:t>23 and 24</a:t>
            </a:r>
          </a:p>
        </p:txBody>
      </p:sp>
    </p:spTree>
    <p:extLst>
      <p:ext uri="{BB962C8B-B14F-4D97-AF65-F5344CB8AC3E}">
        <p14:creationId xmlns:p14="http://schemas.microsoft.com/office/powerpoint/2010/main" val="1957123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49</a:t>
            </a:fld>
            <a:endParaRPr lang="en-US" dirty="0"/>
          </a:p>
        </p:txBody>
      </p:sp>
      <p:sp>
        <p:nvSpPr>
          <p:cNvPr id="5" name="Text Placeholder 4"/>
          <p:cNvSpPr>
            <a:spLocks noGrp="1"/>
          </p:cNvSpPr>
          <p:nvPr>
            <p:ph type="body" sz="quarter" idx="10"/>
          </p:nvPr>
        </p:nvSpPr>
        <p:spPr>
          <a:xfrm>
            <a:off x="404019" y="948473"/>
            <a:ext cx="11383962" cy="4822825"/>
          </a:xfrm>
        </p:spPr>
        <p:txBody>
          <a:bodyPr/>
          <a:lstStyle/>
          <a:p>
            <a:pPr fontAlgn="base">
              <a:buFont typeface="Arial" charset="0"/>
              <a:buChar char="•"/>
            </a:pPr>
            <a:r>
              <a:rPr lang="en-US" sz="3800" dirty="0">
                <a:solidFill>
                  <a:schemeClr val="tx1"/>
                </a:solidFill>
              </a:rPr>
              <a:t>What are the Reader’s Circles and how do they live in the Guidebooks?</a:t>
            </a:r>
          </a:p>
          <a:p>
            <a:pPr fontAlgn="base">
              <a:buFont typeface="Arial" charset="0"/>
              <a:buChar char="•"/>
            </a:pPr>
            <a:endParaRPr lang="en-US" sz="1500" dirty="0">
              <a:solidFill>
                <a:schemeClr val="tx1"/>
              </a:solidFill>
            </a:endParaRPr>
          </a:p>
          <a:p>
            <a:pPr fontAlgn="base">
              <a:buFont typeface="Arial" charset="0"/>
              <a:buChar char="•"/>
            </a:pPr>
            <a:r>
              <a:rPr lang="en-US" sz="3800" dirty="0">
                <a:solidFill>
                  <a:schemeClr val="tx1"/>
                </a:solidFill>
              </a:rPr>
              <a:t>How does the sequence of tasks and questions in the Guidebooks support building understanding of the text? </a:t>
            </a:r>
          </a:p>
          <a:p>
            <a:pPr fontAlgn="base">
              <a:buFont typeface="Arial" charset="0"/>
              <a:buChar char="•"/>
            </a:pPr>
            <a:endParaRPr lang="en-US" sz="1500" dirty="0">
              <a:solidFill>
                <a:schemeClr val="tx1"/>
              </a:solidFill>
            </a:endParaRPr>
          </a:p>
          <a:p>
            <a:pPr fontAlgn="base">
              <a:buFont typeface="Arial" charset="0"/>
              <a:buChar char="•"/>
            </a:pPr>
            <a:r>
              <a:rPr lang="en-US" sz="3800" dirty="0">
                <a:solidFill>
                  <a:schemeClr val="tx1"/>
                </a:solidFill>
              </a:rPr>
              <a:t>Why is it important to implement the Guidebooks with integrity?</a:t>
            </a:r>
          </a:p>
          <a:p>
            <a:pPr marL="0" indent="0">
              <a:buNone/>
            </a:pPr>
            <a:endParaRPr lang="en-US" dirty="0"/>
          </a:p>
        </p:txBody>
      </p:sp>
      <p:sp>
        <p:nvSpPr>
          <p:cNvPr id="4" name="Title 3"/>
          <p:cNvSpPr>
            <a:spLocks noGrp="1"/>
          </p:cNvSpPr>
          <p:nvPr>
            <p:ph type="title"/>
          </p:nvPr>
        </p:nvSpPr>
        <p:spPr/>
        <p:txBody>
          <a:bodyPr>
            <a:normAutofit/>
          </a:bodyPr>
          <a:lstStyle/>
          <a:p>
            <a:r>
              <a:rPr lang="en-US" dirty="0"/>
              <a:t>Capture Your Learning</a:t>
            </a:r>
          </a:p>
        </p:txBody>
      </p:sp>
    </p:spTree>
    <p:extLst>
      <p:ext uri="{BB962C8B-B14F-4D97-AF65-F5344CB8AC3E}">
        <p14:creationId xmlns:p14="http://schemas.microsoft.com/office/powerpoint/2010/main" val="3885398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A Look Back: Where have we been?</a:t>
            </a:r>
          </a:p>
        </p:txBody>
      </p:sp>
      <p:sp>
        <p:nvSpPr>
          <p:cNvPr id="6" name="Slide Number Placeholder 5"/>
          <p:cNvSpPr>
            <a:spLocks noGrp="1"/>
          </p:cNvSpPr>
          <p:nvPr>
            <p:ph type="sldNum" sz="quarter" idx="4294967295"/>
          </p:nvPr>
        </p:nvSpPr>
        <p:spPr>
          <a:xfrm>
            <a:off x="11227135" y="6313958"/>
            <a:ext cx="629281" cy="369332"/>
          </a:xfrm>
          <a:prstGeom prst="rect">
            <a:avLst/>
          </a:prstGeom>
        </p:spPr>
        <p:txBody>
          <a:bodyPr/>
          <a:lstStyle/>
          <a:p>
            <a:fld id="{4080289E-A2FF-0941-931A-EE1328331F47}" type="slidenum">
              <a:rPr lang="en-US" smtClean="0"/>
              <a:pPr/>
              <a:t>5</a:t>
            </a:fld>
            <a:endParaRPr lang="en-US" dirty="0"/>
          </a:p>
        </p:txBody>
      </p:sp>
      <p:sp>
        <p:nvSpPr>
          <p:cNvPr id="3" name="Arc 2"/>
          <p:cNvSpPr/>
          <p:nvPr/>
        </p:nvSpPr>
        <p:spPr>
          <a:xfrm rot="19051832">
            <a:off x="-444411" y="2385907"/>
            <a:ext cx="12153442" cy="11527827"/>
          </a:xfrm>
          <a:prstGeom prst="arc">
            <a:avLst>
              <a:gd name="adj1" fmla="val 16115767"/>
              <a:gd name="adj2" fmla="val 0"/>
            </a:avLst>
          </a:prstGeom>
          <a:noFill/>
          <a:ln w="85725">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TextBox 8"/>
          <p:cNvSpPr txBox="1"/>
          <p:nvPr/>
        </p:nvSpPr>
        <p:spPr>
          <a:xfrm>
            <a:off x="1400790" y="1284050"/>
            <a:ext cx="8754894" cy="615553"/>
          </a:xfrm>
          <a:prstGeom prst="rect">
            <a:avLst/>
          </a:prstGeom>
          <a:noFill/>
        </p:spPr>
        <p:txBody>
          <a:bodyPr wrap="square" rtlCol="0">
            <a:spAutoFit/>
          </a:bodyPr>
          <a:lstStyle/>
          <a:p>
            <a:pPr algn="ctr"/>
            <a:r>
              <a:rPr lang="en-US" sz="3400" b="1" dirty="0">
                <a:latin typeface="Calibri" charset="0"/>
                <a:ea typeface="Calibri" charset="0"/>
                <a:cs typeface="Calibri" charset="0"/>
              </a:rPr>
              <a:t>Arc I: Introduction to the Guidebooks</a:t>
            </a:r>
          </a:p>
        </p:txBody>
      </p:sp>
      <p:sp>
        <p:nvSpPr>
          <p:cNvPr id="7" name="Text Placeholder 1"/>
          <p:cNvSpPr>
            <a:spLocks noGrp="1"/>
          </p:cNvSpPr>
          <p:nvPr>
            <p:ph type="body" sz="quarter" idx="4294967295"/>
          </p:nvPr>
        </p:nvSpPr>
        <p:spPr>
          <a:xfrm>
            <a:off x="836578" y="4416358"/>
            <a:ext cx="2217907" cy="1405714"/>
          </a:xfrm>
          <a:prstGeom prst="rect">
            <a:avLst/>
          </a:prstGeom>
        </p:spPr>
        <p:txBody>
          <a:bodyPr/>
          <a:lstStyle/>
          <a:p>
            <a:pPr algn="ctr"/>
            <a:r>
              <a:rPr lang="en-US" sz="3400" b="1" dirty="0">
                <a:solidFill>
                  <a:schemeClr val="tx1"/>
                </a:solidFill>
                <a:latin typeface="Calibri" charset="0"/>
                <a:ea typeface="Calibri" charset="0"/>
                <a:cs typeface="Calibri" charset="0"/>
              </a:rPr>
              <a:t>Module 1</a:t>
            </a:r>
          </a:p>
        </p:txBody>
      </p:sp>
      <p:sp>
        <p:nvSpPr>
          <p:cNvPr id="8" name="Text Placeholder 1"/>
          <p:cNvSpPr>
            <a:spLocks noGrp="1"/>
          </p:cNvSpPr>
          <p:nvPr>
            <p:ph type="body" sz="quarter" idx="4294967295"/>
          </p:nvPr>
        </p:nvSpPr>
        <p:spPr>
          <a:xfrm>
            <a:off x="9009228" y="4416358"/>
            <a:ext cx="2217907" cy="1405714"/>
          </a:xfrm>
          <a:prstGeom prst="rect">
            <a:avLst/>
          </a:prstGeom>
        </p:spPr>
        <p:txBody>
          <a:bodyPr/>
          <a:lstStyle/>
          <a:p>
            <a:pPr algn="ctr"/>
            <a:r>
              <a:rPr lang="en-US" sz="3400" b="1" dirty="0">
                <a:solidFill>
                  <a:schemeClr val="tx1"/>
                </a:solidFill>
                <a:latin typeface="Calibri" charset="0"/>
                <a:ea typeface="Calibri" charset="0"/>
                <a:cs typeface="Calibri" charset="0"/>
              </a:rPr>
              <a:t>Module 2</a:t>
            </a:r>
          </a:p>
        </p:txBody>
      </p:sp>
    </p:spTree>
    <p:extLst>
      <p:ext uri="{BB962C8B-B14F-4D97-AF65-F5344CB8AC3E}">
        <p14:creationId xmlns:p14="http://schemas.microsoft.com/office/powerpoint/2010/main" val="2644519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10000" dirty="0"/>
              <a:t>Take a Break!</a:t>
            </a:r>
          </a:p>
        </p:txBody>
      </p:sp>
    </p:spTree>
    <p:extLst>
      <p:ext uri="{BB962C8B-B14F-4D97-AF65-F5344CB8AC3E}">
        <p14:creationId xmlns:p14="http://schemas.microsoft.com/office/powerpoint/2010/main" val="6158871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000" b="1" dirty="0"/>
              <a:t>Module 3</a:t>
            </a:r>
            <a:r>
              <a:rPr lang="en-US" sz="5000" dirty="0"/>
              <a:t>: Close Reading to Build Understanding</a:t>
            </a:r>
            <a:br>
              <a:rPr lang="en-US" sz="5000" dirty="0"/>
            </a:br>
            <a:r>
              <a:rPr lang="en-US" sz="5000" b="1" dirty="0"/>
              <a:t>Session </a:t>
            </a:r>
            <a:r>
              <a:rPr lang="en-US" sz="5000" b="1"/>
              <a:t>3</a:t>
            </a:r>
            <a:r>
              <a:rPr lang="en-US" sz="5000"/>
              <a:t>: Re</a:t>
            </a:r>
            <a:r>
              <a:rPr lang="en-US" sz="5000" dirty="0"/>
              <a:t>-Thinking the Role of TDQs</a:t>
            </a:r>
            <a:endParaRPr lang="en-US" dirty="0">
              <a:latin typeface="Calibri"/>
              <a:cs typeface="Calibri"/>
            </a:endParaRPr>
          </a:p>
        </p:txBody>
      </p:sp>
    </p:spTree>
    <p:extLst>
      <p:ext uri="{BB962C8B-B14F-4D97-AF65-F5344CB8AC3E}">
        <p14:creationId xmlns:p14="http://schemas.microsoft.com/office/powerpoint/2010/main" val="132805233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52</a:t>
            </a:fld>
            <a:endParaRPr lang="en-US" dirty="0"/>
          </a:p>
        </p:txBody>
      </p:sp>
      <p:sp>
        <p:nvSpPr>
          <p:cNvPr id="4" name="Title 3"/>
          <p:cNvSpPr>
            <a:spLocks noGrp="1"/>
          </p:cNvSpPr>
          <p:nvPr>
            <p:ph type="title"/>
          </p:nvPr>
        </p:nvSpPr>
        <p:spPr/>
        <p:txBody>
          <a:bodyPr>
            <a:normAutofit/>
          </a:bodyPr>
          <a:lstStyle/>
          <a:p>
            <a:r>
              <a:rPr lang="en-US" dirty="0"/>
              <a:t>Do Now</a:t>
            </a:r>
          </a:p>
        </p:txBody>
      </p:sp>
      <p:sp>
        <p:nvSpPr>
          <p:cNvPr id="8" name="TextBox 7"/>
          <p:cNvSpPr txBox="1"/>
          <p:nvPr/>
        </p:nvSpPr>
        <p:spPr>
          <a:xfrm>
            <a:off x="205458" y="960155"/>
            <a:ext cx="11986542" cy="4632037"/>
          </a:xfrm>
          <a:prstGeom prst="rect">
            <a:avLst/>
          </a:prstGeom>
          <a:noFill/>
        </p:spPr>
        <p:txBody>
          <a:bodyPr wrap="square" rtlCol="0">
            <a:spAutoFit/>
          </a:bodyPr>
          <a:lstStyle/>
          <a:p>
            <a:r>
              <a:rPr lang="en-US" sz="3700" b="1" dirty="0">
                <a:solidFill>
                  <a:schemeClr val="tx2"/>
                </a:solidFill>
                <a:latin typeface="Calibri" charset="0"/>
                <a:ea typeface="Calibri" charset="0"/>
                <a:cs typeface="Calibri" charset="0"/>
              </a:rPr>
              <a:t>Independently:</a:t>
            </a:r>
          </a:p>
          <a:p>
            <a:pPr marL="457200" indent="-457200">
              <a:buFont typeface="Arial" charset="0"/>
              <a:buChar char="•"/>
            </a:pPr>
            <a:r>
              <a:rPr lang="en-US" sz="3700" b="1" dirty="0">
                <a:solidFill>
                  <a:schemeClr val="tx2"/>
                </a:solidFill>
                <a:latin typeface="Calibri" charset="0"/>
                <a:ea typeface="Calibri" charset="0"/>
                <a:cs typeface="Calibri" charset="0"/>
              </a:rPr>
              <a:t>Read</a:t>
            </a:r>
            <a:r>
              <a:rPr lang="en-US" sz="3700" dirty="0">
                <a:latin typeface="Calibri" charset="0"/>
                <a:ea typeface="Calibri" charset="0"/>
                <a:cs typeface="Calibri" charset="0"/>
              </a:rPr>
              <a:t> the text in your note-catcher</a:t>
            </a:r>
          </a:p>
          <a:p>
            <a:pPr marL="457200" indent="-457200">
              <a:buFont typeface="Arial" charset="0"/>
              <a:buChar char="•"/>
            </a:pPr>
            <a:r>
              <a:rPr lang="en-US" sz="3700" b="1" dirty="0">
                <a:solidFill>
                  <a:schemeClr val="tx2"/>
                </a:solidFill>
                <a:latin typeface="Calibri" charset="0"/>
                <a:ea typeface="Calibri" charset="0"/>
                <a:cs typeface="Calibri" charset="0"/>
              </a:rPr>
              <a:t>Create</a:t>
            </a:r>
            <a:r>
              <a:rPr lang="en-US" sz="3700" dirty="0">
                <a:latin typeface="Calibri" charset="0"/>
                <a:ea typeface="Calibri" charset="0"/>
                <a:cs typeface="Calibri" charset="0"/>
              </a:rPr>
              <a:t> an exemplar student response to the question</a:t>
            </a:r>
          </a:p>
          <a:p>
            <a:pPr marL="457200" indent="-457200">
              <a:buFont typeface="Arial" charset="0"/>
              <a:buChar char="•"/>
            </a:pPr>
            <a:endParaRPr lang="en-US" sz="3600" b="1" dirty="0">
              <a:latin typeface="Calibri" charset="0"/>
              <a:ea typeface="Calibri" charset="0"/>
              <a:cs typeface="Calibri" charset="0"/>
            </a:endParaRPr>
          </a:p>
          <a:p>
            <a:r>
              <a:rPr lang="en-US" sz="3700" b="1" dirty="0">
                <a:solidFill>
                  <a:schemeClr val="tx2"/>
                </a:solidFill>
                <a:latin typeface="Calibri" charset="0"/>
                <a:ea typeface="Calibri" charset="0"/>
                <a:cs typeface="Calibri" charset="0"/>
              </a:rPr>
              <a:t>Discuss with a Partner:</a:t>
            </a:r>
          </a:p>
          <a:p>
            <a:pPr marL="457200" indent="-457200">
              <a:buFont typeface="Arial" charset="0"/>
              <a:buChar char="•"/>
            </a:pPr>
            <a:r>
              <a:rPr lang="en-US" sz="3700" dirty="0">
                <a:latin typeface="Calibri" charset="0"/>
                <a:ea typeface="Calibri" charset="0"/>
                <a:cs typeface="Calibri" charset="0"/>
              </a:rPr>
              <a:t>What does this question require students to do?</a:t>
            </a:r>
          </a:p>
          <a:p>
            <a:pPr marL="457200" indent="-457200">
              <a:buFont typeface="Arial" charset="0"/>
              <a:buChar char="•"/>
            </a:pPr>
            <a:r>
              <a:rPr lang="en-US" sz="3700" dirty="0">
                <a:latin typeface="Calibri" charset="0"/>
                <a:ea typeface="Calibri" charset="0"/>
                <a:cs typeface="Calibri" charset="0"/>
              </a:rPr>
              <a:t>What does a strong student response look like for this question?</a:t>
            </a:r>
          </a:p>
        </p:txBody>
      </p:sp>
    </p:spTree>
    <p:extLst>
      <p:ext uri="{BB962C8B-B14F-4D97-AF65-F5344CB8AC3E}">
        <p14:creationId xmlns:p14="http://schemas.microsoft.com/office/powerpoint/2010/main" val="1186977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53</a:t>
            </a:fld>
            <a:endParaRPr lang="en-US" dirty="0"/>
          </a:p>
        </p:txBody>
      </p:sp>
      <p:sp>
        <p:nvSpPr>
          <p:cNvPr id="5" name="Text Placeholder 4"/>
          <p:cNvSpPr>
            <a:spLocks noGrp="1"/>
          </p:cNvSpPr>
          <p:nvPr>
            <p:ph type="body" sz="quarter" idx="10"/>
          </p:nvPr>
        </p:nvSpPr>
        <p:spPr/>
        <p:txBody>
          <a:bodyPr/>
          <a:lstStyle/>
          <a:p>
            <a:pPr>
              <a:buFont typeface="Arial" charset="0"/>
              <a:buChar char="•"/>
            </a:pPr>
            <a:r>
              <a:rPr lang="en-US" sz="3500" dirty="0">
                <a:solidFill>
                  <a:schemeClr val="tx1"/>
                </a:solidFill>
              </a:rPr>
              <a:t>Understand what a text-dependent question is and the criteria for what makes a strong text-dependent question </a:t>
            </a:r>
          </a:p>
          <a:p>
            <a:pPr>
              <a:buFont typeface="Arial" charset="0"/>
              <a:buChar char="•"/>
            </a:pPr>
            <a:endParaRPr lang="en-US" sz="500" dirty="0">
              <a:solidFill>
                <a:schemeClr val="tx1"/>
              </a:solidFill>
            </a:endParaRPr>
          </a:p>
          <a:p>
            <a:pPr>
              <a:buFont typeface="Arial" charset="0"/>
              <a:buChar char="•"/>
            </a:pPr>
            <a:r>
              <a:rPr lang="en-US" sz="3500" dirty="0">
                <a:solidFill>
                  <a:schemeClr val="tx1"/>
                </a:solidFill>
              </a:rPr>
              <a:t>Understand the criteria for strong student responses to text-dependent questions</a:t>
            </a:r>
          </a:p>
          <a:p>
            <a:pPr>
              <a:buFont typeface="Arial" charset="0"/>
              <a:buChar char="•"/>
            </a:pPr>
            <a:endParaRPr lang="en-US" sz="500" dirty="0">
              <a:solidFill>
                <a:schemeClr val="tx1"/>
              </a:solidFill>
            </a:endParaRPr>
          </a:p>
          <a:p>
            <a:pPr>
              <a:buFont typeface="Arial" charset="0"/>
              <a:buChar char="•"/>
            </a:pPr>
            <a:r>
              <a:rPr lang="en-US" sz="3500" dirty="0">
                <a:solidFill>
                  <a:schemeClr val="tx1"/>
                </a:solidFill>
              </a:rPr>
              <a:t>Use the Student Look </a:t>
            </a:r>
            <a:r>
              <a:rPr lang="en-US" sz="3500" dirty="0" err="1">
                <a:solidFill>
                  <a:schemeClr val="tx1"/>
                </a:solidFill>
              </a:rPr>
              <a:t>Fors</a:t>
            </a:r>
            <a:r>
              <a:rPr lang="en-US" sz="3500" dirty="0">
                <a:solidFill>
                  <a:schemeClr val="tx1"/>
                </a:solidFill>
              </a:rPr>
              <a:t> and the student response criteria to distinguish between exemplar and non-exemplar student responses to text-dependent questions</a:t>
            </a: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40876220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54</a:t>
            </a:fld>
            <a:endParaRPr lang="en-US" dirty="0"/>
          </a:p>
        </p:txBody>
      </p:sp>
      <p:sp>
        <p:nvSpPr>
          <p:cNvPr id="3" name="Text Placeholder 2"/>
          <p:cNvSpPr>
            <a:spLocks noGrp="1"/>
          </p:cNvSpPr>
          <p:nvPr>
            <p:ph type="body" sz="quarter" idx="10"/>
          </p:nvPr>
        </p:nvSpPr>
        <p:spPr/>
        <p:txBody>
          <a:bodyPr/>
          <a:lstStyle/>
          <a:p>
            <a:pPr marL="514338" indent="-514338">
              <a:lnSpc>
                <a:spcPct val="120000"/>
              </a:lnSpc>
              <a:buSzPct val="85000"/>
              <a:buAutoNum type="arabicPeriod"/>
            </a:pPr>
            <a:r>
              <a:rPr lang="en-US" sz="3800" b="1" dirty="0">
                <a:solidFill>
                  <a:schemeClr val="accent5"/>
                </a:solidFill>
                <a:sym typeface="Arial"/>
              </a:rPr>
              <a:t>Complexity</a:t>
            </a:r>
            <a:r>
              <a:rPr lang="en-US" sz="3800" dirty="0">
                <a:solidFill>
                  <a:schemeClr val="accent5"/>
                </a:solidFill>
                <a:sym typeface="Arial"/>
              </a:rPr>
              <a:t>: </a:t>
            </a:r>
            <a:r>
              <a:rPr lang="x-none" sz="3800" dirty="0">
                <a:solidFill>
                  <a:schemeClr val="tx1"/>
                </a:solidFill>
                <a:sym typeface="Arial"/>
              </a:rPr>
              <a:t>Regular </a:t>
            </a:r>
            <a:r>
              <a:rPr lang="en-US" sz="3800" dirty="0">
                <a:solidFill>
                  <a:schemeClr val="tx1"/>
                </a:solidFill>
                <a:sym typeface="Arial"/>
              </a:rPr>
              <a:t>p</a:t>
            </a:r>
            <a:r>
              <a:rPr lang="x-none" sz="3800" dirty="0">
                <a:solidFill>
                  <a:schemeClr val="tx1"/>
                </a:solidFill>
                <a:sym typeface="Arial"/>
              </a:rPr>
              <a:t>ractice </a:t>
            </a:r>
            <a:r>
              <a:rPr lang="en-US" sz="3800" dirty="0">
                <a:solidFill>
                  <a:schemeClr val="tx1"/>
                </a:solidFill>
                <a:sym typeface="Arial"/>
              </a:rPr>
              <a:t>w</a:t>
            </a:r>
            <a:r>
              <a:rPr lang="x-none" sz="3800" dirty="0">
                <a:solidFill>
                  <a:schemeClr val="tx1"/>
                </a:solidFill>
                <a:sym typeface="Arial"/>
              </a:rPr>
              <a:t>ith</a:t>
            </a:r>
            <a:r>
              <a:rPr lang="en-US" sz="3800" dirty="0">
                <a:solidFill>
                  <a:schemeClr val="tx1"/>
                </a:solidFill>
                <a:sym typeface="Arial"/>
              </a:rPr>
              <a:t> c</a:t>
            </a:r>
            <a:r>
              <a:rPr lang="x-none" sz="3800" dirty="0">
                <a:solidFill>
                  <a:schemeClr val="tx1"/>
                </a:solidFill>
                <a:sym typeface="Arial"/>
              </a:rPr>
              <a:t>omplex </a:t>
            </a:r>
            <a:r>
              <a:rPr lang="en-US" sz="3800" dirty="0">
                <a:solidFill>
                  <a:schemeClr val="tx1"/>
                </a:solidFill>
                <a:sym typeface="Arial"/>
              </a:rPr>
              <a:t>t</a:t>
            </a:r>
            <a:r>
              <a:rPr lang="x-none" sz="3800" dirty="0">
                <a:solidFill>
                  <a:schemeClr val="tx1"/>
                </a:solidFill>
                <a:sym typeface="Arial"/>
              </a:rPr>
              <a:t>ext </a:t>
            </a:r>
            <a:r>
              <a:rPr lang="en-US" sz="3800" dirty="0">
                <a:solidFill>
                  <a:schemeClr val="tx1"/>
                </a:solidFill>
                <a:sym typeface="Arial"/>
              </a:rPr>
              <a:t>a</a:t>
            </a:r>
            <a:r>
              <a:rPr lang="x-none" sz="3800" dirty="0">
                <a:solidFill>
                  <a:schemeClr val="tx1"/>
                </a:solidFill>
                <a:sym typeface="Arial"/>
              </a:rPr>
              <a:t>nd </a:t>
            </a:r>
            <a:r>
              <a:rPr lang="en-US" sz="3800" dirty="0" err="1">
                <a:solidFill>
                  <a:schemeClr val="tx1"/>
                </a:solidFill>
                <a:sym typeface="Arial"/>
              </a:rPr>
              <a:t>i</a:t>
            </a:r>
            <a:r>
              <a:rPr lang="x-none" sz="3800" dirty="0">
                <a:solidFill>
                  <a:schemeClr val="tx1"/>
                </a:solidFill>
                <a:sym typeface="Arial"/>
              </a:rPr>
              <a:t>ts </a:t>
            </a:r>
            <a:r>
              <a:rPr lang="en-US" sz="3800" dirty="0">
                <a:solidFill>
                  <a:schemeClr val="tx1"/>
                </a:solidFill>
                <a:sym typeface="Arial"/>
              </a:rPr>
              <a:t>a</a:t>
            </a:r>
            <a:r>
              <a:rPr lang="x-none" sz="3800" dirty="0">
                <a:solidFill>
                  <a:schemeClr val="tx1"/>
                </a:solidFill>
                <a:sym typeface="Arial"/>
              </a:rPr>
              <a:t>cademic </a:t>
            </a:r>
            <a:r>
              <a:rPr lang="en-US" sz="3800" dirty="0">
                <a:solidFill>
                  <a:schemeClr val="tx1"/>
                </a:solidFill>
                <a:sym typeface="Arial"/>
              </a:rPr>
              <a:t>l</a:t>
            </a:r>
            <a:r>
              <a:rPr lang="x-none" sz="3800" dirty="0">
                <a:solidFill>
                  <a:schemeClr val="tx1"/>
                </a:solidFill>
                <a:sym typeface="Arial"/>
              </a:rPr>
              <a:t>anguage</a:t>
            </a:r>
            <a:endParaRPr lang="en-US" sz="3800" dirty="0">
              <a:solidFill>
                <a:schemeClr val="tx1"/>
              </a:solidFill>
              <a:sym typeface="Arial"/>
            </a:endParaRPr>
          </a:p>
          <a:p>
            <a:pPr marL="514338" indent="-514338">
              <a:lnSpc>
                <a:spcPct val="120000"/>
              </a:lnSpc>
              <a:buSzPct val="85000"/>
              <a:buAutoNum type="arabicPeriod"/>
            </a:pPr>
            <a:r>
              <a:rPr lang="en-US" sz="3800" b="1" dirty="0">
                <a:solidFill>
                  <a:schemeClr val="accent5"/>
                </a:solidFill>
                <a:sym typeface="Arial"/>
              </a:rPr>
              <a:t>Evidence</a:t>
            </a:r>
            <a:r>
              <a:rPr lang="en-US" sz="3800" dirty="0">
                <a:solidFill>
                  <a:schemeClr val="accent5"/>
                </a:solidFill>
                <a:sym typeface="Arial"/>
              </a:rPr>
              <a:t>: </a:t>
            </a:r>
            <a:r>
              <a:rPr lang="en-US" sz="3800" dirty="0">
                <a:solidFill>
                  <a:schemeClr val="tx1"/>
                </a:solidFill>
                <a:sym typeface="Arial"/>
              </a:rPr>
              <a:t>Reading, writing, and speaking grounded in evidence from text, both literary and informational</a:t>
            </a:r>
          </a:p>
          <a:p>
            <a:pPr marL="514338" indent="-514338">
              <a:lnSpc>
                <a:spcPct val="120000"/>
              </a:lnSpc>
              <a:buSzPct val="85000"/>
              <a:buFont typeface="Arial"/>
              <a:buAutoNum type="arabicPeriod"/>
            </a:pPr>
            <a:r>
              <a:rPr lang="en-US" sz="3800" b="1" dirty="0">
                <a:solidFill>
                  <a:schemeClr val="accent5"/>
                </a:solidFill>
                <a:sym typeface="Arial"/>
              </a:rPr>
              <a:t>Knowledge</a:t>
            </a:r>
            <a:r>
              <a:rPr lang="en-US" sz="3800" dirty="0">
                <a:solidFill>
                  <a:schemeClr val="accent5"/>
                </a:solidFill>
                <a:sym typeface="Arial"/>
              </a:rPr>
              <a:t>: </a:t>
            </a:r>
            <a:r>
              <a:rPr lang="en-US" sz="3800" dirty="0">
                <a:solidFill>
                  <a:schemeClr val="tx1"/>
                </a:solidFill>
                <a:sym typeface="Arial"/>
              </a:rPr>
              <a:t>Building knowledge through content-rich nonfiction</a:t>
            </a:r>
            <a:endParaRPr lang="en-US" sz="3800" dirty="0">
              <a:solidFill>
                <a:schemeClr val="tx1"/>
              </a:solidFill>
            </a:endParaRPr>
          </a:p>
          <a:p>
            <a:endParaRPr lang="en-US" dirty="0"/>
          </a:p>
        </p:txBody>
      </p:sp>
      <p:sp>
        <p:nvSpPr>
          <p:cNvPr id="4" name="Title 3"/>
          <p:cNvSpPr>
            <a:spLocks noGrp="1"/>
          </p:cNvSpPr>
          <p:nvPr>
            <p:ph type="title"/>
          </p:nvPr>
        </p:nvSpPr>
        <p:spPr/>
        <p:txBody>
          <a:bodyPr/>
          <a:lstStyle/>
          <a:p>
            <a:r>
              <a:rPr lang="en-US" dirty="0"/>
              <a:t>The Instructional Shifts in Literacy</a:t>
            </a:r>
          </a:p>
        </p:txBody>
      </p:sp>
      <p:sp>
        <p:nvSpPr>
          <p:cNvPr id="5" name="TextBox 4"/>
          <p:cNvSpPr txBox="1"/>
          <p:nvPr/>
        </p:nvSpPr>
        <p:spPr>
          <a:xfrm>
            <a:off x="894945" y="2743200"/>
            <a:ext cx="10739336" cy="1498060"/>
          </a:xfrm>
          <a:prstGeom prst="rect">
            <a:avLst/>
          </a:prstGeom>
          <a:noFill/>
          <a:ln w="31750">
            <a:solidFill>
              <a:schemeClr val="tx2"/>
            </a:solidFill>
          </a:ln>
        </p:spPr>
        <p:txBody>
          <a:bodyPr wrap="square" rtlCol="0">
            <a:spAutoFit/>
          </a:bodyPr>
          <a:lstStyle/>
          <a:p>
            <a:endParaRPr lang="en-US"/>
          </a:p>
        </p:txBody>
      </p:sp>
    </p:spTree>
    <p:extLst>
      <p:ext uri="{BB962C8B-B14F-4D97-AF65-F5344CB8AC3E}">
        <p14:creationId xmlns:p14="http://schemas.microsoft.com/office/powerpoint/2010/main" val="1652683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55</a:t>
            </a:fld>
            <a:endParaRPr lang="en-US" dirty="0"/>
          </a:p>
        </p:txBody>
      </p:sp>
      <p:sp>
        <p:nvSpPr>
          <p:cNvPr id="4" name="Title 3"/>
          <p:cNvSpPr>
            <a:spLocks noGrp="1"/>
          </p:cNvSpPr>
          <p:nvPr>
            <p:ph type="title"/>
          </p:nvPr>
        </p:nvSpPr>
        <p:spPr/>
        <p:txBody>
          <a:bodyPr/>
          <a:lstStyle/>
          <a:p>
            <a:r>
              <a:rPr lang="en-US" dirty="0"/>
              <a:t>Readers Circles and Text-Dependent Questions</a:t>
            </a:r>
          </a:p>
        </p:txBody>
      </p:sp>
      <p:pic>
        <p:nvPicPr>
          <p:cNvPr id="8"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6992" y="756955"/>
            <a:ext cx="8065008" cy="4922659"/>
          </a:xfrm>
          <a:prstGeom prst="rect">
            <a:avLst/>
          </a:prstGeom>
        </p:spPr>
      </p:pic>
      <p:sp>
        <p:nvSpPr>
          <p:cNvPr id="2" name="TextBox 1"/>
          <p:cNvSpPr txBox="1"/>
          <p:nvPr/>
        </p:nvSpPr>
        <p:spPr>
          <a:xfrm>
            <a:off x="309124" y="1956391"/>
            <a:ext cx="3508744" cy="3046988"/>
          </a:xfrm>
          <a:prstGeom prst="rect">
            <a:avLst/>
          </a:prstGeom>
          <a:solidFill>
            <a:schemeClr val="bg1">
              <a:lumMod val="85000"/>
            </a:schemeClr>
          </a:solidFill>
          <a:ln w="25400">
            <a:solidFill>
              <a:schemeClr val="tx2">
                <a:lumMod val="75000"/>
              </a:schemeClr>
            </a:solidFill>
          </a:ln>
        </p:spPr>
        <p:txBody>
          <a:bodyPr wrap="square" rtlCol="0">
            <a:spAutoFit/>
          </a:bodyPr>
          <a:lstStyle/>
          <a:p>
            <a:pPr algn="ctr">
              <a:buSzPct val="100000"/>
            </a:pPr>
            <a:r>
              <a:rPr lang="en-US" sz="3200" dirty="0">
                <a:latin typeface="Calibri" charset="0"/>
                <a:ea typeface="Calibri" charset="0"/>
                <a:cs typeface="Calibri" charset="0"/>
              </a:rPr>
              <a:t>Why does Jupiter refuse to give humans fire? What does this reveal about Jupiter’s character?</a:t>
            </a:r>
          </a:p>
        </p:txBody>
      </p:sp>
    </p:spTree>
    <p:extLst>
      <p:ext uri="{BB962C8B-B14F-4D97-AF65-F5344CB8AC3E}">
        <p14:creationId xmlns:p14="http://schemas.microsoft.com/office/powerpoint/2010/main" val="5891675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56</a:t>
            </a:fld>
            <a:endParaRPr lang="uk-UA" dirty="0"/>
          </a:p>
        </p:txBody>
      </p:sp>
      <p:sp>
        <p:nvSpPr>
          <p:cNvPr id="7" name="Text Placeholder 6"/>
          <p:cNvSpPr>
            <a:spLocks noGrp="1"/>
          </p:cNvSpPr>
          <p:nvPr>
            <p:ph type="body" sz="quarter" idx="10"/>
          </p:nvPr>
        </p:nvSpPr>
        <p:spPr>
          <a:xfrm>
            <a:off x="398463" y="888957"/>
            <a:ext cx="5555769" cy="4822825"/>
          </a:xfrm>
        </p:spPr>
        <p:txBody>
          <a:bodyPr/>
          <a:lstStyle/>
          <a:p>
            <a:pPr marL="0" indent="0">
              <a:lnSpc>
                <a:spcPct val="100000"/>
              </a:lnSpc>
              <a:spcBef>
                <a:spcPct val="0"/>
              </a:spcBef>
              <a:buClr>
                <a:srgbClr val="000000"/>
              </a:buClr>
              <a:buSzPct val="173000"/>
              <a:buNone/>
            </a:pPr>
            <a:r>
              <a:rPr lang="en-US" altLang="en-US" sz="2400" dirty="0">
                <a:solidFill>
                  <a:schemeClr val="tx1"/>
                </a:solidFill>
                <a:latin typeface="Calibri" charset="0"/>
                <a:ea typeface="Calibri" charset="0"/>
                <a:cs typeface="Calibri" charset="0"/>
                <a:sym typeface="Arial" charset="0"/>
              </a:rPr>
              <a:t>In “Casey at the Bat,” Casey strikes out. Describe a time when you failed at something.</a:t>
            </a:r>
          </a:p>
          <a:p>
            <a:pPr marL="0" indent="0">
              <a:lnSpc>
                <a:spcPct val="100000"/>
              </a:lnSpc>
              <a:spcBef>
                <a:spcPct val="0"/>
              </a:spcBef>
              <a:buClr>
                <a:srgbClr val="000000"/>
              </a:buClr>
              <a:buSzPct val="173000"/>
              <a:buNone/>
            </a:pPr>
            <a:endParaRPr lang="en-US" altLang="en-US" sz="2400" dirty="0">
              <a:solidFill>
                <a:schemeClr val="tx1"/>
              </a:solidFill>
              <a:latin typeface="Calibri" charset="0"/>
              <a:ea typeface="Calibri" charset="0"/>
              <a:cs typeface="Calibri" charset="0"/>
              <a:sym typeface="Arial" charset="0"/>
            </a:endParaRPr>
          </a:p>
          <a:p>
            <a:pPr marL="0" indent="0">
              <a:lnSpc>
                <a:spcPct val="100000"/>
              </a:lnSpc>
              <a:spcBef>
                <a:spcPct val="0"/>
              </a:spcBef>
              <a:buClr>
                <a:srgbClr val="000000"/>
              </a:buClr>
              <a:buSzPct val="173000"/>
              <a:buNone/>
            </a:pPr>
            <a:r>
              <a:rPr lang="en-US" altLang="en-US" sz="2400" dirty="0">
                <a:solidFill>
                  <a:schemeClr val="tx1"/>
                </a:solidFill>
                <a:latin typeface="Calibri" charset="0"/>
                <a:ea typeface="Calibri" charset="0"/>
                <a:cs typeface="Calibri" charset="0"/>
                <a:sym typeface="Arial" charset="0"/>
              </a:rPr>
              <a:t>In “Letter from a Birmingham Jail,” Dr. King discusses nonviolent protest. Discuss, in writing, a time when you wanted to fight against something that you felt was unfair.</a:t>
            </a:r>
          </a:p>
          <a:p>
            <a:pPr marL="0" indent="0">
              <a:lnSpc>
                <a:spcPct val="100000"/>
              </a:lnSpc>
              <a:spcBef>
                <a:spcPct val="0"/>
              </a:spcBef>
              <a:buClr>
                <a:srgbClr val="000000"/>
              </a:buClr>
              <a:buSzPct val="173000"/>
              <a:buNone/>
            </a:pPr>
            <a:endParaRPr lang="en-US" altLang="en-US" sz="2400" dirty="0">
              <a:solidFill>
                <a:schemeClr val="tx1"/>
              </a:solidFill>
              <a:latin typeface="Calibri" charset="0"/>
              <a:ea typeface="Calibri" charset="0"/>
              <a:cs typeface="Calibri" charset="0"/>
              <a:sym typeface="Arial" charset="0"/>
            </a:endParaRPr>
          </a:p>
          <a:p>
            <a:pPr marL="0" indent="0">
              <a:lnSpc>
                <a:spcPct val="100000"/>
              </a:lnSpc>
              <a:spcBef>
                <a:spcPct val="0"/>
              </a:spcBef>
              <a:buClr>
                <a:srgbClr val="000000"/>
              </a:buClr>
              <a:buSzPct val="173000"/>
              <a:buNone/>
            </a:pPr>
            <a:r>
              <a:rPr lang="en-US" altLang="en-US" sz="2400" i="1" dirty="0">
                <a:solidFill>
                  <a:schemeClr val="tx1"/>
                </a:solidFill>
                <a:latin typeface="Calibri" charset="0"/>
                <a:ea typeface="Calibri" charset="0"/>
                <a:cs typeface="Calibri" charset="0"/>
                <a:sym typeface="Arial" charset="0"/>
              </a:rPr>
              <a:t>The Lion, the Witch, and the Wardrobe </a:t>
            </a:r>
            <a:r>
              <a:rPr lang="en-US" altLang="en-US" sz="2400" dirty="0">
                <a:solidFill>
                  <a:schemeClr val="tx1"/>
                </a:solidFill>
                <a:latin typeface="Calibri" charset="0"/>
                <a:ea typeface="Calibri" charset="0"/>
                <a:cs typeface="Calibri" charset="0"/>
                <a:sym typeface="Arial" charset="0"/>
              </a:rPr>
              <a:t>tells the story of</a:t>
            </a:r>
            <a:r>
              <a:rPr lang="en-US" altLang="en-US" sz="2400" i="1" dirty="0">
                <a:solidFill>
                  <a:schemeClr val="tx1"/>
                </a:solidFill>
                <a:latin typeface="Calibri" charset="0"/>
                <a:ea typeface="Calibri" charset="0"/>
                <a:cs typeface="Calibri" charset="0"/>
                <a:sym typeface="Arial" charset="0"/>
              </a:rPr>
              <a:t> </a:t>
            </a:r>
            <a:r>
              <a:rPr lang="en-US" altLang="en-US" sz="2400" dirty="0">
                <a:solidFill>
                  <a:schemeClr val="tx1"/>
                </a:solidFill>
                <a:latin typeface="Calibri" charset="0"/>
                <a:ea typeface="Calibri" charset="0"/>
                <a:cs typeface="Calibri" charset="0"/>
                <a:sym typeface="Arial" charset="0"/>
              </a:rPr>
              <a:t>four siblings who have many adventures in Narnia. Write about an adventure that you have taken with your family. </a:t>
            </a:r>
            <a:endParaRPr lang="en-US" altLang="en-US" sz="2400" i="1" dirty="0">
              <a:solidFill>
                <a:schemeClr val="tx1"/>
              </a:solidFill>
              <a:latin typeface="Calibri" charset="0"/>
              <a:ea typeface="Calibri" charset="0"/>
              <a:cs typeface="Calibri" charset="0"/>
              <a:sym typeface="Arial" charset="0"/>
            </a:endParaRPr>
          </a:p>
          <a:p>
            <a:pPr marL="0" indent="0" algn="ctr">
              <a:buNone/>
            </a:pPr>
            <a:endParaRPr lang="en-US" sz="3600" dirty="0">
              <a:solidFill>
                <a:schemeClr val="tx1"/>
              </a:solidFill>
            </a:endParaRPr>
          </a:p>
        </p:txBody>
      </p:sp>
      <p:sp>
        <p:nvSpPr>
          <p:cNvPr id="6" name="Title 5"/>
          <p:cNvSpPr>
            <a:spLocks noGrp="1"/>
          </p:cNvSpPr>
          <p:nvPr>
            <p:ph type="title"/>
          </p:nvPr>
        </p:nvSpPr>
        <p:spPr/>
        <p:txBody>
          <a:bodyPr/>
          <a:lstStyle/>
          <a:p>
            <a:r>
              <a:rPr lang="en-US" dirty="0"/>
              <a:t>Non Text-Dependent             vs.           Text-Dependent</a:t>
            </a:r>
          </a:p>
        </p:txBody>
      </p:sp>
      <p:sp>
        <p:nvSpPr>
          <p:cNvPr id="8" name="Rectangle 7"/>
          <p:cNvSpPr/>
          <p:nvPr/>
        </p:nvSpPr>
        <p:spPr>
          <a:xfrm>
            <a:off x="7102549" y="975204"/>
            <a:ext cx="5089451" cy="4699492"/>
          </a:xfrm>
          <a:prstGeom prst="rect">
            <a:avLst/>
          </a:prstGeom>
        </p:spPr>
        <p:txBody>
          <a:bodyPr wrap="square">
            <a:spAutoFit/>
          </a:bodyPr>
          <a:lstStyle/>
          <a:p>
            <a:pPr>
              <a:lnSpc>
                <a:spcPct val="114000"/>
              </a:lnSpc>
              <a:buClr>
                <a:schemeClr val="dk1"/>
              </a:buClr>
              <a:buSzPct val="25000"/>
              <a:defRPr/>
            </a:pPr>
            <a:r>
              <a:rPr lang="x-none" sz="2400" dirty="0">
                <a:solidFill>
                  <a:schemeClr val="dk1"/>
                </a:solidFill>
                <a:latin typeface="Calibri" charset="0"/>
                <a:ea typeface="Calibri" charset="0"/>
                <a:cs typeface="Calibri" charset="0"/>
                <a:sym typeface="Arial"/>
                <a:rtl val="0"/>
              </a:rPr>
              <a:t>What makes Casey’s experiences at bat</a:t>
            </a:r>
            <a:r>
              <a:rPr lang="en-US" sz="2400" dirty="0">
                <a:solidFill>
                  <a:schemeClr val="dk1"/>
                </a:solidFill>
                <a:latin typeface="Calibri" charset="0"/>
                <a:ea typeface="Calibri" charset="0"/>
                <a:cs typeface="Calibri" charset="0"/>
                <a:sym typeface="Arial"/>
                <a:rtl val="0"/>
              </a:rPr>
              <a:t> humorous?</a:t>
            </a:r>
          </a:p>
          <a:p>
            <a:pPr>
              <a:lnSpc>
                <a:spcPct val="114000"/>
              </a:lnSpc>
              <a:buClr>
                <a:schemeClr val="dk1"/>
              </a:buClr>
              <a:buSzPct val="25000"/>
              <a:defRPr/>
            </a:pPr>
            <a:endParaRPr lang="en-US" sz="2400" dirty="0">
              <a:solidFill>
                <a:schemeClr val="dk1"/>
              </a:solidFill>
              <a:latin typeface="Calibri" charset="0"/>
              <a:ea typeface="Calibri" charset="0"/>
              <a:cs typeface="Calibri" charset="0"/>
              <a:sym typeface="Arial"/>
              <a:rtl val="0"/>
            </a:endParaRPr>
          </a:p>
          <a:p>
            <a:pPr marL="231775" indent="-231775">
              <a:lnSpc>
                <a:spcPct val="114000"/>
              </a:lnSpc>
              <a:buClr>
                <a:schemeClr val="dk1"/>
              </a:buClr>
              <a:buSzPct val="25000"/>
              <a:defRPr/>
            </a:pPr>
            <a:endParaRPr lang="en-US" sz="2400" dirty="0">
              <a:solidFill>
                <a:schemeClr val="dk1"/>
              </a:solidFill>
              <a:latin typeface="Calibri" charset="0"/>
              <a:ea typeface="Calibri" charset="0"/>
              <a:cs typeface="Calibri" charset="0"/>
              <a:sym typeface="Arial"/>
              <a:rtl val="0"/>
            </a:endParaRPr>
          </a:p>
          <a:p>
            <a:pPr>
              <a:lnSpc>
                <a:spcPct val="114000"/>
              </a:lnSpc>
              <a:buClr>
                <a:schemeClr val="dk1"/>
              </a:buClr>
              <a:buSzPct val="25000"/>
              <a:defRPr/>
            </a:pPr>
            <a:r>
              <a:rPr lang="x-none" sz="2400" dirty="0">
                <a:solidFill>
                  <a:schemeClr val="dk1"/>
                </a:solidFill>
                <a:latin typeface="Calibri" charset="0"/>
                <a:ea typeface="Calibri" charset="0"/>
                <a:cs typeface="Calibri" charset="0"/>
                <a:sym typeface="Arial"/>
                <a:rtl val="0"/>
              </a:rPr>
              <a:t>What can you infer from King’s</a:t>
            </a:r>
            <a:r>
              <a:rPr lang="en-US" sz="2400" dirty="0">
                <a:solidFill>
                  <a:schemeClr val="dk1"/>
                </a:solidFill>
                <a:latin typeface="Calibri" charset="0"/>
                <a:ea typeface="Calibri" charset="0"/>
                <a:cs typeface="Calibri" charset="0"/>
                <a:sym typeface="Arial"/>
                <a:rtl val="0"/>
              </a:rPr>
              <a:t> </a:t>
            </a:r>
            <a:r>
              <a:rPr lang="x-none" sz="2400" dirty="0">
                <a:solidFill>
                  <a:schemeClr val="dk1"/>
                </a:solidFill>
                <a:latin typeface="Calibri" charset="0"/>
                <a:ea typeface="Calibri" charset="0"/>
                <a:cs typeface="Calibri" charset="0"/>
                <a:sym typeface="Arial"/>
                <a:rtl val="0"/>
              </a:rPr>
              <a:t>letter about the letter that he </a:t>
            </a:r>
            <a:r>
              <a:rPr lang="x-none" sz="2400" dirty="0">
                <a:solidFill>
                  <a:schemeClr val="dk1"/>
                </a:solidFill>
                <a:latin typeface="Calibri" charset="0"/>
                <a:ea typeface="Calibri" charset="0"/>
                <a:cs typeface="Calibri" charset="0"/>
                <a:rtl val="0"/>
              </a:rPr>
              <a:t>received?</a:t>
            </a:r>
            <a:r>
              <a:rPr lang="x-none" sz="2400" dirty="0">
                <a:solidFill>
                  <a:schemeClr val="dk1"/>
                </a:solidFill>
                <a:latin typeface="Calibri" charset="0"/>
                <a:ea typeface="Calibri" charset="0"/>
                <a:cs typeface="Calibri" charset="0"/>
                <a:sym typeface="Arial"/>
                <a:rtl val="0"/>
              </a:rPr>
              <a:t> </a:t>
            </a:r>
            <a:endParaRPr lang="en-US" sz="2400" dirty="0">
              <a:solidFill>
                <a:schemeClr val="dk1"/>
              </a:solidFill>
              <a:latin typeface="Calibri" charset="0"/>
              <a:ea typeface="Calibri" charset="0"/>
              <a:cs typeface="Calibri" charset="0"/>
              <a:sym typeface="Arial"/>
              <a:rtl val="0"/>
            </a:endParaRPr>
          </a:p>
          <a:p>
            <a:pPr>
              <a:lnSpc>
                <a:spcPct val="114000"/>
              </a:lnSpc>
              <a:buClr>
                <a:schemeClr val="dk1"/>
              </a:buClr>
              <a:buSzPct val="25000"/>
              <a:defRPr/>
            </a:pPr>
            <a:r>
              <a:rPr lang="x-none" sz="2400" dirty="0">
                <a:solidFill>
                  <a:schemeClr val="dk1"/>
                </a:solidFill>
                <a:latin typeface="Calibri" charset="0"/>
                <a:ea typeface="Calibri" charset="0"/>
                <a:cs typeface="Calibri" charset="0"/>
                <a:sym typeface="Arial"/>
                <a:rtl val="0"/>
              </a:rPr>
              <a:t> </a:t>
            </a:r>
            <a:endParaRPr lang="en-US" sz="2400" dirty="0">
              <a:solidFill>
                <a:schemeClr val="dk1"/>
              </a:solidFill>
              <a:latin typeface="Calibri" charset="0"/>
              <a:ea typeface="Calibri" charset="0"/>
              <a:cs typeface="Calibri" charset="0"/>
              <a:sym typeface="Arial"/>
              <a:rtl val="0"/>
            </a:endParaRPr>
          </a:p>
          <a:p>
            <a:pPr marL="225425">
              <a:lnSpc>
                <a:spcPct val="114000"/>
              </a:lnSpc>
              <a:buClr>
                <a:schemeClr val="dk1"/>
              </a:buClr>
              <a:buSzPct val="25000"/>
              <a:defRPr/>
            </a:pPr>
            <a:endParaRPr lang="en-US" sz="2400" dirty="0">
              <a:solidFill>
                <a:schemeClr val="dk1"/>
              </a:solidFill>
              <a:latin typeface="Calibri" charset="0"/>
              <a:ea typeface="Calibri" charset="0"/>
              <a:cs typeface="Calibri" charset="0"/>
              <a:sym typeface="Arial"/>
              <a:rtl val="0"/>
            </a:endParaRPr>
          </a:p>
          <a:p>
            <a:pPr>
              <a:lnSpc>
                <a:spcPct val="114000"/>
              </a:lnSpc>
              <a:buClr>
                <a:schemeClr val="dk1"/>
              </a:buClr>
              <a:buSzPct val="25000"/>
              <a:defRPr/>
            </a:pPr>
            <a:r>
              <a:rPr lang="en-US" sz="2400" dirty="0">
                <a:solidFill>
                  <a:schemeClr val="dk1"/>
                </a:solidFill>
                <a:latin typeface="Calibri" charset="0"/>
                <a:ea typeface="Calibri" charset="0"/>
                <a:cs typeface="Calibri" charset="0"/>
                <a:sym typeface="Arial"/>
                <a:rtl val="0"/>
              </a:rPr>
              <a:t>In </a:t>
            </a:r>
            <a:r>
              <a:rPr lang="en-US" sz="2400" i="1" dirty="0">
                <a:solidFill>
                  <a:schemeClr val="dk1"/>
                </a:solidFill>
                <a:latin typeface="Calibri" charset="0"/>
                <a:ea typeface="Calibri" charset="0"/>
                <a:cs typeface="Calibri" charset="0"/>
                <a:sym typeface="Arial"/>
                <a:rtl val="0"/>
              </a:rPr>
              <a:t>The Lion, the Witch, and the Wardrobe, </a:t>
            </a:r>
            <a:r>
              <a:rPr lang="en-US" sz="2400" dirty="0">
                <a:solidFill>
                  <a:schemeClr val="dk1"/>
                </a:solidFill>
                <a:latin typeface="Calibri" charset="0"/>
                <a:ea typeface="Calibri" charset="0"/>
                <a:cs typeface="Calibri" charset="0"/>
                <a:sym typeface="Arial"/>
                <a:rtl val="0"/>
              </a:rPr>
              <a:t>how and why does Edmund change? </a:t>
            </a:r>
            <a:endParaRPr lang="x-none" sz="2400" dirty="0">
              <a:solidFill>
                <a:schemeClr val="dk1"/>
              </a:solidFill>
              <a:latin typeface="Calibri" charset="0"/>
              <a:ea typeface="Calibri" charset="0"/>
              <a:cs typeface="Calibri" charset="0"/>
              <a:sym typeface="Arial"/>
              <a:rtl val="0"/>
            </a:endParaRPr>
          </a:p>
        </p:txBody>
      </p:sp>
      <p:sp>
        <p:nvSpPr>
          <p:cNvPr id="9" name="Right Arrow 8"/>
          <p:cNvSpPr/>
          <p:nvPr/>
        </p:nvSpPr>
        <p:spPr>
          <a:xfrm>
            <a:off x="5954232" y="1167789"/>
            <a:ext cx="914400" cy="452927"/>
          </a:xfrm>
          <a:prstGeom prst="rightArrow">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Arrow 9"/>
          <p:cNvSpPr/>
          <p:nvPr/>
        </p:nvSpPr>
        <p:spPr>
          <a:xfrm>
            <a:off x="5990990" y="2925820"/>
            <a:ext cx="914400" cy="452927"/>
          </a:xfrm>
          <a:prstGeom prst="rightArrow">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Arrow 10"/>
          <p:cNvSpPr/>
          <p:nvPr/>
        </p:nvSpPr>
        <p:spPr>
          <a:xfrm>
            <a:off x="5954232" y="4683851"/>
            <a:ext cx="914400" cy="452927"/>
          </a:xfrm>
          <a:prstGeom prst="rightArrow">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968103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57</a:t>
            </a:fld>
            <a:endParaRPr lang="en-US" dirty="0"/>
          </a:p>
        </p:txBody>
      </p:sp>
      <p:sp>
        <p:nvSpPr>
          <p:cNvPr id="7" name="Text Placeholder 2">
            <a:extLst>
              <a:ext uri="{FF2B5EF4-FFF2-40B4-BE49-F238E27FC236}">
                <a16:creationId xmlns:a16="http://schemas.microsoft.com/office/drawing/2014/main" id="{90B36FD6-78E5-44DB-9BA8-120D1E2CDCA7}"/>
              </a:ext>
            </a:extLst>
          </p:cNvPr>
          <p:cNvSpPr>
            <a:spLocks noGrp="1"/>
          </p:cNvSpPr>
          <p:nvPr>
            <p:ph type="body" sz="quarter" idx="10"/>
          </p:nvPr>
        </p:nvSpPr>
        <p:spPr/>
        <p:txBody>
          <a:bodyPr/>
          <a:lstStyle/>
          <a:p>
            <a:pPr marL="0" lvl="0" indent="0">
              <a:buNone/>
            </a:pPr>
            <a:endParaRPr lang="en-US" sz="3400" dirty="0"/>
          </a:p>
          <a:p>
            <a:pPr marL="0" lvl="0" indent="0">
              <a:buNone/>
            </a:pPr>
            <a:endParaRPr lang="en-US" sz="3400" dirty="0"/>
          </a:p>
          <a:p>
            <a:pPr marL="0" lvl="0" indent="0">
              <a:buNone/>
            </a:pPr>
            <a:endParaRPr lang="en-US" sz="3400" dirty="0"/>
          </a:p>
          <a:p>
            <a:pPr marL="0" lvl="0" indent="0">
              <a:buNone/>
            </a:pPr>
            <a:endParaRPr lang="en-US" sz="3400" dirty="0"/>
          </a:p>
        </p:txBody>
      </p:sp>
      <p:sp>
        <p:nvSpPr>
          <p:cNvPr id="4" name="Title 3"/>
          <p:cNvSpPr>
            <a:spLocks noGrp="1"/>
          </p:cNvSpPr>
          <p:nvPr>
            <p:ph type="title"/>
          </p:nvPr>
        </p:nvSpPr>
        <p:spPr/>
        <p:txBody>
          <a:bodyPr/>
          <a:lstStyle/>
          <a:p>
            <a:r>
              <a:rPr lang="en-US" dirty="0"/>
              <a:t>What are text-dependent questions?</a:t>
            </a:r>
          </a:p>
        </p:txBody>
      </p:sp>
      <p:sp>
        <p:nvSpPr>
          <p:cNvPr id="2" name="TextBox 1"/>
          <p:cNvSpPr txBox="1"/>
          <p:nvPr/>
        </p:nvSpPr>
        <p:spPr>
          <a:xfrm>
            <a:off x="7038753" y="1232803"/>
            <a:ext cx="4503022" cy="3970318"/>
          </a:xfrm>
          <a:prstGeom prst="rect">
            <a:avLst/>
          </a:prstGeom>
          <a:solidFill>
            <a:schemeClr val="tx1">
              <a:lumMod val="20000"/>
              <a:lumOff val="80000"/>
            </a:schemeClr>
          </a:solidFill>
          <a:ln w="25400">
            <a:solidFill>
              <a:schemeClr val="tx2">
                <a:lumMod val="75000"/>
              </a:schemeClr>
            </a:solidFill>
          </a:ln>
        </p:spPr>
        <p:txBody>
          <a:bodyPr wrap="square" rtlCol="0">
            <a:spAutoFit/>
          </a:bodyPr>
          <a:lstStyle/>
          <a:p>
            <a:pPr algn="ctr">
              <a:buSzPct val="100000"/>
            </a:pPr>
            <a:endParaRPr lang="en-US" sz="3600" dirty="0">
              <a:latin typeface="Calibri" charset="0"/>
              <a:ea typeface="Calibri" charset="0"/>
              <a:cs typeface="Calibri" charset="0"/>
            </a:endParaRPr>
          </a:p>
          <a:p>
            <a:pPr algn="ctr">
              <a:buSzPct val="100000"/>
            </a:pPr>
            <a:r>
              <a:rPr lang="en-US" sz="3600" dirty="0">
                <a:latin typeface="Calibri" charset="0"/>
                <a:ea typeface="Calibri" charset="0"/>
                <a:cs typeface="Calibri" charset="0"/>
              </a:rPr>
              <a:t>Why does Jupiter refuse to give humans fire? What does this reveal about Jupiter’s character?</a:t>
            </a:r>
          </a:p>
          <a:p>
            <a:pPr algn="ctr">
              <a:buSzPct val="100000"/>
            </a:pPr>
            <a:endParaRPr lang="en-US" sz="3600" dirty="0">
              <a:latin typeface="Calibri" charset="0"/>
              <a:ea typeface="Calibri" charset="0"/>
              <a:cs typeface="Calibri" charset="0"/>
            </a:endParaRPr>
          </a:p>
        </p:txBody>
      </p:sp>
      <p:sp>
        <p:nvSpPr>
          <p:cNvPr id="3" name="Rectangle 2"/>
          <p:cNvSpPr/>
          <p:nvPr/>
        </p:nvSpPr>
        <p:spPr>
          <a:xfrm>
            <a:off x="411126" y="1244624"/>
            <a:ext cx="5585637" cy="4278094"/>
          </a:xfrm>
          <a:prstGeom prst="rect">
            <a:avLst/>
          </a:prstGeom>
        </p:spPr>
        <p:txBody>
          <a:bodyPr wrap="square">
            <a:spAutoFit/>
          </a:bodyPr>
          <a:lstStyle/>
          <a:p>
            <a:pPr marL="457200" lvl="0" indent="-457200">
              <a:spcBef>
                <a:spcPts val="0"/>
              </a:spcBef>
              <a:buFont typeface="Arial" charset="0"/>
              <a:buChar char="•"/>
            </a:pPr>
            <a:r>
              <a:rPr lang="en-US" sz="3400" dirty="0">
                <a:latin typeface="Calibri" charset="0"/>
                <a:ea typeface="Calibri" charset="0"/>
                <a:cs typeface="Calibri" charset="0"/>
              </a:rPr>
              <a:t>Push students to rely solely on the text </a:t>
            </a:r>
          </a:p>
          <a:p>
            <a:pPr marL="457200" lvl="0" indent="-457200">
              <a:spcBef>
                <a:spcPts val="0"/>
              </a:spcBef>
              <a:buFont typeface="Arial" charset="0"/>
              <a:buChar char="•"/>
            </a:pPr>
            <a:r>
              <a:rPr lang="en-US" sz="3400" dirty="0">
                <a:latin typeface="Calibri" charset="0"/>
                <a:ea typeface="Calibri" charset="0"/>
                <a:cs typeface="Calibri" charset="0"/>
              </a:rPr>
              <a:t>Must be traceable “back to the text” </a:t>
            </a:r>
          </a:p>
          <a:p>
            <a:pPr marL="457200" lvl="0" indent="-457200">
              <a:spcBef>
                <a:spcPts val="0"/>
              </a:spcBef>
              <a:buFont typeface="Arial" charset="0"/>
              <a:buChar char="•"/>
            </a:pPr>
            <a:r>
              <a:rPr lang="en-US" sz="3400" dirty="0">
                <a:latin typeface="Calibri" charset="0"/>
                <a:ea typeface="Calibri" charset="0"/>
                <a:cs typeface="Calibri" charset="0"/>
              </a:rPr>
              <a:t>Cannot be answered based on personal opinion or background knowledge alone</a:t>
            </a:r>
          </a:p>
        </p:txBody>
      </p:sp>
    </p:spTree>
    <p:extLst>
      <p:ext uri="{BB962C8B-B14F-4D97-AF65-F5344CB8AC3E}">
        <p14:creationId xmlns:p14="http://schemas.microsoft.com/office/powerpoint/2010/main" val="52110723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58</a:t>
            </a:fld>
            <a:endParaRPr lang="uk-UA" dirty="0"/>
          </a:p>
        </p:txBody>
      </p:sp>
      <p:sp>
        <p:nvSpPr>
          <p:cNvPr id="3" name="Text Placeholder 2"/>
          <p:cNvSpPr>
            <a:spLocks noGrp="1"/>
          </p:cNvSpPr>
          <p:nvPr>
            <p:ph type="body" sz="quarter" idx="10"/>
          </p:nvPr>
        </p:nvSpPr>
        <p:spPr>
          <a:xfrm>
            <a:off x="398463" y="1416219"/>
            <a:ext cx="5807784" cy="4822825"/>
          </a:xfrm>
        </p:spPr>
        <p:txBody>
          <a:bodyPr/>
          <a:lstStyle/>
          <a:p>
            <a:pPr lvl="0"/>
            <a:r>
              <a:rPr lang="en-US" sz="3600" dirty="0">
                <a:solidFill>
                  <a:schemeClr val="tx1"/>
                </a:solidFill>
              </a:rPr>
              <a:t>Text-dependent questions help readers build meaning of a text.</a:t>
            </a:r>
          </a:p>
          <a:p>
            <a:pPr lvl="0"/>
            <a:endParaRPr lang="en-US" sz="1000" dirty="0">
              <a:solidFill>
                <a:schemeClr val="tx1"/>
              </a:solidFill>
            </a:endParaRPr>
          </a:p>
          <a:p>
            <a:pPr lvl="0"/>
            <a:r>
              <a:rPr lang="en-US" sz="3600" dirty="0">
                <a:solidFill>
                  <a:schemeClr val="tx1"/>
                </a:solidFill>
              </a:rPr>
              <a:t>Text dependent questions act as a scaffold, supporting students in accessing and understanding texts</a:t>
            </a:r>
            <a:endParaRPr lang="en-US" dirty="0"/>
          </a:p>
        </p:txBody>
      </p:sp>
      <p:sp>
        <p:nvSpPr>
          <p:cNvPr id="4" name="Title 3"/>
          <p:cNvSpPr>
            <a:spLocks noGrp="1"/>
          </p:cNvSpPr>
          <p:nvPr>
            <p:ph type="title"/>
          </p:nvPr>
        </p:nvSpPr>
        <p:spPr/>
        <p:txBody>
          <a:bodyPr/>
          <a:lstStyle/>
          <a:p>
            <a:r>
              <a:rPr lang="en-US" dirty="0"/>
              <a:t>Why ask text-dependent questions?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08268" y="975760"/>
            <a:ext cx="4933507" cy="4898014"/>
          </a:xfrm>
          <a:prstGeom prst="rect">
            <a:avLst/>
          </a:prstGeom>
        </p:spPr>
      </p:pic>
    </p:spTree>
    <p:extLst>
      <p:ext uri="{BB962C8B-B14F-4D97-AF65-F5344CB8AC3E}">
        <p14:creationId xmlns:p14="http://schemas.microsoft.com/office/powerpoint/2010/main" val="354938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59</a:t>
            </a:fld>
            <a:endParaRPr lang="uk-UA" dirty="0"/>
          </a:p>
        </p:txBody>
      </p:sp>
      <p:sp>
        <p:nvSpPr>
          <p:cNvPr id="4" name="Title 3"/>
          <p:cNvSpPr>
            <a:spLocks noGrp="1"/>
          </p:cNvSpPr>
          <p:nvPr>
            <p:ph type="title"/>
          </p:nvPr>
        </p:nvSpPr>
        <p:spPr/>
        <p:txBody>
          <a:bodyPr/>
          <a:lstStyle/>
          <a:p>
            <a:r>
              <a:rPr lang="en-US" dirty="0"/>
              <a:t>How do TDQs act as a scaffold?</a:t>
            </a:r>
          </a:p>
        </p:txBody>
      </p:sp>
      <p:pic>
        <p:nvPicPr>
          <p:cNvPr id="5"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3496" y="932053"/>
            <a:ext cx="8065008" cy="4922659"/>
          </a:xfrm>
          <a:prstGeom prst="rect">
            <a:avLst/>
          </a:prstGeom>
        </p:spPr>
      </p:pic>
    </p:spTree>
    <p:extLst>
      <p:ext uri="{BB962C8B-B14F-4D97-AF65-F5344CB8AC3E}">
        <p14:creationId xmlns:p14="http://schemas.microsoft.com/office/powerpoint/2010/main" val="10653262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A Look Ahead: Where are we going?</a:t>
            </a:r>
          </a:p>
        </p:txBody>
      </p:sp>
      <p:sp>
        <p:nvSpPr>
          <p:cNvPr id="6" name="Slide Number Placeholder 5"/>
          <p:cNvSpPr>
            <a:spLocks noGrp="1"/>
          </p:cNvSpPr>
          <p:nvPr>
            <p:ph type="sldNum" sz="quarter" idx="4294967295"/>
          </p:nvPr>
        </p:nvSpPr>
        <p:spPr>
          <a:xfrm>
            <a:off x="11227135" y="6313958"/>
            <a:ext cx="629281" cy="369332"/>
          </a:xfrm>
          <a:prstGeom prst="rect">
            <a:avLst/>
          </a:prstGeom>
        </p:spPr>
        <p:txBody>
          <a:bodyPr/>
          <a:lstStyle/>
          <a:p>
            <a:fld id="{4080289E-A2FF-0941-931A-EE1328331F47}" type="slidenum">
              <a:rPr lang="en-US" smtClean="0"/>
              <a:pPr/>
              <a:t>6</a:t>
            </a:fld>
            <a:endParaRPr lang="en-US" dirty="0"/>
          </a:p>
        </p:txBody>
      </p:sp>
      <p:sp>
        <p:nvSpPr>
          <p:cNvPr id="2" name="Text Placeholder 1"/>
          <p:cNvSpPr>
            <a:spLocks noGrp="1"/>
          </p:cNvSpPr>
          <p:nvPr>
            <p:ph type="body" sz="quarter" idx="4294967295"/>
          </p:nvPr>
        </p:nvSpPr>
        <p:spPr>
          <a:xfrm>
            <a:off x="836578" y="4416358"/>
            <a:ext cx="2217907" cy="1405714"/>
          </a:xfrm>
          <a:prstGeom prst="rect">
            <a:avLst/>
          </a:prstGeom>
        </p:spPr>
        <p:txBody>
          <a:bodyPr/>
          <a:lstStyle/>
          <a:p>
            <a:pPr algn="ctr"/>
            <a:r>
              <a:rPr lang="en-US" sz="3400" b="1" dirty="0">
                <a:solidFill>
                  <a:schemeClr val="tx1"/>
                </a:solidFill>
                <a:latin typeface="Calibri" charset="0"/>
                <a:ea typeface="Calibri" charset="0"/>
                <a:cs typeface="Calibri" charset="0"/>
              </a:rPr>
              <a:t>Module 3</a:t>
            </a:r>
          </a:p>
        </p:txBody>
      </p:sp>
      <p:sp>
        <p:nvSpPr>
          <p:cNvPr id="3" name="Arc 2"/>
          <p:cNvSpPr/>
          <p:nvPr/>
        </p:nvSpPr>
        <p:spPr>
          <a:xfrm rot="19051832">
            <a:off x="-444411" y="2385907"/>
            <a:ext cx="12153442" cy="11527827"/>
          </a:xfrm>
          <a:prstGeom prst="arc">
            <a:avLst>
              <a:gd name="adj1" fmla="val 16115767"/>
              <a:gd name="adj2" fmla="val 0"/>
            </a:avLst>
          </a:prstGeom>
          <a:ln w="85725">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TextBox 8"/>
          <p:cNvSpPr txBox="1"/>
          <p:nvPr/>
        </p:nvSpPr>
        <p:spPr>
          <a:xfrm>
            <a:off x="1400790" y="1284050"/>
            <a:ext cx="8754894" cy="615553"/>
          </a:xfrm>
          <a:prstGeom prst="rect">
            <a:avLst/>
          </a:prstGeom>
          <a:noFill/>
        </p:spPr>
        <p:txBody>
          <a:bodyPr wrap="square" rtlCol="0">
            <a:spAutoFit/>
          </a:bodyPr>
          <a:lstStyle/>
          <a:p>
            <a:pPr algn="ctr"/>
            <a:r>
              <a:rPr lang="en-US" sz="3400" b="1" dirty="0">
                <a:latin typeface="Calibri" charset="0"/>
                <a:ea typeface="Calibri" charset="0"/>
                <a:cs typeface="Calibri" charset="0"/>
              </a:rPr>
              <a:t>Arc II: Close Reading Cycle of Inquiry</a:t>
            </a:r>
          </a:p>
        </p:txBody>
      </p:sp>
      <p:sp>
        <p:nvSpPr>
          <p:cNvPr id="7" name="Text Placeholder 1"/>
          <p:cNvSpPr>
            <a:spLocks noGrp="1"/>
          </p:cNvSpPr>
          <p:nvPr>
            <p:ph type="body" sz="quarter" idx="4294967295"/>
          </p:nvPr>
        </p:nvSpPr>
        <p:spPr>
          <a:xfrm>
            <a:off x="9009228" y="4416358"/>
            <a:ext cx="2217907" cy="1405714"/>
          </a:xfrm>
          <a:prstGeom prst="rect">
            <a:avLst/>
          </a:prstGeom>
        </p:spPr>
        <p:txBody>
          <a:bodyPr/>
          <a:lstStyle/>
          <a:p>
            <a:pPr algn="ctr"/>
            <a:r>
              <a:rPr lang="en-US" sz="3400" b="1" dirty="0">
                <a:solidFill>
                  <a:schemeClr val="tx1"/>
                </a:solidFill>
                <a:latin typeface="Calibri" charset="0"/>
                <a:ea typeface="Calibri" charset="0"/>
                <a:cs typeface="Calibri" charset="0"/>
              </a:rPr>
              <a:t>Module 4</a:t>
            </a:r>
          </a:p>
        </p:txBody>
      </p:sp>
    </p:spTree>
    <p:extLst>
      <p:ext uri="{BB962C8B-B14F-4D97-AF65-F5344CB8AC3E}">
        <p14:creationId xmlns:p14="http://schemas.microsoft.com/office/powerpoint/2010/main" val="211197687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60</a:t>
            </a:fld>
            <a:endParaRPr lang="en-US" dirty="0"/>
          </a:p>
        </p:txBody>
      </p:sp>
      <p:sp>
        <p:nvSpPr>
          <p:cNvPr id="7" name="Text Placeholder 2">
            <a:extLst>
              <a:ext uri="{FF2B5EF4-FFF2-40B4-BE49-F238E27FC236}">
                <a16:creationId xmlns:a16="http://schemas.microsoft.com/office/drawing/2014/main" id="{90B36FD6-78E5-44DB-9BA8-120D1E2CDCA7}"/>
              </a:ext>
            </a:extLst>
          </p:cNvPr>
          <p:cNvSpPr>
            <a:spLocks noGrp="1"/>
          </p:cNvSpPr>
          <p:nvPr>
            <p:ph type="body" sz="quarter" idx="10"/>
          </p:nvPr>
        </p:nvSpPr>
        <p:spPr/>
        <p:txBody>
          <a:bodyPr/>
          <a:lstStyle/>
          <a:p>
            <a:pPr marL="0" lvl="0" indent="0">
              <a:buNone/>
            </a:pPr>
            <a:endParaRPr lang="en-US" sz="3400" b="1" dirty="0">
              <a:solidFill>
                <a:schemeClr val="tx1"/>
              </a:solidFill>
            </a:endParaRPr>
          </a:p>
          <a:p>
            <a:pPr marL="514350" indent="-514350">
              <a:buAutoNum type="arabicParenR"/>
            </a:pPr>
            <a:endParaRPr lang="en-US" sz="3400" dirty="0"/>
          </a:p>
        </p:txBody>
      </p:sp>
      <p:sp>
        <p:nvSpPr>
          <p:cNvPr id="4" name="Title 3"/>
          <p:cNvSpPr>
            <a:spLocks noGrp="1"/>
          </p:cNvSpPr>
          <p:nvPr>
            <p:ph type="title"/>
          </p:nvPr>
        </p:nvSpPr>
        <p:spPr/>
        <p:txBody>
          <a:bodyPr>
            <a:normAutofit/>
          </a:bodyPr>
          <a:lstStyle/>
          <a:p>
            <a:r>
              <a:rPr lang="en-US" dirty="0"/>
              <a:t>Inputs and Outputs </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93562" y="2624507"/>
            <a:ext cx="1924986" cy="3323326"/>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18548" y="960438"/>
            <a:ext cx="4168642" cy="2208882"/>
          </a:xfrm>
          <a:prstGeom prst="rect">
            <a:avLst/>
          </a:prstGeom>
        </p:spPr>
      </p:pic>
      <p:sp>
        <p:nvSpPr>
          <p:cNvPr id="8" name="TextBox 7"/>
          <p:cNvSpPr txBox="1"/>
          <p:nvPr/>
        </p:nvSpPr>
        <p:spPr>
          <a:xfrm>
            <a:off x="132700" y="1468976"/>
            <a:ext cx="4503022" cy="3970318"/>
          </a:xfrm>
          <a:prstGeom prst="rect">
            <a:avLst/>
          </a:prstGeom>
          <a:solidFill>
            <a:schemeClr val="tx1">
              <a:lumMod val="20000"/>
              <a:lumOff val="80000"/>
            </a:schemeClr>
          </a:solidFill>
          <a:ln w="25400">
            <a:solidFill>
              <a:schemeClr val="tx2">
                <a:lumMod val="75000"/>
              </a:schemeClr>
            </a:solidFill>
          </a:ln>
        </p:spPr>
        <p:txBody>
          <a:bodyPr wrap="square" rtlCol="0">
            <a:spAutoFit/>
          </a:bodyPr>
          <a:lstStyle/>
          <a:p>
            <a:pPr algn="ctr">
              <a:buSzPct val="100000"/>
            </a:pPr>
            <a:endParaRPr lang="en-US" sz="3600" dirty="0">
              <a:latin typeface="Calibri" charset="0"/>
              <a:ea typeface="Calibri" charset="0"/>
              <a:cs typeface="Calibri" charset="0"/>
            </a:endParaRPr>
          </a:p>
          <a:p>
            <a:pPr algn="ctr">
              <a:buSzPct val="100000"/>
            </a:pPr>
            <a:r>
              <a:rPr lang="en-US" sz="3600" dirty="0">
                <a:latin typeface="Calibri" charset="0"/>
                <a:ea typeface="Calibri" charset="0"/>
                <a:cs typeface="Calibri" charset="0"/>
              </a:rPr>
              <a:t>Why does Jupiter refuse to give humans fire? What does this reveal about Jupiter’s character?</a:t>
            </a:r>
          </a:p>
          <a:p>
            <a:pPr algn="ctr">
              <a:buSzPct val="100000"/>
            </a:pPr>
            <a:endParaRPr lang="en-US" sz="3600" dirty="0">
              <a:latin typeface="Calibri" charset="0"/>
              <a:ea typeface="Calibri" charset="0"/>
              <a:cs typeface="Calibri" charset="0"/>
            </a:endParaRPr>
          </a:p>
        </p:txBody>
      </p:sp>
      <p:sp>
        <p:nvSpPr>
          <p:cNvPr id="11" name="Curved Up Arrow 10"/>
          <p:cNvSpPr/>
          <p:nvPr/>
        </p:nvSpPr>
        <p:spPr>
          <a:xfrm>
            <a:off x="8017476" y="3372803"/>
            <a:ext cx="1780180" cy="1088203"/>
          </a:xfrm>
          <a:prstGeom prst="curvedUpArrow">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Curved Down Arrow 11"/>
          <p:cNvSpPr/>
          <p:nvPr/>
        </p:nvSpPr>
        <p:spPr>
          <a:xfrm>
            <a:off x="4635722" y="1265493"/>
            <a:ext cx="1924986" cy="1157887"/>
          </a:xfrm>
          <a:prstGeom prst="curvedDownArrow">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TextBox 12"/>
          <p:cNvSpPr txBox="1"/>
          <p:nvPr/>
        </p:nvSpPr>
        <p:spPr>
          <a:xfrm>
            <a:off x="9064356" y="1572436"/>
            <a:ext cx="2013924" cy="984885"/>
          </a:xfrm>
          <a:prstGeom prst="rect">
            <a:avLst/>
          </a:prstGeom>
          <a:noFill/>
        </p:spPr>
        <p:txBody>
          <a:bodyPr wrap="square" rtlCol="0">
            <a:spAutoFit/>
          </a:bodyPr>
          <a:lstStyle/>
          <a:p>
            <a:pPr algn="ctr"/>
            <a:r>
              <a:rPr lang="en-US" sz="2900" b="1" dirty="0">
                <a:latin typeface="Calibri" charset="0"/>
                <a:ea typeface="Calibri" charset="0"/>
                <a:cs typeface="Calibri" charset="0"/>
              </a:rPr>
              <a:t>Text-Based Response</a:t>
            </a:r>
          </a:p>
        </p:txBody>
      </p:sp>
    </p:spTree>
    <p:extLst>
      <p:ext uri="{BB962C8B-B14F-4D97-AF65-F5344CB8AC3E}">
        <p14:creationId xmlns:p14="http://schemas.microsoft.com/office/powerpoint/2010/main" val="117318652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61</a:t>
            </a:fld>
            <a:endParaRPr lang="uk-UA" dirty="0"/>
          </a:p>
        </p:txBody>
      </p:sp>
      <p:sp>
        <p:nvSpPr>
          <p:cNvPr id="6" name="Text Placeholder 5"/>
          <p:cNvSpPr>
            <a:spLocks noGrp="1"/>
          </p:cNvSpPr>
          <p:nvPr>
            <p:ph type="body" sz="quarter" idx="10"/>
          </p:nvPr>
        </p:nvSpPr>
        <p:spPr>
          <a:xfrm>
            <a:off x="4980561" y="1193800"/>
            <a:ext cx="7062282" cy="4822825"/>
          </a:xfrm>
        </p:spPr>
        <p:txBody>
          <a:bodyPr/>
          <a:lstStyle/>
          <a:p>
            <a:r>
              <a:rPr lang="en-US" sz="3300" b="1" dirty="0">
                <a:solidFill>
                  <a:schemeClr val="tx2"/>
                </a:solidFill>
              </a:rPr>
              <a:t>Read</a:t>
            </a:r>
            <a:r>
              <a:rPr lang="en-US" sz="3300" dirty="0">
                <a:solidFill>
                  <a:schemeClr val="accent5">
                    <a:lumMod val="75000"/>
                  </a:schemeClr>
                </a:solidFill>
              </a:rPr>
              <a:t> </a:t>
            </a:r>
            <a:r>
              <a:rPr lang="en-US" sz="3300" dirty="0">
                <a:solidFill>
                  <a:schemeClr val="tx1"/>
                </a:solidFill>
              </a:rPr>
              <a:t>the two student responses in your note catcher</a:t>
            </a:r>
          </a:p>
          <a:p>
            <a:endParaRPr lang="en-US" sz="2000" dirty="0">
              <a:solidFill>
                <a:schemeClr val="tx1"/>
              </a:solidFill>
            </a:endParaRPr>
          </a:p>
          <a:p>
            <a:pPr marL="0" indent="0" algn="ctr">
              <a:buNone/>
            </a:pPr>
            <a:r>
              <a:rPr lang="en-US" sz="3300" b="1" dirty="0">
                <a:solidFill>
                  <a:schemeClr val="tx2"/>
                </a:solidFill>
              </a:rPr>
              <a:t>Think –Pair – Share </a:t>
            </a:r>
          </a:p>
          <a:p>
            <a:r>
              <a:rPr lang="en-US" sz="3300" dirty="0">
                <a:solidFill>
                  <a:schemeClr val="tx1"/>
                </a:solidFill>
              </a:rPr>
              <a:t>Which response is stronger? </a:t>
            </a:r>
          </a:p>
          <a:p>
            <a:r>
              <a:rPr lang="en-US" sz="3300" dirty="0">
                <a:solidFill>
                  <a:schemeClr val="tx1"/>
                </a:solidFill>
              </a:rPr>
              <a:t>How do you know?</a:t>
            </a:r>
          </a:p>
          <a:p>
            <a:r>
              <a:rPr lang="en-US" sz="3300" dirty="0">
                <a:solidFill>
                  <a:schemeClr val="tx1"/>
                </a:solidFill>
              </a:rPr>
              <a:t>What does each response tell us about what each student does or does not understand?</a:t>
            </a:r>
          </a:p>
          <a:p>
            <a:endParaRPr lang="en-US" dirty="0"/>
          </a:p>
        </p:txBody>
      </p:sp>
      <p:sp>
        <p:nvSpPr>
          <p:cNvPr id="4" name="Title 3"/>
          <p:cNvSpPr>
            <a:spLocks noGrp="1"/>
          </p:cNvSpPr>
          <p:nvPr>
            <p:ph type="title"/>
          </p:nvPr>
        </p:nvSpPr>
        <p:spPr/>
        <p:txBody>
          <a:bodyPr/>
          <a:lstStyle/>
          <a:p>
            <a:r>
              <a:rPr lang="en-US" dirty="0"/>
              <a:t>Compare Student Responses</a:t>
            </a:r>
          </a:p>
        </p:txBody>
      </p:sp>
      <p:sp>
        <p:nvSpPr>
          <p:cNvPr id="7" name="TextBox 6"/>
          <p:cNvSpPr txBox="1"/>
          <p:nvPr/>
        </p:nvSpPr>
        <p:spPr>
          <a:xfrm>
            <a:off x="132700" y="1468976"/>
            <a:ext cx="4503022" cy="3970318"/>
          </a:xfrm>
          <a:prstGeom prst="rect">
            <a:avLst/>
          </a:prstGeom>
          <a:solidFill>
            <a:schemeClr val="tx1">
              <a:lumMod val="20000"/>
              <a:lumOff val="80000"/>
            </a:schemeClr>
          </a:solidFill>
          <a:ln w="25400">
            <a:solidFill>
              <a:schemeClr val="tx2">
                <a:lumMod val="75000"/>
              </a:schemeClr>
            </a:solidFill>
          </a:ln>
        </p:spPr>
        <p:txBody>
          <a:bodyPr wrap="square" rtlCol="0">
            <a:spAutoFit/>
          </a:bodyPr>
          <a:lstStyle/>
          <a:p>
            <a:pPr algn="ctr">
              <a:buSzPct val="100000"/>
            </a:pPr>
            <a:endParaRPr lang="en-US" sz="3600" dirty="0">
              <a:latin typeface="Calibri" charset="0"/>
              <a:ea typeface="Calibri" charset="0"/>
              <a:cs typeface="Calibri" charset="0"/>
            </a:endParaRPr>
          </a:p>
          <a:p>
            <a:pPr algn="ctr">
              <a:buSzPct val="100000"/>
            </a:pPr>
            <a:r>
              <a:rPr lang="en-US" sz="3600" dirty="0">
                <a:latin typeface="Calibri" charset="0"/>
                <a:ea typeface="Calibri" charset="0"/>
                <a:cs typeface="Calibri" charset="0"/>
              </a:rPr>
              <a:t>Why does Jupiter refuse to give humans fire? What does this reveal about Jupiter’s character?</a:t>
            </a:r>
          </a:p>
          <a:p>
            <a:pPr algn="ctr">
              <a:buSzPct val="100000"/>
            </a:pPr>
            <a:endParaRPr lang="en-US" sz="3600" dirty="0">
              <a:latin typeface="Calibri" charset="0"/>
              <a:ea typeface="Calibri" charset="0"/>
              <a:cs typeface="Calibri" charset="0"/>
            </a:endParaRPr>
          </a:p>
        </p:txBody>
      </p:sp>
    </p:spTree>
    <p:extLst>
      <p:ext uri="{BB962C8B-B14F-4D97-AF65-F5344CB8AC3E}">
        <p14:creationId xmlns:p14="http://schemas.microsoft.com/office/powerpoint/2010/main" val="1240960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62</a:t>
            </a:fld>
            <a:endParaRPr lang="uk-UA" dirty="0"/>
          </a:p>
        </p:txBody>
      </p:sp>
      <p:sp>
        <p:nvSpPr>
          <p:cNvPr id="7" name="Text Placeholder 6"/>
          <p:cNvSpPr>
            <a:spLocks noGrp="1"/>
          </p:cNvSpPr>
          <p:nvPr>
            <p:ph type="body" sz="quarter" idx="10"/>
          </p:nvPr>
        </p:nvSpPr>
        <p:spPr>
          <a:xfrm>
            <a:off x="398463" y="831560"/>
            <a:ext cx="11383962" cy="4822825"/>
          </a:xfrm>
        </p:spPr>
        <p:txBody>
          <a:bodyPr/>
          <a:lstStyle/>
          <a:p>
            <a:pPr marL="0" indent="0" algn="ctr">
              <a:buNone/>
            </a:pPr>
            <a:r>
              <a:rPr lang="en-US" sz="3200" b="1" dirty="0">
                <a:solidFill>
                  <a:schemeClr val="tx2"/>
                </a:solidFill>
              </a:rPr>
              <a:t>The student:</a:t>
            </a:r>
          </a:p>
          <a:p>
            <a:pPr>
              <a:buFont typeface="Arial" charset="0"/>
              <a:buChar char="•"/>
            </a:pPr>
            <a:r>
              <a:rPr lang="en-US" sz="3200" dirty="0"/>
              <a:t> </a:t>
            </a:r>
            <a:r>
              <a:rPr lang="en-US" sz="3200" dirty="0">
                <a:solidFill>
                  <a:schemeClr val="tx1"/>
                </a:solidFill>
              </a:rPr>
              <a:t>Responds directly to the question asked with a valid assertion drawn from the text.</a:t>
            </a:r>
          </a:p>
          <a:p>
            <a:pPr>
              <a:buFont typeface="Arial" charset="0"/>
              <a:buChar char="•"/>
            </a:pPr>
            <a:r>
              <a:rPr lang="en-US" sz="3200" dirty="0">
                <a:solidFill>
                  <a:schemeClr val="tx1"/>
                </a:solidFill>
              </a:rPr>
              <a:t>Selects evidence provided from the text that is </a:t>
            </a:r>
            <a:r>
              <a:rPr lang="en-US" sz="3200" b="1" dirty="0">
                <a:solidFill>
                  <a:schemeClr val="tx1"/>
                </a:solidFill>
              </a:rPr>
              <a:t>relevant</a:t>
            </a:r>
            <a:r>
              <a:rPr lang="en-US" sz="3200" dirty="0">
                <a:solidFill>
                  <a:schemeClr val="tx1"/>
                </a:solidFill>
              </a:rPr>
              <a:t> (evidence supports the assertion) and </a:t>
            </a:r>
            <a:r>
              <a:rPr lang="en-US" sz="3200" b="1" dirty="0">
                <a:solidFill>
                  <a:schemeClr val="tx1"/>
                </a:solidFill>
              </a:rPr>
              <a:t>sufficien</a:t>
            </a:r>
            <a:r>
              <a:rPr lang="en-US" sz="3200" dirty="0">
                <a:solidFill>
                  <a:schemeClr val="tx1"/>
                </a:solidFill>
              </a:rPr>
              <a:t>t (enough evidence is given to support the assertion).</a:t>
            </a:r>
          </a:p>
          <a:p>
            <a:pPr>
              <a:buFont typeface="Arial" charset="0"/>
              <a:buChar char="•"/>
            </a:pPr>
            <a:r>
              <a:rPr lang="en-US" sz="3200" dirty="0">
                <a:solidFill>
                  <a:schemeClr val="tx1"/>
                </a:solidFill>
              </a:rPr>
              <a:t>Is able to clearly articulate a relevant and valid connection between the evidence given and the assertion.</a:t>
            </a:r>
          </a:p>
          <a:p>
            <a:pPr marL="0" indent="0" algn="ctr">
              <a:buNone/>
            </a:pPr>
            <a:r>
              <a:rPr lang="en-US" sz="1200" b="1" dirty="0">
                <a:solidFill>
                  <a:schemeClr val="tx2"/>
                </a:solidFill>
              </a:rPr>
              <a:t>  </a:t>
            </a:r>
          </a:p>
          <a:p>
            <a:pPr marL="0" indent="0" algn="ctr">
              <a:buNone/>
            </a:pPr>
            <a:r>
              <a:rPr lang="en-US" sz="3200" b="1" dirty="0">
                <a:solidFill>
                  <a:schemeClr val="tx2"/>
                </a:solidFill>
              </a:rPr>
              <a:t>Discuss: </a:t>
            </a:r>
            <a:r>
              <a:rPr lang="en-US" sz="3200" dirty="0">
                <a:solidFill>
                  <a:schemeClr val="tx1"/>
                </a:solidFill>
              </a:rPr>
              <a:t>How does the exemplar student response demonstrate each of these criteria? </a:t>
            </a:r>
            <a:endParaRPr lang="en-US" dirty="0"/>
          </a:p>
        </p:txBody>
      </p:sp>
      <p:sp>
        <p:nvSpPr>
          <p:cNvPr id="6" name="Title 5"/>
          <p:cNvSpPr>
            <a:spLocks noGrp="1"/>
          </p:cNvSpPr>
          <p:nvPr>
            <p:ph type="title"/>
          </p:nvPr>
        </p:nvSpPr>
        <p:spPr/>
        <p:txBody>
          <a:bodyPr/>
          <a:lstStyle/>
          <a:p>
            <a:r>
              <a:rPr lang="en-US" dirty="0"/>
              <a:t>In a Strong Student Response</a:t>
            </a:r>
            <a:r>
              <a:rPr lang="is-IS" dirty="0"/>
              <a:t>….</a:t>
            </a:r>
            <a:endParaRPr lang="en-US" dirty="0"/>
          </a:p>
        </p:txBody>
      </p:sp>
      <p:sp>
        <p:nvSpPr>
          <p:cNvPr id="2" name="Rectangle 1"/>
          <p:cNvSpPr/>
          <p:nvPr/>
        </p:nvSpPr>
        <p:spPr>
          <a:xfrm>
            <a:off x="670560" y="2355273"/>
            <a:ext cx="11111865" cy="1493520"/>
          </a:xfrm>
          <a:prstGeom prst="rect">
            <a:avLst/>
          </a:prstGeom>
          <a:noFill/>
          <a:ln w="4762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92272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63</a:t>
            </a:fld>
            <a:endParaRPr lang="uk-UA" dirty="0"/>
          </a:p>
        </p:txBody>
      </p:sp>
      <p:sp>
        <p:nvSpPr>
          <p:cNvPr id="4" name="Title 3"/>
          <p:cNvSpPr>
            <a:spLocks noGrp="1"/>
          </p:cNvSpPr>
          <p:nvPr>
            <p:ph type="title"/>
          </p:nvPr>
        </p:nvSpPr>
        <p:spPr/>
        <p:txBody>
          <a:bodyPr/>
          <a:lstStyle/>
          <a:p>
            <a:r>
              <a:rPr lang="en-US" dirty="0"/>
              <a:t>Zoom In: Criteria 2</a:t>
            </a:r>
          </a:p>
        </p:txBody>
      </p:sp>
      <p:sp>
        <p:nvSpPr>
          <p:cNvPr id="5" name="TextBox 4"/>
          <p:cNvSpPr txBox="1"/>
          <p:nvPr/>
        </p:nvSpPr>
        <p:spPr>
          <a:xfrm>
            <a:off x="335280" y="1193800"/>
            <a:ext cx="7711439" cy="4939814"/>
          </a:xfrm>
          <a:prstGeom prst="rect">
            <a:avLst/>
          </a:prstGeom>
          <a:noFill/>
        </p:spPr>
        <p:txBody>
          <a:bodyPr wrap="square" rtlCol="0">
            <a:spAutoFit/>
          </a:bodyPr>
          <a:lstStyle/>
          <a:p>
            <a:pPr marL="285750" indent="-285750">
              <a:buFont typeface="Arial" charset="0"/>
              <a:buChar char="•"/>
            </a:pPr>
            <a:r>
              <a:rPr lang="en-US" sz="4500" dirty="0">
                <a:latin typeface="Calibri" panose="020F0502020204030204" pitchFamily="34" charset="0"/>
                <a:ea typeface="Avenir Next Medium" charset="0"/>
                <a:cs typeface="Calibri" panose="020F0502020204030204" pitchFamily="34" charset="0"/>
              </a:rPr>
              <a:t>Review the Standard 1 progression in grades 4-8</a:t>
            </a:r>
          </a:p>
          <a:p>
            <a:pPr marL="285750" indent="-285750">
              <a:buFont typeface="Arial" charset="0"/>
              <a:buChar char="•"/>
            </a:pPr>
            <a:endParaRPr lang="en-US" sz="4500" dirty="0">
              <a:latin typeface="Calibri" panose="020F0502020204030204" pitchFamily="34" charset="0"/>
              <a:ea typeface="Avenir Next Medium" charset="0"/>
              <a:cs typeface="Calibri" panose="020F0502020204030204" pitchFamily="34" charset="0"/>
            </a:endParaRPr>
          </a:p>
          <a:p>
            <a:pPr marL="285750" indent="-285750">
              <a:buFont typeface="Arial" charset="0"/>
              <a:buChar char="•"/>
            </a:pPr>
            <a:r>
              <a:rPr lang="en-US" sz="4500" dirty="0">
                <a:latin typeface="Calibri" panose="020F0502020204030204" pitchFamily="34" charset="0"/>
                <a:ea typeface="Avenir Next Medium" charset="0"/>
                <a:cs typeface="Calibri" panose="020F0502020204030204" pitchFamily="34" charset="0"/>
              </a:rPr>
              <a:t>How does this progression clarify what we mean by “evidence” at the different grades?</a:t>
            </a:r>
          </a:p>
        </p:txBody>
      </p:sp>
      <p:sp>
        <p:nvSpPr>
          <p:cNvPr id="7" name="Text Placeholder 6">
            <a:extLst>
              <a:ext uri="{FF2B5EF4-FFF2-40B4-BE49-F238E27FC236}">
                <a16:creationId xmlns:a16="http://schemas.microsoft.com/office/drawing/2014/main" id="{1752FE6C-236F-A041-A7EA-A293808696AE}"/>
              </a:ext>
            </a:extLst>
          </p:cNvPr>
          <p:cNvSpPr>
            <a:spLocks noGrp="1"/>
          </p:cNvSpPr>
          <p:nvPr>
            <p:ph type="body" sz="quarter" idx="10"/>
          </p:nvPr>
        </p:nvSpPr>
        <p:spPr/>
        <p:txBody>
          <a:bodyPr/>
          <a:lstStyle/>
          <a:p>
            <a:endParaRPr lang="en-US"/>
          </a:p>
        </p:txBody>
      </p:sp>
      <p:sp>
        <p:nvSpPr>
          <p:cNvPr id="8" name="Text Placeholder 2">
            <a:extLst>
              <a:ext uri="{FF2B5EF4-FFF2-40B4-BE49-F238E27FC236}">
                <a16:creationId xmlns:a16="http://schemas.microsoft.com/office/drawing/2014/main" id="{24FF84DE-207A-FF41-B649-A2C46B6DA967}"/>
              </a:ext>
            </a:extLst>
          </p:cNvPr>
          <p:cNvSpPr txBox="1">
            <a:spLocks/>
          </p:cNvSpPr>
          <p:nvPr/>
        </p:nvSpPr>
        <p:spPr>
          <a:xfrm>
            <a:off x="8046719" y="1193800"/>
            <a:ext cx="3735705" cy="4822825"/>
          </a:xfrm>
          <a:prstGeom prst="rect">
            <a:avLst/>
          </a:prstGeom>
          <a:ln w="50800">
            <a:solidFill>
              <a:schemeClr val="tx2"/>
            </a:solidFill>
          </a:ln>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r>
              <a:rPr lang="en-US" sz="3200" b="1">
                <a:solidFill>
                  <a:schemeClr val="tx1"/>
                </a:solidFill>
              </a:rPr>
              <a:t>Criteria 2:</a:t>
            </a:r>
          </a:p>
          <a:p>
            <a:pPr marL="0" indent="0" algn="ctr">
              <a:buFont typeface="Arial"/>
              <a:buNone/>
            </a:pPr>
            <a:r>
              <a:rPr lang="en-US" sz="3200">
                <a:solidFill>
                  <a:schemeClr val="tx1"/>
                </a:solidFill>
              </a:rPr>
              <a:t>Selects evidence provided from the text that is </a:t>
            </a:r>
            <a:r>
              <a:rPr lang="en-US" sz="3200" b="1">
                <a:solidFill>
                  <a:schemeClr val="tx1"/>
                </a:solidFill>
              </a:rPr>
              <a:t>relevant</a:t>
            </a:r>
            <a:r>
              <a:rPr lang="en-US" sz="3200">
                <a:solidFill>
                  <a:schemeClr val="tx1"/>
                </a:solidFill>
              </a:rPr>
              <a:t> (evidence supports the assertion) and </a:t>
            </a:r>
            <a:r>
              <a:rPr lang="en-US" sz="3200" b="1">
                <a:solidFill>
                  <a:schemeClr val="tx1"/>
                </a:solidFill>
              </a:rPr>
              <a:t>sufficien</a:t>
            </a:r>
            <a:r>
              <a:rPr lang="en-US" sz="3200">
                <a:solidFill>
                  <a:schemeClr val="tx1"/>
                </a:solidFill>
              </a:rPr>
              <a:t>t (enough evidence is given to support the assertion).</a:t>
            </a:r>
          </a:p>
          <a:p>
            <a:endParaRPr lang="en-US" dirty="0"/>
          </a:p>
        </p:txBody>
      </p:sp>
    </p:spTree>
    <p:extLst>
      <p:ext uri="{BB962C8B-B14F-4D97-AF65-F5344CB8AC3E}">
        <p14:creationId xmlns:p14="http://schemas.microsoft.com/office/powerpoint/2010/main" val="84614800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64</a:t>
            </a:fld>
            <a:endParaRPr lang="uk-UA" dirty="0"/>
          </a:p>
        </p:txBody>
      </p:sp>
      <p:sp>
        <p:nvSpPr>
          <p:cNvPr id="7" name="Text Placeholder 6"/>
          <p:cNvSpPr>
            <a:spLocks noGrp="1"/>
          </p:cNvSpPr>
          <p:nvPr>
            <p:ph type="body" sz="quarter" idx="10"/>
          </p:nvPr>
        </p:nvSpPr>
        <p:spPr>
          <a:xfrm>
            <a:off x="398463" y="831560"/>
            <a:ext cx="11383962" cy="4822825"/>
          </a:xfrm>
        </p:spPr>
        <p:txBody>
          <a:bodyPr/>
          <a:lstStyle/>
          <a:p>
            <a:pPr marL="0" indent="0" algn="ctr">
              <a:buNone/>
            </a:pPr>
            <a:r>
              <a:rPr lang="en-US" sz="3200" b="1" dirty="0">
                <a:solidFill>
                  <a:schemeClr val="tx2"/>
                </a:solidFill>
              </a:rPr>
              <a:t>The student:</a:t>
            </a:r>
          </a:p>
          <a:p>
            <a:pPr>
              <a:buFont typeface="Arial" charset="0"/>
              <a:buChar char="•"/>
            </a:pPr>
            <a:r>
              <a:rPr lang="en-US" sz="3200" dirty="0"/>
              <a:t> </a:t>
            </a:r>
            <a:r>
              <a:rPr lang="en-US" sz="3200" dirty="0">
                <a:solidFill>
                  <a:schemeClr val="tx1"/>
                </a:solidFill>
              </a:rPr>
              <a:t>Responds directly to the question asked with a valid assertion drawn from the text.</a:t>
            </a:r>
          </a:p>
          <a:p>
            <a:pPr>
              <a:buFont typeface="Arial" charset="0"/>
              <a:buChar char="•"/>
            </a:pPr>
            <a:r>
              <a:rPr lang="en-US" sz="3200" dirty="0">
                <a:solidFill>
                  <a:schemeClr val="tx1"/>
                </a:solidFill>
              </a:rPr>
              <a:t>Selects evidence provided from the text that is </a:t>
            </a:r>
            <a:r>
              <a:rPr lang="en-US" sz="3200" b="1" dirty="0">
                <a:solidFill>
                  <a:schemeClr val="tx1"/>
                </a:solidFill>
              </a:rPr>
              <a:t>relevant</a:t>
            </a:r>
            <a:r>
              <a:rPr lang="en-US" sz="3200" dirty="0">
                <a:solidFill>
                  <a:schemeClr val="tx1"/>
                </a:solidFill>
              </a:rPr>
              <a:t> (evidence supports the assertion) and </a:t>
            </a:r>
            <a:r>
              <a:rPr lang="en-US" sz="3200" b="1" dirty="0">
                <a:solidFill>
                  <a:schemeClr val="tx1"/>
                </a:solidFill>
              </a:rPr>
              <a:t>sufficien</a:t>
            </a:r>
            <a:r>
              <a:rPr lang="en-US" sz="3200" dirty="0">
                <a:solidFill>
                  <a:schemeClr val="tx1"/>
                </a:solidFill>
              </a:rPr>
              <a:t>t (enough evidence is given to support the assertion).</a:t>
            </a:r>
          </a:p>
          <a:p>
            <a:pPr>
              <a:buFont typeface="Arial" charset="0"/>
              <a:buChar char="•"/>
            </a:pPr>
            <a:r>
              <a:rPr lang="en-US" sz="3200" dirty="0">
                <a:solidFill>
                  <a:schemeClr val="tx1"/>
                </a:solidFill>
              </a:rPr>
              <a:t>Is able to clearly articulate a relevant and valid connection between the evidence given and the assertion.</a:t>
            </a:r>
          </a:p>
          <a:p>
            <a:pPr marL="0" indent="0" algn="ctr">
              <a:buNone/>
            </a:pPr>
            <a:r>
              <a:rPr lang="en-US" sz="1200" b="1" dirty="0">
                <a:solidFill>
                  <a:schemeClr val="tx2"/>
                </a:solidFill>
              </a:rPr>
              <a:t>  </a:t>
            </a:r>
          </a:p>
        </p:txBody>
      </p:sp>
      <p:sp>
        <p:nvSpPr>
          <p:cNvPr id="6" name="Title 5"/>
          <p:cNvSpPr>
            <a:spLocks noGrp="1"/>
          </p:cNvSpPr>
          <p:nvPr>
            <p:ph type="title"/>
          </p:nvPr>
        </p:nvSpPr>
        <p:spPr/>
        <p:txBody>
          <a:bodyPr/>
          <a:lstStyle/>
          <a:p>
            <a:r>
              <a:rPr lang="en-US" dirty="0"/>
              <a:t>In a Strong Student Response</a:t>
            </a:r>
            <a:r>
              <a:rPr lang="is-IS" dirty="0"/>
              <a:t>….</a:t>
            </a:r>
            <a:endParaRPr lang="en-US" dirty="0"/>
          </a:p>
        </p:txBody>
      </p:sp>
      <p:sp>
        <p:nvSpPr>
          <p:cNvPr id="2" name="Rectangle 1"/>
          <p:cNvSpPr/>
          <p:nvPr/>
        </p:nvSpPr>
        <p:spPr>
          <a:xfrm>
            <a:off x="670560" y="1416528"/>
            <a:ext cx="11111865" cy="930432"/>
          </a:xfrm>
          <a:prstGeom prst="rect">
            <a:avLst/>
          </a:prstGeom>
          <a:noFill/>
          <a:ln w="4762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1943486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65</a:t>
            </a:fld>
            <a:endParaRPr lang="uk-UA" dirty="0"/>
          </a:p>
        </p:txBody>
      </p:sp>
      <p:sp>
        <p:nvSpPr>
          <p:cNvPr id="12" name="Text Placeholder 11">
            <a:extLst>
              <a:ext uri="{FF2B5EF4-FFF2-40B4-BE49-F238E27FC236}">
                <a16:creationId xmlns:a16="http://schemas.microsoft.com/office/drawing/2014/main" id="{C05BDD70-BCE5-FF4E-A5C5-5B59A206D9CA}"/>
              </a:ext>
            </a:extLst>
          </p:cNvPr>
          <p:cNvSpPr>
            <a:spLocks noGrp="1"/>
          </p:cNvSpPr>
          <p:nvPr>
            <p:ph type="body" sz="quarter" idx="10"/>
          </p:nvPr>
        </p:nvSpPr>
        <p:spPr/>
        <p:txBody>
          <a:bodyPr/>
          <a:lstStyle/>
          <a:p>
            <a:endParaRPr lang="en-US"/>
          </a:p>
        </p:txBody>
      </p:sp>
      <p:sp>
        <p:nvSpPr>
          <p:cNvPr id="6" name="Title 5"/>
          <p:cNvSpPr>
            <a:spLocks noGrp="1"/>
          </p:cNvSpPr>
          <p:nvPr>
            <p:ph type="title"/>
          </p:nvPr>
        </p:nvSpPr>
        <p:spPr/>
        <p:txBody>
          <a:bodyPr/>
          <a:lstStyle/>
          <a:p>
            <a:r>
              <a:rPr lang="en-US" dirty="0"/>
              <a:t>Student Look-</a:t>
            </a:r>
            <a:r>
              <a:rPr lang="en-US" dirty="0" err="1"/>
              <a:t>Fors</a:t>
            </a:r>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1775" y="960170"/>
            <a:ext cx="4785360" cy="4555434"/>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3927" y="960170"/>
            <a:ext cx="5242073" cy="4567196"/>
          </a:xfrm>
          <a:prstGeom prst="rect">
            <a:avLst/>
          </a:prstGeom>
        </p:spPr>
      </p:pic>
      <p:sp>
        <p:nvSpPr>
          <p:cNvPr id="2" name="Rectangle 1"/>
          <p:cNvSpPr/>
          <p:nvPr/>
        </p:nvSpPr>
        <p:spPr>
          <a:xfrm>
            <a:off x="10487189" y="5607003"/>
            <a:ext cx="1479892" cy="307777"/>
          </a:xfrm>
          <a:prstGeom prst="rect">
            <a:avLst/>
          </a:prstGeom>
        </p:spPr>
        <p:txBody>
          <a:bodyPr wrap="none">
            <a:spAutoFit/>
          </a:bodyPr>
          <a:lstStyle/>
          <a:p>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198659379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66</a:t>
            </a:fld>
            <a:endParaRPr lang="en-US" dirty="0"/>
          </a:p>
        </p:txBody>
      </p:sp>
      <p:sp>
        <p:nvSpPr>
          <p:cNvPr id="7" name="Text Placeholder 2">
            <a:extLst>
              <a:ext uri="{FF2B5EF4-FFF2-40B4-BE49-F238E27FC236}">
                <a16:creationId xmlns:a16="http://schemas.microsoft.com/office/drawing/2014/main" id="{90B36FD6-78E5-44DB-9BA8-120D1E2CDCA7}"/>
              </a:ext>
            </a:extLst>
          </p:cNvPr>
          <p:cNvSpPr>
            <a:spLocks noGrp="1"/>
          </p:cNvSpPr>
          <p:nvPr>
            <p:ph type="body" sz="quarter" idx="10"/>
          </p:nvPr>
        </p:nvSpPr>
        <p:spPr>
          <a:xfrm>
            <a:off x="398463" y="1193800"/>
            <a:ext cx="4601554" cy="4822825"/>
          </a:xfrm>
          <a:solidFill>
            <a:schemeClr val="tx1">
              <a:lumMod val="20000"/>
              <a:lumOff val="80000"/>
            </a:schemeClr>
          </a:solidFill>
          <a:ln w="31750">
            <a:solidFill>
              <a:schemeClr val="tx2">
                <a:lumMod val="75000"/>
              </a:schemeClr>
            </a:solidFill>
          </a:ln>
        </p:spPr>
        <p:txBody>
          <a:bodyPr/>
          <a:lstStyle/>
          <a:p>
            <a:pPr marL="0" lvl="0" indent="0" algn="ctr">
              <a:buNone/>
            </a:pPr>
            <a:endParaRPr lang="en-US" sz="3600" dirty="0"/>
          </a:p>
          <a:p>
            <a:pPr marL="0" lvl="0" indent="0" algn="ctr">
              <a:buNone/>
            </a:pPr>
            <a:r>
              <a:rPr lang="en-US" sz="3600" dirty="0"/>
              <a:t>What motivates Prometheus to defy Jupiter?</a:t>
            </a:r>
          </a:p>
          <a:p>
            <a:pPr marL="0" lvl="0" indent="0" algn="ctr">
              <a:buNone/>
            </a:pPr>
            <a:r>
              <a:rPr lang="en-US" sz="3600" dirty="0"/>
              <a:t> What does this reveal about Prometheus’s character?</a:t>
            </a:r>
            <a:endParaRPr lang="en-US" sz="3600" dirty="0">
              <a:solidFill>
                <a:schemeClr val="tx1"/>
              </a:solidFill>
            </a:endParaRPr>
          </a:p>
          <a:p>
            <a:pPr marL="0" lvl="0" indent="0">
              <a:buNone/>
            </a:pPr>
            <a:endParaRPr lang="en-US" sz="3400" dirty="0"/>
          </a:p>
          <a:p>
            <a:pPr marL="0" lvl="0" indent="0">
              <a:buNone/>
            </a:pPr>
            <a:endParaRPr lang="en-US" sz="3400" dirty="0"/>
          </a:p>
        </p:txBody>
      </p:sp>
      <p:sp>
        <p:nvSpPr>
          <p:cNvPr id="4" name="Title 3"/>
          <p:cNvSpPr>
            <a:spLocks noGrp="1"/>
          </p:cNvSpPr>
          <p:nvPr>
            <p:ph type="title"/>
          </p:nvPr>
        </p:nvSpPr>
        <p:spPr/>
        <p:txBody>
          <a:bodyPr>
            <a:normAutofit/>
          </a:bodyPr>
          <a:lstStyle/>
          <a:p>
            <a:r>
              <a:rPr lang="en-US" dirty="0"/>
              <a:t>Let’s Practice!</a:t>
            </a:r>
          </a:p>
        </p:txBody>
      </p:sp>
      <p:sp>
        <p:nvSpPr>
          <p:cNvPr id="2" name="TextBox 1"/>
          <p:cNvSpPr txBox="1"/>
          <p:nvPr/>
        </p:nvSpPr>
        <p:spPr>
          <a:xfrm>
            <a:off x="5311302" y="1069594"/>
            <a:ext cx="6731540" cy="5078313"/>
          </a:xfrm>
          <a:prstGeom prst="rect">
            <a:avLst/>
          </a:prstGeom>
          <a:noFill/>
        </p:spPr>
        <p:txBody>
          <a:bodyPr wrap="square" rtlCol="0">
            <a:spAutoFit/>
          </a:bodyPr>
          <a:lstStyle/>
          <a:p>
            <a:pPr algn="ctr"/>
            <a:r>
              <a:rPr lang="en-US" sz="3200" b="1" dirty="0">
                <a:solidFill>
                  <a:schemeClr val="tx2"/>
                </a:solidFill>
                <a:latin typeface="Calibri" charset="0"/>
                <a:ea typeface="Calibri" charset="0"/>
                <a:cs typeface="Calibri" charset="0"/>
              </a:rPr>
              <a:t>Independently:</a:t>
            </a:r>
          </a:p>
          <a:p>
            <a:pPr marL="457200" indent="-457200">
              <a:buFont typeface="Arial" charset="0"/>
              <a:buChar char="•"/>
            </a:pPr>
            <a:r>
              <a:rPr lang="en-US" sz="3200" dirty="0">
                <a:latin typeface="Calibri" charset="0"/>
                <a:ea typeface="Calibri" charset="0"/>
                <a:cs typeface="Calibri" charset="0"/>
              </a:rPr>
              <a:t>Study the “Student Look-</a:t>
            </a:r>
            <a:r>
              <a:rPr lang="en-US" sz="3200" dirty="0" err="1">
                <a:latin typeface="Calibri" charset="0"/>
                <a:ea typeface="Calibri" charset="0"/>
                <a:cs typeface="Calibri" charset="0"/>
              </a:rPr>
              <a:t>Fors</a:t>
            </a:r>
            <a:r>
              <a:rPr lang="en-US" sz="3200" dirty="0">
                <a:latin typeface="Calibri" charset="0"/>
                <a:ea typeface="Calibri" charset="0"/>
                <a:cs typeface="Calibri" charset="0"/>
              </a:rPr>
              <a:t>” provided by the Guidebooks</a:t>
            </a:r>
          </a:p>
          <a:p>
            <a:endParaRPr lang="en-US" dirty="0"/>
          </a:p>
          <a:p>
            <a:pPr algn="ctr"/>
            <a:r>
              <a:rPr lang="en-US" sz="3200" b="1" dirty="0">
                <a:solidFill>
                  <a:schemeClr val="tx2"/>
                </a:solidFill>
                <a:latin typeface="Calibri" charset="0"/>
                <a:ea typeface="Calibri" charset="0"/>
                <a:cs typeface="Calibri" charset="0"/>
              </a:rPr>
              <a:t>Discuss at Your Tables:</a:t>
            </a:r>
          </a:p>
          <a:p>
            <a:pPr marL="285750" indent="-285750">
              <a:buFont typeface="Arial" charset="0"/>
              <a:buChar char="•"/>
            </a:pPr>
            <a:r>
              <a:rPr lang="en-US" sz="3200" dirty="0">
                <a:latin typeface="Calibri" charset="0"/>
                <a:ea typeface="Calibri" charset="0"/>
                <a:cs typeface="Calibri" charset="0"/>
              </a:rPr>
              <a:t>What must an exemplar student response to this question demonstrate? </a:t>
            </a:r>
          </a:p>
          <a:p>
            <a:pPr marL="285750" indent="-285750">
              <a:buFont typeface="Arial" charset="0"/>
              <a:buChar char="•"/>
            </a:pPr>
            <a:r>
              <a:rPr lang="en-US" sz="3200" dirty="0">
                <a:latin typeface="Calibri" charset="0"/>
                <a:ea typeface="Calibri" charset="0"/>
                <a:cs typeface="Calibri" charset="0"/>
              </a:rPr>
              <a:t>What might an exemplar student response include?</a:t>
            </a:r>
          </a:p>
          <a:p>
            <a:endParaRPr lang="en-US" dirty="0"/>
          </a:p>
        </p:txBody>
      </p:sp>
    </p:spTree>
    <p:extLst>
      <p:ext uri="{BB962C8B-B14F-4D97-AF65-F5344CB8AC3E}">
        <p14:creationId xmlns:p14="http://schemas.microsoft.com/office/powerpoint/2010/main" val="274560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4F91D49-660E-2740-8A76-5459B36FEFB1}"/>
              </a:ext>
            </a:extLst>
          </p:cNvPr>
          <p:cNvSpPr>
            <a:spLocks noGrp="1"/>
          </p:cNvSpPr>
          <p:nvPr>
            <p:ph type="sldNum" sz="quarter" idx="4"/>
          </p:nvPr>
        </p:nvSpPr>
        <p:spPr/>
        <p:txBody>
          <a:bodyPr/>
          <a:lstStyle/>
          <a:p>
            <a:fld id="{4080289E-A2FF-0941-931A-EE1328331F47}" type="slidenum">
              <a:rPr lang="uk-UA" smtClean="0"/>
              <a:pPr/>
              <a:t>67</a:t>
            </a:fld>
            <a:endParaRPr lang="uk-UA" dirty="0"/>
          </a:p>
        </p:txBody>
      </p:sp>
      <p:sp>
        <p:nvSpPr>
          <p:cNvPr id="4" name="Title 3">
            <a:extLst>
              <a:ext uri="{FF2B5EF4-FFF2-40B4-BE49-F238E27FC236}">
                <a16:creationId xmlns:a16="http://schemas.microsoft.com/office/drawing/2014/main" id="{405A0025-1198-D447-89B5-31968F85DDB1}"/>
              </a:ext>
            </a:extLst>
          </p:cNvPr>
          <p:cNvSpPr>
            <a:spLocks noGrp="1"/>
          </p:cNvSpPr>
          <p:nvPr>
            <p:ph type="title"/>
          </p:nvPr>
        </p:nvSpPr>
        <p:spPr/>
        <p:txBody>
          <a:bodyPr/>
          <a:lstStyle/>
          <a:p>
            <a:r>
              <a:rPr lang="en-US" dirty="0"/>
              <a:t>Gallery Walk: Evaluating Student Responses</a:t>
            </a:r>
          </a:p>
        </p:txBody>
      </p:sp>
      <p:sp>
        <p:nvSpPr>
          <p:cNvPr id="5" name="Text Placeholder 2">
            <a:extLst>
              <a:ext uri="{FF2B5EF4-FFF2-40B4-BE49-F238E27FC236}">
                <a16:creationId xmlns:a16="http://schemas.microsoft.com/office/drawing/2014/main" id="{7E00214F-9BDC-964D-8EFC-B27CB0121837}"/>
              </a:ext>
            </a:extLst>
          </p:cNvPr>
          <p:cNvSpPr txBox="1">
            <a:spLocks/>
          </p:cNvSpPr>
          <p:nvPr/>
        </p:nvSpPr>
        <p:spPr>
          <a:xfrm>
            <a:off x="289939" y="1055812"/>
            <a:ext cx="6014224" cy="4822825"/>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buFont typeface="Arial" charset="0"/>
              <a:buChar char="•"/>
            </a:pPr>
            <a:r>
              <a:rPr lang="en-US" sz="3800" b="1" dirty="0">
                <a:solidFill>
                  <a:schemeClr val="tx2"/>
                </a:solidFill>
                <a:latin typeface="Calibri" charset="0"/>
                <a:ea typeface="Calibri" charset="0"/>
                <a:cs typeface="Calibri" charset="0"/>
              </a:rPr>
              <a:t>Read</a:t>
            </a:r>
            <a:r>
              <a:rPr lang="en-US" sz="3800" dirty="0">
                <a:solidFill>
                  <a:schemeClr val="tx2"/>
                </a:solidFill>
                <a:latin typeface="Calibri" charset="0"/>
                <a:ea typeface="Calibri" charset="0"/>
                <a:cs typeface="Calibri" charset="0"/>
              </a:rPr>
              <a:t> </a:t>
            </a:r>
            <a:r>
              <a:rPr lang="en-US" sz="3800" dirty="0">
                <a:solidFill>
                  <a:schemeClr val="tx1"/>
                </a:solidFill>
                <a:latin typeface="Calibri" charset="0"/>
                <a:ea typeface="Calibri" charset="0"/>
                <a:cs typeface="Calibri" charset="0"/>
              </a:rPr>
              <a:t>each student response</a:t>
            </a:r>
            <a:endParaRPr lang="en-US" sz="2000" dirty="0">
              <a:solidFill>
                <a:schemeClr val="tx1"/>
              </a:solidFill>
              <a:latin typeface="Calibri" charset="0"/>
              <a:ea typeface="Calibri" charset="0"/>
              <a:cs typeface="Calibri" charset="0"/>
            </a:endParaRPr>
          </a:p>
          <a:p>
            <a:pPr>
              <a:buFont typeface="Arial" charset="0"/>
              <a:buChar char="•"/>
            </a:pPr>
            <a:r>
              <a:rPr lang="en-US" sz="3800" b="1" dirty="0">
                <a:solidFill>
                  <a:schemeClr val="tx2"/>
                </a:solidFill>
                <a:latin typeface="Calibri" charset="0"/>
                <a:ea typeface="Calibri" charset="0"/>
                <a:cs typeface="Calibri" charset="0"/>
              </a:rPr>
              <a:t>Discuss: </a:t>
            </a:r>
          </a:p>
          <a:p>
            <a:pPr lvl="1">
              <a:buFont typeface="Arial" charset="0"/>
              <a:buChar char="•"/>
            </a:pPr>
            <a:r>
              <a:rPr lang="en-US" sz="3400" dirty="0">
                <a:solidFill>
                  <a:schemeClr val="tx1"/>
                </a:solidFill>
                <a:latin typeface="Calibri" charset="0"/>
                <a:ea typeface="Calibri" charset="0"/>
                <a:cs typeface="Calibri" charset="0"/>
              </a:rPr>
              <a:t>Does the student response demonstrate the key understandings outlined in the Look-</a:t>
            </a:r>
            <a:r>
              <a:rPr lang="en-US" sz="3400" dirty="0" err="1">
                <a:solidFill>
                  <a:schemeClr val="tx1"/>
                </a:solidFill>
                <a:latin typeface="Calibri" charset="0"/>
                <a:ea typeface="Calibri" charset="0"/>
                <a:cs typeface="Calibri" charset="0"/>
              </a:rPr>
              <a:t>Fors</a:t>
            </a:r>
            <a:r>
              <a:rPr lang="en-US" sz="3400" dirty="0">
                <a:solidFill>
                  <a:schemeClr val="tx1"/>
                </a:solidFill>
                <a:latin typeface="Calibri" charset="0"/>
                <a:ea typeface="Calibri" charset="0"/>
                <a:cs typeface="Calibri" charset="0"/>
              </a:rPr>
              <a:t>?</a:t>
            </a:r>
          </a:p>
          <a:p>
            <a:pPr lvl="1">
              <a:buFont typeface="Arial" charset="0"/>
              <a:buChar char="•"/>
            </a:pPr>
            <a:r>
              <a:rPr lang="en-US" sz="3400" dirty="0">
                <a:solidFill>
                  <a:schemeClr val="tx1"/>
                </a:solidFill>
                <a:latin typeface="Calibri" charset="0"/>
                <a:ea typeface="Calibri" charset="0"/>
                <a:cs typeface="Calibri" charset="0"/>
              </a:rPr>
              <a:t>Does the student response meet all 3 criteria? Why or why not? </a:t>
            </a:r>
            <a:endParaRPr lang="en-US" sz="1600" dirty="0">
              <a:solidFill>
                <a:schemeClr val="tx1"/>
              </a:solidFill>
              <a:latin typeface="Calibri" charset="0"/>
              <a:ea typeface="Calibri" charset="0"/>
              <a:cs typeface="Calibri" charset="0"/>
            </a:endParaRPr>
          </a:p>
          <a:p>
            <a:pPr marL="971550" lvl="1" indent="-514350">
              <a:buFont typeface="Arial"/>
              <a:buAutoNum type="arabicParenR"/>
            </a:pPr>
            <a:endParaRPr lang="en-US" sz="3200" dirty="0">
              <a:solidFill>
                <a:schemeClr val="tx1"/>
              </a:solidFill>
            </a:endParaRPr>
          </a:p>
        </p:txBody>
      </p:sp>
      <p:sp>
        <p:nvSpPr>
          <p:cNvPr id="6" name="TextBox 5">
            <a:extLst>
              <a:ext uri="{FF2B5EF4-FFF2-40B4-BE49-F238E27FC236}">
                <a16:creationId xmlns:a16="http://schemas.microsoft.com/office/drawing/2014/main" id="{65AA1895-DFF6-774E-B098-0C8B798C87C2}"/>
              </a:ext>
            </a:extLst>
          </p:cNvPr>
          <p:cNvSpPr txBox="1"/>
          <p:nvPr/>
        </p:nvSpPr>
        <p:spPr>
          <a:xfrm>
            <a:off x="6526133" y="906483"/>
            <a:ext cx="5330283" cy="5016758"/>
          </a:xfrm>
          <a:prstGeom prst="rect">
            <a:avLst/>
          </a:prstGeom>
          <a:solidFill>
            <a:schemeClr val="tx1">
              <a:lumMod val="20000"/>
              <a:lumOff val="80000"/>
            </a:schemeClr>
          </a:solidFill>
          <a:ln>
            <a:solidFill>
              <a:schemeClr val="accent6"/>
            </a:solidFill>
          </a:ln>
        </p:spPr>
        <p:txBody>
          <a:bodyPr wrap="square" rtlCol="0">
            <a:spAutoFit/>
          </a:bodyPr>
          <a:lstStyle/>
          <a:p>
            <a:pPr algn="ctr"/>
            <a:r>
              <a:rPr lang="en-US" sz="2800" b="1" dirty="0">
                <a:solidFill>
                  <a:schemeClr val="tx2"/>
                </a:solidFill>
                <a:latin typeface="Calibri" panose="020F0502020204030204" pitchFamily="34" charset="0"/>
                <a:cs typeface="Calibri" panose="020F0502020204030204" pitchFamily="34" charset="0"/>
              </a:rPr>
              <a:t>3 Criteria for Strong Text-Based Responses:</a:t>
            </a:r>
          </a:p>
          <a:p>
            <a:pPr marL="285750" indent="-285750">
              <a:buFont typeface="Wingdings" pitchFamily="2" charset="2"/>
              <a:buChar char="q"/>
            </a:pPr>
            <a:r>
              <a:rPr lang="en-US" dirty="0">
                <a:solidFill>
                  <a:schemeClr val="accent6"/>
                </a:solidFill>
                <a:latin typeface="Calibri" panose="020F0502020204030204" pitchFamily="34" charset="0"/>
                <a:cs typeface="Calibri" panose="020F0502020204030204" pitchFamily="34" charset="0"/>
              </a:rPr>
              <a:t> </a:t>
            </a:r>
            <a:r>
              <a:rPr lang="en-US" sz="2400" dirty="0">
                <a:solidFill>
                  <a:schemeClr val="accent6"/>
                </a:solidFill>
                <a:latin typeface="Calibri" panose="020F0502020204030204" pitchFamily="34" charset="0"/>
                <a:cs typeface="Calibri" panose="020F0502020204030204" pitchFamily="34" charset="0"/>
              </a:rPr>
              <a:t>Responds directly to the question asked with a </a:t>
            </a:r>
            <a:r>
              <a:rPr lang="en-US" sz="2400" b="1" dirty="0">
                <a:solidFill>
                  <a:schemeClr val="accent6"/>
                </a:solidFill>
                <a:latin typeface="Calibri" panose="020F0502020204030204" pitchFamily="34" charset="0"/>
                <a:cs typeface="Calibri" panose="020F0502020204030204" pitchFamily="34" charset="0"/>
              </a:rPr>
              <a:t>valid assertion </a:t>
            </a:r>
            <a:r>
              <a:rPr lang="en-US" sz="2400" dirty="0">
                <a:solidFill>
                  <a:schemeClr val="accent6"/>
                </a:solidFill>
                <a:latin typeface="Calibri" panose="020F0502020204030204" pitchFamily="34" charset="0"/>
                <a:cs typeface="Calibri" panose="020F0502020204030204" pitchFamily="34" charset="0"/>
              </a:rPr>
              <a:t>drawn from the text.</a:t>
            </a:r>
          </a:p>
          <a:p>
            <a:pPr marL="285750" indent="-285750">
              <a:buFont typeface="Wingdings" pitchFamily="2" charset="2"/>
              <a:buChar char="q"/>
            </a:pPr>
            <a:r>
              <a:rPr lang="en-US" sz="2400" dirty="0">
                <a:solidFill>
                  <a:schemeClr val="accent6"/>
                </a:solidFill>
                <a:latin typeface="Calibri" panose="020F0502020204030204" pitchFamily="34" charset="0"/>
                <a:cs typeface="Calibri" panose="020F0502020204030204" pitchFamily="34" charset="0"/>
              </a:rPr>
              <a:t> Selects </a:t>
            </a:r>
            <a:r>
              <a:rPr lang="en-US" sz="2400" b="1" dirty="0">
                <a:solidFill>
                  <a:schemeClr val="accent6"/>
                </a:solidFill>
                <a:latin typeface="Calibri" panose="020F0502020204030204" pitchFamily="34" charset="0"/>
                <a:cs typeface="Calibri" panose="020F0502020204030204" pitchFamily="34" charset="0"/>
              </a:rPr>
              <a:t>evidence</a:t>
            </a:r>
            <a:r>
              <a:rPr lang="en-US" sz="2400" dirty="0">
                <a:solidFill>
                  <a:schemeClr val="accent6"/>
                </a:solidFill>
                <a:latin typeface="Calibri" panose="020F0502020204030204" pitchFamily="34" charset="0"/>
                <a:cs typeface="Calibri" panose="020F0502020204030204" pitchFamily="34" charset="0"/>
              </a:rPr>
              <a:t> from the text that is </a:t>
            </a:r>
            <a:r>
              <a:rPr lang="en-US" sz="2400" b="1" dirty="0">
                <a:solidFill>
                  <a:schemeClr val="accent6"/>
                </a:solidFill>
                <a:latin typeface="Calibri" panose="020F0502020204030204" pitchFamily="34" charset="0"/>
                <a:cs typeface="Calibri" panose="020F0502020204030204" pitchFamily="34" charset="0"/>
              </a:rPr>
              <a:t>relevant</a:t>
            </a:r>
            <a:r>
              <a:rPr lang="en-US" sz="2400" dirty="0">
                <a:solidFill>
                  <a:schemeClr val="accent6"/>
                </a:solidFill>
                <a:latin typeface="Calibri" panose="020F0502020204030204" pitchFamily="34" charset="0"/>
                <a:cs typeface="Calibri" panose="020F0502020204030204" pitchFamily="34" charset="0"/>
              </a:rPr>
              <a:t> (evidence supports the assertion) and </a:t>
            </a:r>
            <a:r>
              <a:rPr lang="en-US" sz="2400" b="1" dirty="0">
                <a:solidFill>
                  <a:schemeClr val="accent6"/>
                </a:solidFill>
                <a:latin typeface="Calibri" panose="020F0502020204030204" pitchFamily="34" charset="0"/>
                <a:cs typeface="Calibri" panose="020F0502020204030204" pitchFamily="34" charset="0"/>
              </a:rPr>
              <a:t>sufficien</a:t>
            </a:r>
            <a:r>
              <a:rPr lang="en-US" sz="2400" dirty="0">
                <a:solidFill>
                  <a:schemeClr val="accent6"/>
                </a:solidFill>
                <a:latin typeface="Calibri" panose="020F0502020204030204" pitchFamily="34" charset="0"/>
                <a:cs typeface="Calibri" panose="020F0502020204030204" pitchFamily="34" charset="0"/>
              </a:rPr>
              <a:t>t (enough evidence is given to support the assertion).</a:t>
            </a:r>
          </a:p>
          <a:p>
            <a:pPr marL="285750" indent="-285750">
              <a:buFont typeface="Wingdings" pitchFamily="2" charset="2"/>
              <a:buChar char="q"/>
            </a:pPr>
            <a:r>
              <a:rPr lang="en-US" sz="2400" dirty="0">
                <a:solidFill>
                  <a:schemeClr val="accent6"/>
                </a:solidFill>
                <a:latin typeface="Calibri" panose="020F0502020204030204" pitchFamily="34" charset="0"/>
                <a:cs typeface="Calibri" panose="020F0502020204030204" pitchFamily="34" charset="0"/>
              </a:rPr>
              <a:t> Is able to clearly articulate a relevant and valid </a:t>
            </a:r>
            <a:r>
              <a:rPr lang="en-US" sz="2400" b="1" dirty="0">
                <a:solidFill>
                  <a:schemeClr val="accent6"/>
                </a:solidFill>
                <a:latin typeface="Calibri" panose="020F0502020204030204" pitchFamily="34" charset="0"/>
                <a:cs typeface="Calibri" panose="020F0502020204030204" pitchFamily="34" charset="0"/>
              </a:rPr>
              <a:t>connection</a:t>
            </a:r>
            <a:r>
              <a:rPr lang="en-US" sz="2400" dirty="0">
                <a:solidFill>
                  <a:schemeClr val="accent6"/>
                </a:solidFill>
                <a:latin typeface="Calibri" panose="020F0502020204030204" pitchFamily="34" charset="0"/>
                <a:cs typeface="Calibri" panose="020F0502020204030204" pitchFamily="34" charset="0"/>
              </a:rPr>
              <a:t> between the evidence given and the assertion.</a:t>
            </a:r>
          </a:p>
        </p:txBody>
      </p:sp>
    </p:spTree>
    <p:extLst>
      <p:ext uri="{BB962C8B-B14F-4D97-AF65-F5344CB8AC3E}">
        <p14:creationId xmlns:p14="http://schemas.microsoft.com/office/powerpoint/2010/main" val="32362536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F9CF752-8B1A-6F4A-BB4D-C3B9B3B7B1CE}"/>
              </a:ext>
            </a:extLst>
          </p:cNvPr>
          <p:cNvSpPr>
            <a:spLocks noGrp="1"/>
          </p:cNvSpPr>
          <p:nvPr>
            <p:ph type="sldNum" sz="quarter" idx="4"/>
          </p:nvPr>
        </p:nvSpPr>
        <p:spPr/>
        <p:txBody>
          <a:bodyPr/>
          <a:lstStyle/>
          <a:p>
            <a:fld id="{4080289E-A2FF-0941-931A-EE1328331F47}" type="slidenum">
              <a:rPr lang="uk-UA" smtClean="0"/>
              <a:pPr/>
              <a:t>68</a:t>
            </a:fld>
            <a:endParaRPr lang="uk-UA" dirty="0"/>
          </a:p>
        </p:txBody>
      </p:sp>
      <p:sp>
        <p:nvSpPr>
          <p:cNvPr id="3" name="Text Placeholder 2">
            <a:extLst>
              <a:ext uri="{FF2B5EF4-FFF2-40B4-BE49-F238E27FC236}">
                <a16:creationId xmlns:a16="http://schemas.microsoft.com/office/drawing/2014/main" id="{66FC5510-5E93-F447-B207-0E83DF1268F9}"/>
              </a:ext>
            </a:extLst>
          </p:cNvPr>
          <p:cNvSpPr>
            <a:spLocks noGrp="1"/>
          </p:cNvSpPr>
          <p:nvPr>
            <p:ph type="body" sz="quarter" idx="10"/>
          </p:nvPr>
        </p:nvSpPr>
        <p:spPr/>
        <p:txBody>
          <a:bodyPr/>
          <a:lstStyle/>
          <a:p>
            <a:r>
              <a:rPr lang="en-US" dirty="0"/>
              <a:t>Prometheus gives fire to the humans, even though Jupiter forbid him to do it.  He did this because he felt bad for the humans, who were cold and starving and miserable.  He saw that they weren’t as happy as they used to be and he wanted to make their lives better by giving them fire. This tells us that Prometheus is very opposite of Jupiter in that he cares about the people and thinks of others before just thinking of himself. </a:t>
            </a:r>
          </a:p>
        </p:txBody>
      </p:sp>
      <p:sp>
        <p:nvSpPr>
          <p:cNvPr id="4" name="Title 3">
            <a:extLst>
              <a:ext uri="{FF2B5EF4-FFF2-40B4-BE49-F238E27FC236}">
                <a16:creationId xmlns:a16="http://schemas.microsoft.com/office/drawing/2014/main" id="{7C060BD9-BF54-934C-B835-79B92134F65E}"/>
              </a:ext>
            </a:extLst>
          </p:cNvPr>
          <p:cNvSpPr>
            <a:spLocks noGrp="1"/>
          </p:cNvSpPr>
          <p:nvPr>
            <p:ph type="title"/>
          </p:nvPr>
        </p:nvSpPr>
        <p:spPr/>
        <p:txBody>
          <a:bodyPr/>
          <a:lstStyle/>
          <a:p>
            <a:r>
              <a:rPr lang="en-US" dirty="0"/>
              <a:t>Student Response #1</a:t>
            </a:r>
          </a:p>
        </p:txBody>
      </p:sp>
    </p:spTree>
    <p:extLst>
      <p:ext uri="{BB962C8B-B14F-4D97-AF65-F5344CB8AC3E}">
        <p14:creationId xmlns:p14="http://schemas.microsoft.com/office/powerpoint/2010/main" val="178435334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9AABEE4-6524-5245-B4E2-30BD992C7119}"/>
              </a:ext>
            </a:extLst>
          </p:cNvPr>
          <p:cNvSpPr>
            <a:spLocks noGrp="1"/>
          </p:cNvSpPr>
          <p:nvPr>
            <p:ph type="sldNum" sz="quarter" idx="4"/>
          </p:nvPr>
        </p:nvSpPr>
        <p:spPr/>
        <p:txBody>
          <a:bodyPr/>
          <a:lstStyle/>
          <a:p>
            <a:fld id="{4080289E-A2FF-0941-931A-EE1328331F47}" type="slidenum">
              <a:rPr lang="uk-UA" smtClean="0"/>
              <a:pPr/>
              <a:t>69</a:t>
            </a:fld>
            <a:endParaRPr lang="uk-UA" dirty="0"/>
          </a:p>
        </p:txBody>
      </p:sp>
      <p:sp>
        <p:nvSpPr>
          <p:cNvPr id="3" name="Text Placeholder 2">
            <a:extLst>
              <a:ext uri="{FF2B5EF4-FFF2-40B4-BE49-F238E27FC236}">
                <a16:creationId xmlns:a16="http://schemas.microsoft.com/office/drawing/2014/main" id="{737EB346-3B40-554F-96C4-0DD7DB2A5805}"/>
              </a:ext>
            </a:extLst>
          </p:cNvPr>
          <p:cNvSpPr>
            <a:spLocks noGrp="1"/>
          </p:cNvSpPr>
          <p:nvPr>
            <p:ph type="body" sz="quarter" idx="10"/>
          </p:nvPr>
        </p:nvSpPr>
        <p:spPr/>
        <p:txBody>
          <a:bodyPr/>
          <a:lstStyle/>
          <a:p>
            <a:r>
              <a:rPr lang="en-US" dirty="0"/>
              <a:t>Prometheus defies Jupiter because he was saddened by what he saw down on Earth and wanted to make life better for the humans.  When Prometheus went down to spend time with the humans he saw “…how very poor and wretched they are…shivering with cold.” Seeing the humans like this made him extremely sad. In the text it says “his heart was filled with sadness when he realized they were no longer happy.” He wanted to do something to improve their lives, and so he gave them fire (even though Jupiter told him not to) so they could stay warm and cook food. This reveals that Prometheus is not selfish like Jupiter. Instead of just spending his time enjoying the good life up in the clouds like the gods, he is more concerned with making the world a better place.</a:t>
            </a:r>
          </a:p>
          <a:p>
            <a:endParaRPr lang="en-US" dirty="0"/>
          </a:p>
        </p:txBody>
      </p:sp>
      <p:sp>
        <p:nvSpPr>
          <p:cNvPr id="4" name="Title 3">
            <a:extLst>
              <a:ext uri="{FF2B5EF4-FFF2-40B4-BE49-F238E27FC236}">
                <a16:creationId xmlns:a16="http://schemas.microsoft.com/office/drawing/2014/main" id="{0B8DD84D-029D-4D46-80F6-2F9621DCF2CF}"/>
              </a:ext>
            </a:extLst>
          </p:cNvPr>
          <p:cNvSpPr>
            <a:spLocks noGrp="1"/>
          </p:cNvSpPr>
          <p:nvPr>
            <p:ph type="title"/>
          </p:nvPr>
        </p:nvSpPr>
        <p:spPr/>
        <p:txBody>
          <a:bodyPr/>
          <a:lstStyle/>
          <a:p>
            <a:r>
              <a:rPr lang="en-US" dirty="0"/>
              <a:t>Student Response #2</a:t>
            </a:r>
          </a:p>
        </p:txBody>
      </p:sp>
    </p:spTree>
    <p:extLst>
      <p:ext uri="{BB962C8B-B14F-4D97-AF65-F5344CB8AC3E}">
        <p14:creationId xmlns:p14="http://schemas.microsoft.com/office/powerpoint/2010/main" val="29218711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idx="4294967295"/>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7</a:t>
            </a:fld>
            <a:endParaRPr lang="en-US" sz="180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a:spcBef>
                <a:spcPts val="0"/>
              </a:spcBef>
              <a:buClr>
                <a:schemeClr val="lt1"/>
              </a:buClr>
              <a:buSzPct val="25000"/>
            </a:pPr>
            <a:br>
              <a:rPr lang="en-US" sz="4000" b="0" i="0" u="none" strike="noStrike" cap="none" dirty="0">
                <a:solidFill>
                  <a:schemeClr val="lt1"/>
                </a:solidFill>
                <a:latin typeface="Calibri"/>
                <a:ea typeface="Calibri"/>
                <a:cs typeface="Calibri"/>
                <a:sym typeface="Calibri"/>
              </a:rPr>
            </a:br>
            <a:r>
              <a:rPr lang="en-US" dirty="0">
                <a:latin typeface="Calibri" panose="020F0502020204030204" pitchFamily="34" charset="0"/>
                <a:cs typeface="Calibri" panose="020F0502020204030204" pitchFamily="34" charset="0"/>
              </a:rPr>
              <a:t>Our Inquiry Cycle</a:t>
            </a:r>
            <a:br>
              <a:rPr lang="en-US" dirty="0">
                <a:latin typeface="Calibri" panose="020F0502020204030204" pitchFamily="34" charset="0"/>
                <a:cs typeface="Calibri" panose="020F0502020204030204" pitchFamily="34" charset="0"/>
              </a:rPr>
            </a:br>
            <a:endParaRPr lang="en-US" sz="4000" i="0" u="none" strike="noStrike" cap="none" dirty="0">
              <a:solidFill>
                <a:schemeClr val="lt1"/>
              </a:solidFill>
              <a:latin typeface="Calibri"/>
              <a:ea typeface="Calibri"/>
              <a:cs typeface="Calibri"/>
              <a:sym typeface="Calibri"/>
            </a:endParaRPr>
          </a:p>
        </p:txBody>
      </p:sp>
      <p:sp>
        <p:nvSpPr>
          <p:cNvPr id="7" name="TextBox 6">
            <a:extLst>
              <a:ext uri="{FF2B5EF4-FFF2-40B4-BE49-F238E27FC236}">
                <a16:creationId xmlns:a16="http://schemas.microsoft.com/office/drawing/2014/main" id="{81B89E6D-3005-4B05-8D04-0E46CF58CDA1}"/>
              </a:ext>
            </a:extLst>
          </p:cNvPr>
          <p:cNvSpPr txBox="1"/>
          <p:nvPr/>
        </p:nvSpPr>
        <p:spPr>
          <a:xfrm>
            <a:off x="8485107" y="4203644"/>
            <a:ext cx="2878373" cy="369332"/>
          </a:xfrm>
          <a:prstGeom prst="rect">
            <a:avLst/>
          </a:prstGeom>
          <a:noFill/>
        </p:spPr>
        <p:txBody>
          <a:bodyPr wrap="square" rtlCol="0">
            <a:spAutoFit/>
          </a:bodyPr>
          <a:lstStyle/>
          <a:p>
            <a:r>
              <a:rPr lang="en-US" b="1" dirty="0">
                <a:solidFill>
                  <a:schemeClr val="tx2"/>
                </a:solidFill>
              </a:rPr>
              <a:t> .</a:t>
            </a:r>
          </a:p>
        </p:txBody>
      </p:sp>
      <p:pic>
        <p:nvPicPr>
          <p:cNvPr id="12" name="Picture 11"/>
          <p:cNvPicPr>
            <a:picLocks noChangeAspect="1"/>
          </p:cNvPicPr>
          <p:nvPr/>
        </p:nvPicPr>
        <p:blipFill>
          <a:blip r:embed="rId3"/>
          <a:stretch>
            <a:fillRect/>
          </a:stretch>
        </p:blipFill>
        <p:spPr>
          <a:xfrm>
            <a:off x="1682496" y="775243"/>
            <a:ext cx="8601433" cy="5297668"/>
          </a:xfrm>
          <a:prstGeom prst="rect">
            <a:avLst/>
          </a:prstGeom>
        </p:spPr>
      </p:pic>
      <p:sp>
        <p:nvSpPr>
          <p:cNvPr id="4" name="TextBox 3"/>
          <p:cNvSpPr txBox="1"/>
          <p:nvPr/>
        </p:nvSpPr>
        <p:spPr>
          <a:xfrm>
            <a:off x="4591302" y="2480299"/>
            <a:ext cx="2560320" cy="1169551"/>
          </a:xfrm>
          <a:prstGeom prst="rect">
            <a:avLst/>
          </a:prstGeom>
          <a:noFill/>
        </p:spPr>
        <p:txBody>
          <a:bodyPr wrap="square" rtlCol="0">
            <a:spAutoFit/>
          </a:bodyPr>
          <a:lstStyle/>
          <a:p>
            <a:pPr algn="ctr"/>
            <a:r>
              <a:rPr lang="en-US" sz="3500" b="1" dirty="0">
                <a:solidFill>
                  <a:schemeClr val="bg1"/>
                </a:solidFill>
                <a:latin typeface="Calibri" charset="0"/>
                <a:ea typeface="Calibri" charset="0"/>
                <a:cs typeface="Calibri" charset="0"/>
              </a:rPr>
              <a:t>Inquiry </a:t>
            </a:r>
          </a:p>
          <a:p>
            <a:pPr algn="ctr"/>
            <a:r>
              <a:rPr lang="en-US" sz="3500" b="1" dirty="0">
                <a:solidFill>
                  <a:schemeClr val="bg1"/>
                </a:solidFill>
                <a:latin typeface="Calibri" charset="0"/>
                <a:ea typeface="Calibri" charset="0"/>
                <a:cs typeface="Calibri" charset="0"/>
              </a:rPr>
              <a:t>Cycle</a:t>
            </a:r>
          </a:p>
        </p:txBody>
      </p:sp>
      <p:sp>
        <p:nvSpPr>
          <p:cNvPr id="3" name="Rectangle 2"/>
          <p:cNvSpPr/>
          <p:nvPr/>
        </p:nvSpPr>
        <p:spPr>
          <a:xfrm>
            <a:off x="7998216" y="4145606"/>
            <a:ext cx="1926077" cy="854739"/>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16358" y="1567326"/>
            <a:ext cx="1007505" cy="1078345"/>
          </a:xfrm>
          <a:prstGeom prst="rect">
            <a:avLst/>
          </a:prstGeom>
        </p:spPr>
      </p:pic>
    </p:spTree>
    <p:extLst>
      <p:ext uri="{BB962C8B-B14F-4D97-AF65-F5344CB8AC3E}">
        <p14:creationId xmlns:p14="http://schemas.microsoft.com/office/powerpoint/2010/main" val="1797212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22E8085-90B0-3D41-BCB7-8D871FDB741E}"/>
              </a:ext>
            </a:extLst>
          </p:cNvPr>
          <p:cNvSpPr>
            <a:spLocks noGrp="1"/>
          </p:cNvSpPr>
          <p:nvPr>
            <p:ph type="sldNum" sz="quarter" idx="4"/>
          </p:nvPr>
        </p:nvSpPr>
        <p:spPr/>
        <p:txBody>
          <a:bodyPr/>
          <a:lstStyle/>
          <a:p>
            <a:fld id="{4080289E-A2FF-0941-931A-EE1328331F47}" type="slidenum">
              <a:rPr lang="uk-UA" smtClean="0"/>
              <a:pPr/>
              <a:t>70</a:t>
            </a:fld>
            <a:endParaRPr lang="uk-UA" dirty="0"/>
          </a:p>
        </p:txBody>
      </p:sp>
      <p:sp>
        <p:nvSpPr>
          <p:cNvPr id="3" name="Text Placeholder 2">
            <a:extLst>
              <a:ext uri="{FF2B5EF4-FFF2-40B4-BE49-F238E27FC236}">
                <a16:creationId xmlns:a16="http://schemas.microsoft.com/office/drawing/2014/main" id="{FC3118DC-6D11-D349-BD34-4C121FD2C3E6}"/>
              </a:ext>
            </a:extLst>
          </p:cNvPr>
          <p:cNvSpPr>
            <a:spLocks noGrp="1"/>
          </p:cNvSpPr>
          <p:nvPr>
            <p:ph type="body" sz="quarter" idx="10"/>
          </p:nvPr>
        </p:nvSpPr>
        <p:spPr/>
        <p:txBody>
          <a:bodyPr/>
          <a:lstStyle/>
          <a:p>
            <a:r>
              <a:rPr lang="en-US" dirty="0"/>
              <a:t>Prometheus defies Jupiter because “‘If they only had fire, ‘they could at least warm themselves and cook their food; and after a while they could learn to make tools and build themselves houses. Without fire, they are worse off than the beasts.” The text says “mankind shall have fire in spite of the tyrant who sits on the mountaintop.”</a:t>
            </a:r>
          </a:p>
          <a:p>
            <a:endParaRPr lang="en-US" dirty="0"/>
          </a:p>
        </p:txBody>
      </p:sp>
      <p:sp>
        <p:nvSpPr>
          <p:cNvPr id="4" name="Title 3">
            <a:extLst>
              <a:ext uri="{FF2B5EF4-FFF2-40B4-BE49-F238E27FC236}">
                <a16:creationId xmlns:a16="http://schemas.microsoft.com/office/drawing/2014/main" id="{64ACE572-455F-1946-88CC-E5E99DA3525F}"/>
              </a:ext>
            </a:extLst>
          </p:cNvPr>
          <p:cNvSpPr>
            <a:spLocks noGrp="1"/>
          </p:cNvSpPr>
          <p:nvPr>
            <p:ph type="title"/>
          </p:nvPr>
        </p:nvSpPr>
        <p:spPr/>
        <p:txBody>
          <a:bodyPr/>
          <a:lstStyle/>
          <a:p>
            <a:r>
              <a:rPr lang="en-US" dirty="0"/>
              <a:t>Student Response #3</a:t>
            </a:r>
          </a:p>
        </p:txBody>
      </p:sp>
    </p:spTree>
    <p:extLst>
      <p:ext uri="{BB962C8B-B14F-4D97-AF65-F5344CB8AC3E}">
        <p14:creationId xmlns:p14="http://schemas.microsoft.com/office/powerpoint/2010/main" val="147460872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7116CAC-1D62-C74C-A3A4-A642233506C2}"/>
              </a:ext>
            </a:extLst>
          </p:cNvPr>
          <p:cNvSpPr>
            <a:spLocks noGrp="1"/>
          </p:cNvSpPr>
          <p:nvPr>
            <p:ph type="sldNum" sz="quarter" idx="4"/>
          </p:nvPr>
        </p:nvSpPr>
        <p:spPr/>
        <p:txBody>
          <a:bodyPr/>
          <a:lstStyle/>
          <a:p>
            <a:fld id="{4080289E-A2FF-0941-931A-EE1328331F47}" type="slidenum">
              <a:rPr lang="uk-UA" smtClean="0"/>
              <a:pPr/>
              <a:t>71</a:t>
            </a:fld>
            <a:endParaRPr lang="uk-UA" dirty="0"/>
          </a:p>
        </p:txBody>
      </p:sp>
      <p:sp>
        <p:nvSpPr>
          <p:cNvPr id="3" name="Text Placeholder 2">
            <a:extLst>
              <a:ext uri="{FF2B5EF4-FFF2-40B4-BE49-F238E27FC236}">
                <a16:creationId xmlns:a16="http://schemas.microsoft.com/office/drawing/2014/main" id="{78F20E45-8D98-A54B-B521-77E7B2DD221A}"/>
              </a:ext>
            </a:extLst>
          </p:cNvPr>
          <p:cNvSpPr>
            <a:spLocks noGrp="1"/>
          </p:cNvSpPr>
          <p:nvPr>
            <p:ph type="body" sz="quarter" idx="10"/>
          </p:nvPr>
        </p:nvSpPr>
        <p:spPr/>
        <p:txBody>
          <a:bodyPr/>
          <a:lstStyle/>
          <a:p>
            <a:r>
              <a:rPr lang="en-US" dirty="0"/>
              <a:t>Prometheus defies Jupiter because he wants to take Jupiter’s place as the king. Prometheus didn’t like the way Jupiter was ruling and thought he could do a better job ruling the Earth.  The only way to take over is to defy him and to get the people to follow him instead. That is Prometheus’s motivation and it tells us that he is brave and strong like a leader, but also maybe a little bit greedy because he wants to be the ruler.  And in the text it says “he went boldly to Jupiter.” And that’s why he is brave. </a:t>
            </a:r>
          </a:p>
        </p:txBody>
      </p:sp>
      <p:sp>
        <p:nvSpPr>
          <p:cNvPr id="4" name="Title 3">
            <a:extLst>
              <a:ext uri="{FF2B5EF4-FFF2-40B4-BE49-F238E27FC236}">
                <a16:creationId xmlns:a16="http://schemas.microsoft.com/office/drawing/2014/main" id="{F156F712-6D03-6441-8A7A-50A1C2A1DA14}"/>
              </a:ext>
            </a:extLst>
          </p:cNvPr>
          <p:cNvSpPr>
            <a:spLocks noGrp="1"/>
          </p:cNvSpPr>
          <p:nvPr>
            <p:ph type="title"/>
          </p:nvPr>
        </p:nvSpPr>
        <p:spPr/>
        <p:txBody>
          <a:bodyPr/>
          <a:lstStyle/>
          <a:p>
            <a:r>
              <a:rPr lang="en-US" dirty="0"/>
              <a:t>Student Response #4</a:t>
            </a:r>
          </a:p>
        </p:txBody>
      </p:sp>
    </p:spTree>
    <p:extLst>
      <p:ext uri="{BB962C8B-B14F-4D97-AF65-F5344CB8AC3E}">
        <p14:creationId xmlns:p14="http://schemas.microsoft.com/office/powerpoint/2010/main" val="326578410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72</a:t>
            </a:fld>
            <a:endParaRPr lang="uk-UA" dirty="0"/>
          </a:p>
        </p:txBody>
      </p:sp>
      <p:sp>
        <p:nvSpPr>
          <p:cNvPr id="7" name="Text Placeholder 6"/>
          <p:cNvSpPr>
            <a:spLocks noGrp="1"/>
          </p:cNvSpPr>
          <p:nvPr>
            <p:ph type="body" sz="quarter" idx="10"/>
          </p:nvPr>
        </p:nvSpPr>
        <p:spPr/>
        <p:txBody>
          <a:bodyPr/>
          <a:lstStyle/>
          <a:p>
            <a:r>
              <a:rPr lang="en-US" sz="3800" dirty="0">
                <a:solidFill>
                  <a:schemeClr val="tx1"/>
                </a:solidFill>
              </a:rPr>
              <a:t>Which student responses were strongest? Why?</a:t>
            </a:r>
          </a:p>
          <a:p>
            <a:endParaRPr lang="en-US" sz="2000" dirty="0">
              <a:solidFill>
                <a:schemeClr val="tx1"/>
              </a:solidFill>
            </a:endParaRPr>
          </a:p>
          <a:p>
            <a:r>
              <a:rPr lang="en-US" sz="3800" dirty="0">
                <a:solidFill>
                  <a:schemeClr val="tx1"/>
                </a:solidFill>
              </a:rPr>
              <a:t>Which student responses were weakest? Why?</a:t>
            </a:r>
          </a:p>
          <a:p>
            <a:endParaRPr lang="en-US" sz="2000" dirty="0">
              <a:solidFill>
                <a:schemeClr val="tx1"/>
              </a:solidFill>
            </a:endParaRPr>
          </a:p>
          <a:p>
            <a:pPr lvl="0"/>
            <a:r>
              <a:rPr lang="en-US" sz="3800" dirty="0">
                <a:solidFill>
                  <a:schemeClr val="tx1"/>
                </a:solidFill>
              </a:rPr>
              <a:t>Why is it important to understand these student look-</a:t>
            </a:r>
            <a:r>
              <a:rPr lang="en-US" sz="3800" dirty="0" err="1">
                <a:solidFill>
                  <a:schemeClr val="tx1"/>
                </a:solidFill>
              </a:rPr>
              <a:t>fors</a:t>
            </a:r>
            <a:r>
              <a:rPr lang="en-US" sz="3800" dirty="0">
                <a:solidFill>
                  <a:schemeClr val="tx1"/>
                </a:solidFill>
              </a:rPr>
              <a:t> before implementing a lesson?</a:t>
            </a:r>
          </a:p>
          <a:p>
            <a:endParaRPr lang="en-US" dirty="0"/>
          </a:p>
        </p:txBody>
      </p:sp>
      <p:sp>
        <p:nvSpPr>
          <p:cNvPr id="6" name="Title 5"/>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123375228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5D8070-F198-A84A-B6A5-8F5C83310B20}"/>
              </a:ext>
            </a:extLst>
          </p:cNvPr>
          <p:cNvSpPr>
            <a:spLocks noGrp="1"/>
          </p:cNvSpPr>
          <p:nvPr>
            <p:ph type="sldNum" sz="quarter" idx="4"/>
          </p:nvPr>
        </p:nvSpPr>
        <p:spPr/>
        <p:txBody>
          <a:bodyPr/>
          <a:lstStyle/>
          <a:p>
            <a:fld id="{4080289E-A2FF-0941-931A-EE1328331F47}" type="slidenum">
              <a:rPr lang="uk-UA" smtClean="0"/>
              <a:pPr/>
              <a:t>73</a:t>
            </a:fld>
            <a:endParaRPr lang="uk-UA" dirty="0"/>
          </a:p>
        </p:txBody>
      </p:sp>
      <p:sp>
        <p:nvSpPr>
          <p:cNvPr id="3" name="Text Placeholder 2">
            <a:extLst>
              <a:ext uri="{FF2B5EF4-FFF2-40B4-BE49-F238E27FC236}">
                <a16:creationId xmlns:a16="http://schemas.microsoft.com/office/drawing/2014/main" id="{CABE3547-F980-2F4D-A850-7CEDC0945FBC}"/>
              </a:ext>
            </a:extLst>
          </p:cNvPr>
          <p:cNvSpPr>
            <a:spLocks noGrp="1"/>
          </p:cNvSpPr>
          <p:nvPr>
            <p:ph type="body" sz="quarter" idx="10"/>
          </p:nvPr>
        </p:nvSpPr>
        <p:spPr>
          <a:xfrm>
            <a:off x="5680707" y="1001295"/>
            <a:ext cx="6175709" cy="4822825"/>
          </a:xfrm>
        </p:spPr>
        <p:txBody>
          <a:bodyPr/>
          <a:lstStyle/>
          <a:p>
            <a:pPr marL="0" indent="0" algn="ctr">
              <a:buNone/>
            </a:pPr>
            <a:r>
              <a:rPr lang="en-US" sz="3600" b="1" dirty="0">
                <a:solidFill>
                  <a:schemeClr val="tx2"/>
                </a:solidFill>
              </a:rPr>
              <a:t>Text-Dependent Questions </a:t>
            </a:r>
          </a:p>
          <a:p>
            <a:pPr marL="0" indent="0" algn="ctr">
              <a:buNone/>
            </a:pPr>
            <a:r>
              <a:rPr lang="en-US" sz="3200" dirty="0"/>
              <a:t>would support this student in understanding the text!</a:t>
            </a:r>
          </a:p>
          <a:p>
            <a:pPr marL="0" indent="0">
              <a:buNone/>
            </a:pPr>
            <a:endParaRPr lang="en-US" dirty="0"/>
          </a:p>
          <a:p>
            <a:pPr marL="0" indent="0" algn="ctr">
              <a:buNone/>
            </a:pPr>
            <a:r>
              <a:rPr lang="en-US" b="1" dirty="0">
                <a:solidFill>
                  <a:schemeClr val="tx2"/>
                </a:solidFill>
              </a:rPr>
              <a:t>For example…</a:t>
            </a:r>
          </a:p>
          <a:p>
            <a:r>
              <a:rPr lang="en-US" dirty="0"/>
              <a:t>When Prometheus ”went boldly to Jupiter,” what did he want to discuss? </a:t>
            </a:r>
          </a:p>
          <a:p>
            <a:r>
              <a:rPr lang="en-US" dirty="0"/>
              <a:t>Based on the text, why does Prometheus want to bring fire to the humans? </a:t>
            </a:r>
          </a:p>
          <a:p>
            <a:endParaRPr lang="en-US" dirty="0"/>
          </a:p>
        </p:txBody>
      </p:sp>
      <p:sp>
        <p:nvSpPr>
          <p:cNvPr id="4" name="Title 3">
            <a:extLst>
              <a:ext uri="{FF2B5EF4-FFF2-40B4-BE49-F238E27FC236}">
                <a16:creationId xmlns:a16="http://schemas.microsoft.com/office/drawing/2014/main" id="{005A7992-E685-3247-890B-4D99D72561B5}"/>
              </a:ext>
            </a:extLst>
          </p:cNvPr>
          <p:cNvSpPr>
            <a:spLocks noGrp="1"/>
          </p:cNvSpPr>
          <p:nvPr>
            <p:ph type="title"/>
          </p:nvPr>
        </p:nvSpPr>
        <p:spPr/>
        <p:txBody>
          <a:bodyPr/>
          <a:lstStyle/>
          <a:p>
            <a:r>
              <a:rPr lang="en-US" dirty="0"/>
              <a:t>Zoom In: Student Response #4 </a:t>
            </a:r>
          </a:p>
        </p:txBody>
      </p:sp>
      <p:sp>
        <p:nvSpPr>
          <p:cNvPr id="5" name="Text Placeholder 2">
            <a:extLst>
              <a:ext uri="{FF2B5EF4-FFF2-40B4-BE49-F238E27FC236}">
                <a16:creationId xmlns:a16="http://schemas.microsoft.com/office/drawing/2014/main" id="{7D97C18C-C08B-DB4E-A857-42759FBBE9FB}"/>
              </a:ext>
            </a:extLst>
          </p:cNvPr>
          <p:cNvSpPr txBox="1">
            <a:spLocks/>
          </p:cNvSpPr>
          <p:nvPr/>
        </p:nvSpPr>
        <p:spPr>
          <a:xfrm>
            <a:off x="398462" y="1001296"/>
            <a:ext cx="4967621" cy="4822825"/>
          </a:xfrm>
          <a:prstGeom prst="rect">
            <a:avLst/>
          </a:prstGeom>
          <a:solidFill>
            <a:schemeClr val="tx1">
              <a:lumMod val="20000"/>
              <a:lumOff val="80000"/>
            </a:schemeClr>
          </a:solidFill>
          <a:ln w="31750">
            <a:solidFill>
              <a:schemeClr val="tx2">
                <a:lumMod val="75000"/>
              </a:schemeClr>
            </a:solidFill>
          </a:ln>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sz="2400" dirty="0"/>
              <a:t>Prometheus defies Jupiter because he wants to take Jupiter’s place as the king. Prometheus didn’t like the way Jupiter was ruling and thought he could do a better job ruling the Earth.  The only way to take over is to defy him and to get the people to follow him instead. That is Prometheus’s motivation and it tells us that he is brave and strong like a leader, but also maybe a little bit greedy because he wants to be the ruler.  And in the text it says “he went boldly to Jupiter.” And that’s why he is brave. </a:t>
            </a:r>
          </a:p>
          <a:p>
            <a:pPr marL="0" indent="0">
              <a:buFont typeface="Arial"/>
              <a:buNone/>
            </a:pPr>
            <a:endParaRPr lang="en-US" sz="3400" dirty="0"/>
          </a:p>
          <a:p>
            <a:pPr marL="0" indent="0">
              <a:buFont typeface="Arial"/>
              <a:buNone/>
            </a:pPr>
            <a:endParaRPr lang="en-US" sz="3400" dirty="0"/>
          </a:p>
        </p:txBody>
      </p:sp>
    </p:spTree>
    <p:extLst>
      <p:ext uri="{BB962C8B-B14F-4D97-AF65-F5344CB8AC3E}">
        <p14:creationId xmlns:p14="http://schemas.microsoft.com/office/powerpoint/2010/main" val="3702076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74</a:t>
            </a:fld>
            <a:endParaRPr lang="en-US" dirty="0"/>
          </a:p>
        </p:txBody>
      </p:sp>
      <p:sp>
        <p:nvSpPr>
          <p:cNvPr id="4" name="Title 3"/>
          <p:cNvSpPr>
            <a:spLocks noGrp="1"/>
          </p:cNvSpPr>
          <p:nvPr>
            <p:ph type="title"/>
          </p:nvPr>
        </p:nvSpPr>
        <p:spPr/>
        <p:txBody>
          <a:bodyPr/>
          <a:lstStyle/>
          <a:p>
            <a:r>
              <a:rPr lang="en-US" dirty="0"/>
              <a:t>Capture Your Learning</a:t>
            </a:r>
          </a:p>
        </p:txBody>
      </p:sp>
      <p:sp>
        <p:nvSpPr>
          <p:cNvPr id="8" name="Rectangle 7"/>
          <p:cNvSpPr/>
          <p:nvPr/>
        </p:nvSpPr>
        <p:spPr>
          <a:xfrm>
            <a:off x="465667" y="1100667"/>
            <a:ext cx="10583333" cy="4047262"/>
          </a:xfrm>
          <a:prstGeom prst="rect">
            <a:avLst/>
          </a:prstGeom>
        </p:spPr>
        <p:txBody>
          <a:bodyPr wrap="square">
            <a:spAutoFit/>
          </a:bodyPr>
          <a:lstStyle/>
          <a:p>
            <a:pPr marL="571500" indent="-571500">
              <a:buFont typeface="Arial" charset="0"/>
              <a:buChar char="•"/>
            </a:pPr>
            <a:r>
              <a:rPr lang="en-US" sz="3800" dirty="0">
                <a:latin typeface="Calibri" charset="0"/>
                <a:ea typeface="Calibri" charset="0"/>
                <a:cs typeface="Calibri" charset="0"/>
              </a:rPr>
              <a:t>What is a text-dependent question?</a:t>
            </a:r>
          </a:p>
          <a:p>
            <a:pPr marL="571500" indent="-571500">
              <a:buFont typeface="Arial" charset="0"/>
              <a:buChar char="•"/>
            </a:pPr>
            <a:endParaRPr lang="en-US" sz="1500" dirty="0">
              <a:latin typeface="Calibri" charset="0"/>
              <a:ea typeface="Calibri" charset="0"/>
              <a:cs typeface="Calibri" charset="0"/>
            </a:endParaRPr>
          </a:p>
          <a:p>
            <a:pPr marL="571500" indent="-571500">
              <a:buFont typeface="Arial" charset="0"/>
              <a:buChar char="•"/>
            </a:pPr>
            <a:r>
              <a:rPr lang="en-US" sz="3800" dirty="0">
                <a:latin typeface="Calibri" charset="0"/>
                <a:ea typeface="Calibri" charset="0"/>
                <a:cs typeface="Calibri" charset="0"/>
              </a:rPr>
              <a:t>How do text-dependent questions and tasks support students in understanding complex texts?</a:t>
            </a:r>
          </a:p>
          <a:p>
            <a:pPr marL="571500" indent="-571500">
              <a:buFont typeface="Arial" charset="0"/>
              <a:buChar char="•"/>
            </a:pPr>
            <a:endParaRPr lang="en-US" sz="1600" dirty="0">
              <a:latin typeface="Calibri" charset="0"/>
              <a:ea typeface="Calibri" charset="0"/>
              <a:cs typeface="Calibri" charset="0"/>
            </a:endParaRPr>
          </a:p>
          <a:p>
            <a:pPr marL="571500" indent="-571500">
              <a:buFont typeface="Arial" charset="0"/>
              <a:buChar char="•"/>
            </a:pPr>
            <a:r>
              <a:rPr lang="en-US" sz="3800" dirty="0">
                <a:latin typeface="Calibri" charset="0"/>
                <a:ea typeface="Calibri" charset="0"/>
                <a:cs typeface="Calibri" charset="0"/>
              </a:rPr>
              <a:t>What are the criteria for a strong student response?</a:t>
            </a:r>
          </a:p>
          <a:p>
            <a:endParaRPr lang="en-US" sz="3600" dirty="0">
              <a:solidFill>
                <a:schemeClr val="tx1">
                  <a:lumMod val="75000"/>
                </a:schemeClr>
              </a:solidFill>
              <a:latin typeface="Calibri" charset="0"/>
              <a:ea typeface="Calibri" charset="0"/>
              <a:cs typeface="Calibri" charset="0"/>
            </a:endParaRPr>
          </a:p>
        </p:txBody>
      </p:sp>
    </p:spTree>
    <p:extLst>
      <p:ext uri="{BB962C8B-B14F-4D97-AF65-F5344CB8AC3E}">
        <p14:creationId xmlns:p14="http://schemas.microsoft.com/office/powerpoint/2010/main" val="45446855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10000" dirty="0"/>
              <a:t>Enjoy your lunch!</a:t>
            </a:r>
          </a:p>
        </p:txBody>
      </p:sp>
    </p:spTree>
    <p:extLst>
      <p:ext uri="{BB962C8B-B14F-4D97-AF65-F5344CB8AC3E}">
        <p14:creationId xmlns:p14="http://schemas.microsoft.com/office/powerpoint/2010/main" val="70836674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27374" y="901841"/>
            <a:ext cx="6530009" cy="2483386"/>
          </a:xfrm>
        </p:spPr>
        <p:txBody>
          <a:bodyPr/>
          <a:lstStyle/>
          <a:p>
            <a:r>
              <a:rPr lang="en-US" sz="7000" b="1" dirty="0"/>
              <a:t>Welcome Back!</a:t>
            </a:r>
            <a:br>
              <a:rPr lang="en-US" dirty="0"/>
            </a:br>
            <a:endParaRPr lang="en-US" sz="3000" dirty="0"/>
          </a:p>
        </p:txBody>
      </p:sp>
      <p:sp>
        <p:nvSpPr>
          <p:cNvPr id="3" name="TextBox 2"/>
          <p:cNvSpPr txBox="1"/>
          <p:nvPr/>
        </p:nvSpPr>
        <p:spPr>
          <a:xfrm>
            <a:off x="5573315" y="2782111"/>
            <a:ext cx="6284068" cy="3093154"/>
          </a:xfrm>
          <a:prstGeom prst="rect">
            <a:avLst/>
          </a:prstGeom>
          <a:noFill/>
        </p:spPr>
        <p:txBody>
          <a:bodyPr wrap="square" rtlCol="0">
            <a:spAutoFit/>
          </a:bodyPr>
          <a:lstStyle/>
          <a:p>
            <a:pPr marL="571500" indent="-571500">
              <a:spcBef>
                <a:spcPts val="600"/>
              </a:spcBef>
              <a:buFont typeface="Wingdings" charset="2"/>
              <a:buChar char="q"/>
            </a:pPr>
            <a:r>
              <a:rPr lang="en-US" sz="3500" dirty="0">
                <a:latin typeface="Calibri" charset="0"/>
                <a:ea typeface="Calibri" charset="0"/>
                <a:cs typeface="Calibri" charset="0"/>
              </a:rPr>
              <a:t>S4: Direct Vocabulary</a:t>
            </a:r>
          </a:p>
          <a:p>
            <a:pPr marL="571500" indent="-571500">
              <a:spcBef>
                <a:spcPts val="600"/>
              </a:spcBef>
              <a:buFont typeface="Wingdings" charset="2"/>
              <a:buChar char="q"/>
            </a:pPr>
            <a:r>
              <a:rPr lang="en-US" sz="3500" dirty="0">
                <a:latin typeface="Calibri" charset="0"/>
                <a:ea typeface="Calibri" charset="0"/>
                <a:cs typeface="Calibri" charset="0"/>
              </a:rPr>
              <a:t>S5: Speaking and Listening</a:t>
            </a:r>
          </a:p>
          <a:p>
            <a:pPr marL="571500" indent="-571500">
              <a:spcBef>
                <a:spcPts val="600"/>
              </a:spcBef>
              <a:buFont typeface="Wingdings" charset="2"/>
              <a:buChar char="q"/>
            </a:pPr>
            <a:r>
              <a:rPr lang="en-US" sz="3500" dirty="0">
                <a:latin typeface="Calibri" charset="0"/>
                <a:ea typeface="Calibri" charset="0"/>
                <a:cs typeface="Calibri" charset="0"/>
              </a:rPr>
              <a:t>Break</a:t>
            </a:r>
          </a:p>
          <a:p>
            <a:pPr marL="571500" indent="-571500">
              <a:spcBef>
                <a:spcPts val="600"/>
              </a:spcBef>
              <a:buFont typeface="Wingdings" charset="2"/>
              <a:buChar char="q"/>
            </a:pPr>
            <a:r>
              <a:rPr lang="en-US" sz="3500" dirty="0">
                <a:latin typeface="Calibri" charset="0"/>
                <a:ea typeface="Calibri" charset="0"/>
                <a:cs typeface="Calibri" charset="0"/>
              </a:rPr>
              <a:t>S6: Preparing to Teach</a:t>
            </a:r>
          </a:p>
          <a:p>
            <a:pPr marL="571500" indent="-571500">
              <a:spcBef>
                <a:spcPts val="600"/>
              </a:spcBef>
              <a:buFont typeface="Wingdings" charset="2"/>
              <a:buChar char="q"/>
            </a:pPr>
            <a:r>
              <a:rPr lang="en-US" sz="3500" dirty="0">
                <a:latin typeface="Calibri" charset="0"/>
                <a:ea typeface="Calibri" charset="0"/>
                <a:cs typeface="Calibri" charset="0"/>
              </a:rPr>
              <a:t>Trying This Out With Students</a:t>
            </a:r>
          </a:p>
        </p:txBody>
      </p:sp>
    </p:spTree>
    <p:extLst>
      <p:ext uri="{BB962C8B-B14F-4D97-AF65-F5344CB8AC3E}">
        <p14:creationId xmlns:p14="http://schemas.microsoft.com/office/powerpoint/2010/main" val="204958112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Shape 97"/>
        <p:cNvGrpSpPr/>
        <p:nvPr/>
      </p:nvGrpSpPr>
      <p:grpSpPr>
        <a:xfrm>
          <a:off x="0" y="0"/>
          <a:ext cx="0" cy="0"/>
          <a:chOff x="0" y="0"/>
          <a:chExt cx="0" cy="0"/>
        </a:xfrm>
      </p:grpSpPr>
      <p:sp>
        <p:nvSpPr>
          <p:cNvPr id="98" name="Shape 98"/>
          <p:cNvSpPr txBox="1">
            <a:spLocks noGrp="1"/>
          </p:cNvSpPr>
          <p:nvPr>
            <p:ph type="sldNum" idx="12"/>
          </p:nvPr>
        </p:nvSpPr>
        <p:spPr>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77</a:t>
            </a:fld>
            <a:endParaRPr lang="en-US" sz="1600" dirty="0">
              <a:solidFill>
                <a:schemeClr val="dk1"/>
              </a:solidFill>
              <a:latin typeface="Calibri"/>
              <a:ea typeface="Calibri"/>
              <a:cs typeface="Calibri"/>
              <a:sym typeface="Calibri"/>
            </a:endParaRPr>
          </a:p>
        </p:txBody>
      </p:sp>
      <p:sp>
        <p:nvSpPr>
          <p:cNvPr id="3" name="Text Placeholder 2">
            <a:extLst>
              <a:ext uri="{FF2B5EF4-FFF2-40B4-BE49-F238E27FC236}">
                <a16:creationId xmlns:a16="http://schemas.microsoft.com/office/drawing/2014/main" id="{F175B5B4-1092-AE43-9C86-1A5D833573E9}"/>
              </a:ext>
            </a:extLst>
          </p:cNvPr>
          <p:cNvSpPr>
            <a:spLocks noGrp="1"/>
          </p:cNvSpPr>
          <p:nvPr>
            <p:ph type="body" idx="1"/>
          </p:nvPr>
        </p:nvSpPr>
        <p:spPr/>
        <p:txBody>
          <a:bodyPr/>
          <a:lstStyle/>
          <a:p>
            <a:endParaRPr lang="en-US"/>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dirty="0">
                <a:solidFill>
                  <a:schemeClr val="lt1"/>
                </a:solidFill>
                <a:ea typeface="Calibri"/>
                <a:sym typeface="Calibri"/>
              </a:rPr>
              <a:t>Afternoon</a:t>
            </a:r>
            <a:r>
              <a:rPr lang="en-US" sz="4000" b="0" i="0" u="none" strike="noStrike" cap="none" dirty="0">
                <a:solidFill>
                  <a:schemeClr val="lt1"/>
                </a:solidFill>
                <a:latin typeface="Calibri"/>
                <a:ea typeface="Calibri"/>
                <a:cs typeface="Calibri"/>
                <a:sym typeface="Calibri"/>
              </a:rPr>
              <a:t> at a Glance</a:t>
            </a:r>
          </a:p>
        </p:txBody>
      </p:sp>
      <p:graphicFrame>
        <p:nvGraphicFramePr>
          <p:cNvPr id="101" name="Shape 101"/>
          <p:cNvGraphicFramePr/>
          <p:nvPr>
            <p:extLst/>
          </p:nvPr>
        </p:nvGraphicFramePr>
        <p:xfrm>
          <a:off x="516856" y="1036550"/>
          <a:ext cx="11228625" cy="4786800"/>
        </p:xfrm>
        <a:graphic>
          <a:graphicData uri="http://schemas.openxmlformats.org/drawingml/2006/table">
            <a:tbl>
              <a:tblPr firstRow="1" bandRow="1">
                <a:tableStyleId>{5A111915-BE36-4E01-A7E5-04B1672EAD32}</a:tableStyleId>
              </a:tblPr>
              <a:tblGrid>
                <a:gridCol w="3136156">
                  <a:extLst>
                    <a:ext uri="{9D8B030D-6E8A-4147-A177-3AD203B41FA5}">
                      <a16:colId xmlns:a16="http://schemas.microsoft.com/office/drawing/2014/main" val="20000"/>
                    </a:ext>
                  </a:extLst>
                </a:gridCol>
                <a:gridCol w="8092469">
                  <a:extLst>
                    <a:ext uri="{9D8B030D-6E8A-4147-A177-3AD203B41FA5}">
                      <a16:colId xmlns:a16="http://schemas.microsoft.com/office/drawing/2014/main" val="20001"/>
                    </a:ext>
                  </a:extLst>
                </a:gridCol>
              </a:tblGrid>
              <a:tr h="574225">
                <a:tc>
                  <a:txBody>
                    <a:bodyPr/>
                    <a:lstStyle/>
                    <a:p>
                      <a:pPr marL="0" marR="0" lvl="0" indent="0" algn="ctr" rtl="0">
                        <a:spcBef>
                          <a:spcPts val="0"/>
                        </a:spcBef>
                        <a:buSzPct val="25000"/>
                        <a:buNone/>
                      </a:pPr>
                      <a:r>
                        <a:rPr lang="en-US" sz="4000" u="none" strike="noStrike" cap="none" dirty="0">
                          <a:latin typeface="Calibri" charset="0"/>
                          <a:ea typeface="Calibri" charset="0"/>
                          <a:cs typeface="Calibri" charset="0"/>
                          <a:sym typeface="Calibri"/>
                        </a:rPr>
                        <a:t>Time</a:t>
                      </a:r>
                    </a:p>
                  </a:txBody>
                  <a:tcPr marL="91451" marR="91451"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rtl="0">
                        <a:spcBef>
                          <a:spcPts val="0"/>
                        </a:spcBef>
                        <a:buSzPct val="25000"/>
                        <a:buNone/>
                      </a:pPr>
                      <a:r>
                        <a:rPr lang="en-US" sz="4000" u="none" strike="noStrike" cap="none" dirty="0">
                          <a:latin typeface="Calibri" charset="0"/>
                          <a:ea typeface="Calibri" charset="0"/>
                          <a:cs typeface="Calibri" charset="0"/>
                          <a:sym typeface="Calibri"/>
                        </a:rPr>
                        <a:t>Topic</a:t>
                      </a:r>
                    </a:p>
                  </a:txBody>
                  <a:tcPr marL="91451" marR="91451"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12:30 – 12:45</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Energizer</a:t>
                      </a:r>
                      <a:endParaRPr lang="en-US" sz="4000" i="1" dirty="0">
                        <a:solidFill>
                          <a:schemeClr val="tx1"/>
                        </a:solidFill>
                        <a:latin typeface="Calibri" charset="0"/>
                        <a:ea typeface="Calibri" charset="0"/>
                        <a:cs typeface="Calibri" charset="0"/>
                        <a:sym typeface="Calibri"/>
                      </a:endParaRP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12:45 – 2:45</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i="0" dirty="0">
                          <a:solidFill>
                            <a:schemeClr val="tx1"/>
                          </a:solidFill>
                          <a:latin typeface="Calibri" charset="0"/>
                          <a:ea typeface="Calibri" charset="0"/>
                          <a:cs typeface="Calibri" charset="0"/>
                          <a:sym typeface="Calibri"/>
                        </a:rPr>
                        <a:t>CM 3, Sessions 4-5</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2:45 – 3:00</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i="0" dirty="0">
                          <a:solidFill>
                            <a:schemeClr val="tx1"/>
                          </a:solidFill>
                          <a:latin typeface="Calibri" charset="0"/>
                          <a:ea typeface="Calibri" charset="0"/>
                          <a:cs typeface="Calibri" charset="0"/>
                          <a:sym typeface="Calibri"/>
                        </a:rPr>
                        <a:t>Break</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3:00 – 4:00 </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CM 3, Session 6</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4:00 – 4:30</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Distinction Assessment &amp; Survey  </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46675468"/>
                  </a:ext>
                </a:extLst>
              </a:tr>
            </a:tbl>
          </a:graphicData>
        </a:graphic>
      </p:graphicFrame>
    </p:spTree>
    <p:extLst>
      <p:ext uri="{BB962C8B-B14F-4D97-AF65-F5344CB8AC3E}">
        <p14:creationId xmlns:p14="http://schemas.microsoft.com/office/powerpoint/2010/main" val="38455089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78</a:t>
            </a:fld>
            <a:endParaRPr lang="en-US" sz="1600">
              <a:solidFill>
                <a:schemeClr val="dk1"/>
              </a:solidFill>
              <a:latin typeface="Calibri"/>
              <a:ea typeface="Calibri"/>
              <a:cs typeface="Calibri"/>
              <a:sym typeface="Calibri"/>
            </a:endParaRPr>
          </a:p>
        </p:txBody>
      </p:sp>
      <p:sp>
        <p:nvSpPr>
          <p:cNvPr id="3" name="Text Placeholder 2"/>
          <p:cNvSpPr>
            <a:spLocks noGrp="1"/>
          </p:cNvSpPr>
          <p:nvPr>
            <p:ph type="body" idx="1"/>
          </p:nvPr>
        </p:nvSpPr>
        <p:spPr/>
        <p:txBody>
          <a:bodyPr/>
          <a:lstStyle/>
          <a:p>
            <a:pPr marL="177800" indent="0" algn="ctr">
              <a:buNone/>
            </a:pPr>
            <a:r>
              <a:rPr lang="en-US" sz="6000" dirty="0">
                <a:solidFill>
                  <a:schemeClr val="bg2"/>
                </a:solidFill>
              </a:rPr>
              <a:t>The One Word Game</a:t>
            </a:r>
          </a:p>
          <a:p>
            <a:pPr marL="177800" indent="0" algn="ctr">
              <a:buNone/>
            </a:pPr>
            <a:endParaRPr lang="en-US" sz="500" dirty="0">
              <a:solidFill>
                <a:schemeClr val="bg2"/>
              </a:solidFill>
            </a:endParaRPr>
          </a:p>
          <a:p>
            <a:pPr>
              <a:buFont typeface="Arial" charset="0"/>
              <a:buChar char="•"/>
            </a:pPr>
            <a:r>
              <a:rPr lang="en-US" sz="3500" dirty="0">
                <a:solidFill>
                  <a:schemeClr val="tx1"/>
                </a:solidFill>
              </a:rPr>
              <a:t>1 minute at each station</a:t>
            </a:r>
          </a:p>
          <a:p>
            <a:pPr>
              <a:buFont typeface="Arial" charset="0"/>
              <a:buChar char="•"/>
            </a:pPr>
            <a:r>
              <a:rPr lang="en-US" sz="3500" dirty="0">
                <a:solidFill>
                  <a:schemeClr val="tx1"/>
                </a:solidFill>
              </a:rPr>
              <a:t>Read the prompt</a:t>
            </a:r>
          </a:p>
          <a:p>
            <a:pPr>
              <a:buFont typeface="Arial" charset="0"/>
              <a:buChar char="•"/>
            </a:pPr>
            <a:r>
              <a:rPr lang="en-US" sz="3500" dirty="0">
                <a:solidFill>
                  <a:schemeClr val="tx1"/>
                </a:solidFill>
              </a:rPr>
              <a:t>Think of ONE word that best describes that prompt</a:t>
            </a:r>
          </a:p>
          <a:p>
            <a:pPr>
              <a:buFont typeface="Arial" charset="0"/>
              <a:buChar char="•"/>
            </a:pPr>
            <a:r>
              <a:rPr lang="en-US" sz="3500" dirty="0">
                <a:solidFill>
                  <a:schemeClr val="tx1"/>
                </a:solidFill>
              </a:rPr>
              <a:t>Write that word on a post-it note and fold it</a:t>
            </a:r>
          </a:p>
          <a:p>
            <a:pPr>
              <a:buFont typeface="Arial" charset="0"/>
              <a:buChar char="•"/>
            </a:pPr>
            <a:r>
              <a:rPr lang="en-US" sz="3500" dirty="0">
                <a:solidFill>
                  <a:schemeClr val="tx1"/>
                </a:solidFill>
              </a:rPr>
              <a:t>At the last station, unfold all the post-its and record the words on the anchor chart</a:t>
            </a:r>
          </a:p>
        </p:txBody>
      </p:sp>
      <p:sp>
        <p:nvSpPr>
          <p:cNvPr id="4" name="Title 3"/>
          <p:cNvSpPr>
            <a:spLocks noGrp="1"/>
          </p:cNvSpPr>
          <p:nvPr>
            <p:ph type="title"/>
          </p:nvPr>
        </p:nvSpPr>
        <p:spPr/>
        <p:txBody>
          <a:bodyPr/>
          <a:lstStyle/>
          <a:p>
            <a:r>
              <a:rPr lang="en-US" dirty="0"/>
              <a:t>Team Challenge</a:t>
            </a:r>
          </a:p>
        </p:txBody>
      </p:sp>
    </p:spTree>
    <p:extLst>
      <p:ext uri="{BB962C8B-B14F-4D97-AF65-F5344CB8AC3E}">
        <p14:creationId xmlns:p14="http://schemas.microsoft.com/office/powerpoint/2010/main" val="171739776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79</a:t>
            </a:fld>
            <a:endParaRPr lang="en-US" sz="1600">
              <a:solidFill>
                <a:schemeClr val="dk1"/>
              </a:solidFill>
              <a:latin typeface="Calibri"/>
              <a:ea typeface="Calibri"/>
              <a:cs typeface="Calibri"/>
              <a:sym typeface="Calibri"/>
            </a:endParaRPr>
          </a:p>
        </p:txBody>
      </p:sp>
      <p:sp>
        <p:nvSpPr>
          <p:cNvPr id="7" name="Text Placeholder 6"/>
          <p:cNvSpPr>
            <a:spLocks noGrp="1"/>
          </p:cNvSpPr>
          <p:nvPr>
            <p:ph type="body" idx="1"/>
          </p:nvPr>
        </p:nvSpPr>
        <p:spPr/>
        <p:txBody>
          <a:bodyPr/>
          <a:lstStyle/>
          <a:p>
            <a:pPr marL="692150" indent="-514350">
              <a:buFont typeface="+mj-lt"/>
              <a:buAutoNum type="arabicParenR"/>
            </a:pPr>
            <a:r>
              <a:rPr lang="en-US" sz="3500" dirty="0"/>
              <a:t>Reader’s Circles</a:t>
            </a:r>
          </a:p>
          <a:p>
            <a:pPr marL="692150" indent="-514350">
              <a:buFont typeface="+mj-lt"/>
              <a:buAutoNum type="arabicParenR"/>
            </a:pPr>
            <a:r>
              <a:rPr lang="en-US" sz="3500" dirty="0"/>
              <a:t>Text Complexity</a:t>
            </a:r>
          </a:p>
          <a:p>
            <a:pPr marL="692150" indent="-514350">
              <a:buFont typeface="+mj-lt"/>
              <a:buAutoNum type="arabicParenR"/>
            </a:pPr>
            <a:r>
              <a:rPr lang="en-US" sz="3500" dirty="0"/>
              <a:t>Qualitative Analysis</a:t>
            </a:r>
          </a:p>
          <a:p>
            <a:pPr marL="692150" indent="-514350">
              <a:buFont typeface="+mj-lt"/>
              <a:buAutoNum type="arabicParenR"/>
            </a:pPr>
            <a:r>
              <a:rPr lang="en-US" sz="3500" dirty="0"/>
              <a:t>Close Reading</a:t>
            </a:r>
          </a:p>
          <a:p>
            <a:pPr marL="692150" indent="-514350">
              <a:buFont typeface="+mj-lt"/>
              <a:buAutoNum type="arabicParenR"/>
            </a:pPr>
            <a:r>
              <a:rPr lang="en-US" sz="3500" dirty="0"/>
              <a:t>Text-dependent questions </a:t>
            </a:r>
          </a:p>
          <a:p>
            <a:pPr marL="692150" indent="-514350">
              <a:buFont typeface="+mj-lt"/>
              <a:buAutoNum type="arabicParenR"/>
            </a:pPr>
            <a:r>
              <a:rPr lang="en-US" sz="3500" dirty="0"/>
              <a:t>ELA Guidebooks 2.0</a:t>
            </a:r>
          </a:p>
          <a:p>
            <a:endParaRPr lang="en-US" dirty="0"/>
          </a:p>
          <a:p>
            <a:endParaRPr lang="en-US" dirty="0"/>
          </a:p>
        </p:txBody>
      </p:sp>
      <p:sp>
        <p:nvSpPr>
          <p:cNvPr id="6" name="Title 5"/>
          <p:cNvSpPr>
            <a:spLocks noGrp="1"/>
          </p:cNvSpPr>
          <p:nvPr>
            <p:ph type="title"/>
          </p:nvPr>
        </p:nvSpPr>
        <p:spPr/>
        <p:txBody>
          <a:bodyPr/>
          <a:lstStyle/>
          <a:p>
            <a:r>
              <a:rPr lang="en-US" dirty="0"/>
              <a:t>The Prompts</a:t>
            </a:r>
          </a:p>
        </p:txBody>
      </p:sp>
    </p:spTree>
    <p:extLst>
      <p:ext uri="{BB962C8B-B14F-4D97-AF65-F5344CB8AC3E}">
        <p14:creationId xmlns:p14="http://schemas.microsoft.com/office/powerpoint/2010/main" val="2224296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8</a:t>
            </a:fld>
            <a:endParaRPr lang="en-US" sz="1600">
              <a:solidFill>
                <a:schemeClr val="dk1"/>
              </a:solidFill>
              <a:latin typeface="Calibri"/>
              <a:ea typeface="Calibri"/>
              <a:cs typeface="Calibri"/>
              <a:sym typeface="Calibri"/>
            </a:endParaRPr>
          </a:p>
        </p:txBody>
      </p:sp>
      <p:sp>
        <p:nvSpPr>
          <p:cNvPr id="3" name="Text Placeholder 2"/>
          <p:cNvSpPr>
            <a:spLocks noGrp="1"/>
          </p:cNvSpPr>
          <p:nvPr>
            <p:ph type="body" idx="1"/>
          </p:nvPr>
        </p:nvSpPr>
        <p:spPr/>
        <p:txBody>
          <a:bodyPr/>
          <a:lstStyle/>
          <a:p>
            <a:pPr marL="177800" lvl="0" indent="0" algn="ctr">
              <a:buNone/>
            </a:pPr>
            <a:endParaRPr lang="en-US" sz="5000" dirty="0">
              <a:solidFill>
                <a:schemeClr val="tx1"/>
              </a:solidFill>
            </a:endParaRPr>
          </a:p>
          <a:p>
            <a:pPr marL="177800" lvl="0" indent="0" algn="ctr">
              <a:buNone/>
            </a:pPr>
            <a:endParaRPr lang="en-US" sz="2500" dirty="0">
              <a:solidFill>
                <a:schemeClr val="tx1"/>
              </a:solidFill>
            </a:endParaRPr>
          </a:p>
          <a:p>
            <a:pPr marL="177800" lvl="0" indent="0" algn="ctr">
              <a:buNone/>
            </a:pPr>
            <a:r>
              <a:rPr lang="en-US" sz="5000" dirty="0">
                <a:solidFill>
                  <a:schemeClr val="tx1"/>
                </a:solidFill>
              </a:rPr>
              <a:t>Can my students cite relevant and specific textual evidence to support conclusions drawn from a text?</a:t>
            </a:r>
          </a:p>
          <a:p>
            <a:endParaRPr lang="en-US" dirty="0"/>
          </a:p>
        </p:txBody>
      </p:sp>
      <p:sp>
        <p:nvSpPr>
          <p:cNvPr id="4" name="Title 3"/>
          <p:cNvSpPr>
            <a:spLocks noGrp="1"/>
          </p:cNvSpPr>
          <p:nvPr>
            <p:ph type="title"/>
          </p:nvPr>
        </p:nvSpPr>
        <p:spPr/>
        <p:txBody>
          <a:bodyPr/>
          <a:lstStyle/>
          <a:p>
            <a:r>
              <a:rPr lang="en-US" dirty="0"/>
              <a:t>Our Question</a:t>
            </a:r>
          </a:p>
        </p:txBody>
      </p:sp>
    </p:spTree>
    <p:extLst>
      <p:ext uri="{BB962C8B-B14F-4D97-AF65-F5344CB8AC3E}">
        <p14:creationId xmlns:p14="http://schemas.microsoft.com/office/powerpoint/2010/main" val="86885060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000" b="1" dirty="0"/>
              <a:t>Module 3: </a:t>
            </a:r>
            <a:r>
              <a:rPr lang="en-US" sz="5000" dirty="0"/>
              <a:t>Close Reading to Build Understanding </a:t>
            </a:r>
            <a:br>
              <a:rPr lang="en-US" sz="5000" b="1" dirty="0"/>
            </a:br>
            <a:r>
              <a:rPr lang="en-US" sz="5000" dirty="0"/>
              <a:t> </a:t>
            </a:r>
            <a:r>
              <a:rPr lang="en-US" sz="5000" b="1" dirty="0"/>
              <a:t>Session 4</a:t>
            </a:r>
            <a:r>
              <a:rPr lang="en-US" sz="5000" dirty="0"/>
              <a:t>: Unpack Direct Vocabulary Instruction in the Guidebooks </a:t>
            </a:r>
          </a:p>
        </p:txBody>
      </p:sp>
    </p:spTree>
    <p:extLst>
      <p:ext uri="{BB962C8B-B14F-4D97-AF65-F5344CB8AC3E}">
        <p14:creationId xmlns:p14="http://schemas.microsoft.com/office/powerpoint/2010/main" val="175256756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81</a:t>
            </a:fld>
            <a:endParaRPr lang="en-US" dirty="0"/>
          </a:p>
        </p:txBody>
      </p:sp>
      <p:sp>
        <p:nvSpPr>
          <p:cNvPr id="5" name="Text Placeholder 4"/>
          <p:cNvSpPr>
            <a:spLocks noGrp="1"/>
          </p:cNvSpPr>
          <p:nvPr>
            <p:ph type="body" sz="quarter" idx="10"/>
          </p:nvPr>
        </p:nvSpPr>
        <p:spPr/>
        <p:txBody>
          <a:bodyPr/>
          <a:lstStyle/>
          <a:p>
            <a:pPr>
              <a:lnSpc>
                <a:spcPct val="100000"/>
              </a:lnSpc>
              <a:spcBef>
                <a:spcPts val="0"/>
              </a:spcBef>
              <a:buFont typeface="Arial" charset="0"/>
              <a:buChar char="•"/>
            </a:pPr>
            <a:endParaRPr lang="en-US" sz="3400" dirty="0"/>
          </a:p>
          <a:p>
            <a:pPr marL="0" marR="0" lvl="0" indent="0" defTabSz="914400" eaLnBrk="1" fontAlgn="auto" latinLnBrk="0" hangingPunct="1">
              <a:lnSpc>
                <a:spcPct val="100000"/>
              </a:lnSpc>
              <a:spcBef>
                <a:spcPts val="0"/>
              </a:spcBef>
              <a:spcAft>
                <a:spcPts val="0"/>
              </a:spcAft>
              <a:buClrTx/>
              <a:buSzTx/>
              <a:buFontTx/>
              <a:buNone/>
              <a:tabLst/>
              <a:defRPr/>
            </a:pPr>
            <a:endParaRPr lang="en-US" sz="3400" dirty="0"/>
          </a:p>
        </p:txBody>
      </p:sp>
      <p:sp>
        <p:nvSpPr>
          <p:cNvPr id="4" name="Title 3"/>
          <p:cNvSpPr>
            <a:spLocks noGrp="1"/>
          </p:cNvSpPr>
          <p:nvPr>
            <p:ph type="title"/>
          </p:nvPr>
        </p:nvSpPr>
        <p:spPr/>
        <p:txBody>
          <a:bodyPr/>
          <a:lstStyle/>
          <a:p>
            <a:r>
              <a:rPr lang="en-US" dirty="0"/>
              <a:t>Do Now</a:t>
            </a:r>
          </a:p>
        </p:txBody>
      </p:sp>
      <p:sp>
        <p:nvSpPr>
          <p:cNvPr id="2" name="TextBox 1"/>
          <p:cNvSpPr txBox="1"/>
          <p:nvPr/>
        </p:nvSpPr>
        <p:spPr>
          <a:xfrm>
            <a:off x="5102352" y="1193800"/>
            <a:ext cx="6680073" cy="4185761"/>
          </a:xfrm>
          <a:prstGeom prst="rect">
            <a:avLst/>
          </a:prstGeom>
          <a:noFill/>
        </p:spPr>
        <p:txBody>
          <a:bodyPr wrap="square" rtlCol="0">
            <a:spAutoFit/>
          </a:bodyPr>
          <a:lstStyle/>
          <a:p>
            <a:pPr marL="285750" indent="-285750">
              <a:buFont typeface="Arial" charset="0"/>
              <a:buChar char="•"/>
            </a:pPr>
            <a:r>
              <a:rPr lang="en-US" sz="3400" b="1" dirty="0">
                <a:solidFill>
                  <a:schemeClr val="tx2"/>
                </a:solidFill>
                <a:latin typeface="Calibri" charset="0"/>
                <a:ea typeface="Calibri" charset="0"/>
                <a:cs typeface="Calibri" charset="0"/>
              </a:rPr>
              <a:t>Re-read</a:t>
            </a:r>
            <a:r>
              <a:rPr lang="en-US" sz="3400" dirty="0">
                <a:solidFill>
                  <a:schemeClr val="accent5">
                    <a:lumMod val="75000"/>
                  </a:schemeClr>
                </a:solidFill>
                <a:latin typeface="Calibri" charset="0"/>
                <a:ea typeface="Calibri" charset="0"/>
                <a:cs typeface="Calibri" charset="0"/>
              </a:rPr>
              <a:t> </a:t>
            </a:r>
            <a:r>
              <a:rPr lang="en-US" sz="3400" dirty="0">
                <a:latin typeface="Calibri" charset="0"/>
                <a:ea typeface="Calibri" charset="0"/>
                <a:cs typeface="Calibri" charset="0"/>
              </a:rPr>
              <a:t>“The Story of Prometheus – Part II”</a:t>
            </a:r>
          </a:p>
          <a:p>
            <a:pPr marL="285750" indent="-285750">
              <a:buFont typeface="Arial" charset="0"/>
              <a:buChar char="•"/>
            </a:pPr>
            <a:endParaRPr lang="en-US" sz="1000" dirty="0">
              <a:latin typeface="Calibri" charset="0"/>
              <a:ea typeface="Calibri" charset="0"/>
              <a:cs typeface="Calibri" charset="0"/>
            </a:endParaRPr>
          </a:p>
          <a:p>
            <a:pPr marL="285750" indent="-285750">
              <a:buFont typeface="Arial" charset="0"/>
              <a:buChar char="•"/>
            </a:pPr>
            <a:endParaRPr lang="en-US" sz="800" dirty="0">
              <a:latin typeface="Calibri" charset="0"/>
              <a:ea typeface="Calibri" charset="0"/>
              <a:cs typeface="Calibri" charset="0"/>
            </a:endParaRPr>
          </a:p>
          <a:p>
            <a:pPr marL="285750" indent="-285750">
              <a:buFont typeface="Arial" charset="0"/>
              <a:buChar char="•"/>
            </a:pPr>
            <a:r>
              <a:rPr lang="en-US" sz="3400" b="1" dirty="0">
                <a:solidFill>
                  <a:schemeClr val="tx2"/>
                </a:solidFill>
                <a:latin typeface="Calibri" charset="0"/>
                <a:ea typeface="Calibri" charset="0"/>
                <a:cs typeface="Calibri" charset="0"/>
              </a:rPr>
              <a:t>Highlight</a:t>
            </a:r>
            <a:r>
              <a:rPr lang="en-US" sz="3400" dirty="0">
                <a:solidFill>
                  <a:schemeClr val="accent5">
                    <a:lumMod val="75000"/>
                  </a:schemeClr>
                </a:solidFill>
                <a:latin typeface="Calibri" charset="0"/>
                <a:ea typeface="Calibri" charset="0"/>
                <a:cs typeface="Calibri" charset="0"/>
              </a:rPr>
              <a:t> </a:t>
            </a:r>
            <a:r>
              <a:rPr lang="en-US" sz="3400" dirty="0">
                <a:latin typeface="Calibri" charset="0"/>
                <a:ea typeface="Calibri" charset="0"/>
                <a:cs typeface="Calibri" charset="0"/>
              </a:rPr>
              <a:t>vocabulary words you think may be important to teach within this text</a:t>
            </a:r>
          </a:p>
          <a:p>
            <a:pPr marL="285750" indent="-285750">
              <a:buFont typeface="Arial" charset="0"/>
              <a:buChar char="•"/>
            </a:pPr>
            <a:endParaRPr lang="en-US" sz="1000" dirty="0">
              <a:latin typeface="Calibri" charset="0"/>
              <a:ea typeface="Calibri" charset="0"/>
              <a:cs typeface="Calibri" charset="0"/>
            </a:endParaRPr>
          </a:p>
          <a:p>
            <a:pPr marL="285750" indent="-285750">
              <a:buFont typeface="Arial" charset="0"/>
              <a:buChar char="•"/>
            </a:pPr>
            <a:r>
              <a:rPr lang="en-US" sz="3400" b="1" dirty="0">
                <a:solidFill>
                  <a:schemeClr val="tx2"/>
                </a:solidFill>
                <a:latin typeface="Calibri" charset="0"/>
                <a:ea typeface="Calibri" charset="0"/>
                <a:cs typeface="Calibri" charset="0"/>
              </a:rPr>
              <a:t>Discuss: </a:t>
            </a:r>
            <a:r>
              <a:rPr lang="en-US" sz="3400" dirty="0">
                <a:latin typeface="Calibri" charset="0"/>
                <a:ea typeface="Calibri" charset="0"/>
                <a:cs typeface="Calibri" charset="0"/>
              </a:rPr>
              <a:t>Which words did you highlight and why?</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8463" y="1193800"/>
            <a:ext cx="4140200" cy="4597400"/>
          </a:xfrm>
          <a:prstGeom prst="rect">
            <a:avLst/>
          </a:prstGeom>
          <a:ln w="25400">
            <a:solidFill>
              <a:schemeClr val="tx1">
                <a:lumMod val="75000"/>
              </a:schemeClr>
            </a:solidFill>
          </a:ln>
        </p:spPr>
      </p:pic>
    </p:spTree>
    <p:extLst>
      <p:ext uri="{BB962C8B-B14F-4D97-AF65-F5344CB8AC3E}">
        <p14:creationId xmlns:p14="http://schemas.microsoft.com/office/powerpoint/2010/main" val="1001088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82</a:t>
            </a:fld>
            <a:endParaRPr lang="en-US" dirty="0"/>
          </a:p>
        </p:txBody>
      </p:sp>
      <p:sp>
        <p:nvSpPr>
          <p:cNvPr id="5" name="Text Placeholder 4"/>
          <p:cNvSpPr>
            <a:spLocks noGrp="1"/>
          </p:cNvSpPr>
          <p:nvPr>
            <p:ph type="body" sz="quarter" idx="10"/>
          </p:nvPr>
        </p:nvSpPr>
        <p:spPr/>
        <p:txBody>
          <a:bodyPr/>
          <a:lstStyle/>
          <a:p>
            <a:r>
              <a:rPr lang="en-US" sz="3600" dirty="0">
                <a:solidFill>
                  <a:schemeClr val="tx1"/>
                </a:solidFill>
              </a:rPr>
              <a:t>Explain what direct vocabulary instruction is</a:t>
            </a:r>
          </a:p>
          <a:p>
            <a:endParaRPr lang="en-US" sz="1500" dirty="0">
              <a:solidFill>
                <a:schemeClr val="tx1"/>
              </a:solidFill>
            </a:endParaRPr>
          </a:p>
          <a:p>
            <a:r>
              <a:rPr lang="en-US" sz="3600" dirty="0">
                <a:solidFill>
                  <a:schemeClr val="tx1"/>
                </a:solidFill>
              </a:rPr>
              <a:t>Apply a 5-step protocol for explicitly teaching vocabulary</a:t>
            </a:r>
          </a:p>
          <a:p>
            <a:endParaRPr lang="en-US" sz="3600" dirty="0">
              <a:solidFill>
                <a:schemeClr val="tx1"/>
              </a:solidFill>
            </a:endParaRPr>
          </a:p>
          <a:p>
            <a:r>
              <a:rPr lang="en-US" sz="3600" dirty="0">
                <a:solidFill>
                  <a:schemeClr val="tx1"/>
                </a:solidFill>
              </a:rPr>
              <a:t>Distinguish between words that require relatively more time and attention from those that require relatively less time and attention</a:t>
            </a:r>
          </a:p>
          <a:p>
            <a:endParaRPr lang="en-US" sz="3600" dirty="0">
              <a:solidFill>
                <a:schemeClr val="tx1"/>
              </a:solidFill>
            </a:endParaRPr>
          </a:p>
          <a:p>
            <a:endParaRPr lang="en-US" sz="3800" dirty="0">
              <a:solidFill>
                <a:schemeClr val="tx1"/>
              </a:solidFill>
            </a:endParaRPr>
          </a:p>
          <a:p>
            <a:endParaRPr lang="en-US" sz="3200" dirty="0"/>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57543688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83</a:t>
            </a:fld>
            <a:endParaRPr lang="en-US" dirty="0"/>
          </a:p>
        </p:txBody>
      </p:sp>
      <p:sp>
        <p:nvSpPr>
          <p:cNvPr id="7" name="Text Placeholder 6"/>
          <p:cNvSpPr>
            <a:spLocks noGrp="1"/>
          </p:cNvSpPr>
          <p:nvPr>
            <p:ph type="body" sz="quarter" idx="10"/>
          </p:nvPr>
        </p:nvSpPr>
        <p:spPr/>
        <p:txBody>
          <a:bodyPr/>
          <a:lstStyle/>
          <a:p>
            <a:pPr marL="0" indent="0" algn="ctr">
              <a:buNone/>
            </a:pPr>
            <a:r>
              <a:rPr lang="en-US" sz="3400" b="1" dirty="0">
                <a:solidFill>
                  <a:schemeClr val="tx1"/>
                </a:solidFill>
              </a:rPr>
              <a:t>How do students learn new vocabulary?</a:t>
            </a:r>
          </a:p>
          <a:p>
            <a:pPr marL="0" indent="0" algn="ctr">
              <a:buNone/>
            </a:pPr>
            <a:endParaRPr lang="en-US" sz="2000" dirty="0">
              <a:solidFill>
                <a:schemeClr val="tx1"/>
              </a:solidFill>
            </a:endParaRPr>
          </a:p>
          <a:p>
            <a:pPr marL="0" indent="0" algn="ctr">
              <a:buNone/>
            </a:pPr>
            <a:r>
              <a:rPr lang="en-US" sz="3400" dirty="0">
                <a:solidFill>
                  <a:schemeClr val="tx1"/>
                </a:solidFill>
              </a:rPr>
              <a:t>Two Instructional Approaches</a:t>
            </a:r>
          </a:p>
          <a:p>
            <a:pPr marL="0" indent="0" algn="ctr">
              <a:buNone/>
            </a:pPr>
            <a:endParaRPr lang="en-US" sz="3400" dirty="0"/>
          </a:p>
        </p:txBody>
      </p:sp>
      <p:sp>
        <p:nvSpPr>
          <p:cNvPr id="6" name="Title 5"/>
          <p:cNvSpPr>
            <a:spLocks noGrp="1"/>
          </p:cNvSpPr>
          <p:nvPr>
            <p:ph type="title"/>
          </p:nvPr>
        </p:nvSpPr>
        <p:spPr/>
        <p:txBody>
          <a:bodyPr/>
          <a:lstStyle/>
          <a:p>
            <a:r>
              <a:rPr lang="en-US" dirty="0"/>
              <a:t>Two Approaches to Building Vocabulary</a:t>
            </a:r>
          </a:p>
        </p:txBody>
      </p:sp>
      <p:sp>
        <p:nvSpPr>
          <p:cNvPr id="8" name="TextBox 7"/>
          <p:cNvSpPr txBox="1"/>
          <p:nvPr/>
        </p:nvSpPr>
        <p:spPr>
          <a:xfrm>
            <a:off x="6683366" y="3952295"/>
            <a:ext cx="2529191" cy="1661993"/>
          </a:xfrm>
          <a:prstGeom prst="rect">
            <a:avLst/>
          </a:prstGeom>
          <a:noFill/>
          <a:ln w="31750">
            <a:solidFill>
              <a:schemeClr val="tx2"/>
            </a:solidFill>
          </a:ln>
        </p:spPr>
        <p:txBody>
          <a:bodyPr wrap="square" rtlCol="0">
            <a:spAutoFit/>
          </a:bodyPr>
          <a:lstStyle/>
          <a:p>
            <a:pPr algn="ctr"/>
            <a:r>
              <a:rPr lang="en-US" sz="3400" b="1" dirty="0">
                <a:latin typeface="Calibri" charset="0"/>
                <a:ea typeface="Calibri" charset="0"/>
                <a:cs typeface="Calibri" charset="0"/>
              </a:rPr>
              <a:t>Indirect </a:t>
            </a:r>
            <a:r>
              <a:rPr lang="en-US" sz="3400" dirty="0">
                <a:latin typeface="Calibri" charset="0"/>
                <a:ea typeface="Calibri" charset="0"/>
                <a:cs typeface="Calibri" charset="0"/>
              </a:rPr>
              <a:t>Vocabulary Instruction</a:t>
            </a:r>
          </a:p>
        </p:txBody>
      </p:sp>
      <p:sp>
        <p:nvSpPr>
          <p:cNvPr id="9" name="TextBox 8"/>
          <p:cNvSpPr txBox="1"/>
          <p:nvPr/>
        </p:nvSpPr>
        <p:spPr>
          <a:xfrm>
            <a:off x="3191607" y="3952295"/>
            <a:ext cx="2529191" cy="1661993"/>
          </a:xfrm>
          <a:prstGeom prst="rect">
            <a:avLst/>
          </a:prstGeom>
          <a:noFill/>
          <a:ln w="31750">
            <a:solidFill>
              <a:schemeClr val="tx2"/>
            </a:solidFill>
          </a:ln>
        </p:spPr>
        <p:txBody>
          <a:bodyPr wrap="square" rtlCol="0">
            <a:spAutoFit/>
          </a:bodyPr>
          <a:lstStyle/>
          <a:p>
            <a:pPr algn="ctr"/>
            <a:r>
              <a:rPr lang="en-US" sz="3400" b="1" dirty="0">
                <a:latin typeface="Calibri" charset="0"/>
                <a:ea typeface="Calibri" charset="0"/>
                <a:cs typeface="Calibri" charset="0"/>
              </a:rPr>
              <a:t>Direct </a:t>
            </a:r>
            <a:r>
              <a:rPr lang="en-US" sz="3400" dirty="0">
                <a:latin typeface="Calibri" charset="0"/>
                <a:ea typeface="Calibri" charset="0"/>
                <a:cs typeface="Calibri" charset="0"/>
              </a:rPr>
              <a:t>Vocabulary Instruction</a:t>
            </a:r>
          </a:p>
        </p:txBody>
      </p:sp>
      <p:cxnSp>
        <p:nvCxnSpPr>
          <p:cNvPr id="11" name="Straight Arrow Connector 10"/>
          <p:cNvCxnSpPr/>
          <p:nvPr/>
        </p:nvCxnSpPr>
        <p:spPr>
          <a:xfrm flipH="1">
            <a:off x="4893012" y="2709998"/>
            <a:ext cx="1108954" cy="1108954"/>
          </a:xfrm>
          <a:prstGeom prst="straightConnector1">
            <a:avLst/>
          </a:prstGeom>
          <a:ln w="28575">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6090444" y="2709998"/>
            <a:ext cx="1185845" cy="1108954"/>
          </a:xfrm>
          <a:prstGeom prst="straightConnector1">
            <a:avLst/>
          </a:prstGeom>
          <a:ln w="28575">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0498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84</a:t>
            </a:fld>
            <a:endParaRPr lang="en-US" dirty="0"/>
          </a:p>
        </p:txBody>
      </p:sp>
      <p:sp>
        <p:nvSpPr>
          <p:cNvPr id="7" name="Text Placeholder 6"/>
          <p:cNvSpPr>
            <a:spLocks noGrp="1"/>
          </p:cNvSpPr>
          <p:nvPr>
            <p:ph type="body" sz="quarter" idx="10"/>
          </p:nvPr>
        </p:nvSpPr>
        <p:spPr>
          <a:xfrm>
            <a:off x="398463" y="5175115"/>
            <a:ext cx="11383962" cy="841510"/>
          </a:xfrm>
        </p:spPr>
        <p:txBody>
          <a:bodyPr/>
          <a:lstStyle/>
          <a:p>
            <a:endParaRPr lang="en-US" dirty="0"/>
          </a:p>
          <a:p>
            <a:pPr marL="0" indent="0">
              <a:buNone/>
            </a:pPr>
            <a:r>
              <a:rPr lang="en-US" sz="2000" i="1" dirty="0"/>
              <a:t>National Reading Panel, 2000</a:t>
            </a:r>
          </a:p>
        </p:txBody>
      </p:sp>
      <p:sp>
        <p:nvSpPr>
          <p:cNvPr id="6" name="Title 5"/>
          <p:cNvSpPr>
            <a:spLocks noGrp="1"/>
          </p:cNvSpPr>
          <p:nvPr>
            <p:ph type="title"/>
          </p:nvPr>
        </p:nvSpPr>
        <p:spPr/>
        <p:txBody>
          <a:bodyPr/>
          <a:lstStyle/>
          <a:p>
            <a:r>
              <a:rPr lang="en-US" dirty="0"/>
              <a:t>Revisit - Direct vs. Vocabulary Instruction</a:t>
            </a:r>
          </a:p>
        </p:txBody>
      </p:sp>
      <p:sp>
        <p:nvSpPr>
          <p:cNvPr id="8" name="TextBox 7"/>
          <p:cNvSpPr txBox="1"/>
          <p:nvPr/>
        </p:nvSpPr>
        <p:spPr>
          <a:xfrm>
            <a:off x="6478612" y="1463829"/>
            <a:ext cx="4124534" cy="3570208"/>
          </a:xfrm>
          <a:prstGeom prst="rect">
            <a:avLst/>
          </a:prstGeom>
          <a:noFill/>
          <a:ln w="31750">
            <a:solidFill>
              <a:schemeClr val="tx2"/>
            </a:solidFill>
          </a:ln>
        </p:spPr>
        <p:txBody>
          <a:bodyPr wrap="square" rtlCol="0">
            <a:spAutoFit/>
          </a:bodyPr>
          <a:lstStyle/>
          <a:p>
            <a:pPr algn="ctr"/>
            <a:r>
              <a:rPr lang="en-US" sz="3400" b="1" dirty="0">
                <a:solidFill>
                  <a:schemeClr val="tx2"/>
                </a:solidFill>
                <a:latin typeface="Calibri" charset="0"/>
                <a:ea typeface="Calibri" charset="0"/>
                <a:cs typeface="Calibri" charset="0"/>
              </a:rPr>
              <a:t>Indirect </a:t>
            </a:r>
          </a:p>
          <a:p>
            <a:r>
              <a:rPr lang="en-US" sz="2400" b="1" dirty="0">
                <a:latin typeface="Calibri" charset="0"/>
                <a:ea typeface="Calibri" charset="0"/>
                <a:cs typeface="Calibri" charset="0"/>
              </a:rPr>
              <a:t>Students learn vocabulary indirectly when they hear and see words used in many different contexts. Conversations, read-aloud experiences, and independent reading are essential. </a:t>
            </a:r>
          </a:p>
          <a:p>
            <a:endParaRPr lang="en-US" sz="2400" b="1" dirty="0">
              <a:latin typeface="Calibri" charset="0"/>
              <a:ea typeface="Calibri" charset="0"/>
              <a:cs typeface="Calibri" charset="0"/>
            </a:endParaRPr>
          </a:p>
        </p:txBody>
      </p:sp>
      <p:sp>
        <p:nvSpPr>
          <p:cNvPr id="9" name="TextBox 8"/>
          <p:cNvSpPr txBox="1"/>
          <p:nvPr/>
        </p:nvSpPr>
        <p:spPr>
          <a:xfrm>
            <a:off x="1415182" y="1463829"/>
            <a:ext cx="4124534" cy="3570208"/>
          </a:xfrm>
          <a:prstGeom prst="rect">
            <a:avLst/>
          </a:prstGeom>
          <a:noFill/>
          <a:ln w="31750">
            <a:solidFill>
              <a:schemeClr val="tx2"/>
            </a:solidFill>
          </a:ln>
        </p:spPr>
        <p:txBody>
          <a:bodyPr wrap="square" rtlCol="0">
            <a:spAutoFit/>
          </a:bodyPr>
          <a:lstStyle/>
          <a:p>
            <a:pPr algn="ctr"/>
            <a:r>
              <a:rPr lang="en-US" sz="3400" b="1" dirty="0">
                <a:solidFill>
                  <a:schemeClr val="tx2"/>
                </a:solidFill>
                <a:latin typeface="Calibri" charset="0"/>
                <a:ea typeface="Calibri" charset="0"/>
                <a:cs typeface="Calibri" charset="0"/>
              </a:rPr>
              <a:t>Direct</a:t>
            </a:r>
          </a:p>
          <a:p>
            <a:r>
              <a:rPr lang="en-US" sz="2400" b="1" dirty="0">
                <a:latin typeface="Calibri" charset="0"/>
                <a:ea typeface="Calibri" charset="0"/>
                <a:cs typeface="Calibri" charset="0"/>
              </a:rPr>
              <a:t>Teacher provides explicit instruction of and practice with vocabulary words in context (before, during and after reading), as well as engages students in word study (analyzing root words and affixes, etc.)</a:t>
            </a:r>
          </a:p>
        </p:txBody>
      </p:sp>
      <p:sp>
        <p:nvSpPr>
          <p:cNvPr id="2" name="Rectangle 1">
            <a:extLst>
              <a:ext uri="{FF2B5EF4-FFF2-40B4-BE49-F238E27FC236}">
                <a16:creationId xmlns:a16="http://schemas.microsoft.com/office/drawing/2014/main" id="{29D13C92-8D0C-418C-9931-ADD23D1A84AD}"/>
              </a:ext>
            </a:extLst>
          </p:cNvPr>
          <p:cNvSpPr/>
          <p:nvPr/>
        </p:nvSpPr>
        <p:spPr>
          <a:xfrm>
            <a:off x="1060704" y="1133856"/>
            <a:ext cx="4864608" cy="4297680"/>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9276203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85</a:t>
            </a:fld>
            <a:endParaRPr lang="uk-UA" dirty="0"/>
          </a:p>
        </p:txBody>
      </p:sp>
      <p:sp>
        <p:nvSpPr>
          <p:cNvPr id="7" name="Text Placeholder 6"/>
          <p:cNvSpPr>
            <a:spLocks noGrp="1"/>
          </p:cNvSpPr>
          <p:nvPr>
            <p:ph type="body" sz="quarter" idx="10"/>
          </p:nvPr>
        </p:nvSpPr>
        <p:spPr/>
        <p:txBody>
          <a:bodyPr/>
          <a:lstStyle/>
          <a:p>
            <a:pPr marL="0" indent="0" algn="ctr">
              <a:buNone/>
            </a:pPr>
            <a:endParaRPr lang="en-US" sz="3000" dirty="0"/>
          </a:p>
          <a:p>
            <a:pPr marL="0" indent="0" algn="ctr">
              <a:buNone/>
            </a:pPr>
            <a:r>
              <a:rPr lang="en-US" sz="5000" dirty="0">
                <a:solidFill>
                  <a:schemeClr val="tx1"/>
                </a:solidFill>
              </a:rPr>
              <a:t>What does Direct Vocabulary Instruction look like?</a:t>
            </a:r>
          </a:p>
        </p:txBody>
      </p:sp>
      <p:sp>
        <p:nvSpPr>
          <p:cNvPr id="6" name="Title 5"/>
          <p:cNvSpPr>
            <a:spLocks noGrp="1"/>
          </p:cNvSpPr>
          <p:nvPr>
            <p:ph type="title"/>
          </p:nvPr>
        </p:nvSpPr>
        <p:spPr/>
        <p:txBody>
          <a:bodyPr/>
          <a:lstStyle/>
          <a:p>
            <a:r>
              <a:rPr lang="en-US" dirty="0"/>
              <a:t>First</a:t>
            </a:r>
            <a:r>
              <a:rPr lang="is-IS" dirty="0"/>
              <a:t>…</a:t>
            </a:r>
            <a:endParaRPr lang="en-US" dirty="0"/>
          </a:p>
        </p:txBody>
      </p:sp>
      <p:cxnSp>
        <p:nvCxnSpPr>
          <p:cNvPr id="5" name="Straight Arrow Connector 4"/>
          <p:cNvCxnSpPr/>
          <p:nvPr/>
        </p:nvCxnSpPr>
        <p:spPr>
          <a:xfrm flipH="1">
            <a:off x="4893012" y="3057470"/>
            <a:ext cx="1108954" cy="1108954"/>
          </a:xfrm>
          <a:prstGeom prst="straightConnector1">
            <a:avLst/>
          </a:prstGeom>
          <a:ln w="317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6090444" y="3057470"/>
            <a:ext cx="1185845" cy="1108954"/>
          </a:xfrm>
          <a:prstGeom prst="straightConnector1">
            <a:avLst/>
          </a:prstGeom>
          <a:ln w="317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3200400" y="4315968"/>
            <a:ext cx="3035808" cy="1477328"/>
          </a:xfrm>
          <a:prstGeom prst="rect">
            <a:avLst/>
          </a:prstGeom>
          <a:noFill/>
        </p:spPr>
        <p:txBody>
          <a:bodyPr wrap="square" rtlCol="0">
            <a:spAutoFit/>
          </a:bodyPr>
          <a:lstStyle/>
          <a:p>
            <a:pPr algn="ctr"/>
            <a:r>
              <a:rPr lang="en-US" sz="3000" dirty="0">
                <a:latin typeface="Calibri" charset="0"/>
                <a:ea typeface="Calibri" charset="0"/>
                <a:cs typeface="Calibri" charset="0"/>
              </a:rPr>
              <a:t>Words that require less time and attention</a:t>
            </a:r>
          </a:p>
        </p:txBody>
      </p:sp>
      <p:sp>
        <p:nvSpPr>
          <p:cNvPr id="9" name="TextBox 8"/>
          <p:cNvSpPr txBox="1"/>
          <p:nvPr/>
        </p:nvSpPr>
        <p:spPr>
          <a:xfrm>
            <a:off x="6236208" y="4315968"/>
            <a:ext cx="3035808" cy="1477328"/>
          </a:xfrm>
          <a:prstGeom prst="rect">
            <a:avLst/>
          </a:prstGeom>
          <a:noFill/>
        </p:spPr>
        <p:txBody>
          <a:bodyPr wrap="square" rtlCol="0">
            <a:spAutoFit/>
          </a:bodyPr>
          <a:lstStyle/>
          <a:p>
            <a:pPr algn="ctr"/>
            <a:r>
              <a:rPr lang="en-US" sz="3000" dirty="0">
                <a:latin typeface="Calibri" charset="0"/>
                <a:ea typeface="Calibri" charset="0"/>
                <a:cs typeface="Calibri" charset="0"/>
              </a:rPr>
              <a:t>Words that require more time and attention</a:t>
            </a:r>
          </a:p>
        </p:txBody>
      </p:sp>
    </p:spTree>
    <p:extLst>
      <p:ext uri="{BB962C8B-B14F-4D97-AF65-F5344CB8AC3E}">
        <p14:creationId xmlns:p14="http://schemas.microsoft.com/office/powerpoint/2010/main" val="1433961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86</a:t>
            </a:fld>
            <a:endParaRPr lang="uk-UA" dirty="0"/>
          </a:p>
        </p:txBody>
      </p:sp>
      <p:sp>
        <p:nvSpPr>
          <p:cNvPr id="3" name="Text Placeholder 2"/>
          <p:cNvSpPr>
            <a:spLocks noGrp="1"/>
          </p:cNvSpPr>
          <p:nvPr>
            <p:ph type="body" sz="quarter" idx="10"/>
          </p:nvPr>
        </p:nvSpPr>
        <p:spPr>
          <a:xfrm>
            <a:off x="398463" y="1193800"/>
            <a:ext cx="4951071" cy="4822825"/>
          </a:xfrm>
        </p:spPr>
        <p:txBody>
          <a:bodyPr/>
          <a:lstStyle/>
          <a:p>
            <a:pPr marL="0" indent="0" algn="ctr">
              <a:buNone/>
            </a:pPr>
            <a:r>
              <a:rPr lang="en-US" sz="3400" dirty="0">
                <a:solidFill>
                  <a:schemeClr val="tx1"/>
                </a:solidFill>
              </a:rPr>
              <a:t>“In the first place, he ordered his </a:t>
            </a:r>
            <a:r>
              <a:rPr lang="en-US" sz="3400" b="1" u="sng" dirty="0">
                <a:solidFill>
                  <a:schemeClr val="tx1"/>
                </a:solidFill>
              </a:rPr>
              <a:t>blacksmith</a:t>
            </a:r>
            <a:r>
              <a:rPr lang="en-US" sz="3400" dirty="0">
                <a:solidFill>
                  <a:schemeClr val="tx1"/>
                </a:solidFill>
              </a:rPr>
              <a:t> Vulcan, whose </a:t>
            </a:r>
            <a:r>
              <a:rPr lang="en-US" sz="3400" b="1" u="sng" dirty="0">
                <a:solidFill>
                  <a:schemeClr val="tx1"/>
                </a:solidFill>
              </a:rPr>
              <a:t>forge</a:t>
            </a:r>
            <a:r>
              <a:rPr lang="en-US" sz="3400" dirty="0">
                <a:solidFill>
                  <a:schemeClr val="tx1"/>
                </a:solidFill>
              </a:rPr>
              <a:t> was in the crater of a burning mountain, to take a lump of clay which he gave him, and mold it into the form of a woman.”</a:t>
            </a:r>
          </a:p>
        </p:txBody>
      </p:sp>
      <p:sp>
        <p:nvSpPr>
          <p:cNvPr id="4" name="Title 3"/>
          <p:cNvSpPr>
            <a:spLocks noGrp="1"/>
          </p:cNvSpPr>
          <p:nvPr>
            <p:ph type="title"/>
          </p:nvPr>
        </p:nvSpPr>
        <p:spPr/>
        <p:txBody>
          <a:bodyPr/>
          <a:lstStyle/>
          <a:p>
            <a:r>
              <a:rPr lang="en-US" dirty="0"/>
              <a:t>Sometimes, A Quick Explanation Will Do</a:t>
            </a:r>
          </a:p>
        </p:txBody>
      </p:sp>
      <p:sp>
        <p:nvSpPr>
          <p:cNvPr id="5" name="Teardrop 4"/>
          <p:cNvSpPr/>
          <p:nvPr/>
        </p:nvSpPr>
        <p:spPr>
          <a:xfrm rot="10800000">
            <a:off x="7028758" y="914399"/>
            <a:ext cx="4750976" cy="3494597"/>
          </a:xfrm>
          <a:prstGeom prst="teardrop">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rot="20778726">
            <a:off x="7143441" y="1191766"/>
            <a:ext cx="4173563" cy="3000821"/>
          </a:xfrm>
          <a:prstGeom prst="rect">
            <a:avLst/>
          </a:prstGeom>
          <a:noFill/>
        </p:spPr>
        <p:txBody>
          <a:bodyPr wrap="square" rtlCol="0">
            <a:spAutoFit/>
          </a:bodyPr>
          <a:lstStyle/>
          <a:p>
            <a:pPr algn="ctr"/>
            <a:r>
              <a:rPr lang="en-US" sz="2700" dirty="0">
                <a:solidFill>
                  <a:schemeClr val="tx2">
                    <a:lumMod val="75000"/>
                  </a:schemeClr>
                </a:solidFill>
                <a:latin typeface="Calibri" charset="0"/>
                <a:ea typeface="Calibri" charset="0"/>
                <a:cs typeface="Calibri" charset="0"/>
              </a:rPr>
              <a:t>A </a:t>
            </a:r>
            <a:r>
              <a:rPr lang="en-US" sz="2700" b="1" dirty="0">
                <a:solidFill>
                  <a:schemeClr val="tx2">
                    <a:lumMod val="75000"/>
                  </a:schemeClr>
                </a:solidFill>
                <a:latin typeface="Calibri" charset="0"/>
                <a:ea typeface="Calibri" charset="0"/>
                <a:cs typeface="Calibri" charset="0"/>
              </a:rPr>
              <a:t>blacksmith</a:t>
            </a:r>
            <a:r>
              <a:rPr lang="en-US" sz="2700" dirty="0">
                <a:solidFill>
                  <a:schemeClr val="tx2">
                    <a:lumMod val="75000"/>
                  </a:schemeClr>
                </a:solidFill>
                <a:latin typeface="Calibri" charset="0"/>
                <a:ea typeface="Calibri" charset="0"/>
                <a:cs typeface="Calibri" charset="0"/>
              </a:rPr>
              <a:t> is a </a:t>
            </a:r>
          </a:p>
          <a:p>
            <a:pPr algn="ctr"/>
            <a:r>
              <a:rPr lang="en-US" sz="2700" dirty="0">
                <a:solidFill>
                  <a:schemeClr val="tx2">
                    <a:lumMod val="75000"/>
                  </a:schemeClr>
                </a:solidFill>
                <a:latin typeface="Calibri" charset="0"/>
                <a:ea typeface="Calibri" charset="0"/>
                <a:cs typeface="Calibri" charset="0"/>
              </a:rPr>
              <a:t>person who makes objects out of metal and a </a:t>
            </a:r>
            <a:r>
              <a:rPr lang="en-US" sz="2700" b="1" u="sng" dirty="0">
                <a:solidFill>
                  <a:schemeClr val="tx2">
                    <a:lumMod val="75000"/>
                  </a:schemeClr>
                </a:solidFill>
                <a:latin typeface="Calibri" charset="0"/>
                <a:ea typeface="Calibri" charset="0"/>
                <a:cs typeface="Calibri" charset="0"/>
              </a:rPr>
              <a:t>forge</a:t>
            </a:r>
            <a:r>
              <a:rPr lang="en-US" sz="2700" dirty="0">
                <a:solidFill>
                  <a:schemeClr val="tx2">
                    <a:lumMod val="75000"/>
                  </a:schemeClr>
                </a:solidFill>
                <a:latin typeface="Calibri" charset="0"/>
                <a:ea typeface="Calibri" charset="0"/>
                <a:cs typeface="Calibri" charset="0"/>
              </a:rPr>
              <a:t> in this case is like the blacksmith’s workshop – it’s the large open fire he uses to heat the metal</a:t>
            </a:r>
            <a:r>
              <a:rPr lang="en-US" sz="2700" dirty="0">
                <a:latin typeface="Calibri" charset="0"/>
                <a:ea typeface="Calibri" charset="0"/>
                <a:cs typeface="Calibri" charset="0"/>
              </a:rPr>
              <a:t>.</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28749" y="4001854"/>
            <a:ext cx="870857" cy="1777999"/>
          </a:xfrm>
          <a:prstGeom prst="rect">
            <a:avLst/>
          </a:prstGeom>
        </p:spPr>
      </p:pic>
    </p:spTree>
    <p:extLst>
      <p:ext uri="{BB962C8B-B14F-4D97-AF65-F5344CB8AC3E}">
        <p14:creationId xmlns:p14="http://schemas.microsoft.com/office/powerpoint/2010/main" val="1293935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87</a:t>
            </a:fld>
            <a:endParaRPr lang="uk-UA" dirty="0"/>
          </a:p>
        </p:txBody>
      </p:sp>
      <p:sp>
        <p:nvSpPr>
          <p:cNvPr id="7" name="Text Placeholder 6"/>
          <p:cNvSpPr>
            <a:spLocks noGrp="1"/>
          </p:cNvSpPr>
          <p:nvPr>
            <p:ph type="body" sz="quarter" idx="10"/>
          </p:nvPr>
        </p:nvSpPr>
        <p:spPr/>
        <p:txBody>
          <a:bodyPr/>
          <a:lstStyle/>
          <a:p>
            <a:pPr marL="0" indent="0" algn="ctr">
              <a:buNone/>
            </a:pPr>
            <a:r>
              <a:rPr lang="en-US" sz="5500" dirty="0">
                <a:solidFill>
                  <a:schemeClr val="tx1"/>
                </a:solidFill>
              </a:rPr>
              <a:t>Words need more time and attention!</a:t>
            </a:r>
          </a:p>
        </p:txBody>
      </p:sp>
      <p:sp>
        <p:nvSpPr>
          <p:cNvPr id="6" name="Title 5"/>
          <p:cNvSpPr>
            <a:spLocks noGrp="1"/>
          </p:cNvSpPr>
          <p:nvPr>
            <p:ph type="title"/>
          </p:nvPr>
        </p:nvSpPr>
        <p:spPr/>
        <p:txBody>
          <a:bodyPr/>
          <a:lstStyle/>
          <a:p>
            <a:r>
              <a:rPr lang="en-US" dirty="0"/>
              <a:t>But Other Times</a:t>
            </a:r>
            <a:r>
              <a:rPr lang="is-IS" dirty="0"/>
              <a:t>…</a:t>
            </a:r>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39996" y="2616815"/>
            <a:ext cx="4500895" cy="3027151"/>
          </a:xfrm>
          <a:prstGeom prst="rect">
            <a:avLst/>
          </a:prstGeom>
        </p:spPr>
      </p:pic>
    </p:spTree>
    <p:extLst>
      <p:ext uri="{BB962C8B-B14F-4D97-AF65-F5344CB8AC3E}">
        <p14:creationId xmlns:p14="http://schemas.microsoft.com/office/powerpoint/2010/main" val="1043852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88</a:t>
            </a:fld>
            <a:endParaRPr lang="uk-UA" dirty="0"/>
          </a:p>
        </p:txBody>
      </p:sp>
      <p:sp>
        <p:nvSpPr>
          <p:cNvPr id="7" name="Text Placeholder 6"/>
          <p:cNvSpPr>
            <a:spLocks noGrp="1"/>
          </p:cNvSpPr>
          <p:nvPr>
            <p:ph type="body" sz="quarter" idx="10"/>
          </p:nvPr>
        </p:nvSpPr>
        <p:spPr/>
        <p:txBody>
          <a:bodyPr/>
          <a:lstStyle/>
          <a:p>
            <a:pPr marL="0" indent="0">
              <a:buNone/>
            </a:pPr>
            <a:r>
              <a:rPr lang="en-US" sz="3500" dirty="0">
                <a:solidFill>
                  <a:schemeClr val="tx1"/>
                </a:solidFill>
              </a:rPr>
              <a:t>“If Pandora had not shut down the lid so quickly, things would have gone much worse.  But she closed it just in time to keep the last of the evil creatures from getting out.  The name of this creature was </a:t>
            </a:r>
            <a:r>
              <a:rPr lang="en-US" sz="3500" b="1" u="sng" dirty="0">
                <a:solidFill>
                  <a:schemeClr val="tx2"/>
                </a:solidFill>
              </a:rPr>
              <a:t>Foreboding</a:t>
            </a:r>
            <a:r>
              <a:rPr lang="en-US" sz="3500" dirty="0">
                <a:solidFill>
                  <a:schemeClr val="tx1"/>
                </a:solidFill>
              </a:rPr>
              <a:t>, and although he was almost half out of the casket, Pandora pushed him back and shut the lid so tight the he could never escape.  If he had gone out into the world, men would have known from childhood just what troubles were going to come to the them every day of their lives, and they would never have had any joy or hope as long as they lived.” </a:t>
            </a:r>
          </a:p>
        </p:txBody>
      </p:sp>
      <p:sp>
        <p:nvSpPr>
          <p:cNvPr id="6" name="Title 5"/>
          <p:cNvSpPr>
            <a:spLocks noGrp="1"/>
          </p:cNvSpPr>
          <p:nvPr>
            <p:ph type="title"/>
          </p:nvPr>
        </p:nvSpPr>
        <p:spPr/>
        <p:txBody>
          <a:bodyPr/>
          <a:lstStyle/>
          <a:p>
            <a:r>
              <a:rPr lang="en-US" dirty="0"/>
              <a:t>Put on Your Student Hat</a:t>
            </a:r>
          </a:p>
        </p:txBody>
      </p:sp>
    </p:spTree>
    <p:extLst>
      <p:ext uri="{BB962C8B-B14F-4D97-AF65-F5344CB8AC3E}">
        <p14:creationId xmlns:p14="http://schemas.microsoft.com/office/powerpoint/2010/main" val="139067417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89</a:t>
            </a:fld>
            <a:endParaRPr lang="uk-UA" dirty="0"/>
          </a:p>
        </p:txBody>
      </p:sp>
      <p:sp>
        <p:nvSpPr>
          <p:cNvPr id="7" name="Text Placeholder 6"/>
          <p:cNvSpPr>
            <a:spLocks noGrp="1"/>
          </p:cNvSpPr>
          <p:nvPr>
            <p:ph type="body" sz="quarter" idx="10"/>
          </p:nvPr>
        </p:nvSpPr>
        <p:spPr/>
        <p:txBody>
          <a:bodyPr/>
          <a:lstStyle/>
          <a:p>
            <a:r>
              <a:rPr lang="en-US" sz="3700" b="1" dirty="0">
                <a:solidFill>
                  <a:schemeClr val="tx2"/>
                </a:solidFill>
              </a:rPr>
              <a:t>Re-read</a:t>
            </a:r>
            <a:r>
              <a:rPr lang="en-US" sz="3700" dirty="0">
                <a:solidFill>
                  <a:schemeClr val="tx1"/>
                </a:solidFill>
              </a:rPr>
              <a:t> the last two paragraphs of the story </a:t>
            </a:r>
          </a:p>
          <a:p>
            <a:r>
              <a:rPr lang="en-US" sz="3700" b="1" dirty="0">
                <a:solidFill>
                  <a:schemeClr val="tx2"/>
                </a:solidFill>
              </a:rPr>
              <a:t>Identify</a:t>
            </a:r>
            <a:r>
              <a:rPr lang="en-US" sz="3700" dirty="0">
                <a:solidFill>
                  <a:schemeClr val="tx1"/>
                </a:solidFill>
              </a:rPr>
              <a:t> evidence from the text that supports us in understanding what the word “foreboding” means</a:t>
            </a:r>
          </a:p>
        </p:txBody>
      </p:sp>
      <p:sp>
        <p:nvSpPr>
          <p:cNvPr id="6" name="Title 5"/>
          <p:cNvSpPr>
            <a:spLocks noGrp="1"/>
          </p:cNvSpPr>
          <p:nvPr>
            <p:ph type="title"/>
          </p:nvPr>
        </p:nvSpPr>
        <p:spPr/>
        <p:txBody>
          <a:bodyPr/>
          <a:lstStyle/>
          <a:p>
            <a:r>
              <a:rPr lang="en-US" dirty="0"/>
              <a:t>Go Back Into the Text</a:t>
            </a:r>
          </a:p>
        </p:txBody>
      </p:sp>
      <p:sp>
        <p:nvSpPr>
          <p:cNvPr id="8" name="TextBox 7"/>
          <p:cNvSpPr txBox="1"/>
          <p:nvPr/>
        </p:nvSpPr>
        <p:spPr>
          <a:xfrm>
            <a:off x="1170972" y="3672302"/>
            <a:ext cx="9838944" cy="1661993"/>
          </a:xfrm>
          <a:prstGeom prst="rect">
            <a:avLst/>
          </a:prstGeom>
          <a:noFill/>
          <a:ln w="47625">
            <a:solidFill>
              <a:schemeClr val="tx2"/>
            </a:solidFill>
          </a:ln>
        </p:spPr>
        <p:txBody>
          <a:bodyPr wrap="square" rtlCol="0">
            <a:spAutoFit/>
          </a:bodyPr>
          <a:lstStyle/>
          <a:p>
            <a:pPr algn="ctr"/>
            <a:r>
              <a:rPr lang="en-US" sz="3400" dirty="0">
                <a:latin typeface="Calibri" charset="0"/>
                <a:ea typeface="Calibri" charset="0"/>
                <a:cs typeface="Calibri" charset="0"/>
              </a:rPr>
              <a:t>“If he had gone out into the world, men would have known from childhood just what troubles were going to come to them every day of their lives</a:t>
            </a:r>
            <a:r>
              <a:rPr lang="is-IS" sz="3400" dirty="0">
                <a:latin typeface="Calibri" charset="0"/>
                <a:ea typeface="Calibri" charset="0"/>
                <a:cs typeface="Calibri" charset="0"/>
              </a:rPr>
              <a:t>…”</a:t>
            </a:r>
            <a:endParaRPr lang="en-US" sz="3400" dirty="0">
              <a:latin typeface="Calibri" charset="0"/>
              <a:ea typeface="Calibri" charset="0"/>
              <a:cs typeface="Calibri" charset="0"/>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96145" y="981230"/>
            <a:ext cx="1280561" cy="861262"/>
          </a:xfrm>
          <a:prstGeom prst="rect">
            <a:avLst/>
          </a:prstGeom>
        </p:spPr>
      </p:pic>
    </p:spTree>
    <p:extLst>
      <p:ext uri="{BB962C8B-B14F-4D97-AF65-F5344CB8AC3E}">
        <p14:creationId xmlns:p14="http://schemas.microsoft.com/office/powerpoint/2010/main" val="580675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9</a:t>
            </a:fld>
            <a:endParaRPr lang="en-US" sz="1600">
              <a:solidFill>
                <a:schemeClr val="dk1"/>
              </a:solidFill>
              <a:latin typeface="Calibri"/>
              <a:ea typeface="Calibri"/>
              <a:cs typeface="Calibri"/>
              <a:sym typeface="Calibri"/>
            </a:endParaRPr>
          </a:p>
        </p:txBody>
      </p:sp>
      <p:sp>
        <p:nvSpPr>
          <p:cNvPr id="3" name="Text Placeholder 2"/>
          <p:cNvSpPr>
            <a:spLocks noGrp="1"/>
          </p:cNvSpPr>
          <p:nvPr>
            <p:ph type="body" idx="1"/>
          </p:nvPr>
        </p:nvSpPr>
        <p:spPr>
          <a:xfrm>
            <a:off x="398463" y="1193802"/>
            <a:ext cx="11457955" cy="4822825"/>
          </a:xfrm>
        </p:spPr>
        <p:txBody>
          <a:bodyPr/>
          <a:lstStyle/>
          <a:p>
            <a:r>
              <a:rPr lang="en-US" sz="3600" b="1" dirty="0">
                <a:solidFill>
                  <a:schemeClr val="bg2"/>
                </a:solidFill>
              </a:rPr>
              <a:t>Session 1: </a:t>
            </a:r>
            <a:r>
              <a:rPr lang="en-US" sz="3600" dirty="0"/>
              <a:t>Qualitative Analysis as a Foundation for Text</a:t>
            </a:r>
          </a:p>
          <a:p>
            <a:pPr marL="177800" indent="0">
              <a:buNone/>
            </a:pPr>
            <a:r>
              <a:rPr lang="en-US" sz="3600" dirty="0"/>
              <a:t>                     Based Instruction</a:t>
            </a:r>
          </a:p>
          <a:p>
            <a:r>
              <a:rPr lang="en-US" sz="3600" b="1" dirty="0">
                <a:solidFill>
                  <a:schemeClr val="bg2"/>
                </a:solidFill>
              </a:rPr>
              <a:t>Session 2: </a:t>
            </a:r>
            <a:r>
              <a:rPr lang="en-US" sz="3600" dirty="0"/>
              <a:t>Defining Close Reading in the Guidebooks</a:t>
            </a:r>
          </a:p>
          <a:p>
            <a:r>
              <a:rPr lang="en-US" sz="3600" b="1" dirty="0">
                <a:solidFill>
                  <a:schemeClr val="bg2"/>
                </a:solidFill>
              </a:rPr>
              <a:t>Session 3: </a:t>
            </a:r>
            <a:r>
              <a:rPr lang="en-US" sz="3600" dirty="0"/>
              <a:t>Re-thinking the Role of TDQs</a:t>
            </a:r>
          </a:p>
          <a:p>
            <a:r>
              <a:rPr lang="en-US" sz="3600" b="1" dirty="0">
                <a:solidFill>
                  <a:schemeClr val="bg2"/>
                </a:solidFill>
              </a:rPr>
              <a:t>Session 4: </a:t>
            </a:r>
            <a:r>
              <a:rPr lang="en-US" sz="3600" dirty="0"/>
              <a:t>Direct Vocabulary Instruction in the Guidebooks</a:t>
            </a:r>
          </a:p>
          <a:p>
            <a:r>
              <a:rPr lang="en-US" sz="3600" b="1" dirty="0">
                <a:solidFill>
                  <a:schemeClr val="bg2"/>
                </a:solidFill>
              </a:rPr>
              <a:t>Session 5: </a:t>
            </a:r>
            <a:r>
              <a:rPr lang="en-US" sz="3600" dirty="0"/>
              <a:t>Speaking and Listening</a:t>
            </a:r>
          </a:p>
          <a:p>
            <a:r>
              <a:rPr lang="en-US" sz="3600" b="1" dirty="0">
                <a:solidFill>
                  <a:schemeClr val="bg2"/>
                </a:solidFill>
              </a:rPr>
              <a:t>Session 6: </a:t>
            </a:r>
            <a:r>
              <a:rPr lang="en-US" sz="3600" dirty="0"/>
              <a:t>Preparing to Teach</a:t>
            </a:r>
          </a:p>
        </p:txBody>
      </p:sp>
      <p:sp>
        <p:nvSpPr>
          <p:cNvPr id="4" name="Title 3"/>
          <p:cNvSpPr>
            <a:spLocks noGrp="1"/>
          </p:cNvSpPr>
          <p:nvPr>
            <p:ph type="title"/>
          </p:nvPr>
        </p:nvSpPr>
        <p:spPr/>
        <p:txBody>
          <a:bodyPr/>
          <a:lstStyle/>
          <a:p>
            <a:r>
              <a:rPr lang="en-US" dirty="0"/>
              <a:t>Our New Content – Module 3 Session Topics</a:t>
            </a:r>
          </a:p>
        </p:txBody>
      </p:sp>
    </p:spTree>
    <p:extLst>
      <p:ext uri="{BB962C8B-B14F-4D97-AF65-F5344CB8AC3E}">
        <p14:creationId xmlns:p14="http://schemas.microsoft.com/office/powerpoint/2010/main" val="209296373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90</a:t>
            </a:fld>
            <a:endParaRPr lang="uk-UA" dirty="0"/>
          </a:p>
        </p:txBody>
      </p:sp>
      <p:sp>
        <p:nvSpPr>
          <p:cNvPr id="7" name="Text Placeholder 6"/>
          <p:cNvSpPr>
            <a:spLocks noGrp="1"/>
          </p:cNvSpPr>
          <p:nvPr>
            <p:ph type="body" sz="quarter" idx="10"/>
          </p:nvPr>
        </p:nvSpPr>
        <p:spPr/>
        <p:txBody>
          <a:bodyPr/>
          <a:lstStyle/>
          <a:p>
            <a:pPr marL="0" indent="0" algn="ctr">
              <a:buNone/>
            </a:pPr>
            <a:r>
              <a:rPr lang="en-US" sz="4000" b="1" dirty="0">
                <a:solidFill>
                  <a:schemeClr val="accent5">
                    <a:lumMod val="75000"/>
                  </a:schemeClr>
                </a:solidFill>
              </a:rPr>
              <a:t>Foreboding</a:t>
            </a:r>
          </a:p>
          <a:p>
            <a:pPr marL="0" indent="0" algn="ctr">
              <a:buNone/>
            </a:pPr>
            <a:endParaRPr lang="en-US" sz="3400" b="1" dirty="0">
              <a:solidFill>
                <a:schemeClr val="tx1"/>
              </a:solidFill>
            </a:endParaRPr>
          </a:p>
          <a:p>
            <a:pPr marL="0" indent="0" algn="ctr">
              <a:buNone/>
            </a:pPr>
            <a:r>
              <a:rPr lang="en-US" sz="3800" dirty="0">
                <a:solidFill>
                  <a:schemeClr val="tx1"/>
                </a:solidFill>
              </a:rPr>
              <a:t>Are there are any word parts that can help us determine the meaning of this word?</a:t>
            </a:r>
          </a:p>
        </p:txBody>
      </p:sp>
      <p:sp>
        <p:nvSpPr>
          <p:cNvPr id="6" name="Title 5"/>
          <p:cNvSpPr>
            <a:spLocks noGrp="1"/>
          </p:cNvSpPr>
          <p:nvPr>
            <p:ph type="title"/>
          </p:nvPr>
        </p:nvSpPr>
        <p:spPr/>
        <p:txBody>
          <a:bodyPr/>
          <a:lstStyle/>
          <a:p>
            <a:r>
              <a:rPr lang="en-US" dirty="0"/>
              <a:t>Examine the Word Parts</a:t>
            </a:r>
          </a:p>
        </p:txBody>
      </p:sp>
      <p:sp>
        <p:nvSpPr>
          <p:cNvPr id="9" name="Left Bracket 8"/>
          <p:cNvSpPr/>
          <p:nvPr/>
        </p:nvSpPr>
        <p:spPr>
          <a:xfrm rot="5400000" flipH="1">
            <a:off x="5153038" y="1457603"/>
            <a:ext cx="354888" cy="841248"/>
          </a:xfrm>
          <a:prstGeom prst="leftBracket">
            <a:avLst/>
          </a:prstGeom>
          <a:ln w="254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TextBox 10"/>
          <p:cNvSpPr txBox="1"/>
          <p:nvPr/>
        </p:nvSpPr>
        <p:spPr>
          <a:xfrm>
            <a:off x="1033650" y="3931921"/>
            <a:ext cx="10193485" cy="1938992"/>
          </a:xfrm>
          <a:prstGeom prst="rect">
            <a:avLst/>
          </a:prstGeom>
          <a:noFill/>
        </p:spPr>
        <p:txBody>
          <a:bodyPr wrap="square" rtlCol="0">
            <a:spAutoFit/>
          </a:bodyPr>
          <a:lstStyle/>
          <a:p>
            <a:r>
              <a:rPr lang="en-US" sz="3400" b="1" dirty="0">
                <a:latin typeface="Calibri" charset="0"/>
                <a:ea typeface="Calibri" charset="0"/>
                <a:cs typeface="Calibri" charset="0"/>
              </a:rPr>
              <a:t>Foreshadow                  Forefront                    Forecast</a:t>
            </a:r>
          </a:p>
          <a:p>
            <a:r>
              <a:rPr lang="en-US" sz="3400" b="1" dirty="0">
                <a:latin typeface="Calibri" charset="0"/>
                <a:ea typeface="Calibri" charset="0"/>
                <a:cs typeface="Calibri" charset="0"/>
              </a:rPr>
              <a:t>    </a:t>
            </a:r>
          </a:p>
          <a:p>
            <a:r>
              <a:rPr lang="en-US" sz="3400" b="1" dirty="0">
                <a:latin typeface="Calibri" charset="0"/>
                <a:ea typeface="Calibri" charset="0"/>
                <a:cs typeface="Calibri" charset="0"/>
              </a:rPr>
              <a:t>                        Foresee                      Foreground</a:t>
            </a:r>
          </a:p>
          <a:p>
            <a:endParaRPr lang="en-US" dirty="0"/>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96145" y="981230"/>
            <a:ext cx="1280561" cy="861262"/>
          </a:xfrm>
          <a:prstGeom prst="rect">
            <a:avLst/>
          </a:prstGeom>
        </p:spPr>
      </p:pic>
    </p:spTree>
    <p:extLst>
      <p:ext uri="{BB962C8B-B14F-4D97-AF65-F5344CB8AC3E}">
        <p14:creationId xmlns:p14="http://schemas.microsoft.com/office/powerpoint/2010/main" val="1596835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91</a:t>
            </a:fld>
            <a:endParaRPr lang="uk-UA" dirty="0"/>
          </a:p>
        </p:txBody>
      </p:sp>
      <p:sp>
        <p:nvSpPr>
          <p:cNvPr id="3" name="Text Placeholder 2"/>
          <p:cNvSpPr>
            <a:spLocks noGrp="1"/>
          </p:cNvSpPr>
          <p:nvPr>
            <p:ph type="body" sz="quarter" idx="10"/>
          </p:nvPr>
        </p:nvSpPr>
        <p:spPr/>
        <p:txBody>
          <a:bodyPr/>
          <a:lstStyle/>
          <a:p>
            <a:pPr marL="0" indent="0" algn="ctr">
              <a:buNone/>
            </a:pPr>
            <a:r>
              <a:rPr lang="en-US" sz="4500" b="1" dirty="0">
                <a:solidFill>
                  <a:schemeClr val="accent5">
                    <a:lumMod val="75000"/>
                  </a:schemeClr>
                </a:solidFill>
              </a:rPr>
              <a:t>Foreboding</a:t>
            </a:r>
          </a:p>
          <a:p>
            <a:pPr marL="0" indent="0" algn="ctr">
              <a:buNone/>
            </a:pPr>
            <a:r>
              <a:rPr lang="en-US" sz="4500" dirty="0">
                <a:solidFill>
                  <a:schemeClr val="tx1"/>
                </a:solidFill>
              </a:rPr>
              <a:t>A feeling that something bad is about to happen</a:t>
            </a:r>
          </a:p>
          <a:p>
            <a:pPr marL="0" indent="0" algn="ctr">
              <a:buNone/>
            </a:pPr>
            <a:endParaRPr lang="en-US" sz="4500" dirty="0">
              <a:solidFill>
                <a:schemeClr val="tx1"/>
              </a:solidFill>
            </a:endParaRPr>
          </a:p>
          <a:p>
            <a:pPr marL="0" indent="0" algn="ctr">
              <a:buNone/>
            </a:pPr>
            <a:r>
              <a:rPr lang="en-US" sz="4500" i="1" dirty="0">
                <a:solidFill>
                  <a:schemeClr val="tx1"/>
                </a:solidFill>
              </a:rPr>
              <a:t>As the black clouds began to gather and spin, a sense of </a:t>
            </a:r>
            <a:r>
              <a:rPr lang="en-US" sz="4500" b="1" i="1" dirty="0">
                <a:solidFill>
                  <a:schemeClr val="tx1"/>
                </a:solidFill>
              </a:rPr>
              <a:t>foreboding</a:t>
            </a:r>
            <a:r>
              <a:rPr lang="en-US" sz="4500" i="1" dirty="0">
                <a:solidFill>
                  <a:schemeClr val="tx1"/>
                </a:solidFill>
              </a:rPr>
              <a:t> filled me – I knew a tornado was just moments away from touching down. </a:t>
            </a:r>
          </a:p>
          <a:p>
            <a:pPr marL="0" indent="0" algn="ctr">
              <a:buNone/>
            </a:pPr>
            <a:endParaRPr lang="en-US" sz="4500" dirty="0">
              <a:solidFill>
                <a:schemeClr val="tx1"/>
              </a:solidFill>
            </a:endParaRPr>
          </a:p>
          <a:p>
            <a:pPr marL="0" indent="0" algn="ctr">
              <a:buNone/>
            </a:pPr>
            <a:endParaRPr lang="en-US" sz="4500" dirty="0">
              <a:solidFill>
                <a:schemeClr val="tx1"/>
              </a:solidFill>
            </a:endParaRPr>
          </a:p>
        </p:txBody>
      </p:sp>
      <p:sp>
        <p:nvSpPr>
          <p:cNvPr id="4" name="Title 3"/>
          <p:cNvSpPr>
            <a:spLocks noGrp="1"/>
          </p:cNvSpPr>
          <p:nvPr>
            <p:ph type="title"/>
          </p:nvPr>
        </p:nvSpPr>
        <p:spPr/>
        <p:txBody>
          <a:bodyPr/>
          <a:lstStyle/>
          <a:p>
            <a:r>
              <a:rPr lang="en-US" dirty="0"/>
              <a:t>Define It</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96145" y="981230"/>
            <a:ext cx="1280561" cy="861262"/>
          </a:xfrm>
          <a:prstGeom prst="rect">
            <a:avLst/>
          </a:prstGeom>
        </p:spPr>
      </p:pic>
    </p:spTree>
    <p:extLst>
      <p:ext uri="{BB962C8B-B14F-4D97-AF65-F5344CB8AC3E}">
        <p14:creationId xmlns:p14="http://schemas.microsoft.com/office/powerpoint/2010/main" val="522711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92</a:t>
            </a:fld>
            <a:endParaRPr lang="uk-UA" dirty="0"/>
          </a:p>
        </p:txBody>
      </p:sp>
      <p:sp>
        <p:nvSpPr>
          <p:cNvPr id="7" name="Text Placeholder 6"/>
          <p:cNvSpPr>
            <a:spLocks noGrp="1"/>
          </p:cNvSpPr>
          <p:nvPr>
            <p:ph type="body" sz="quarter" idx="10"/>
          </p:nvPr>
        </p:nvSpPr>
        <p:spPr/>
        <p:txBody>
          <a:bodyPr/>
          <a:lstStyle/>
          <a:p>
            <a:pPr marL="0" indent="0" algn="ctr">
              <a:buNone/>
            </a:pPr>
            <a:endParaRPr lang="en-US" sz="5000" b="1" dirty="0">
              <a:solidFill>
                <a:schemeClr val="tx2"/>
              </a:solidFill>
            </a:endParaRPr>
          </a:p>
          <a:p>
            <a:pPr marL="0" indent="0" algn="ctr">
              <a:buNone/>
            </a:pPr>
            <a:r>
              <a:rPr lang="en-US" sz="5000" b="1" dirty="0">
                <a:solidFill>
                  <a:schemeClr val="tx2"/>
                </a:solidFill>
              </a:rPr>
              <a:t>Convey/explain</a:t>
            </a:r>
            <a:r>
              <a:rPr lang="en-US" sz="5000" dirty="0">
                <a:solidFill>
                  <a:schemeClr val="tx1"/>
                </a:solidFill>
              </a:rPr>
              <a:t> the meaning of the word “foreboding” using your own words and/or pictures</a:t>
            </a:r>
          </a:p>
        </p:txBody>
      </p:sp>
      <p:sp>
        <p:nvSpPr>
          <p:cNvPr id="6" name="Title 5"/>
          <p:cNvSpPr>
            <a:spLocks noGrp="1"/>
          </p:cNvSpPr>
          <p:nvPr>
            <p:ph type="title"/>
          </p:nvPr>
        </p:nvSpPr>
        <p:spPr/>
        <p:txBody>
          <a:bodyPr/>
          <a:lstStyle/>
          <a:p>
            <a:r>
              <a:rPr lang="en-US" dirty="0"/>
              <a:t>Explain It</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96145" y="981230"/>
            <a:ext cx="1280561" cy="861262"/>
          </a:xfrm>
          <a:prstGeom prst="rect">
            <a:avLst/>
          </a:prstGeom>
        </p:spPr>
      </p:pic>
    </p:spTree>
    <p:extLst>
      <p:ext uri="{BB962C8B-B14F-4D97-AF65-F5344CB8AC3E}">
        <p14:creationId xmlns:p14="http://schemas.microsoft.com/office/powerpoint/2010/main" val="91308314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93</a:t>
            </a:fld>
            <a:endParaRPr lang="uk-UA" dirty="0"/>
          </a:p>
        </p:txBody>
      </p:sp>
      <p:sp>
        <p:nvSpPr>
          <p:cNvPr id="7" name="Text Placeholder 6"/>
          <p:cNvSpPr>
            <a:spLocks noGrp="1"/>
          </p:cNvSpPr>
          <p:nvPr>
            <p:ph type="body" sz="quarter" idx="10"/>
          </p:nvPr>
        </p:nvSpPr>
        <p:spPr/>
        <p:txBody>
          <a:bodyPr/>
          <a:lstStyle/>
          <a:p>
            <a:pPr marL="0" indent="0" algn="ctr">
              <a:buNone/>
            </a:pPr>
            <a:r>
              <a:rPr lang="en-US" sz="3500" b="1" dirty="0">
                <a:solidFill>
                  <a:schemeClr val="tx2"/>
                </a:solidFill>
              </a:rPr>
              <a:t>Work with a Partner</a:t>
            </a:r>
          </a:p>
          <a:p>
            <a:pPr marL="0" indent="0" algn="ctr">
              <a:buNone/>
            </a:pPr>
            <a:endParaRPr lang="en-US" sz="3500" b="1" dirty="0">
              <a:solidFill>
                <a:schemeClr val="tx2"/>
              </a:solidFill>
            </a:endParaRPr>
          </a:p>
          <a:p>
            <a:pPr marL="514350" indent="-514350">
              <a:buFont typeface="+mj-lt"/>
              <a:buAutoNum type="arabicParenR"/>
            </a:pPr>
            <a:r>
              <a:rPr lang="en-US" sz="3500" dirty="0">
                <a:solidFill>
                  <a:schemeClr val="tx1"/>
                </a:solidFill>
              </a:rPr>
              <a:t>Complete the analogy:</a:t>
            </a:r>
          </a:p>
          <a:p>
            <a:pPr marL="0" indent="0">
              <a:buNone/>
            </a:pPr>
            <a:r>
              <a:rPr lang="en-US" sz="3500" b="1" dirty="0">
                <a:solidFill>
                  <a:schemeClr val="tx1"/>
                </a:solidFill>
              </a:rPr>
              <a:t>         </a:t>
            </a:r>
            <a:r>
              <a:rPr lang="en-US" sz="3500" b="1" u="sng" dirty="0">
                <a:solidFill>
                  <a:schemeClr val="tx1"/>
                </a:solidFill>
              </a:rPr>
              <a:t> Foreboding</a:t>
            </a:r>
            <a:r>
              <a:rPr lang="en-US" sz="3500" dirty="0">
                <a:solidFill>
                  <a:schemeClr val="tx1"/>
                </a:solidFill>
              </a:rPr>
              <a:t> is to ________ as </a:t>
            </a:r>
            <a:r>
              <a:rPr lang="en-US" sz="3500" u="sng" dirty="0">
                <a:solidFill>
                  <a:schemeClr val="tx1"/>
                </a:solidFill>
              </a:rPr>
              <a:t>ecstatic</a:t>
            </a:r>
            <a:r>
              <a:rPr lang="en-US" sz="3500" dirty="0">
                <a:solidFill>
                  <a:schemeClr val="tx1"/>
                </a:solidFill>
              </a:rPr>
              <a:t> is to </a:t>
            </a:r>
            <a:r>
              <a:rPr lang="en-US" sz="3500" u="sng" dirty="0">
                <a:solidFill>
                  <a:schemeClr val="tx1"/>
                </a:solidFill>
              </a:rPr>
              <a:t>happy</a:t>
            </a:r>
            <a:r>
              <a:rPr lang="en-US" sz="3500" dirty="0">
                <a:solidFill>
                  <a:schemeClr val="tx1"/>
                </a:solidFill>
              </a:rPr>
              <a:t>. </a:t>
            </a:r>
          </a:p>
          <a:p>
            <a:pPr marL="0" indent="0">
              <a:buNone/>
            </a:pPr>
            <a:endParaRPr lang="en-US" sz="2000" dirty="0">
              <a:solidFill>
                <a:schemeClr val="tx1"/>
              </a:solidFill>
            </a:endParaRPr>
          </a:p>
          <a:p>
            <a:pPr marL="0" indent="0">
              <a:buNone/>
            </a:pPr>
            <a:r>
              <a:rPr lang="en-US" sz="3500" dirty="0">
                <a:solidFill>
                  <a:schemeClr val="tx1"/>
                </a:solidFill>
              </a:rPr>
              <a:t>2) Generate as many synonyms for the word foreboding as    </a:t>
            </a:r>
          </a:p>
          <a:p>
            <a:pPr marL="0" indent="0">
              <a:buNone/>
            </a:pPr>
            <a:r>
              <a:rPr lang="en-US" sz="3500" dirty="0">
                <a:solidFill>
                  <a:schemeClr val="tx1"/>
                </a:solidFill>
              </a:rPr>
              <a:t>     you can.  </a:t>
            </a:r>
          </a:p>
        </p:txBody>
      </p:sp>
      <p:sp>
        <p:nvSpPr>
          <p:cNvPr id="6" name="Title 5"/>
          <p:cNvSpPr>
            <a:spLocks noGrp="1"/>
          </p:cNvSpPr>
          <p:nvPr>
            <p:ph type="title"/>
          </p:nvPr>
        </p:nvSpPr>
        <p:spPr/>
        <p:txBody>
          <a:bodyPr/>
          <a:lstStyle/>
          <a:p>
            <a:r>
              <a:rPr lang="en-US" dirty="0"/>
              <a:t>Make Connections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96145" y="981230"/>
            <a:ext cx="1280561" cy="861262"/>
          </a:xfrm>
          <a:prstGeom prst="rect">
            <a:avLst/>
          </a:prstGeom>
        </p:spPr>
      </p:pic>
    </p:spTree>
    <p:extLst>
      <p:ext uri="{BB962C8B-B14F-4D97-AF65-F5344CB8AC3E}">
        <p14:creationId xmlns:p14="http://schemas.microsoft.com/office/powerpoint/2010/main" val="174001386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94</a:t>
            </a:fld>
            <a:endParaRPr lang="uk-UA" dirty="0"/>
          </a:p>
        </p:txBody>
      </p:sp>
      <p:sp>
        <p:nvSpPr>
          <p:cNvPr id="3" name="Text Placeholder 2"/>
          <p:cNvSpPr>
            <a:spLocks noGrp="1"/>
          </p:cNvSpPr>
          <p:nvPr>
            <p:ph type="body" sz="quarter" idx="10"/>
          </p:nvPr>
        </p:nvSpPr>
        <p:spPr/>
        <p:txBody>
          <a:bodyPr/>
          <a:lstStyle/>
          <a:p>
            <a:pPr marL="0" indent="0" algn="ctr">
              <a:buNone/>
            </a:pPr>
            <a:endParaRPr lang="en-US" sz="2500" dirty="0">
              <a:solidFill>
                <a:schemeClr val="tx1"/>
              </a:solidFill>
            </a:endParaRPr>
          </a:p>
          <a:p>
            <a:pPr marL="0" indent="0" algn="ctr">
              <a:buNone/>
            </a:pPr>
            <a:r>
              <a:rPr lang="en-US" sz="4500" dirty="0">
                <a:solidFill>
                  <a:schemeClr val="tx1"/>
                </a:solidFill>
              </a:rPr>
              <a:t>Generate a new sentence using the word foreboding</a:t>
            </a:r>
          </a:p>
        </p:txBody>
      </p:sp>
      <p:sp>
        <p:nvSpPr>
          <p:cNvPr id="4" name="Title 3"/>
          <p:cNvSpPr>
            <a:spLocks noGrp="1"/>
          </p:cNvSpPr>
          <p:nvPr>
            <p:ph type="title"/>
          </p:nvPr>
        </p:nvSpPr>
        <p:spPr/>
        <p:txBody>
          <a:bodyPr/>
          <a:lstStyle/>
          <a:p>
            <a:r>
              <a:rPr lang="en-US" dirty="0"/>
              <a:t>Application </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959" y="3486124"/>
            <a:ext cx="11657457" cy="1627843"/>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96145" y="981230"/>
            <a:ext cx="1280561" cy="861262"/>
          </a:xfrm>
          <a:prstGeom prst="rect">
            <a:avLst/>
          </a:prstGeom>
        </p:spPr>
      </p:pic>
    </p:spTree>
    <p:extLst>
      <p:ext uri="{BB962C8B-B14F-4D97-AF65-F5344CB8AC3E}">
        <p14:creationId xmlns:p14="http://schemas.microsoft.com/office/powerpoint/2010/main" val="160186926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95</a:t>
            </a:fld>
            <a:endParaRPr lang="en-US" dirty="0"/>
          </a:p>
        </p:txBody>
      </p:sp>
      <p:sp>
        <p:nvSpPr>
          <p:cNvPr id="6" name="Title 5"/>
          <p:cNvSpPr>
            <a:spLocks noGrp="1"/>
          </p:cNvSpPr>
          <p:nvPr>
            <p:ph type="title"/>
          </p:nvPr>
        </p:nvSpPr>
        <p:spPr/>
        <p:txBody>
          <a:bodyPr>
            <a:normAutofit/>
          </a:bodyPr>
          <a:lstStyle/>
          <a:p>
            <a:r>
              <a:rPr lang="en-US" dirty="0"/>
              <a:t>Protocol for Direct Vocabulary Instruction</a:t>
            </a:r>
          </a:p>
        </p:txBody>
      </p:sp>
      <p:sp>
        <p:nvSpPr>
          <p:cNvPr id="2" name="TextBox 1"/>
          <p:cNvSpPr txBox="1"/>
          <p:nvPr/>
        </p:nvSpPr>
        <p:spPr>
          <a:xfrm>
            <a:off x="6013697" y="1165972"/>
            <a:ext cx="6178303" cy="6001643"/>
          </a:xfrm>
          <a:prstGeom prst="rect">
            <a:avLst/>
          </a:prstGeom>
          <a:noFill/>
        </p:spPr>
        <p:txBody>
          <a:bodyPr wrap="square" rtlCol="0">
            <a:spAutoFit/>
          </a:bodyPr>
          <a:lstStyle/>
          <a:p>
            <a:pPr marL="285750" indent="-285750">
              <a:buFont typeface="Arial" charset="0"/>
              <a:buChar char="•"/>
            </a:pPr>
            <a:r>
              <a:rPr lang="en-US" sz="3200" b="1" dirty="0">
                <a:solidFill>
                  <a:schemeClr val="tx2"/>
                </a:solidFill>
                <a:latin typeface="Calibri" charset="0"/>
                <a:ea typeface="Calibri" charset="0"/>
                <a:cs typeface="Calibri" charset="0"/>
              </a:rPr>
              <a:t>Independently Review</a:t>
            </a:r>
            <a:r>
              <a:rPr lang="en-US" sz="3200" dirty="0">
                <a:solidFill>
                  <a:schemeClr val="tx2"/>
                </a:solidFill>
                <a:latin typeface="Calibri" charset="0"/>
                <a:ea typeface="Calibri" charset="0"/>
                <a:cs typeface="Calibri" charset="0"/>
              </a:rPr>
              <a:t> </a:t>
            </a:r>
            <a:r>
              <a:rPr lang="en-US" sz="3200" dirty="0">
                <a:latin typeface="Calibri" charset="0"/>
                <a:ea typeface="Calibri" charset="0"/>
                <a:cs typeface="Calibri" charset="0"/>
              </a:rPr>
              <a:t>the “General Protocol for Explicitly Teaching Vocabulary” that is found in the Guidebooks Vocabulary Guide</a:t>
            </a:r>
          </a:p>
          <a:p>
            <a:pPr marL="285750" indent="-285750">
              <a:buFont typeface="Arial" charset="0"/>
              <a:buChar char="•"/>
            </a:pPr>
            <a:endParaRPr lang="en-US" sz="3200" dirty="0">
              <a:latin typeface="Calibri" charset="0"/>
              <a:ea typeface="Calibri" charset="0"/>
              <a:cs typeface="Calibri" charset="0"/>
            </a:endParaRPr>
          </a:p>
          <a:p>
            <a:pPr marL="285750" indent="-285750">
              <a:buFont typeface="Arial" charset="0"/>
              <a:buChar char="•"/>
            </a:pPr>
            <a:r>
              <a:rPr lang="en-US" sz="3200" b="1" dirty="0">
                <a:solidFill>
                  <a:schemeClr val="tx2"/>
                </a:solidFill>
                <a:latin typeface="Calibri" charset="0"/>
                <a:ea typeface="Calibri" charset="0"/>
                <a:cs typeface="Calibri" charset="0"/>
              </a:rPr>
              <a:t>Discuss: </a:t>
            </a:r>
            <a:r>
              <a:rPr lang="en-US" sz="3200" dirty="0">
                <a:latin typeface="Calibri" charset="0"/>
                <a:ea typeface="Calibri" charset="0"/>
                <a:cs typeface="Calibri" charset="0"/>
              </a:rPr>
              <a:t>What specific actions did we take to address the steps outlined in this protocol?</a:t>
            </a:r>
          </a:p>
          <a:p>
            <a:pPr marL="285750" indent="-285750">
              <a:buFont typeface="Arial" charset="0"/>
              <a:buChar char="•"/>
            </a:pPr>
            <a:endParaRPr lang="en-US" sz="3200" dirty="0">
              <a:latin typeface="Calibri" charset="0"/>
              <a:ea typeface="Calibri" charset="0"/>
              <a:cs typeface="Calibri" charset="0"/>
            </a:endParaRPr>
          </a:p>
          <a:p>
            <a:pPr marL="742950" lvl="1" indent="-285750">
              <a:buFont typeface="Arial" charset="0"/>
              <a:buChar char="•"/>
            </a:pPr>
            <a:endParaRPr lang="en-US" sz="3200" dirty="0">
              <a:latin typeface="Calibri" charset="0"/>
              <a:ea typeface="Calibri" charset="0"/>
              <a:cs typeface="Calibri" charset="0"/>
            </a:endParaRPr>
          </a:p>
          <a:p>
            <a:pPr marL="285750" indent="-285750">
              <a:buFont typeface="Arial" charset="0"/>
              <a:buChar char="•"/>
            </a:pPr>
            <a:endParaRPr lang="en-US" sz="3200" dirty="0">
              <a:latin typeface="Calibri" charset="0"/>
              <a:ea typeface="Calibri" charset="0"/>
              <a:cs typeface="Calibri" charset="0"/>
            </a:endParaRPr>
          </a:p>
        </p:txBody>
      </p:sp>
      <p:pic>
        <p:nvPicPr>
          <p:cNvPr id="5" name="Picture 4" descr="A screenshot of a social media post&#10;&#10;Description generated with very high confidence">
            <a:extLst>
              <a:ext uri="{FF2B5EF4-FFF2-40B4-BE49-F238E27FC236}">
                <a16:creationId xmlns:a16="http://schemas.microsoft.com/office/drawing/2014/main" id="{87295CA3-43A2-3F4D-A529-B0E3E7782491}"/>
              </a:ext>
            </a:extLst>
          </p:cNvPr>
          <p:cNvPicPr/>
          <p:nvPr/>
        </p:nvPicPr>
        <p:blipFill>
          <a:blip r:embed="rId3">
            <a:extLst>
              <a:ext uri="{28A0092B-C50C-407E-A947-70E740481C1C}">
                <a14:useLocalDpi xmlns:a14="http://schemas.microsoft.com/office/drawing/2010/main" val="0"/>
              </a:ext>
            </a:extLst>
          </a:blip>
          <a:stretch>
            <a:fillRect/>
          </a:stretch>
        </p:blipFill>
        <p:spPr>
          <a:xfrm>
            <a:off x="326846" y="1255181"/>
            <a:ext cx="5686851" cy="4139780"/>
          </a:xfrm>
          <a:prstGeom prst="rect">
            <a:avLst/>
          </a:prstGeom>
          <a:ln w="19050">
            <a:solidFill>
              <a:schemeClr val="accent6"/>
            </a:solidFill>
          </a:ln>
        </p:spPr>
      </p:pic>
    </p:spTree>
    <p:extLst>
      <p:ext uri="{BB962C8B-B14F-4D97-AF65-F5344CB8AC3E}">
        <p14:creationId xmlns:p14="http://schemas.microsoft.com/office/powerpoint/2010/main" val="762207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96</a:t>
            </a:fld>
            <a:endParaRPr lang="en-US" dirty="0"/>
          </a:p>
        </p:txBody>
      </p:sp>
      <p:sp>
        <p:nvSpPr>
          <p:cNvPr id="2" name="Text Placeholder 1"/>
          <p:cNvSpPr>
            <a:spLocks noGrp="1"/>
          </p:cNvSpPr>
          <p:nvPr>
            <p:ph type="body" sz="quarter" idx="10"/>
          </p:nvPr>
        </p:nvSpPr>
        <p:spPr/>
        <p:txBody>
          <a:bodyPr/>
          <a:lstStyle/>
          <a:p>
            <a:endParaRPr lang="en-US"/>
          </a:p>
        </p:txBody>
      </p:sp>
      <p:sp>
        <p:nvSpPr>
          <p:cNvPr id="6" name="Title 5"/>
          <p:cNvSpPr>
            <a:spLocks noGrp="1"/>
          </p:cNvSpPr>
          <p:nvPr>
            <p:ph type="title"/>
          </p:nvPr>
        </p:nvSpPr>
        <p:spPr/>
        <p:txBody>
          <a:bodyPr>
            <a:normAutofit/>
          </a:bodyPr>
          <a:lstStyle/>
          <a:p>
            <a:r>
              <a:rPr lang="en-US" dirty="0"/>
              <a:t>Vocabulary Protocol</a:t>
            </a:r>
          </a:p>
        </p:txBody>
      </p:sp>
      <p:pic>
        <p:nvPicPr>
          <p:cNvPr id="4" name="Picture 3" descr="A screenshot of a social media post&#10;&#10;Description generated with very high confidence">
            <a:extLst>
              <a:ext uri="{FF2B5EF4-FFF2-40B4-BE49-F238E27FC236}">
                <a16:creationId xmlns:a16="http://schemas.microsoft.com/office/drawing/2014/main" id="{648118AC-7F5E-432E-A25D-4D88F79B37DF}"/>
              </a:ext>
            </a:extLst>
          </p:cNvPr>
          <p:cNvPicPr>
            <a:picLocks noChangeAspect="1"/>
          </p:cNvPicPr>
          <p:nvPr/>
        </p:nvPicPr>
        <p:blipFill>
          <a:blip r:embed="rId3"/>
          <a:stretch>
            <a:fillRect/>
          </a:stretch>
        </p:blipFill>
        <p:spPr>
          <a:xfrm>
            <a:off x="786384" y="960197"/>
            <a:ext cx="9475231" cy="4837046"/>
          </a:xfrm>
          <a:prstGeom prst="rect">
            <a:avLst/>
          </a:prstGeom>
        </p:spPr>
      </p:pic>
    </p:spTree>
    <p:extLst>
      <p:ext uri="{BB962C8B-B14F-4D97-AF65-F5344CB8AC3E}">
        <p14:creationId xmlns:p14="http://schemas.microsoft.com/office/powerpoint/2010/main" val="90863917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33FAE78-EE39-D745-AD97-63BD589DE2D9}"/>
              </a:ext>
            </a:extLst>
          </p:cNvPr>
          <p:cNvSpPr>
            <a:spLocks noGrp="1"/>
          </p:cNvSpPr>
          <p:nvPr>
            <p:ph type="sldNum" sz="quarter" idx="4"/>
          </p:nvPr>
        </p:nvSpPr>
        <p:spPr/>
        <p:txBody>
          <a:bodyPr/>
          <a:lstStyle/>
          <a:p>
            <a:fld id="{4080289E-A2FF-0941-931A-EE1328331F47}" type="slidenum">
              <a:rPr lang="uk-UA" smtClean="0"/>
              <a:pPr/>
              <a:t>97</a:t>
            </a:fld>
            <a:endParaRPr lang="uk-UA" dirty="0"/>
          </a:p>
        </p:txBody>
      </p:sp>
      <p:sp>
        <p:nvSpPr>
          <p:cNvPr id="3" name="Text Placeholder 2">
            <a:extLst>
              <a:ext uri="{FF2B5EF4-FFF2-40B4-BE49-F238E27FC236}">
                <a16:creationId xmlns:a16="http://schemas.microsoft.com/office/drawing/2014/main" id="{A8CD53BC-EFEC-3A4C-97EA-BEF859F1FC39}"/>
              </a:ext>
            </a:extLst>
          </p:cNvPr>
          <p:cNvSpPr>
            <a:spLocks noGrp="1"/>
          </p:cNvSpPr>
          <p:nvPr>
            <p:ph type="body" sz="quarter" idx="10"/>
          </p:nvPr>
        </p:nvSpPr>
        <p:spPr>
          <a:xfrm>
            <a:off x="7902148" y="1124044"/>
            <a:ext cx="3954268" cy="4822825"/>
          </a:xfrm>
        </p:spPr>
        <p:txBody>
          <a:bodyPr/>
          <a:lstStyle/>
          <a:p>
            <a:pPr marL="0" indent="0" algn="ctr">
              <a:buNone/>
            </a:pPr>
            <a:r>
              <a:rPr lang="en-US" sz="3200" b="1" dirty="0">
                <a:solidFill>
                  <a:schemeClr val="tx2"/>
                </a:solidFill>
              </a:rPr>
              <a:t>Step 2</a:t>
            </a:r>
          </a:p>
          <a:p>
            <a:r>
              <a:rPr lang="en-US" sz="3000" dirty="0"/>
              <a:t>Guide students to define the word using: </a:t>
            </a:r>
          </a:p>
          <a:p>
            <a:pPr lvl="1"/>
            <a:r>
              <a:rPr lang="en-US" sz="3000" dirty="0"/>
              <a:t>Word parts</a:t>
            </a:r>
          </a:p>
          <a:p>
            <a:pPr lvl="1"/>
            <a:r>
              <a:rPr lang="en-US" sz="3000" dirty="0"/>
              <a:t>Context Clues</a:t>
            </a:r>
          </a:p>
          <a:p>
            <a:pPr marL="457200" lvl="1" indent="0">
              <a:buNone/>
            </a:pPr>
            <a:r>
              <a:rPr lang="en-US" sz="1200" dirty="0"/>
              <a:t>      </a:t>
            </a:r>
          </a:p>
          <a:p>
            <a:r>
              <a:rPr lang="en-US" sz="3000" dirty="0"/>
              <a:t>If none of the above apply, provide a student-friendly definition!</a:t>
            </a:r>
          </a:p>
        </p:txBody>
      </p:sp>
      <p:sp>
        <p:nvSpPr>
          <p:cNvPr id="4" name="Title 3">
            <a:extLst>
              <a:ext uri="{FF2B5EF4-FFF2-40B4-BE49-F238E27FC236}">
                <a16:creationId xmlns:a16="http://schemas.microsoft.com/office/drawing/2014/main" id="{4F489C5B-CB2F-434A-936E-4B7DD2B6E43D}"/>
              </a:ext>
            </a:extLst>
          </p:cNvPr>
          <p:cNvSpPr>
            <a:spLocks noGrp="1"/>
          </p:cNvSpPr>
          <p:nvPr>
            <p:ph type="title"/>
          </p:nvPr>
        </p:nvSpPr>
        <p:spPr/>
        <p:txBody>
          <a:bodyPr/>
          <a:lstStyle/>
          <a:p>
            <a:r>
              <a:rPr lang="en-US" dirty="0"/>
              <a:t>Protocol for Direct Vocabulary Instruction </a:t>
            </a:r>
          </a:p>
        </p:txBody>
      </p:sp>
      <p:pic>
        <p:nvPicPr>
          <p:cNvPr id="5" name="Picture 4" descr="A screenshot of a social media post&#10;&#10;Description generated with very high confidence">
            <a:extLst>
              <a:ext uri="{FF2B5EF4-FFF2-40B4-BE49-F238E27FC236}">
                <a16:creationId xmlns:a16="http://schemas.microsoft.com/office/drawing/2014/main" id="{648118AC-7F5E-432E-A25D-4D88F79B37DF}"/>
              </a:ext>
            </a:extLst>
          </p:cNvPr>
          <p:cNvPicPr/>
          <p:nvPr/>
        </p:nvPicPr>
        <p:blipFill>
          <a:blip r:embed="rId3">
            <a:extLst>
              <a:ext uri="{28A0092B-C50C-407E-A947-70E740481C1C}">
                <a14:useLocalDpi xmlns:a14="http://schemas.microsoft.com/office/drawing/2010/main" val="0"/>
              </a:ext>
            </a:extLst>
          </a:blip>
          <a:stretch>
            <a:fillRect/>
          </a:stretch>
        </p:blipFill>
        <p:spPr>
          <a:xfrm>
            <a:off x="259938" y="1422609"/>
            <a:ext cx="7642210" cy="4225694"/>
          </a:xfrm>
          <a:prstGeom prst="rect">
            <a:avLst/>
          </a:prstGeom>
          <a:ln>
            <a:solidFill>
              <a:schemeClr val="accent1"/>
            </a:solidFill>
          </a:ln>
        </p:spPr>
      </p:pic>
      <p:sp>
        <p:nvSpPr>
          <p:cNvPr id="6" name="TextBox 5">
            <a:extLst>
              <a:ext uri="{FF2B5EF4-FFF2-40B4-BE49-F238E27FC236}">
                <a16:creationId xmlns:a16="http://schemas.microsoft.com/office/drawing/2014/main" id="{5F4FBE05-D8FE-734A-A292-0152BE7CB006}"/>
              </a:ext>
            </a:extLst>
          </p:cNvPr>
          <p:cNvSpPr txBox="1"/>
          <p:nvPr/>
        </p:nvSpPr>
        <p:spPr>
          <a:xfrm>
            <a:off x="351378" y="2163337"/>
            <a:ext cx="7367495" cy="468351"/>
          </a:xfrm>
          <a:prstGeom prst="rect">
            <a:avLst/>
          </a:prstGeom>
          <a:noFill/>
          <a:ln w="38100">
            <a:solidFill>
              <a:srgbClr val="FF0000"/>
            </a:solidFill>
          </a:ln>
        </p:spPr>
        <p:txBody>
          <a:bodyPr wrap="square" rtlCol="0">
            <a:spAutoFit/>
          </a:bodyPr>
          <a:lstStyle/>
          <a:p>
            <a:endParaRPr lang="en-US" dirty="0"/>
          </a:p>
        </p:txBody>
      </p:sp>
    </p:spTree>
    <p:extLst>
      <p:ext uri="{BB962C8B-B14F-4D97-AF65-F5344CB8AC3E}">
        <p14:creationId xmlns:p14="http://schemas.microsoft.com/office/powerpoint/2010/main" val="4018755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33FAE78-EE39-D745-AD97-63BD589DE2D9}"/>
              </a:ext>
            </a:extLst>
          </p:cNvPr>
          <p:cNvSpPr>
            <a:spLocks noGrp="1"/>
          </p:cNvSpPr>
          <p:nvPr>
            <p:ph type="sldNum" sz="quarter" idx="4"/>
          </p:nvPr>
        </p:nvSpPr>
        <p:spPr/>
        <p:txBody>
          <a:bodyPr/>
          <a:lstStyle/>
          <a:p>
            <a:fld id="{4080289E-A2FF-0941-931A-EE1328331F47}" type="slidenum">
              <a:rPr lang="uk-UA" smtClean="0"/>
              <a:pPr/>
              <a:t>98</a:t>
            </a:fld>
            <a:endParaRPr lang="uk-UA" dirty="0"/>
          </a:p>
        </p:txBody>
      </p:sp>
      <p:sp>
        <p:nvSpPr>
          <p:cNvPr id="3" name="Text Placeholder 2">
            <a:extLst>
              <a:ext uri="{FF2B5EF4-FFF2-40B4-BE49-F238E27FC236}">
                <a16:creationId xmlns:a16="http://schemas.microsoft.com/office/drawing/2014/main" id="{A8CD53BC-EFEC-3A4C-97EA-BEF859F1FC39}"/>
              </a:ext>
            </a:extLst>
          </p:cNvPr>
          <p:cNvSpPr>
            <a:spLocks noGrp="1"/>
          </p:cNvSpPr>
          <p:nvPr>
            <p:ph type="body" sz="quarter" idx="10"/>
          </p:nvPr>
        </p:nvSpPr>
        <p:spPr>
          <a:xfrm>
            <a:off x="7902148" y="1124044"/>
            <a:ext cx="3954268" cy="4822825"/>
          </a:xfrm>
        </p:spPr>
        <p:txBody>
          <a:bodyPr/>
          <a:lstStyle/>
          <a:p>
            <a:pPr marL="0" indent="0" algn="ctr">
              <a:buNone/>
            </a:pPr>
            <a:r>
              <a:rPr lang="en-US" sz="3200" b="1" dirty="0">
                <a:solidFill>
                  <a:schemeClr val="tx2"/>
                </a:solidFill>
              </a:rPr>
              <a:t>Step 5</a:t>
            </a:r>
          </a:p>
          <a:p>
            <a:r>
              <a:rPr lang="en-US" sz="3000" dirty="0"/>
              <a:t>Write a new sentence </a:t>
            </a:r>
          </a:p>
          <a:p>
            <a:r>
              <a:rPr lang="en-US" sz="3000" dirty="0"/>
              <a:t>Answer questions about the text that require students to use the word </a:t>
            </a:r>
          </a:p>
          <a:p>
            <a:r>
              <a:rPr lang="en-US" sz="3000" dirty="0"/>
              <a:t>Participate in wordplay games, such as acting out the meaning</a:t>
            </a:r>
          </a:p>
        </p:txBody>
      </p:sp>
      <p:sp>
        <p:nvSpPr>
          <p:cNvPr id="4" name="Title 3">
            <a:extLst>
              <a:ext uri="{FF2B5EF4-FFF2-40B4-BE49-F238E27FC236}">
                <a16:creationId xmlns:a16="http://schemas.microsoft.com/office/drawing/2014/main" id="{4F489C5B-CB2F-434A-936E-4B7DD2B6E43D}"/>
              </a:ext>
            </a:extLst>
          </p:cNvPr>
          <p:cNvSpPr>
            <a:spLocks noGrp="1"/>
          </p:cNvSpPr>
          <p:nvPr>
            <p:ph type="title"/>
          </p:nvPr>
        </p:nvSpPr>
        <p:spPr/>
        <p:txBody>
          <a:bodyPr/>
          <a:lstStyle/>
          <a:p>
            <a:r>
              <a:rPr lang="en-US" dirty="0"/>
              <a:t>Protocol for Direct Vocabulary Instruction </a:t>
            </a:r>
          </a:p>
        </p:txBody>
      </p:sp>
      <p:pic>
        <p:nvPicPr>
          <p:cNvPr id="5" name="Picture 4" descr="A screenshot of a social media post&#10;&#10;Description generated with very high confidence">
            <a:extLst>
              <a:ext uri="{FF2B5EF4-FFF2-40B4-BE49-F238E27FC236}">
                <a16:creationId xmlns:a16="http://schemas.microsoft.com/office/drawing/2014/main" id="{648118AC-7F5E-432E-A25D-4D88F79B37DF}"/>
              </a:ext>
            </a:extLst>
          </p:cNvPr>
          <p:cNvPicPr/>
          <p:nvPr/>
        </p:nvPicPr>
        <p:blipFill>
          <a:blip r:embed="rId3">
            <a:extLst>
              <a:ext uri="{28A0092B-C50C-407E-A947-70E740481C1C}">
                <a14:useLocalDpi xmlns:a14="http://schemas.microsoft.com/office/drawing/2010/main" val="0"/>
              </a:ext>
            </a:extLst>
          </a:blip>
          <a:stretch>
            <a:fillRect/>
          </a:stretch>
        </p:blipFill>
        <p:spPr>
          <a:xfrm>
            <a:off x="259938" y="1154982"/>
            <a:ext cx="7428455" cy="4238207"/>
          </a:xfrm>
          <a:prstGeom prst="rect">
            <a:avLst/>
          </a:prstGeom>
          <a:ln>
            <a:solidFill>
              <a:schemeClr val="accent1"/>
            </a:solidFill>
          </a:ln>
        </p:spPr>
      </p:pic>
      <p:sp>
        <p:nvSpPr>
          <p:cNvPr id="6" name="TextBox 5">
            <a:extLst>
              <a:ext uri="{FF2B5EF4-FFF2-40B4-BE49-F238E27FC236}">
                <a16:creationId xmlns:a16="http://schemas.microsoft.com/office/drawing/2014/main" id="{5F4FBE05-D8FE-734A-A292-0152BE7CB006}"/>
              </a:ext>
            </a:extLst>
          </p:cNvPr>
          <p:cNvSpPr txBox="1"/>
          <p:nvPr/>
        </p:nvSpPr>
        <p:spPr>
          <a:xfrm>
            <a:off x="320898" y="4192861"/>
            <a:ext cx="7146701" cy="1200329"/>
          </a:xfrm>
          <a:prstGeom prst="rect">
            <a:avLst/>
          </a:prstGeom>
          <a:noFill/>
          <a:ln w="38100">
            <a:solidFill>
              <a:srgbClr val="FF0000"/>
            </a:solidFill>
          </a:ln>
        </p:spPr>
        <p:txBody>
          <a:bodyPr wrap="square" rtlCol="0">
            <a:spAutoFit/>
          </a:bodyPr>
          <a:lstStyle/>
          <a:p>
            <a:endParaRPr lang="en-US" dirty="0"/>
          </a:p>
          <a:p>
            <a:endParaRPr lang="en-US" dirty="0"/>
          </a:p>
          <a:p>
            <a:endParaRPr lang="en-US" dirty="0"/>
          </a:p>
          <a:p>
            <a:endParaRPr lang="en-US" dirty="0"/>
          </a:p>
        </p:txBody>
      </p:sp>
    </p:spTree>
    <p:extLst>
      <p:ext uri="{BB962C8B-B14F-4D97-AF65-F5344CB8AC3E}">
        <p14:creationId xmlns:p14="http://schemas.microsoft.com/office/powerpoint/2010/main" val="633896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33FAE78-EE39-D745-AD97-63BD589DE2D9}"/>
              </a:ext>
            </a:extLst>
          </p:cNvPr>
          <p:cNvSpPr>
            <a:spLocks noGrp="1"/>
          </p:cNvSpPr>
          <p:nvPr>
            <p:ph type="sldNum" sz="quarter" idx="4"/>
          </p:nvPr>
        </p:nvSpPr>
        <p:spPr/>
        <p:txBody>
          <a:bodyPr/>
          <a:lstStyle/>
          <a:p>
            <a:fld id="{4080289E-A2FF-0941-931A-EE1328331F47}" type="slidenum">
              <a:rPr lang="uk-UA" smtClean="0"/>
              <a:pPr/>
              <a:t>99</a:t>
            </a:fld>
            <a:endParaRPr lang="uk-UA" dirty="0"/>
          </a:p>
        </p:txBody>
      </p:sp>
      <p:sp>
        <p:nvSpPr>
          <p:cNvPr id="3" name="Text Placeholder 2">
            <a:extLst>
              <a:ext uri="{FF2B5EF4-FFF2-40B4-BE49-F238E27FC236}">
                <a16:creationId xmlns:a16="http://schemas.microsoft.com/office/drawing/2014/main" id="{A8CD53BC-EFEC-3A4C-97EA-BEF859F1FC39}"/>
              </a:ext>
            </a:extLst>
          </p:cNvPr>
          <p:cNvSpPr>
            <a:spLocks noGrp="1"/>
          </p:cNvSpPr>
          <p:nvPr>
            <p:ph type="body" sz="quarter" idx="10"/>
          </p:nvPr>
        </p:nvSpPr>
        <p:spPr>
          <a:xfrm>
            <a:off x="669073" y="1057137"/>
            <a:ext cx="11187343" cy="4822825"/>
          </a:xfrm>
        </p:spPr>
        <p:txBody>
          <a:bodyPr/>
          <a:lstStyle/>
          <a:p>
            <a:pPr marL="0" indent="0" algn="ctr">
              <a:buNone/>
            </a:pPr>
            <a:r>
              <a:rPr lang="en-US" sz="4400" b="1" dirty="0">
                <a:solidFill>
                  <a:schemeClr val="tx2"/>
                </a:solidFill>
              </a:rPr>
              <a:t>The protocol is meant to be flexible!</a:t>
            </a:r>
          </a:p>
          <a:p>
            <a:pPr marL="0" indent="0">
              <a:buNone/>
            </a:pPr>
            <a:endParaRPr lang="en-US" sz="3200" dirty="0">
              <a:solidFill>
                <a:schemeClr val="tx1"/>
              </a:solidFill>
            </a:endParaRPr>
          </a:p>
        </p:txBody>
      </p:sp>
      <p:sp>
        <p:nvSpPr>
          <p:cNvPr id="4" name="Title 3">
            <a:extLst>
              <a:ext uri="{FF2B5EF4-FFF2-40B4-BE49-F238E27FC236}">
                <a16:creationId xmlns:a16="http://schemas.microsoft.com/office/drawing/2014/main" id="{4F489C5B-CB2F-434A-936E-4B7DD2B6E43D}"/>
              </a:ext>
            </a:extLst>
          </p:cNvPr>
          <p:cNvSpPr>
            <a:spLocks noGrp="1"/>
          </p:cNvSpPr>
          <p:nvPr>
            <p:ph type="title"/>
          </p:nvPr>
        </p:nvSpPr>
        <p:spPr/>
        <p:txBody>
          <a:bodyPr/>
          <a:lstStyle/>
          <a:p>
            <a:r>
              <a:rPr lang="en-US" dirty="0"/>
              <a:t>Protocol for Direct Vocabulary Instruction </a:t>
            </a:r>
          </a:p>
        </p:txBody>
      </p:sp>
      <p:pic>
        <p:nvPicPr>
          <p:cNvPr id="5" name="Picture 4" descr="A screenshot of a social media post&#10;&#10;Description generated with very high confidence">
            <a:extLst>
              <a:ext uri="{FF2B5EF4-FFF2-40B4-BE49-F238E27FC236}">
                <a16:creationId xmlns:a16="http://schemas.microsoft.com/office/drawing/2014/main" id="{648118AC-7F5E-432E-A25D-4D88F79B37DF}"/>
              </a:ext>
            </a:extLst>
          </p:cNvPr>
          <p:cNvPicPr/>
          <p:nvPr/>
        </p:nvPicPr>
        <p:blipFill>
          <a:blip r:embed="rId3">
            <a:extLst>
              <a:ext uri="{28A0092B-C50C-407E-A947-70E740481C1C}">
                <a14:useLocalDpi xmlns:a14="http://schemas.microsoft.com/office/drawing/2010/main" val="0"/>
              </a:ext>
            </a:extLst>
          </a:blip>
          <a:stretch>
            <a:fillRect/>
          </a:stretch>
        </p:blipFill>
        <p:spPr>
          <a:xfrm>
            <a:off x="3033132" y="1918011"/>
            <a:ext cx="6534613" cy="3961951"/>
          </a:xfrm>
          <a:prstGeom prst="rect">
            <a:avLst/>
          </a:prstGeom>
        </p:spPr>
      </p:pic>
      <p:sp>
        <p:nvSpPr>
          <p:cNvPr id="6" name="TextBox 5">
            <a:extLst>
              <a:ext uri="{FF2B5EF4-FFF2-40B4-BE49-F238E27FC236}">
                <a16:creationId xmlns:a16="http://schemas.microsoft.com/office/drawing/2014/main" id="{5F4FBE05-D8FE-734A-A292-0152BE7CB006}"/>
              </a:ext>
            </a:extLst>
          </p:cNvPr>
          <p:cNvSpPr txBox="1"/>
          <p:nvPr/>
        </p:nvSpPr>
        <p:spPr>
          <a:xfrm>
            <a:off x="2787804" y="3084546"/>
            <a:ext cx="7002967" cy="2862322"/>
          </a:xfrm>
          <a:prstGeom prst="rect">
            <a:avLst/>
          </a:prstGeom>
          <a:noFill/>
          <a:ln w="38100">
            <a:solidFill>
              <a:srgbClr val="FF0000"/>
            </a:solidFill>
          </a:ln>
        </p:spPr>
        <p:txBody>
          <a:bodyPr wrap="square" rtlCol="0">
            <a:spAutoFit/>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087722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Cover">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Cover">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Section">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13323</TotalTime>
  <Words>28403</Words>
  <Application>Microsoft Macintosh PowerPoint</Application>
  <PresentationFormat>Widescreen</PresentationFormat>
  <Paragraphs>2533</Paragraphs>
  <Slides>158</Slides>
  <Notes>158</Notes>
  <HiddenSlides>8</HiddenSlides>
  <MMClips>0</MMClips>
  <ScaleCrop>false</ScaleCrop>
  <HeadingPairs>
    <vt:vector size="6" baseType="variant">
      <vt:variant>
        <vt:lpstr>Fonts Used</vt:lpstr>
      </vt:variant>
      <vt:variant>
        <vt:i4>10</vt:i4>
      </vt:variant>
      <vt:variant>
        <vt:lpstr>Theme</vt:lpstr>
      </vt:variant>
      <vt:variant>
        <vt:i4>5</vt:i4>
      </vt:variant>
      <vt:variant>
        <vt:lpstr>Slide Titles</vt:lpstr>
      </vt:variant>
      <vt:variant>
        <vt:i4>158</vt:i4>
      </vt:variant>
    </vt:vector>
  </HeadingPairs>
  <TitlesOfParts>
    <vt:vector size="173" baseType="lpstr">
      <vt:lpstr>ＭＳ Ｐゴシック</vt:lpstr>
      <vt:lpstr>ＭＳ Ｐゴシック</vt:lpstr>
      <vt:lpstr>Allerta</vt:lpstr>
      <vt:lpstr>Arial</vt:lpstr>
      <vt:lpstr>Avenir Next Medium</vt:lpstr>
      <vt:lpstr>Calibri</vt:lpstr>
      <vt:lpstr>Century</vt:lpstr>
      <vt:lpstr>Century Gothic</vt:lpstr>
      <vt:lpstr>Century Schoolbook</vt:lpstr>
      <vt:lpstr>Wingdings</vt:lpstr>
      <vt:lpstr>Cover</vt:lpstr>
      <vt:lpstr>1_Mentor Text 2</vt:lpstr>
      <vt:lpstr>1_Cover</vt:lpstr>
      <vt:lpstr>Mentor Text 2</vt:lpstr>
      <vt:lpstr>Section</vt:lpstr>
      <vt:lpstr>Morning at a Glance</vt:lpstr>
      <vt:lpstr>Afternoon at a Glance</vt:lpstr>
      <vt:lpstr>Welcome back!  Content Leader  Day 4  Content Module 3</vt:lpstr>
      <vt:lpstr>Team Builder</vt:lpstr>
      <vt:lpstr>A Look Back: Where have we been?</vt:lpstr>
      <vt:lpstr>A Look Ahead: Where are we going?</vt:lpstr>
      <vt:lpstr> Our Inquiry Cycle </vt:lpstr>
      <vt:lpstr>Our Question</vt:lpstr>
      <vt:lpstr>Our New Content – Module 3 Session Topics</vt:lpstr>
      <vt:lpstr> Between Now and Module 4… </vt:lpstr>
      <vt:lpstr>Module 3: Close Reading to Build Understanding Session 1: Qualitative Analysis as a Foundation for Text-Based Instruction</vt:lpstr>
      <vt:lpstr>Do Now</vt:lpstr>
      <vt:lpstr>Session Objectives</vt:lpstr>
      <vt:lpstr>The Instructional Shifts in Literacy</vt:lpstr>
      <vt:lpstr>Let’s Start by Exploring…</vt:lpstr>
      <vt:lpstr>Three-Part Model of Text Complexity</vt:lpstr>
      <vt:lpstr>Lexile Level</vt:lpstr>
      <vt:lpstr>Staircase of Quantitative Complexity</vt:lpstr>
      <vt:lpstr>Complexity is More Than Just a Number</vt:lpstr>
      <vt:lpstr>Three Factors of Text Complexity</vt:lpstr>
      <vt:lpstr>What makes this text complex?</vt:lpstr>
      <vt:lpstr>Qualitative Complexity </vt:lpstr>
      <vt:lpstr>Qualitative Features of Complexity</vt:lpstr>
      <vt:lpstr>Complexity in “The Story of Prometheus”</vt:lpstr>
      <vt:lpstr>Meaning in “The Story of Prometheus”</vt:lpstr>
      <vt:lpstr>Structure in “The Story of Prometheus”</vt:lpstr>
      <vt:lpstr>Language in “The Story of Prometheus”</vt:lpstr>
      <vt:lpstr>Knowledge Demands in “The Story of Prometheus”</vt:lpstr>
      <vt:lpstr>Why is this important?</vt:lpstr>
      <vt:lpstr>Coming Soon: Reader and Task</vt:lpstr>
      <vt:lpstr>Let’s Discuss! </vt:lpstr>
      <vt:lpstr>Module 3: Close Reading to Build Understanding Session 2: Defining Close Reading in the Guidebooks</vt:lpstr>
      <vt:lpstr>Do Now</vt:lpstr>
      <vt:lpstr>Session Objectives</vt:lpstr>
      <vt:lpstr>Let’s Review: Reader’s Circles</vt:lpstr>
      <vt:lpstr>The Reader’s Circles</vt:lpstr>
      <vt:lpstr>Zoom in: The Story of Prometheus</vt:lpstr>
      <vt:lpstr>Put on Your Student Hat</vt:lpstr>
      <vt:lpstr>Let’s Discuss!</vt:lpstr>
      <vt:lpstr>Put On Your Student Hat</vt:lpstr>
      <vt:lpstr>Let’s Discuss!</vt:lpstr>
      <vt:lpstr>Put On Your Student Hat</vt:lpstr>
      <vt:lpstr>Let’s Discuss!</vt:lpstr>
      <vt:lpstr>Put On Your Student Hat</vt:lpstr>
      <vt:lpstr>Let’s Discuss!</vt:lpstr>
      <vt:lpstr>What does this look like in the Guidebooks?</vt:lpstr>
      <vt:lpstr>Explore the Reader’s Circles in the Guidebooks</vt:lpstr>
      <vt:lpstr>Let’s Discuss!</vt:lpstr>
      <vt:lpstr>Capture Your Learning</vt:lpstr>
      <vt:lpstr>Take a Break!</vt:lpstr>
      <vt:lpstr>Module 3: Close Reading to Build Understanding Session 3: Re-Thinking the Role of TDQs</vt:lpstr>
      <vt:lpstr>Do Now</vt:lpstr>
      <vt:lpstr>Session Objectives</vt:lpstr>
      <vt:lpstr>The Instructional Shifts in Literacy</vt:lpstr>
      <vt:lpstr>Readers Circles and Text-Dependent Questions</vt:lpstr>
      <vt:lpstr>Non Text-Dependent             vs.           Text-Dependent</vt:lpstr>
      <vt:lpstr>What are text-dependent questions?</vt:lpstr>
      <vt:lpstr>Why ask text-dependent questions?</vt:lpstr>
      <vt:lpstr>How do TDQs act as a scaffold?</vt:lpstr>
      <vt:lpstr>Inputs and Outputs </vt:lpstr>
      <vt:lpstr>Compare Student Responses</vt:lpstr>
      <vt:lpstr>In a Strong Student Response….</vt:lpstr>
      <vt:lpstr>Zoom In: Criteria 2</vt:lpstr>
      <vt:lpstr>In a Strong Student Response….</vt:lpstr>
      <vt:lpstr>Student Look-Fors</vt:lpstr>
      <vt:lpstr>Let’s Practice!</vt:lpstr>
      <vt:lpstr>Gallery Walk: Evaluating Student Responses</vt:lpstr>
      <vt:lpstr>Student Response #1</vt:lpstr>
      <vt:lpstr>Student Response #2</vt:lpstr>
      <vt:lpstr>Student Response #3</vt:lpstr>
      <vt:lpstr>Student Response #4</vt:lpstr>
      <vt:lpstr>Let’s Discuss!</vt:lpstr>
      <vt:lpstr>Zoom In: Student Response #4 </vt:lpstr>
      <vt:lpstr>Capture Your Learning</vt:lpstr>
      <vt:lpstr>Enjoy your lunch!</vt:lpstr>
      <vt:lpstr>Welcome Back! </vt:lpstr>
      <vt:lpstr>Afternoon at a Glance</vt:lpstr>
      <vt:lpstr>Team Challenge</vt:lpstr>
      <vt:lpstr>The Prompts</vt:lpstr>
      <vt:lpstr>Module 3: Close Reading to Build Understanding   Session 4: Unpack Direct Vocabulary Instruction in the Guidebooks </vt:lpstr>
      <vt:lpstr>Do Now</vt:lpstr>
      <vt:lpstr>Session Objectives</vt:lpstr>
      <vt:lpstr>Two Approaches to Building Vocabulary</vt:lpstr>
      <vt:lpstr>Revisit - Direct vs. Vocabulary Instruction</vt:lpstr>
      <vt:lpstr>First…</vt:lpstr>
      <vt:lpstr>Sometimes, A Quick Explanation Will Do</vt:lpstr>
      <vt:lpstr>But Other Times…</vt:lpstr>
      <vt:lpstr>Put on Your Student Hat</vt:lpstr>
      <vt:lpstr>Go Back Into the Text</vt:lpstr>
      <vt:lpstr>Examine the Word Parts</vt:lpstr>
      <vt:lpstr>Define It</vt:lpstr>
      <vt:lpstr>Explain It</vt:lpstr>
      <vt:lpstr>Make Connections</vt:lpstr>
      <vt:lpstr>Application </vt:lpstr>
      <vt:lpstr>Protocol for Direct Vocabulary Instruction</vt:lpstr>
      <vt:lpstr>Vocabulary Protocol</vt:lpstr>
      <vt:lpstr>Protocol for Direct Vocabulary Instruction </vt:lpstr>
      <vt:lpstr>Protocol for Direct Vocabulary Instruction </vt:lpstr>
      <vt:lpstr>Protocol for Direct Vocabulary Instruction </vt:lpstr>
      <vt:lpstr>Protocol for Direct Vocabulary Instruction</vt:lpstr>
      <vt:lpstr>Let’s Practice!</vt:lpstr>
      <vt:lpstr>Now the question is…</vt:lpstr>
      <vt:lpstr>Direct Vocabulary in the Guidebooks</vt:lpstr>
      <vt:lpstr>Systematic Approach to Vocabulary Instruction</vt:lpstr>
      <vt:lpstr>Another Key Takeaway</vt:lpstr>
      <vt:lpstr>Revisit the Story of Prometheus</vt:lpstr>
      <vt:lpstr>A Useful Tool </vt:lpstr>
      <vt:lpstr>Capture Your Learning</vt:lpstr>
      <vt:lpstr>Module 3: Close Reading to Build Understanding Session 5: Speaking and Listening</vt:lpstr>
      <vt:lpstr>Do Now</vt:lpstr>
      <vt:lpstr>Session Objectives</vt:lpstr>
      <vt:lpstr>What does a text-based discussion sound like?</vt:lpstr>
      <vt:lpstr>Speaking and Listening Skills…</vt:lpstr>
      <vt:lpstr>How do you prepare for text-based conversations?</vt:lpstr>
      <vt:lpstr>Step 1: Know the Text</vt:lpstr>
      <vt:lpstr>Helpful Resource: Student Look-Fors</vt:lpstr>
      <vt:lpstr>Analyze the Classroom Case Study </vt:lpstr>
      <vt:lpstr>Step 2: Create a Supportive Environment</vt:lpstr>
      <vt:lpstr>Student Groupings</vt:lpstr>
      <vt:lpstr>Balance and Accountability are Key</vt:lpstr>
      <vt:lpstr>Analyze the Classroom Case Study </vt:lpstr>
      <vt:lpstr>Step 3: Establish Norms and Procedures</vt:lpstr>
      <vt:lpstr>Video Look Fors</vt:lpstr>
      <vt:lpstr>Norms and Procedures in Action</vt:lpstr>
      <vt:lpstr>Let’s Discuss!</vt:lpstr>
      <vt:lpstr>Step 4: Purpose and Planning</vt:lpstr>
      <vt:lpstr>Analyze the Classroom Case Study</vt:lpstr>
      <vt:lpstr>Guiding Questions…</vt:lpstr>
      <vt:lpstr>Step 5: Use Talk Moves to Guide the Conversation</vt:lpstr>
      <vt:lpstr>What are “Talk Moves”?</vt:lpstr>
      <vt:lpstr>Analyze the Classroom Case Study</vt:lpstr>
      <vt:lpstr>Let’s Discuss! </vt:lpstr>
      <vt:lpstr>Take a Break!</vt:lpstr>
      <vt:lpstr>Module 3: Close Reading to Build Understanding Session 6: Preparing to Teach</vt:lpstr>
      <vt:lpstr>Do Now</vt:lpstr>
      <vt:lpstr>Session Objectives</vt:lpstr>
      <vt:lpstr>Cycle of Inquiry</vt:lpstr>
      <vt:lpstr>Our Cycle of Inquiry</vt:lpstr>
      <vt:lpstr>Your Task</vt:lpstr>
      <vt:lpstr>But what if…</vt:lpstr>
      <vt:lpstr>Guidance for Non-Classroom Teachers</vt:lpstr>
      <vt:lpstr>Break It Down</vt:lpstr>
      <vt:lpstr>Getting Started – Option 1</vt:lpstr>
      <vt:lpstr>Getting Started – Option 2</vt:lpstr>
      <vt:lpstr>Break it Down</vt:lpstr>
      <vt:lpstr>Planning Template</vt:lpstr>
      <vt:lpstr>Break It Down</vt:lpstr>
      <vt:lpstr>Evidence of Student Learning…</vt:lpstr>
      <vt:lpstr>What evidence will you bring back next time?</vt:lpstr>
      <vt:lpstr>Break It Down</vt:lpstr>
      <vt:lpstr>Additional Resources for Planning</vt:lpstr>
      <vt:lpstr>Time to Plan</vt:lpstr>
      <vt:lpstr>Share with a Partner</vt:lpstr>
      <vt:lpstr>What’s Next?</vt:lpstr>
      <vt:lpstr>Looking Ahead to Content Module 4</vt:lpstr>
      <vt:lpstr>Assessment Accountability Buddy Check-In </vt:lpstr>
      <vt:lpstr>Assessment Accountability Buddy Check-In </vt:lpstr>
      <vt:lpstr>Give Us Your Feedback</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Jason Shinkunas</cp:lastModifiedBy>
  <cp:revision>781</cp:revision>
  <cp:lastPrinted>2018-06-22T15:18:57Z</cp:lastPrinted>
  <dcterms:created xsi:type="dcterms:W3CDTF">2017-08-15T16:44:18Z</dcterms:created>
  <dcterms:modified xsi:type="dcterms:W3CDTF">2019-07-05T18:08:16Z</dcterms:modified>
</cp:coreProperties>
</file>