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79" r:id="rId3"/>
    <p:sldMasterId id="2147483685" r:id="rId4"/>
    <p:sldMasterId id="2147483656" r:id="rId5"/>
  </p:sldMasterIdLst>
  <p:notesMasterIdLst>
    <p:notesMasterId r:id="rId153"/>
  </p:notesMasterIdLst>
  <p:handoutMasterIdLst>
    <p:handoutMasterId r:id="rId154"/>
  </p:handoutMasterIdLst>
  <p:sldIdLst>
    <p:sldId id="415" r:id="rId6"/>
    <p:sldId id="416" r:id="rId7"/>
    <p:sldId id="434" r:id="rId8"/>
    <p:sldId id="432" r:id="rId9"/>
    <p:sldId id="435" r:id="rId10"/>
    <p:sldId id="433" r:id="rId11"/>
    <p:sldId id="436" r:id="rId12"/>
    <p:sldId id="418" r:id="rId13"/>
    <p:sldId id="419" r:id="rId14"/>
    <p:sldId id="420" r:id="rId15"/>
    <p:sldId id="421" r:id="rId16"/>
    <p:sldId id="422" r:id="rId17"/>
    <p:sldId id="423" r:id="rId18"/>
    <p:sldId id="424" r:id="rId19"/>
    <p:sldId id="425" r:id="rId20"/>
    <p:sldId id="1018" r:id="rId21"/>
    <p:sldId id="1024" r:id="rId22"/>
    <p:sldId id="1019" r:id="rId23"/>
    <p:sldId id="263" r:id="rId24"/>
    <p:sldId id="1372" r:id="rId25"/>
    <p:sldId id="1023" r:id="rId26"/>
    <p:sldId id="1020" r:id="rId27"/>
    <p:sldId id="1022" r:id="rId28"/>
    <p:sldId id="256" r:id="rId29"/>
    <p:sldId id="258" r:id="rId30"/>
    <p:sldId id="260" r:id="rId31"/>
    <p:sldId id="307" r:id="rId32"/>
    <p:sldId id="293" r:id="rId33"/>
    <p:sldId id="458" r:id="rId34"/>
    <p:sldId id="308" r:id="rId35"/>
    <p:sldId id="295" r:id="rId36"/>
    <p:sldId id="459" r:id="rId37"/>
    <p:sldId id="296" r:id="rId38"/>
    <p:sldId id="309" r:id="rId39"/>
    <p:sldId id="310" r:id="rId40"/>
    <p:sldId id="303" r:id="rId41"/>
    <p:sldId id="311" r:id="rId42"/>
    <p:sldId id="313" r:id="rId43"/>
    <p:sldId id="312" r:id="rId44"/>
    <p:sldId id="277" r:id="rId45"/>
    <p:sldId id="426" r:id="rId46"/>
    <p:sldId id="314" r:id="rId47"/>
    <p:sldId id="594" r:id="rId48"/>
    <p:sldId id="321" r:id="rId49"/>
    <p:sldId id="595" r:id="rId50"/>
    <p:sldId id="317" r:id="rId51"/>
    <p:sldId id="318" r:id="rId52"/>
    <p:sldId id="449" r:id="rId53"/>
    <p:sldId id="450" r:id="rId54"/>
    <p:sldId id="320" r:id="rId55"/>
    <p:sldId id="453" r:id="rId56"/>
    <p:sldId id="454" r:id="rId57"/>
    <p:sldId id="455" r:id="rId58"/>
    <p:sldId id="322" r:id="rId59"/>
    <p:sldId id="323" r:id="rId60"/>
    <p:sldId id="327" r:id="rId61"/>
    <p:sldId id="328" r:id="rId62"/>
    <p:sldId id="329" r:id="rId63"/>
    <p:sldId id="330" r:id="rId64"/>
    <p:sldId id="593" r:id="rId65"/>
    <p:sldId id="331" r:id="rId66"/>
    <p:sldId id="332" r:id="rId67"/>
    <p:sldId id="333" r:id="rId68"/>
    <p:sldId id="335" r:id="rId69"/>
    <p:sldId id="336" r:id="rId70"/>
    <p:sldId id="588" r:id="rId71"/>
    <p:sldId id="338"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6" r:id="rId86"/>
    <p:sldId id="357" r:id="rId87"/>
    <p:sldId id="427" r:id="rId88"/>
    <p:sldId id="428" r:id="rId89"/>
    <p:sldId id="1378" r:id="rId90"/>
    <p:sldId id="429" r:id="rId91"/>
    <p:sldId id="442" r:id="rId92"/>
    <p:sldId id="358" r:id="rId93"/>
    <p:sldId id="359" r:id="rId94"/>
    <p:sldId id="360" r:id="rId95"/>
    <p:sldId id="363" r:id="rId96"/>
    <p:sldId id="364" r:id="rId97"/>
    <p:sldId id="365" r:id="rId98"/>
    <p:sldId id="366" r:id="rId99"/>
    <p:sldId id="367" r:id="rId100"/>
    <p:sldId id="368" r:id="rId101"/>
    <p:sldId id="369" r:id="rId102"/>
    <p:sldId id="370" r:id="rId103"/>
    <p:sldId id="371" r:id="rId104"/>
    <p:sldId id="372" r:id="rId105"/>
    <p:sldId id="373" r:id="rId106"/>
    <p:sldId id="374" r:id="rId107"/>
    <p:sldId id="447" r:id="rId108"/>
    <p:sldId id="446" r:id="rId109"/>
    <p:sldId id="448" r:id="rId110"/>
    <p:sldId id="378" r:id="rId111"/>
    <p:sldId id="375" r:id="rId112"/>
    <p:sldId id="379" r:id="rId113"/>
    <p:sldId id="380" r:id="rId114"/>
    <p:sldId id="381" r:id="rId115"/>
    <p:sldId id="382" r:id="rId116"/>
    <p:sldId id="383" r:id="rId117"/>
    <p:sldId id="384" r:id="rId118"/>
    <p:sldId id="387" r:id="rId119"/>
    <p:sldId id="388" r:id="rId120"/>
    <p:sldId id="389" r:id="rId121"/>
    <p:sldId id="390" r:id="rId122"/>
    <p:sldId id="391" r:id="rId123"/>
    <p:sldId id="392" r:id="rId124"/>
    <p:sldId id="393" r:id="rId125"/>
    <p:sldId id="394" r:id="rId126"/>
    <p:sldId id="395" r:id="rId127"/>
    <p:sldId id="396" r:id="rId128"/>
    <p:sldId id="397" r:id="rId129"/>
    <p:sldId id="440" r:id="rId130"/>
    <p:sldId id="437" r:id="rId131"/>
    <p:sldId id="590" r:id="rId132"/>
    <p:sldId id="398" r:id="rId133"/>
    <p:sldId id="591" r:id="rId134"/>
    <p:sldId id="589" r:id="rId135"/>
    <p:sldId id="400" r:id="rId136"/>
    <p:sldId id="401" r:id="rId137"/>
    <p:sldId id="430" r:id="rId138"/>
    <p:sldId id="403" r:id="rId139"/>
    <p:sldId id="404" r:id="rId140"/>
    <p:sldId id="405" r:id="rId141"/>
    <p:sldId id="408" r:id="rId142"/>
    <p:sldId id="409" r:id="rId143"/>
    <p:sldId id="445" r:id="rId144"/>
    <p:sldId id="410" r:id="rId145"/>
    <p:sldId id="411" r:id="rId146"/>
    <p:sldId id="412" r:id="rId147"/>
    <p:sldId id="1377" r:id="rId148"/>
    <p:sldId id="413" r:id="rId149"/>
    <p:sldId id="1374" r:id="rId150"/>
    <p:sldId id="1376" r:id="rId151"/>
    <p:sldId id="431" r:id="rId1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4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314"/>
    <p:restoredTop sz="80710" autoAdjust="0"/>
  </p:normalViewPr>
  <p:slideViewPr>
    <p:cSldViewPr snapToGrid="0" snapToObjects="1">
      <p:cViewPr varScale="1">
        <p:scale>
          <a:sx n="85" d="100"/>
          <a:sy n="85" d="100"/>
        </p:scale>
        <p:origin x="656" y="16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2424"/>
    </p:cViewPr>
  </p:sorterViewPr>
  <p:notesViewPr>
    <p:cSldViewPr snapToGrid="0" snapToObjects="1">
      <p:cViewPr>
        <p:scale>
          <a:sx n="85" d="100"/>
          <a:sy n="85" d="100"/>
        </p:scale>
        <p:origin x="3928" y="16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tableStyles" Target="tableStyle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commentAuthors" Target="commentAuthor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handoutMaster" Target="handoutMasters/handoutMaster1.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07C659-DC99-5144-B84A-4DCB7950FEA0}"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D9B0D043-BF4D-1546-9E30-8D563756EDC0}">
      <dgm:prSet phldrT="[Text]" custT="1"/>
      <dgm:spPr/>
      <dgm:t>
        <a:bodyPr/>
        <a:lstStyle/>
        <a:p>
          <a:r>
            <a:rPr lang="en-US" sz="4500">
              <a:latin typeface="Calibri" charset="0"/>
              <a:ea typeface="Calibri" charset="0"/>
              <a:cs typeface="Calibri" charset="0"/>
            </a:rPr>
            <a:t>Paragraph</a:t>
          </a:r>
          <a:r>
            <a:rPr lang="en-US" sz="3700"/>
            <a:t> </a:t>
          </a:r>
        </a:p>
      </dgm:t>
    </dgm:pt>
    <dgm:pt modelId="{D1E2311F-BC0E-074F-94C8-3D3453811DDC}" type="parTrans" cxnId="{516FB8F4-A443-0F42-B1B2-BC478E778658}">
      <dgm:prSet/>
      <dgm:spPr/>
      <dgm:t>
        <a:bodyPr/>
        <a:lstStyle/>
        <a:p>
          <a:endParaRPr lang="en-US"/>
        </a:p>
      </dgm:t>
    </dgm:pt>
    <dgm:pt modelId="{1AA99C8B-6C24-3146-9DF2-A62413DF4A19}" type="sibTrans" cxnId="{516FB8F4-A443-0F42-B1B2-BC478E778658}">
      <dgm:prSet/>
      <dgm:spPr/>
      <dgm:t>
        <a:bodyPr/>
        <a:lstStyle/>
        <a:p>
          <a:endParaRPr lang="en-US"/>
        </a:p>
      </dgm:t>
    </dgm:pt>
    <dgm:pt modelId="{7F2A021D-45E0-F444-A005-40C73E129ACF}">
      <dgm:prSet phldrT="[Text]" custT="1"/>
      <dgm:spPr/>
      <dgm:t>
        <a:bodyPr/>
        <a:lstStyle/>
        <a:p>
          <a:pPr algn="ctr"/>
          <a:r>
            <a:rPr lang="en-US" sz="4500">
              <a:latin typeface="Calibri" charset="0"/>
              <a:ea typeface="Calibri" charset="0"/>
              <a:cs typeface="Calibri" charset="0"/>
            </a:rPr>
            <a:t>Multi-Paragraph Essay</a:t>
          </a:r>
        </a:p>
      </dgm:t>
    </dgm:pt>
    <dgm:pt modelId="{5ADBDAB7-4164-8742-8D1E-5E9643711D3D}" type="parTrans" cxnId="{F971E88F-C5E6-DC4D-BBC8-6333432E36F9}">
      <dgm:prSet/>
      <dgm:spPr/>
      <dgm:t>
        <a:bodyPr/>
        <a:lstStyle/>
        <a:p>
          <a:endParaRPr lang="en-US"/>
        </a:p>
      </dgm:t>
    </dgm:pt>
    <dgm:pt modelId="{345CD643-588A-E64E-8A4C-F811B561F6B4}" type="sibTrans" cxnId="{F971E88F-C5E6-DC4D-BBC8-6333432E36F9}">
      <dgm:prSet/>
      <dgm:spPr/>
      <dgm:t>
        <a:bodyPr/>
        <a:lstStyle/>
        <a:p>
          <a:endParaRPr lang="en-US"/>
        </a:p>
      </dgm:t>
    </dgm:pt>
    <dgm:pt modelId="{10C05060-5143-A04A-8B15-742A5CCA3459}">
      <dgm:prSet phldrT="[Text]" custT="1"/>
      <dgm:spPr/>
      <dgm:t>
        <a:bodyPr/>
        <a:lstStyle/>
        <a:p>
          <a:pPr algn="ctr"/>
          <a:r>
            <a:rPr lang="en-US" sz="4500">
              <a:latin typeface="Calibri" charset="0"/>
              <a:ea typeface="Calibri" charset="0"/>
              <a:cs typeface="Calibri" charset="0"/>
            </a:rPr>
            <a:t>Multi-Page Essay</a:t>
          </a:r>
        </a:p>
      </dgm:t>
    </dgm:pt>
    <dgm:pt modelId="{16EC5626-11C5-434B-84A6-57EC6728A3FF}" type="parTrans" cxnId="{8E3CC0FA-347E-684C-802F-D5E1F3BC9269}">
      <dgm:prSet/>
      <dgm:spPr/>
      <dgm:t>
        <a:bodyPr/>
        <a:lstStyle/>
        <a:p>
          <a:endParaRPr lang="en-US"/>
        </a:p>
      </dgm:t>
    </dgm:pt>
    <dgm:pt modelId="{4561C5E7-1B6B-F34B-989E-BD9ACEE071F5}" type="sibTrans" cxnId="{8E3CC0FA-347E-684C-802F-D5E1F3BC9269}">
      <dgm:prSet/>
      <dgm:spPr/>
      <dgm:t>
        <a:bodyPr/>
        <a:lstStyle/>
        <a:p>
          <a:endParaRPr lang="en-US"/>
        </a:p>
      </dgm:t>
    </dgm:pt>
    <dgm:pt modelId="{FBD98390-8656-2E41-90D8-42A4E22657EB}" type="pres">
      <dgm:prSet presAssocID="{E107C659-DC99-5144-B84A-4DCB7950FEA0}" presName="rootnode" presStyleCnt="0">
        <dgm:presLayoutVars>
          <dgm:chMax/>
          <dgm:chPref/>
          <dgm:dir/>
          <dgm:animLvl val="lvl"/>
        </dgm:presLayoutVars>
      </dgm:prSet>
      <dgm:spPr/>
    </dgm:pt>
    <dgm:pt modelId="{47DE0252-7D3A-F642-8750-7D8E6A7A1C97}" type="pres">
      <dgm:prSet presAssocID="{D9B0D043-BF4D-1546-9E30-8D563756EDC0}" presName="composite" presStyleCnt="0"/>
      <dgm:spPr/>
    </dgm:pt>
    <dgm:pt modelId="{0E1A2FC1-4100-A84F-9560-8F739660F435}" type="pres">
      <dgm:prSet presAssocID="{D9B0D043-BF4D-1546-9E30-8D563756EDC0}" presName="LShape" presStyleLbl="alignNode1" presStyleIdx="0" presStyleCnt="5"/>
      <dgm:spPr/>
    </dgm:pt>
    <dgm:pt modelId="{3A88C81C-E510-9D4C-B09C-D9761C0C42C0}" type="pres">
      <dgm:prSet presAssocID="{D9B0D043-BF4D-1546-9E30-8D563756EDC0}" presName="ParentText" presStyleLbl="revTx" presStyleIdx="0" presStyleCnt="3">
        <dgm:presLayoutVars>
          <dgm:chMax val="0"/>
          <dgm:chPref val="0"/>
          <dgm:bulletEnabled val="1"/>
        </dgm:presLayoutVars>
      </dgm:prSet>
      <dgm:spPr/>
    </dgm:pt>
    <dgm:pt modelId="{3246F261-982D-9F4C-A071-946793DEAA2F}" type="pres">
      <dgm:prSet presAssocID="{D9B0D043-BF4D-1546-9E30-8D563756EDC0}" presName="Triangle" presStyleLbl="alignNode1" presStyleIdx="1" presStyleCnt="5"/>
      <dgm:spPr/>
    </dgm:pt>
    <dgm:pt modelId="{ACBD6D6C-88BE-424F-8994-126B808B8889}" type="pres">
      <dgm:prSet presAssocID="{1AA99C8B-6C24-3146-9DF2-A62413DF4A19}" presName="sibTrans" presStyleCnt="0"/>
      <dgm:spPr/>
    </dgm:pt>
    <dgm:pt modelId="{466F3504-A0BC-5940-9D9B-7AFE1F8EB81A}" type="pres">
      <dgm:prSet presAssocID="{1AA99C8B-6C24-3146-9DF2-A62413DF4A19}" presName="space" presStyleCnt="0"/>
      <dgm:spPr/>
    </dgm:pt>
    <dgm:pt modelId="{E85B707F-6A61-EC49-98E6-D9C7CBA527BD}" type="pres">
      <dgm:prSet presAssocID="{7F2A021D-45E0-F444-A005-40C73E129ACF}" presName="composite" presStyleCnt="0"/>
      <dgm:spPr/>
    </dgm:pt>
    <dgm:pt modelId="{B1B0F494-53A6-6B49-839F-B3762171C372}" type="pres">
      <dgm:prSet presAssocID="{7F2A021D-45E0-F444-A005-40C73E129ACF}" presName="LShape" presStyleLbl="alignNode1" presStyleIdx="2" presStyleCnt="5"/>
      <dgm:spPr/>
    </dgm:pt>
    <dgm:pt modelId="{BD20DAE2-6B1B-CB46-A6D2-80798CB513E1}" type="pres">
      <dgm:prSet presAssocID="{7F2A021D-45E0-F444-A005-40C73E129ACF}" presName="ParentText" presStyleLbl="revTx" presStyleIdx="1" presStyleCnt="3">
        <dgm:presLayoutVars>
          <dgm:chMax val="0"/>
          <dgm:chPref val="0"/>
          <dgm:bulletEnabled val="1"/>
        </dgm:presLayoutVars>
      </dgm:prSet>
      <dgm:spPr/>
    </dgm:pt>
    <dgm:pt modelId="{9AB84CBE-D26A-2040-9E48-0830D8D2AB5E}" type="pres">
      <dgm:prSet presAssocID="{7F2A021D-45E0-F444-A005-40C73E129ACF}" presName="Triangle" presStyleLbl="alignNode1" presStyleIdx="3" presStyleCnt="5"/>
      <dgm:spPr/>
    </dgm:pt>
    <dgm:pt modelId="{18457623-A7C4-6046-B919-94F6F4013C54}" type="pres">
      <dgm:prSet presAssocID="{345CD643-588A-E64E-8A4C-F811B561F6B4}" presName="sibTrans" presStyleCnt="0"/>
      <dgm:spPr/>
    </dgm:pt>
    <dgm:pt modelId="{266C302A-8C96-3A4D-85ED-4761FF2ACF81}" type="pres">
      <dgm:prSet presAssocID="{345CD643-588A-E64E-8A4C-F811B561F6B4}" presName="space" presStyleCnt="0"/>
      <dgm:spPr/>
    </dgm:pt>
    <dgm:pt modelId="{F94EB932-C4CF-D740-B648-9D5C555C9426}" type="pres">
      <dgm:prSet presAssocID="{10C05060-5143-A04A-8B15-742A5CCA3459}" presName="composite" presStyleCnt="0"/>
      <dgm:spPr/>
    </dgm:pt>
    <dgm:pt modelId="{2D89A15D-91FE-184E-BB0D-52AB03D1309E}" type="pres">
      <dgm:prSet presAssocID="{10C05060-5143-A04A-8B15-742A5CCA3459}" presName="LShape" presStyleLbl="alignNode1" presStyleIdx="4" presStyleCnt="5"/>
      <dgm:spPr/>
    </dgm:pt>
    <dgm:pt modelId="{AE861517-E14E-C54D-9434-6047714D0C28}" type="pres">
      <dgm:prSet presAssocID="{10C05060-5143-A04A-8B15-742A5CCA3459}" presName="ParentText" presStyleLbl="revTx" presStyleIdx="2" presStyleCnt="3">
        <dgm:presLayoutVars>
          <dgm:chMax val="0"/>
          <dgm:chPref val="0"/>
          <dgm:bulletEnabled val="1"/>
        </dgm:presLayoutVars>
      </dgm:prSet>
      <dgm:spPr/>
    </dgm:pt>
  </dgm:ptLst>
  <dgm:cxnLst>
    <dgm:cxn modelId="{5A7CD670-BD67-164E-9B2E-000245E1D9C7}" type="presOf" srcId="{7F2A021D-45E0-F444-A005-40C73E129ACF}" destId="{BD20DAE2-6B1B-CB46-A6D2-80798CB513E1}" srcOrd="0" destOrd="0" presId="urn:microsoft.com/office/officeart/2009/3/layout/StepUpProcess"/>
    <dgm:cxn modelId="{7A633274-A46D-8C47-9C1E-FE27F7A8084E}" type="presOf" srcId="{E107C659-DC99-5144-B84A-4DCB7950FEA0}" destId="{FBD98390-8656-2E41-90D8-42A4E22657EB}" srcOrd="0" destOrd="0" presId="urn:microsoft.com/office/officeart/2009/3/layout/StepUpProcess"/>
    <dgm:cxn modelId="{F971E88F-C5E6-DC4D-BBC8-6333432E36F9}" srcId="{E107C659-DC99-5144-B84A-4DCB7950FEA0}" destId="{7F2A021D-45E0-F444-A005-40C73E129ACF}" srcOrd="1" destOrd="0" parTransId="{5ADBDAB7-4164-8742-8D1E-5E9643711D3D}" sibTransId="{345CD643-588A-E64E-8A4C-F811B561F6B4}"/>
    <dgm:cxn modelId="{73763D9F-6A9B-2A49-9BB1-131423432D86}" type="presOf" srcId="{D9B0D043-BF4D-1546-9E30-8D563756EDC0}" destId="{3A88C81C-E510-9D4C-B09C-D9761C0C42C0}" srcOrd="0" destOrd="0" presId="urn:microsoft.com/office/officeart/2009/3/layout/StepUpProcess"/>
    <dgm:cxn modelId="{E17FA7ED-3EC7-0847-B2A7-C04EFB4E1EC4}" type="presOf" srcId="{10C05060-5143-A04A-8B15-742A5CCA3459}" destId="{AE861517-E14E-C54D-9434-6047714D0C28}" srcOrd="0" destOrd="0" presId="urn:microsoft.com/office/officeart/2009/3/layout/StepUpProcess"/>
    <dgm:cxn modelId="{516FB8F4-A443-0F42-B1B2-BC478E778658}" srcId="{E107C659-DC99-5144-B84A-4DCB7950FEA0}" destId="{D9B0D043-BF4D-1546-9E30-8D563756EDC0}" srcOrd="0" destOrd="0" parTransId="{D1E2311F-BC0E-074F-94C8-3D3453811DDC}" sibTransId="{1AA99C8B-6C24-3146-9DF2-A62413DF4A19}"/>
    <dgm:cxn modelId="{8E3CC0FA-347E-684C-802F-D5E1F3BC9269}" srcId="{E107C659-DC99-5144-B84A-4DCB7950FEA0}" destId="{10C05060-5143-A04A-8B15-742A5CCA3459}" srcOrd="2" destOrd="0" parTransId="{16EC5626-11C5-434B-84A6-57EC6728A3FF}" sibTransId="{4561C5E7-1B6B-F34B-989E-BD9ACEE071F5}"/>
    <dgm:cxn modelId="{942A5450-2262-0D4C-BF85-3B64164A9283}" type="presParOf" srcId="{FBD98390-8656-2E41-90D8-42A4E22657EB}" destId="{47DE0252-7D3A-F642-8750-7D8E6A7A1C97}" srcOrd="0" destOrd="0" presId="urn:microsoft.com/office/officeart/2009/3/layout/StepUpProcess"/>
    <dgm:cxn modelId="{C3E69DCD-14A3-2B41-94BC-BA61192AEC1C}" type="presParOf" srcId="{47DE0252-7D3A-F642-8750-7D8E6A7A1C97}" destId="{0E1A2FC1-4100-A84F-9560-8F739660F435}" srcOrd="0" destOrd="0" presId="urn:microsoft.com/office/officeart/2009/3/layout/StepUpProcess"/>
    <dgm:cxn modelId="{D742CE3F-351F-8142-B8D5-6B57E4069C68}" type="presParOf" srcId="{47DE0252-7D3A-F642-8750-7D8E6A7A1C97}" destId="{3A88C81C-E510-9D4C-B09C-D9761C0C42C0}" srcOrd="1" destOrd="0" presId="urn:microsoft.com/office/officeart/2009/3/layout/StepUpProcess"/>
    <dgm:cxn modelId="{6BF3E5E0-6936-7642-B43A-44EBAB18712F}" type="presParOf" srcId="{47DE0252-7D3A-F642-8750-7D8E6A7A1C97}" destId="{3246F261-982D-9F4C-A071-946793DEAA2F}" srcOrd="2" destOrd="0" presId="urn:microsoft.com/office/officeart/2009/3/layout/StepUpProcess"/>
    <dgm:cxn modelId="{938FDCDE-EDB7-8F41-8D1D-4E35EE5199FA}" type="presParOf" srcId="{FBD98390-8656-2E41-90D8-42A4E22657EB}" destId="{ACBD6D6C-88BE-424F-8994-126B808B8889}" srcOrd="1" destOrd="0" presId="urn:microsoft.com/office/officeart/2009/3/layout/StepUpProcess"/>
    <dgm:cxn modelId="{922E9205-A17D-4B45-9929-ABDFDF7B2596}" type="presParOf" srcId="{ACBD6D6C-88BE-424F-8994-126B808B8889}" destId="{466F3504-A0BC-5940-9D9B-7AFE1F8EB81A}" srcOrd="0" destOrd="0" presId="urn:microsoft.com/office/officeart/2009/3/layout/StepUpProcess"/>
    <dgm:cxn modelId="{DFAFB0D3-7223-9F4F-9E0F-506DAFE67693}" type="presParOf" srcId="{FBD98390-8656-2E41-90D8-42A4E22657EB}" destId="{E85B707F-6A61-EC49-98E6-D9C7CBA527BD}" srcOrd="2" destOrd="0" presId="urn:microsoft.com/office/officeart/2009/3/layout/StepUpProcess"/>
    <dgm:cxn modelId="{62E63BAA-71B9-DD48-A33C-5B2B2824C9B0}" type="presParOf" srcId="{E85B707F-6A61-EC49-98E6-D9C7CBA527BD}" destId="{B1B0F494-53A6-6B49-839F-B3762171C372}" srcOrd="0" destOrd="0" presId="urn:microsoft.com/office/officeart/2009/3/layout/StepUpProcess"/>
    <dgm:cxn modelId="{5D4A9EEF-ECE3-5541-A931-D670EE366F49}" type="presParOf" srcId="{E85B707F-6A61-EC49-98E6-D9C7CBA527BD}" destId="{BD20DAE2-6B1B-CB46-A6D2-80798CB513E1}" srcOrd="1" destOrd="0" presId="urn:microsoft.com/office/officeart/2009/3/layout/StepUpProcess"/>
    <dgm:cxn modelId="{3BAC92D1-9A21-CE4E-9E42-B8311075C037}" type="presParOf" srcId="{E85B707F-6A61-EC49-98E6-D9C7CBA527BD}" destId="{9AB84CBE-D26A-2040-9E48-0830D8D2AB5E}" srcOrd="2" destOrd="0" presId="urn:microsoft.com/office/officeart/2009/3/layout/StepUpProcess"/>
    <dgm:cxn modelId="{D66478B7-E0D0-A240-8BC8-9DB08B9141D8}" type="presParOf" srcId="{FBD98390-8656-2E41-90D8-42A4E22657EB}" destId="{18457623-A7C4-6046-B919-94F6F4013C54}" srcOrd="3" destOrd="0" presId="urn:microsoft.com/office/officeart/2009/3/layout/StepUpProcess"/>
    <dgm:cxn modelId="{032F78B8-E486-994D-8E3A-6D8597E60572}" type="presParOf" srcId="{18457623-A7C4-6046-B919-94F6F4013C54}" destId="{266C302A-8C96-3A4D-85ED-4761FF2ACF81}" srcOrd="0" destOrd="0" presId="urn:microsoft.com/office/officeart/2009/3/layout/StepUpProcess"/>
    <dgm:cxn modelId="{70FF31B4-474A-234F-8742-513430906FC5}" type="presParOf" srcId="{FBD98390-8656-2E41-90D8-42A4E22657EB}" destId="{F94EB932-C4CF-D740-B648-9D5C555C9426}" srcOrd="4" destOrd="0" presId="urn:microsoft.com/office/officeart/2009/3/layout/StepUpProcess"/>
    <dgm:cxn modelId="{15B32BF1-51B4-DD43-8911-4185B1E9D978}" type="presParOf" srcId="{F94EB932-C4CF-D740-B648-9D5C555C9426}" destId="{2D89A15D-91FE-184E-BB0D-52AB03D1309E}" srcOrd="0" destOrd="0" presId="urn:microsoft.com/office/officeart/2009/3/layout/StepUpProcess"/>
    <dgm:cxn modelId="{56CDFBC8-448D-EC47-B98C-A917B322C6EA}" type="presParOf" srcId="{F94EB932-C4CF-D740-B648-9D5C555C9426}" destId="{AE861517-E14E-C54D-9434-6047714D0C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07C659-DC99-5144-B84A-4DCB7950FEA0}"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D9B0D043-BF4D-1546-9E30-8D563756EDC0}">
      <dgm:prSet phldrT="[Text]" custT="1"/>
      <dgm:spPr/>
      <dgm:t>
        <a:bodyPr/>
        <a:lstStyle/>
        <a:p>
          <a:pPr algn="ctr"/>
          <a:r>
            <a:rPr lang="en-US" sz="3000">
              <a:latin typeface="Calibri" charset="0"/>
              <a:ea typeface="Calibri" charset="0"/>
              <a:cs typeface="Calibri" charset="0"/>
            </a:rPr>
            <a:t>Facts and details</a:t>
          </a:r>
          <a:r>
            <a:rPr lang="en-US" sz="3000"/>
            <a:t> </a:t>
          </a:r>
        </a:p>
      </dgm:t>
    </dgm:pt>
    <dgm:pt modelId="{D1E2311F-BC0E-074F-94C8-3D3453811DDC}" type="parTrans" cxnId="{516FB8F4-A443-0F42-B1B2-BC478E778658}">
      <dgm:prSet/>
      <dgm:spPr/>
      <dgm:t>
        <a:bodyPr/>
        <a:lstStyle/>
        <a:p>
          <a:endParaRPr lang="en-US"/>
        </a:p>
      </dgm:t>
    </dgm:pt>
    <dgm:pt modelId="{1AA99C8B-6C24-3146-9DF2-A62413DF4A19}" type="sibTrans" cxnId="{516FB8F4-A443-0F42-B1B2-BC478E778658}">
      <dgm:prSet/>
      <dgm:spPr/>
      <dgm:t>
        <a:bodyPr/>
        <a:lstStyle/>
        <a:p>
          <a:endParaRPr lang="en-US"/>
        </a:p>
      </dgm:t>
    </dgm:pt>
    <dgm:pt modelId="{7F2A021D-45E0-F444-A005-40C73E129ACF}">
      <dgm:prSet phldrT="[Text]" custT="1"/>
      <dgm:spPr/>
      <dgm:t>
        <a:bodyPr/>
        <a:lstStyle/>
        <a:p>
          <a:pPr algn="ctr"/>
          <a:r>
            <a:rPr lang="en-US" sz="3000">
              <a:latin typeface="Calibri" charset="0"/>
              <a:ea typeface="Calibri" charset="0"/>
              <a:cs typeface="Calibri" charset="0"/>
            </a:rPr>
            <a:t>Examine a topic; convey ideas clearly</a:t>
          </a:r>
        </a:p>
      </dgm:t>
    </dgm:pt>
    <dgm:pt modelId="{5ADBDAB7-4164-8742-8D1E-5E9643711D3D}" type="parTrans" cxnId="{F971E88F-C5E6-DC4D-BBC8-6333432E36F9}">
      <dgm:prSet/>
      <dgm:spPr/>
      <dgm:t>
        <a:bodyPr/>
        <a:lstStyle/>
        <a:p>
          <a:endParaRPr lang="en-US"/>
        </a:p>
      </dgm:t>
    </dgm:pt>
    <dgm:pt modelId="{345CD643-588A-E64E-8A4C-F811B561F6B4}" type="sibTrans" cxnId="{F971E88F-C5E6-DC4D-BBC8-6333432E36F9}">
      <dgm:prSet/>
      <dgm:spPr/>
      <dgm:t>
        <a:bodyPr/>
        <a:lstStyle/>
        <a:p>
          <a:endParaRPr lang="en-US"/>
        </a:p>
      </dgm:t>
    </dgm:pt>
    <dgm:pt modelId="{10C05060-5143-A04A-8B15-742A5CCA3459}">
      <dgm:prSet phldrT="[Text]" custT="1"/>
      <dgm:spPr/>
      <dgm:t>
        <a:bodyPr/>
        <a:lstStyle/>
        <a:p>
          <a:pPr algn="ctr"/>
          <a:r>
            <a:rPr lang="en-US" sz="3000">
              <a:latin typeface="Calibri" charset="0"/>
              <a:ea typeface="Calibri" charset="0"/>
              <a:cs typeface="Calibri" charset="0"/>
            </a:rPr>
            <a:t>Convey ideas and concepts through careful organization and analysis</a:t>
          </a:r>
        </a:p>
      </dgm:t>
    </dgm:pt>
    <dgm:pt modelId="{16EC5626-11C5-434B-84A6-57EC6728A3FF}" type="parTrans" cxnId="{8E3CC0FA-347E-684C-802F-D5E1F3BC9269}">
      <dgm:prSet/>
      <dgm:spPr/>
      <dgm:t>
        <a:bodyPr/>
        <a:lstStyle/>
        <a:p>
          <a:endParaRPr lang="en-US"/>
        </a:p>
      </dgm:t>
    </dgm:pt>
    <dgm:pt modelId="{4561C5E7-1B6B-F34B-989E-BD9ACEE071F5}" type="sibTrans" cxnId="{8E3CC0FA-347E-684C-802F-D5E1F3BC9269}">
      <dgm:prSet/>
      <dgm:spPr/>
      <dgm:t>
        <a:bodyPr/>
        <a:lstStyle/>
        <a:p>
          <a:endParaRPr lang="en-US"/>
        </a:p>
      </dgm:t>
    </dgm:pt>
    <dgm:pt modelId="{623F9223-7734-AE49-881C-93C24B1A822E}">
      <dgm:prSet phldrT="[Text]" custT="1"/>
      <dgm:spPr/>
      <dgm:t>
        <a:bodyPr/>
        <a:lstStyle/>
        <a:p>
          <a:pPr algn="ctr"/>
          <a:r>
            <a:rPr lang="en-US" sz="3000">
              <a:latin typeface="Calibri" charset="0"/>
              <a:ea typeface="Calibri" charset="0"/>
              <a:cs typeface="Calibri" charset="0"/>
            </a:rPr>
            <a:t>Examine and convey complex ideas and concepts clearly and accurately</a:t>
          </a:r>
        </a:p>
      </dgm:t>
    </dgm:pt>
    <dgm:pt modelId="{A10B1004-20C3-FB4E-8ABE-6F1BDBB29542}" type="parTrans" cxnId="{002B2CCD-F296-E642-A6F6-9DEFFECA623A}">
      <dgm:prSet/>
      <dgm:spPr/>
      <dgm:t>
        <a:bodyPr/>
        <a:lstStyle/>
        <a:p>
          <a:endParaRPr lang="en-US"/>
        </a:p>
      </dgm:t>
    </dgm:pt>
    <dgm:pt modelId="{4545012C-1A12-3640-A4DF-29AD5010DC2A}" type="sibTrans" cxnId="{002B2CCD-F296-E642-A6F6-9DEFFECA623A}">
      <dgm:prSet/>
      <dgm:spPr/>
      <dgm:t>
        <a:bodyPr/>
        <a:lstStyle/>
        <a:p>
          <a:endParaRPr lang="en-US"/>
        </a:p>
      </dgm:t>
    </dgm:pt>
    <dgm:pt modelId="{FBD98390-8656-2E41-90D8-42A4E22657EB}" type="pres">
      <dgm:prSet presAssocID="{E107C659-DC99-5144-B84A-4DCB7950FEA0}" presName="rootnode" presStyleCnt="0">
        <dgm:presLayoutVars>
          <dgm:chMax/>
          <dgm:chPref/>
          <dgm:dir/>
          <dgm:animLvl val="lvl"/>
        </dgm:presLayoutVars>
      </dgm:prSet>
      <dgm:spPr/>
    </dgm:pt>
    <dgm:pt modelId="{47DE0252-7D3A-F642-8750-7D8E6A7A1C97}" type="pres">
      <dgm:prSet presAssocID="{D9B0D043-BF4D-1546-9E30-8D563756EDC0}" presName="composite" presStyleCnt="0"/>
      <dgm:spPr/>
    </dgm:pt>
    <dgm:pt modelId="{0E1A2FC1-4100-A84F-9560-8F739660F435}" type="pres">
      <dgm:prSet presAssocID="{D9B0D043-BF4D-1546-9E30-8D563756EDC0}" presName="LShape" presStyleLbl="alignNode1" presStyleIdx="0" presStyleCnt="7"/>
      <dgm:spPr/>
    </dgm:pt>
    <dgm:pt modelId="{3A88C81C-E510-9D4C-B09C-D9761C0C42C0}" type="pres">
      <dgm:prSet presAssocID="{D9B0D043-BF4D-1546-9E30-8D563756EDC0}" presName="ParentText" presStyleLbl="revTx" presStyleIdx="0" presStyleCnt="4">
        <dgm:presLayoutVars>
          <dgm:chMax val="0"/>
          <dgm:chPref val="0"/>
          <dgm:bulletEnabled val="1"/>
        </dgm:presLayoutVars>
      </dgm:prSet>
      <dgm:spPr/>
    </dgm:pt>
    <dgm:pt modelId="{3246F261-982D-9F4C-A071-946793DEAA2F}" type="pres">
      <dgm:prSet presAssocID="{D9B0D043-BF4D-1546-9E30-8D563756EDC0}" presName="Triangle" presStyleLbl="alignNode1" presStyleIdx="1" presStyleCnt="7"/>
      <dgm:spPr/>
    </dgm:pt>
    <dgm:pt modelId="{ACBD6D6C-88BE-424F-8994-126B808B8889}" type="pres">
      <dgm:prSet presAssocID="{1AA99C8B-6C24-3146-9DF2-A62413DF4A19}" presName="sibTrans" presStyleCnt="0"/>
      <dgm:spPr/>
    </dgm:pt>
    <dgm:pt modelId="{466F3504-A0BC-5940-9D9B-7AFE1F8EB81A}" type="pres">
      <dgm:prSet presAssocID="{1AA99C8B-6C24-3146-9DF2-A62413DF4A19}" presName="space" presStyleCnt="0"/>
      <dgm:spPr/>
    </dgm:pt>
    <dgm:pt modelId="{E85B707F-6A61-EC49-98E6-D9C7CBA527BD}" type="pres">
      <dgm:prSet presAssocID="{7F2A021D-45E0-F444-A005-40C73E129ACF}" presName="composite" presStyleCnt="0"/>
      <dgm:spPr/>
    </dgm:pt>
    <dgm:pt modelId="{B1B0F494-53A6-6B49-839F-B3762171C372}" type="pres">
      <dgm:prSet presAssocID="{7F2A021D-45E0-F444-A005-40C73E129ACF}" presName="LShape" presStyleLbl="alignNode1" presStyleIdx="2" presStyleCnt="7"/>
      <dgm:spPr/>
    </dgm:pt>
    <dgm:pt modelId="{BD20DAE2-6B1B-CB46-A6D2-80798CB513E1}" type="pres">
      <dgm:prSet presAssocID="{7F2A021D-45E0-F444-A005-40C73E129ACF}" presName="ParentText" presStyleLbl="revTx" presStyleIdx="1" presStyleCnt="4">
        <dgm:presLayoutVars>
          <dgm:chMax val="0"/>
          <dgm:chPref val="0"/>
          <dgm:bulletEnabled val="1"/>
        </dgm:presLayoutVars>
      </dgm:prSet>
      <dgm:spPr/>
    </dgm:pt>
    <dgm:pt modelId="{9AB84CBE-D26A-2040-9E48-0830D8D2AB5E}" type="pres">
      <dgm:prSet presAssocID="{7F2A021D-45E0-F444-A005-40C73E129ACF}" presName="Triangle" presStyleLbl="alignNode1" presStyleIdx="3" presStyleCnt="7"/>
      <dgm:spPr/>
    </dgm:pt>
    <dgm:pt modelId="{18457623-A7C4-6046-B919-94F6F4013C54}" type="pres">
      <dgm:prSet presAssocID="{345CD643-588A-E64E-8A4C-F811B561F6B4}" presName="sibTrans" presStyleCnt="0"/>
      <dgm:spPr/>
    </dgm:pt>
    <dgm:pt modelId="{266C302A-8C96-3A4D-85ED-4761FF2ACF81}" type="pres">
      <dgm:prSet presAssocID="{345CD643-588A-E64E-8A4C-F811B561F6B4}" presName="space" presStyleCnt="0"/>
      <dgm:spPr/>
    </dgm:pt>
    <dgm:pt modelId="{F94EB932-C4CF-D740-B648-9D5C555C9426}" type="pres">
      <dgm:prSet presAssocID="{10C05060-5143-A04A-8B15-742A5CCA3459}" presName="composite" presStyleCnt="0"/>
      <dgm:spPr/>
    </dgm:pt>
    <dgm:pt modelId="{2D89A15D-91FE-184E-BB0D-52AB03D1309E}" type="pres">
      <dgm:prSet presAssocID="{10C05060-5143-A04A-8B15-742A5CCA3459}" presName="LShape" presStyleLbl="alignNode1" presStyleIdx="4" presStyleCnt="7"/>
      <dgm:spPr/>
    </dgm:pt>
    <dgm:pt modelId="{AE861517-E14E-C54D-9434-6047714D0C28}" type="pres">
      <dgm:prSet presAssocID="{10C05060-5143-A04A-8B15-742A5CCA3459}" presName="ParentText" presStyleLbl="revTx" presStyleIdx="2" presStyleCnt="4">
        <dgm:presLayoutVars>
          <dgm:chMax val="0"/>
          <dgm:chPref val="0"/>
          <dgm:bulletEnabled val="1"/>
        </dgm:presLayoutVars>
      </dgm:prSet>
      <dgm:spPr/>
    </dgm:pt>
    <dgm:pt modelId="{D889A970-BC27-6E4F-957D-EA000ED5DA16}" type="pres">
      <dgm:prSet presAssocID="{10C05060-5143-A04A-8B15-742A5CCA3459}" presName="Triangle" presStyleLbl="alignNode1" presStyleIdx="5" presStyleCnt="7"/>
      <dgm:spPr/>
    </dgm:pt>
    <dgm:pt modelId="{B8FBD8DD-28B6-C846-9ED1-03FE8A456DAD}" type="pres">
      <dgm:prSet presAssocID="{4561C5E7-1B6B-F34B-989E-BD9ACEE071F5}" presName="sibTrans" presStyleCnt="0"/>
      <dgm:spPr/>
    </dgm:pt>
    <dgm:pt modelId="{1B16E87C-9A45-A148-901E-6AD16AAE0241}" type="pres">
      <dgm:prSet presAssocID="{4561C5E7-1B6B-F34B-989E-BD9ACEE071F5}" presName="space" presStyleCnt="0"/>
      <dgm:spPr/>
    </dgm:pt>
    <dgm:pt modelId="{6D8C8E16-C961-8F4E-92D0-C28A6AAFB971}" type="pres">
      <dgm:prSet presAssocID="{623F9223-7734-AE49-881C-93C24B1A822E}" presName="composite" presStyleCnt="0"/>
      <dgm:spPr/>
    </dgm:pt>
    <dgm:pt modelId="{3C50B88C-7C4E-214D-A9FE-AE8865F2168A}" type="pres">
      <dgm:prSet presAssocID="{623F9223-7734-AE49-881C-93C24B1A822E}" presName="LShape" presStyleLbl="alignNode1" presStyleIdx="6" presStyleCnt="7"/>
      <dgm:spPr/>
    </dgm:pt>
    <dgm:pt modelId="{F5EADDCC-41CB-8047-9C80-394EB7CB1CC7}" type="pres">
      <dgm:prSet presAssocID="{623F9223-7734-AE49-881C-93C24B1A822E}" presName="ParentText" presStyleLbl="revTx" presStyleIdx="3" presStyleCnt="4">
        <dgm:presLayoutVars>
          <dgm:chMax val="0"/>
          <dgm:chPref val="0"/>
          <dgm:bulletEnabled val="1"/>
        </dgm:presLayoutVars>
      </dgm:prSet>
      <dgm:spPr/>
    </dgm:pt>
  </dgm:ptLst>
  <dgm:cxnLst>
    <dgm:cxn modelId="{F971E88F-C5E6-DC4D-BBC8-6333432E36F9}" srcId="{E107C659-DC99-5144-B84A-4DCB7950FEA0}" destId="{7F2A021D-45E0-F444-A005-40C73E129ACF}" srcOrd="1" destOrd="0" parTransId="{5ADBDAB7-4164-8742-8D1E-5E9643711D3D}" sibTransId="{345CD643-588A-E64E-8A4C-F811B561F6B4}"/>
    <dgm:cxn modelId="{5D06A3BC-87E9-A14E-B52F-EF48E9F981E5}" type="presOf" srcId="{E107C659-DC99-5144-B84A-4DCB7950FEA0}" destId="{FBD98390-8656-2E41-90D8-42A4E22657EB}" srcOrd="0" destOrd="0" presId="urn:microsoft.com/office/officeart/2009/3/layout/StepUpProcess"/>
    <dgm:cxn modelId="{2E9E91C4-C6C2-BC40-A51A-AA165BA7DA46}" type="presOf" srcId="{7F2A021D-45E0-F444-A005-40C73E129ACF}" destId="{BD20DAE2-6B1B-CB46-A6D2-80798CB513E1}" srcOrd="0" destOrd="0" presId="urn:microsoft.com/office/officeart/2009/3/layout/StepUpProcess"/>
    <dgm:cxn modelId="{CC25BDC7-1CBC-944A-9350-327927D5F0F6}" type="presOf" srcId="{D9B0D043-BF4D-1546-9E30-8D563756EDC0}" destId="{3A88C81C-E510-9D4C-B09C-D9761C0C42C0}" srcOrd="0" destOrd="0" presId="urn:microsoft.com/office/officeart/2009/3/layout/StepUpProcess"/>
    <dgm:cxn modelId="{002B2CCD-F296-E642-A6F6-9DEFFECA623A}" srcId="{E107C659-DC99-5144-B84A-4DCB7950FEA0}" destId="{623F9223-7734-AE49-881C-93C24B1A822E}" srcOrd="3" destOrd="0" parTransId="{A10B1004-20C3-FB4E-8ABE-6F1BDBB29542}" sibTransId="{4545012C-1A12-3640-A4DF-29AD5010DC2A}"/>
    <dgm:cxn modelId="{2CBEFDEC-1767-FC4A-9F5A-8FEAF94B1643}" type="presOf" srcId="{623F9223-7734-AE49-881C-93C24B1A822E}" destId="{F5EADDCC-41CB-8047-9C80-394EB7CB1CC7}" srcOrd="0" destOrd="0" presId="urn:microsoft.com/office/officeart/2009/3/layout/StepUpProcess"/>
    <dgm:cxn modelId="{38F99FF2-14C9-124A-96CA-D9FB772B1692}" type="presOf" srcId="{10C05060-5143-A04A-8B15-742A5CCA3459}" destId="{AE861517-E14E-C54D-9434-6047714D0C28}" srcOrd="0" destOrd="0" presId="urn:microsoft.com/office/officeart/2009/3/layout/StepUpProcess"/>
    <dgm:cxn modelId="{516FB8F4-A443-0F42-B1B2-BC478E778658}" srcId="{E107C659-DC99-5144-B84A-4DCB7950FEA0}" destId="{D9B0D043-BF4D-1546-9E30-8D563756EDC0}" srcOrd="0" destOrd="0" parTransId="{D1E2311F-BC0E-074F-94C8-3D3453811DDC}" sibTransId="{1AA99C8B-6C24-3146-9DF2-A62413DF4A19}"/>
    <dgm:cxn modelId="{8E3CC0FA-347E-684C-802F-D5E1F3BC9269}" srcId="{E107C659-DC99-5144-B84A-4DCB7950FEA0}" destId="{10C05060-5143-A04A-8B15-742A5CCA3459}" srcOrd="2" destOrd="0" parTransId="{16EC5626-11C5-434B-84A6-57EC6728A3FF}" sibTransId="{4561C5E7-1B6B-F34B-989E-BD9ACEE071F5}"/>
    <dgm:cxn modelId="{832477C7-9772-044F-ACE4-80FF4C504937}" type="presParOf" srcId="{FBD98390-8656-2E41-90D8-42A4E22657EB}" destId="{47DE0252-7D3A-F642-8750-7D8E6A7A1C97}" srcOrd="0" destOrd="0" presId="urn:microsoft.com/office/officeart/2009/3/layout/StepUpProcess"/>
    <dgm:cxn modelId="{9A1EAB26-E692-604A-9FF6-9BFE9E237490}" type="presParOf" srcId="{47DE0252-7D3A-F642-8750-7D8E6A7A1C97}" destId="{0E1A2FC1-4100-A84F-9560-8F739660F435}" srcOrd="0" destOrd="0" presId="urn:microsoft.com/office/officeart/2009/3/layout/StepUpProcess"/>
    <dgm:cxn modelId="{847E76E5-DDB6-DA47-BC1D-A36737A45F74}" type="presParOf" srcId="{47DE0252-7D3A-F642-8750-7D8E6A7A1C97}" destId="{3A88C81C-E510-9D4C-B09C-D9761C0C42C0}" srcOrd="1" destOrd="0" presId="urn:microsoft.com/office/officeart/2009/3/layout/StepUpProcess"/>
    <dgm:cxn modelId="{38DE8034-9F3D-F549-8533-FD0CC5B5ED1D}" type="presParOf" srcId="{47DE0252-7D3A-F642-8750-7D8E6A7A1C97}" destId="{3246F261-982D-9F4C-A071-946793DEAA2F}" srcOrd="2" destOrd="0" presId="urn:microsoft.com/office/officeart/2009/3/layout/StepUpProcess"/>
    <dgm:cxn modelId="{92D4935F-21E6-E545-B752-F2E057C3B0A5}" type="presParOf" srcId="{FBD98390-8656-2E41-90D8-42A4E22657EB}" destId="{ACBD6D6C-88BE-424F-8994-126B808B8889}" srcOrd="1" destOrd="0" presId="urn:microsoft.com/office/officeart/2009/3/layout/StepUpProcess"/>
    <dgm:cxn modelId="{95AFAAD8-86DC-4447-881A-F50B210E3C67}" type="presParOf" srcId="{ACBD6D6C-88BE-424F-8994-126B808B8889}" destId="{466F3504-A0BC-5940-9D9B-7AFE1F8EB81A}" srcOrd="0" destOrd="0" presId="urn:microsoft.com/office/officeart/2009/3/layout/StepUpProcess"/>
    <dgm:cxn modelId="{50C48F88-9949-6B4F-85F0-4326C31B5504}" type="presParOf" srcId="{FBD98390-8656-2E41-90D8-42A4E22657EB}" destId="{E85B707F-6A61-EC49-98E6-D9C7CBA527BD}" srcOrd="2" destOrd="0" presId="urn:microsoft.com/office/officeart/2009/3/layout/StepUpProcess"/>
    <dgm:cxn modelId="{74B5731A-0F58-F84E-8745-EA27322C5EB7}" type="presParOf" srcId="{E85B707F-6A61-EC49-98E6-D9C7CBA527BD}" destId="{B1B0F494-53A6-6B49-839F-B3762171C372}" srcOrd="0" destOrd="0" presId="urn:microsoft.com/office/officeart/2009/3/layout/StepUpProcess"/>
    <dgm:cxn modelId="{5F9E1BE8-FDDA-4545-B211-0A6CD1BF8638}" type="presParOf" srcId="{E85B707F-6A61-EC49-98E6-D9C7CBA527BD}" destId="{BD20DAE2-6B1B-CB46-A6D2-80798CB513E1}" srcOrd="1" destOrd="0" presId="urn:microsoft.com/office/officeart/2009/3/layout/StepUpProcess"/>
    <dgm:cxn modelId="{99374DBE-227B-A243-BB31-9CFC6122BC1B}" type="presParOf" srcId="{E85B707F-6A61-EC49-98E6-D9C7CBA527BD}" destId="{9AB84CBE-D26A-2040-9E48-0830D8D2AB5E}" srcOrd="2" destOrd="0" presId="urn:microsoft.com/office/officeart/2009/3/layout/StepUpProcess"/>
    <dgm:cxn modelId="{8B1807B6-F48F-4D40-BC69-24AD95C0D029}" type="presParOf" srcId="{FBD98390-8656-2E41-90D8-42A4E22657EB}" destId="{18457623-A7C4-6046-B919-94F6F4013C54}" srcOrd="3" destOrd="0" presId="urn:microsoft.com/office/officeart/2009/3/layout/StepUpProcess"/>
    <dgm:cxn modelId="{AE0D442D-459D-7D4F-A352-F8965A311C40}" type="presParOf" srcId="{18457623-A7C4-6046-B919-94F6F4013C54}" destId="{266C302A-8C96-3A4D-85ED-4761FF2ACF81}" srcOrd="0" destOrd="0" presId="urn:microsoft.com/office/officeart/2009/3/layout/StepUpProcess"/>
    <dgm:cxn modelId="{49C3AD1D-B12A-8843-9FF3-D7E01F28B540}" type="presParOf" srcId="{FBD98390-8656-2E41-90D8-42A4E22657EB}" destId="{F94EB932-C4CF-D740-B648-9D5C555C9426}" srcOrd="4" destOrd="0" presId="urn:microsoft.com/office/officeart/2009/3/layout/StepUpProcess"/>
    <dgm:cxn modelId="{9623E3CE-1FFD-B14B-BFB9-64F5E56DFBC9}" type="presParOf" srcId="{F94EB932-C4CF-D740-B648-9D5C555C9426}" destId="{2D89A15D-91FE-184E-BB0D-52AB03D1309E}" srcOrd="0" destOrd="0" presId="urn:microsoft.com/office/officeart/2009/3/layout/StepUpProcess"/>
    <dgm:cxn modelId="{C50D9ECC-D50D-B74D-87DC-E8135ABB616D}" type="presParOf" srcId="{F94EB932-C4CF-D740-B648-9D5C555C9426}" destId="{AE861517-E14E-C54D-9434-6047714D0C28}" srcOrd="1" destOrd="0" presId="urn:microsoft.com/office/officeart/2009/3/layout/StepUpProcess"/>
    <dgm:cxn modelId="{36A8B6B5-2014-E246-9B3D-A4E71C3B0744}" type="presParOf" srcId="{F94EB932-C4CF-D740-B648-9D5C555C9426}" destId="{D889A970-BC27-6E4F-957D-EA000ED5DA16}" srcOrd="2" destOrd="0" presId="urn:microsoft.com/office/officeart/2009/3/layout/StepUpProcess"/>
    <dgm:cxn modelId="{D87B72D3-8F74-F94A-A6C6-A21AC4BF2842}" type="presParOf" srcId="{FBD98390-8656-2E41-90D8-42A4E22657EB}" destId="{B8FBD8DD-28B6-C846-9ED1-03FE8A456DAD}" srcOrd="5" destOrd="0" presId="urn:microsoft.com/office/officeart/2009/3/layout/StepUpProcess"/>
    <dgm:cxn modelId="{A5AFFF51-A1B3-B343-B621-F78CB0B891A5}" type="presParOf" srcId="{B8FBD8DD-28B6-C846-9ED1-03FE8A456DAD}" destId="{1B16E87C-9A45-A148-901E-6AD16AAE0241}" srcOrd="0" destOrd="0" presId="urn:microsoft.com/office/officeart/2009/3/layout/StepUpProcess"/>
    <dgm:cxn modelId="{523F7AEB-B735-B54C-9954-CC7CD21EFE13}" type="presParOf" srcId="{FBD98390-8656-2E41-90D8-42A4E22657EB}" destId="{6D8C8E16-C961-8F4E-92D0-C28A6AAFB971}" srcOrd="6" destOrd="0" presId="urn:microsoft.com/office/officeart/2009/3/layout/StepUpProcess"/>
    <dgm:cxn modelId="{B0BD84EC-33B8-CC48-9F23-FE6A0E12332E}" type="presParOf" srcId="{6D8C8E16-C961-8F4E-92D0-C28A6AAFB971}" destId="{3C50B88C-7C4E-214D-A9FE-AE8865F2168A}" srcOrd="0" destOrd="0" presId="urn:microsoft.com/office/officeart/2009/3/layout/StepUpProcess"/>
    <dgm:cxn modelId="{71E1D1B4-A6BD-214A-B3DE-63CCE05F217F}" type="presParOf" srcId="{6D8C8E16-C961-8F4E-92D0-C28A6AAFB971}" destId="{F5EADDCC-41CB-8047-9C80-394EB7CB1CC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1A2FC1-4100-A84F-9560-8F739660F435}">
      <dsp:nvSpPr>
        <dsp:cNvPr id="0" name=""/>
        <dsp:cNvSpPr/>
      </dsp:nvSpPr>
      <dsp:spPr>
        <a:xfrm rot="5400000">
          <a:off x="602039" y="2047695"/>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88C81C-E510-9D4C-B09C-D9761C0C42C0}">
      <dsp:nvSpPr>
        <dsp:cNvPr id="0" name=""/>
        <dsp:cNvSpPr/>
      </dsp:nvSpPr>
      <dsp:spPr>
        <a:xfrm>
          <a:off x="301393" y="2943143"/>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a:latin typeface="Calibri" charset="0"/>
              <a:ea typeface="Calibri" charset="0"/>
              <a:cs typeface="Calibri" charset="0"/>
            </a:rPr>
            <a:t>Paragraph</a:t>
          </a:r>
          <a:r>
            <a:rPr lang="en-US" sz="3700" kern="1200"/>
            <a:t> </a:t>
          </a:r>
        </a:p>
      </dsp:txBody>
      <dsp:txXfrm>
        <a:off x="301393" y="2943143"/>
        <a:ext cx="2705683" cy="2371689"/>
      </dsp:txXfrm>
    </dsp:sp>
    <dsp:sp modelId="{3246F261-982D-9F4C-A071-946793DEAA2F}">
      <dsp:nvSpPr>
        <dsp:cNvPr id="0" name=""/>
        <dsp:cNvSpPr/>
      </dsp:nvSpPr>
      <dsp:spPr>
        <a:xfrm>
          <a:off x="2496570" y="1827054"/>
          <a:ext cx="510506" cy="51050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1B0F494-53A6-6B49-839F-B3762171C372}">
      <dsp:nvSpPr>
        <dsp:cNvPr id="0" name=""/>
        <dsp:cNvSpPr/>
      </dsp:nvSpPr>
      <dsp:spPr>
        <a:xfrm rot="5400000">
          <a:off x="3914324" y="1228066"/>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D20DAE2-6B1B-CB46-A6D2-80798CB513E1}">
      <dsp:nvSpPr>
        <dsp:cNvPr id="0" name=""/>
        <dsp:cNvSpPr/>
      </dsp:nvSpPr>
      <dsp:spPr>
        <a:xfrm>
          <a:off x="3613677" y="2123515"/>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ctr" defTabSz="2000250">
            <a:lnSpc>
              <a:spcPct val="90000"/>
            </a:lnSpc>
            <a:spcBef>
              <a:spcPct val="0"/>
            </a:spcBef>
            <a:spcAft>
              <a:spcPct val="35000"/>
            </a:spcAft>
            <a:buNone/>
          </a:pPr>
          <a:r>
            <a:rPr lang="en-US" sz="4500" kern="1200">
              <a:latin typeface="Calibri" charset="0"/>
              <a:ea typeface="Calibri" charset="0"/>
              <a:cs typeface="Calibri" charset="0"/>
            </a:rPr>
            <a:t>Multi-Paragraph Essay</a:t>
          </a:r>
        </a:p>
      </dsp:txBody>
      <dsp:txXfrm>
        <a:off x="3613677" y="2123515"/>
        <a:ext cx="2705683" cy="2371689"/>
      </dsp:txXfrm>
    </dsp:sp>
    <dsp:sp modelId="{9AB84CBE-D26A-2040-9E48-0830D8D2AB5E}">
      <dsp:nvSpPr>
        <dsp:cNvPr id="0" name=""/>
        <dsp:cNvSpPr/>
      </dsp:nvSpPr>
      <dsp:spPr>
        <a:xfrm>
          <a:off x="5808854" y="1007426"/>
          <a:ext cx="510506" cy="51050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D89A15D-91FE-184E-BB0D-52AB03D1309E}">
      <dsp:nvSpPr>
        <dsp:cNvPr id="0" name=""/>
        <dsp:cNvSpPr/>
      </dsp:nvSpPr>
      <dsp:spPr>
        <a:xfrm rot="5400000">
          <a:off x="7226609" y="408438"/>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E861517-E14E-C54D-9434-6047714D0C28}">
      <dsp:nvSpPr>
        <dsp:cNvPr id="0" name=""/>
        <dsp:cNvSpPr/>
      </dsp:nvSpPr>
      <dsp:spPr>
        <a:xfrm>
          <a:off x="6925962" y="1303887"/>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ctr" defTabSz="2000250">
            <a:lnSpc>
              <a:spcPct val="90000"/>
            </a:lnSpc>
            <a:spcBef>
              <a:spcPct val="0"/>
            </a:spcBef>
            <a:spcAft>
              <a:spcPct val="35000"/>
            </a:spcAft>
            <a:buNone/>
          </a:pPr>
          <a:r>
            <a:rPr lang="en-US" sz="4500" kern="1200">
              <a:latin typeface="Calibri" charset="0"/>
              <a:ea typeface="Calibri" charset="0"/>
              <a:cs typeface="Calibri" charset="0"/>
            </a:rPr>
            <a:t>Multi-Page Essay</a:t>
          </a:r>
        </a:p>
      </dsp:txBody>
      <dsp:txXfrm>
        <a:off x="6925962" y="1303887"/>
        <a:ext cx="2705683" cy="23716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1A2FC1-4100-A84F-9560-8F739660F435}">
      <dsp:nvSpPr>
        <dsp:cNvPr id="0" name=""/>
        <dsp:cNvSpPr/>
      </dsp:nvSpPr>
      <dsp:spPr>
        <a:xfrm rot="5400000">
          <a:off x="485560" y="2595017"/>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88C81C-E510-9D4C-B09C-D9761C0C42C0}">
      <dsp:nvSpPr>
        <dsp:cNvPr id="0" name=""/>
        <dsp:cNvSpPr/>
      </dsp:nvSpPr>
      <dsp:spPr>
        <a:xfrm>
          <a:off x="243713" y="3315338"/>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Facts and details</a:t>
          </a:r>
          <a:r>
            <a:rPr lang="en-US" sz="3000" kern="1200"/>
            <a:t> </a:t>
          </a:r>
        </a:p>
      </dsp:txBody>
      <dsp:txXfrm>
        <a:off x="243713" y="3315338"/>
        <a:ext cx="2176518" cy="1907846"/>
      </dsp:txXfrm>
    </dsp:sp>
    <dsp:sp modelId="{3246F261-982D-9F4C-A071-946793DEAA2F}">
      <dsp:nvSpPr>
        <dsp:cNvPr id="0" name=""/>
        <dsp:cNvSpPr/>
      </dsp:nvSpPr>
      <dsp:spPr>
        <a:xfrm>
          <a:off x="2009567" y="2417529"/>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1B0F494-53A6-6B49-839F-B3762171C372}">
      <dsp:nvSpPr>
        <dsp:cNvPr id="0" name=""/>
        <dsp:cNvSpPr/>
      </dsp:nvSpPr>
      <dsp:spPr>
        <a:xfrm rot="5400000">
          <a:off x="3150044" y="1935688"/>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D20DAE2-6B1B-CB46-A6D2-80798CB513E1}">
      <dsp:nvSpPr>
        <dsp:cNvPr id="0" name=""/>
        <dsp:cNvSpPr/>
      </dsp:nvSpPr>
      <dsp:spPr>
        <a:xfrm>
          <a:off x="2908196" y="2656009"/>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Examine a topic; convey ideas clearly</a:t>
          </a:r>
        </a:p>
      </dsp:txBody>
      <dsp:txXfrm>
        <a:off x="2908196" y="2656009"/>
        <a:ext cx="2176518" cy="1907846"/>
      </dsp:txXfrm>
    </dsp:sp>
    <dsp:sp modelId="{9AB84CBE-D26A-2040-9E48-0830D8D2AB5E}">
      <dsp:nvSpPr>
        <dsp:cNvPr id="0" name=""/>
        <dsp:cNvSpPr/>
      </dsp:nvSpPr>
      <dsp:spPr>
        <a:xfrm>
          <a:off x="4674051" y="1758199"/>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D89A15D-91FE-184E-BB0D-52AB03D1309E}">
      <dsp:nvSpPr>
        <dsp:cNvPr id="0" name=""/>
        <dsp:cNvSpPr/>
      </dsp:nvSpPr>
      <dsp:spPr>
        <a:xfrm rot="5400000">
          <a:off x="5814528" y="1276359"/>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E861517-E14E-C54D-9434-6047714D0C28}">
      <dsp:nvSpPr>
        <dsp:cNvPr id="0" name=""/>
        <dsp:cNvSpPr/>
      </dsp:nvSpPr>
      <dsp:spPr>
        <a:xfrm>
          <a:off x="5572680" y="1996680"/>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Convey ideas and concepts through careful organization and analysis</a:t>
          </a:r>
        </a:p>
      </dsp:txBody>
      <dsp:txXfrm>
        <a:off x="5572680" y="1996680"/>
        <a:ext cx="2176518" cy="1907846"/>
      </dsp:txXfrm>
    </dsp:sp>
    <dsp:sp modelId="{D889A970-BC27-6E4F-957D-EA000ED5DA16}">
      <dsp:nvSpPr>
        <dsp:cNvPr id="0" name=""/>
        <dsp:cNvSpPr/>
      </dsp:nvSpPr>
      <dsp:spPr>
        <a:xfrm>
          <a:off x="7338535" y="1098870"/>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C50B88C-7C4E-214D-A9FE-AE8865F2168A}">
      <dsp:nvSpPr>
        <dsp:cNvPr id="0" name=""/>
        <dsp:cNvSpPr/>
      </dsp:nvSpPr>
      <dsp:spPr>
        <a:xfrm rot="5400000">
          <a:off x="8479012" y="617030"/>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EADDCC-41CB-8047-9C80-394EB7CB1CC7}">
      <dsp:nvSpPr>
        <dsp:cNvPr id="0" name=""/>
        <dsp:cNvSpPr/>
      </dsp:nvSpPr>
      <dsp:spPr>
        <a:xfrm>
          <a:off x="8237164" y="1337351"/>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Examine and convey complex ideas and concepts clearly and accurately</a:t>
          </a:r>
        </a:p>
      </dsp:txBody>
      <dsp:txXfrm>
        <a:off x="8237164" y="1337351"/>
        <a:ext cx="2176518" cy="190784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8/30/19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~45 minutes for all of these intro slides, including the Distinction Connection slides </a:t>
            </a:r>
          </a:p>
          <a:p>
            <a:endParaRPr lang="en-US" b="1" dirty="0"/>
          </a:p>
          <a:p>
            <a:r>
              <a:rPr lang="en-US" b="1" dirty="0"/>
              <a:t>Facilitator</a:t>
            </a:r>
            <a:r>
              <a:rPr lang="en-US" b="1" baseline="0" dirty="0"/>
              <a:t> does: </a:t>
            </a:r>
            <a:r>
              <a:rPr lang="en-US" baseline="0" dirty="0"/>
              <a:t>Welcome people back and get them excited for the day! Explain that we are going to start today with a little ice breaker designed to get to know our fellow content leaders a little bit better</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103945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9700" y="692150"/>
            <a:ext cx="4230688" cy="2379663"/>
          </a:xfrm>
        </p:spPr>
      </p:sp>
      <p:sp>
        <p:nvSpPr>
          <p:cNvPr id="3" name="Notes Placeholder 2"/>
          <p:cNvSpPr>
            <a:spLocks noGrp="1"/>
          </p:cNvSpPr>
          <p:nvPr>
            <p:ph type="body" idx="1"/>
          </p:nvPr>
        </p:nvSpPr>
        <p:spPr>
          <a:xfrm>
            <a:off x="686282" y="3478652"/>
            <a:ext cx="5486400" cy="3600450"/>
          </a:xfrm>
        </p:spPr>
        <p:txBody>
          <a:bodyPr/>
          <a:lstStyle/>
          <a:p>
            <a:r>
              <a:rPr lang="en-US" b="1" dirty="0"/>
              <a:t>Duration: </a:t>
            </a:r>
            <a:r>
              <a:rPr lang="en-US" sz="1200" dirty="0"/>
              <a:t>30 seconds</a:t>
            </a:r>
          </a:p>
          <a:p>
            <a:pPr marL="0" indent="0">
              <a:buNone/>
            </a:pPr>
            <a:endParaRPr lang="en-US" sz="1200" dirty="0"/>
          </a:p>
          <a:p>
            <a:pPr marL="0" indent="0">
              <a:buNone/>
            </a:pPr>
            <a:r>
              <a:rPr lang="en-US" sz="1200" b="1" dirty="0"/>
              <a:t>Facilitator says: </a:t>
            </a:r>
            <a:r>
              <a:rPr lang="en-US" sz="1200" dirty="0"/>
              <a:t>Think back to our last two modules – module 3 and module 4.  Together</a:t>
            </a:r>
            <a:r>
              <a:rPr lang="en-US" sz="1200" baseline="0" dirty="0"/>
              <a:t> these modules comprised Arc II and we engaged in our first cycle of inquiry.  In between these modules you implemented a text-based lesson from the Guidebooks and brought back evidence of student learning for us to analyze in module 4.</a:t>
            </a:r>
            <a:endParaRPr lang="en-US" sz="1200" dirty="0"/>
          </a:p>
          <a:p>
            <a:pPr marL="0" indent="0">
              <a:buNone/>
            </a:pPr>
            <a:endParaRPr lang="en-US" sz="1200" dirty="0"/>
          </a:p>
          <a:p>
            <a:pPr marL="0" indent="0">
              <a:buNone/>
            </a:pPr>
            <a:r>
              <a:rPr lang="en-US" sz="1200" dirty="0"/>
              <a:t>In the second module, we answered</a:t>
            </a:r>
            <a:r>
              <a:rPr lang="en-US" sz="1200" baseline="0" dirty="0"/>
              <a:t> the questions – </a:t>
            </a:r>
          </a:p>
          <a:p>
            <a:pPr marL="0" indent="0">
              <a:buNone/>
            </a:pPr>
            <a:endParaRPr lang="en-US" sz="1200" baseline="0" dirty="0"/>
          </a:p>
          <a:p>
            <a:pPr marL="0" indent="0">
              <a:buNone/>
            </a:pPr>
            <a:r>
              <a:rPr lang="en-US" sz="1200" baseline="0" dirty="0"/>
              <a:t>What is close reading and how does it live in the Guidebooks?  How can we support all students in selecting relevant evidence from the text to support a claim?</a:t>
            </a: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157030147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note-catcher</a:t>
            </a:r>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10044612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Now that we have a pretty clear understanding of what narrative writing is</a:t>
            </a:r>
            <a:r>
              <a:rPr lang="en-US" b="0" baseline="0" dirty="0"/>
              <a:t> and what text-based narratives look like in the Guidebooks, let’s turn our attention to</a:t>
            </a:r>
            <a:r>
              <a:rPr lang="is-IS" b="0" baseline="0" dirty="0"/>
              <a:t>…how?  How can we support students in engaging in this type of writing?  Luckily there are a number of helpful tools and strategies that already exist in the Guidebooks and in this session we are going to take a closer look at one of them: The Mentor Text Protocol.</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Gauge participants familiarity with this strategy (perhaps use a fist to five = fist/0 – I’ve never heard of this strategy, </a:t>
            </a:r>
            <a:r>
              <a:rPr lang="en-US" b="0" baseline="0" dirty="0"/>
              <a:t>1-2 I’ve heard of this before but don’t know a lot about it, 3-4 I know and have learned about this strategy before, all the way up to 5 – I actually have used this in my classroom before!)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is-IS" b="1" baseline="0" dirty="0"/>
              <a:t>Facilitator does: </a:t>
            </a:r>
            <a:r>
              <a:rPr lang="is-IS" b="0" baseline="0" dirty="0"/>
              <a:t>Click to reveal directions </a:t>
            </a:r>
            <a:r>
              <a:rPr lang="en-US" b="0" baseline="0" dirty="0"/>
              <a:t>d</a:t>
            </a:r>
            <a:r>
              <a:rPr lang="en-US" dirty="0"/>
              <a:t>irect participants</a:t>
            </a:r>
            <a:r>
              <a:rPr lang="en-US" baseline="0" dirty="0"/>
              <a:t> to the Mentor Text Protocol in their handouts. Review the directions. </a:t>
            </a:r>
            <a:r>
              <a:rPr lang="is-IS" b="0" baseline="0" dirty="0"/>
              <a:t>and have participants review and make note of what they notice/wonder.  Afterwards, they should discuss what they notice and wonder with a partner.  If time allows, invite a few participants to share with the whole group.  </a:t>
            </a:r>
          </a:p>
          <a:p>
            <a:endParaRPr lang="is-IS" b="0" baseline="0" dirty="0"/>
          </a:p>
          <a:p>
            <a:r>
              <a:rPr lang="is-IS" b="0" baseline="0" dirty="0"/>
              <a:t>As needed, summarize the purpose of The Mentor Text Protocol: </a:t>
            </a:r>
            <a:r>
              <a:rPr lang="en-US" sz="1200" kern="1200" dirty="0">
                <a:solidFill>
                  <a:schemeClr val="tx1"/>
                </a:solidFill>
                <a:effectLst/>
                <a:latin typeface="+mn-lt"/>
                <a:ea typeface="+mn-ea"/>
                <a:cs typeface="+mn-cs"/>
              </a:rPr>
              <a:t>One purpose of the “mentor text” strategy is to showcase a particular writing skill, trait, or technique that you want students to try out in their own writing. Another purpose is to provide a more holistic model of a type of writing that will inspire students to write something similar or in response. Mentor texts can also help students learn to write responses to literature and to improve their language skills. </a:t>
            </a:r>
          </a:p>
          <a:p>
            <a:pPr marL="171450" lvl="0" indent="-171450">
              <a:buFont typeface="Arial" charset="0"/>
              <a:buChar char="•"/>
            </a:pPr>
            <a:endParaRPr lang="en-US" sz="1200" b="1" kern="1200" dirty="0">
              <a:solidFill>
                <a:schemeClr val="tx1"/>
              </a:solidFill>
              <a:effectLst/>
              <a:latin typeface="+mn-lt"/>
              <a:ea typeface="+mn-ea"/>
              <a:cs typeface="+mn-cs"/>
            </a:endParaRPr>
          </a:p>
          <a:p>
            <a:pPr marL="0" lvl="0" indent="0">
              <a:buFontTx/>
              <a:buNone/>
            </a:pPr>
            <a:r>
              <a:rPr lang="en-US" sz="1200" b="1" kern="1200" dirty="0">
                <a:solidFill>
                  <a:schemeClr val="tx1"/>
                </a:solidFill>
                <a:effectLst/>
                <a:latin typeface="+mn-lt"/>
                <a:ea typeface="+mn-ea"/>
                <a:cs typeface="+mn-cs"/>
              </a:rPr>
              <a:t>Additional Context (from the Guidebooks – explanation of the strategy’s purpose in “teaching notes”): </a:t>
            </a:r>
          </a:p>
          <a:p>
            <a:pPr marL="0" lvl="0" indent="0">
              <a:buFontTx/>
              <a:buNone/>
            </a:pPr>
            <a:r>
              <a:rPr lang="en-US" sz="1200" i="1" kern="1200" dirty="0">
                <a:solidFill>
                  <a:schemeClr val="tx1"/>
                </a:solidFill>
                <a:effectLst/>
                <a:latin typeface="+mn-lt"/>
                <a:ea typeface="+mn-ea"/>
                <a:cs typeface="+mn-cs"/>
              </a:rPr>
              <a:t>When we read a text and think about it as a mentor text, we try to comprehend the text and think about what the author is doing as a writer so that we can learn things about good writing and apply it to our own writing.</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45808427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To zoom in on this strategy, we are actually going to journey</a:t>
            </a:r>
            <a:r>
              <a:rPr lang="en-US" baseline="0" dirty="0"/>
              <a:t> outside of our shared unit and take a peak at the 6</a:t>
            </a:r>
            <a:r>
              <a:rPr lang="en-US" baseline="30000" dirty="0"/>
              <a:t>th</a:t>
            </a:r>
            <a:r>
              <a:rPr lang="en-US" baseline="0" dirty="0"/>
              <a:t> grade Hatchet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familiarity with the anchor text.  If someone has taught with this text before, you may invite them to provide a brief summary or provide a quick summary yourself: </a:t>
            </a:r>
            <a:r>
              <a:rPr lang="en-US" dirty="0"/>
              <a:t>Hatchet is a novel about a 13 year old boy named</a:t>
            </a:r>
            <a:r>
              <a:rPr lang="en-US" baseline="0" dirty="0"/>
              <a:t> Brian</a:t>
            </a:r>
            <a:r>
              <a:rPr lang="en-US" dirty="0"/>
              <a:t> who, after a plane crash, must learn to survive in the wilderness.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a:t>
            </a:r>
            <a:r>
              <a:rPr lang="en-US" baseline="0" dirty="0"/>
              <a:t>: Click to reveal quote from “Hatchet.” Either have a volunteer read the quote aloud or invite participants to read it to themselves independently.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This quote is just to give you a sense of how this story is told – as you can see the novel is told in the third person (i.e. not from Brian’s or a first person point of view, as you can see the narrator talks ABOUT Brian – using the word “he”).  It’s also important to point out that in this text the narrator has access to Brian’s thoughts and feelings, but they don’t have access to other characters’ inner thoughts.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Paulsen, G. (2006). </a:t>
            </a:r>
            <a:r>
              <a:rPr lang="en-US" sz="1200" b="0" i="1" kern="1200" dirty="0">
                <a:solidFill>
                  <a:schemeClr val="tx1"/>
                </a:solidFill>
                <a:effectLst/>
                <a:latin typeface="+mn-lt"/>
                <a:ea typeface="+mn-ea"/>
                <a:cs typeface="+mn-cs"/>
              </a:rPr>
              <a:t>Hatchet</a:t>
            </a:r>
            <a:r>
              <a:rPr lang="en-US" sz="1200" b="0" i="0" kern="1200" dirty="0">
                <a:solidFill>
                  <a:schemeClr val="tx1"/>
                </a:solidFill>
                <a:effectLst/>
                <a:latin typeface="+mn-lt"/>
                <a:ea typeface="+mn-ea"/>
                <a:cs typeface="+mn-cs"/>
              </a:rPr>
              <a:t>. New York, NY: </a:t>
            </a:r>
            <a:r>
              <a:rPr lang="en-US" sz="1200" b="0" i="0" kern="1200" dirty="0" err="1">
                <a:solidFill>
                  <a:schemeClr val="tx1"/>
                </a:solidFill>
                <a:effectLst/>
                <a:latin typeface="+mn-lt"/>
                <a:ea typeface="+mn-ea"/>
                <a:cs typeface="+mn-cs"/>
              </a:rPr>
              <a:t>Simon&amp;Schuster</a:t>
            </a:r>
            <a:r>
              <a:rPr lang="en-US" sz="1200" b="0" i="0" kern="1200" dirty="0">
                <a:solidFill>
                  <a:schemeClr val="tx1"/>
                </a:solidFill>
                <a:effectLst/>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102</a:t>
            </a:fld>
            <a:endParaRPr lang="en-US"/>
          </a:p>
        </p:txBody>
      </p:sp>
    </p:spTree>
    <p:extLst>
      <p:ext uri="{BB962C8B-B14F-4D97-AF65-F5344CB8AC3E}">
        <p14:creationId xmlns:p14="http://schemas.microsoft.com/office/powerpoint/2010/main" val="70500676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In lesson 13, students engage in a narrative</a:t>
            </a:r>
            <a:r>
              <a:rPr lang="en-US" baseline="0" dirty="0"/>
              <a:t> writing exercise in which they must write a narrative from the main character’s point of view.  Unlike the actual anchor text, which we just saw is written in the third person point of view, this task asks students to put themselves in Brian’s shoes and re-write a portion of the text in the 1</a:t>
            </a:r>
            <a:r>
              <a:rPr lang="en-US" baseline="30000" dirty="0"/>
              <a:t>st</a:t>
            </a:r>
            <a:r>
              <a:rPr lang="en-US" baseline="0" dirty="0"/>
              <a:t> person point of view. But, they aren’t expected to just do this on their own - they use the mentor text protocol to help them!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Paulsen, G. (2006). </a:t>
            </a:r>
            <a:r>
              <a:rPr lang="en-US" sz="1200" b="0" i="1" kern="1200" dirty="0">
                <a:solidFill>
                  <a:schemeClr val="tx1"/>
                </a:solidFill>
                <a:effectLst/>
                <a:latin typeface="+mn-lt"/>
                <a:ea typeface="+mn-ea"/>
                <a:cs typeface="+mn-cs"/>
              </a:rPr>
              <a:t>Hatchet</a:t>
            </a:r>
            <a:r>
              <a:rPr lang="en-US" sz="1200" b="0" i="0" kern="1200" dirty="0">
                <a:solidFill>
                  <a:schemeClr val="tx1"/>
                </a:solidFill>
                <a:effectLst/>
                <a:latin typeface="+mn-lt"/>
                <a:ea typeface="+mn-ea"/>
                <a:cs typeface="+mn-cs"/>
              </a:rPr>
              <a:t>. New York, NY: Simon&amp;Schuster.</a:t>
            </a:r>
            <a:endParaRPr lang="en-US" b="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103</a:t>
            </a:fld>
            <a:endParaRPr lang="en-US" dirty="0"/>
          </a:p>
        </p:txBody>
      </p:sp>
    </p:spTree>
    <p:extLst>
      <p:ext uri="{BB962C8B-B14F-4D97-AF65-F5344CB8AC3E}">
        <p14:creationId xmlns:p14="http://schemas.microsoft.com/office/powerpoint/2010/main" val="96125184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Let’s zoom in on this</a:t>
            </a:r>
            <a:r>
              <a:rPr lang="en-US" baseline="0" dirty="0"/>
              <a:t> first step and take a look at this together to see how it unfolds in in Lesson 13.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aseline="0" dirty="0"/>
              <a:t>: Have a volunteer read step 1 aloud.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Essentially, step 1 is about finding a high-quality text to use as a mentor. There should be something very specific about this text and the way it’s written that you want to highlight for students so they can use that as a model when writing their own piece.  In this particular lesson, the creator of this Guidebooks unit wrote their own text to serve as the mentor for a very specific purpose.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4133096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Before</a:t>
            </a:r>
            <a:r>
              <a:rPr lang="en-US" baseline="0" dirty="0"/>
              <a:t> we read the Mentor Text that was selected for this task, let’s first review the Teaching Notes to get a better understanding of the context.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aseline="0" dirty="0"/>
              <a:t>: Either have participants read the teaching notes on their own or read them aloud for the group/ask a volunteer to read them aloud. </a:t>
            </a:r>
            <a:endParaRPr lang="en-US" dirty="0"/>
          </a:p>
          <a:p>
            <a:endParaRPr lang="en-US" dirty="0"/>
          </a:p>
          <a:p>
            <a:r>
              <a:rPr lang="en-US" b="1" dirty="0"/>
              <a:t>Teaching Notes in Note-Catcher:</a:t>
            </a:r>
          </a:p>
          <a:p>
            <a:r>
              <a:rPr lang="en-US" dirty="0"/>
              <a:t>Frame reading for the day. Say, “Today we are doing something a little bit different - we are going to read a text and think about it as a mentor text. When we read a text and think about it as a mentor text we try to comprehend the text and think about what the author is doing as a writer so that we can learn things about good writing and apply it to our own writing.”</a:t>
            </a:r>
          </a:p>
          <a:p>
            <a:endParaRPr lang="en-US" dirty="0"/>
          </a:p>
          <a:p>
            <a:r>
              <a:rPr lang="en-US" dirty="0"/>
              <a:t>Give context for the mentor text. Say, “The mentor text we are looking at is a text where somebody took the story of Hatchet, but changed the point of view. Gary Paulsen wrote Hatchet in the third person, which means that there is a narrator, who is not Brian, telling the story. The text we are about to read is written in the first person, which means that Brian is the narrator telling the story. We are going to read this mentor text twice. The first time I will read it aloud to you and you should follow along.”</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9204209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6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Review</a:t>
            </a:r>
            <a:r>
              <a:rPr lang="en-US" b="0" baseline="0" dirty="0"/>
              <a:t> directions and point participants to the mentor text in their handouts.  Provide 2 minutes of independent reading time, then click to reveal the discussion prompt.  Have participants discuss at their tables or with a partner. Afterwards, invite participants to share their observations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a:t>
            </a:r>
            <a:r>
              <a:rPr lang="en-US" b="0" baseline="0" dirty="0"/>
              <a:t>: At this point participants are just making observations about the text and conjectures about why it may have been selected as a mentor.  They will dig deeper to uncover the true purpose of this mentor text in the next activity.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Answers will vary, but some possible reasons the text was selected include: </a:t>
            </a:r>
          </a:p>
          <a:p>
            <a:pPr marL="171450" lvl="0" indent="-171450">
              <a:buFont typeface="Arial" charset="0"/>
              <a:buChar char="•"/>
            </a:pPr>
            <a:r>
              <a:rPr lang="en-US" sz="1200" kern="1200" dirty="0">
                <a:solidFill>
                  <a:schemeClr val="tx1"/>
                </a:solidFill>
                <a:effectLst/>
                <a:latin typeface="+mn-lt"/>
                <a:ea typeface="+mn-ea"/>
                <a:cs typeface="+mn-cs"/>
              </a:rPr>
              <a:t>Provides a model of first-person narration/point of view</a:t>
            </a:r>
          </a:p>
          <a:p>
            <a:pPr marL="171450" lvl="0" indent="-171450">
              <a:buFont typeface="Arial" charset="0"/>
              <a:buChar char="•"/>
            </a:pPr>
            <a:r>
              <a:rPr lang="en-US" sz="1200" kern="1200" dirty="0">
                <a:solidFill>
                  <a:schemeClr val="tx1"/>
                </a:solidFill>
                <a:effectLst/>
                <a:latin typeface="+mn-lt"/>
                <a:ea typeface="+mn-ea"/>
                <a:cs typeface="+mn-cs"/>
              </a:rPr>
              <a:t>Incorporates “inner dialogue” to reveal the thoughts/feelings of a character </a:t>
            </a:r>
          </a:p>
          <a:p>
            <a:pPr marL="171450" lvl="0" indent="-171450">
              <a:buFont typeface="Arial" charset="0"/>
              <a:buChar char="•"/>
            </a:pPr>
            <a:r>
              <a:rPr lang="en-US" sz="1200" kern="1200" dirty="0">
                <a:solidFill>
                  <a:schemeClr val="tx1"/>
                </a:solidFill>
                <a:effectLst/>
                <a:latin typeface="+mn-lt"/>
                <a:ea typeface="+mn-ea"/>
                <a:cs typeface="+mn-cs"/>
              </a:rPr>
              <a:t>Models repetition for emphasis (“remember”) </a:t>
            </a:r>
          </a:p>
          <a:p>
            <a:pPr marL="171450" lvl="0" indent="-171450">
              <a:buFont typeface="Arial" charset="0"/>
              <a:buChar char="•"/>
            </a:pPr>
            <a:r>
              <a:rPr lang="en-US" sz="1200" kern="1200" dirty="0">
                <a:solidFill>
                  <a:schemeClr val="tx1"/>
                </a:solidFill>
                <a:effectLst/>
                <a:latin typeface="+mn-lt"/>
                <a:ea typeface="+mn-ea"/>
                <a:cs typeface="+mn-cs"/>
              </a:rPr>
              <a:t>Includes descriptive and figurative language (“hot little jets of hate,” “stomach was roaring,” “I quickly slipped back into that place, those memories,” “imaginary brick wall”) </a:t>
            </a:r>
          </a:p>
          <a:p>
            <a:pPr marL="171450" lvl="0" indent="-171450">
              <a:buFont typeface="Arial" charset="0"/>
              <a:buChar char="•"/>
            </a:pPr>
            <a:r>
              <a:rPr lang="en-US" sz="1200" kern="1200" dirty="0">
                <a:solidFill>
                  <a:schemeClr val="tx1"/>
                </a:solidFill>
                <a:effectLst/>
                <a:latin typeface="+mn-lt"/>
                <a:ea typeface="+mn-ea"/>
                <a:cs typeface="+mn-cs"/>
              </a:rPr>
              <a:t>Structure – time shifts between past and present (memories) </a:t>
            </a:r>
          </a:p>
          <a:p>
            <a:pPr marL="171450" lvl="0" indent="-171450">
              <a:buFont typeface="Arial" charset="0"/>
              <a:buChar char="•"/>
            </a:pPr>
            <a:r>
              <a:rPr lang="en-US" sz="1200" kern="1200" dirty="0">
                <a:solidFill>
                  <a:schemeClr val="tx1"/>
                </a:solidFill>
                <a:effectLst/>
                <a:latin typeface="+mn-lt"/>
                <a:ea typeface="+mn-ea"/>
                <a:cs typeface="+mn-cs"/>
              </a:rPr>
              <a:t>Draws upon real evidence/events from the anchor text (Hatchet)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(2017). Retrieved from </a:t>
            </a:r>
            <a:r>
              <a:rPr lang="en-US" sz="1200" b="0" i="0" u="sng" strike="noStrike" kern="1200" dirty="0">
                <a:solidFill>
                  <a:schemeClr val="tx1"/>
                </a:solidFill>
                <a:effectLst/>
                <a:latin typeface="+mn-lt"/>
                <a:ea typeface="+mn-ea"/>
                <a:cs typeface="+mn-cs"/>
                <a:hlinkClick r:id="rId3"/>
              </a:rPr>
              <a:t>https://learnzillion.com/resources/81666-english-language-arts-guidebook-units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126881750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a:t>
            </a:r>
            <a:r>
              <a:rPr lang="en-US" b="0" baseline="0" dirty="0"/>
              <a:t>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In a moment</a:t>
            </a:r>
            <a:r>
              <a:rPr lang="en-US" baseline="0" dirty="0"/>
              <a:t> we are going to </a:t>
            </a:r>
            <a:r>
              <a:rPr lang="en-US" dirty="0"/>
              <a:t>take a closer look at how the rest of</a:t>
            </a:r>
            <a:r>
              <a:rPr lang="en-US" baseline="0" dirty="0"/>
              <a:t> the steps in this protocol unfold in lesson 13. But first, let</a:t>
            </a:r>
            <a:r>
              <a:rPr lang="uk-UA" baseline="0" dirty="0"/>
              <a:t>’</a:t>
            </a:r>
            <a:r>
              <a:rPr lang="en-US" baseline="0" dirty="0"/>
              <a:t>s access this lesson!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Prompt participants to log in to </a:t>
            </a:r>
            <a:r>
              <a:rPr lang="en-US" baseline="0" dirty="0" err="1"/>
              <a:t>LearnZillion</a:t>
            </a:r>
            <a:r>
              <a:rPr lang="en-US" baseline="0" dirty="0"/>
              <a:t>, then click on grade 6, click on Hatchet, then click on lesson 13 and wait for the next set of directions.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107</a:t>
            </a:fld>
            <a:endParaRPr lang="en-US"/>
          </a:p>
        </p:txBody>
      </p:sp>
    </p:spTree>
    <p:extLst>
      <p:ext uri="{BB962C8B-B14F-4D97-AF65-F5344CB8AC3E}">
        <p14:creationId xmlns:p14="http://schemas.microsoft.com/office/powerpoint/2010/main" val="134348032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13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Now</a:t>
            </a:r>
            <a:r>
              <a:rPr lang="en-US" b="0" baseline="0" dirty="0"/>
              <a:t> that we’ve looked closely at the first step together, work with your partner to uncover how this mentor text is used in this particular lesson.  We’ve created a graphic organizer/template to help you collect evidence of each step of the Mentor Text Protocol – that’s where you will record your observations for this activity.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Point participants to the “Unpacking the Mentor Text Protocol in Action” graphic organizer.  Emphasize that participants should do this with a partner. Circulate during work time to support as needed.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65445878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Have participants count off 1-4</a:t>
            </a:r>
            <a:r>
              <a:rPr lang="en-US" b="0" baseline="0" dirty="0"/>
              <a:t> (or have an efficient system for randomly assigning them).  Point out the physical four corners in the room and have participants move to their corner.  They should bring their completed graphic organizer with them.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1458316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55638"/>
            <a:ext cx="4556125" cy="2563812"/>
          </a:xfrm>
        </p:spPr>
      </p:sp>
      <p:sp>
        <p:nvSpPr>
          <p:cNvPr id="3" name="Notes Placeholder 2"/>
          <p:cNvSpPr>
            <a:spLocks noGrp="1"/>
          </p:cNvSpPr>
          <p:nvPr>
            <p:ph type="body" idx="1"/>
          </p:nvPr>
        </p:nvSpPr>
        <p:spPr>
          <a:xfrm>
            <a:off x="698474" y="3454268"/>
            <a:ext cx="5486400" cy="3600450"/>
          </a:xfrm>
        </p:spPr>
        <p:txBody>
          <a:bodyPr/>
          <a:lstStyle/>
          <a:p>
            <a:r>
              <a:rPr lang="en-US" b="1" dirty="0"/>
              <a:t>Time: </a:t>
            </a:r>
          </a:p>
          <a:p>
            <a:r>
              <a:rPr lang="en-US" b="1" dirty="0"/>
              <a:t>Duration: </a:t>
            </a:r>
            <a:r>
              <a:rPr lang="en-US" sz="1200" dirty="0"/>
              <a:t>30 seconds</a:t>
            </a:r>
          </a:p>
          <a:p>
            <a:pPr mar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We are going to engage in a similar process in our third and final arc</a:t>
            </a:r>
            <a:r>
              <a:rPr lang="en-US" sz="1200" baseline="0" dirty="0"/>
              <a:t> of learning. In this module we will learn new content related to writing in the Guidebooks.  In between this module and module 6, you will implement a Writing task from your Guidebooks unit and you will bring back student writing for us to analyze in Module 6. So now let’s take a closer look at the guiding question that will be driving this cycle of inquiry</a:t>
            </a:r>
            <a:r>
              <a:rPr lang="is-IS" sz="1200" baseline="0" dirty="0"/>
              <a:t>…</a:t>
            </a:r>
            <a:endParaRPr lang="en-US" b="0" baseline="0" dirty="0"/>
          </a:p>
          <a:p>
            <a:pPr marL="0" indent="0">
              <a:buNone/>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57037727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9 minutes (4 for group discussion, 1 minute per group to share out, 1 minute for directions and transition)</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Each corner has been assigned a different question.  Corner</a:t>
            </a:r>
            <a:r>
              <a:rPr lang="en-US" b="0" baseline="0" dirty="0"/>
              <a:t> 1 is assigned question 1, etc.  Take a moment to review your question.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0" baseline="0" dirty="0"/>
              <a:t>: Provide a moment of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Now, discuss this question in your corners.  Jot down/record or somehow capture your conversations on your anchor chart (you may use words and visuals).  One person from your corner should be prepared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discuss in their corners for 4 minutes.  Afterwards, have everyone stay at their corner and listen as each group shares out.  Cap each group at one minute.  After each group has shared, have participants return back to their seats.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a:t>
            </a:r>
            <a:endParaRPr lang="en-US" sz="1200" kern="1200" dirty="0">
              <a:solidFill>
                <a:schemeClr val="tx1"/>
              </a:solidFill>
              <a:effectLst/>
              <a:latin typeface="+mn-lt"/>
              <a:ea typeface="+mn-ea"/>
              <a:cs typeface="+mn-cs"/>
            </a:endParaRPr>
          </a:p>
          <a:p>
            <a:pPr marL="228600" lvl="0" indent="-228600">
              <a:buAutoNum type="arabicPeriod"/>
            </a:pPr>
            <a:r>
              <a:rPr lang="en-US" sz="1200" b="1" kern="1200" dirty="0">
                <a:solidFill>
                  <a:schemeClr val="tx1"/>
                </a:solidFill>
                <a:effectLst/>
                <a:latin typeface="+mn-lt"/>
                <a:ea typeface="+mn-ea"/>
                <a:cs typeface="+mn-cs"/>
              </a:rPr>
              <a:t>In what ways was this mentor text an effective choice for this particular task?</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task requires students to rewrite a scene from </a:t>
            </a:r>
            <a:r>
              <a:rPr lang="en-US" sz="1200" i="1" kern="1200" dirty="0">
                <a:solidFill>
                  <a:schemeClr val="tx1"/>
                </a:solidFill>
                <a:effectLst/>
                <a:latin typeface="+mn-lt"/>
                <a:ea typeface="+mn-ea"/>
                <a:cs typeface="+mn-cs"/>
              </a:rPr>
              <a:t>Hatchet </a:t>
            </a:r>
            <a:r>
              <a:rPr lang="en-US" sz="1200" kern="1200" dirty="0">
                <a:solidFill>
                  <a:schemeClr val="tx1"/>
                </a:solidFill>
                <a:effectLst/>
                <a:latin typeface="+mn-lt"/>
                <a:ea typeface="+mn-ea"/>
                <a:cs typeface="+mn-cs"/>
              </a:rPr>
              <a:t>from Brian’s point of view. The mentor text provides a model/vision of excellence for this task and incorporates writing techniques (developing and maintaining a first-person point of view in a narrative) that students need to use in order to successfully complete the task. It also models that a lot of the details will stay the same (with the exception of some elaboration), but the use of pronouns like “I” and “me” make the reader feel closer to Brian. </a:t>
            </a:r>
          </a:p>
          <a:p>
            <a:pPr marL="228600" lvl="0" indent="-228600">
              <a:buAutoNum type="arabicPeriod"/>
            </a:pPr>
            <a:r>
              <a:rPr lang="en-US" sz="1200" b="1" kern="1200" dirty="0">
                <a:solidFill>
                  <a:schemeClr val="tx1"/>
                </a:solidFill>
                <a:effectLst/>
                <a:latin typeface="+mn-lt"/>
                <a:ea typeface="+mn-ea"/>
                <a:cs typeface="+mn-cs"/>
              </a:rPr>
              <a:t>How was narrative writing used to build understanding of the text? </a:t>
            </a:r>
            <a:r>
              <a:rPr lang="en-US" sz="1200" kern="1200" dirty="0">
                <a:solidFill>
                  <a:schemeClr val="tx1"/>
                </a:solidFill>
                <a:effectLst/>
                <a:latin typeface="+mn-lt"/>
                <a:ea typeface="+mn-ea"/>
                <a:cs typeface="+mn-cs"/>
              </a:rPr>
              <a:t>During the initial read aloud, students revisit events through Brian’s perspective, enabling them to deepen their understanding of his character and perspective. Then, on slide 6, students make connections between the mentor text and </a:t>
            </a:r>
            <a:r>
              <a:rPr lang="en-US" sz="1200" i="1" kern="1200" dirty="0">
                <a:solidFill>
                  <a:schemeClr val="tx1"/>
                </a:solidFill>
                <a:effectLst/>
                <a:latin typeface="+mn-lt"/>
                <a:ea typeface="+mn-ea"/>
                <a:cs typeface="+mn-cs"/>
              </a:rPr>
              <a:t>Hatchet </a:t>
            </a:r>
            <a:r>
              <a:rPr lang="en-US" sz="1200" kern="1200" dirty="0">
                <a:solidFill>
                  <a:schemeClr val="tx1"/>
                </a:solidFill>
                <a:effectLst/>
                <a:latin typeface="+mn-lt"/>
                <a:ea typeface="+mn-ea"/>
                <a:cs typeface="+mn-cs"/>
              </a:rPr>
              <a:t>by listing similarities and differences in the narration. Finally, on slide 9, students select and reread a scene from </a:t>
            </a:r>
            <a:r>
              <a:rPr lang="en-US" sz="1200" i="1" kern="1200" dirty="0">
                <a:solidFill>
                  <a:schemeClr val="tx1"/>
                </a:solidFill>
                <a:effectLst/>
                <a:latin typeface="+mn-lt"/>
                <a:ea typeface="+mn-ea"/>
                <a:cs typeface="+mn-cs"/>
              </a:rPr>
              <a:t>Hatchet</a:t>
            </a:r>
            <a:r>
              <a:rPr lang="en-US" sz="1200" kern="1200" dirty="0">
                <a:solidFill>
                  <a:schemeClr val="tx1"/>
                </a:solidFill>
                <a:effectLst/>
                <a:latin typeface="+mn-lt"/>
                <a:ea typeface="+mn-ea"/>
                <a:cs typeface="+mn-cs"/>
              </a:rPr>
              <a:t> to begin developing a first-person narrative of their own (which requires deep understanding of the scene and of Brian).</a:t>
            </a:r>
          </a:p>
          <a:p>
            <a:pPr marL="228600" lvl="0" indent="-228600">
              <a:buAutoNum type="arabicPeriod"/>
            </a:pPr>
            <a:r>
              <a:rPr lang="en-US" sz="1200" b="1" kern="1200" dirty="0">
                <a:solidFill>
                  <a:schemeClr val="tx1"/>
                </a:solidFill>
                <a:effectLst/>
                <a:latin typeface="+mn-lt"/>
                <a:ea typeface="+mn-ea"/>
                <a:cs typeface="+mn-cs"/>
              </a:rPr>
              <a:t>How was narrative writing used to teach writing skills &amp; effective narrative technique? </a:t>
            </a:r>
            <a:r>
              <a:rPr lang="en-US" sz="1200" kern="1200" dirty="0">
                <a:solidFill>
                  <a:schemeClr val="tx1"/>
                </a:solidFill>
                <a:effectLst/>
                <a:latin typeface="+mn-lt"/>
                <a:ea typeface="+mn-ea"/>
                <a:cs typeface="+mn-cs"/>
              </a:rPr>
              <a:t>The mentor text is used to teach students how to develop and maintain a point of view in a narrative. In the initial read aloud, the teacher prompts students to identify characteristics of first-person point of view, including developing an understanding of what “first-person” means and the pronouns associated with it. Then, students reread to identify parts that “feel different” than Hatchet, a task which prepares them to understand how and why an author can change the point of view to impact the reader. </a:t>
            </a:r>
          </a:p>
          <a:p>
            <a:pPr marL="228600" lvl="0" indent="-228600">
              <a:buAutoNum type="arabicPeriod"/>
            </a:pPr>
            <a:r>
              <a:rPr lang="en-US" sz="1200" b="1" kern="1200" dirty="0">
                <a:solidFill>
                  <a:schemeClr val="tx1"/>
                </a:solidFill>
                <a:effectLst/>
                <a:latin typeface="+mn-lt"/>
                <a:ea typeface="+mn-ea"/>
                <a:cs typeface="+mn-cs"/>
              </a:rPr>
              <a:t>How might basing this narrative writing on a shared text promote equity in the classroom? </a:t>
            </a:r>
            <a:r>
              <a:rPr lang="en-US" sz="1200" kern="1200" dirty="0">
                <a:solidFill>
                  <a:schemeClr val="tx1"/>
                </a:solidFill>
                <a:effectLst/>
                <a:latin typeface="+mn-lt"/>
                <a:ea typeface="+mn-ea"/>
                <a:cs typeface="+mn-cs"/>
              </a:rPr>
              <a:t>Using a shared text promotes equity by “leveling the playing field” for students. No matter what experiences or knowledge they’re bringing from home, ALL students have access to the same “experience” of reading the shared text together and basing writing on that.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179692873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65853076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69674143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11645796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a:t>Time: </a:t>
            </a:r>
          </a:p>
          <a:p>
            <a:r>
              <a:rPr lang="en-US" b="1"/>
              <a:t>Duration: </a:t>
            </a:r>
            <a:r>
              <a:rPr lang="en-US"/>
              <a:t>30 seconds</a:t>
            </a:r>
          </a:p>
          <a:p>
            <a:endParaRPr lang="en-US"/>
          </a:p>
          <a:p>
            <a:r>
              <a:rPr lang="en-US" sz="1200" b="1" baseline="0"/>
              <a:t>Facilitator says: </a:t>
            </a:r>
            <a:r>
              <a:rPr lang="en-US" sz="1200" b="0" baseline="0"/>
              <a:t>So far in this module we have been learning a lot of new content.  As we near the end of this module, we are going to begin preparing for step 3 – which is to try a Guidebooks writing lesson with students so that we can bring back evidence of student learning to analyze in module 6.  In this session, we will continue learning new content that will help prepare us for making a plan to implement back in our classrooms.  </a:t>
            </a:r>
            <a:endParaRPr lang="en-US"/>
          </a:p>
          <a:p>
            <a:pPr marL="0" marR="0" lvl="0" indent="0" algn="l" rtl="0">
              <a:spcBef>
                <a:spcPts val="0"/>
              </a:spcBef>
              <a:buSzPct val="25000"/>
              <a:buFontTx/>
              <a:buNone/>
            </a:pPr>
            <a:endParaRPr lang="en-US" sz="1200" b="0" i="0" u="none" strike="noStrike" cap="none">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872139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Remind participants of the inquiry cycle question we introduced in session 1. Explain that we will be collecting student work to analyze in order to answer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572072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So how will we answer this question? We have to go try what we’ve learned with students!  Take</a:t>
            </a:r>
            <a:r>
              <a:rPr lang="en-US" sz="1200" b="0" i="0" u="none" strike="noStrike" cap="none" baseline="0" dirty="0">
                <a:solidFill>
                  <a:schemeClr val="dk1"/>
                </a:solidFill>
                <a:latin typeface="+mn-lt"/>
                <a:ea typeface="Calibri"/>
                <a:cs typeface="Calibri"/>
                <a:sym typeface="Calibri"/>
              </a:rPr>
              <a:t> a moment and review your upcoming task</a:t>
            </a:r>
            <a:r>
              <a:rPr lang="en-US" sz="1200" b="0" i="0" u="none" strike="noStrike" cap="none" baseline="0" dirty="0">
                <a:solidFill>
                  <a:schemeClr val="tx1"/>
                </a:solidFill>
                <a:latin typeface="+mn-lt"/>
                <a:ea typeface="+mn-ea"/>
                <a:cs typeface="+mn-cs"/>
                <a:sym typeface="Calibri"/>
              </a:rPr>
              <a:t>.</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Provide a moment of independent review time.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We are going to START laying the groundwork for this task today and then in our next session you will have more time to dig into actual planning to prepare for implementation.  Let’s begin by breaking this task down into some more bite-sized action steps</a:t>
            </a:r>
            <a:r>
              <a:rPr lang="is-IS" sz="1200" b="0" i="0" u="none" strike="noStrike" cap="none" baseline="0" dirty="0">
                <a:solidFill>
                  <a:schemeClr val="tx1"/>
                </a:solidFill>
                <a:latin typeface="+mn-lt"/>
                <a:ea typeface="+mn-ea"/>
                <a:cs typeface="+mn-cs"/>
                <a:sym typeface="Calibri"/>
              </a:rPr>
              <a:t>….there are actually quite a few things that need to happen between steps 1 (selecting a task) and step 2 (implementing the task and the lessons that come before it).</a:t>
            </a: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135062141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The first thing you’ll have to do once you select your task is establish</a:t>
            </a:r>
            <a:r>
              <a:rPr lang="en-US" sz="1200" b="0" i="0" u="none" strike="noStrike" cap="none" baseline="0" dirty="0">
                <a:solidFill>
                  <a:schemeClr val="dk1"/>
                </a:solidFill>
                <a:latin typeface="Calibri"/>
                <a:ea typeface="Calibri"/>
                <a:cs typeface="Calibri"/>
                <a:sym typeface="Calibri"/>
              </a:rPr>
              <a:t> a vision of excellence for what students should produce in response to this task. Remember how helpful it was to have a strong student exemplar during Module 4 yesterday to use to evaluate our students’ work – it’s an incredibly useful tool when trying to identify students’ strengths and weaknesses! In this session, we’ll establish this vision of excellence by analyzing the Guidebooks exemplar for the writing task you select.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the bullets.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must analyze the student exemplar!  And how exactly will we analyze the student writing?</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image.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will use the language of the standards!  One of the best ways to analyze student writing is to annotate for evidence of the grade-level standards</a:t>
            </a:r>
            <a:r>
              <a:rPr lang="is-IS" sz="1200" b="0" i="0" u="none" strike="noStrike" cap="none" baseline="0" dirty="0">
                <a:solidFill>
                  <a:schemeClr val="dk1"/>
                </a:solidFill>
                <a:latin typeface="Calibri"/>
                <a:ea typeface="Calibri"/>
                <a:cs typeface="Calibri"/>
                <a:sym typeface="Calibri"/>
              </a:rPr>
              <a:t>…that is exactly what we are going to do in this session.  Before you try this with your own unit, we are going to engage in shared practice using our Flowers for Algernon unit because it’s important for us to norm on this process first!</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411689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Remind</a:t>
            </a:r>
            <a:r>
              <a:rPr lang="en-US" sz="1200" b="0" i="0" u="none" strike="noStrike" cap="none" baseline="0" dirty="0">
                <a:solidFill>
                  <a:schemeClr val="dk1"/>
                </a:solidFill>
                <a:latin typeface="+mn-lt"/>
                <a:ea typeface="Calibri"/>
                <a:cs typeface="Calibri"/>
                <a:sym typeface="Calibri"/>
              </a:rPr>
              <a:t> participants that this is the Culminating Writing Task we examined back in sessions1-2.  Invite a participant to read the prompt aloud.  Point out the key word in this prompt (argument) and click to reveal the grey standard box.  Remind participants that this specific Culminating Writing Task is argument writing. So, when we annotate the student exemplar we will be annotating for evidence of Writing Standard 1. </a:t>
            </a:r>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152414562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tx1"/>
                </a:solidFill>
                <a:latin typeface="+mn-lt"/>
                <a:ea typeface="+mn-ea"/>
                <a:cs typeface="+mn-cs"/>
                <a:sym typeface="Calibri"/>
              </a:rPr>
              <a:t>Remember</a:t>
            </a:r>
            <a:r>
              <a:rPr lang="en-US" sz="1200" b="0" i="0" u="none" strike="noStrike" cap="none" baseline="0" dirty="0">
                <a:solidFill>
                  <a:schemeClr val="tx1"/>
                </a:solidFill>
                <a:latin typeface="+mn-lt"/>
                <a:ea typeface="+mn-ea"/>
                <a:cs typeface="+mn-cs"/>
                <a:sym typeface="Calibri"/>
              </a:rPr>
              <a:t> that Flowers for Algernon is an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unit, so of course we will need to study the language of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standard before we can look at the student work.</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Review directions and direct participants to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standard (W.1) in their note-catcher.</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Key words and phrases from Standard W.8.1 include…</a:t>
            </a:r>
          </a:p>
          <a:p>
            <a:pPr marL="171450" lvl="0" indent="-171450">
              <a:buFont typeface="Arial" charset="0"/>
              <a:buChar char="•"/>
            </a:pPr>
            <a:r>
              <a:rPr lang="en-US" sz="1200" kern="1200" dirty="0">
                <a:solidFill>
                  <a:schemeClr val="tx1"/>
                </a:solidFill>
                <a:effectLst/>
                <a:latin typeface="+mn-lt"/>
                <a:ea typeface="+mn-ea"/>
                <a:cs typeface="+mn-cs"/>
              </a:rPr>
              <a:t>“Introduce claim(s)”</a:t>
            </a:r>
          </a:p>
          <a:p>
            <a:pPr marL="171450" lvl="0" indent="-171450">
              <a:buFont typeface="Arial" charset="0"/>
              <a:buChar char="•"/>
            </a:pPr>
            <a:r>
              <a:rPr lang="en-US" sz="1200" kern="1200" dirty="0">
                <a:solidFill>
                  <a:schemeClr val="tx1"/>
                </a:solidFill>
                <a:effectLst/>
                <a:latin typeface="+mn-lt"/>
                <a:ea typeface="+mn-ea"/>
                <a:cs typeface="+mn-cs"/>
              </a:rPr>
              <a:t>“acknowledge alternate or opposing claims”</a:t>
            </a:r>
          </a:p>
          <a:p>
            <a:pPr marL="171450" lvl="0" indent="-171450">
              <a:buFont typeface="Arial" charset="0"/>
              <a:buChar char="•"/>
            </a:pPr>
            <a:r>
              <a:rPr lang="en-US" sz="1200" kern="1200" dirty="0">
                <a:solidFill>
                  <a:schemeClr val="tx1"/>
                </a:solidFill>
                <a:effectLst/>
                <a:latin typeface="+mn-lt"/>
                <a:ea typeface="+mn-ea"/>
                <a:cs typeface="+mn-cs"/>
              </a:rPr>
              <a:t>“organize reasons and evidence logically” </a:t>
            </a:r>
          </a:p>
          <a:p>
            <a:pPr marL="171450" lvl="0" indent="-171450">
              <a:buFont typeface="Arial" charset="0"/>
              <a:buChar char="•"/>
            </a:pPr>
            <a:r>
              <a:rPr lang="en-US" sz="1200" kern="1200" dirty="0">
                <a:solidFill>
                  <a:schemeClr val="tx1"/>
                </a:solidFill>
                <a:effectLst/>
                <a:latin typeface="+mn-lt"/>
                <a:ea typeface="+mn-ea"/>
                <a:cs typeface="+mn-cs"/>
              </a:rPr>
              <a:t>“logical reasoning”</a:t>
            </a:r>
          </a:p>
          <a:p>
            <a:pPr marL="171450" lvl="0" indent="-171450">
              <a:buFont typeface="Arial" charset="0"/>
              <a:buChar char="•"/>
            </a:pPr>
            <a:r>
              <a:rPr lang="en-US" sz="1200" kern="1200" dirty="0">
                <a:solidFill>
                  <a:schemeClr val="tx1"/>
                </a:solidFill>
                <a:effectLst/>
                <a:latin typeface="+mn-lt"/>
                <a:ea typeface="+mn-ea"/>
                <a:cs typeface="+mn-cs"/>
              </a:rPr>
              <a:t>“relevant evidence”</a:t>
            </a:r>
          </a:p>
          <a:p>
            <a:pPr marL="171450" lvl="0" indent="-171450">
              <a:buFont typeface="Arial" charset="0"/>
              <a:buChar char="•"/>
            </a:pPr>
            <a:r>
              <a:rPr lang="en-US" sz="1200" kern="1200" dirty="0">
                <a:solidFill>
                  <a:schemeClr val="tx1"/>
                </a:solidFill>
                <a:effectLst/>
                <a:latin typeface="+mn-lt"/>
                <a:ea typeface="+mn-ea"/>
                <a:cs typeface="+mn-cs"/>
              </a:rPr>
              <a:t>“demonstrate an understanding of the topic or text”</a:t>
            </a:r>
          </a:p>
          <a:p>
            <a:pPr marL="171450" lvl="0" indent="-171450">
              <a:buFont typeface="Arial" charset="0"/>
              <a:buChar char="•"/>
            </a:pPr>
            <a:r>
              <a:rPr lang="en-US" sz="1200" kern="1200" dirty="0">
                <a:solidFill>
                  <a:schemeClr val="tx1"/>
                </a:solidFill>
                <a:effectLst/>
                <a:latin typeface="+mn-lt"/>
                <a:ea typeface="+mn-ea"/>
                <a:cs typeface="+mn-cs"/>
              </a:rPr>
              <a:t>“create cohesion and clarify relationships among claim(s), counterclaims, reasons, and evidence” </a:t>
            </a:r>
          </a:p>
          <a:p>
            <a:pPr marL="171450" lvl="0" indent="-171450">
              <a:buFont typeface="Arial" charset="0"/>
              <a:buChar char="•"/>
            </a:pPr>
            <a:r>
              <a:rPr lang="en-US" sz="1200" kern="1200" dirty="0">
                <a:solidFill>
                  <a:schemeClr val="tx1"/>
                </a:solidFill>
                <a:effectLst/>
                <a:latin typeface="+mn-lt"/>
                <a:ea typeface="+mn-ea"/>
                <a:cs typeface="+mn-cs"/>
              </a:rPr>
              <a:t>“formal style”</a:t>
            </a:r>
          </a:p>
          <a:p>
            <a:pPr marL="171450" lvl="0" indent="-171450">
              <a:buFont typeface="Arial" charset="0"/>
              <a:buChar char="•"/>
            </a:pPr>
            <a:r>
              <a:rPr lang="en-US" sz="1200" kern="1200" dirty="0">
                <a:solidFill>
                  <a:schemeClr val="tx1"/>
                </a:solidFill>
                <a:effectLst/>
                <a:latin typeface="+mn-lt"/>
                <a:ea typeface="+mn-ea"/>
                <a:cs typeface="+mn-cs"/>
              </a:rPr>
              <a:t>“concluding statement…follows from and supports the argument presented” </a:t>
            </a:r>
          </a:p>
          <a:p>
            <a:pPr marL="0" marR="0" lvl="0" indent="0" algn="l" rtl="0">
              <a:spcBef>
                <a:spcPts val="0"/>
              </a:spcBef>
              <a:buSzPct val="2500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818349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Time: </a:t>
            </a:r>
          </a:p>
          <a:p>
            <a:r>
              <a:rPr lang="en-US" b="1"/>
              <a:t>Duration: </a:t>
            </a:r>
            <a:r>
              <a:rPr lang="en-US" b="0" baseline="0"/>
              <a:t>30 seconds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a:t>Facilitator does: </a:t>
            </a:r>
            <a:r>
              <a:rPr lang="is-IS" b="0" baseline="0"/>
              <a:t>Read or have a participant read aloud the inquiry cycle question.</a:t>
            </a: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108005012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2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tx1"/>
                </a:solidFill>
                <a:latin typeface="+mn-lt"/>
                <a:ea typeface="+mn-ea"/>
                <a:cs typeface="+mn-cs"/>
                <a:sym typeface="Calibri"/>
              </a:rPr>
              <a:t>Now that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dirty="0">
                <a:solidFill>
                  <a:schemeClr val="tx1"/>
                </a:solidFill>
                <a:latin typeface="+mn-lt"/>
                <a:ea typeface="+mn-ea"/>
                <a:cs typeface="+mn-cs"/>
                <a:sym typeface="Calibri"/>
              </a:rPr>
              <a:t> grade standard is fresh in our minds, let’s take a critical look at this</a:t>
            </a:r>
            <a:r>
              <a:rPr lang="en-US" sz="1200" b="0" i="0" u="none" strike="noStrike" cap="none" baseline="0" dirty="0">
                <a:solidFill>
                  <a:schemeClr val="tx1"/>
                </a:solidFill>
                <a:latin typeface="+mn-lt"/>
                <a:ea typeface="+mn-ea"/>
                <a:cs typeface="+mn-cs"/>
                <a:sym typeface="Calibri"/>
              </a:rPr>
              <a:t> student exemplar.  In a moment, you will work with a partner to annotate this exemplar for evidence of Writing Standard 1.  First, I’m going to do a quick model to show you what this looks like.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Point participants to the student exemplar in their handouts (point out that this is the same student exemplar we examined in session 2).  Ask a volunteer to read just paragraph I aloud for the group.  Ask all other participants to follow along in their copy of the text. </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After the participant finishes reading, model a think aloud about what you noticed in the 4</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sentence.  Start by clicking to reveal the 4</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sentence.  Point out that you notice the student isn’t just making their own claim here but they are actually acknowledging that there is another perspective (i.e. a counterclaim).  </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Click to reveal part a. of the standard.  Point out that there is a very specific part of this sentence that you see in this specific sentence.  Click to reveal highlighting and emphasize that this is an example of the student acknowledging an opposing claim.</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b="1"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174246521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cap="none" baseline="0" dirty="0">
              <a:solidFill>
                <a:schemeClr val="tx1"/>
              </a:solidFill>
              <a:latin typeface="+mn-lt"/>
              <a:ea typeface="+mn-ea"/>
              <a:cs typeface="+mn-cs"/>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So when I annotate this in the student writing, I might put the letter a since that is the part of the standard that I see in this example.  But then I want to be even more specific, so I might also write acknowledge opposing claims</a:t>
            </a:r>
            <a:r>
              <a:rPr lang="is-IS" sz="1200" b="0" i="0" u="none" strike="noStrike" cap="none" baseline="0" dirty="0">
                <a:solidFill>
                  <a:schemeClr val="tx1"/>
                </a:solidFill>
                <a:latin typeface="+mn-lt"/>
                <a:ea typeface="+mn-ea"/>
                <a:cs typeface="+mn-cs"/>
                <a:sym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tx1"/>
              </a:solidFill>
              <a:latin typeface="+mn-lt"/>
              <a:ea typeface="+mn-ea"/>
              <a:cs typeface="+mn-cs"/>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tx1"/>
                </a:solidFill>
                <a:latin typeface="+mn-lt"/>
                <a:ea typeface="+mn-ea"/>
                <a:cs typeface="+mn-cs"/>
                <a:sym typeface="Calibri"/>
              </a:rPr>
              <a:t>Facilitator does: </a:t>
            </a:r>
            <a:r>
              <a:rPr lang="is-IS" sz="1200" b="0" i="0" u="none" strike="noStrike" cap="none" baseline="0" dirty="0">
                <a:solidFill>
                  <a:schemeClr val="tx1"/>
                </a:solidFill>
                <a:latin typeface="+mn-lt"/>
                <a:ea typeface="+mn-ea"/>
                <a:cs typeface="+mn-cs"/>
                <a:sym typeface="Calibri"/>
              </a:rPr>
              <a:t>Pause here to see if there are any questions about how to annotate writing for evidence of the standards.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65647324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10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Review directions and provide 10 minutes of work time (with a partner).  If not pressed for time, would be helpful to ask participants</a:t>
            </a:r>
            <a:r>
              <a:rPr lang="en-US" sz="1200" b="0" i="0" u="none" strike="noStrike" cap="none" baseline="0" dirty="0">
                <a:solidFill>
                  <a:schemeClr val="dk1"/>
                </a:solidFill>
                <a:latin typeface="+mn-lt"/>
                <a:ea typeface="Calibri"/>
                <a:cs typeface="Calibri"/>
                <a:sym typeface="Calibri"/>
              </a:rPr>
              <a:t> to re-read the exemplar once uninterrupted.  However, if timing does not allow just explain that reading it once through first is incredibly important before annotating – we did this earlier today in session 1!</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 </a:t>
            </a:r>
            <a:r>
              <a:rPr lang="en-US" dirty="0"/>
              <a:t>The expectation is not that they finish</a:t>
            </a:r>
            <a:r>
              <a:rPr lang="en-US" baseline="0" dirty="0"/>
              <a:t> annotating the entire piece or even that they find EVERY example – the key here is just shared practice time so they become comfortable with the process.</a:t>
            </a:r>
            <a:endParaRPr lang="en-US" dirty="0"/>
          </a:p>
          <a:p>
            <a:endParaRPr lang="en-US" dirty="0"/>
          </a:p>
          <a:p>
            <a:r>
              <a:rPr lang="en-US" sz="1200" b="1" i="0" u="none" strike="noStrike" kern="120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192665983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6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Handout the fully</a:t>
            </a:r>
            <a:r>
              <a:rPr lang="en-US" sz="1200" b="0" i="0" u="none" strike="noStrike" cap="none" baseline="0" dirty="0">
                <a:solidFill>
                  <a:schemeClr val="dk1"/>
                </a:solidFill>
                <a:latin typeface="+mn-lt"/>
                <a:ea typeface="Calibri"/>
                <a:cs typeface="Calibri"/>
                <a:sym typeface="Calibri"/>
              </a:rPr>
              <a:t> annotated example as an “answer key” for participants to check their own work instead of doing a whole group debrief of the evidence they collected here. </a:t>
            </a: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Note: </a:t>
            </a:r>
            <a:r>
              <a:rPr lang="en-US" dirty="0"/>
              <a:t>The purpose here is to be sure participants are comfortable using a standard to annotate, not to ensure that they understand the 8</a:t>
            </a:r>
            <a:r>
              <a:rPr lang="en-US" baseline="30000" dirty="0"/>
              <a:t>th</a:t>
            </a:r>
            <a:r>
              <a:rPr lang="en-US" dirty="0"/>
              <a:t> grade argument standard.</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does: </a:t>
            </a:r>
            <a:r>
              <a:rPr lang="en-US" dirty="0"/>
              <a:t>After participants have had a chance to self-check, click to reveal the reflection and discussion prompts.  Invite participants to share out with the</a:t>
            </a:r>
            <a:r>
              <a:rPr lang="en-US" baseline="0" dirty="0"/>
              <a:t> whole group.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172993608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In a moment you are going to choose one of these two tasks from your unit to unpack.</a:t>
            </a:r>
            <a:r>
              <a:rPr lang="en-US" sz="1200" b="0" i="0" u="none" strike="noStrike" cap="none" baseline="0" dirty="0">
                <a:solidFill>
                  <a:schemeClr val="dk1"/>
                </a:solidFill>
                <a:latin typeface="+mn-lt"/>
                <a:ea typeface="Calibri"/>
                <a:cs typeface="Calibri"/>
                <a:sym typeface="Calibri"/>
              </a:rPr>
              <a:t>  For the purposes of this activity and for our inquiry cycle, it’s important that you select either a Culminating Writing Task or an Extension Task. </a:t>
            </a:r>
            <a:r>
              <a:rPr lang="en-US" dirty="0"/>
              <a:t>The task must be a full, individually written piece and have an available exemplar. You should also see evidence of The Writing Process with</a:t>
            </a:r>
            <a:r>
              <a:rPr lang="en-US" baseline="0" dirty="0"/>
              <a:t> this task. </a:t>
            </a:r>
            <a:r>
              <a:rPr lang="en-US" dirty="0"/>
              <a:t>For that reason, it should be one of these two main task types (note: the Cold</a:t>
            </a:r>
            <a:r>
              <a:rPr lang="en-US" baseline="0" dirty="0"/>
              <a:t> Read Task does have a writing component and a student exemplar, but since it is a Cold Read, it doesn’t involve the full writing process like these two tasks do).</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mn-lt"/>
                <a:ea typeface="Calibri"/>
                <a:cs typeface="Calibri"/>
                <a:sym typeface="Calibri"/>
              </a:rPr>
              <a:t>Before you go into your curriculum and set your task, we want to acknowledge two important issues</a:t>
            </a:r>
            <a:r>
              <a:rPr lang="is-IS" sz="1200" b="0" i="0" u="none" strike="noStrike" cap="none" baseline="0" dirty="0">
                <a:solidFill>
                  <a:schemeClr val="dk1"/>
                </a:solidFill>
                <a:latin typeface="+mn-lt"/>
                <a:ea typeface="Calibri"/>
                <a:cs typeface="Calibri"/>
                <a:sym typeface="Calibri"/>
              </a:rPr>
              <a:t>…</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2542849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One potential issue is that we</a:t>
            </a:r>
            <a:r>
              <a:rPr lang="en-US" sz="1200" b="0" i="0" u="none" strike="noStrike" cap="none" baseline="0" dirty="0">
                <a:solidFill>
                  <a:schemeClr val="dk1"/>
                </a:solidFill>
                <a:latin typeface="+mn-lt"/>
                <a:ea typeface="Calibri"/>
                <a:cs typeface="Calibri"/>
                <a:sym typeface="Calibri"/>
              </a:rPr>
              <a:t> acknowledge that not every one in here is a classroom teacher.  That’s ok!  Just like last time, we encourage you to partner up with a teacher that you can do this with.  You should coordinate with your partner to decide which unit and which task makes most sense for you to analyze in preparation for bringing back student work in CLM 7. </a:t>
            </a:r>
            <a:endParaRPr lang="en-US" dirty="0"/>
          </a:p>
          <a:p>
            <a:pPr marL="0" marR="0" lvl="0" indent="0" algn="l" rtl="0">
              <a:spcBef>
                <a:spcPts val="0"/>
              </a:spcBef>
              <a:buSzPct val="2500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55233176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 minutes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Provide time for participants to identify their task.  Point them to the top portion of the planning template in their note-catchers, where they can record the name of the task.</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188181722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273421345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 minutes</a:t>
            </a:r>
            <a:endParaRPr lang="en-US" dirty="0"/>
          </a:p>
          <a:p>
            <a:endParaRPr lang="en-US" dirty="0"/>
          </a:p>
          <a:p>
            <a:r>
              <a:rPr lang="en-US" b="1" dirty="0"/>
              <a:t>Facilitator says: </a:t>
            </a:r>
            <a:r>
              <a:rPr lang="en-US" b="0" dirty="0"/>
              <a:t>Now that you have your task selected, carefully</a:t>
            </a:r>
            <a:r>
              <a:rPr lang="en-US" b="0" baseline="0" dirty="0"/>
              <a:t> read that task and decide which type of writing/which standard is being addressed. Have participants give you a thumbs up when they have identified the standard being addressed in their writing task.</a:t>
            </a:r>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31296406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 minutes</a:t>
            </a:r>
          </a:p>
          <a:p>
            <a:endParaRPr lang="en-US" b="0" dirty="0"/>
          </a:p>
          <a:p>
            <a:r>
              <a:rPr lang="en-US" b="1" dirty="0"/>
              <a:t>Facilitator says: </a:t>
            </a:r>
            <a:r>
              <a:rPr lang="en-US" b="0" dirty="0"/>
              <a:t>Before we can jump into annotating, I want to give you a couple of minutes to review the grade-level standard you’ll use to annotate the exemplar. As you read the standard in the vertical progression document, underline key words and phrases that describe what the student asks of students. What are the key actions/skills they must be able to demonstrate? Doing this will help prepare you to recognize these things in the exemplar response. </a:t>
            </a:r>
          </a:p>
          <a:p>
            <a:endParaRPr lang="en-US" b="0" dirty="0"/>
          </a:p>
          <a:p>
            <a:r>
              <a:rPr lang="en-US" b="1" dirty="0"/>
              <a:t>Note: </a:t>
            </a:r>
            <a:r>
              <a:rPr lang="en-US" b="0" dirty="0"/>
              <a:t>Since everyone will be annotating a different standard, there is no need to do a whole group debrief here. Circulate when you have people work to make sure participants are clear on which standard their writing task is focused around (opinion/argument, informational, or narrative).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919404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b="0" baseline="0" dirty="0"/>
              <a:t>1 minute</a:t>
            </a:r>
          </a:p>
          <a:p>
            <a:endParaRPr lang="en-US" b="0" baseline="0" dirty="0"/>
          </a:p>
          <a:p>
            <a:pPr marL="0" marR="0" lvl="0" indent="0" algn="l" rtl="0">
              <a:spcBef>
                <a:spcPts val="0"/>
              </a:spcBef>
              <a:buSzPct val="25000"/>
              <a:buNone/>
            </a:pPr>
            <a:r>
              <a:rPr lang="en-US" sz="1200" b="1" i="0" u="none" strike="noStrike" cap="none" dirty="0">
                <a:solidFill>
                  <a:schemeClr val="tx1"/>
                </a:solidFill>
                <a:latin typeface="+mn-lt"/>
                <a:ea typeface="Calibri"/>
                <a:cs typeface="Calibri"/>
                <a:sym typeface="Calibri"/>
              </a:rPr>
              <a:t>Facilitator does: </a:t>
            </a:r>
            <a:r>
              <a:rPr lang="en-US" sz="1200" b="0" i="0" u="none" strike="noStrike" cap="none" dirty="0">
                <a:solidFill>
                  <a:schemeClr val="tx1"/>
                </a:solidFill>
                <a:latin typeface="+mn-lt"/>
                <a:ea typeface="Calibri"/>
                <a:cs typeface="Calibri"/>
                <a:sym typeface="Calibri"/>
              </a:rPr>
              <a:t>Briefl</a:t>
            </a:r>
            <a:r>
              <a:rPr lang="en-US" sz="1200" b="0" i="0" u="none" strike="noStrike" cap="none" baseline="0" dirty="0">
                <a:solidFill>
                  <a:schemeClr val="tx1"/>
                </a:solidFill>
                <a:latin typeface="+mn-lt"/>
                <a:ea typeface="Calibri"/>
                <a:cs typeface="Calibri"/>
                <a:sym typeface="Calibri"/>
              </a:rPr>
              <a:t>y review the inquiry cycle:</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First we begin by exploring new content</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Then we try out what we learned in our classrooms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collect evidence of student learning </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then reflect on our implementation of what we learned, analyze student work and discuss our findings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make a plan for how to adjust next time based on our reflections and our analysis of student learning and then we go back into the classroom and try it again!</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So let’s take a closer look at how this cycle of inquiry is going to work in Arc 3.  Stage 1 says “identify teacher and student needs.”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check mark.</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In working with us to design these sessions, the LDOE has supported us to complete the first step in the inquiry cycle.  They’ve helped us identify text-based writing as an area of support for teachers and students.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red box.</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Now, we are here – in stage 2, learning new content. In this module we will be learning new content on Writing in the Guidebooks</a:t>
            </a:r>
            <a:r>
              <a:rPr lang="is-IS" b="0" baseline="0" dirty="0"/>
              <a:t>…</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68799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p>
          <a:p>
            <a:endParaRPr lang="en-US" b="0" dirty="0"/>
          </a:p>
          <a:p>
            <a:r>
              <a:rPr lang="en-US" b="1" dirty="0"/>
              <a:t>Facilitator says: </a:t>
            </a:r>
            <a:r>
              <a:rPr lang="en-US" b="0" dirty="0"/>
              <a:t>Before I send you off to work, I want to clarify how you can go about physically “annotating” this exemplar. Because we don’t have printed copies of every exemplar, we’re going to get creative with how we annotate! There are two main options: you can download the electronic version of the exemplar and annotate using the “insert comment” or “sticky note” feature of your PDF viewer or Microsoft word, or you can use sticky notes to annotate. Stick them onto a blank piece of paper in your binder and then transfer them to a printed copy of the exemplar when you get back to your school.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122511981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15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Review directions and provide 20 minutes of work time.</a:t>
            </a:r>
            <a:r>
              <a:rPr lang="en-US" sz="1200" b="0" i="0" u="none" strike="noStrike" cap="none" baseline="0" dirty="0">
                <a:solidFill>
                  <a:schemeClr val="dk1"/>
                </a:solidFill>
                <a:latin typeface="+mn-lt"/>
                <a:ea typeface="Calibri"/>
                <a:cs typeface="Calibri"/>
                <a:sym typeface="Calibri"/>
              </a:rPr>
              <a:t>  If two participants are working on the same task they may work together! Circulate during work time to support as needed. </a:t>
            </a:r>
          </a:p>
          <a:p>
            <a:pPr marL="0" marR="0" lvl="0" indent="0" algn="l" rtl="0">
              <a:spcBef>
                <a:spcPts val="0"/>
              </a:spcBef>
              <a:buSzPct val="2500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 </a:t>
            </a:r>
            <a:r>
              <a:rPr lang="en-US" dirty="0"/>
              <a:t>Emphasize that everyone should just read the student</a:t>
            </a:r>
            <a:r>
              <a:rPr lang="en-US" baseline="0" dirty="0"/>
              <a:t> exemplar first.  Then they should go back to annotate.  It’s important to get a sense of the student’s whole writing before zooming in to annotate for evidence of the standards. </a:t>
            </a:r>
            <a:r>
              <a:rPr lang="en-US" b="1" baseline="0" dirty="0"/>
              <a:t>Let participants know they need to hold on this exemplar, as we will be using it in the next session and in our next content module! They should bring this annotated exemplar back with them when we meet for Content Module 6.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185746260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5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Have participants meet and discuss with a new partner.  If time allows, invite some participants to share their reflections</a:t>
            </a:r>
            <a:r>
              <a:rPr lang="en-US" sz="1200" b="0" i="0" u="none" strike="noStrike" cap="none" baseline="0" dirty="0">
                <a:solidFill>
                  <a:schemeClr val="dk1"/>
                </a:solidFill>
                <a:latin typeface="+mn-lt"/>
                <a:ea typeface="Calibri"/>
                <a:cs typeface="Calibri"/>
                <a:sym typeface="Calibri"/>
              </a:rPr>
              <a: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31459526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118371632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194742687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123806834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144175706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dirty="0"/>
              <a:t>30 seconds</a:t>
            </a:r>
          </a:p>
          <a:p>
            <a:endParaRPr lang="en-US" dirty="0"/>
          </a:p>
          <a:p>
            <a:r>
              <a:rPr lang="en-US" sz="1200" b="1" baseline="0" dirty="0"/>
              <a:t>Facilitator says: </a:t>
            </a:r>
            <a:r>
              <a:rPr lang="en-US" sz="1200" b="0" baseline="0" dirty="0"/>
              <a:t>We have learned a lot of new content in this module and in our previous session we started getting read to try out what we’ve learned with students.  You started to do this by selecting an upcoming (or previous) writing task and analyzing the student exemplar by annotating for evidence of the standard.  </a:t>
            </a:r>
          </a:p>
          <a:p>
            <a:endParaRPr lang="en-US" sz="1200" b="0" baseline="0" dirty="0"/>
          </a:p>
          <a:p>
            <a:r>
              <a:rPr lang="en-US" sz="1200" b="1" baseline="0" dirty="0"/>
              <a:t>Facilitator does: </a:t>
            </a:r>
            <a:r>
              <a:rPr lang="en-US" sz="1200" b="0" baseline="0" dirty="0"/>
              <a:t>Click to reveal red arrow and text.</a:t>
            </a:r>
          </a:p>
          <a:p>
            <a:endParaRPr lang="en-US" sz="1200" b="0" baseline="0" dirty="0"/>
          </a:p>
          <a:p>
            <a:r>
              <a:rPr lang="en-US" sz="1200" b="1" baseline="0" dirty="0"/>
              <a:t>Facilitator says: </a:t>
            </a:r>
            <a:r>
              <a:rPr lang="en-US" sz="1200" b="0" baseline="0" dirty="0"/>
              <a:t>In this session, you will be getting ready to take your learning back to the classroom. Specifically, you will use a planning tool to help you unpack the writing process in your Guidebooks unit to better understand how the sequence of lessons is building students’ understanding of text and their writing skills in preparation for this task.  We are going to follow a very similar process as what we did back in session 1.</a:t>
            </a:r>
            <a:endParaRPr lang="en-US" dirty="0"/>
          </a:p>
          <a:p>
            <a:pPr marL="0" marR="0" lvl="0" indent="0" algn="l" rtl="0">
              <a:spcBef>
                <a:spcPts val="0"/>
              </a:spcBef>
              <a:buSzPct val="25000"/>
              <a:buFontTx/>
              <a:buNone/>
            </a:pPr>
            <a:endParaRPr lang="en-US" sz="1200" b="0" i="0" u="none" strike="noStrike" cap="none" dirty="0">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667625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r>
              <a:rPr lang="en-US" b="1" dirty="0"/>
              <a:t>Time: </a:t>
            </a:r>
          </a:p>
          <a:p>
            <a:r>
              <a:rPr lang="en-US" b="1" dirty="0"/>
              <a:t>Duration: </a:t>
            </a:r>
            <a:r>
              <a:rPr lang="en-US" dirty="0"/>
              <a:t>1 minute</a:t>
            </a:r>
          </a:p>
          <a:p>
            <a:endParaRPr lang="en-US" dirty="0"/>
          </a:p>
          <a:p>
            <a:r>
              <a:rPr lang="en-US" sz="1200" b="1" baseline="0" dirty="0"/>
              <a:t>Facilitator says: </a:t>
            </a:r>
            <a:r>
              <a:rPr lang="en-US" sz="1200" b="0" baseline="0" dirty="0"/>
              <a:t>Recall the Guidebooks Writing Process we examined back in session 1.  Remember that a critical first step in the process BEFORE brainstorming and writing can begin is building understanding of the text or topic.  Students need to have knowledge of what it is they are writing about before they can actually write about it!  We will be using the same graphic organizer as we did back in session 1 – you will spend the first part of this unpacking time examining how the sequence of lessons build understanding towards the task, and the second part of the unpacking time examining the other five stages of the writing process.</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163362876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dirty="0"/>
              <a:t>30 seconds</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says: </a:t>
            </a:r>
            <a:r>
              <a:rPr lang="en-US" b="0" dirty="0"/>
              <a:t>In the previous session you selected an upcoming writing task (either a Culminating Writing Task or an Extension Task). In just a moment, you’ll unpack this writing task by analyzing the sequence of lessons in your Guidebooks unit. You’ll use the same tool we used in Session 1 to do this for your own task. This unpacking tool will help you deepen your understanding of how you will lead your students through the Guidebooks writing process. </a:t>
            </a:r>
            <a:endParaRPr dirty="0"/>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213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Time: </a:t>
            </a:r>
          </a:p>
          <a:p>
            <a:r>
              <a:rPr lang="en-US" b="1"/>
              <a:t>Duration: </a:t>
            </a:r>
            <a:r>
              <a:rPr lang="en-US" b="0"/>
              <a:t>30</a:t>
            </a:r>
            <a:r>
              <a:rPr lang="en-US"/>
              <a:t> seconds</a:t>
            </a:r>
          </a:p>
          <a:p>
            <a:endParaRPr lang="en-US"/>
          </a:p>
          <a:p>
            <a:r>
              <a:rPr lang="en-US" b="1"/>
              <a:t>Facilitator says: </a:t>
            </a:r>
            <a:r>
              <a:rPr lang="is-IS"/>
              <a:t>…and here is that content</a:t>
            </a:r>
            <a:r>
              <a:rPr lang="en-US" baseline="0"/>
              <a:t>! Take a moment to review the module 5 session topics we will be learning today. </a:t>
            </a:r>
          </a:p>
          <a:p>
            <a:endParaRPr lang="en-US" baseline="0"/>
          </a:p>
          <a:p>
            <a:r>
              <a:rPr lang="en-US" b="1" baseline="0"/>
              <a:t>Facilitator does: </a:t>
            </a:r>
            <a:r>
              <a:rPr lang="en-US" baseline="0"/>
              <a:t>Provide a moment of wait time for participants to read the topics</a:t>
            </a:r>
          </a:p>
          <a:p>
            <a:endParaRPr lang="en-US" baseline="0"/>
          </a:p>
          <a:p>
            <a:r>
              <a:rPr lang="en-US" b="1" baseline="0"/>
              <a:t>Facilitator says:  </a:t>
            </a:r>
            <a:r>
              <a:rPr lang="en-US" baseline="0"/>
              <a:t>This content is stage 2 of our inquiry cycle – this is “all the stuff” we will be learning today in preparation for taking this learning back to the classroom.</a:t>
            </a:r>
            <a:endParaRPr lang="en-US"/>
          </a:p>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201699716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15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Let’s begin with the first step in the writing process – building understanding.  Just like we did in session 1, it’s important to go back to your prompt and your exemplar to first consider what the “knowledge demands” are (knowledge of text and/or topic).  Then, you will study the sequence of lessons in your unit to see how the lessons are designed to build students’ understanding.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Point participants to the top half of their graphic organizer labeled “building understanding.” Review task and ask if there are any questions before they begin. Circulate during independent work time.  Again, if two participants are working on the same task it may be helpful for them to work together on this.</a:t>
            </a: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0" baseline="0" dirty="0">
              <a:latin typeface="+mn-l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2836326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t>15-</a:t>
            </a:r>
            <a:r>
              <a:rPr lang="en-US" b="0" baseline="0" dirty="0">
                <a:latin typeface="+mn-lt"/>
                <a:cs typeface="Calibri"/>
              </a:rPr>
              <a:t>20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Now let’s examine the rest of The Writing Process.  </a:t>
            </a:r>
          </a:p>
          <a:p>
            <a:pPr marL="0" indent="0">
              <a:buFontTx/>
              <a:buNone/>
            </a:pPr>
            <a:endParaRPr lang="en-US" b="1"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Direct participants to the “writing” section of the same graphic organizer.  Point out that this is the same graphic organizer they used back in section one.  Briefly review the task, ask if there are any questions and then circulate during independent work time.</a:t>
            </a:r>
            <a:endParaRPr lang="en-US" b="0" baseline="0" dirty="0"/>
          </a:p>
          <a:p>
            <a:endParaRPr lang="en-US"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142569564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Time: </a:t>
            </a: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5</a:t>
            </a:r>
            <a:r>
              <a:rPr lang="en-US" dirty="0"/>
              <a:t> minutes</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does: </a:t>
            </a:r>
            <a:r>
              <a:rPr lang="en-US" dirty="0"/>
              <a:t>Review discussion</a:t>
            </a:r>
            <a:r>
              <a:rPr lang="en-US" baseline="0" dirty="0"/>
              <a:t> prompts and provide 30 seconds of independent reflection time. then have participants discuss with one of their animal partners. If time allows, invite a few participants to share what stood out to them with the whole group. </a:t>
            </a:r>
            <a:endParaRPr dirty="0"/>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180300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1 minute</a:t>
            </a:r>
            <a:endParaRPr lang="en-US" b="0" i="0" u="none" strike="noStrike" cap="none" dirty="0">
              <a:solidFill>
                <a:schemeClr val="dk1"/>
              </a:solidFill>
              <a:ea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dirty="0"/>
              <a:t>Before we close out, let’s take a moment to </a:t>
            </a:r>
            <a:r>
              <a:rPr lang="en-US" b="0" baseline="0" dirty="0"/>
              <a:t>capture our next steps. For those of you who are about to implement a task in your classroom</a:t>
            </a:r>
            <a:r>
              <a:rPr lang="is-IS" b="0" baseline="0" dirty="0"/>
              <a:t>…</a:t>
            </a:r>
            <a:r>
              <a:rPr lang="en-US" b="0" baseline="0" dirty="0"/>
              <a:t>you will take what you started here today – finish planning as needed – and try it with students. Be sure to collect evidence of student learning - in this case, it should be student writing samples in response to your writing task. These can be handwritten or typed – but please print out these samples if they are typed. </a:t>
            </a:r>
          </a:p>
          <a:p>
            <a:pPr>
              <a:buFontTx/>
              <a:buNone/>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do a fist to five to show you how clear they are on their next steps.  0 – I don’t know what I’m supposed to do next to 5 – I know exactly what I’m supposed to do. Stop here to see if there are any questions. </a:t>
            </a:r>
            <a:endParaRPr lang="en-US" dirty="0"/>
          </a:p>
          <a:p>
            <a:pPr>
              <a:buFontTx/>
              <a:buNone/>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a:p>
        </p:txBody>
      </p:sp>
    </p:spTree>
    <p:extLst>
      <p:ext uri="{BB962C8B-B14F-4D97-AF65-F5344CB8AC3E}">
        <p14:creationId xmlns:p14="http://schemas.microsoft.com/office/powerpoint/2010/main" val="142149914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1" dirty="0"/>
          </a:p>
          <a:p>
            <a:r>
              <a:rPr lang="en-US" b="1" dirty="0"/>
              <a:t>Facilitator says: </a:t>
            </a:r>
            <a:r>
              <a:rPr lang="en-US" b="0" dirty="0"/>
              <a:t>Before we close out our work together, we’re going to take a few minutes to meet with our AABs.  Please find your AAB and complete the following steps.  </a:t>
            </a:r>
            <a:r>
              <a:rPr lang="en-US" b="0" i="1" dirty="0"/>
              <a:t>Give people time to do this.</a:t>
            </a:r>
          </a:p>
          <a:p>
            <a:endParaRPr lang="en-US" b="0" i="1" dirty="0"/>
          </a:p>
          <a:p>
            <a:r>
              <a:rPr lang="en-US" b="1" i="1" dirty="0"/>
              <a:t>Point out that they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145</a:t>
            </a:fld>
            <a:endParaRPr lang="en-US"/>
          </a:p>
        </p:txBody>
      </p:sp>
    </p:spTree>
    <p:extLst>
      <p:ext uri="{BB962C8B-B14F-4D97-AF65-F5344CB8AC3E}">
        <p14:creationId xmlns:p14="http://schemas.microsoft.com/office/powerpoint/2010/main" val="299827216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1" dirty="0"/>
          </a:p>
          <a:p>
            <a:r>
              <a:rPr lang="en-US" b="0" i="1" dirty="0"/>
              <a:t>Facilitator Says</a:t>
            </a:r>
            <a:r>
              <a:rPr lang="en-US" b="0" dirty="0"/>
              <a:t>: Now that you’ve had the chance to discuss this with your buddy, you’re going to create an action plan.  Your action plan should include the following things: </a:t>
            </a:r>
            <a:r>
              <a:rPr lang="en-US" b="0" i="1" dirty="0"/>
              <a:t>Talk through what’s on the slide.  </a:t>
            </a:r>
            <a:r>
              <a:rPr lang="en-US" b="0" i="0" dirty="0"/>
              <a:t>We recommend that you start with “Expressing…” because you can use the lesson that we’re implementing as part of our inquiry cycle!  Completing your inquiry cycle with this speaking and listening lesson will not only allow you to critically review student work, but also demonstrate your knowledge and understanding of the ELA instructional shifts by completing this assessment. </a:t>
            </a:r>
            <a:endParaRPr lang="en-US" b="0" dirty="0"/>
          </a:p>
        </p:txBody>
      </p:sp>
      <p:sp>
        <p:nvSpPr>
          <p:cNvPr id="4" name="Slide Number Placeholder 3"/>
          <p:cNvSpPr>
            <a:spLocks noGrp="1"/>
          </p:cNvSpPr>
          <p:nvPr>
            <p:ph type="sldNum" sz="quarter" idx="5"/>
          </p:nvPr>
        </p:nvSpPr>
        <p:spPr/>
        <p:txBody>
          <a:bodyPr/>
          <a:lstStyle/>
          <a:p>
            <a:fld id="{86425DA3-A274-D349-A373-1D0D30C163E5}" type="slidenum">
              <a:rPr lang="en-US" smtClean="0"/>
              <a:t>146</a:t>
            </a:fld>
            <a:endParaRPr lang="en-US"/>
          </a:p>
        </p:txBody>
      </p:sp>
    </p:spTree>
    <p:extLst>
      <p:ext uri="{BB962C8B-B14F-4D97-AF65-F5344CB8AC3E}">
        <p14:creationId xmlns:p14="http://schemas.microsoft.com/office/powerpoint/2010/main" val="204257531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a:p>
        </p:txBody>
      </p:sp>
    </p:spTree>
    <p:extLst>
      <p:ext uri="{BB962C8B-B14F-4D97-AF65-F5344CB8AC3E}">
        <p14:creationId xmlns:p14="http://schemas.microsoft.com/office/powerpoint/2010/main" val="2107162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b="0" baseline="0" dirty="0"/>
              <a:t>2 minutes</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and that brings us to stage 3.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arrow and text.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This is the work that will happen after you leave here today. You will be charged with going back to your classroom and trying out that learning with your students. </a:t>
            </a:r>
            <a:r>
              <a:rPr lang="en-US" sz="1200" baseline="0" dirty="0"/>
              <a:t>And if you are not a classroom teacher, don’t stress! Like last time, we will provide options and guidance for how you can complete this task.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Click to reveal red arrow to evidence.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After the lesson(s) you try out in your classroom, you will collect student writing and bring it back to our next Module. </a:t>
            </a: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0" baseline="0" dirty="0"/>
              <a:t>Click to reveal text about module 4.</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is-IS" b="0" baseline="0" dirty="0"/>
              <a:t>Like last time, </a:t>
            </a:r>
            <a:r>
              <a:rPr lang="en-US" b="0" baseline="0" dirty="0"/>
              <a:t>we will be analyzing that evidence in module 6.  That module is designed for you to reflect on your experience and analyze the student work samples in order to make a plan for supporting students and adjusting your instruction.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Pause here to field any questions.  Signpost for participants that we have carved out additional time at the end of the day after session 6 to go into this in greater depth so that everyone feels well prepared to go do this.  May also be helpful to point out that session 6 is designed for them to begin making their plan for how and what they will implement.  At the end of the day, we will also be talking specifically about what this means for people who are not teachers (i.e. instructional coaches, district level staff, etc.)</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7069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a:t>
            </a:r>
          </a:p>
          <a:p>
            <a:endParaRPr lang="en-US" dirty="0"/>
          </a:p>
          <a:p>
            <a:r>
              <a:rPr lang="en-US" b="1" dirty="0"/>
              <a:t>Facilitator Says: </a:t>
            </a:r>
            <a:r>
              <a:rPr lang="en-US" b="0" dirty="0"/>
              <a:t>Today, our learning directly connects to “Expressing Understanding of Text Through Writing” This assessments are designed to help you demonstrate what you have learned as a Content Leader during these trainings.  Today, we’ll model some of what you need to do complete these assessments, which will support you to complete these assessments on your own after these days of training. </a:t>
            </a:r>
          </a:p>
        </p:txBody>
      </p:sp>
      <p:sp>
        <p:nvSpPr>
          <p:cNvPr id="4" name="Slide Number Placeholder 3"/>
          <p:cNvSpPr>
            <a:spLocks noGrp="1"/>
          </p:cNvSpPr>
          <p:nvPr>
            <p:ph type="sldNum" sz="quarter" idx="5"/>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2025142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b="1" dirty="0"/>
              <a:t>Say: </a:t>
            </a:r>
            <a:r>
              <a:rPr lang="en-US" b="0" dirty="0"/>
              <a:t>As a reminder, the Distinction Assessments are a recognition of your work as Content Leaders! You are spending a great deal of time and effort to attend these trainings and deepen your knowledge of ELA content pedagogy and the Guidebooks and completing these assessments is a recognition of your hard work as CLs.  These assessments are an addition to your teaching certificate and they are competency based – meaning that they’re not a paper and pencil test, but assessments that are job-embedded and support you to demonstrate what you’ve learned and what you will do in the role of a Content Leader. </a:t>
            </a:r>
          </a:p>
          <a:p>
            <a:endParaRPr lang="en-US" b="0" dirty="0"/>
          </a:p>
          <a:p>
            <a:pPr>
              <a:lnSpc>
                <a:spcPct val="150000"/>
              </a:lnSpc>
              <a:spcBef>
                <a:spcPts val="533"/>
              </a:spcBef>
              <a:buClr>
                <a:schemeClr val="dk1"/>
              </a:buClr>
              <a:buSzPts val="1100"/>
            </a:pPr>
            <a:endParaRPr lang="en-US" sz="1200" dirty="0">
              <a:solidFill>
                <a:srgbClr val="4A4A4A"/>
              </a:solidFill>
              <a:latin typeface="Lato"/>
              <a:ea typeface="Lato"/>
              <a:cs typeface="Lato"/>
              <a:sym typeface="Lato"/>
            </a:endParaRP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This process is administered by </a:t>
            </a:r>
            <a:r>
              <a:rPr lang="en-US" sz="1200" dirty="0" err="1">
                <a:solidFill>
                  <a:srgbClr val="4A4A4A"/>
                </a:solidFill>
                <a:latin typeface="Lato"/>
                <a:ea typeface="Lato"/>
                <a:cs typeface="Lato"/>
                <a:sym typeface="Lato"/>
              </a:rPr>
              <a:t>BloomBoard</a:t>
            </a:r>
            <a:r>
              <a:rPr lang="en-US" sz="1200" dirty="0">
                <a:solidFill>
                  <a:srgbClr val="4A4A4A"/>
                </a:solidFill>
                <a:latin typeface="Lato"/>
                <a:ea typeface="Lato"/>
                <a:cs typeface="Lato"/>
                <a:sym typeface="Lato"/>
              </a:rPr>
              <a:t>, who leads similar online, inquiry-based educator credentialing work across the country.  </a:t>
            </a:r>
          </a:p>
        </p:txBody>
      </p:sp>
      <p:sp>
        <p:nvSpPr>
          <p:cNvPr id="4" name="Slide Number Placeholder 3"/>
          <p:cNvSpPr>
            <a:spLocks noGrp="1"/>
          </p:cNvSpPr>
          <p:nvPr>
            <p:ph type="sldNum" sz="quarter" idx="5"/>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752376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b="1" dirty="0"/>
              <a:t>Facilitator Says: </a:t>
            </a:r>
            <a:r>
              <a:rPr lang="en-US" dirty="0"/>
              <a:t>Before we dive into today’s content, let’s take a  look at what these two assessments are so you can have them at the top of your mind throughout these training days.  Most you have access to your </a:t>
            </a:r>
            <a:r>
              <a:rPr lang="en-US" dirty="0" err="1"/>
              <a:t>Bloomboard</a:t>
            </a:r>
            <a:r>
              <a:rPr lang="en-US" dirty="0"/>
              <a:t> accounts, so I’m going to give us time to navigate to these accounts so you can pull up the assessments and access them on the platform.  Please take 5 minutes to navigate to your BB account.  As a reminder, I’ve included some information about how to access your account if you don’t remember your password, etc. </a:t>
            </a:r>
          </a:p>
        </p:txBody>
      </p:sp>
      <p:sp>
        <p:nvSpPr>
          <p:cNvPr id="4" name="Slide Number Placeholder 3"/>
          <p:cNvSpPr>
            <a:spLocks noGrp="1"/>
          </p:cNvSpPr>
          <p:nvPr>
            <p:ph type="sldNum" sz="quarter" idx="5"/>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1815355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44c223881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44c223881c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30 sec</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 You should have already received information from </a:t>
            </a:r>
            <a:r>
              <a:rPr lang="en-US" b="0" dirty="0" err="1"/>
              <a:t>BloomBoard</a:t>
            </a:r>
            <a:r>
              <a:rPr lang="en-US" b="0" dirty="0"/>
              <a:t>.  If you have not or have questions, I’ll share some information related to who you can reach out to after we go through this content and watch a short video.  </a:t>
            </a:r>
            <a:r>
              <a:rPr lang="en-US" b="0" i="1" dirty="0"/>
              <a:t>Walk through information on slide. </a:t>
            </a:r>
            <a:endParaRPr b="1" dirty="0"/>
          </a:p>
        </p:txBody>
      </p:sp>
      <p:sp>
        <p:nvSpPr>
          <p:cNvPr id="495" name="Google Shape;495;g44c223881c_0_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extLst>
      <p:ext uri="{BB962C8B-B14F-4D97-AF65-F5344CB8AC3E}">
        <p14:creationId xmlns:p14="http://schemas.microsoft.com/office/powerpoint/2010/main" val="1959917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sz="1200" dirty="0"/>
              <a:t>10 total minutes for this energizer (slides 2-7)</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P</a:t>
            </a:r>
            <a:r>
              <a:rPr lang="en-US" baseline="0" dirty="0"/>
              <a:t>oint out the 4 corners of the room (would be helpful if they were labeled).</a:t>
            </a:r>
            <a:r>
              <a:rPr lang="en-US" b="1" dirty="0"/>
              <a:t> </a:t>
            </a:r>
            <a:r>
              <a:rPr lang="en-US" b="0" dirty="0"/>
              <a:t>R</a:t>
            </a:r>
            <a:r>
              <a:rPr lang="en-US" dirty="0"/>
              <a:t>ead the prompt then click to reveal the choices.</a:t>
            </a:r>
            <a:r>
              <a:rPr lang="en-US" baseline="0" dirty="0"/>
              <a:t>  Provide a moment of wait time and have participants move to the corner that best represents their response.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Sources: </a:t>
            </a:r>
            <a:r>
              <a:rPr lang="en-US" b="0" baseline="0" dirty="0"/>
              <a:t>Public Domain</a:t>
            </a: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633344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 </a:t>
            </a:r>
          </a:p>
        </p:txBody>
      </p:sp>
      <p:sp>
        <p:nvSpPr>
          <p:cNvPr id="4" name="Slide Number Placeholder 3"/>
          <p:cNvSpPr>
            <a:spLocks noGrp="1"/>
          </p:cNvSpPr>
          <p:nvPr>
            <p:ph type="sldNum" sz="quarter" idx="5"/>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3149634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10 min</a:t>
            </a:r>
          </a:p>
          <a:p>
            <a:endParaRPr lang="en-US" b="1" dirty="0"/>
          </a:p>
          <a:p>
            <a:r>
              <a:rPr lang="en-US" b="0" dirty="0"/>
              <a:t>Facilitator says: please take the next 10 minutes to </a:t>
            </a:r>
            <a:r>
              <a:rPr lang="en-US" b="0" u="sng" dirty="0"/>
              <a:t>independently</a:t>
            </a:r>
            <a:r>
              <a:rPr lang="en-US" b="0" dirty="0"/>
              <a:t> read and review this assessments. Consider the questions on the slide as you review the assessment. </a:t>
            </a:r>
          </a:p>
        </p:txBody>
      </p:sp>
      <p:sp>
        <p:nvSpPr>
          <p:cNvPr id="4" name="Slide Number Placeholder 3"/>
          <p:cNvSpPr>
            <a:spLocks noGrp="1"/>
          </p:cNvSpPr>
          <p:nvPr>
            <p:ph type="sldNum" sz="quarter" idx="5"/>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311602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1" dirty="0"/>
          </a:p>
          <a:p>
            <a:r>
              <a:rPr lang="en-US" b="1" dirty="0"/>
              <a:t>Facilitator says:</a:t>
            </a:r>
            <a:r>
              <a:rPr lang="en-US" b="0" dirty="0"/>
              <a:t> With a partner, discuss your answers to these questions.  </a:t>
            </a:r>
          </a:p>
          <a:p>
            <a:endParaRPr lang="en-US" b="0" dirty="0"/>
          </a:p>
          <a:p>
            <a:r>
              <a:rPr lang="en-US" b="0" i="1" dirty="0"/>
              <a:t>Select 2 – 3 people to share out their answers whole group. </a:t>
            </a:r>
            <a:endParaRPr lang="en-US" b="1" i="1" dirty="0"/>
          </a:p>
        </p:txBody>
      </p:sp>
      <p:sp>
        <p:nvSpPr>
          <p:cNvPr id="4" name="Slide Number Placeholder 3"/>
          <p:cNvSpPr>
            <a:spLocks noGrp="1"/>
          </p:cNvSpPr>
          <p:nvPr>
            <p:ph type="sldNum" sz="quarter" idx="5"/>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4238273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b="1" dirty="0"/>
              <a:t>Facilitator Says: </a:t>
            </a:r>
            <a:r>
              <a:rPr lang="en-US" b="0" dirty="0"/>
              <a:t>Now that you’ve got your buddies, take your buddy sign-up sheet and put it in the back of your binders so you know who your buddies are.  During the next two days, we’ll do check-ins with your AABs several times. With your buddies you should… </a:t>
            </a:r>
            <a:r>
              <a:rPr lang="en-US" b="0" i="1" dirty="0"/>
              <a:t>Explain what’s on the slide.  </a:t>
            </a:r>
            <a:r>
              <a:rPr lang="en-US" b="0" i="0" dirty="0"/>
              <a:t>After today’s trainings, create a plan to check in with your buddies about completing these two assessments.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3178192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798806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1965882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b="0" dirty="0"/>
              <a:t>15 </a:t>
            </a:r>
            <a:r>
              <a:rPr lang="en-US" dirty="0"/>
              <a:t>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1943319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a:t>
            </a:r>
            <a:r>
              <a:rPr lang="en-US" b="1" baseline="0" dirty="0"/>
              <a:t> says: </a:t>
            </a:r>
            <a:r>
              <a:rPr lang="en-US" dirty="0"/>
              <a:t>Recall the three</a:t>
            </a:r>
            <a:r>
              <a:rPr lang="en-US" baseline="0" dirty="0"/>
              <a:t> types of assessments in each unit. When you prepare to teach a unit, you need to conduct a careful analysis of all three to develop a deeper understanding of what students are expected to do by the end of the unit. In Module 1, we unpacked the Cold Read Task and in Module 2 we unpacked the knowledge demands of the Extension Task.</a:t>
            </a:r>
          </a:p>
          <a:p>
            <a:pPr marL="0" indent="0">
              <a:buFontTx/>
              <a:buNone/>
            </a:pPr>
            <a:endParaRPr lang="en-US" baseline="0" dirty="0"/>
          </a:p>
          <a:p>
            <a:pPr marL="0" indent="0">
              <a:buFontTx/>
              <a:buNone/>
            </a:pPr>
            <a:r>
              <a:rPr lang="en-US" b="1" baseline="0" dirty="0"/>
              <a:t>Facilitator does: </a:t>
            </a:r>
            <a:r>
              <a:rPr lang="en-US" baseline="0" dirty="0"/>
              <a:t>Click to reveal the red box.</a:t>
            </a:r>
          </a:p>
          <a:p>
            <a:pPr marL="0" indent="0">
              <a:buFontTx/>
              <a:buNone/>
            </a:pPr>
            <a:endParaRPr lang="en-US" baseline="0" dirty="0"/>
          </a:p>
          <a:p>
            <a:pPr marL="0" indent="0">
              <a:buFontTx/>
              <a:buNone/>
            </a:pPr>
            <a:r>
              <a:rPr lang="en-US" b="1" baseline="0" dirty="0"/>
              <a:t>Facilitator says: </a:t>
            </a:r>
            <a:r>
              <a:rPr lang="en-US" baseline="0" dirty="0"/>
              <a:t>For our purposes today we are going to zoom in and unpack the Culminating Writing Task for our Flowers for Algernon unit. </a:t>
            </a:r>
          </a:p>
          <a:p>
            <a:pPr marL="0" indent="0">
              <a:buFontTx/>
              <a:buNone/>
            </a:pPr>
            <a:r>
              <a:rPr lang="en-US" baseline="0" dirty="0"/>
              <a:t> </a:t>
            </a:r>
          </a:p>
          <a:p>
            <a:pPr marL="0" indent="0">
              <a:buFontTx/>
              <a:buNone/>
            </a:pPr>
            <a:r>
              <a:rPr lang="en-US" b="1" baseline="0" dirty="0"/>
              <a:t>Important note: </a:t>
            </a:r>
            <a:r>
              <a:rPr lang="en-US" baseline="0" dirty="0"/>
              <a:t>For more information on ”Preparing to Teach a Unit,” see pages 12-14 from the Overview Guide: https://</a:t>
            </a:r>
            <a:r>
              <a:rPr lang="en-US" baseline="0" dirty="0" err="1"/>
              <a:t>learnzillion.com</a:t>
            </a:r>
            <a:r>
              <a:rPr lang="en-US" baseline="0" dirty="0"/>
              <a:t>/resources/134197</a:t>
            </a:r>
          </a:p>
          <a:p>
            <a:pPr marL="171450" indent="-171450">
              <a:buFont typeface="Arial" charset="0"/>
              <a:buChar char="•"/>
            </a:pPr>
            <a:endParaRPr lang="en-US" baseline="0" dirty="0"/>
          </a:p>
          <a:p>
            <a:endParaRPr lang="en-US" dirty="0"/>
          </a:p>
        </p:txBody>
      </p:sp>
      <p:sp>
        <p:nvSpPr>
          <p:cNvPr id="4" name="Slide Number Placeholder 3"/>
          <p:cNvSpPr>
            <a:spLocks noGrp="1"/>
          </p:cNvSpPr>
          <p:nvPr>
            <p:ph type="sldNum" sz="quarter" idx="10"/>
          </p:nvPr>
        </p:nvSpPr>
        <p:spPr>
          <a:xfrm>
            <a:off x="5965662" y="8432965"/>
            <a:ext cx="2971800" cy="458787"/>
          </a:xfrm>
          <a:prstGeom prst="rect">
            <a:avLst/>
          </a:prstGeom>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162745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t>3.5</a:t>
            </a:r>
            <a:r>
              <a:rPr lang="en-US" baseline="0" dirty="0"/>
              <a:t> minutes</a:t>
            </a:r>
          </a:p>
          <a:p>
            <a:pPr marL="0" indent="0">
              <a:buFontTx/>
              <a:buNone/>
            </a:pPr>
            <a:endParaRPr lang="en-US" baseline="0" dirty="0"/>
          </a:p>
          <a:p>
            <a:r>
              <a:rPr lang="en-US" b="1" baseline="0" dirty="0"/>
              <a:t>Facilitator does</a:t>
            </a:r>
            <a:r>
              <a:rPr lang="en-US" baseline="0" dirty="0"/>
              <a:t>: Review directions and point participants to the Culminating Writing Task. After a minute of independent review time, have participants discuss the second bullet with a partner.  Afterwards, invite participants to share out with the whole group.</a:t>
            </a:r>
          </a:p>
          <a:p>
            <a:endParaRPr lang="en-US" sz="1200" b="0" kern="1200" baseline="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Track character development from the beginning to the end of a story</a:t>
            </a:r>
          </a:p>
          <a:p>
            <a:pPr marL="171450" lvl="0" indent="-171450">
              <a:buFont typeface="Arial" charset="0"/>
              <a:buChar char="•"/>
            </a:pPr>
            <a:r>
              <a:rPr lang="en-US" sz="1200" kern="1200" dirty="0">
                <a:solidFill>
                  <a:schemeClr val="tx1"/>
                </a:solidFill>
                <a:effectLst/>
                <a:latin typeface="+mn-lt"/>
                <a:ea typeface="+mn-ea"/>
                <a:cs typeface="+mn-cs"/>
              </a:rPr>
              <a:t>Evaluate whether changes had a positive or negative impact on a character </a:t>
            </a:r>
          </a:p>
          <a:p>
            <a:pPr marL="171450" lvl="0" indent="-171450">
              <a:buFont typeface="Arial" charset="0"/>
              <a:buChar char="•"/>
            </a:pPr>
            <a:r>
              <a:rPr lang="en-US" sz="1200" kern="1200" dirty="0">
                <a:solidFill>
                  <a:schemeClr val="tx1"/>
                </a:solidFill>
                <a:effectLst/>
                <a:latin typeface="+mn-lt"/>
                <a:ea typeface="+mn-ea"/>
                <a:cs typeface="+mn-cs"/>
              </a:rPr>
              <a:t>Write an argument</a:t>
            </a:r>
          </a:p>
          <a:p>
            <a:pPr marL="171450" lvl="0" indent="-171450">
              <a:buFont typeface="Arial" charset="0"/>
              <a:buChar char="•"/>
            </a:pPr>
            <a:r>
              <a:rPr lang="en-US" sz="1200" kern="1200" dirty="0">
                <a:solidFill>
                  <a:schemeClr val="tx1"/>
                </a:solidFill>
                <a:effectLst/>
                <a:latin typeface="+mn-lt"/>
                <a:ea typeface="+mn-ea"/>
                <a:cs typeface="+mn-cs"/>
              </a:rPr>
              <a:t>Acknowledge an opposing claim and distinguish your claim from it</a:t>
            </a:r>
          </a:p>
          <a:p>
            <a:pPr marL="171450" lvl="0" indent="-171450">
              <a:buFont typeface="Arial" charset="0"/>
              <a:buChar char="•"/>
            </a:pPr>
            <a:r>
              <a:rPr lang="en-US" sz="1200" kern="1200" dirty="0">
                <a:solidFill>
                  <a:schemeClr val="tx1"/>
                </a:solidFill>
                <a:effectLst/>
                <a:latin typeface="+mn-lt"/>
                <a:ea typeface="+mn-ea"/>
                <a:cs typeface="+mn-cs"/>
              </a:rPr>
              <a:t>Cite several pieces of relevant text evidence to support your claim </a:t>
            </a:r>
          </a:p>
          <a:p>
            <a:pPr marL="171450" lvl="0" indent="-171450">
              <a:buFont typeface="Arial" charset="0"/>
              <a:buChar char="•"/>
            </a:pPr>
            <a:r>
              <a:rPr lang="en-US" sz="1200" kern="1200" dirty="0">
                <a:solidFill>
                  <a:schemeClr val="tx1"/>
                </a:solidFill>
                <a:effectLst/>
                <a:latin typeface="+mn-lt"/>
                <a:ea typeface="+mn-ea"/>
                <a:cs typeface="+mn-cs"/>
              </a:rPr>
              <a:t>Use direct quotes from the text</a:t>
            </a:r>
          </a:p>
          <a:p>
            <a:pPr marL="171450" lvl="0" indent="-171450">
              <a:buFont typeface="Arial" charset="0"/>
              <a:buChar char="•"/>
            </a:pPr>
            <a:r>
              <a:rPr lang="en-US" sz="1200" kern="1200" dirty="0">
                <a:solidFill>
                  <a:schemeClr val="tx1"/>
                </a:solidFill>
                <a:effectLst/>
                <a:latin typeface="+mn-lt"/>
                <a:ea typeface="+mn-ea"/>
                <a:cs typeface="+mn-cs"/>
              </a:rPr>
              <a:t>Use proper grammar, spelling, conventions, etc. </a:t>
            </a:r>
          </a:p>
          <a:p>
            <a:pPr marL="171450"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 typeface="Arial" charset="0"/>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endParaRPr lang="en-US" b="1" dirty="0"/>
          </a:p>
          <a:p>
            <a:endParaRPr lang="en-US" dirty="0"/>
          </a:p>
          <a:p>
            <a:r>
              <a:rPr lang="en-US" b="1" dirty="0"/>
              <a:t>Facilitator does: </a:t>
            </a:r>
            <a:r>
              <a:rPr lang="en-US" b="0" dirty="0"/>
              <a:t>Use this slide to support during your debrief conversation. Spend more or less time here depending on what the group shares on the previous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1991578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does: </a:t>
            </a:r>
            <a:r>
              <a:rPr lang="en-US"/>
              <a:t>Review prompt and have participants</a:t>
            </a:r>
            <a:r>
              <a:rPr lang="en-US" baseline="0"/>
              <a:t> discuss at their corners.  If time allows, invite a few participants to share out with the whole group.</a:t>
            </a: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1988183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Calibri"/>
                <a:cs typeface="Calibri"/>
              </a:rPr>
              <a:t>5</a:t>
            </a:r>
            <a:r>
              <a:rPr lang="en-US" dirty="0">
                <a:latin typeface="Calibri"/>
                <a:cs typeface="Calibri"/>
              </a:rPr>
              <a:t> minutes</a:t>
            </a:r>
          </a:p>
          <a:p>
            <a:pPr marL="0" indent="0">
              <a:buFontTx/>
              <a:buNone/>
            </a:pPr>
            <a:endParaRPr lang="en-US" dirty="0">
              <a:latin typeface="Calibri"/>
              <a:cs typeface="Calibri"/>
            </a:endParaRPr>
          </a:p>
          <a:p>
            <a:pPr marL="0" indent="0">
              <a:buFontTx/>
              <a:buNone/>
            </a:pPr>
            <a:r>
              <a:rPr lang="en-US" b="1" dirty="0">
                <a:latin typeface="Calibri"/>
                <a:cs typeface="Calibri"/>
              </a:rPr>
              <a:t>Facilitator does: </a:t>
            </a:r>
            <a:r>
              <a:rPr lang="en-US" dirty="0">
                <a:latin typeface="Calibri"/>
                <a:cs typeface="Calibri"/>
              </a:rPr>
              <a:t>Point</a:t>
            </a:r>
            <a:r>
              <a:rPr lang="en-US" baseline="0" dirty="0">
                <a:latin typeface="Calibri"/>
                <a:cs typeface="Calibri"/>
              </a:rPr>
              <a:t> participants to the exemplar student writing in their handouts. Point out that this student exemplar is designed to represent </a:t>
            </a:r>
            <a:r>
              <a:rPr lang="en-US" sz="1200" b="0" i="0" u="none" strike="noStrike" kern="1200" dirty="0">
                <a:solidFill>
                  <a:schemeClr val="tx1"/>
                </a:solidFill>
                <a:effectLst/>
                <a:latin typeface="+mn-lt"/>
                <a:ea typeface="+mn-ea"/>
                <a:cs typeface="+mn-cs"/>
              </a:rPr>
              <a:t>“a student who</a:t>
            </a:r>
            <a:r>
              <a:rPr lang="en-US" sz="1200" b="0" i="0" u="none" strike="noStrike" kern="1200" baseline="0" dirty="0">
                <a:solidFill>
                  <a:schemeClr val="tx1"/>
                </a:solidFill>
                <a:effectLst/>
                <a:latin typeface="+mn-lt"/>
                <a:ea typeface="+mn-ea"/>
                <a:cs typeface="+mn-cs"/>
              </a:rPr>
              <a:t> has</a:t>
            </a:r>
            <a:r>
              <a:rPr lang="en-US" sz="1200" b="0" i="0" u="none" strike="noStrike" kern="1200" dirty="0">
                <a:solidFill>
                  <a:schemeClr val="tx1"/>
                </a:solidFill>
                <a:effectLst/>
                <a:latin typeface="+mn-lt"/>
                <a:ea typeface="+mn-ea"/>
                <a:cs typeface="+mn-cs"/>
              </a:rPr>
              <a:t> mastered the standard(s) at this grade level and has built the knowledge necessary through the unit.”</a:t>
            </a:r>
            <a:r>
              <a:rPr lang="en-US" baseline="0" dirty="0">
                <a:latin typeface="+mn-lt"/>
                <a:cs typeface="Calibri"/>
              </a:rPr>
              <a:t> Review directions and provide independent work time. </a:t>
            </a:r>
            <a:endParaRPr lang="en-US" baseline="0" dirty="0">
              <a:latin typeface="Calibri"/>
              <a:cs typeface="Calibri"/>
            </a:endParaRPr>
          </a:p>
          <a:p>
            <a:pPr marL="0" indent="0">
              <a:buFontTx/>
              <a:buNone/>
            </a:pPr>
            <a:endParaRPr lang="en-US" baseline="0" dirty="0">
              <a:latin typeface="Calibri"/>
              <a:cs typeface="Calibri"/>
            </a:endParaRPr>
          </a:p>
          <a:p>
            <a:pPr marL="0" indent="0">
              <a:buFontTx/>
              <a:buNone/>
            </a:pPr>
            <a:r>
              <a:rPr lang="en-US" b="1" baseline="0" dirty="0">
                <a:latin typeface="Calibri"/>
                <a:cs typeface="Calibri"/>
              </a:rPr>
              <a:t>Note: </a:t>
            </a:r>
            <a:r>
              <a:rPr lang="en-US" baseline="0" dirty="0">
                <a:latin typeface="Calibri"/>
                <a:cs typeface="Calibri"/>
              </a:rPr>
              <a:t>Debrief on next slide.</a:t>
            </a:r>
          </a:p>
          <a:p>
            <a:pPr marL="0" indent="0">
              <a:buFontTx/>
              <a:buNone/>
            </a:pPr>
            <a:endParaRPr lang="en-US" baseline="0" dirty="0">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aseline="0" dirty="0">
              <a:latin typeface="Calibri"/>
              <a:cs typeface="Calibri"/>
            </a:endParaRPr>
          </a:p>
        </p:txBody>
      </p:sp>
      <p:sp>
        <p:nvSpPr>
          <p:cNvPr id="4" name="Slide Number Placeholder 3"/>
          <p:cNvSpPr>
            <a:spLocks noGrp="1"/>
          </p:cNvSpPr>
          <p:nvPr>
            <p:ph type="sldNum" sz="quarter" idx="10"/>
          </p:nvPr>
        </p:nvSpPr>
        <p:spPr>
          <a:xfrm>
            <a:off x="5934130" y="8432965"/>
            <a:ext cx="2971800" cy="458787"/>
          </a:xfrm>
          <a:prstGeom prst="rect">
            <a:avLst/>
          </a:prstGeom>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1353990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4.5</a:t>
            </a:r>
            <a:r>
              <a:rPr lang="en-US" dirty="0">
                <a:latin typeface="+mn-lt"/>
                <a:cs typeface="Calibri"/>
              </a:rPr>
              <a:t> minutes</a:t>
            </a:r>
          </a:p>
          <a:p>
            <a:pPr marL="0" indent="0">
              <a:buFontTx/>
              <a:buNone/>
            </a:pPr>
            <a:endParaRPr lang="en-US" dirty="0">
              <a:latin typeface="+mn-lt"/>
              <a:cs typeface="Calibri"/>
            </a:endParaRPr>
          </a:p>
          <a:p>
            <a:pPr marL="0" indent="0">
              <a:buFontTx/>
              <a:buNone/>
            </a:pPr>
            <a:r>
              <a:rPr lang="en-US" b="1" dirty="0">
                <a:latin typeface="+mn-lt"/>
                <a:cs typeface="Calibri"/>
              </a:rPr>
              <a:t>Facilitator does: </a:t>
            </a:r>
            <a:r>
              <a:rPr lang="en-US" b="0" dirty="0">
                <a:latin typeface="+mn-lt"/>
                <a:cs typeface="Calibri"/>
              </a:rPr>
              <a:t>Invite participants to discuss with</a:t>
            </a:r>
            <a:r>
              <a:rPr lang="en-US" b="0" baseline="0" dirty="0">
                <a:latin typeface="+mn-lt"/>
                <a:cs typeface="Calibri"/>
              </a:rPr>
              <a:t> a partner or at their table groups, then facilitate whole group debrief. </a:t>
            </a:r>
          </a:p>
          <a:p>
            <a:pPr marL="0" indent="0">
              <a:buFontTx/>
              <a:buNone/>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says: </a:t>
            </a:r>
            <a:r>
              <a:rPr lang="en-US" b="0" baseline="0" dirty="0">
                <a:latin typeface="+mn-lt"/>
                <a:cs typeface="Calibri"/>
              </a:rPr>
              <a:t>This is just our first look at this student exemplar – we will do an even deeper dive to examine evidence of the grade-level standards later in this module.  For our purposes in this session, we want to have a clear vision of excellence for what students are expected to produce on this task so we can see exactly how the Guidebooks lessons sequentially prepare students for this task! Let’s start by considering the Writing Process</a:t>
            </a:r>
            <a:r>
              <a:rPr lang="is-IS" b="0" baseline="0" dirty="0">
                <a:latin typeface="+mn-lt"/>
                <a:cs typeface="Calibri"/>
              </a:rPr>
              <a:t>…</a:t>
            </a:r>
            <a:endParaRPr lang="en-US" b="0" baseline="0" dirty="0">
              <a:latin typeface="+mn-lt"/>
              <a:cs typeface="Calibri"/>
            </a:endParaRPr>
          </a:p>
          <a:p>
            <a:pPr marL="0" indent="0">
              <a:buFontTx/>
              <a:buNone/>
            </a:pPr>
            <a:endParaRPr lang="en-US" b="0" baseline="0" dirty="0">
              <a:latin typeface="+mn-lt"/>
              <a:cs typeface="Calibri"/>
            </a:endParaRPr>
          </a:p>
          <a:p>
            <a:pPr marL="0" indent="0">
              <a:buFontTx/>
              <a:buNone/>
            </a:pPr>
            <a:r>
              <a:rPr lang="en-US" b="1" baseline="0" dirty="0">
                <a:latin typeface="+mn-lt"/>
                <a:cs typeface="Calibri"/>
              </a:rPr>
              <a:t>Look for:</a:t>
            </a:r>
          </a:p>
          <a:p>
            <a:pPr marL="171450" lvl="0" indent="-171450">
              <a:buFont typeface="Arial" charset="0"/>
              <a:buChar char="•"/>
            </a:pPr>
            <a:r>
              <a:rPr lang="en-US" sz="1200" b="1" kern="1200" dirty="0">
                <a:solidFill>
                  <a:schemeClr val="tx1"/>
                </a:solidFill>
                <a:effectLst/>
                <a:latin typeface="+mn-lt"/>
                <a:ea typeface="+mn-ea"/>
                <a:cs typeface="+mn-cs"/>
              </a:rPr>
              <a:t>(Content Knowledge)</a:t>
            </a:r>
            <a:r>
              <a:rPr lang="en-US" sz="1200" kern="1200" dirty="0">
                <a:solidFill>
                  <a:schemeClr val="tx1"/>
                </a:solidFill>
                <a:effectLst/>
                <a:latin typeface="+mn-lt"/>
                <a:ea typeface="+mn-ea"/>
                <a:cs typeface="+mn-cs"/>
              </a:rPr>
              <a:t> The student has a strong understanding of the way Charlie has changed and its negative impact on him. The student cites evidence from throughout the text to support her analysis of Charlie’s character development. The writer also explains how each piece of evidence connects to her claim about Charlie, demonstrating understanding of the surgery’s negative impact on his life. </a:t>
            </a:r>
          </a:p>
          <a:p>
            <a:pPr marL="171450" lvl="0" indent="-171450">
              <a:buFont typeface="Arial" charset="0"/>
              <a:buChar char="•"/>
            </a:pPr>
            <a:r>
              <a:rPr lang="en-US" sz="1200" b="1" kern="1200" dirty="0">
                <a:solidFill>
                  <a:schemeClr val="tx1"/>
                </a:solidFill>
                <a:effectLst/>
                <a:latin typeface="+mn-lt"/>
                <a:ea typeface="+mn-ea"/>
                <a:cs typeface="+mn-cs"/>
              </a:rPr>
              <a:t>(Writing skill and craft)</a:t>
            </a:r>
            <a:r>
              <a:rPr lang="en-US" sz="1200" kern="1200" dirty="0">
                <a:solidFill>
                  <a:schemeClr val="tx1"/>
                </a:solidFill>
                <a:effectLst/>
                <a:latin typeface="+mn-lt"/>
                <a:ea typeface="+mn-ea"/>
                <a:cs typeface="+mn-cs"/>
              </a:rPr>
              <a:t> The student’s essay is organized effectively (introduction, body, conclusion) around a thesis/claim and is supported by relevant and sufficient text evidence. She elaborates upon each piece of evidence by explaining how it supports her claim. She integrates direct quotes correctly and effectively, and transitions effectively between ideas. The student also demonstrates strong command of spelling, conventions, grammar, etc. </a:t>
            </a:r>
          </a:p>
          <a:p>
            <a:pPr marL="171450" lvl="0" indent="-171450">
              <a:buFont typeface="Arial" charset="0"/>
              <a:buChar char="•"/>
            </a:pPr>
            <a:r>
              <a:rPr lang="en-US" sz="1200" b="1" kern="1200" dirty="0">
                <a:solidFill>
                  <a:schemeClr val="tx1"/>
                </a:solidFill>
                <a:effectLst/>
                <a:latin typeface="+mn-lt"/>
                <a:ea typeface="+mn-ea"/>
                <a:cs typeface="+mn-cs"/>
              </a:rPr>
              <a:t>(Backwards Design) </a:t>
            </a:r>
            <a:r>
              <a:rPr lang="en-US" sz="1200" kern="1200" dirty="0">
                <a:solidFill>
                  <a:schemeClr val="tx1"/>
                </a:solidFill>
                <a:effectLst/>
                <a:latin typeface="+mn-lt"/>
                <a:ea typeface="+mn-ea"/>
                <a:cs typeface="+mn-cs"/>
              </a:rPr>
              <a:t>Students will need the opportunity to develop a deep understanding of the story “Flowers for Algernon” and specifically Charlie’s characterization. Students will need to learn how to: </a:t>
            </a:r>
          </a:p>
          <a:p>
            <a:pPr marL="628650" lvl="1" indent="-171450">
              <a:buFont typeface="Arial" charset="0"/>
              <a:buChar char="•"/>
            </a:pPr>
            <a:r>
              <a:rPr lang="en-US" sz="1200" kern="1200" dirty="0">
                <a:solidFill>
                  <a:schemeClr val="tx1"/>
                </a:solidFill>
                <a:effectLst/>
                <a:latin typeface="+mn-lt"/>
                <a:ea typeface="+mn-ea"/>
                <a:cs typeface="+mn-cs"/>
              </a:rPr>
              <a:t>Track character development from the beginning to the end of a story </a:t>
            </a:r>
          </a:p>
          <a:p>
            <a:pPr marL="628650" lvl="1" indent="-171450">
              <a:buFont typeface="Arial" charset="0"/>
              <a:buChar char="•"/>
            </a:pPr>
            <a:r>
              <a:rPr lang="en-US" sz="1200" kern="1200" dirty="0">
                <a:solidFill>
                  <a:schemeClr val="tx1"/>
                </a:solidFill>
                <a:effectLst/>
                <a:latin typeface="+mn-lt"/>
                <a:ea typeface="+mn-ea"/>
                <a:cs typeface="+mn-cs"/>
              </a:rPr>
              <a:t>Evaluate whether changes had a positive or negative impact on a character </a:t>
            </a:r>
          </a:p>
          <a:p>
            <a:pPr marL="628650" lvl="1" indent="-171450">
              <a:buFont typeface="Arial" charset="0"/>
              <a:buChar char="•"/>
            </a:pPr>
            <a:r>
              <a:rPr lang="en-US" sz="1200" kern="1200" dirty="0">
                <a:solidFill>
                  <a:schemeClr val="tx1"/>
                </a:solidFill>
                <a:effectLst/>
                <a:latin typeface="+mn-lt"/>
                <a:ea typeface="+mn-ea"/>
                <a:cs typeface="+mn-cs"/>
              </a:rPr>
              <a:t>Write an argument</a:t>
            </a:r>
          </a:p>
          <a:p>
            <a:pPr marL="628650" lvl="1" indent="-171450">
              <a:buFont typeface="Arial" charset="0"/>
              <a:buChar char="•"/>
            </a:pPr>
            <a:r>
              <a:rPr lang="en-US" sz="1200" kern="1200" dirty="0">
                <a:solidFill>
                  <a:schemeClr val="tx1"/>
                </a:solidFill>
                <a:effectLst/>
                <a:latin typeface="+mn-lt"/>
                <a:ea typeface="+mn-ea"/>
                <a:cs typeface="+mn-cs"/>
              </a:rPr>
              <a:t>Acknowledge an opposing claim and distinguish your claim from it</a:t>
            </a:r>
          </a:p>
          <a:p>
            <a:pPr marL="628650" lvl="1" indent="-171450">
              <a:buFont typeface="Arial" charset="0"/>
              <a:buChar char="•"/>
            </a:pPr>
            <a:r>
              <a:rPr lang="en-US" sz="1200" kern="1200" dirty="0">
                <a:solidFill>
                  <a:schemeClr val="tx1"/>
                </a:solidFill>
                <a:effectLst/>
                <a:latin typeface="+mn-lt"/>
                <a:ea typeface="+mn-ea"/>
                <a:cs typeface="+mn-cs"/>
              </a:rPr>
              <a:t>Cite several pieces of relevant text evidence to support your claim </a:t>
            </a:r>
          </a:p>
          <a:p>
            <a:pPr marL="628650" lvl="1" indent="-171450">
              <a:buFont typeface="Arial" charset="0"/>
              <a:buChar char="•"/>
            </a:pPr>
            <a:r>
              <a:rPr lang="en-US" sz="1200" kern="1200" dirty="0">
                <a:solidFill>
                  <a:schemeClr val="tx1"/>
                </a:solidFill>
                <a:effectLst/>
                <a:latin typeface="+mn-lt"/>
                <a:ea typeface="+mn-ea"/>
                <a:cs typeface="+mn-cs"/>
              </a:rPr>
              <a:t>Use direct quotes from the text</a:t>
            </a:r>
          </a:p>
          <a:p>
            <a:pPr marL="0" indent="0">
              <a:buFontTx/>
              <a:buNone/>
            </a:pPr>
            <a:endParaRPr lang="en-US" baseline="0" dirty="0">
              <a:latin typeface="+mn-l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30 seconds </a:t>
            </a:r>
          </a:p>
          <a:p>
            <a:endParaRPr lang="en-US" b="1" dirty="0"/>
          </a:p>
          <a:p>
            <a:r>
              <a:rPr lang="en-US" b="1" dirty="0"/>
              <a:t>Facilitator says: </a:t>
            </a:r>
            <a:r>
              <a:rPr lang="en-US" b="0" dirty="0"/>
              <a:t>Let’s pause here for just a moment – I heard some of you say, “wow, this seems really hard!” And while the task is certainly challenging and rigorous, I want to remind you that the design of the Guidebooks is intentional – this is not the first time students are practicing these skills or building the knowledge necessary to succeed here. It’s all planned out based on the backwards design principle of the Guidebooks – so you will have support in getting students ready/setting them up for success. The rest of this session is designed to show us how the Guidebooks accomplishes this for writing specifically.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3780171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2</a:t>
            </a:r>
            <a:r>
              <a:rPr lang="en-US" dirty="0">
                <a:latin typeface="+mn-lt"/>
                <a:cs typeface="Calibri"/>
              </a:rPr>
              <a:t>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Gauge participants’ familiarity with the writing process or the traditional “5 stages of writing”.  Acknowledge that the term “writing process” likely isn’t new for many folks in the room.</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Click to reveal the stop and jot prompt and have participants make a quick list with their partners.  They should also discuss what’s happening in each of these stages.  Afterwards, bring the group back together and invite participants to share out.  Then, click to reveal the box with the 5 stages participants were likely to list.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These “5 stages” are typically what we think of when we think of the Writing Process.  But, with the adoption of the Louisiana Student Standards and the increased focused on text-based writing and knowledge – it turns out that though this process has been helpful for quite some time, it isn’t quite enough.</a:t>
            </a:r>
            <a:endParaRPr lang="en-US" baseline="0" dirty="0"/>
          </a:p>
          <a:p>
            <a:pPr marL="0" indent="0">
              <a:buFont typeface="Arial" charset="0"/>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4 minutes</a:t>
            </a:r>
            <a:endParaRPr lang="en-US" dirty="0">
              <a:latin typeface="+mn-lt"/>
              <a:cs typeface="Calibri"/>
            </a:endParaRPr>
          </a:p>
          <a:p>
            <a:pPr marL="0" indent="0">
              <a:buFontTx/>
              <a:buNone/>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says: </a:t>
            </a:r>
            <a:r>
              <a:rPr lang="en-US" b="0" baseline="0" dirty="0">
                <a:latin typeface="+mn-lt"/>
                <a:cs typeface="Calibri"/>
              </a:rPr>
              <a:t>So the Guidebooks’ Writing Process is a little different!  Take a moment and review the Writing Process illustrated here.  Take a moment independently to note what is different. Based on what we’ve learned in Modules 1-4 so far (and even thinking about the student exemplar we just examined), why do you think this change is so important? Why is it necessary? </a:t>
            </a:r>
          </a:p>
          <a:p>
            <a:pPr marL="0" indent="0">
              <a:buFontTx/>
              <a:buNone/>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does: </a:t>
            </a:r>
            <a:r>
              <a:rPr lang="en-US" b="0" baseline="0" dirty="0">
                <a:latin typeface="+mn-lt"/>
                <a:cs typeface="Calibri"/>
              </a:rPr>
              <a:t>Have participants discuss at their tables.  Listen in to conversations and strategically identify 1-2 participants to share out with the whole group. Then, click to reveal the red box around Building Understanding and emphasize that this is the key difference.  Explain that students must know a lot about the text or topic they are writing about!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Look for:</a:t>
            </a:r>
          </a:p>
          <a:p>
            <a:pPr marL="171450" indent="-171450">
              <a:buFont typeface="Arial" charset="0"/>
              <a:buChar char="•"/>
            </a:pPr>
            <a:r>
              <a:rPr lang="en-US" b="1" baseline="0" dirty="0">
                <a:latin typeface="+mn-lt"/>
                <a:cs typeface="Calibri"/>
              </a:rPr>
              <a:t>What: </a:t>
            </a:r>
            <a:r>
              <a:rPr lang="en-US" b="0" baseline="0" dirty="0">
                <a:latin typeface="+mn-lt"/>
                <a:cs typeface="Calibri"/>
              </a:rPr>
              <a:t>Building Understanding is the key first step in the process, before students even begin engaging with brainstorming (traditionally called pre-writing) – ALL THREE SHIFTS LIVE HERE </a:t>
            </a:r>
          </a:p>
          <a:p>
            <a:pPr marL="628650" lvl="1" indent="-171450">
              <a:buFont typeface="Arial" charset="0"/>
              <a:buChar char="•"/>
            </a:pPr>
            <a:r>
              <a:rPr lang="en-US" b="0" baseline="0" dirty="0">
                <a:latin typeface="+mn-lt"/>
                <a:cs typeface="Calibri"/>
              </a:rPr>
              <a:t>Cycle – the writing isn’t a one and done – there’s a strategic building of skills throughout the year and so doing Guidebooks units throughout the year allows students to revisit and build</a:t>
            </a:r>
          </a:p>
          <a:p>
            <a:pPr marL="171450" indent="-171450">
              <a:buFont typeface="Arial" charset="0"/>
              <a:buChar char="•"/>
            </a:pPr>
            <a:r>
              <a:rPr lang="en-US" b="1" baseline="0" dirty="0">
                <a:latin typeface="+mn-lt"/>
                <a:cs typeface="Calibri"/>
              </a:rPr>
              <a:t>Why: </a:t>
            </a:r>
            <a:r>
              <a:rPr lang="en-US" b="0" baseline="0" dirty="0">
                <a:latin typeface="+mn-lt"/>
                <a:cs typeface="Calibri"/>
              </a:rPr>
              <a:t>There is a shift in what we are asking students to do.  </a:t>
            </a:r>
            <a:r>
              <a:rPr lang="en-US" sz="1200" i="0" kern="1200" dirty="0">
                <a:solidFill>
                  <a:schemeClr val="tx1"/>
                </a:solidFill>
                <a:effectLst/>
                <a:latin typeface="+mn-lt"/>
                <a:ea typeface="+mn-ea"/>
                <a:cs typeface="+mn-cs"/>
              </a:rPr>
              <a:t>In the past, writing prompts asked students to write about their personal experiences and feelings. Now writing tasks ask students to write about their understanding of complex texts. Note: This doesn’t mean we have to completely do away with personal narratives – there’s even a place for this in the Guidebooks in some extension tasks. These personal pieces can also be enhanced by the learning done in a unit. However, we need to shift our focus and where we’re spending most of our time with writing instruction because research tells us that when students spend MOST of their time writing about content they know really well, BOTH writing and content understanding improve. This is why the Guidebooks focuses so heavily on this type of content/text-based writing. </a:t>
            </a:r>
            <a:endParaRPr lang="en-US" sz="1200" i="0" kern="1200" baseline="0" dirty="0">
              <a:solidFill>
                <a:schemeClr val="tx1"/>
              </a:solidFill>
              <a:effectLst/>
              <a:latin typeface="+mn-lt"/>
              <a:ea typeface="+mn-ea"/>
              <a:cs typeface="+mn-cs"/>
            </a:endParaRPr>
          </a:p>
          <a:p>
            <a:pPr marL="171450" indent="-171450">
              <a:buFont typeface="Arial" charset="0"/>
              <a:buChar char="•"/>
            </a:pPr>
            <a:endParaRPr lang="en-US" sz="1200" i="0" kern="1200" baseline="0" dirty="0">
              <a:solidFill>
                <a:schemeClr val="tx1"/>
              </a:solidFill>
              <a:effectLst/>
              <a:latin typeface="+mn-lt"/>
              <a:ea typeface="+mn-ea"/>
              <a:cs typeface="+mn-cs"/>
            </a:endParaRPr>
          </a:p>
          <a:p>
            <a:pPr marL="171450" indent="-171450">
              <a:buFont typeface="Arial" charset="0"/>
              <a:buChar char="•"/>
            </a:pPr>
            <a:endParaRPr lang="en-US" sz="1200" i="0" kern="1200" baseline="0" dirty="0">
              <a:solidFill>
                <a:schemeClr val="tx1"/>
              </a:solidFill>
              <a:effectLst/>
              <a:latin typeface="+mn-lt"/>
              <a:ea typeface="+mn-ea"/>
              <a:cs typeface="+mn-cs"/>
            </a:endParaRPr>
          </a:p>
          <a:p>
            <a:pPr marL="0" indent="0">
              <a:buFont typeface="Arial" charset="0"/>
              <a:buNone/>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832359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45 seconds</a:t>
            </a:r>
            <a:endParaRPr lang="en-US"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says:  </a:t>
            </a:r>
            <a:r>
              <a:rPr lang="en-US" b="0" baseline="0" dirty="0">
                <a:latin typeface="+mn-lt"/>
                <a:cs typeface="Calibri"/>
              </a:rPr>
              <a:t>This shift is so important.  To name it very clearly – content matters.  Student writing is not just about their actual writing skills (hooks, transitions, flow, imagery, </a:t>
            </a:r>
            <a:r>
              <a:rPr lang="en-US" b="0" baseline="0" dirty="0" err="1">
                <a:latin typeface="+mn-lt"/>
                <a:cs typeface="Calibri"/>
              </a:rPr>
              <a:t>etc</a:t>
            </a:r>
            <a:r>
              <a:rPr lang="en-US" b="0" baseline="0" dirty="0">
                <a:latin typeface="+mn-lt"/>
                <a:cs typeface="Calibri"/>
              </a:rPr>
              <a:t>) – it’s first and foremost about their content! In order to write, students must have a deep understanding of the text or topic they are writing about.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latin typeface="+mn-lt"/>
                <a:cs typeface="Calibri"/>
              </a:rPr>
              <a:t>And so when we talk about “instructional goals in writing” we mean those two things</a:t>
            </a:r>
            <a:r>
              <a:rPr lang="is-IS" b="0" baseline="0" dirty="0">
                <a:latin typeface="+mn-lt"/>
                <a:cs typeface="Calibri"/>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latin typeface="+mn-lt"/>
                <a:cs typeface="Calibri"/>
              </a:rPr>
              <a:t>Facilitator does: </a:t>
            </a:r>
            <a:r>
              <a:rPr lang="is-IS" b="0" baseline="0" dirty="0">
                <a:latin typeface="+mn-lt"/>
                <a:cs typeface="Calibri"/>
              </a:rPr>
              <a:t>Click to reveal goals and have participants read them. </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latin typeface="+mn-lt"/>
                <a:cs typeface="Calibri"/>
              </a:rPr>
              <a:t>Facilitator says: </a:t>
            </a:r>
            <a:r>
              <a:rPr lang="en-US" b="0" baseline="0" dirty="0">
                <a:latin typeface="+mn-lt"/>
                <a:cs typeface="Calibri"/>
              </a:rPr>
              <a:t>It’s also important to point out that </a:t>
            </a:r>
            <a:r>
              <a:rPr lang="en-US" sz="1200" b="0" i="0" kern="1200" baseline="0" dirty="0">
                <a:solidFill>
                  <a:schemeClr val="tx1"/>
                </a:solidFill>
                <a:effectLst/>
                <a:latin typeface="+mn-lt"/>
                <a:ea typeface="+mn-ea"/>
                <a:cs typeface="+mn-cs"/>
              </a:rPr>
              <a:t>t</a:t>
            </a:r>
            <a:r>
              <a:rPr lang="en-US" sz="1200" i="0" kern="1200" dirty="0">
                <a:solidFill>
                  <a:schemeClr val="tx1"/>
                </a:solidFill>
                <a:effectLst/>
                <a:latin typeface="+mn-lt"/>
                <a:ea typeface="+mn-ea"/>
                <a:cs typeface="+mn-cs"/>
              </a:rPr>
              <a:t>his shift to focus on writing about understanding levels the playing field for students. Because the</a:t>
            </a:r>
            <a:r>
              <a:rPr lang="en-US" sz="1200" i="0" kern="1200" baseline="0" dirty="0">
                <a:solidFill>
                  <a:schemeClr val="tx1"/>
                </a:solidFill>
                <a:effectLst/>
                <a:latin typeface="+mn-lt"/>
                <a:ea typeface="+mn-ea"/>
                <a:cs typeface="+mn-cs"/>
              </a:rPr>
              <a:t> Guidebooks are designed to give all students access to complex texts and topics, all students have something to write about!</a:t>
            </a:r>
            <a:endParaRPr lang="en-US" b="0" baseline="0" dirty="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7041024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1 minute</a:t>
            </a:r>
            <a:endParaRPr lang="en-US" dirty="0">
              <a:latin typeface="+mn-lt"/>
              <a:cs typeface="Calibri"/>
            </a:endParaRP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For the rest of this session we are going to explore how The Writing Process unfolds in our shared unit (Flowers for Algernon).  In previous modules, we have unpacked unit assessments to see how the sequence of lessons in the unit are designed to build the knowledge and skills students need to be successful on those tasks. This process will be a little different since our focus now is on writing. To see how The Writing Process lives in the Guidebooks, we will analyze specific sections of lessons in our shared “Flowers for Algernon” unit. Analyzing these sections of lessons will help illuminate what each stage of the writing process looks like over the course of a Guidebooks unit. On your own time, you may want to take a closer look to see how specific lessons address a number of writing skills that will prepare students to be successful on this task.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Point participants to the “Examine the Writing Process in the Guidebooks” section of their note-catchers.  Give them a moment to review the document.  Explain that they will be going step by step through the writing process to find specific evidence of what each “stage” looks like in our Flowers for Algernon unit.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Click to reveal red box and explain that first we are going to look at how the Guidebooks lessons build understanding towards this task.</a:t>
            </a: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11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First, let’s take a moment to re-read the CWT prompt.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Provide wait time for participants to read the prompt to themselves or have a volunteer read it aloud.  Emphasize that participants should keep this specific prompt in mind when they go back to review the lessons.  Have participants work with a partner to complete the “Building Understanding” section in the template in their note-catcher (8 minutes).  Afterwards, invite participants to share out with the whole group (2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Note: </a:t>
            </a:r>
            <a:r>
              <a:rPr lang="en-US" b="0" baseline="0" dirty="0">
                <a:latin typeface="+mn-lt"/>
                <a:cs typeface="Calibri"/>
              </a:rPr>
              <a:t>Participants don’t need to get too “in the weeds” with the Guidebooks lessons.  For this particular activity, it should suffice for them to look at the lesson descriptions from the lesson sequence view page.  If time allows and they are interested in looking at a few lessons more closely they may do so after they’ve identified lessons based on the descriptions.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Look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key point here is that virtually all lessons prior to drafting the piece are devoted to building knowledge – participants could cite any section of lessons. For example, the text set (including “Flowers for Algernon,” “The Story of Prometheus,” </a:t>
            </a:r>
            <a:r>
              <a:rPr lang="en-US" sz="1200" i="1" kern="1200" dirty="0">
                <a:solidFill>
                  <a:schemeClr val="tx1"/>
                </a:solidFill>
                <a:effectLst/>
                <a:latin typeface="+mn-lt"/>
                <a:ea typeface="+mn-ea"/>
                <a:cs typeface="+mn-cs"/>
              </a:rPr>
              <a:t>Frankenstein</a:t>
            </a:r>
            <a:r>
              <a:rPr lang="en-US" sz="1200" kern="1200" dirty="0">
                <a:solidFill>
                  <a:schemeClr val="tx1"/>
                </a:solidFill>
                <a:effectLst/>
                <a:latin typeface="+mn-lt"/>
                <a:ea typeface="+mn-ea"/>
                <a:cs typeface="+mn-cs"/>
              </a:rPr>
              <a:t>, and all of the informational articles about intelligence) helps students build knowledge about how we define and measure intelligence, introduces themes about the price of human advancement (knowledge) and provides models for written argument. The text set also builds a deep and nuanced understanding of several literary texts. The culminating writing task requires students to pull together all of this knowledge to construct a written argument about a theme in “Flowers for Algernon.”</a:t>
            </a:r>
          </a:p>
          <a:p>
            <a:pPr marL="0" indent="0">
              <a:buFontTx/>
              <a:buNone/>
            </a:pPr>
            <a:endParaRPr lang="en-US" b="0" baseline="0" dirty="0">
              <a:latin typeface="+mn-lt"/>
              <a:cs typeface="Calibri"/>
            </a:endParaRPr>
          </a:p>
          <a:p>
            <a:pPr marL="0" indent="0">
              <a:buFontTx/>
              <a:buNone/>
            </a:pPr>
            <a:endParaRPr lang="en-US" b="0" baseline="0" dirty="0">
              <a:latin typeface="+mn-lt"/>
              <a:cs typeface="Calibri"/>
            </a:endParaRPr>
          </a:p>
          <a:p>
            <a:pPr marL="0" indent="0">
              <a:buFontTx/>
              <a:buNone/>
            </a:pPr>
            <a:endParaRPr lang="en-US" b="0" baseline="0" dirty="0">
              <a:latin typeface="+mn-l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1776327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11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Now let’s examine the rest of The Writing Process.  </a:t>
            </a:r>
          </a:p>
          <a:p>
            <a:pPr marL="0" indent="0">
              <a:buFontTx/>
              <a:buNone/>
            </a:pPr>
            <a:endParaRPr lang="en-US" b="1"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Direct participants to the “writing” section of the same graphic organizer.  Point out that this time, we have already provided the specific lessons for each of these stages of writing.  So for this activity, they will need to take a closer look at the specific lessons we’ve flagged (i.e. click on each lesson and actually review some of the slides and teaching points).</a:t>
            </a:r>
            <a:endParaRPr lang="en-US" b="0" baseline="0" dirty="0"/>
          </a:p>
          <a:p>
            <a:endParaRPr lang="en-US" sz="1200" dirty="0">
              <a:latin typeface="+mn-lt"/>
              <a:cs typeface="Calibri"/>
            </a:endParaRPr>
          </a:p>
          <a:p>
            <a:r>
              <a:rPr lang="en-US" sz="1200" b="1" dirty="0">
                <a:latin typeface="+mn-lt"/>
                <a:cs typeface="Calibri"/>
              </a:rPr>
              <a:t>NOTE: </a:t>
            </a:r>
            <a:r>
              <a:rPr lang="en-US" sz="1200" dirty="0">
                <a:latin typeface="+mn-lt"/>
                <a:cs typeface="Calibri"/>
              </a:rPr>
              <a:t>When</a:t>
            </a:r>
            <a:r>
              <a:rPr lang="en-US" sz="1200" baseline="0" dirty="0">
                <a:latin typeface="+mn-lt"/>
                <a:cs typeface="Calibri"/>
              </a:rPr>
              <a:t> people get to the “revising” section, give them a tip to look at the “look </a:t>
            </a:r>
            <a:r>
              <a:rPr lang="en-US" sz="1200" baseline="0" dirty="0" err="1">
                <a:latin typeface="+mn-lt"/>
                <a:cs typeface="Calibri"/>
              </a:rPr>
              <a:t>fors</a:t>
            </a:r>
            <a:r>
              <a:rPr lang="en-US" sz="1200" baseline="0" dirty="0">
                <a:latin typeface="+mn-lt"/>
                <a:cs typeface="Calibri"/>
              </a:rPr>
              <a:t>” listed in the Guidebooks lessons</a:t>
            </a:r>
          </a:p>
          <a:p>
            <a:endParaRPr lang="en-US" sz="1200" baseline="0" dirty="0">
              <a:latin typeface="+mn-lt"/>
              <a:cs typeface="Calibri"/>
            </a:endParaRPr>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Observations will vary, but key points are listed below: </a:t>
            </a:r>
          </a:p>
          <a:p>
            <a:pPr marL="171450" lvl="0" indent="-171450">
              <a:buFont typeface="Arial" charset="0"/>
              <a:buChar char="•"/>
            </a:pPr>
            <a:r>
              <a:rPr lang="en-US" sz="1200" b="1" kern="1200" dirty="0">
                <a:solidFill>
                  <a:schemeClr val="tx1"/>
                </a:solidFill>
                <a:effectLst/>
                <a:latin typeface="+mn-lt"/>
                <a:ea typeface="+mn-ea"/>
                <a:cs typeface="+mn-cs"/>
              </a:rPr>
              <a:t>Brainstorming, Lesson 28: </a:t>
            </a:r>
            <a:r>
              <a:rPr lang="en-US" sz="1200" kern="1200" dirty="0">
                <a:solidFill>
                  <a:schemeClr val="tx1"/>
                </a:solidFill>
                <a:effectLst/>
                <a:latin typeface="+mn-lt"/>
                <a:ea typeface="+mn-ea"/>
                <a:cs typeface="+mn-cs"/>
              </a:rPr>
              <a:t>Students are considering possible answers to the Culminating Writing Task question and beginning to answer the question </a:t>
            </a:r>
          </a:p>
          <a:p>
            <a:pPr marL="171450" lvl="0" indent="-171450">
              <a:buFont typeface="Arial" charset="0"/>
              <a:buChar char="•"/>
            </a:pPr>
            <a:r>
              <a:rPr lang="en-US" sz="1200" b="1" kern="1200" dirty="0">
                <a:solidFill>
                  <a:schemeClr val="tx1"/>
                </a:solidFill>
                <a:effectLst/>
                <a:latin typeface="+mn-lt"/>
                <a:ea typeface="+mn-ea"/>
                <a:cs typeface="+mn-cs"/>
              </a:rPr>
              <a:t>Drafting, Lesson 29: </a:t>
            </a:r>
            <a:r>
              <a:rPr lang="en-US" sz="1200" kern="1200" dirty="0">
                <a:solidFill>
                  <a:schemeClr val="tx1"/>
                </a:solidFill>
                <a:effectLst/>
                <a:latin typeface="+mn-lt"/>
                <a:ea typeface="+mn-ea"/>
                <a:cs typeface="+mn-cs"/>
              </a:rPr>
              <a:t>Students are writing their first draft using evidence charts gathered in the previous lesson </a:t>
            </a:r>
          </a:p>
          <a:p>
            <a:pPr marL="171450" lvl="0" indent="-171450">
              <a:buFont typeface="Arial" charset="0"/>
              <a:buChar char="•"/>
            </a:pPr>
            <a:r>
              <a:rPr lang="en-US" sz="1200" b="1" kern="1200" dirty="0">
                <a:solidFill>
                  <a:schemeClr val="tx1"/>
                </a:solidFill>
                <a:effectLst/>
                <a:latin typeface="+mn-lt"/>
                <a:ea typeface="+mn-ea"/>
                <a:cs typeface="+mn-cs"/>
              </a:rPr>
              <a:t>Revising, Lessons 30-31: </a:t>
            </a:r>
            <a:r>
              <a:rPr lang="en-US" sz="1200" kern="1200" dirty="0">
                <a:solidFill>
                  <a:schemeClr val="tx1"/>
                </a:solidFill>
                <a:effectLst/>
                <a:latin typeface="+mn-lt"/>
                <a:ea typeface="+mn-ea"/>
                <a:cs typeface="+mn-cs"/>
              </a:rPr>
              <a:t>In Lesson 30, students are preparing to revise by reading and annotating exemplar examples of both sides of the argument. Students are also reviewing the grade level writing rubric for expectations.  In Lesson 31, they are actually revising their own writing by writing a second draft. </a:t>
            </a:r>
          </a:p>
          <a:p>
            <a:pPr marL="171450" lvl="0" indent="-171450">
              <a:buFont typeface="Arial" charset="0"/>
              <a:buChar char="•"/>
            </a:pPr>
            <a:r>
              <a:rPr lang="en-US" sz="1200" b="1" kern="1200" dirty="0">
                <a:solidFill>
                  <a:schemeClr val="tx1"/>
                </a:solidFill>
                <a:effectLst/>
                <a:latin typeface="+mn-lt"/>
                <a:ea typeface="+mn-ea"/>
                <a:cs typeface="+mn-cs"/>
              </a:rPr>
              <a:t>Editing, Lesson 32: </a:t>
            </a:r>
            <a:r>
              <a:rPr lang="en-US" sz="1200" kern="1200" dirty="0">
                <a:solidFill>
                  <a:schemeClr val="tx1"/>
                </a:solidFill>
                <a:effectLst/>
                <a:latin typeface="+mn-lt"/>
                <a:ea typeface="+mn-ea"/>
                <a:cs typeface="+mn-cs"/>
              </a:rPr>
              <a:t>Students are editing with self or with a partner. </a:t>
            </a:r>
          </a:p>
          <a:p>
            <a:pPr marL="171450" lvl="0" indent="-171450">
              <a:buFont typeface="Arial" charset="0"/>
              <a:buChar char="•"/>
            </a:pPr>
            <a:r>
              <a:rPr lang="en-US" sz="1200" b="1" kern="1200" dirty="0">
                <a:solidFill>
                  <a:schemeClr val="tx1"/>
                </a:solidFill>
                <a:effectLst/>
                <a:latin typeface="+mn-lt"/>
                <a:ea typeface="+mn-ea"/>
                <a:cs typeface="+mn-cs"/>
              </a:rPr>
              <a:t>Publishing, Lesson 32: </a:t>
            </a:r>
            <a:r>
              <a:rPr lang="en-US" sz="1200" kern="1200" dirty="0">
                <a:solidFill>
                  <a:schemeClr val="tx1"/>
                </a:solidFill>
                <a:effectLst/>
                <a:latin typeface="+mn-lt"/>
                <a:ea typeface="+mn-ea"/>
                <a:cs typeface="+mn-cs"/>
              </a:rPr>
              <a:t>Students are writing their final draft. </a:t>
            </a:r>
          </a:p>
          <a:p>
            <a:endParaRPr lang="en-US" sz="1200" dirty="0">
              <a:latin typeface="+mn-lt"/>
              <a:cs typeface="Calibri"/>
            </a:endParaRP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20851296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mn-lt"/>
                <a:cs typeface="Calibri"/>
              </a:rPr>
              <a:t>5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Provide a moment of independent think time, then invite participants to share their observations, surprises and questions with the whole group. </a:t>
            </a:r>
          </a:p>
          <a:p>
            <a:pPr marL="0" indent="0">
              <a:buFontTx/>
              <a:buNone/>
            </a:pPr>
            <a:endParaRPr lang="en-US" b="0" baseline="0" dirty="0">
              <a:latin typeface="+mn-lt"/>
              <a:cs typeface="Calibri"/>
            </a:endParaRPr>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Answers to these reflection questions will vary. The key takeaways are: </a:t>
            </a:r>
          </a:p>
          <a:p>
            <a:pPr marL="171450" lvl="0" indent="-171450">
              <a:buFont typeface="Arial" charset="0"/>
              <a:buChar char="•"/>
            </a:pPr>
            <a:r>
              <a:rPr lang="en-US" sz="1200" kern="1200" dirty="0">
                <a:solidFill>
                  <a:schemeClr val="tx1"/>
                </a:solidFill>
                <a:effectLst/>
                <a:latin typeface="+mn-lt"/>
                <a:ea typeface="+mn-ea"/>
                <a:cs typeface="+mn-cs"/>
              </a:rPr>
              <a:t>The “Building Understanding” stage of the writing process is by far the longest stage. Nearly all lessons in the sequence of the entire unit (and all texts in the set) are designed to support students in building understanding they need for the Culminating Writing Task. </a:t>
            </a:r>
          </a:p>
          <a:p>
            <a:pPr marL="171450" lvl="0" indent="-171450">
              <a:buFont typeface="Arial" charset="0"/>
              <a:buChar char="•"/>
            </a:pPr>
            <a:r>
              <a:rPr lang="en-US" sz="1200" kern="1200" dirty="0">
                <a:solidFill>
                  <a:schemeClr val="tx1"/>
                </a:solidFill>
                <a:effectLst/>
                <a:latin typeface="+mn-lt"/>
                <a:ea typeface="+mn-ea"/>
                <a:cs typeface="+mn-cs"/>
              </a:rPr>
              <a:t>The other five stages (Brainstorming, Drafting, Revising, Editing, and Publishing) are explicitly addressed towards the end of the unit once understanding has been built. Students write multiple drafts and move through the writing process over the course of several lessons. </a:t>
            </a:r>
          </a:p>
          <a:p>
            <a:pPr marL="171450" lvl="0" indent="-171450">
              <a:buFont typeface="Arial" charset="0"/>
              <a:buChar char="•"/>
            </a:pPr>
            <a:r>
              <a:rPr lang="en-US" sz="1200" b="1" kern="1200" dirty="0">
                <a:solidFill>
                  <a:schemeClr val="tx1"/>
                </a:solidFill>
                <a:effectLst/>
                <a:latin typeface="+mn-lt"/>
                <a:ea typeface="+mn-ea"/>
                <a:cs typeface="+mn-cs"/>
              </a:rPr>
              <a:t>Point out if nobody mentions this: </a:t>
            </a:r>
            <a:r>
              <a:rPr lang="en-US" sz="1200" b="0" kern="1200" dirty="0">
                <a:solidFill>
                  <a:schemeClr val="tx1"/>
                </a:solidFill>
                <a:effectLst/>
                <a:latin typeface="+mn-lt"/>
                <a:ea typeface="+mn-ea"/>
                <a:cs typeface="+mn-cs"/>
              </a:rPr>
              <a:t>The intentional progression through the writing process during a Guidebooks unit is another example of the backwards design principle at work. The CWT (and other assessments) was created first, and then the lessons/sections were created to support students in building knowledge and skills necessary. </a:t>
            </a:r>
            <a:endParaRPr lang="en-US" sz="1200" b="1" kern="1200" dirty="0">
              <a:solidFill>
                <a:schemeClr val="tx1"/>
              </a:solidFill>
              <a:effectLst/>
              <a:latin typeface="+mn-lt"/>
              <a:ea typeface="+mn-ea"/>
              <a:cs typeface="+mn-cs"/>
            </a:endParaRPr>
          </a:p>
          <a:p>
            <a:pPr marL="0" indent="0">
              <a:buFontTx/>
              <a:buNone/>
            </a:pPr>
            <a:endParaRPr lang="en-US" b="0" baseline="0" dirty="0">
              <a:latin typeface="+mn-lt"/>
              <a:cs typeface="Calibri"/>
            </a:endParaRPr>
          </a:p>
          <a:p>
            <a:pPr marL="0" indent="0">
              <a:buFontTx/>
              <a:buNone/>
            </a:pPr>
            <a:r>
              <a:rPr lang="en-US" b="1" baseline="0" dirty="0">
                <a:latin typeface="+mn-lt"/>
                <a:cs typeface="Calibri"/>
              </a:rPr>
              <a:t>Potential Hot Spot: </a:t>
            </a:r>
            <a:r>
              <a:rPr lang="en-US" b="0" baseline="0" dirty="0">
                <a:latin typeface="+mn-lt"/>
                <a:cs typeface="Calibri"/>
              </a:rPr>
              <a:t>There is no need to bring up standardized testing/LEAP as a facilitator; however, questions may arise at this point about what students are supposed to do on assessments when they’re not able to be supported by a teacher to build understanding before writing. Here are some talking points: </a:t>
            </a:r>
          </a:p>
          <a:p>
            <a:pPr marL="171450" indent="-171450">
              <a:buFont typeface="Arial" panose="020B0604020202020204" pitchFamily="34" charset="0"/>
              <a:buChar char="•"/>
            </a:pPr>
            <a:r>
              <a:rPr lang="en-US" sz="1200" b="0" i="0" u="none" strike="noStrike" kern="1200" baseline="0" dirty="0">
                <a:solidFill>
                  <a:schemeClr val="tx1"/>
                </a:solidFill>
                <a:effectLst/>
                <a:latin typeface="+mn-lt"/>
                <a:ea typeface="+mn-ea"/>
                <a:cs typeface="Calibri"/>
              </a:rPr>
              <a:t>“Let’s use a sports analogy to think about this. </a:t>
            </a:r>
            <a:r>
              <a:rPr lang="en-US" sz="1200" b="0" i="0" u="none" strike="noStrike" kern="1200" dirty="0">
                <a:solidFill>
                  <a:schemeClr val="tx1"/>
                </a:solidFill>
                <a:effectLst/>
                <a:latin typeface="+mn-lt"/>
                <a:ea typeface="+mn-ea"/>
                <a:cs typeface="+mn-cs"/>
              </a:rPr>
              <a:t>When a kid is playing basketball during a game, they need to be playing for real. The coach can’t stop and redirect them in the moment. But before that, the coach is teaching them how to practice smaller skills repeatedly – running drills, getting feedback and trying again, etc. Then they’re in a place to have internalized what it takes to play basketball well, and can perform in the game! Writing is the same way. We need to give students lots of practice with what it takes to write well so they can perform and be on automatic when the time comes.”</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“When we build knowledge, kids gain understanding of knowledge and syntax – this transfers to what they’re reading. They also get the schema of what understanding feels like, so on an assessment, they are able to recognize when they don’t understanding and they know how to help themselves by breaking it down and rereading.” </a:t>
            </a:r>
          </a:p>
          <a:p>
            <a:pPr marL="171450" indent="-171450">
              <a:buFont typeface="Arial" panose="020B0604020202020204" pitchFamily="34" charset="0"/>
              <a:buChar char="•"/>
            </a:pPr>
            <a:endParaRPr lang="en-US" sz="1200" b="0" i="0" u="none" strike="noStrike"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0" i="0" u="none" strike="noStrike"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b="0" baseline="0" dirty="0">
              <a:latin typeface="+mn-lt"/>
              <a:cs typeface="Calibri"/>
            </a:endParaRPr>
          </a:p>
          <a:p>
            <a:pPr marL="171450" indent="-171450">
              <a:buFont typeface="Arial" panose="020B0604020202020204" pitchFamily="34" charset="0"/>
              <a:buChar char="•"/>
            </a:pPr>
            <a:endParaRPr lang="en-US" b="1" baseline="0" dirty="0">
              <a:latin typeface="+mn-lt"/>
              <a:cs typeface="Calibri"/>
            </a:endParaRP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1033323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Sources: </a:t>
            </a:r>
            <a:r>
              <a:rPr lang="en-US" b="0" baseline="0" dirty="0"/>
              <a:t>Public Domain</a:t>
            </a:r>
            <a:endParaRPr lang="en-US" sz="1200"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4391726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u="none" strike="noStrike" cap="none" dirty="0">
              <a:solidFill>
                <a:schemeClr val="dk1"/>
              </a:solidFill>
              <a:ea typeface="Calibri"/>
              <a:sym typeface="Calibri"/>
            </a:endParaRPr>
          </a:p>
          <a:p>
            <a:r>
              <a:rPr lang="en-US" sz="1100" b="1" dirty="0"/>
              <a:t>Facilitator says: </a:t>
            </a:r>
            <a:r>
              <a:rPr lang="en-US" sz="1100" b="0" dirty="0"/>
              <a:t>Before</a:t>
            </a:r>
            <a:r>
              <a:rPr lang="en-US" sz="1100" b="0" baseline="0" dirty="0"/>
              <a:t> we wrap up, it’s important that we summarize and capture learning from today’s session. Please take a few moments to reflect on this prompt and record your responses in the space provided in your note-catcher.</a:t>
            </a:r>
          </a:p>
          <a:p>
            <a:endParaRPr lang="en-US" sz="11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does: </a:t>
            </a:r>
            <a:r>
              <a:rPr lang="en-US" sz="1100"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9658823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2020612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4394567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 minutes </a:t>
            </a:r>
          </a:p>
          <a:p>
            <a:endParaRPr lang="en-US" b="1" dirty="0"/>
          </a:p>
          <a:p>
            <a:r>
              <a:rPr lang="en-US" b="1" dirty="0"/>
              <a:t>Facilitator says: </a:t>
            </a:r>
            <a:r>
              <a:rPr lang="en-US" b="0" dirty="0"/>
              <a:t>To kick off this session, please complete this do now. First, study the image. Then, discuss the two questions at your tables. </a:t>
            </a:r>
          </a:p>
          <a:p>
            <a:endParaRPr lang="en-US" b="0" dirty="0"/>
          </a:p>
          <a:p>
            <a:r>
              <a:rPr lang="en-US" b="1" dirty="0"/>
              <a:t>Facilitator does: </a:t>
            </a:r>
            <a:r>
              <a:rPr lang="en-US" b="0" dirty="0"/>
              <a:t>After 2 minutes of discussion, ask a few people to share out. </a:t>
            </a:r>
          </a:p>
          <a:p>
            <a:endParaRPr lang="en-US" b="0" dirty="0"/>
          </a:p>
          <a:p>
            <a:r>
              <a:rPr lang="en-US" b="1" dirty="0"/>
              <a:t>Look for: </a:t>
            </a:r>
          </a:p>
          <a:p>
            <a:pPr marL="171450" indent="-171450">
              <a:buFont typeface="Arial" panose="020B0604020202020204" pitchFamily="34" charset="0"/>
              <a:buChar char="•"/>
            </a:pPr>
            <a:r>
              <a:rPr lang="en-US" b="0" dirty="0"/>
              <a:t>The purpose to persuade people to buy coca cola. It was created so that more people would buy the product and the company would make money.  </a:t>
            </a:r>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37687567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2 minutes</a:t>
            </a:r>
            <a:endParaRPr lang="en-US" dirty="0"/>
          </a:p>
          <a:p>
            <a:pPr marL="0" indent="0">
              <a:buFontTx/>
              <a:buNone/>
            </a:pPr>
            <a:endParaRPr lang="en-US" b="1" dirty="0"/>
          </a:p>
          <a:p>
            <a:pPr marL="0" indent="0">
              <a:buFontTx/>
              <a:buNone/>
            </a:pPr>
            <a:r>
              <a:rPr lang="en-US" b="1" dirty="0"/>
              <a:t>Facilitator</a:t>
            </a:r>
            <a:r>
              <a:rPr lang="en-US" b="1" baseline="0" dirty="0"/>
              <a:t> says: </a:t>
            </a:r>
            <a:r>
              <a:rPr lang="en-US" b="0" baseline="0" dirty="0"/>
              <a:t>Often in life, we encounter words that try to persuade us of something. We often think of persuasion as “trying to convince us to do something” – like buying Coca Cola, voting for a particular candidate, or believing something new. We identified the purpose of the ad in the do now as an example of this type of persuasion – the creators of it are trying to convince us to buy coca cola by emphasizing all of the reason’s it great, and they’re doing this for their own economic gain. </a:t>
            </a:r>
          </a:p>
          <a:p>
            <a:pPr marL="0" indent="0">
              <a:buFontTx/>
              <a:buNone/>
            </a:pPr>
            <a:endParaRPr lang="en-US" b="0" baseline="0" dirty="0"/>
          </a:p>
          <a:p>
            <a:pPr marL="0" indent="0">
              <a:buFontTx/>
              <a:buNone/>
            </a:pPr>
            <a:r>
              <a:rPr lang="en-US" b="1" baseline="0" dirty="0"/>
              <a:t>Facilitator does: </a:t>
            </a:r>
            <a:r>
              <a:rPr lang="en-US" b="0" baseline="0" dirty="0"/>
              <a:t>Click to reveal the definition of advertising and have a participant read it aloud. </a:t>
            </a:r>
            <a:endParaRPr lang="en-US" b="1" baseline="0" dirty="0"/>
          </a:p>
          <a:p>
            <a:pPr marL="0" indent="0">
              <a:buFontTx/>
              <a:buNone/>
            </a:pPr>
            <a:endParaRPr lang="en-US" b="0" baseline="0" dirty="0"/>
          </a:p>
          <a:p>
            <a:pPr marL="0" indent="0">
              <a:buFontTx/>
              <a:buNone/>
            </a:pPr>
            <a:r>
              <a:rPr lang="en-US" b="1" baseline="0" dirty="0"/>
              <a:t>Facilitator says: </a:t>
            </a:r>
            <a:r>
              <a:rPr lang="en-US" b="0" baseline="0" dirty="0"/>
              <a:t>Propaganda is another type of persuasion in the real world. </a:t>
            </a:r>
          </a:p>
          <a:p>
            <a:pPr marL="0" indent="0">
              <a:buFontTx/>
              <a:buNone/>
            </a:pPr>
            <a:endParaRPr lang="en-US" b="0" baseline="0" dirty="0"/>
          </a:p>
          <a:p>
            <a:pPr marL="0" indent="0">
              <a:buFontTx/>
              <a:buNone/>
            </a:pPr>
            <a:r>
              <a:rPr lang="en-US" b="1" baseline="0" dirty="0"/>
              <a:t>Facilitator does: </a:t>
            </a:r>
            <a:r>
              <a:rPr lang="en-US" b="0" baseline="0" dirty="0"/>
              <a:t>Ask participants to share how they would describe “propaganda” – specifically, what is it and what purpose does it serve? Invite participants to share out directly with the whole group.  Then, click to reveal the purpose under propaganda and expand as needed. </a:t>
            </a:r>
          </a:p>
          <a:p>
            <a:pPr marL="0" indent="0">
              <a:buFontTx/>
              <a:buNone/>
            </a:pPr>
            <a:endParaRPr lang="en-US" sz="1200" b="0" i="0" u="none" strike="noStrike" cap="none" baseline="0" dirty="0">
              <a:solidFill>
                <a:schemeClr val="dk1"/>
              </a:solidFill>
              <a:latin typeface="+mn-lt"/>
              <a:ea typeface="Calibri"/>
              <a:cs typeface="Calibri"/>
              <a:sym typeface="Calibri"/>
            </a:endParaRPr>
          </a:p>
          <a:p>
            <a:pPr marL="0" indent="0">
              <a:buFontTx/>
              <a:buNone/>
            </a:pPr>
            <a:r>
              <a:rPr lang="en-US" sz="1200" b="1" i="0" u="none" strike="noStrike" cap="none" baseline="0" dirty="0">
                <a:solidFill>
                  <a:schemeClr val="dk1"/>
                </a:solidFill>
                <a:latin typeface="+mn-lt"/>
                <a:ea typeface="Calibri"/>
                <a:cs typeface="Calibri"/>
                <a:sym typeface="Calibri"/>
              </a:rPr>
              <a:t>Key Points/Opportunities to expand on definitions: </a:t>
            </a:r>
            <a:endParaRPr lang="en-US" sz="1200" b="1" i="0" u="none" strike="noStrike" cap="none" dirty="0">
              <a:solidFill>
                <a:schemeClr val="dk1"/>
              </a:solidFill>
              <a:latin typeface="+mn-lt"/>
              <a:ea typeface="Calibri"/>
              <a:cs typeface="Calibri"/>
              <a:sym typeface="Calibri"/>
            </a:endParaRPr>
          </a:p>
          <a:p>
            <a:pPr marL="171450" indent="-171450">
              <a:buFont typeface="Arial" charset="0"/>
              <a:buChar char="•"/>
            </a:pPr>
            <a:r>
              <a:rPr lang="en-US" sz="1200" dirty="0">
                <a:solidFill>
                  <a:schemeClr val="accent1"/>
                </a:solidFill>
              </a:rPr>
              <a:t>Propaganda</a:t>
            </a:r>
            <a:r>
              <a:rPr lang="en-US" sz="1200" dirty="0"/>
              <a:t> is often political, often relies on emotional, appeal, including fear</a:t>
            </a:r>
          </a:p>
          <a:p>
            <a:pPr marL="82296" indent="0">
              <a:buNone/>
            </a:pPr>
            <a:r>
              <a:rPr lang="en-US" sz="1200" dirty="0"/>
              <a:t>     • </a:t>
            </a:r>
            <a:r>
              <a:rPr lang="en-US" sz="1200" i="1" dirty="0"/>
              <a:t>chooses facts (or lies, or distortions) to support a particular agenda </a:t>
            </a:r>
          </a:p>
          <a:p>
            <a:pPr marL="82296" indent="0">
              <a:buNone/>
            </a:pPr>
            <a:r>
              <a:rPr lang="en-US" sz="1200" i="1" dirty="0"/>
              <a:t>     • tries to get the audience to think a particular way which benefits the propagandist</a:t>
            </a:r>
          </a:p>
          <a:p>
            <a:pPr marL="253746" indent="-171450">
              <a:lnSpc>
                <a:spcPct val="110000"/>
              </a:lnSpc>
              <a:buFont typeface="Arial" charset="0"/>
              <a:buChar char="•"/>
            </a:pPr>
            <a:r>
              <a:rPr lang="en-US" sz="1200" dirty="0">
                <a:solidFill>
                  <a:schemeClr val="accent1"/>
                </a:solidFill>
              </a:rPr>
              <a:t>Advertising</a:t>
            </a:r>
            <a:r>
              <a:rPr lang="en-US" sz="1200" dirty="0"/>
              <a:t> is often economic (sometimes political), also often relies on emotional appeal</a:t>
            </a:r>
          </a:p>
          <a:p>
            <a:pPr marL="82296" indent="0">
              <a:lnSpc>
                <a:spcPct val="110000"/>
              </a:lnSpc>
              <a:buNone/>
            </a:pPr>
            <a:r>
              <a:rPr lang="en-US" sz="1200" dirty="0"/>
              <a:t>     </a:t>
            </a:r>
            <a:r>
              <a:rPr lang="en-US" sz="1200" i="1" dirty="0"/>
              <a:t>• chooses facts (and omits others) to support an agenda</a:t>
            </a:r>
          </a:p>
          <a:p>
            <a:pPr marL="82296" indent="0">
              <a:lnSpc>
                <a:spcPct val="110000"/>
              </a:lnSpc>
              <a:buNone/>
            </a:pPr>
            <a:r>
              <a:rPr lang="en-US" sz="1200" i="1" dirty="0"/>
              <a:t>     • tries to get the audience to buy (or vote for) something which benefits the advertiser</a:t>
            </a:r>
          </a:p>
          <a:p>
            <a:pPr marL="82296" indent="0">
              <a:lnSpc>
                <a:spcPct val="110000"/>
              </a:lnSpc>
              <a:buNone/>
            </a:pPr>
            <a:endParaRPr lang="en-US" sz="1200" i="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29603196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Duration: </a:t>
            </a:r>
            <a:r>
              <a:rPr lang="en-US" sz="1200" b="0" dirty="0">
                <a:latin typeface="Calibri" charset="0"/>
                <a:ea typeface="Calibri" charset="0"/>
                <a:cs typeface="Calibri" charset="0"/>
              </a:rPr>
              <a:t>30 seconds</a:t>
            </a:r>
            <a:endParaRPr lang="en-US" sz="1200" b="1"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says: </a:t>
            </a:r>
            <a:r>
              <a:rPr lang="en-US" sz="1200" b="0" dirty="0">
                <a:latin typeface="Calibri" charset="0"/>
                <a:ea typeface="Calibri" charset="0"/>
                <a:cs typeface="Calibri" charset="0"/>
              </a:rPr>
              <a:t>Argument writing is a third type of persuasion – and it’s very different than both advertising and propaganda. Our goal for this session is to dig deeper into what argument writing is, what purpose it serves, and how it lives in the standards.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does: </a:t>
            </a:r>
            <a:r>
              <a:rPr lang="en-US" sz="1200" b="0" dirty="0">
                <a:latin typeface="Calibri" charset="0"/>
                <a:ea typeface="Calibri" charset="0"/>
                <a:cs typeface="Calibri" charset="0"/>
              </a:rPr>
              <a:t>Click to reveal the circle around “argument writing,” then transition into the session objectives. </a:t>
            </a:r>
            <a:endParaRPr lang="en-US" sz="1200" b="1"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14583229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b="0" dirty="0"/>
              <a:t>30 </a:t>
            </a:r>
            <a:r>
              <a:rPr lang="en-US" dirty="0"/>
              <a:t>seconds</a:t>
            </a:r>
          </a:p>
          <a:p>
            <a:endParaRPr lang="en-US" dirty="0"/>
          </a:p>
          <a:p>
            <a:r>
              <a:rPr lang="en-US" b="1" dirty="0"/>
              <a:t>Facilitator says: </a:t>
            </a:r>
            <a:r>
              <a:rPr lang="en-US" dirty="0"/>
              <a:t>In this session, we are going to deepen our</a:t>
            </a:r>
            <a:r>
              <a:rPr lang="en-US" baseline="0" dirty="0"/>
              <a:t> understanding of argument writing – from its overall purpose in 21</a:t>
            </a:r>
            <a:r>
              <a:rPr lang="en-US" baseline="30000" dirty="0"/>
              <a:t>st</a:t>
            </a:r>
            <a:r>
              <a:rPr lang="en-US" baseline="0" dirty="0"/>
              <a:t> century literacy, to how it is described in the Louisiana Student Standards.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36172601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a:t>
            </a:r>
            <a:r>
              <a:rPr lang="en-US" dirty="0"/>
              <a:t>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30473282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indent="0">
              <a:buFontTx/>
              <a:buNone/>
            </a:pPr>
            <a:r>
              <a:rPr lang="en-US" b="1" baseline="0" dirty="0"/>
              <a:t>Time: </a:t>
            </a:r>
          </a:p>
          <a:p>
            <a:pPr marL="0" indent="0">
              <a:buFontTx/>
              <a:buNone/>
            </a:pPr>
            <a:r>
              <a:rPr lang="en-US" b="1" baseline="0" dirty="0"/>
              <a:t>Duration: </a:t>
            </a:r>
            <a:r>
              <a:rPr lang="en-US" b="0" baseline="0" dirty="0"/>
              <a:t>8</a:t>
            </a:r>
            <a:r>
              <a:rPr lang="en-US" dirty="0"/>
              <a:t> minutes</a:t>
            </a:r>
          </a:p>
          <a:p>
            <a:pPr marL="0" indent="0">
              <a:buFontTx/>
              <a:buNone/>
            </a:pPr>
            <a:endParaRPr lang="en-US" dirty="0"/>
          </a:p>
          <a:p>
            <a:pPr marL="0" indent="0">
              <a:buFontTx/>
              <a:buNone/>
            </a:pPr>
            <a:r>
              <a:rPr lang="en-US" b="1" dirty="0"/>
              <a:t>Facilitator</a:t>
            </a:r>
            <a:r>
              <a:rPr lang="en-US" b="1" baseline="0" dirty="0"/>
              <a:t> says</a:t>
            </a:r>
            <a:r>
              <a:rPr lang="en-US" baseline="0" dirty="0"/>
              <a:t>: To begin, we’re going to read two quotes about argument writing. </a:t>
            </a:r>
          </a:p>
          <a:p>
            <a:pPr marL="0" indent="0">
              <a:buFontTx/>
              <a:buNone/>
            </a:pPr>
            <a:endParaRPr lang="en-US" baseline="0" dirty="0"/>
          </a:p>
          <a:p>
            <a:pPr marL="0" indent="0">
              <a:buFontTx/>
              <a:buNone/>
            </a:pPr>
            <a:r>
              <a:rPr lang="en-US" b="1" baseline="0" dirty="0"/>
              <a:t>Facilitator does: </a:t>
            </a:r>
            <a:r>
              <a:rPr lang="en-US" baseline="0" dirty="0"/>
              <a:t>Review directions, point participants to the quotes in their note-catcher and provide a moment of independent reading time.  Then, have participants think-pair-share.</a:t>
            </a:r>
            <a:r>
              <a:rPr lang="en-US" dirty="0"/>
              <a:t> There is space in their note catcher to record their thinking.</a:t>
            </a:r>
            <a:r>
              <a:rPr lang="en-US" baseline="0" dirty="0"/>
              <a:t> Afterwards, have participants share with the whole group.</a:t>
            </a:r>
          </a:p>
          <a:p>
            <a:pPr marL="0" indent="0">
              <a:buFontTx/>
              <a:buNone/>
            </a:pPr>
            <a:endParaRPr lang="en-US" baseline="0" dirty="0"/>
          </a:p>
          <a:p>
            <a:pPr marL="0" indent="0">
              <a:buFontTx/>
              <a:buNone/>
            </a:pPr>
            <a:r>
              <a:rPr lang="en-US" b="1" baseline="0" dirty="0"/>
              <a:t>Look for:</a:t>
            </a:r>
          </a:p>
          <a:p>
            <a:pPr marL="171450" indent="-171450">
              <a:buFont typeface="Arial" charset="0"/>
              <a:buChar char="•"/>
            </a:pPr>
            <a:r>
              <a:rPr lang="en-US" baseline="0" dirty="0"/>
              <a:t>Requires a depth of knowledge about the topic</a:t>
            </a:r>
          </a:p>
          <a:p>
            <a:pPr marL="171450" indent="-171450">
              <a:buFont typeface="Arial" charset="0"/>
              <a:buChar char="•"/>
            </a:pPr>
            <a:r>
              <a:rPr lang="en-US" baseline="0" dirty="0"/>
              <a:t>Forces a writer to evaluate strengths and weaknesses of multiple perspectives </a:t>
            </a:r>
          </a:p>
          <a:p>
            <a:pPr marL="171450" indent="-171450">
              <a:buFont typeface="Arial" charset="0"/>
              <a:buChar char="•"/>
            </a:pPr>
            <a:r>
              <a:rPr lang="en-US" baseline="0" dirty="0"/>
              <a:t>The goal is not victory (persuasion)  - the goal is engaging readers in critical thinking in a way that makes them re-consider their own views. </a:t>
            </a:r>
          </a:p>
          <a:p>
            <a:pPr marL="171450" indent="-171450">
              <a:buFont typeface="Arial" charset="0"/>
              <a:buChar char="•"/>
            </a:pPr>
            <a:r>
              <a:rPr lang="en-US" baseline="0" dirty="0"/>
              <a:t>In other words – it’s not just about convincing somebody to believe an opinion you already have!</a:t>
            </a:r>
          </a:p>
          <a:p>
            <a:pPr marL="171450" indent="-171450">
              <a:buFont typeface="Arial" charset="0"/>
              <a:buChar char="•"/>
            </a:pPr>
            <a:endParaRPr lang="en-US" baseline="0" dirty="0"/>
          </a:p>
          <a:p>
            <a:pPr marL="171450" indent="-171450">
              <a:buFont typeface="Arial" charset="0"/>
              <a:buChar char="•"/>
            </a:pPr>
            <a:endParaRPr lang="en-US" baseline="0" dirty="0"/>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025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sz="1200" b="0" i="1" u="none" strike="noStrike" cap="none" dirty="0">
                <a:solidFill>
                  <a:schemeClr val="dk1"/>
                </a:solidFill>
                <a:latin typeface="Calibri"/>
                <a:ea typeface="Calibri"/>
                <a:cs typeface="Calibri"/>
                <a:sym typeface="Calibri"/>
              </a:rPr>
              <a:t>Hidden for facilitator reference. These are the quotes printed in participant note catchers. </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6982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does: </a:t>
            </a:r>
            <a:r>
              <a:rPr lang="en-US"/>
              <a:t>Review prompt and have participants</a:t>
            </a:r>
            <a:r>
              <a:rPr lang="en-US" baseline="0"/>
              <a:t> discuss at their corners.  If time allows, invite a few participants to share out with the whole group.</a:t>
            </a: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188815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Time: </a:t>
            </a:r>
          </a:p>
          <a:p>
            <a:r>
              <a:rPr lang="en-US" b="1" dirty="0"/>
              <a:t>Duration: </a:t>
            </a:r>
            <a:r>
              <a:rPr lang="en-US" b="0" dirty="0"/>
              <a:t>1 minute</a:t>
            </a:r>
            <a:endParaRPr lang="en-US" dirty="0"/>
          </a:p>
          <a:p>
            <a:endParaRPr lang="en-US" dirty="0"/>
          </a:p>
          <a:p>
            <a:r>
              <a:rPr lang="en-US" b="1" dirty="0"/>
              <a:t>Facilitator does: </a:t>
            </a:r>
            <a:r>
              <a:rPr lang="en-US" b="0" dirty="0"/>
              <a:t>Click to reveal and explain each bullet</a:t>
            </a:r>
          </a:p>
          <a:p>
            <a:endParaRPr lang="en-US" sz="1200" dirty="0"/>
          </a:p>
          <a:p>
            <a:r>
              <a:rPr lang="en-US" sz="1200" b="1" dirty="0"/>
              <a:t>Image Source:</a:t>
            </a:r>
          </a:p>
          <a:p>
            <a:r>
              <a:rPr lang="en-US" sz="1200" dirty="0"/>
              <a:t>This image is in the public</a:t>
            </a:r>
            <a:r>
              <a:rPr lang="en-US" sz="1200" baseline="0" dirty="0"/>
              <a:t> domain:</a:t>
            </a:r>
          </a:p>
          <a:p>
            <a:r>
              <a:rPr lang="en-US" sz="1200" dirty="0"/>
              <a:t>https://</a:t>
            </a:r>
            <a:r>
              <a:rPr lang="en-US" sz="1200" dirty="0" err="1"/>
              <a:t>pixabay.com</a:t>
            </a:r>
            <a:r>
              <a:rPr lang="en-US" sz="1200" dirty="0"/>
              <a:t>/</a:t>
            </a:r>
            <a:r>
              <a:rPr lang="en-US" sz="1200" dirty="0" err="1"/>
              <a:t>en</a:t>
            </a:r>
            <a:r>
              <a:rPr lang="en-US" sz="1200" dirty="0"/>
              <a:t>/the-thinker-rodin-paris-sculpture-692959/</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0857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1 minute</a:t>
            </a:r>
            <a:endParaRPr lang="en-US" dirty="0"/>
          </a:p>
          <a:p>
            <a:pPr marL="0" indent="0">
              <a:buFontTx/>
              <a:buNone/>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With this definition in mind, let’s revisit this slide stating that “argument writing is different.” While all three of these </a:t>
            </a:r>
            <a:r>
              <a:rPr lang="en-US" sz="1200" b="0" dirty="0">
                <a:latin typeface="Calibri" charset="0"/>
                <a:ea typeface="Calibri" charset="0"/>
                <a:cs typeface="Calibri" charset="0"/>
              </a:rPr>
              <a:t>strive to present an audience with a particular point of view or position on a topic, a key difference is in the PURPOSE</a:t>
            </a:r>
            <a:r>
              <a:rPr lang="en-US" sz="1200" b="0" baseline="0" dirty="0">
                <a:latin typeface="Calibri" charset="0"/>
                <a:ea typeface="Calibri" charset="0"/>
                <a:cs typeface="Calibri" charset="0"/>
              </a:rPr>
              <a:t> or GOAL of each of these. </a:t>
            </a:r>
            <a:r>
              <a:rPr lang="en-US" baseline="0" dirty="0"/>
              <a:t>When true to form, argument writing has the ability to benefit all – because it presents both sides of an issue in order to bring the reader on a search for truth (not necessarily the ONLY truth!).  This can benefit all because it must be based on relevant and sufficient evidence. It’s also important to consider these differences because the goal of argument writing is not for students to be able to create propaganda or turn into “salesman.”  The goal of argument writing is for students to become deep and critical thinkers who can consider different perspectives and make valid assertions. </a:t>
            </a:r>
          </a:p>
          <a:p>
            <a:pPr marL="0" indent="0">
              <a:buFontTx/>
              <a:buNone/>
            </a:pPr>
            <a:endParaRPr lang="en-US" sz="1200" b="0" i="0" u="none" strike="noStrike" cap="none" baseline="0" dirty="0">
              <a:solidFill>
                <a:schemeClr val="dk1"/>
              </a:solidFill>
              <a:latin typeface="+mn-lt"/>
              <a:ea typeface="Calibri"/>
              <a:cs typeface="Calibri"/>
              <a:sym typeface="Calibri"/>
            </a:endParaRPr>
          </a:p>
          <a:p>
            <a:pPr marL="0" indent="0">
              <a:buFontTx/>
              <a:buNone/>
            </a:pPr>
            <a:r>
              <a:rPr lang="en-US" sz="1200" b="1" i="0" u="none" strike="noStrike" cap="none" baseline="0" dirty="0">
                <a:solidFill>
                  <a:schemeClr val="dk1"/>
                </a:solidFill>
                <a:latin typeface="+mn-lt"/>
                <a:ea typeface="Calibri"/>
                <a:cs typeface="Calibri"/>
                <a:sym typeface="Calibri"/>
              </a:rPr>
              <a:t>Key Points: </a:t>
            </a:r>
            <a:endParaRPr lang="en-US" sz="1200" b="1" i="0" u="none" strike="noStrike" cap="none" dirty="0">
              <a:solidFill>
                <a:schemeClr val="dk1"/>
              </a:solidFill>
              <a:latin typeface="+mn-lt"/>
              <a:ea typeface="Calibri"/>
              <a:cs typeface="Calibri"/>
              <a:sym typeface="Calibri"/>
            </a:endParaRPr>
          </a:p>
          <a:p>
            <a:pPr marL="171450" indent="-171450">
              <a:buFont typeface="Arial" charset="0"/>
              <a:buChar char="•"/>
            </a:pPr>
            <a:r>
              <a:rPr lang="en-US" sz="1200" b="0" dirty="0">
                <a:solidFill>
                  <a:schemeClr val="accent1"/>
                </a:solidFill>
              </a:rPr>
              <a:t>Argument writing </a:t>
            </a:r>
            <a:r>
              <a:rPr lang="en-US" sz="1200" dirty="0"/>
              <a:t>can be political, or economic, or literary (or anything substantive)</a:t>
            </a:r>
          </a:p>
          <a:p>
            <a:pPr marL="628650" lvl="1" indent="-171450">
              <a:buFont typeface="Arial" charset="0"/>
              <a:buChar char="•"/>
            </a:pPr>
            <a:r>
              <a:rPr lang="en-US" sz="1200" dirty="0"/>
              <a:t>Argument writing tries to bring the reader along on a “search for truth” (though not necessarily the only truth) which benefits all. There is civic value to this in a democratic society – it’s necessary for people to be able to risk being wrong and take a close look using evidence at complex issues. </a:t>
            </a:r>
          </a:p>
          <a:p>
            <a:pPr marL="628650" lvl="1" indent="-171450">
              <a:buFont typeface="Arial" charset="0"/>
              <a:buChar char="•"/>
            </a:pPr>
            <a:r>
              <a:rPr lang="en-US" sz="1200" dirty="0"/>
              <a:t>Argument writing is more aligned with problem-solving than with advertising or propaganda. </a:t>
            </a:r>
          </a:p>
          <a:p>
            <a:pPr marL="82296" indent="0">
              <a:lnSpc>
                <a:spcPct val="110000"/>
              </a:lnSpc>
              <a:buNone/>
            </a:pPr>
            <a:endParaRPr lang="en-US" sz="1200" i="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29291903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b="0" dirty="0"/>
              <a:t>So let’s get really clear about what the purpose of</a:t>
            </a:r>
            <a:r>
              <a:rPr lang="en-US" b="0" baseline="0" dirty="0"/>
              <a:t> argument writing is.  To do that we are going to re-visit one of the quotes we read earlier. </a:t>
            </a:r>
          </a:p>
          <a:p>
            <a:endParaRPr lang="en-US" b="0" baseline="0" dirty="0"/>
          </a:p>
          <a:p>
            <a:r>
              <a:rPr lang="en-US" b="1" baseline="0" dirty="0"/>
              <a:t>Facilitator does: </a:t>
            </a:r>
            <a:r>
              <a:rPr lang="en-US" b="0" baseline="0" dirty="0"/>
              <a:t>Invite a participant to read the quote aloud.</a:t>
            </a:r>
          </a:p>
          <a:p>
            <a:endParaRPr lang="en-US" b="0" baseline="0" dirty="0"/>
          </a:p>
          <a:p>
            <a:r>
              <a:rPr lang="en-US" b="1" baseline="0" dirty="0"/>
              <a:t>Facilitator says: </a:t>
            </a:r>
            <a:r>
              <a:rPr lang="en-US" b="0" baseline="0" dirty="0"/>
              <a:t>So what does this tell us about argument writing? “The goal is not victory” – so it’s not about winning or even about persuading</a:t>
            </a:r>
            <a:r>
              <a:rPr lang="is-IS" b="0" baseline="0" dirty="0"/>
              <a:t>….the first and foremost goal is:</a:t>
            </a:r>
          </a:p>
          <a:p>
            <a:endParaRPr lang="is-IS" b="0" baseline="0" dirty="0"/>
          </a:p>
          <a:p>
            <a:r>
              <a:rPr lang="is-IS" b="1" baseline="0" dirty="0"/>
              <a:t>Facilitator does: </a:t>
            </a:r>
            <a:r>
              <a:rPr lang="is-IS" b="0" baseline="0" dirty="0"/>
              <a:t>Click to reveal and read the text in purple to state the purpose of argument writing.  </a:t>
            </a:r>
            <a:r>
              <a:rPr lang="en-US" b="0" baseline="0" dirty="0"/>
              <a:t>E</a:t>
            </a:r>
            <a:r>
              <a:rPr lang="is-IS" b="0" baseline="0" dirty="0"/>
              <a:t>mphasize that first its about INFORMING the reader about a topic that has multiple perspectives.  It’s about presenting the strenghts and weaknesses of each of those perspectives to “bring the reader on a search for truth.” It’s about engaging your reads in critical thinking and presenting information and evidence that forces them to consider viewpoints different from their own. </a:t>
            </a:r>
          </a:p>
          <a:p>
            <a:endParaRPr lang="is-IS" b="0" baseline="0" dirty="0"/>
          </a:p>
          <a:p>
            <a:r>
              <a:rPr lang="is-IS" b="1" baseline="0" dirty="0"/>
              <a:t>Facilitator says: </a:t>
            </a:r>
            <a:r>
              <a:rPr lang="is-IS" b="0" baseline="0" dirty="0"/>
              <a:t>Keep this purpose in mind – we are going to be revisiting this idea throughout this session!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a:p>
        </p:txBody>
      </p:sp>
    </p:spTree>
    <p:extLst>
      <p:ext uri="{BB962C8B-B14F-4D97-AF65-F5344CB8AC3E}">
        <p14:creationId xmlns:p14="http://schemas.microsoft.com/office/powerpoint/2010/main" val="10089892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a:t>
            </a:r>
            <a:r>
              <a:rPr lang="en-US" dirty="0"/>
              <a:t> seconds</a:t>
            </a:r>
          </a:p>
          <a:p>
            <a:endParaRPr lang="en-US" dirty="0"/>
          </a:p>
          <a:p>
            <a:r>
              <a:rPr lang="en-US" b="1" dirty="0"/>
              <a:t>Facilitator does: </a:t>
            </a:r>
            <a:r>
              <a:rPr lang="en-US" b="0" dirty="0"/>
              <a:t>Read slide.</a:t>
            </a:r>
          </a:p>
          <a:p>
            <a:endParaRPr lang="en-US" b="1" dirty="0"/>
          </a:p>
          <a:p>
            <a:r>
              <a:rPr lang="en-US" b="1" dirty="0"/>
              <a:t>Facilitator</a:t>
            </a:r>
            <a:r>
              <a:rPr lang="en-US" b="1" baseline="0" dirty="0"/>
              <a:t> says</a:t>
            </a:r>
            <a:r>
              <a:rPr lang="en-US" b="0" baseline="0" dirty="0"/>
              <a:t>: Now let’s take a closer look at how Argument Writing lives in the standards</a:t>
            </a:r>
            <a:r>
              <a:rPr lang="is-IS" b="0" baseline="0" dirty="0"/>
              <a:t>….</a:t>
            </a:r>
            <a:r>
              <a:rPr lang="en-US" b="0" baseline="0" dirty="0"/>
              <a:t>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17512238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a:t>
            </a:r>
            <a:r>
              <a:rPr lang="en-US" dirty="0"/>
              <a:t> seconds</a:t>
            </a:r>
          </a:p>
          <a:p>
            <a:endParaRPr lang="en-US" dirty="0"/>
          </a:p>
          <a:p>
            <a:r>
              <a:rPr lang="en-US" b="1" dirty="0"/>
              <a:t>Facilitator says: </a:t>
            </a:r>
            <a:r>
              <a:rPr lang="en-US" b="0" dirty="0"/>
              <a:t>Argument writing is</a:t>
            </a:r>
            <a:r>
              <a:rPr lang="en-US" b="0" baseline="0" dirty="0"/>
              <a:t> </a:t>
            </a:r>
            <a:r>
              <a:rPr lang="en-US" b="0" dirty="0"/>
              <a:t> one of the three types of writing outlined in the Louisiana Student Standards. This</a:t>
            </a:r>
            <a:r>
              <a:rPr lang="en-US" b="0" baseline="0" dirty="0"/>
              <a:t> is the type of writing we will be focused on in this session, but over the next two sessions we will also explore the other two types of writing, which are</a:t>
            </a:r>
            <a:r>
              <a:rPr lang="is-IS" b="0" baseline="0" dirty="0"/>
              <a:t>…</a:t>
            </a:r>
            <a:endParaRPr lang="en-US" b="0" dirty="0"/>
          </a:p>
          <a:p>
            <a:endParaRPr lang="en-US" baseline="0" dirty="0"/>
          </a:p>
          <a:p>
            <a:r>
              <a:rPr lang="en-US" b="1" baseline="0" dirty="0"/>
              <a:t>Facilitator does: </a:t>
            </a:r>
            <a:r>
              <a:rPr lang="en-US" baseline="0" dirty="0"/>
              <a:t>Click to reveal and read the other two types of writing.  </a:t>
            </a: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13115543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a:t>
            </a:r>
            <a:r>
              <a:rPr lang="en-US" b="0" baseline="0" dirty="0"/>
              <a:t> minutes</a:t>
            </a:r>
            <a:endParaRPr lang="en-US" dirty="0"/>
          </a:p>
          <a:p>
            <a:endParaRPr lang="en-US" dirty="0"/>
          </a:p>
          <a:p>
            <a:r>
              <a:rPr lang="en-US" b="1" dirty="0"/>
              <a:t>Facilitator says: </a:t>
            </a:r>
            <a:r>
              <a:rPr lang="en-US" dirty="0"/>
              <a:t>This is the anchor</a:t>
            </a:r>
            <a:r>
              <a:rPr lang="en-US" baseline="0" dirty="0"/>
              <a:t> standard for Argument writing (note: this language is identical to the 11</a:t>
            </a:r>
            <a:r>
              <a:rPr lang="en-US" baseline="30000" dirty="0"/>
              <a:t>th</a:t>
            </a:r>
            <a:r>
              <a:rPr lang="en-US" baseline="0" dirty="0"/>
              <a:t>/12 grade standard). </a:t>
            </a:r>
            <a:r>
              <a:rPr lang="en-US" dirty="0"/>
              <a:t>It’s often referred to as an “anchor standard” because all of the grade specific standards for Argument writing are “anchored” in this end of high school expectation. The standard for W.1 at every grade was designed backward from this final goal. Let’s read it as we begin to explore this writing type.</a:t>
            </a:r>
          </a:p>
          <a:p>
            <a:endParaRPr lang="en-US" dirty="0"/>
          </a:p>
          <a:p>
            <a:r>
              <a:rPr lang="en-US" b="1" dirty="0"/>
              <a:t>Facilitator</a:t>
            </a:r>
            <a:r>
              <a:rPr lang="en-US" b="1" baseline="0" dirty="0"/>
              <a:t> does</a:t>
            </a:r>
            <a:r>
              <a:rPr lang="en-US" baseline="0" dirty="0"/>
              <a:t>: Read aloud the standard or invite a participant to read it aloud for the group. Then click to reveal directions. Participants should highlight or underline key-words phrases (essentially the “actions” of the standard) that describe what students must be able to do. Provide independent review time. </a:t>
            </a:r>
          </a:p>
          <a:p>
            <a:endParaRPr lang="en-US" dirty="0"/>
          </a:p>
          <a:p>
            <a:r>
              <a:rPr lang="en-US" b="1" dirty="0"/>
              <a:t>Key Point</a:t>
            </a:r>
          </a:p>
          <a:p>
            <a:pPr marL="171450" indent="-171450">
              <a:buFont typeface="Arial" charset="0"/>
              <a:buChar char="•"/>
            </a:pPr>
            <a:r>
              <a:rPr lang="en-US" dirty="0"/>
              <a:t>Make sure people see this</a:t>
            </a:r>
            <a:r>
              <a:rPr lang="en-US" baseline="0" dirty="0"/>
              <a:t> standard has everything to do with thinking and understanding a “substantive topic or text”!</a:t>
            </a:r>
          </a:p>
          <a:p>
            <a:pPr marL="171450" indent="-171450">
              <a:buFont typeface="Arial" charset="0"/>
              <a:buChar char="•"/>
            </a:pPr>
            <a:endParaRPr lang="en-US" baseline="0" dirty="0"/>
          </a:p>
          <a:p>
            <a:r>
              <a:rPr lang="en-US" b="1" baseline="0" dirty="0"/>
              <a:t>Additional Context/Notes: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In the younger grades, W.1 is called opinion writing, but the K-5 standards for W.1 all derive from this anchor standard. Note: the shift in language from opinion to argument happens between grade 5 and grade 6</a:t>
            </a:r>
          </a:p>
          <a:p>
            <a:pPr marL="171450" indent="-171450">
              <a:buFont typeface="Arial" charset="0"/>
              <a:buChar char="•"/>
            </a:pPr>
            <a:endParaRPr lang="en-US" baseline="0" dirty="0"/>
          </a:p>
          <a:p>
            <a:pPr marL="171450" indent="-171450">
              <a:buFont typeface="Arial" charset="0"/>
              <a:buChar char="•"/>
            </a:pPr>
            <a:endParaRPr lang="en-US" baseline="0" dirty="0"/>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i="1"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17363814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Time: </a:t>
            </a:r>
          </a:p>
          <a:p>
            <a:r>
              <a:rPr lang="en-US" b="1"/>
              <a:t>Duration: </a:t>
            </a:r>
            <a:r>
              <a:rPr lang="en-US" b="0"/>
              <a:t>30</a:t>
            </a:r>
            <a:r>
              <a:rPr lang="en-US"/>
              <a:t> seconds</a:t>
            </a:r>
          </a:p>
          <a:p>
            <a:endParaRPr lang="en-US"/>
          </a:p>
          <a:p>
            <a:r>
              <a:rPr lang="en-US" b="1"/>
              <a:t>Facilitator says: </a:t>
            </a:r>
            <a:r>
              <a:rPr lang="en-US" b="0"/>
              <a:t>Now that we have a clear understanding of the “what and why”</a:t>
            </a:r>
            <a:r>
              <a:rPr lang="en-US" b="0" baseline="0"/>
              <a:t> let’s look at the “how.”  Specifically, how does argument writing happen in the classroom</a:t>
            </a:r>
            <a:r>
              <a:rPr lang="is-IS" b="0" baseline="0"/>
              <a:t>…and even more specifically, in the Guidebooks?</a:t>
            </a:r>
            <a:endParaRPr lang="en-US"/>
          </a:p>
          <a:p>
            <a:pPr marL="0" indent="0">
              <a:buNone/>
            </a:pPr>
            <a:endParaRPr lang="en-US"/>
          </a:p>
          <a:p>
            <a:pPr marL="0" marR="0" indent="0" algn="l" defTabSz="914400" rtl="0" eaLnBrk="1" fontAlgn="auto" latinLnBrk="0" hangingPunct="1">
              <a:lnSpc>
                <a:spcPct val="100000"/>
              </a:lnSpc>
              <a:spcBef>
                <a:spcPts val="0"/>
              </a:spcBef>
              <a:spcAft>
                <a:spcPts val="0"/>
              </a:spcAft>
              <a:buClrTx/>
              <a:buSzTx/>
              <a:buFontTx/>
              <a:buNone/>
              <a:tabLst/>
              <a:defRPr/>
            </a:pPr>
            <a:endParaRPr lang="en-US"/>
          </a:p>
          <a:p>
            <a:endParaRPr lang="en-US" i="1"/>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6083273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Time: </a:t>
            </a:r>
          </a:p>
          <a:p>
            <a:r>
              <a:rPr lang="en-US" b="1"/>
              <a:t>Duration: </a:t>
            </a:r>
            <a:r>
              <a:rPr lang="en-US" b="0"/>
              <a:t>15</a:t>
            </a:r>
            <a:r>
              <a:rPr lang="en-US"/>
              <a:t> seconds</a:t>
            </a:r>
          </a:p>
          <a:p>
            <a:endParaRPr lang="en-US"/>
          </a:p>
          <a:p>
            <a:r>
              <a:rPr lang="en-US" b="1"/>
              <a:t>Facilitator says: </a:t>
            </a:r>
            <a:r>
              <a:rPr lang="en-US"/>
              <a:t>It starts</a:t>
            </a:r>
            <a:r>
              <a:rPr lang="en-US" baseline="0"/>
              <a:t> with complex, worthy texts. To really engage in meaningful opinion/argument writing, students should be reading texts that </a:t>
            </a:r>
            <a:r>
              <a:rPr lang="en-US" sz="1200">
                <a:latin typeface="Calibri" charset="0"/>
                <a:ea typeface="Calibri" charset="0"/>
                <a:cs typeface="Calibri" charset="0"/>
              </a:rPr>
              <a:t>substantive,</a:t>
            </a:r>
            <a:r>
              <a:rPr lang="en-US" sz="1200" baseline="0">
                <a:latin typeface="Calibri" charset="0"/>
                <a:ea typeface="Calibri" charset="0"/>
                <a:cs typeface="Calibri" charset="0"/>
              </a:rPr>
              <a:t> that </a:t>
            </a:r>
            <a:r>
              <a:rPr lang="en-US" sz="1200">
                <a:latin typeface="Calibri" charset="0"/>
                <a:ea typeface="Calibri" charset="0"/>
                <a:cs typeface="Calibri" charset="0"/>
              </a:rPr>
              <a:t>deal with an important topic that readers can make thoughtful connections with.  These texts should</a:t>
            </a:r>
            <a:r>
              <a:rPr lang="en-US" sz="1200" baseline="0">
                <a:latin typeface="Calibri" charset="0"/>
                <a:ea typeface="Calibri" charset="0"/>
                <a:cs typeface="Calibri" charset="0"/>
              </a:rPr>
              <a:t> also have</a:t>
            </a:r>
            <a:r>
              <a:rPr lang="en-US" sz="1200">
                <a:latin typeface="Calibri" charset="0"/>
                <a:ea typeface="Calibri" charset="0"/>
                <a:cs typeface="Calibri" charset="0"/>
              </a:rPr>
              <a:t> embedded multiple perspectives, not just present a simple or singular perspective of that topic.</a:t>
            </a: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b="1">
                <a:ea typeface="Allerta"/>
                <a:cs typeface="Allerta"/>
                <a:sym typeface="Allerta"/>
                <a:rtl val="0"/>
              </a:rPr>
              <a:t>Image 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Speare, Elizabeth George. (2011). The Witch of Blackbird Pond. Boston, MA: Houghton Mifflin.</a:t>
            </a:r>
            <a:r>
              <a:rPr lang="en-US" sz="1200" b="0" i="0" kern="1200" baseline="0">
                <a:solidFill>
                  <a:schemeClr val="tx1"/>
                </a:solidFill>
                <a:effectLst/>
                <a:latin typeface="+mn-lt"/>
                <a:ea typeface="+mn-ea"/>
                <a:cs typeface="+mn-cs"/>
              </a:rPr>
              <a:t> </a:t>
            </a:r>
            <a:endParaRPr lang="en-US" b="0" i="0" baseline="0"/>
          </a:p>
          <a:p>
            <a:pPr marL="0" indent="0">
              <a:buFontTx/>
              <a:buNone/>
            </a:pPr>
            <a:r>
              <a:rPr lang="en-US" sz="1200" b="0" i="0" kern="1200">
                <a:solidFill>
                  <a:schemeClr val="tx1"/>
                </a:solidFill>
                <a:effectLst/>
                <a:latin typeface="+mn-lt"/>
                <a:ea typeface="+mn-ea"/>
                <a:cs typeface="+mn-cs"/>
              </a:rPr>
              <a:t>Lowry, Lois. (1993). The Giver. Boston, MA: Houghton Mifflin.</a:t>
            </a:r>
          </a:p>
          <a:p>
            <a:pPr marL="0" indent="0">
              <a:buFontTx/>
              <a:buNone/>
            </a:pPr>
            <a:r>
              <a:rPr lang="en-US" sz="1200" b="0" i="0" kern="1200">
                <a:solidFill>
                  <a:schemeClr val="tx1"/>
                </a:solidFill>
                <a:effectLst/>
                <a:latin typeface="+mn-lt"/>
                <a:ea typeface="+mn-ea"/>
                <a:cs typeface="+mn-cs"/>
              </a:rPr>
              <a:t>London, Jack.</a:t>
            </a:r>
            <a:r>
              <a:rPr lang="en-US" sz="1200" b="0" i="0" kern="1200" baseline="0">
                <a:solidFill>
                  <a:schemeClr val="tx1"/>
                </a:solidFill>
                <a:effectLst/>
                <a:latin typeface="+mn-lt"/>
                <a:ea typeface="+mn-ea"/>
                <a:cs typeface="+mn-cs"/>
              </a:rPr>
              <a:t> </a:t>
            </a:r>
            <a:r>
              <a:rPr lang="en-US" sz="1200" b="0" i="0" kern="1200">
                <a:solidFill>
                  <a:schemeClr val="tx1"/>
                </a:solidFill>
                <a:effectLst/>
                <a:latin typeface="+mn-lt"/>
                <a:ea typeface="+mn-ea"/>
                <a:cs typeface="+mn-cs"/>
              </a:rPr>
              <a:t>(2001). The </a:t>
            </a:r>
            <a:r>
              <a:rPr lang="en-US"/>
              <a:t>Call of the Wild</a:t>
            </a:r>
            <a:r>
              <a:rPr lang="en-US" sz="1200" b="0" i="0" kern="1200">
                <a:solidFill>
                  <a:schemeClr val="tx1"/>
                </a:solidFill>
                <a:effectLst/>
                <a:latin typeface="+mn-lt"/>
                <a:ea typeface="+mn-ea"/>
                <a:cs typeface="+mn-cs"/>
              </a:rPr>
              <a:t>. New York, NY: Scholastic.</a:t>
            </a:r>
          </a:p>
          <a:p>
            <a:pPr marL="0" indent="0">
              <a:buFontTx/>
              <a:buNone/>
            </a:pPr>
            <a:r>
              <a:rPr lang="en-US" sz="1200" b="0" i="0" kern="1200">
                <a:solidFill>
                  <a:schemeClr val="tx1"/>
                </a:solidFill>
                <a:effectLst/>
                <a:latin typeface="+mn-lt"/>
                <a:ea typeface="+mn-ea"/>
                <a:cs typeface="+mn-cs"/>
              </a:rPr>
              <a:t>Keyes, Daniel. (1994). Flowers for Algernon. Orlando, FL: Harcourt Inc.</a:t>
            </a:r>
          </a:p>
          <a:p>
            <a:pPr marL="0" indent="0">
              <a:buFontTx/>
              <a:buNone/>
            </a:pPr>
            <a:r>
              <a:rPr lang="en-US" sz="1200" b="0" i="0" kern="1200">
                <a:solidFill>
                  <a:schemeClr val="tx1"/>
                </a:solidFill>
                <a:effectLst/>
                <a:latin typeface="+mn-lt"/>
                <a:ea typeface="+mn-ea"/>
                <a:cs typeface="+mn-cs"/>
              </a:rPr>
              <a:t>Poe, Edgar</a:t>
            </a:r>
            <a:r>
              <a:rPr lang="en-US" sz="1200" b="0" i="0" kern="1200" baseline="0">
                <a:solidFill>
                  <a:schemeClr val="tx1"/>
                </a:solidFill>
                <a:effectLst/>
                <a:latin typeface="+mn-lt"/>
                <a:ea typeface="+mn-ea"/>
                <a:cs typeface="+mn-cs"/>
              </a:rPr>
              <a:t> Allan</a:t>
            </a:r>
            <a:r>
              <a:rPr lang="en-US" sz="1200" b="0" i="0" kern="1200">
                <a:solidFill>
                  <a:schemeClr val="tx1"/>
                </a:solidFill>
                <a:effectLst/>
                <a:latin typeface="+mn-lt"/>
                <a:ea typeface="+mn-ea"/>
                <a:cs typeface="+mn-cs"/>
              </a:rPr>
              <a:t> (2004). </a:t>
            </a:r>
            <a:r>
              <a:rPr lang="en-US" sz="1200" b="0" i="1" kern="1200">
                <a:solidFill>
                  <a:schemeClr val="tx1"/>
                </a:solidFill>
                <a:effectLst/>
                <a:latin typeface="+mn-lt"/>
                <a:ea typeface="+mn-ea"/>
                <a:cs typeface="+mn-cs"/>
              </a:rPr>
              <a:t>The Tell-Tale Heart</a:t>
            </a:r>
            <a:r>
              <a:rPr lang="en-US" sz="1200" b="0" i="0" kern="1200">
                <a:solidFill>
                  <a:schemeClr val="tx1"/>
                </a:solidFill>
                <a:effectLst/>
                <a:latin typeface="+mn-lt"/>
                <a:ea typeface="+mn-ea"/>
                <a:cs typeface="+mn-cs"/>
              </a:rPr>
              <a:t>. New York, NY: Bantam Classics.</a:t>
            </a:r>
            <a:endParaRPr lang="en-US" baseline="0"/>
          </a:p>
          <a:p>
            <a:endParaRPr lang="en-US"/>
          </a:p>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1593687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r>
              <a:rPr lang="en-US" b="1" dirty="0"/>
              <a:t>Time: </a:t>
            </a:r>
          </a:p>
          <a:p>
            <a:r>
              <a:rPr lang="en-US" b="1" dirty="0"/>
              <a:t>Duration: </a:t>
            </a:r>
            <a:r>
              <a:rPr lang="en-US" b="0" dirty="0"/>
              <a:t>45</a:t>
            </a:r>
            <a:r>
              <a:rPr lang="en-US"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charset="0"/>
              <a:ea typeface="Calibri" charset="0"/>
              <a:cs typeface="Calibri"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says: </a:t>
            </a:r>
            <a:r>
              <a:rPr lang="en-US" sz="1200" dirty="0">
                <a:latin typeface="Calibri" charset="0"/>
                <a:ea typeface="Calibri" charset="0"/>
                <a:cs typeface="Calibri" charset="0"/>
              </a:rPr>
              <a:t>Argument</a:t>
            </a:r>
            <a:r>
              <a:rPr lang="en-US" sz="1200" baseline="0" dirty="0">
                <a:latin typeface="Calibri" charset="0"/>
                <a:ea typeface="Calibri" charset="0"/>
                <a:cs typeface="Calibri" charset="0"/>
              </a:rPr>
              <a:t> writing also requires a meaty, thought-provoking question. </a:t>
            </a:r>
            <a:r>
              <a:rPr lang="en-US" sz="1200" dirty="0">
                <a:latin typeface="Calibri" charset="0"/>
                <a:ea typeface="Calibri" charset="0"/>
                <a:cs typeface="Calibri" charset="0"/>
              </a:rPr>
              <a:t> The text and the question should prompt the reader to think deeply and carefully about the topic, considering more than one point of view.  Take a moment to re-read</a:t>
            </a:r>
            <a:r>
              <a:rPr lang="en-US" sz="1200" baseline="0" dirty="0">
                <a:latin typeface="Calibri" charset="0"/>
                <a:ea typeface="Calibri" charset="0"/>
                <a:cs typeface="Calibri" charset="0"/>
              </a:rPr>
              <a:t> the Culminating Writing Task from our Flowers for Algernon unit, which is designed to address Writing Standard 1 (argument writing). </a:t>
            </a:r>
            <a:endParaRPr lang="en-US" sz="1200" dirty="0">
              <a:latin typeface="Calibri" charset="0"/>
              <a:ea typeface="Calibri" charset="0"/>
              <a:cs typeface="Calibri" charset="0"/>
            </a:endParaRPr>
          </a:p>
          <a:p>
            <a:pPr marL="0" indent="0">
              <a:buFontTx/>
              <a:buNone/>
            </a:pPr>
            <a:endParaRPr lang="en-US" b="0" baseline="0" dirty="0"/>
          </a:p>
          <a:p>
            <a:pPr>
              <a:defRPr/>
            </a:pPr>
            <a:r>
              <a:rPr lang="en-US" b="1" dirty="0">
                <a:ea typeface="Allerta"/>
                <a:cs typeface="Allerta"/>
                <a:sym typeface="Allerta"/>
                <a:rtl val="0"/>
              </a:rPr>
              <a:t>Image Source: </a:t>
            </a:r>
            <a:r>
              <a:rPr lang="en-US" sz="1200" b="0" i="0" kern="1200" dirty="0">
                <a:solidFill>
                  <a:schemeClr val="tx1"/>
                </a:solidFill>
                <a:effectLst/>
                <a:latin typeface="+mn-lt"/>
                <a:ea typeface="+mn-ea"/>
                <a:cs typeface="+mn-cs"/>
              </a:rPr>
              <a:t>Keyes, Daniel. (1994). Flowers for Algernon. Orlando, FL: Harcourt Inc.</a:t>
            </a:r>
          </a:p>
          <a:p>
            <a:pPr marL="0" indent="0">
              <a:buFontTx/>
              <a:buNone/>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1118795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r>
              <a:rPr lang="en-US" b="1" dirty="0"/>
              <a:t>Time:</a:t>
            </a:r>
          </a:p>
          <a:p>
            <a:r>
              <a:rPr lang="en-US" b="1" dirty="0"/>
              <a:t>Duration: </a:t>
            </a:r>
            <a:r>
              <a:rPr lang="en-US" b="0" dirty="0"/>
              <a:t>6 minutes</a:t>
            </a:r>
            <a:endParaRPr lang="en-US" dirty="0"/>
          </a:p>
          <a:p>
            <a:endParaRPr lang="en-US" dirty="0"/>
          </a:p>
          <a:p>
            <a:r>
              <a:rPr lang="en-US" b="1" dirty="0"/>
              <a:t>Facilitator says: </a:t>
            </a:r>
            <a:r>
              <a:rPr lang="en-US" sz="1200" dirty="0"/>
              <a:t>Now, let’s look at what we might call a non-example.</a:t>
            </a:r>
          </a:p>
          <a:p>
            <a:endParaRPr lang="en-US" sz="1200" baseline="0" dirty="0"/>
          </a:p>
          <a:p>
            <a:r>
              <a:rPr lang="en-US" sz="1200" b="1" baseline="0" dirty="0"/>
              <a:t>Facilitator does: </a:t>
            </a:r>
            <a:r>
              <a:rPr lang="en-US" sz="1200" baseline="0" dirty="0"/>
              <a:t>Read the non-example task in the grey box aloud, invite a participant to read it aloud for the group, or have participants read it independently. Then click to reveal the directions. Point participants to the graphic organizer in their note-catcher and provide about 5 minutes of work time.  Afterwards, invite participants to share out their observations with the whole group. </a:t>
            </a:r>
          </a:p>
          <a:p>
            <a:endParaRPr lang="en-US" sz="1200" baseline="0" dirty="0"/>
          </a:p>
          <a:p>
            <a:r>
              <a:rPr lang="en-US" sz="1200" b="1" kern="1200" dirty="0">
                <a:solidFill>
                  <a:schemeClr val="tx1"/>
                </a:solidFill>
                <a:effectLst/>
                <a:latin typeface="+mn-lt"/>
                <a:ea typeface="+mn-ea"/>
                <a:cs typeface="+mn-cs"/>
              </a:rPr>
              <a:t>Look for:</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(Example) </a:t>
            </a:r>
            <a:r>
              <a:rPr lang="en-US" sz="1200" kern="1200" dirty="0">
                <a:solidFill>
                  <a:schemeClr val="tx1"/>
                </a:solidFill>
                <a:effectLst/>
                <a:latin typeface="+mn-lt"/>
                <a:ea typeface="+mn-ea"/>
                <a:cs typeface="+mn-cs"/>
              </a:rPr>
              <a:t>The “example” argument prompt requires students to track Charlie’s character development throughout the story by describing how he changes. They also must evaluate the impact of these changes on Charlie. Based on the story, there are multiple assertions that need to be considered and evaluated, making it a rich and thought-provoking question for argument writing. </a:t>
            </a:r>
          </a:p>
          <a:p>
            <a:pPr marL="171450" lvl="0" indent="-171450">
              <a:buFont typeface="Arial" charset="0"/>
              <a:buChar char="•"/>
            </a:pPr>
            <a:r>
              <a:rPr lang="en-US" sz="1200" b="1" kern="1200" dirty="0">
                <a:solidFill>
                  <a:schemeClr val="tx1"/>
                </a:solidFill>
                <a:effectLst/>
                <a:latin typeface="+mn-lt"/>
                <a:ea typeface="+mn-ea"/>
                <a:cs typeface="+mn-cs"/>
              </a:rPr>
              <a:t>(Non-Example) </a:t>
            </a:r>
            <a:r>
              <a:rPr lang="en-US" sz="1200" kern="1200" dirty="0">
                <a:solidFill>
                  <a:schemeClr val="tx1"/>
                </a:solidFill>
                <a:effectLst/>
                <a:latin typeface="+mn-lt"/>
                <a:ea typeface="+mn-ea"/>
                <a:cs typeface="+mn-cs"/>
              </a:rPr>
              <a:t>The “non-example” argument prompt does not require students to evaluate the strengths and weaknesses of multiple perspectives. Instead, students are stating a personal opinion that does require some knowledge of Charlie as a character and the story, but doesn’t require them to think critically or evaluate the strength of their own evidence and claim. </a:t>
            </a:r>
          </a:p>
          <a:p>
            <a:endParaRPr lang="en-US" sz="1200" baseline="0" dirty="0"/>
          </a:p>
          <a:p>
            <a:endParaRPr lang="en-US" sz="12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2131095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Sources: </a:t>
            </a:r>
            <a:r>
              <a:rPr lang="en-US" b="0" baseline="0" dirty="0"/>
              <a:t>Public Domain</a:t>
            </a:r>
            <a:endParaRPr lang="en-US" sz="1200"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16746547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2 minutes</a:t>
            </a:r>
          </a:p>
          <a:p>
            <a:endParaRPr lang="en-US" b="0" dirty="0"/>
          </a:p>
          <a:p>
            <a:r>
              <a:rPr lang="en-US" b="1" dirty="0"/>
              <a:t>Facilitator says: </a:t>
            </a:r>
            <a:r>
              <a:rPr lang="en-US" b="0" dirty="0"/>
              <a:t>We’re about to read the student writing samples for each of these prompts. Before we do though, it’s important we have a general understanding of what’s expected of writers in 8</a:t>
            </a:r>
            <a:r>
              <a:rPr lang="en-US" b="0" baseline="30000" dirty="0"/>
              <a:t>th</a:t>
            </a:r>
            <a:r>
              <a:rPr lang="en-US" b="0" dirty="0"/>
              <a:t> grade when it comes to argument writing. This way, we can evaluate how well each writing sample reflects the grade-level standard for argument writing. </a:t>
            </a:r>
          </a:p>
          <a:p>
            <a:endParaRPr lang="en-US" b="0" dirty="0"/>
          </a:p>
          <a:p>
            <a:r>
              <a:rPr lang="en-US" b="1" dirty="0"/>
              <a:t>Facilitator does: </a:t>
            </a:r>
            <a:r>
              <a:rPr lang="en-US" b="0" dirty="0"/>
              <a:t>Explain the directions on the slide and point participants to the standard printed in note catchers. Afterwards, have a few people share out with the whole group the words/phrases they underlined that capture the important elements of this standard. </a:t>
            </a:r>
          </a:p>
          <a:p>
            <a:endParaRPr lang="en-US" b="0" dirty="0"/>
          </a:p>
          <a:p>
            <a:r>
              <a:rPr lang="en-US" b="1" dirty="0"/>
              <a:t>Look for: </a:t>
            </a:r>
          </a:p>
          <a:p>
            <a:pPr marL="171450" indent="-171450">
              <a:buFont typeface="Arial" panose="020B0604020202020204" pitchFamily="34" charset="0"/>
              <a:buChar char="•"/>
            </a:pPr>
            <a:endParaRPr lang="en-US" b="1" dirty="0"/>
          </a:p>
          <a:p>
            <a:endParaRPr lang="en-US" b="1" dirty="0"/>
          </a:p>
          <a:p>
            <a:r>
              <a:rPr lang="en-US" b="1" dirty="0"/>
              <a:t>Note: </a:t>
            </a:r>
            <a:r>
              <a:rPr lang="en-US" b="0" dirty="0"/>
              <a:t>The box includes only some of the language that makes up the standard. Make sure people know to read the entire standard, printed in note catchers.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a:p>
        </p:txBody>
      </p:sp>
    </p:spTree>
    <p:extLst>
      <p:ext uri="{BB962C8B-B14F-4D97-AF65-F5344CB8AC3E}">
        <p14:creationId xmlns:p14="http://schemas.microsoft.com/office/powerpoint/2010/main" val="22892800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8 minutes</a:t>
            </a:r>
            <a:endParaRPr lang="en-US" dirty="0"/>
          </a:p>
          <a:p>
            <a:endParaRPr lang="en-US" dirty="0"/>
          </a:p>
          <a:p>
            <a:r>
              <a:rPr lang="en-US" b="1" dirty="0"/>
              <a:t>Facilitator does: </a:t>
            </a:r>
            <a:r>
              <a:rPr lang="en-US" sz="1200" dirty="0"/>
              <a:t>Direct participants</a:t>
            </a:r>
            <a:r>
              <a:rPr lang="en-US" sz="1200" baseline="0" dirty="0"/>
              <a:t> to the writing samples in their note-catcher.  Point out that the first example is the same one we read in the previous session (the exemplar for the example task) – the second one is student writing in response to the non-example prompt. </a:t>
            </a:r>
          </a:p>
          <a:p>
            <a:endParaRPr lang="en-US" sz="1200" baseline="0" dirty="0"/>
          </a:p>
          <a:p>
            <a:r>
              <a:rPr lang="en-US" sz="1200" b="1" baseline="0"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8851661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12 minutes</a:t>
            </a:r>
            <a:endParaRPr lang="en-US" dirty="0"/>
          </a:p>
          <a:p>
            <a:endParaRPr lang="en-US" dirty="0"/>
          </a:p>
          <a:p>
            <a:r>
              <a:rPr lang="en-US" b="1" dirty="0"/>
              <a:t>Facilitator does: </a:t>
            </a:r>
            <a:r>
              <a:rPr lang="en-US" sz="1200" dirty="0"/>
              <a:t>Direct participants</a:t>
            </a:r>
            <a:r>
              <a:rPr lang="en-US" sz="1200" baseline="0" dirty="0"/>
              <a:t> to the graphic organizer in their note-catcher. Clarify that these ”look </a:t>
            </a:r>
            <a:r>
              <a:rPr lang="en-US" sz="1200" baseline="0" dirty="0" err="1"/>
              <a:t>fors</a:t>
            </a:r>
            <a:r>
              <a:rPr lang="en-US" sz="1200" baseline="0" dirty="0"/>
              <a:t>” come from the content we’ve learned so far in this session about the purpose of argument writing, as well as from the 8</a:t>
            </a:r>
            <a:r>
              <a:rPr lang="en-US" sz="1200" baseline="30000" dirty="0"/>
              <a:t>th</a:t>
            </a:r>
            <a:r>
              <a:rPr lang="en-US" sz="1200" baseline="0" dirty="0"/>
              <a:t> grade standard for argument writing.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13814847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a:t>
            </a:r>
            <a:endParaRPr lang="en-US" dirty="0"/>
          </a:p>
          <a:p>
            <a:endParaRPr lang="en-US" dirty="0"/>
          </a:p>
          <a:p>
            <a:r>
              <a:rPr lang="en-US" b="1" dirty="0"/>
              <a:t>Facilitator does: </a:t>
            </a:r>
            <a:r>
              <a:rPr lang="en-US" sz="1200" dirty="0"/>
              <a:t>Facilitate whole group debrief.</a:t>
            </a:r>
          </a:p>
          <a:p>
            <a:endParaRPr lang="en-US" sz="1200" dirty="0"/>
          </a:p>
          <a:p>
            <a:r>
              <a:rPr lang="en-US" sz="1200" b="1" dirty="0"/>
              <a:t>Look For:</a:t>
            </a:r>
          </a:p>
          <a:p>
            <a:pPr marL="171450" lvl="0" indent="-171450">
              <a:buFont typeface="Arial" charset="0"/>
              <a:buChar char="•"/>
            </a:pPr>
            <a:r>
              <a:rPr lang="en-US" sz="1200" b="1" kern="1200" dirty="0">
                <a:solidFill>
                  <a:schemeClr val="tx1"/>
                </a:solidFill>
                <a:effectLst/>
                <a:latin typeface="+mn-lt"/>
                <a:ea typeface="+mn-ea"/>
                <a:cs typeface="+mn-cs"/>
              </a:rPr>
              <a:t>(Example) </a:t>
            </a:r>
            <a:r>
              <a:rPr lang="en-US" sz="1200" kern="1200" dirty="0">
                <a:solidFill>
                  <a:schemeClr val="tx1"/>
                </a:solidFill>
                <a:effectLst/>
                <a:latin typeface="+mn-lt"/>
                <a:ea typeface="+mn-ea"/>
                <a:cs typeface="+mn-cs"/>
              </a:rPr>
              <a:t>The writer introduces her claim and organizes her evidence/reasoning logically (each body paragraph is dedicated to arguing a component of her claim using text evidence and explanation). She demonstrates understanding of the text by selecting quotes that align with and directly support her thinking (i.e. about how and why Charlie begins to feel embarrassed). She acknowledges another perspective (that because he became so smart temporarily, you could argue that the surgery had a positive effect) but ultimately uses evidence to argue that that thinking is incorrect because of the longer-lasting consequences of the surgery. She also writes using a formal style and uses words to create cohesion among her ideas (“While it could be said…” “For example,” “As Charlie gets smarter,” “Once Charlie becomes intelligent...” “As a result of the surgery,”). </a:t>
            </a:r>
          </a:p>
          <a:p>
            <a:pPr marL="171450" lvl="0" indent="-171450">
              <a:buFont typeface="Arial" charset="0"/>
              <a:buChar char="•"/>
            </a:pPr>
            <a:r>
              <a:rPr lang="en-US" sz="1200" b="1" kern="1200" dirty="0">
                <a:solidFill>
                  <a:schemeClr val="tx1"/>
                </a:solidFill>
                <a:effectLst/>
                <a:latin typeface="+mn-lt"/>
                <a:ea typeface="+mn-ea"/>
                <a:cs typeface="+mn-cs"/>
              </a:rPr>
              <a:t>(Non-Example) </a:t>
            </a:r>
            <a:r>
              <a:rPr lang="en-US" sz="1200" kern="1200" dirty="0">
                <a:solidFill>
                  <a:schemeClr val="tx1"/>
                </a:solidFill>
                <a:effectLst/>
                <a:latin typeface="+mn-lt"/>
                <a:ea typeface="+mn-ea"/>
                <a:cs typeface="+mn-cs"/>
              </a:rPr>
              <a:t>The writer demonstrates a superficial understanding of the text and of Charlie’s character. While it does contain an introduction and concluding statement, the piece overall does not meet the grade-level standards for argument writing. The writer does not acknowledge opposing viewpoints and therefore does not bring the reader on a “search for truth” as argument writing should – rather, the writer is simply stating a personal opinion and explaining it using high-level information from the story.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10772139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u="none" strike="noStrike" cap="none" dirty="0">
              <a:solidFill>
                <a:schemeClr val="dk1"/>
              </a:solidFill>
              <a:ea typeface="Calibri"/>
              <a:sym typeface="Calibri"/>
            </a:endParaRPr>
          </a:p>
          <a:p>
            <a:r>
              <a:rPr lang="en-US" sz="1100" b="1" dirty="0"/>
              <a:t>Facilitator says: </a:t>
            </a:r>
            <a:r>
              <a:rPr lang="en-US" sz="1100" b="0" dirty="0"/>
              <a:t>Before</a:t>
            </a:r>
            <a:r>
              <a:rPr lang="en-US" sz="1100" b="0" baseline="0" dirty="0"/>
              <a:t> we wrap up, it’s important that we summarize and capture learning from today’s session. Please take a few moments to reflect on this prompt and record your responses in the space provided in your note-catcher.</a:t>
            </a:r>
          </a:p>
          <a:p>
            <a:endParaRPr lang="en-US" sz="11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does: </a:t>
            </a:r>
            <a:r>
              <a:rPr lang="en-US" sz="1100"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2775934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5302719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1" baseline="0" dirty="0"/>
              <a:t> </a:t>
            </a:r>
            <a:r>
              <a:rPr lang="en-US" b="0" baseline="0" dirty="0"/>
              <a:t>5 minutes </a:t>
            </a:r>
          </a:p>
          <a:p>
            <a:endParaRPr lang="en-US" b="1" i="1" dirty="0"/>
          </a:p>
          <a:p>
            <a:pPr marL="0" indent="0">
              <a:buFont typeface="Arial" charset="0"/>
              <a:buNone/>
            </a:pPr>
            <a:r>
              <a:rPr lang="en-US" b="1" dirty="0"/>
              <a:t>Facilitator</a:t>
            </a:r>
            <a:r>
              <a:rPr lang="en-US" b="1" baseline="0" dirty="0"/>
              <a:t> does: </a:t>
            </a:r>
            <a:r>
              <a:rPr lang="en-US" b="0" baseline="0" dirty="0"/>
              <a:t>Review the two prompts, then direct participants to the space in their note-catchers to record their responses</a:t>
            </a:r>
            <a:r>
              <a:rPr lang="en-US" baseline="0" dirty="0"/>
              <a:t>.  Provide 2 minutes of independent work time, then click to reveal the discussion prompt. Have participants discuss with a partner.  If time allows, invite a few participants to share with the whole group. </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a:p>
            <a:r>
              <a:rPr lang="en-US" b="1" dirty="0"/>
              <a:t>Look for: </a:t>
            </a:r>
          </a:p>
          <a:p>
            <a:pPr marL="171450" indent="-171450">
              <a:buFont typeface="Arial" panose="020B0604020202020204" pitchFamily="34" charset="0"/>
              <a:buChar char="•"/>
            </a:pPr>
            <a:r>
              <a:rPr lang="en-US" b="0" dirty="0"/>
              <a:t>It’s important for people to realize here how important it was for them to know a LOT about what they were writing about.  In our case, this knowledge/understanding of the topic of the second prompt came from a wide variety of texts and sources that we worked to unpack and analyze together during the first session. Your understanding of this content enabled you not only to feel more confident with that first prompt, but also to be more successful as a writer!</a:t>
            </a:r>
          </a:p>
          <a:p>
            <a:pPr marL="0" indent="0">
              <a:buFont typeface="Arial" charset="0"/>
              <a:buNone/>
            </a:pPr>
            <a:endParaRPr lang="en-US" baseline="0" dirty="0"/>
          </a:p>
          <a:p>
            <a:pPr marL="0" indent="0">
              <a:buFont typeface="Arial" charset="0"/>
              <a:buNone/>
            </a:pP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28724003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1522649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Time: </a:t>
            </a:r>
          </a:p>
          <a:p>
            <a:r>
              <a:rPr lang="en-US" b="1"/>
              <a:t>Duration: </a:t>
            </a:r>
            <a:r>
              <a:rPr lang="en-US" b="0"/>
              <a:t>15</a:t>
            </a:r>
            <a:r>
              <a:rPr lang="en-US"/>
              <a:t> seconds</a:t>
            </a:r>
          </a:p>
          <a:p>
            <a:endParaRPr lang="en-US"/>
          </a:p>
          <a:p>
            <a:r>
              <a:rPr lang="en-US" b="1"/>
              <a:t>Facilitator says: </a:t>
            </a:r>
            <a:r>
              <a:rPr lang="en-US" b="0"/>
              <a:t>Remember the three types of writing we</a:t>
            </a:r>
            <a:r>
              <a:rPr lang="en-US" b="0" baseline="0"/>
              <a:t> named in our previous session – last time we examined opinion/argument writing.  In this session</a:t>
            </a:r>
          </a:p>
          <a:p>
            <a:endParaRPr lang="en-US" b="0" baseline="0"/>
          </a:p>
          <a:p>
            <a:r>
              <a:rPr lang="en-US" b="1" baseline="0"/>
              <a:t>Facilitator does: </a:t>
            </a:r>
            <a:r>
              <a:rPr lang="en-US" b="0" baseline="0"/>
              <a:t>Click to reveal red circle.  </a:t>
            </a:r>
          </a:p>
          <a:p>
            <a:endParaRPr lang="en-US" b="0" baseline="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a:t>Facilitator says: </a:t>
            </a:r>
            <a:r>
              <a:rPr lang="en-US"/>
              <a:t>We will</a:t>
            </a:r>
            <a:r>
              <a:rPr lang="en-US" baseline="0"/>
              <a:t> do a deeper dive into </a:t>
            </a:r>
            <a:r>
              <a:rPr lang="en-US"/>
              <a:t>Informative/Explanatory writing. </a:t>
            </a:r>
            <a:r>
              <a:rPr lang="en-US" b="0" baseline="0"/>
              <a:t>Let’s start by taking a closer look at how this type of writing lives in the standards</a:t>
            </a:r>
            <a:r>
              <a:rPr lang="is-IS" b="0" baseline="0"/>
              <a:t>…beginning with the anchor standard. </a:t>
            </a:r>
            <a:endParaRPr lang="en-US" b="0" baseline="0"/>
          </a:p>
          <a:p>
            <a:endParaRPr lang="en-US" baseline="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20906448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dirty="0"/>
              <a:t>Remember that this is the “anchor standard” for informative explanatory. All of the grade specific standards for Informative/Explanatory writing are “anchored” in this high school standard. The standard for informative/explanatory writing at every grade was designed backward from this final goal. </a:t>
            </a:r>
          </a:p>
          <a:p>
            <a:endParaRPr lang="en-US" dirty="0"/>
          </a:p>
          <a:p>
            <a:r>
              <a:rPr lang="en-US" b="1" dirty="0"/>
              <a:t>Facilitator</a:t>
            </a:r>
            <a:r>
              <a:rPr lang="en-US" b="1" baseline="0" dirty="0"/>
              <a:t> does</a:t>
            </a:r>
            <a:r>
              <a:rPr lang="en-US" baseline="0" dirty="0"/>
              <a:t>: Read aloud the standard or invite a participant to read it aloud for the group.  </a:t>
            </a:r>
          </a:p>
          <a:p>
            <a:endParaRPr lang="en-US" baseline="0" dirty="0"/>
          </a:p>
          <a:p>
            <a:r>
              <a:rPr lang="en-US" b="1" baseline="0" dirty="0"/>
              <a:t>Facilitator says: </a:t>
            </a:r>
            <a:r>
              <a:rPr lang="en-US" b="0" baseline="0" dirty="0"/>
              <a:t>Notice that this standard is all about examining and conveying complex ideas, concepts, and information clearly, which requires deep understanding of the content. Writing is ALL about thinking and understanding the content! </a:t>
            </a:r>
          </a:p>
          <a:p>
            <a:endParaRPr lang="en-US" b="1" baseline="0" dirty="0"/>
          </a:p>
          <a:p>
            <a:r>
              <a:rPr lang="en-US" b="1" baseline="0" dirty="0"/>
              <a:t>Facilitator does: </a:t>
            </a:r>
            <a:r>
              <a:rPr lang="en-US" b="0" baseline="0" dirty="0"/>
              <a:t>Cl</a:t>
            </a:r>
            <a:r>
              <a:rPr lang="en-US" baseline="0" dirty="0"/>
              <a:t>ick to reveal the text box and pose the guiding questions that we are going to explore in the next activity. </a:t>
            </a:r>
          </a:p>
          <a:p>
            <a:endParaRPr lang="en-US" baseline="0" dirty="0"/>
          </a:p>
          <a:p>
            <a:r>
              <a:rPr lang="en-US" b="1" baseline="0" dirty="0"/>
              <a:t>Facilitator says: </a:t>
            </a:r>
            <a:r>
              <a:rPr lang="en-US" baseline="0" dirty="0"/>
              <a:t>In our last session we looked at a piece of the standards progression documents to see the coherence and progression of standard I across the grade-level right before and right after yours.  This time, we are going to do something a little bit different.  We are going to start by looking at student writing and then look at those standard progressions at the very end.</a:t>
            </a:r>
          </a:p>
          <a:p>
            <a:endParaRPr lang="en-US" baseline="0" dirty="0"/>
          </a:p>
          <a:p>
            <a:r>
              <a:rPr lang="en-US" b="1" baseline="0" dirty="0"/>
              <a:t>Note</a:t>
            </a:r>
            <a:r>
              <a:rPr lang="en-US" baseline="0" dirty="0"/>
              <a:t>: These guiding questions are just to frame the learning for the day – they are not meant to be answered on this slide.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777177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does: </a:t>
            </a:r>
            <a:r>
              <a:rPr lang="en-US"/>
              <a:t>Review prompt and have participants</a:t>
            </a:r>
            <a:r>
              <a:rPr lang="en-US" baseline="0"/>
              <a:t> discuss at their corners.  If time allows, invite a few participants to share out with the whole group. </a:t>
            </a:r>
          </a:p>
          <a:p>
            <a:endParaRPr lang="en-US" baseline="0"/>
          </a:p>
          <a:p>
            <a:r>
              <a:rPr lang="en-US" baseline="0"/>
              <a:t>Afterwards, have participants return to their seats. </a:t>
            </a: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11044466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a:t>
            </a:r>
            <a:r>
              <a:rPr lang="en-US" dirty="0"/>
              <a:t> seconds</a:t>
            </a:r>
          </a:p>
          <a:p>
            <a:endParaRPr lang="en-US" dirty="0"/>
          </a:p>
          <a:p>
            <a:r>
              <a:rPr lang="en-US" b="1" dirty="0"/>
              <a:t>Facilitator says: </a:t>
            </a:r>
            <a:r>
              <a:rPr lang="en-US" sz="1200" kern="1200" dirty="0">
                <a:solidFill>
                  <a:schemeClr val="tx1"/>
                </a:solidFill>
                <a:effectLst/>
                <a:latin typeface="+mn-lt"/>
                <a:ea typeface="+mn-ea"/>
                <a:cs typeface="+mn-cs"/>
              </a:rPr>
              <a:t>To answer our guiding questions, we are going to engage in an activity called “How Does</a:t>
            </a:r>
            <a:r>
              <a:rPr lang="en-US" sz="1200" kern="1200" baseline="0" dirty="0">
                <a:solidFill>
                  <a:schemeClr val="tx1"/>
                </a:solidFill>
                <a:effectLst/>
                <a:latin typeface="+mn-lt"/>
                <a:ea typeface="+mn-ea"/>
                <a:cs typeface="+mn-cs"/>
              </a:rPr>
              <a:t> Your Garden Grow?” </a:t>
            </a:r>
            <a:r>
              <a:rPr lang="en-US" sz="1200" kern="1200" dirty="0">
                <a:solidFill>
                  <a:schemeClr val="tx1"/>
                </a:solidFill>
                <a:effectLst/>
                <a:latin typeface="+mn-lt"/>
                <a:ea typeface="+mn-ea"/>
                <a:cs typeface="+mn-cs"/>
              </a:rPr>
              <a:t>In this exercise, you will compare student pieces within a grade cluster and note the similarities and differences in order to deepen your understanding of grade level expectations in the LSS. </a:t>
            </a:r>
          </a:p>
          <a:p>
            <a:endParaRPr lang="en-US" sz="1200" baseline="0" dirty="0">
              <a:solidFill>
                <a:schemeClr val="accent6"/>
              </a:solidFill>
            </a:endParaRPr>
          </a:p>
          <a:p>
            <a:r>
              <a:rPr lang="en-US" sz="1200" b="1" baseline="0" dirty="0">
                <a:solidFill>
                  <a:schemeClr val="accent6"/>
                </a:solidFill>
              </a:rPr>
              <a:t>Image Source:</a:t>
            </a:r>
          </a:p>
          <a:p>
            <a:r>
              <a:rPr lang="en-US" sz="1200" baseline="0" dirty="0">
                <a:solidFill>
                  <a:schemeClr val="accent6"/>
                </a:solidFill>
              </a:rPr>
              <a:t>This image is in the public domain</a:t>
            </a:r>
          </a:p>
          <a:p>
            <a:r>
              <a:rPr lang="en-US" sz="1200" dirty="0">
                <a:solidFill>
                  <a:schemeClr val="accent6"/>
                </a:solidFill>
              </a:rPr>
              <a:t>https://</a:t>
            </a:r>
            <a:r>
              <a:rPr lang="en-US" sz="1200" dirty="0" err="1">
                <a:solidFill>
                  <a:schemeClr val="accent6"/>
                </a:solidFill>
              </a:rPr>
              <a:t>pixabay.com</a:t>
            </a:r>
            <a:r>
              <a:rPr lang="en-US" sz="1200" dirty="0">
                <a:solidFill>
                  <a:schemeClr val="accent6"/>
                </a:solidFill>
              </a:rPr>
              <a:t>/</a:t>
            </a:r>
            <a:r>
              <a:rPr lang="en-US" sz="1200" dirty="0" err="1">
                <a:solidFill>
                  <a:schemeClr val="accent6"/>
                </a:solidFill>
              </a:rPr>
              <a:t>en</a:t>
            </a:r>
            <a:r>
              <a:rPr lang="en-US" sz="1200" dirty="0">
                <a:solidFill>
                  <a:schemeClr val="accent6"/>
                </a:solidFill>
              </a:rPr>
              <a:t>/sapling-plant-growing-seedling-154734/</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5531485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b="0" dirty="0"/>
              <a:t>Here’s how it’s going to work</a:t>
            </a:r>
            <a:r>
              <a:rPr lang="is-IS" b="0" dirty="0"/>
              <a:t>…</a:t>
            </a:r>
          </a:p>
          <a:p>
            <a:endParaRPr lang="is-IS" b="0" dirty="0"/>
          </a:p>
          <a:p>
            <a:r>
              <a:rPr lang="is-IS" b="1" dirty="0"/>
              <a:t>Facilitator does: </a:t>
            </a:r>
            <a:r>
              <a:rPr lang="is-IS" b="0" dirty="0"/>
              <a:t>Review steps.</a:t>
            </a:r>
          </a:p>
          <a:p>
            <a:endParaRPr lang="en-US" b="1" dirty="0"/>
          </a:p>
          <a:p>
            <a:r>
              <a:rPr lang="en-US" sz="1200" b="1" kern="1200" dirty="0">
                <a:solidFill>
                  <a:schemeClr val="tx1"/>
                </a:solidFill>
                <a:effectLst/>
                <a:latin typeface="+mn-lt"/>
                <a:ea typeface="+mn-ea"/>
                <a:cs typeface="+mn-cs"/>
              </a:rPr>
              <a:t>Facilitator</a:t>
            </a:r>
            <a:r>
              <a:rPr lang="en-US" sz="1200" b="1" kern="1200" baseline="0" dirty="0">
                <a:solidFill>
                  <a:schemeClr val="tx1"/>
                </a:solidFill>
                <a:effectLst/>
                <a:latin typeface="+mn-lt"/>
                <a:ea typeface="+mn-ea"/>
                <a:cs typeface="+mn-cs"/>
              </a:rPr>
              <a:t> says: </a:t>
            </a:r>
            <a:r>
              <a:rPr lang="en-US" sz="1200" kern="1200" dirty="0">
                <a:solidFill>
                  <a:schemeClr val="tx1"/>
                </a:solidFill>
                <a:effectLst/>
                <a:latin typeface="+mn-lt"/>
                <a:ea typeface="+mn-ea"/>
                <a:cs typeface="+mn-cs"/>
              </a:rPr>
              <a:t>For this activity, you need your </a:t>
            </a:r>
            <a:r>
              <a:rPr lang="en-US" sz="1200" i="1" dirty="0">
                <a:solidFill>
                  <a:schemeClr val="accent6"/>
                </a:solidFill>
              </a:rPr>
              <a:t>How Does Your Garden Grow? </a:t>
            </a:r>
            <a:r>
              <a:rPr lang="en-US" sz="1200" dirty="0">
                <a:solidFill>
                  <a:schemeClr val="accent6"/>
                </a:solidFill>
              </a:rPr>
              <a:t>Protocol and Recording Sheet as well as a packet of student work</a:t>
            </a:r>
            <a:r>
              <a:rPr lang="en-US" sz="1200" baseline="0" dirty="0">
                <a:solidFill>
                  <a:schemeClr val="accent6"/>
                </a:solidFill>
              </a:rPr>
              <a:t> (remember you can choose between a K-5 set and a 6-12 set)</a:t>
            </a:r>
            <a:endParaRPr lang="en-US" sz="1200" dirty="0">
              <a:solidFill>
                <a:schemeClr val="accent6"/>
              </a:solidFill>
            </a:endParaRPr>
          </a:p>
          <a:p>
            <a:endParaRPr lang="en-US" sz="1200" dirty="0">
              <a:solidFill>
                <a:schemeClr val="accent6"/>
              </a:solidFill>
            </a:endParaRPr>
          </a:p>
          <a:p>
            <a:r>
              <a:rPr lang="en-US" sz="1200" b="1" dirty="0">
                <a:solidFill>
                  <a:schemeClr val="accent6"/>
                </a:solidFill>
              </a:rPr>
              <a:t>Facilitator</a:t>
            </a:r>
            <a:r>
              <a:rPr lang="en-US" sz="1200" b="1" baseline="0" dirty="0">
                <a:solidFill>
                  <a:schemeClr val="accent6"/>
                </a:solidFill>
              </a:rPr>
              <a:t> does: </a:t>
            </a:r>
            <a:r>
              <a:rPr lang="en-US" sz="1200" baseline="0" dirty="0">
                <a:solidFill>
                  <a:schemeClr val="accent6"/>
                </a:solidFill>
              </a:rPr>
              <a:t>Point participants to all of the materials they will need for this activity. Give participants a moment to review the materials.  Pause here to ask if there are any questions about the task before we begin. </a:t>
            </a:r>
          </a:p>
          <a:p>
            <a:endParaRPr lang="en-US" sz="1200" baseline="0" dirty="0">
              <a:solidFill>
                <a:schemeClr val="accent6"/>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accent6"/>
                </a:solidFill>
              </a:rPr>
              <a:t>Facilitator says: </a:t>
            </a:r>
            <a:r>
              <a:rPr lang="en-US" dirty="0"/>
              <a:t>To summarize, you are going to read the student samples, and look for, and record, specific differences as you move up through the grade levels. </a:t>
            </a:r>
            <a:r>
              <a:rPr lang="en-US" b="1" i="1" dirty="0"/>
              <a:t>The pieces were chosen based on the rhetorical effectiveness of the piece , not on conventions (grammar, punctuation, </a:t>
            </a:r>
            <a:r>
              <a:rPr lang="en-US" b="1" i="1" dirty="0" err="1"/>
              <a:t>etc</a:t>
            </a:r>
            <a:r>
              <a:rPr lang="en-US" b="1" i="1" dirty="0"/>
              <a:t>,). So, when you are looking for differences between pieces, it’s important to focus on what the student has to say and how she says it,  not on conventions like grammar, punctuation and capitalization. </a:t>
            </a:r>
          </a:p>
          <a:p>
            <a:endParaRPr lang="en-US" sz="1200" baseline="0" dirty="0">
              <a:solidFill>
                <a:schemeClr val="accent6"/>
              </a:solidFill>
            </a:endParaRPr>
          </a:p>
          <a:p>
            <a:r>
              <a:rPr lang="en-US" sz="1200" b="1" baseline="0" dirty="0">
                <a:solidFill>
                  <a:schemeClr val="accent6"/>
                </a:solidFill>
              </a:rPr>
              <a:t>Source: </a:t>
            </a:r>
            <a:r>
              <a:rPr lang="en-US" sz="1200" b="0" i="0" kern="1200" dirty="0">
                <a:solidFill>
                  <a:schemeClr val="tx1"/>
                </a:solidFill>
                <a:effectLst/>
                <a:latin typeface="+mn-lt"/>
                <a:ea typeface="+mn-ea"/>
                <a:cs typeface="+mn-cs"/>
              </a:rPr>
              <a:t>Vermont Writing Collaborative. (2017). Projects &amp; Resources. Retrieved from http://</a:t>
            </a:r>
            <a:r>
              <a:rPr lang="en-US" sz="1200" b="0" i="0" kern="1200" dirty="0" err="1">
                <a:solidFill>
                  <a:schemeClr val="tx1"/>
                </a:solidFill>
                <a:effectLst/>
                <a:latin typeface="+mn-lt"/>
                <a:ea typeface="+mn-ea"/>
                <a:cs typeface="+mn-cs"/>
              </a:rPr>
              <a:t>www.vermontwritingcollaborative.org</a:t>
            </a:r>
            <a:r>
              <a:rPr lang="en-US" sz="1200" b="0" i="0" kern="1200" dirty="0">
                <a:solidFill>
                  <a:schemeClr val="tx1"/>
                </a:solidFill>
                <a:effectLst/>
                <a:latin typeface="+mn-lt"/>
                <a:ea typeface="+mn-ea"/>
                <a:cs typeface="+mn-cs"/>
              </a:rPr>
              <a:t>/WPDEV/projects-and-resources/</a:t>
            </a:r>
            <a:endParaRPr lang="en-US" sz="1200" b="1" baseline="0" dirty="0">
              <a:solidFill>
                <a:schemeClr val="accent6"/>
              </a:solidFill>
            </a:endParaRPr>
          </a:p>
          <a:p>
            <a:endParaRPr lang="en-US" sz="1200" baseline="0" dirty="0">
              <a:solidFill>
                <a:schemeClr val="accent6"/>
              </a:solidFill>
            </a:endParaRPr>
          </a:p>
          <a:p>
            <a:endParaRPr lang="en-US" sz="1200" dirty="0">
              <a:solidFill>
                <a:schemeClr val="accent6"/>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5519301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a:t>
            </a:r>
            <a:r>
              <a:rPr lang="en-US" dirty="0"/>
              <a:t>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Depending on your interests, you can choose to work with the K-5 set  on ”Saving Water”, which have an elementary focus, OR the 6-12 Great Depression pieces, which span middle and high school. If you work K-12 or with grades that cross these clusters, we recommend that you choose the elementary packet. </a:t>
            </a:r>
            <a:r>
              <a:rPr lang="en-US" sz="1200" kern="1200" dirty="0">
                <a:solidFill>
                  <a:schemeClr val="tx1"/>
                </a:solidFill>
                <a:effectLst/>
                <a:latin typeface="+mn-lt"/>
                <a:ea typeface="+mn-ea"/>
                <a:cs typeface="+mn-cs"/>
              </a:rPr>
              <a:t>The pieces in each grade-level packet have been written to a uniform prompt purposefully designed to produce student pieces in the same writing type, on the same topic, across a range of grade levels. Analyzing these pieces can help you distill the core elements of each writing type and gain a better understanding of expectations at each grade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While</a:t>
            </a:r>
            <a:r>
              <a:rPr lang="en-US" sz="1200" kern="1200" baseline="0" dirty="0">
                <a:solidFill>
                  <a:schemeClr val="tx1"/>
                </a:solidFill>
                <a:effectLst/>
                <a:latin typeface="+mn-lt"/>
                <a:ea typeface="+mn-ea"/>
                <a:cs typeface="+mn-cs"/>
              </a:rPr>
              <a:t> all students read texts prior to completing this task, it’s important to point out that these are “cold tasks” – students were not guided through the writing process, but engaged in independent writing in response to the task.</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3596157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18</a:t>
            </a:r>
            <a:r>
              <a:rPr lang="en-US" b="0" baseline="0" dirty="0"/>
              <a:t> minutes</a:t>
            </a:r>
            <a:endParaRPr lang="en-US" dirty="0"/>
          </a:p>
          <a:p>
            <a:endParaRPr lang="en-US" dirty="0"/>
          </a:p>
          <a:p>
            <a:r>
              <a:rPr lang="en-US" b="1" dirty="0"/>
              <a:t>Facilitator says: </a:t>
            </a:r>
            <a:r>
              <a:rPr lang="en-US" dirty="0"/>
              <a:t>You will work with a partner to read each piece and summarize the key differences as you move up through the grade levels on the </a:t>
            </a:r>
            <a:r>
              <a:rPr lang="en-US" i="1" dirty="0"/>
              <a:t>How Does Your Garden Grow? </a:t>
            </a:r>
            <a:r>
              <a:rPr lang="en-US" b="1" dirty="0"/>
              <a:t>Recording sheet</a:t>
            </a:r>
            <a:r>
              <a:rPr lang="en-US" dirty="0"/>
              <a:t>. After a few pieces, you should start to see some similarities as well. These can be noted in the right hand column. At this point,</a:t>
            </a:r>
            <a:r>
              <a:rPr lang="en-US" baseline="0" dirty="0"/>
              <a:t> just make your own observations – don’t refer to the standards just yet.  That’s coming later!</a:t>
            </a:r>
          </a:p>
          <a:p>
            <a:endParaRPr lang="en-US" baseline="0" dirty="0"/>
          </a:p>
          <a:p>
            <a:r>
              <a:rPr lang="en-US" b="1" baseline="0" dirty="0"/>
              <a:t>Facilitator does: </a:t>
            </a:r>
            <a:r>
              <a:rPr lang="en-US" baseline="0" dirty="0"/>
              <a:t>Provide 18 minutes of work time and circulate to support as needed.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accent6"/>
                </a:solidFill>
              </a:rPr>
              <a:t>Source: </a:t>
            </a:r>
            <a:r>
              <a:rPr lang="en-US" sz="1200" b="0" i="0" kern="1200" dirty="0">
                <a:solidFill>
                  <a:schemeClr val="tx1"/>
                </a:solidFill>
                <a:effectLst/>
                <a:latin typeface="+mn-lt"/>
                <a:ea typeface="+mn-ea"/>
                <a:cs typeface="+mn-cs"/>
              </a:rPr>
              <a:t>Vermont Writing Collaborative. (2017). Projects &amp; Resources. Retrieved from http://</a:t>
            </a:r>
            <a:r>
              <a:rPr lang="en-US" sz="1200" b="0" i="0" kern="1200" dirty="0" err="1">
                <a:solidFill>
                  <a:schemeClr val="tx1"/>
                </a:solidFill>
                <a:effectLst/>
                <a:latin typeface="+mn-lt"/>
                <a:ea typeface="+mn-ea"/>
                <a:cs typeface="+mn-cs"/>
              </a:rPr>
              <a:t>www.vermontwritingcollaborative.org</a:t>
            </a:r>
            <a:r>
              <a:rPr lang="en-US" sz="1200" b="0" i="0" kern="1200" dirty="0">
                <a:solidFill>
                  <a:schemeClr val="tx1"/>
                </a:solidFill>
                <a:effectLst/>
                <a:latin typeface="+mn-lt"/>
                <a:ea typeface="+mn-ea"/>
                <a:cs typeface="+mn-cs"/>
              </a:rPr>
              <a:t>/WPDEV/projects-and-resources/</a:t>
            </a:r>
            <a:endParaRPr lang="en-US" sz="1200" b="1" baseline="0" dirty="0">
              <a:solidFill>
                <a:schemeClr val="accent6"/>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4945164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7</a:t>
            </a:r>
            <a:r>
              <a:rPr lang="en-US" b="0" baseline="0" dirty="0"/>
              <a:t> minutes</a:t>
            </a:r>
            <a:endParaRPr lang="en-US" dirty="0"/>
          </a:p>
          <a:p>
            <a:endParaRPr lang="en-US" dirty="0"/>
          </a:p>
          <a:p>
            <a:r>
              <a:rPr lang="en-US" b="1" dirty="0"/>
              <a:t>Facilitator does: </a:t>
            </a:r>
            <a:r>
              <a:rPr lang="en-US" dirty="0"/>
              <a:t>Facilitate</a:t>
            </a:r>
            <a:r>
              <a:rPr lang="en-US" baseline="0" dirty="0"/>
              <a:t> whole group debrief. </a:t>
            </a:r>
            <a:endParaRPr lang="en-US" dirty="0"/>
          </a:p>
          <a:p>
            <a:endParaRPr lang="en-US" dirty="0"/>
          </a:p>
          <a:p>
            <a:r>
              <a:rPr lang="en-US" b="1" dirty="0"/>
              <a:t>Look for:</a:t>
            </a:r>
          </a:p>
          <a:p>
            <a:r>
              <a:rPr lang="en-US" dirty="0"/>
              <a:t>Commonalities (at all grade levels) should include:</a:t>
            </a:r>
          </a:p>
          <a:p>
            <a:r>
              <a:rPr lang="en-US" dirty="0"/>
              <a:t>1. A clear “big idea” or focus</a:t>
            </a:r>
          </a:p>
          <a:p>
            <a:r>
              <a:rPr lang="en-US" dirty="0"/>
              <a:t>2. Supporting evidence</a:t>
            </a:r>
          </a:p>
          <a:p>
            <a:r>
              <a:rPr lang="en-US" dirty="0"/>
              <a:t>3. Linking words</a:t>
            </a:r>
          </a:p>
          <a:p>
            <a:r>
              <a:rPr lang="en-US" dirty="0"/>
              <a:t>4. A conclusion</a:t>
            </a: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57886078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a:t>
            </a:r>
            <a:r>
              <a:rPr lang="en-US" b="1" dirty="0"/>
              <a:t>.</a:t>
            </a:r>
            <a:r>
              <a:rPr lang="en-US" b="0" dirty="0"/>
              <a:t>5</a:t>
            </a:r>
            <a:r>
              <a:rPr lang="en-US" b="0" baseline="0" dirty="0"/>
              <a:t> minutes</a:t>
            </a:r>
            <a:endParaRPr lang="en-US" dirty="0"/>
          </a:p>
          <a:p>
            <a:endParaRPr lang="en-US" dirty="0"/>
          </a:p>
          <a:p>
            <a:r>
              <a:rPr lang="en-US" b="1" dirty="0"/>
              <a:t>Facilitator says: </a:t>
            </a:r>
            <a:r>
              <a:rPr lang="en-US" b="0" dirty="0"/>
              <a:t>Now let’s return to the standards.  In this session we are going to look at a different document, called “The Writing Progressions.”  This doc is organized a little bit differently than the one we looked at in the previous</a:t>
            </a:r>
            <a:r>
              <a:rPr lang="en-US" b="0" baseline="0" dirty="0"/>
              <a:t> session, and you may notice that it looks very similar to the chart you just completed in this activity. </a:t>
            </a:r>
          </a:p>
          <a:p>
            <a:endParaRPr lang="en-US" b="0" baseline="0" dirty="0"/>
          </a:p>
          <a:p>
            <a:r>
              <a:rPr lang="en-US" dirty="0"/>
              <a:t>Please take 3 minutes to examine the chart before we dive in, jot down observations about how the chart has been organized and note any questions you have about the organization.</a:t>
            </a:r>
          </a:p>
          <a:p>
            <a:endParaRPr lang="en-US" dirty="0"/>
          </a:p>
          <a:p>
            <a:r>
              <a:rPr lang="en-US" b="1" dirty="0"/>
              <a:t>Facilitator does: </a:t>
            </a:r>
            <a:r>
              <a:rPr lang="en-US" dirty="0"/>
              <a:t>Point participants to the document in their handouts.  Provide</a:t>
            </a:r>
            <a:r>
              <a:rPr lang="en-US" baseline="0" dirty="0"/>
              <a:t> a few minutes of independent review time, then invite participants to share their observations with a partner and/or with the whole group (circulate while they review to see if there are key observations or questions you want to draw out for the whole group).</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Writing Progressions Chart. (2017). Retried from https://</a:t>
            </a:r>
            <a:r>
              <a:rPr lang="en-US" sz="1200" b="0" i="0" u="none" strike="noStrike" kern="1200" dirty="0" err="1">
                <a:solidFill>
                  <a:schemeClr val="tx1"/>
                </a:solidFill>
                <a:effectLst/>
                <a:latin typeface="+mn-lt"/>
                <a:ea typeface="+mn-ea"/>
                <a:cs typeface="+mn-cs"/>
              </a:rPr>
              <a:t>www.louisianabelieves.com</a:t>
            </a:r>
            <a:r>
              <a:rPr lang="en-US" sz="1200" b="0" i="0" u="none" strike="noStrike" kern="1200" dirty="0">
                <a:solidFill>
                  <a:schemeClr val="tx1"/>
                </a:solidFill>
                <a:effectLst/>
                <a:latin typeface="+mn-lt"/>
                <a:ea typeface="+mn-ea"/>
                <a:cs typeface="+mn-cs"/>
              </a:rPr>
              <a:t>/docs/default-source/teacher-toolbox-resources/</a:t>
            </a:r>
            <a:r>
              <a:rPr lang="en-US" sz="1200" b="0" i="0" u="none" strike="noStrike" kern="1200" dirty="0" err="1">
                <a:solidFill>
                  <a:schemeClr val="tx1"/>
                </a:solidFill>
                <a:effectLst/>
                <a:latin typeface="+mn-lt"/>
                <a:ea typeface="+mn-ea"/>
                <a:cs typeface="+mn-cs"/>
              </a:rPr>
              <a:t>writing-progressions.pdf?sfvrsn</a:t>
            </a:r>
            <a:r>
              <a:rPr lang="en-US" sz="1200" b="0" i="0" u="none" strike="noStrike" kern="1200" dirty="0">
                <a:solidFill>
                  <a:schemeClr val="tx1"/>
                </a:solidFill>
                <a:effectLst/>
                <a:latin typeface="+mn-lt"/>
                <a:ea typeface="+mn-ea"/>
                <a:cs typeface="+mn-cs"/>
              </a:rPr>
              <a:t>=2</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17778331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dirty="0"/>
          </a:p>
          <a:p>
            <a:endParaRPr lang="en-US" dirty="0"/>
          </a:p>
          <a:p>
            <a:r>
              <a:rPr lang="en-US" b="1" dirty="0"/>
              <a:t>Facilitator says: </a:t>
            </a:r>
            <a:r>
              <a:rPr lang="en-US" dirty="0"/>
              <a:t>Here are some things you may have noticed when reviewing</a:t>
            </a:r>
            <a:r>
              <a:rPr lang="en-US" baseline="0" dirty="0"/>
              <a:t> the progression chart</a:t>
            </a:r>
            <a:r>
              <a:rPr lang="is-IS" baseline="0" dirty="0"/>
              <a:t>…</a:t>
            </a:r>
          </a:p>
          <a:p>
            <a:endParaRPr lang="en-US" dirty="0"/>
          </a:p>
          <a:p>
            <a:r>
              <a:rPr lang="en-US" b="1" dirty="0"/>
              <a:t>Facilitator does: </a:t>
            </a:r>
            <a:r>
              <a:rPr lang="en-US" b="0" dirty="0"/>
              <a:t>Quickly review key points about the progression</a:t>
            </a:r>
            <a:r>
              <a:rPr lang="en-US" b="0" baseline="0" dirty="0"/>
              <a:t> chart; spend more or less time here depending on what participants shared on the previous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5157438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 minutes</a:t>
            </a:r>
            <a:endParaRPr lang="en-US" dirty="0"/>
          </a:p>
          <a:p>
            <a:endParaRPr lang="en-US" dirty="0"/>
          </a:p>
          <a:p>
            <a:r>
              <a:rPr lang="en-US" b="1" dirty="0"/>
              <a:t>Facilitator says: </a:t>
            </a:r>
            <a:r>
              <a:rPr lang="en-US" dirty="0"/>
              <a:t>Let’s take a closer look at Informative Writing (Standard w.2). </a:t>
            </a:r>
          </a:p>
          <a:p>
            <a:endParaRPr lang="en-US" dirty="0"/>
          </a:p>
          <a:p>
            <a:r>
              <a:rPr lang="en-US" b="1" dirty="0"/>
              <a:t>Facilitator</a:t>
            </a:r>
            <a:r>
              <a:rPr lang="en-US" b="1" baseline="0" dirty="0"/>
              <a:t> does: </a:t>
            </a:r>
            <a:r>
              <a:rPr lang="en-US" baseline="0" dirty="0"/>
              <a:t>Direct participants to turn to page 2 of their progression doc. </a:t>
            </a:r>
          </a:p>
          <a:p>
            <a:endParaRPr lang="en-US" baseline="0" dirty="0"/>
          </a:p>
          <a:p>
            <a:r>
              <a:rPr lang="en-US" b="1" baseline="0" dirty="0"/>
              <a:t>Facilitator says: </a:t>
            </a:r>
            <a:r>
              <a:rPr lang="en-US" dirty="0"/>
              <a:t>Notice that the grade levels run across the top, followed by the writing type: Informative/Explanatory. Right now, let’s focus on this row, which describes the changes in the length and complexity of pieces across grade levels. Take a moment to review this row and look for the changes in both length and complexity across the grade-levels. </a:t>
            </a:r>
          </a:p>
          <a:p>
            <a:endParaRPr lang="en-US" dirty="0"/>
          </a:p>
          <a:p>
            <a:r>
              <a:rPr lang="en-US" b="1" dirty="0"/>
              <a:t>Note: </a:t>
            </a:r>
            <a:r>
              <a:rPr lang="en-US" dirty="0"/>
              <a:t>Do not debrief on this slide – that</a:t>
            </a:r>
            <a:r>
              <a:rPr lang="en-US" baseline="0" dirty="0"/>
              <a:t> happens on the next two slides.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Writing Progressions Chart. (2017). Retried from https://</a:t>
            </a:r>
            <a:r>
              <a:rPr lang="en-US" sz="1200" b="0" i="0" u="none" strike="noStrike" kern="1200" dirty="0" err="1">
                <a:solidFill>
                  <a:schemeClr val="tx1"/>
                </a:solidFill>
                <a:effectLst/>
                <a:latin typeface="+mn-lt"/>
                <a:ea typeface="+mn-ea"/>
                <a:cs typeface="+mn-cs"/>
              </a:rPr>
              <a:t>www.louisianabelieves.com</a:t>
            </a:r>
            <a:r>
              <a:rPr lang="en-US" sz="1200" b="0" i="0" u="none" strike="noStrike" kern="1200" dirty="0">
                <a:solidFill>
                  <a:schemeClr val="tx1"/>
                </a:solidFill>
                <a:effectLst/>
                <a:latin typeface="+mn-lt"/>
                <a:ea typeface="+mn-ea"/>
                <a:cs typeface="+mn-cs"/>
              </a:rPr>
              <a:t>/docs/default-source/teacher-toolbox-resources/</a:t>
            </a:r>
            <a:r>
              <a:rPr lang="en-US" sz="1200" b="0" i="0" u="none" strike="noStrike" kern="1200" dirty="0" err="1">
                <a:solidFill>
                  <a:schemeClr val="tx1"/>
                </a:solidFill>
                <a:effectLst/>
                <a:latin typeface="+mn-lt"/>
                <a:ea typeface="+mn-ea"/>
                <a:cs typeface="+mn-cs"/>
              </a:rPr>
              <a:t>writing-progressions.pdf?sfvrsn</a:t>
            </a:r>
            <a:r>
              <a:rPr lang="en-US" sz="1200" b="0" i="0" u="none" strike="noStrike" kern="1200" dirty="0">
                <a:solidFill>
                  <a:schemeClr val="tx1"/>
                </a:solidFill>
                <a:effectLst/>
                <a:latin typeface="+mn-lt"/>
                <a:ea typeface="+mn-ea"/>
                <a:cs typeface="+mn-cs"/>
              </a:rPr>
              <a:t>=2</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7659567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b="0" dirty="0"/>
              <a:t>What do you notice about the changes in length across the grades?</a:t>
            </a:r>
          </a:p>
          <a:p>
            <a:endParaRPr lang="en-US" b="1" dirty="0"/>
          </a:p>
          <a:p>
            <a:r>
              <a:rPr lang="en-US" b="1" dirty="0"/>
              <a:t>Facilitator does: </a:t>
            </a:r>
            <a:r>
              <a:rPr lang="en-US" b="0" dirty="0"/>
              <a:t>Invite participants</a:t>
            </a:r>
            <a:r>
              <a:rPr lang="en-US" b="0" baseline="0" dirty="0"/>
              <a:t> to share what they observed. Then click to reveal image.  Clarify/expand as needed depending on what people shared. </a:t>
            </a:r>
          </a:p>
          <a:p>
            <a:endParaRPr lang="en-US" b="1" baseline="0" dirty="0"/>
          </a:p>
          <a:p>
            <a:r>
              <a:rPr lang="en-US" b="1" dirty="0"/>
              <a:t>Facilitator says: </a:t>
            </a:r>
            <a:r>
              <a:rPr lang="en-US" dirty="0"/>
              <a:t>Notice that the length of the writing expected increases from a paragraph in grade 2 to a multi-paragraph essay in the upper elementary grades to a multi-page essay in middle and high school. Of course, the length of a piece at any grade level will vary based on factors like the purpose of the piece and the time allotted. But this chart shows a general progression on full writing pieces, like the culminating writing tasks in the Guidebooks, as students move up through the grade levels.</a:t>
            </a:r>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35432498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b="0" dirty="0"/>
              <a:t>What do you notice about the changes in complexity across the grades?</a:t>
            </a:r>
          </a:p>
          <a:p>
            <a:endParaRPr lang="en-US" b="1" dirty="0"/>
          </a:p>
          <a:p>
            <a:r>
              <a:rPr lang="en-US" b="1" dirty="0"/>
              <a:t>Facilitator does: </a:t>
            </a:r>
            <a:r>
              <a:rPr lang="en-US" b="0" dirty="0"/>
              <a:t>Invite participants</a:t>
            </a:r>
            <a:r>
              <a:rPr lang="en-US" b="0" baseline="0" dirty="0"/>
              <a:t> to share what they observed. Then click to reveal image.  Clarify/expand as needed depending on what people shared.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466009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Duration: </a:t>
            </a:r>
            <a:r>
              <a:rPr lang="en-US" sz="1200" dirty="0"/>
              <a:t>30 seconds</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dirty="0">
                <a:solidFill>
                  <a:schemeClr val="dk1"/>
                </a:solidFill>
                <a:latin typeface="+mn-lt"/>
                <a:ea typeface="Calibri"/>
                <a:cs typeface="Calibri"/>
                <a:sym typeface="Calibri"/>
              </a:rPr>
              <a:t>Provide quick overview of today’s agenda (here</a:t>
            </a:r>
            <a:r>
              <a:rPr lang="en-US" sz="1200" b="0" i="0" u="none" strike="noStrike" cap="none" baseline="0" dirty="0">
                <a:solidFill>
                  <a:schemeClr val="dk1"/>
                </a:solidFill>
                <a:latin typeface="+mn-lt"/>
                <a:ea typeface="Calibri"/>
                <a:cs typeface="Calibri"/>
                <a:sym typeface="Calibri"/>
              </a:rPr>
              <a:t> is the morning at a glance).  Have participants review independently.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1" u="none" strike="noStrike" cap="none" baseline="0" dirty="0">
                <a:solidFill>
                  <a:schemeClr val="dk1"/>
                </a:solidFill>
                <a:latin typeface="Calibri"/>
                <a:ea typeface="Calibri"/>
                <a:cs typeface="Calibri"/>
                <a:sym typeface="Calibri"/>
              </a:rPr>
              <a:t>Specific agenda times coming soon.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27765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12 minutes</a:t>
            </a:r>
            <a:endParaRPr lang="en-US" dirty="0"/>
          </a:p>
          <a:p>
            <a:endParaRPr lang="en-US" dirty="0"/>
          </a:p>
          <a:p>
            <a:r>
              <a:rPr lang="en-US" b="1" dirty="0"/>
              <a:t>Facilitator says: </a:t>
            </a:r>
            <a:r>
              <a:rPr lang="en-US" dirty="0"/>
              <a:t>Now let’s bring the progressions to life by going back to the student work we examined earlier. For this exercise, you will select any grade-level writing sample that you’ve already read from your packet. </a:t>
            </a:r>
            <a:r>
              <a:rPr lang="en-US" baseline="0" dirty="0"/>
              <a:t>Take a moment to review this sample again and then work with a partner to cross-check this sample with the standard progression document in order to answer this question: </a:t>
            </a:r>
            <a:r>
              <a:rPr lang="en-US" dirty="0"/>
              <a:t>How well does this piece match the descriptors in the writing progression for </a:t>
            </a:r>
            <a:r>
              <a:rPr lang="en-US" b="1" dirty="0"/>
              <a:t>length and complexity of thinking</a:t>
            </a:r>
            <a:r>
              <a:rPr lang="en-US" dirty="0"/>
              <a:t>? Then, zoom in on the </a:t>
            </a:r>
            <a:r>
              <a:rPr lang="en-US" b="1" dirty="0"/>
              <a:t>grade-level descriptors. </a:t>
            </a:r>
            <a:r>
              <a:rPr lang="en-US" b="0" dirty="0"/>
              <a:t>What evidence of these descriptors do you see in the student’s writing? </a:t>
            </a:r>
            <a:endParaRPr lang="en-US" dirty="0"/>
          </a:p>
          <a:p>
            <a:endParaRPr lang="en-US" dirty="0"/>
          </a:p>
          <a:p>
            <a:r>
              <a:rPr lang="en-US" b="1" dirty="0"/>
              <a:t>Facilitator does: </a:t>
            </a:r>
            <a:r>
              <a:rPr lang="en-US" dirty="0"/>
              <a:t>Provide time for participants to discuss and work with a partner,</a:t>
            </a:r>
            <a:r>
              <a:rPr lang="en-US" baseline="0" dirty="0"/>
              <a:t> then invite participants to share with the whole group. Remind participants as needed that </a:t>
            </a:r>
            <a:r>
              <a:rPr lang="en-US" dirty="0"/>
              <a:t>each column in the grade-level descriptors describes only the </a:t>
            </a:r>
            <a:r>
              <a:rPr lang="en-US" u="sng" dirty="0"/>
              <a:t>differences</a:t>
            </a:r>
            <a:r>
              <a:rPr lang="en-US" dirty="0"/>
              <a:t> in the standard at each grade level. </a:t>
            </a:r>
            <a:r>
              <a:rPr lang="en-US" sz="1200" dirty="0">
                <a:solidFill>
                  <a:schemeClr val="accent5"/>
                </a:solidFill>
                <a:latin typeface="Calibri" panose="020F0502020204030204" pitchFamily="34" charset="0"/>
                <a:cs typeface="Calibri" panose="020F0502020204030204" pitchFamily="34" charset="0"/>
              </a:rPr>
              <a:t>Each grade builds on the previous grade and teachers should reinforce the skills from the earlier grades while focusing their teaching on the skills new to the grade level</a:t>
            </a:r>
            <a:r>
              <a:rPr lang="en-US" sz="1200" dirty="0">
                <a:latin typeface="Calibri" panose="020F0502020204030204" pitchFamily="34" charset="0"/>
                <a:cs typeface="Calibri" panose="020F0502020204030204" pitchFamily="34" charset="0"/>
              </a:rPr>
              <a:t>. </a:t>
            </a:r>
          </a:p>
          <a:p>
            <a:endParaRPr lang="en-US" sz="1200" baseline="0" dirty="0">
              <a:latin typeface="Calibri" panose="020F0502020204030204" pitchFamily="34" charset="0"/>
              <a:cs typeface="Calibri" panose="020F0502020204030204" pitchFamily="34" charset="0"/>
            </a:endParaRPr>
          </a:p>
          <a:p>
            <a:r>
              <a:rPr lang="en-US" b="1" baseline="0" dirty="0"/>
              <a:t>Facilitator does: </a:t>
            </a:r>
            <a:r>
              <a:rPr lang="en-US" b="0" baseline="0" dirty="0"/>
              <a:t>After about 9-10 minutes of partner work time, facilitate a whole-group share out. </a:t>
            </a:r>
            <a:r>
              <a:rPr lang="en-US" baseline="0" dirty="0"/>
              <a:t>Invite participants to share out specific examples with the whole group (one from the 3-5 band, one from the 6-8 band and one from HS)</a:t>
            </a:r>
          </a:p>
          <a:p>
            <a:endParaRPr lang="en-US" baseline="0" dirty="0"/>
          </a:p>
          <a:p>
            <a:r>
              <a:rPr lang="en-US" sz="1200" b="1" kern="1200" dirty="0">
                <a:solidFill>
                  <a:schemeClr val="tx1"/>
                </a:solidFill>
                <a:effectLst/>
                <a:latin typeface="+mn-lt"/>
                <a:ea typeface="+mn-ea"/>
                <a:cs typeface="+mn-cs"/>
              </a:rPr>
              <a:t>Sample Look </a:t>
            </a:r>
            <a:r>
              <a:rPr lang="en-US" sz="1200" b="1" kern="1200" dirty="0" err="1">
                <a:solidFill>
                  <a:schemeClr val="tx1"/>
                </a:solidFill>
                <a:effectLst/>
                <a:latin typeface="+mn-lt"/>
                <a:ea typeface="+mn-ea"/>
                <a:cs typeface="+mn-cs"/>
              </a:rPr>
              <a:t>Fors</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(4</a:t>
            </a:r>
            <a:r>
              <a:rPr lang="en-US" sz="1200" b="1" kern="1200" baseline="30000" dirty="0">
                <a:solidFill>
                  <a:schemeClr val="tx1"/>
                </a:solidFill>
                <a:effectLst/>
                <a:latin typeface="+mn-lt"/>
                <a:ea typeface="+mn-ea"/>
                <a:cs typeface="+mn-cs"/>
              </a:rPr>
              <a:t>th</a:t>
            </a:r>
            <a:r>
              <a:rPr lang="en-US" sz="1200" b="1" kern="1200" dirty="0">
                <a:solidFill>
                  <a:schemeClr val="tx1"/>
                </a:solidFill>
                <a:effectLst/>
                <a:latin typeface="+mn-lt"/>
                <a:ea typeface="+mn-ea"/>
                <a:cs typeface="+mn-cs"/>
              </a:rPr>
              <a:t> Grade Sample) </a:t>
            </a:r>
            <a:r>
              <a:rPr lang="en-US" sz="1200" kern="1200" dirty="0">
                <a:solidFill>
                  <a:schemeClr val="tx1"/>
                </a:solidFill>
                <a:effectLst/>
                <a:latin typeface="+mn-lt"/>
                <a:ea typeface="+mn-ea"/>
                <a:cs typeface="+mn-cs"/>
              </a:rPr>
              <a:t>The sample meets the length requirements (multi-paragraph essay). The writer also examines the topic of how to save water by offering multiple related examples (i.e. using a rain barrel) and conveying other information about water conservation. </a:t>
            </a:r>
          </a:p>
          <a:p>
            <a:pPr marL="171450" lvl="0" indent="-171450">
              <a:buFont typeface="Arial" charset="0"/>
              <a:buChar char="•"/>
            </a:pPr>
            <a:r>
              <a:rPr lang="en-US" sz="1200" b="1" kern="1200" dirty="0">
                <a:solidFill>
                  <a:schemeClr val="tx1"/>
                </a:solidFill>
                <a:effectLst/>
                <a:latin typeface="+mn-lt"/>
                <a:ea typeface="+mn-ea"/>
                <a:cs typeface="+mn-cs"/>
              </a:rPr>
              <a:t>(8</a:t>
            </a:r>
            <a:r>
              <a:rPr lang="en-US" sz="1200" b="1" kern="1200" baseline="30000" dirty="0">
                <a:solidFill>
                  <a:schemeClr val="tx1"/>
                </a:solidFill>
                <a:effectLst/>
                <a:latin typeface="+mn-lt"/>
                <a:ea typeface="+mn-ea"/>
                <a:cs typeface="+mn-cs"/>
              </a:rPr>
              <a:t>th</a:t>
            </a:r>
            <a:r>
              <a:rPr lang="en-US" sz="1200" b="1" kern="1200" dirty="0">
                <a:solidFill>
                  <a:schemeClr val="tx1"/>
                </a:solidFill>
                <a:effectLst/>
                <a:latin typeface="+mn-lt"/>
                <a:ea typeface="+mn-ea"/>
                <a:cs typeface="+mn-cs"/>
              </a:rPr>
              <a:t> Grade Sample) </a:t>
            </a:r>
            <a:r>
              <a:rPr lang="en-US" sz="1200" kern="1200" dirty="0">
                <a:solidFill>
                  <a:schemeClr val="tx1"/>
                </a:solidFill>
                <a:effectLst/>
                <a:latin typeface="+mn-lt"/>
                <a:ea typeface="+mn-ea"/>
                <a:cs typeface="+mn-cs"/>
              </a:rPr>
              <a:t>At 1.5 pages, the piece partially meets the length requirement of a “multipage essay.” The writer selects information evidence and information carefully to convey her point that the Great Depression “crushed” Americans’ “wallets” and “spirit,” “leaving Americans economically and mentally drained.” The writer’s organization of ideas and analysis of the Great Depression’s impact on people using details from two texts matches the descriptor for complexity of thinking. </a:t>
            </a:r>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205036099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endParaRPr lang="en-US" dirty="0"/>
          </a:p>
          <a:p>
            <a:endParaRPr lang="en-US" dirty="0"/>
          </a:p>
          <a:p>
            <a:r>
              <a:rPr lang="en-US" b="1" dirty="0"/>
              <a:t>Facilitator says: </a:t>
            </a:r>
            <a:r>
              <a:rPr lang="en-US" dirty="0"/>
              <a:t>As we wrap up this session, I just want to emphasize a few key points about these writing progressions</a:t>
            </a:r>
            <a:r>
              <a:rPr lang="is-IS" dirty="0"/>
              <a:t>…</a:t>
            </a:r>
          </a:p>
          <a:p>
            <a:endParaRPr lang="is-IS" dirty="0"/>
          </a:p>
          <a:p>
            <a:r>
              <a:rPr lang="is-IS" b="1" dirty="0"/>
              <a:t>Facilitator does: </a:t>
            </a:r>
            <a:r>
              <a:rPr lang="is-IS" dirty="0"/>
              <a:t>Click to reveal and explain each bullet.</a:t>
            </a:r>
          </a:p>
          <a:p>
            <a:endParaRPr lang="en-US" sz="1200" dirty="0">
              <a:solidFill>
                <a:schemeClr val="accent5"/>
              </a:solidFill>
              <a:latin typeface="Calibri" panose="020F0502020204030204" pitchFamily="34" charset="0"/>
              <a:cs typeface="Calibri" panose="020F050202020403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Calibri" panose="020F0502020204030204" pitchFamily="34" charset="0"/>
                <a:cs typeface="Calibri" panose="020F0502020204030204" pitchFamily="34" charset="0"/>
              </a:rPr>
              <a:t>Each grade builds on the previous grade:</a:t>
            </a:r>
            <a:r>
              <a:rPr lang="en-US" sz="1200" baseline="0" dirty="0">
                <a:latin typeface="Calibri" panose="020F0502020204030204" pitchFamily="34" charset="0"/>
                <a:cs typeface="Calibri" panose="020F0502020204030204" pitchFamily="34" charset="0"/>
              </a:rPr>
              <a:t> This means that t</a:t>
            </a:r>
            <a:r>
              <a:rPr lang="en-US" sz="1200" dirty="0">
                <a:latin typeface="Calibri" panose="020F0502020204030204" pitchFamily="34" charset="0"/>
                <a:cs typeface="Calibri" panose="020F0502020204030204" pitchFamily="34" charset="0"/>
              </a:rPr>
              <a:t>eachers should reinforce the skills from the earlier grades while focusing their teaching on the skills new to the grade level.</a:t>
            </a:r>
            <a:r>
              <a:rPr lang="en-US" sz="1200" dirty="0">
                <a:solidFill>
                  <a:schemeClr val="accent5"/>
                </a:solidFill>
                <a:latin typeface="Calibri" panose="020F0502020204030204" pitchFamily="34" charset="0"/>
                <a:cs typeface="Calibri" panose="020F0502020204030204" pitchFamily="34" charset="0"/>
              </a:rPr>
              <a:t> In reality, every child will have mastered these skills to a different degree, and every child needs constant practice in all skills</a:t>
            </a:r>
            <a:endParaRPr lang="en-US" sz="1200" dirty="0">
              <a:latin typeface="Calibri" panose="020F0502020204030204" pitchFamily="34" charset="0"/>
              <a:cs typeface="Calibri" panose="020F0502020204030204" pitchFamily="34" charset="0"/>
            </a:endParaRPr>
          </a:p>
          <a:p>
            <a:pPr marL="171450" indent="-171450">
              <a:buFont typeface="Arial" charset="0"/>
              <a:buChar char="•"/>
            </a:pPr>
            <a:r>
              <a:rPr lang="en-US" sz="1200" dirty="0">
                <a:solidFill>
                  <a:schemeClr val="accent5"/>
                </a:solidFill>
                <a:latin typeface="Calibri" panose="020F0502020204030204" pitchFamily="34" charset="0"/>
                <a:cs typeface="Calibri" panose="020F0502020204030204" pitchFamily="34" charset="0"/>
              </a:rPr>
              <a:t>like reading, writing cannot be effectively taught through isolated skill lessons. Each writing task in the Guidebooks offers opportunities for students to bring together the cumulative skills they have learned in order to express understanding of a topic or text.. Working within the authentic context of a full writing piece will ensure that students have the opportunity they need to grow, and to strengthen their writing.</a:t>
            </a:r>
            <a:r>
              <a:rPr lang="en-US" sz="1200" dirty="0">
                <a:latin typeface="Calibri" panose="020F0502020204030204" pitchFamily="34" charset="0"/>
                <a:cs typeface="Calibri" panose="020F0502020204030204" pitchFamily="34" charset="0"/>
              </a:rPr>
              <a:t> An effective writer weaves these components together to make meaning.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Emphasize the components listed for your grade level in the context of a complete, meaningful paragraph or essay. The components of a piece cannot be taught in isolation.</a:t>
            </a:r>
          </a:p>
          <a:p>
            <a:endParaRPr 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5"/>
              </a:solidFill>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3093530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5</a:t>
            </a:r>
            <a:r>
              <a:rPr lang="en-US" sz="1100"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u="none" strike="noStrike" cap="none" dirty="0">
              <a:solidFill>
                <a:schemeClr val="dk1"/>
              </a:solidFill>
              <a:ea typeface="Calibri"/>
              <a:sym typeface="Calibri"/>
            </a:endParaRPr>
          </a:p>
          <a:p>
            <a:r>
              <a:rPr lang="en-US" sz="1100" b="1" dirty="0"/>
              <a:t>Facilitator says: </a:t>
            </a:r>
            <a:r>
              <a:rPr lang="en-US" sz="1100" b="0" dirty="0"/>
              <a:t>Before</a:t>
            </a:r>
            <a:r>
              <a:rPr lang="en-US" sz="1100" b="0" baseline="0" dirty="0"/>
              <a:t> we wrap up, it’s important that we summarize and capture learning from today’s session. Please take a few moments to reflect on this prompt and record your responses in the space provided in your note-catcher.</a:t>
            </a:r>
          </a:p>
          <a:p>
            <a:endParaRPr lang="en-US" sz="11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does: </a:t>
            </a:r>
            <a:r>
              <a:rPr lang="en-US" sz="1100"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7484404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82024825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this slide up as participants return</a:t>
            </a:r>
            <a:r>
              <a:rPr lang="en-US" baseline="0" dirty="0"/>
              <a:t> from lunch.  Briefly review the flow of the afternoon.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5783705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Duration: </a:t>
            </a:r>
            <a:r>
              <a:rPr lang="en-US" sz="1200" dirty="0"/>
              <a:t>30 seconds</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dirty="0">
                <a:solidFill>
                  <a:schemeClr val="dk1"/>
                </a:solidFill>
                <a:latin typeface="+mn-lt"/>
                <a:ea typeface="Calibri"/>
                <a:cs typeface="Calibri"/>
                <a:sym typeface="Calibri"/>
              </a:rPr>
              <a:t>Provide quick overview of today’s agenda (here</a:t>
            </a:r>
            <a:r>
              <a:rPr lang="en-US" sz="1200" b="0" i="0" u="none" strike="noStrike" cap="none" baseline="0" dirty="0">
                <a:solidFill>
                  <a:schemeClr val="dk1"/>
                </a:solidFill>
                <a:latin typeface="+mn-lt"/>
                <a:ea typeface="Calibri"/>
                <a:cs typeface="Calibri"/>
                <a:sym typeface="Calibri"/>
              </a:rPr>
              <a:t> is the afternoon at a glance).  Have participants review independently.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1" u="none" strike="noStrike" cap="none" baseline="0" dirty="0">
                <a:solidFill>
                  <a:schemeClr val="dk1"/>
                </a:solidFill>
                <a:latin typeface="+mn-lt"/>
                <a:ea typeface="Calibri"/>
                <a:cs typeface="Calibri"/>
                <a:sym typeface="Calibri"/>
              </a:rPr>
              <a:t>Specific agenda times coming soon.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6592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minutes</a:t>
            </a:r>
          </a:p>
          <a:p>
            <a:endParaRPr lang="en-US" dirty="0"/>
          </a:p>
          <a:p>
            <a:r>
              <a:rPr lang="en-US" b="1" dirty="0"/>
              <a:t>Facilitator does: </a:t>
            </a:r>
            <a:r>
              <a:rPr lang="en-US" dirty="0"/>
              <a:t>Explain that before we get into the content we are going to get us up and moving after lunch. </a:t>
            </a:r>
            <a:r>
              <a:rPr lang="en-US" baseline="0" dirty="0"/>
              <a:t>Gauge participant familiarity with the game of “Pictionary.”  Briefly review the rules:</a:t>
            </a:r>
          </a:p>
          <a:p>
            <a:endParaRPr lang="en-US" baseline="0" dirty="0"/>
          </a:p>
          <a:p>
            <a:pPr marL="171450" indent="-171450">
              <a:buFont typeface="Arial" charset="0"/>
              <a:buChar char="•"/>
            </a:pPr>
            <a:r>
              <a:rPr lang="en-US" baseline="0" dirty="0"/>
              <a:t>There will be two teams</a:t>
            </a:r>
          </a:p>
          <a:p>
            <a:pPr marL="171450" indent="-171450">
              <a:buFont typeface="Arial" charset="0"/>
              <a:buChar char="•"/>
            </a:pPr>
            <a:r>
              <a:rPr lang="en-US" baseline="0" dirty="0"/>
              <a:t>Each team will select one illustrator to start</a:t>
            </a:r>
          </a:p>
          <a:p>
            <a:pPr marL="171450" indent="-171450">
              <a:buFont typeface="Arial" charset="0"/>
              <a:buChar char="•"/>
            </a:pPr>
            <a:r>
              <a:rPr lang="en-US" baseline="0" dirty="0"/>
              <a:t>The facilitator will select a card</a:t>
            </a:r>
          </a:p>
          <a:p>
            <a:pPr marL="171450" indent="-171450">
              <a:buFont typeface="Arial" charset="0"/>
              <a:buChar char="•"/>
            </a:pPr>
            <a:r>
              <a:rPr lang="en-US" baseline="0" dirty="0"/>
              <a:t>Each illustrator will have 5 seconds to read the card)</a:t>
            </a:r>
          </a:p>
          <a:p>
            <a:pPr marL="171450" indent="-171450">
              <a:buFont typeface="Arial" charset="0"/>
              <a:buChar char="•"/>
            </a:pPr>
            <a:r>
              <a:rPr lang="en-US" baseline="0" dirty="0"/>
              <a:t>The facilitator will set the timer for 90 seconds and each illustrator will begin drawing </a:t>
            </a:r>
          </a:p>
          <a:p>
            <a:pPr marL="171450" indent="-171450">
              <a:buFont typeface="Arial" charset="0"/>
              <a:buChar char="•"/>
            </a:pPr>
            <a:r>
              <a:rPr lang="en-US" baseline="0" dirty="0"/>
              <a:t>The first team to guess what was on the card wins! (1 point per round)</a:t>
            </a:r>
          </a:p>
          <a:p>
            <a:pPr marL="171450" indent="-171450">
              <a:buFont typeface="Arial" charset="0"/>
              <a:buChar char="•"/>
            </a:pPr>
            <a:r>
              <a:rPr lang="en-US" baseline="0" dirty="0"/>
              <a:t>If no one guesses after 90 seconds, the facilitator calls time and reveals the word.  Each team then sends up the next illustrator and the process is repeated with a new card</a:t>
            </a:r>
          </a:p>
          <a:p>
            <a:pPr marL="171450" indent="-171450">
              <a:buFont typeface="Arial" charset="0"/>
              <a:buChar char="•"/>
            </a:pPr>
            <a:r>
              <a:rPr lang="en-US" baseline="0" dirty="0"/>
              <a:t>NO: words, numbers, gestures, verbal or non-verbal cues; the illustrator may only use their own drawings to convey the word on the card</a:t>
            </a:r>
          </a:p>
          <a:p>
            <a:endParaRPr lang="en-US" baseline="0" dirty="0"/>
          </a:p>
          <a:p>
            <a:r>
              <a:rPr lang="en-US" b="1" baseline="0" dirty="0"/>
              <a:t>Facilitator does: </a:t>
            </a:r>
            <a:r>
              <a:rPr lang="en-US" baseline="0" dirty="0"/>
              <a:t>Split the room in half to form two teams.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20477039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inde</a:t>
            </a:r>
            <a:r>
              <a:rPr lang="en-US" baseline="0"/>
              <a:t>x cards</a:t>
            </a: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16490115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118717627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a:t>
            </a:r>
          </a:p>
          <a:p>
            <a:pPr marL="0" indent="0">
              <a:buFontTx/>
              <a:buNone/>
            </a:pPr>
            <a:endParaRPr lang="en-US" dirty="0"/>
          </a:p>
          <a:p>
            <a:pPr marL="0" indent="0">
              <a:buFontTx/>
              <a:buNone/>
            </a:pPr>
            <a:r>
              <a:rPr lang="en-US" b="1" dirty="0"/>
              <a:t>Facilitator</a:t>
            </a:r>
            <a:r>
              <a:rPr lang="en-US" b="1" baseline="0" dirty="0"/>
              <a:t> does</a:t>
            </a:r>
            <a:r>
              <a:rPr lang="en-US" baseline="0" dirty="0"/>
              <a:t>: Review prompts and point participants to the space in their note-catcher to capture their ideas.  Provide one minute of independent written reflection then have participants discuss with a partner. If time allows, invite participants to share out with the whole group. </a:t>
            </a:r>
          </a:p>
          <a:p>
            <a:pPr marL="0" indent="0">
              <a:buFontTx/>
              <a:buNone/>
            </a:pPr>
            <a:endParaRPr lang="en-US" baseline="0" dirty="0"/>
          </a:p>
          <a:p>
            <a:pPr marL="0" indent="0">
              <a:buFontTx/>
              <a:buNone/>
            </a:pPr>
            <a:endParaRPr lang="en-US" b="1" baseline="0" dirty="0"/>
          </a:p>
          <a:p>
            <a:pPr marL="171450" indent="-171450">
              <a:buFont typeface="Arial"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1033113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Duration: </a:t>
            </a:r>
            <a:r>
              <a:rPr lang="en-US" sz="1200" dirty="0"/>
              <a:t>30 seconds</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dirty="0">
                <a:solidFill>
                  <a:schemeClr val="dk1"/>
                </a:solidFill>
                <a:latin typeface="+mn-lt"/>
                <a:ea typeface="Calibri"/>
                <a:cs typeface="Calibri"/>
                <a:sym typeface="Calibri"/>
              </a:rPr>
              <a:t>Provide quick overview of today’s agenda (here</a:t>
            </a:r>
            <a:r>
              <a:rPr lang="en-US" sz="1200" b="0" i="0" u="none" strike="noStrike" cap="none" baseline="0" dirty="0">
                <a:solidFill>
                  <a:schemeClr val="dk1"/>
                </a:solidFill>
                <a:latin typeface="+mn-lt"/>
                <a:ea typeface="Calibri"/>
                <a:cs typeface="Calibri"/>
                <a:sym typeface="Calibri"/>
              </a:rPr>
              <a:t> is the afternoon at a glance).  Have participants review independently.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1" u="none" strike="noStrike" cap="none" baseline="0" dirty="0">
                <a:solidFill>
                  <a:schemeClr val="dk1"/>
                </a:solidFill>
                <a:latin typeface="+mn-lt"/>
                <a:ea typeface="Calibri"/>
                <a:cs typeface="Calibri"/>
                <a:sym typeface="Calibri"/>
              </a:rPr>
              <a:t>Specific agenda times coming soon.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4108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129662752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a:t>
            </a:r>
            <a:r>
              <a:rPr lang="en-US" dirty="0"/>
              <a:t> seconds</a:t>
            </a:r>
          </a:p>
          <a:p>
            <a:endParaRPr lang="en-US" dirty="0"/>
          </a:p>
          <a:p>
            <a:r>
              <a:rPr lang="en-US" b="1" dirty="0"/>
              <a:t>Facilitator says: </a:t>
            </a:r>
            <a:r>
              <a:rPr lang="en-US" b="0" dirty="0"/>
              <a:t>Remember the three types of writing we</a:t>
            </a:r>
            <a:r>
              <a:rPr lang="en-US" b="0" baseline="0" dirty="0"/>
              <a:t> named in our previous sessions – so far we’ve examined both opinion/argument writing and informative writing. Both of these two types of writing are known as Expository Writing.  In this session</a:t>
            </a:r>
            <a:r>
              <a:rPr lang="is-IS" b="0" baseline="0" dirty="0"/>
              <a:t>…</a:t>
            </a:r>
            <a:endParaRPr lang="en-US" b="0" baseline="0" dirty="0"/>
          </a:p>
          <a:p>
            <a:endParaRPr lang="en-US" b="0" baseline="0" dirty="0"/>
          </a:p>
          <a:p>
            <a:r>
              <a:rPr lang="en-US" b="1" baseline="0" dirty="0"/>
              <a:t>Facilitator does: </a:t>
            </a:r>
            <a:r>
              <a:rPr lang="en-US" b="0" baseline="0" dirty="0"/>
              <a:t>Click to reveal red circle.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In this session, w</a:t>
            </a:r>
            <a:r>
              <a:rPr lang="en-US" dirty="0"/>
              <a:t>e will</a:t>
            </a:r>
            <a:r>
              <a:rPr lang="en-US" baseline="0" dirty="0"/>
              <a:t> do a deeper dive into Narrative</a:t>
            </a:r>
            <a:r>
              <a:rPr lang="en-US" dirty="0"/>
              <a:t> Writing. </a:t>
            </a:r>
            <a:r>
              <a:rPr lang="en-US" b="0" baseline="0" dirty="0"/>
              <a:t>Let’s start by taking a closer look at how this type of writing lives in the standards</a:t>
            </a:r>
            <a:r>
              <a:rPr lang="is-IS" b="0" baseline="0" dirty="0"/>
              <a:t>…beginning with the anchor standard. </a:t>
            </a:r>
            <a:endParaRPr lang="en-US" b="0"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8733542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a:t>
            </a:r>
            <a:endParaRPr lang="en-US" dirty="0"/>
          </a:p>
          <a:p>
            <a:endParaRPr lang="en-US" dirty="0"/>
          </a:p>
          <a:p>
            <a:r>
              <a:rPr lang="en-US" b="1" dirty="0"/>
              <a:t>Facilitator does: </a:t>
            </a:r>
            <a:r>
              <a:rPr lang="en-US" b="0" dirty="0"/>
              <a:t>Point participants to the three anchor</a:t>
            </a:r>
            <a:r>
              <a:rPr lang="en-US" b="0" baseline="0" dirty="0"/>
              <a:t> standards in their note-catcher and review directions.  Provide 1 minute of independent review time, then click to reveal the discussion prompt.  Have participants discuss with a partner or at their table groups before inviting participants to share their thinking with the whole group. </a:t>
            </a:r>
          </a:p>
          <a:p>
            <a:endParaRPr lang="en-US" b="0" baseline="0" dirty="0"/>
          </a:p>
          <a:p>
            <a:r>
              <a:rPr lang="en-US" b="1" baseline="0" dirty="0"/>
              <a:t>Look for/emphasize:</a:t>
            </a:r>
          </a:p>
          <a:p>
            <a:pPr marL="171450" indent="-171450">
              <a:buFont typeface="Arial" charset="0"/>
              <a:buChar char="•"/>
            </a:pPr>
            <a:r>
              <a:rPr lang="en-US" dirty="0"/>
              <a:t>in the other two writing types (inf./</a:t>
            </a:r>
            <a:r>
              <a:rPr lang="en-US" dirty="0" err="1"/>
              <a:t>explan</a:t>
            </a:r>
            <a:r>
              <a:rPr lang="en-US" dirty="0"/>
              <a:t>. and opinion/arg.) students are asked to make sense of and communicate  </a:t>
            </a:r>
            <a:r>
              <a:rPr lang="en-US" b="1" dirty="0"/>
              <a:t>information</a:t>
            </a:r>
            <a:r>
              <a:rPr lang="en-US" dirty="0"/>
              <a:t>, and in narratives writing students make sense of and communicate </a:t>
            </a:r>
            <a:r>
              <a:rPr lang="en-US" b="1" dirty="0"/>
              <a:t>experiences or events</a:t>
            </a:r>
            <a:r>
              <a:rPr lang="en-US" dirty="0"/>
              <a:t>.</a:t>
            </a:r>
          </a:p>
          <a:p>
            <a:pPr marL="171450" indent="-171450">
              <a:buFont typeface="Arial" charset="0"/>
              <a:buChar char="•"/>
            </a:pPr>
            <a:r>
              <a:rPr lang="en-US" dirty="0"/>
              <a:t>Narrative writing: show vs. tell.  You aren’t just “telling” what’s happening, but are showing it through narrative elements and techniques</a:t>
            </a:r>
            <a:r>
              <a:rPr lang="en-US" baseline="0" dirty="0"/>
              <a:t> (dramatizing)</a:t>
            </a:r>
            <a:endParaRPr lang="en-US" dirty="0"/>
          </a:p>
          <a:p>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6121718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note-catcher</a:t>
            </a:r>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9222413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2.5 minutes</a:t>
            </a:r>
            <a:endParaRPr lang="en-US" dirty="0"/>
          </a:p>
          <a:p>
            <a:endParaRPr lang="en-US" dirty="0"/>
          </a:p>
          <a:p>
            <a:r>
              <a:rPr lang="en-US" b="1" dirty="0"/>
              <a:t>Facilitator says: </a:t>
            </a:r>
            <a:r>
              <a:rPr lang="en-US" dirty="0"/>
              <a:t>There are many different types of events or experiences that students can write about. Traditionally, narrative assignments (specifically on assessments) may have looked something like this</a:t>
            </a:r>
            <a:r>
              <a:rPr lang="is-IS" dirty="0"/>
              <a:t>…</a:t>
            </a:r>
          </a:p>
          <a:p>
            <a:endParaRPr lang="is-IS" dirty="0"/>
          </a:p>
          <a:p>
            <a:r>
              <a:rPr lang="is-IS" b="1" dirty="0"/>
              <a:t>Facilitator does: </a:t>
            </a:r>
            <a:r>
              <a:rPr lang="is-IS" dirty="0"/>
              <a:t>Click</a:t>
            </a:r>
            <a:r>
              <a:rPr lang="is-IS" baseline="0" dirty="0"/>
              <a:t> to reveal first box.  Have a volunteer read the prompt aloud.</a:t>
            </a:r>
          </a:p>
          <a:p>
            <a:endParaRPr lang="is-IS" baseline="0" dirty="0"/>
          </a:p>
          <a:p>
            <a:r>
              <a:rPr lang="is-IS" b="1" baseline="0" dirty="0"/>
              <a:t>Facilitator says: </a:t>
            </a:r>
            <a:r>
              <a:rPr lang="is-IS" baseline="0" dirty="0"/>
              <a:t>On assessments aligned to College and Career Ready Standards, like LEAP 2025, narrative prompts look quite different.  Take a look at this example...</a:t>
            </a:r>
          </a:p>
          <a:p>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dirty="0"/>
              <a:t>Facilitator does: </a:t>
            </a:r>
            <a:r>
              <a:rPr lang="is-IS" dirty="0"/>
              <a:t>Click</a:t>
            </a:r>
            <a:r>
              <a:rPr lang="is-IS" baseline="0" dirty="0"/>
              <a:t> to reveal second box.  Have a volunteer read the prompt aloud.</a:t>
            </a:r>
          </a:p>
          <a:p>
            <a:pPr marL="0" marR="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Faciltiator does: </a:t>
            </a:r>
            <a:r>
              <a:rPr lang="is-IS" baseline="0" dirty="0"/>
              <a:t>Invite particiapnts to share what they notice about the two prompts.  How are they similar and different?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says: </a:t>
            </a:r>
            <a:r>
              <a:rPr lang="en-US" dirty="0"/>
              <a:t>Traditionally, narrative assignments have been focused on students’ </a:t>
            </a:r>
            <a:r>
              <a:rPr lang="en-US" i="1" dirty="0"/>
              <a:t>personal</a:t>
            </a:r>
            <a:r>
              <a:rPr lang="en-US" dirty="0"/>
              <a:t> experiences and events. This is an important use of narrative writing and some Guidebooks tasks require students to anchor their narratives in personal experience. Today, however, we will focus on a type of Guidebooks task that may be less familiar - the </a:t>
            </a:r>
            <a:r>
              <a:rPr lang="en-US" b="1" dirty="0"/>
              <a:t>text-based narrative</a:t>
            </a:r>
            <a:r>
              <a:rPr lang="en-US" b="0" baseline="0" dirty="0"/>
              <a:t> like the second one shown here.  These tasks look very similar to how students’ narrative writing will be assessed on LEAP 2025. </a:t>
            </a:r>
          </a:p>
          <a:p>
            <a:pPr marL="0" marR="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Similarity – both prompts require students to use their imagination to write a story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Difference – in the second task, students’ writing is connected to a text; in this case they are writing an alternative ending to a story the just read.  Whereas, in the first task there is no associated text. </a:t>
            </a:r>
          </a:p>
          <a:p>
            <a:endParaRPr lang="is-IS" baseline="0" dirty="0"/>
          </a:p>
          <a:p>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9759390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baseline="0" dirty="0"/>
              <a:t>So now let’s take a closer look at why text-based narratives are so important</a:t>
            </a:r>
            <a:r>
              <a:rPr lang="is-IS" b="0"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a:t>
            </a:r>
            <a:r>
              <a:rPr lang="is-IS" b="0" baseline="0" dirty="0"/>
              <a:t>: Click to reveal and explain each bullet: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b="0" baseline="0" dirty="0"/>
              <a:t>Levels the playing field: </a:t>
            </a:r>
            <a:r>
              <a:rPr lang="en-US" dirty="0"/>
              <a:t>First, using text can “level the playing field” because all students have access to the same “experience” through the shared text. </a:t>
            </a: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Working from the same shared text also offers opportunities for rich discussion, oral processing and collaborative activities before, during and after writing. Oral processing that kids do together around content for narrative writing is a really great way for them to build vocabulary and syntax as well.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Adding a narrative to your work with a text in the classroom also expands the opportunities for writing within a unit. Assigning many types of writing means you are encouraging many types of thinking about the text. Similarly, examining writer’s craft in the shared text can support students in developing particular narrative techniques.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 writing task is used to help students develop narrative techniques, but it is also used to deepen student understanding of a text or topic. For example, students may be asked to write about an event from the perspective of a particular character. “Trying on” a new perspective while writing can build a nuanced understanding of that character or of the event.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818289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baseline="0" dirty="0"/>
              <a:t>Now let’s drill down into Narrative Writing in the Guidebooks. There are two main purposes of narrative writing in the Guidebooks.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Click and say “</a:t>
            </a:r>
            <a:r>
              <a:rPr lang="en-US" dirty="0"/>
              <a:t>There is the traditional purpose: to help students learn to express themselves effectively in writing- to learn narrative technique.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But as we just touched on, there is a</a:t>
            </a:r>
            <a:r>
              <a:rPr lang="en-US" baseline="0" dirty="0"/>
              <a:t> very important additional purpose</a:t>
            </a:r>
            <a:r>
              <a:rPr lang="is-I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Facilitatore does: </a:t>
            </a:r>
            <a:r>
              <a:rPr lang="is-IS" baseline="0" dirty="0"/>
              <a:t>Click and say “</a:t>
            </a:r>
            <a:r>
              <a:rPr lang="en-US" dirty="0"/>
              <a:t>and that is</a:t>
            </a:r>
            <a:r>
              <a:rPr lang="is-IS" dirty="0"/>
              <a:t>…</a:t>
            </a:r>
            <a:r>
              <a:rPr lang="en-US" sz="1200" dirty="0"/>
              <a:t>supporting students in </a:t>
            </a:r>
            <a:r>
              <a:rPr lang="en-US" sz="1200" b="1" dirty="0"/>
              <a:t>constructing a deeper understanding of a text or topic. </a:t>
            </a:r>
            <a:r>
              <a:rPr lang="en-US" sz="1200" b="0" dirty="0"/>
              <a:t>By writing about an experience or event drawn from a shared text or topic students can develop a more nuanced understanding of the text.</a:t>
            </a:r>
            <a:r>
              <a:rPr lang="en-US" sz="1200" b="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red circle.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Let’s take a closer look at how Guidebooks narrative writing tasks can support students in developing a deeper understanding of a text</a:t>
            </a:r>
            <a:r>
              <a:rPr lang="is-IS" sz="1200" b="0"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132455276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Here’s an example from Lesson 20 of Flowers for Algernon.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dirty="0"/>
              <a:t>: Point participants to the task in their note-catcher.  Provide 1 minute of independent review time, then click to reveal the discussion prompt.  Have participants discuss first with a partner or at their table groups.</a:t>
            </a:r>
            <a:r>
              <a:rPr lang="en-US" baseline="0" dirty="0"/>
              <a:t>  Then, have 1-3 people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The prompt asks students to “try on” a character’s point of view – they can select Miss </a:t>
            </a:r>
            <a:r>
              <a:rPr lang="en-US" sz="1200" kern="1200" dirty="0" err="1">
                <a:solidFill>
                  <a:schemeClr val="tx1"/>
                </a:solidFill>
                <a:effectLst/>
                <a:latin typeface="+mn-lt"/>
                <a:ea typeface="+mn-ea"/>
                <a:cs typeface="+mn-cs"/>
              </a:rPr>
              <a:t>Kinnian</a:t>
            </a:r>
            <a:r>
              <a:rPr lang="en-US" sz="1200" kern="1200" dirty="0">
                <a:solidFill>
                  <a:schemeClr val="tx1"/>
                </a:solidFill>
                <a:effectLst/>
                <a:latin typeface="+mn-lt"/>
                <a:ea typeface="+mn-ea"/>
                <a:cs typeface="+mn-cs"/>
              </a:rPr>
              <a:t>, Dr. </a:t>
            </a:r>
            <a:r>
              <a:rPr lang="en-US" sz="1200" kern="1200" dirty="0" err="1">
                <a:solidFill>
                  <a:schemeClr val="tx1"/>
                </a:solidFill>
                <a:effectLst/>
                <a:latin typeface="+mn-lt"/>
                <a:ea typeface="+mn-ea"/>
                <a:cs typeface="+mn-cs"/>
              </a:rPr>
              <a:t>Nemur</a:t>
            </a:r>
            <a:r>
              <a:rPr lang="en-US" sz="1200" kern="1200" dirty="0">
                <a:solidFill>
                  <a:schemeClr val="tx1"/>
                </a:solidFill>
                <a:effectLst/>
                <a:latin typeface="+mn-lt"/>
                <a:ea typeface="+mn-ea"/>
                <a:cs typeface="+mn-cs"/>
              </a:rPr>
              <a:t>, or Dr. Strauss and write a report from his/her perspective. </a:t>
            </a:r>
          </a:p>
          <a:p>
            <a:pPr marL="171450" lvl="0" indent="-171450">
              <a:buFont typeface="Arial" charset="0"/>
              <a:buChar char="•"/>
            </a:pPr>
            <a:r>
              <a:rPr lang="en-US" sz="1200" kern="1200" dirty="0">
                <a:solidFill>
                  <a:schemeClr val="tx1"/>
                </a:solidFill>
                <a:effectLst/>
                <a:latin typeface="+mn-lt"/>
                <a:ea typeface="+mn-ea"/>
                <a:cs typeface="+mn-cs"/>
              </a:rPr>
              <a:t>This narrative task deepens students’ understanding of a new character’s perspective on the events of the story. Since readers typically have access to Charlie’s point of view through his reports, this task requires students to think differently about how other characters may interpret what’s happening and convey that character’s ideas about the surgery’s impact on Charlie using appropriate voice and style. </a:t>
            </a:r>
          </a:p>
          <a:p>
            <a:pPr marL="171450" lvl="0" indent="-171450">
              <a:buFont typeface="Arial" charset="0"/>
              <a:buChar char="•"/>
            </a:pPr>
            <a:r>
              <a:rPr lang="en-US" sz="1200" kern="1200" dirty="0">
                <a:solidFill>
                  <a:schemeClr val="tx1"/>
                </a:solidFill>
                <a:effectLst/>
                <a:latin typeface="+mn-lt"/>
                <a:ea typeface="+mn-ea"/>
                <a:cs typeface="+mn-cs"/>
              </a:rPr>
              <a:t>The task also asks students to include elements from </a:t>
            </a:r>
            <a:r>
              <a:rPr lang="en-US" sz="1200" i="1" kern="1200" dirty="0">
                <a:solidFill>
                  <a:schemeClr val="tx1"/>
                </a:solidFill>
                <a:effectLst/>
                <a:latin typeface="+mn-lt"/>
                <a:ea typeface="+mn-ea"/>
                <a:cs typeface="+mn-cs"/>
              </a:rPr>
              <a:t>Flowers for Algernon </a:t>
            </a:r>
            <a:r>
              <a:rPr lang="en-US" sz="1200" kern="1200" dirty="0">
                <a:solidFill>
                  <a:schemeClr val="tx1"/>
                </a:solidFill>
                <a:effectLst/>
                <a:latin typeface="+mn-lt"/>
                <a:ea typeface="+mn-ea"/>
                <a:cs typeface="+mn-cs"/>
              </a:rPr>
              <a:t>in the report, which provides an opportunity for them to deepen understanding of the story’s plot and key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2545903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Calibri" panose="020F0502020204030204" pitchFamily="34" charset="0"/>
                <a:cs typeface="Calibri" panose="020F0502020204030204" pitchFamily="34" charset="0"/>
              </a:rPr>
              <a:t>In note-catcher</a:t>
            </a:r>
            <a:endParaRPr lang="en-US"/>
          </a:p>
          <a:p>
            <a:endParaRPr lang="en-US"/>
          </a:p>
        </p:txBody>
      </p:sp>
      <p:sp>
        <p:nvSpPr>
          <p:cNvPr id="4" name="Slide Number Placeholder 3"/>
          <p:cNvSpPr>
            <a:spLocks noGrp="1"/>
          </p:cNvSpPr>
          <p:nvPr>
            <p:ph type="sldNum" sz="quarter" idx="10"/>
          </p:nvPr>
        </p:nvSpPr>
        <p:spPr/>
        <p:txBody>
          <a:bodyPr/>
          <a:lstStyle/>
          <a:p>
            <a:fld id="{DDE39D08-49D9-4F69-9BB0-21FECEA5838F}" type="slidenum">
              <a:rPr lang="en-US" smtClean="0"/>
              <a:pPr/>
              <a:t>98</a:t>
            </a:fld>
            <a:endParaRPr lang="en-US"/>
          </a:p>
        </p:txBody>
      </p:sp>
    </p:spTree>
    <p:extLst>
      <p:ext uri="{BB962C8B-B14F-4D97-AF65-F5344CB8AC3E}">
        <p14:creationId xmlns:p14="http://schemas.microsoft.com/office/powerpoint/2010/main" val="185858192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5.5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dirty="0"/>
              <a:t>: Point participants to the student sample in their note-catcher.  Provide 1 minute of independent review time, then click to reveal the discussion prompt.  Have participants discuss first with a partner or at their table groups.</a:t>
            </a:r>
            <a:r>
              <a:rPr lang="en-US" baseline="0" dirty="0"/>
              <a:t>  Then, have 1-3 people share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We can infer the student understands the author’s characterization of Charlie as a kind-hearted, hard-working person. </a:t>
            </a:r>
          </a:p>
          <a:p>
            <a:pPr marL="171450" lvl="0" indent="-171450">
              <a:buFont typeface="Arial" charset="0"/>
              <a:buChar char="•"/>
            </a:pPr>
            <a:r>
              <a:rPr lang="en-US" sz="1200" kern="1200" dirty="0">
                <a:solidFill>
                  <a:schemeClr val="tx1"/>
                </a:solidFill>
                <a:effectLst/>
                <a:latin typeface="+mn-lt"/>
                <a:ea typeface="+mn-ea"/>
                <a:cs typeface="+mn-cs"/>
              </a:rPr>
              <a:t>We can also infer that the student understands the potentially negative consequences of the surgery and its impact on Charlie’s life. </a:t>
            </a:r>
          </a:p>
          <a:p>
            <a:pPr marL="171450" lvl="0" indent="-171450">
              <a:buFont typeface="Arial" charset="0"/>
              <a:buChar char="•"/>
            </a:pPr>
            <a:r>
              <a:rPr lang="en-US" sz="1200" kern="1200" dirty="0">
                <a:solidFill>
                  <a:schemeClr val="tx1"/>
                </a:solidFill>
                <a:effectLst/>
                <a:latin typeface="+mn-lt"/>
                <a:ea typeface="+mn-ea"/>
                <a:cs typeface="+mn-cs"/>
              </a:rPr>
              <a:t>The student demonstrates these understandings through narration such as:</a:t>
            </a:r>
          </a:p>
          <a:p>
            <a:pPr marL="628650" lvl="1" indent="-171450">
              <a:buFont typeface="Arial" charset="0"/>
              <a:buChar char="•"/>
            </a:pPr>
            <a:r>
              <a:rPr lang="en-US" sz="1200" kern="1200" dirty="0">
                <a:solidFill>
                  <a:schemeClr val="tx1"/>
                </a:solidFill>
                <a:effectLst/>
                <a:latin typeface="+mn-lt"/>
                <a:ea typeface="+mn-ea"/>
                <a:cs typeface="+mn-cs"/>
              </a:rPr>
              <a:t>“…the outcome is completely unsure” (conveys the narrator feels nervous and hesitant/skeptical) </a:t>
            </a:r>
          </a:p>
          <a:p>
            <a:pPr marL="628650" lvl="1" indent="-171450">
              <a:buFont typeface="Arial" charset="0"/>
              <a:buChar char="•"/>
            </a:pPr>
            <a:r>
              <a:rPr lang="en-US" sz="1200" kern="1200" dirty="0">
                <a:solidFill>
                  <a:schemeClr val="tx1"/>
                </a:solidFill>
                <a:effectLst/>
                <a:latin typeface="+mn-lt"/>
                <a:ea typeface="+mn-ea"/>
                <a:cs typeface="+mn-cs"/>
              </a:rPr>
              <a:t>“This makes me extremely nervous. Charlie is a human. He may not be smart, but he is kind and good and hard-working…” </a:t>
            </a: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1915515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064619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638"/>
            <a:ext cx="9997440" cy="1143000"/>
          </a:xfrm>
          <a:prstGeom prst="rect">
            <a:avLst/>
          </a:prstGeom>
        </p:spPr>
        <p:txBody>
          <a:bodyPr/>
          <a:lstStyle/>
          <a:p>
            <a:r>
              <a:rPr kumimoji="0" lang="en-US"/>
              <a:t>Click to edit Master title style</a:t>
            </a:r>
          </a:p>
        </p:txBody>
      </p:sp>
      <p:sp>
        <p:nvSpPr>
          <p:cNvPr id="3" name="Content Placeholder 2"/>
          <p:cNvSpPr>
            <a:spLocks noGrp="1"/>
          </p:cNvSpPr>
          <p:nvPr>
            <p:ph idx="1"/>
          </p:nvPr>
        </p:nvSpPr>
        <p:spPr>
          <a:xfrm>
            <a:off x="1914144" y="1447800"/>
            <a:ext cx="9997440" cy="48006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775200" y="6305550"/>
            <a:ext cx="2844800" cy="476250"/>
          </a:xfrm>
          <a:prstGeom prst="rect">
            <a:avLst/>
          </a:prstGeom>
        </p:spPr>
        <p:txBody>
          <a:bodyPr/>
          <a:lstStyle/>
          <a:p>
            <a:fld id="{0E319A9C-8F84-D944-A7CB-99E9CB1B6C96}" type="datetimeFigureOut">
              <a:rPr lang="en-US" smtClean="0"/>
              <a:t>8/30/19</a:t>
            </a:fld>
            <a:endParaRPr lang="en-US"/>
          </a:p>
        </p:txBody>
      </p:sp>
      <p:sp>
        <p:nvSpPr>
          <p:cNvPr id="5" name="Footer Placeholder 4"/>
          <p:cNvSpPr>
            <a:spLocks noGrp="1"/>
          </p:cNvSpPr>
          <p:nvPr>
            <p:ph type="ftr" sz="quarter" idx="11"/>
          </p:nvPr>
        </p:nvSpPr>
        <p:spPr>
          <a:xfrm>
            <a:off x="7620000" y="6305550"/>
            <a:ext cx="3860800" cy="476250"/>
          </a:xfrm>
          <a:prstGeom prst="rect">
            <a:avLst/>
          </a:prstGeom>
        </p:spPr>
        <p:txBody>
          <a:bodyPr/>
          <a:lstStyle/>
          <a:p>
            <a:endParaRPr lang="en-US"/>
          </a:p>
        </p:txBody>
      </p:sp>
      <p:sp>
        <p:nvSpPr>
          <p:cNvPr id="6" name="Slide Number Placeholder 5"/>
          <p:cNvSpPr>
            <a:spLocks noGrp="1"/>
          </p:cNvSpPr>
          <p:nvPr>
            <p:ph type="sldNum" sz="quarter" idx="12"/>
          </p:nvPr>
        </p:nvSpPr>
        <p:spPr>
          <a:xfrm>
            <a:off x="11484864" y="6305550"/>
            <a:ext cx="609600" cy="476250"/>
          </a:xfrm>
          <a:prstGeom prst="rect">
            <a:avLst/>
          </a:prstGeom>
        </p:spPr>
        <p:txBody>
          <a:bodyPr/>
          <a:lstStyle/>
          <a:p>
            <a:fld id="{E23FB76F-05C2-4E4D-8614-5C75790723D9}" type="slidenum">
              <a:rPr lang="en-US" smtClean="0"/>
              <a:t>‹#›</a:t>
            </a:fld>
            <a:endParaRPr lang="en-US"/>
          </a:p>
        </p:txBody>
      </p:sp>
    </p:spTree>
    <p:extLst>
      <p:ext uri="{BB962C8B-B14F-4D97-AF65-F5344CB8AC3E}">
        <p14:creationId xmlns:p14="http://schemas.microsoft.com/office/powerpoint/2010/main" val="1447142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3, Session 5</a:t>
            </a:r>
          </a:p>
          <a:p>
            <a:r>
              <a:rPr lang="en-US">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1436940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98578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1414817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2</a:t>
            </a:r>
          </a:p>
          <a:p>
            <a:r>
              <a:rPr lang="en-US">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73372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268804"/>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1</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268804"/>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2</a:t>
            </a: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3</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4</a:t>
            </a: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5</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98463" y="631395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5, Session 6</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a:p>
        </p:txBody>
      </p:sp>
      <p:sp>
        <p:nvSpPr>
          <p:cNvPr id="6" name="TextBox 5"/>
          <p:cNvSpPr txBox="1"/>
          <p:nvPr userDrawn="1"/>
        </p:nvSpPr>
        <p:spPr>
          <a:xfrm>
            <a:off x="307127" y="6313958"/>
            <a:ext cx="7014308" cy="369332"/>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5, Session 1</a:t>
            </a:r>
          </a:p>
        </p:txBody>
      </p:sp>
    </p:spTree>
    <p:extLst>
      <p:ext uri="{BB962C8B-B14F-4D97-AF65-F5344CB8AC3E}">
        <p14:creationId xmlns:p14="http://schemas.microsoft.com/office/powerpoint/2010/main" val="33778417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91"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4" r:id="rId2"/>
    <p:sldLayoutId id="2147483675" r:id="rId3"/>
    <p:sldLayoutId id="2147483676" r:id="rId4"/>
    <p:sldLayoutId id="2147483677" r:id="rId5"/>
    <p:sldLayoutId id="2147483678" r:id="rId6"/>
    <p:sldLayoutId id="2147483670" r:id="rId7"/>
    <p:sldLayoutId id="2147483671" r:id="rId8"/>
    <p:sldLayoutId id="2147483672" r:id="rId9"/>
    <p:sldLayoutId id="2147483673" r:id="rId10"/>
    <p:sldLayoutId id="214748369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8">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chemeClr val="dk1"/>
                </a:solidFill>
                <a:latin typeface="Calibri"/>
                <a:ea typeface="Calibri"/>
                <a:cs typeface="Calibri"/>
                <a:sym typeface="Calibri"/>
              </a:rPr>
              <a:t>ELA Content Leader Module 6</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8180087"/>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92"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1572809158"/>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3.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0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7.xml"/><Relationship Id="rId1" Type="http://schemas.openxmlformats.org/officeDocument/2006/relationships/slideLayout" Target="../slideLayouts/slideLayout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7.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0.xml"/><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hyperlink" Target="mailto:do.not.reply@bloomboard.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http://my.bloomboard.com/" TargetMode="External"/><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tiff"/><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33.tiff"/><Relationship Id="rId5" Type="http://schemas.openxmlformats.org/officeDocument/2006/relationships/image" Target="../media/image32.png"/><Relationship Id="rId4" Type="http://schemas.openxmlformats.org/officeDocument/2006/relationships/image" Target="../media/image31.png"/></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8.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9.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6.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8.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5476559" y="1004453"/>
            <a:ext cx="6148345" cy="4264027"/>
          </a:xfrm>
        </p:spPr>
        <p:txBody>
          <a:bodyPr/>
          <a:lstStyle/>
          <a:p>
            <a:pPr marL="177800" indent="0" algn="ctr">
              <a:buNone/>
            </a:pPr>
            <a:r>
              <a:rPr lang="en-US" sz="11000" dirty="0"/>
              <a:t>Welcome Back!</a:t>
            </a:r>
          </a:p>
          <a:p>
            <a:pPr marL="177800" indent="0" algn="ctr">
              <a:buNone/>
            </a:pPr>
            <a:r>
              <a:rPr lang="en-US" sz="1400" dirty="0"/>
              <a:t>  </a:t>
            </a:r>
          </a:p>
          <a:p>
            <a:pPr marL="177800" indent="0" algn="ctr">
              <a:buNone/>
            </a:pPr>
            <a:r>
              <a:rPr lang="en-US" sz="5000" dirty="0"/>
              <a:t>Content Leader Module 6</a:t>
            </a:r>
          </a:p>
        </p:txBody>
      </p:sp>
    </p:spTree>
    <p:extLst>
      <p:ext uri="{BB962C8B-B14F-4D97-AF65-F5344CB8AC3E}">
        <p14:creationId xmlns:p14="http://schemas.microsoft.com/office/powerpoint/2010/main" val="1463686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 Look Back: Where have we been?</a:t>
            </a:r>
          </a:p>
        </p:txBody>
      </p:sp>
      <p:sp>
        <p:nvSpPr>
          <p:cNvPr id="6" name="Slide Number Placeholder 5"/>
          <p:cNvSpPr>
            <a:spLocks noGrp="1"/>
          </p:cNvSpPr>
          <p:nvPr>
            <p:ph type="sldNum" sz="quarter" idx="4294967295"/>
          </p:nvPr>
        </p:nvSpPr>
        <p:spPr>
          <a:xfrm>
            <a:off x="11227135" y="6313958"/>
            <a:ext cx="629281" cy="369332"/>
          </a:xfrm>
          <a:prstGeom prst="rect">
            <a:avLst/>
          </a:prstGeom>
        </p:spPr>
        <p:txBody>
          <a:bodyPr/>
          <a:lstStyle/>
          <a:p>
            <a:fld id="{4080289E-A2FF-0941-931A-EE1328331F47}" type="slidenum">
              <a:rPr lang="en-US" smtClean="0"/>
              <a:pPr/>
              <a:t>10</a:t>
            </a:fld>
            <a:endParaRPr lang="en-US"/>
          </a:p>
        </p:txBody>
      </p:sp>
      <p:sp>
        <p:nvSpPr>
          <p:cNvPr id="3" name="Arc 2"/>
          <p:cNvSpPr/>
          <p:nvPr/>
        </p:nvSpPr>
        <p:spPr>
          <a:xfrm rot="19051832">
            <a:off x="-444411" y="2385907"/>
            <a:ext cx="12153442" cy="11527827"/>
          </a:xfrm>
          <a:prstGeom prst="arc">
            <a:avLst>
              <a:gd name="adj1" fmla="val 16115767"/>
              <a:gd name="adj2" fmla="val 0"/>
            </a:avLst>
          </a:prstGeom>
          <a:noFill/>
          <a:ln w="8572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a:latin typeface="Calibri" charset="0"/>
                <a:ea typeface="Calibri" charset="0"/>
                <a:cs typeface="Calibri" charset="0"/>
              </a:rPr>
              <a:t>Arc II: Close Reading Cycle of Inquiry</a:t>
            </a:r>
          </a:p>
        </p:txBody>
      </p:sp>
      <p:sp>
        <p:nvSpPr>
          <p:cNvPr id="7" name="Text Placeholder 1"/>
          <p:cNvSpPr>
            <a:spLocks noGrp="1"/>
          </p:cNvSpPr>
          <p:nvPr>
            <p:ph type="body" sz="quarter" idx="4294967295"/>
          </p:nvPr>
        </p:nvSpPr>
        <p:spPr>
          <a:xfrm>
            <a:off x="658778" y="4314758"/>
            <a:ext cx="2217907" cy="1405714"/>
          </a:xfrm>
          <a:prstGeom prst="rect">
            <a:avLst/>
          </a:prstGeom>
        </p:spPr>
        <p:txBody>
          <a:bodyPr/>
          <a:lstStyle/>
          <a:p>
            <a:pPr algn="ctr"/>
            <a:r>
              <a:rPr lang="en-US" sz="3400" b="1">
                <a:solidFill>
                  <a:schemeClr val="tx1"/>
                </a:solidFill>
                <a:latin typeface="Calibri" charset="0"/>
                <a:ea typeface="Calibri" charset="0"/>
                <a:cs typeface="Calibri" charset="0"/>
              </a:rPr>
              <a:t>Module 3:</a:t>
            </a:r>
          </a:p>
          <a:p>
            <a:pPr algn="ctr"/>
            <a:r>
              <a:rPr lang="en-US" sz="3400" b="1">
                <a:solidFill>
                  <a:schemeClr val="tx1"/>
                </a:solidFill>
                <a:latin typeface="Calibri" charset="0"/>
                <a:ea typeface="Calibri" charset="0"/>
                <a:cs typeface="Calibri" charset="0"/>
              </a:rPr>
              <a:t>Close Reading</a:t>
            </a:r>
          </a:p>
        </p:txBody>
      </p:sp>
      <p:sp>
        <p:nvSpPr>
          <p:cNvPr id="8" name="Text Placeholder 1"/>
          <p:cNvSpPr>
            <a:spLocks noGrp="1"/>
          </p:cNvSpPr>
          <p:nvPr>
            <p:ph type="body" sz="quarter" idx="4294967295"/>
          </p:nvPr>
        </p:nvSpPr>
        <p:spPr>
          <a:xfrm>
            <a:off x="8831428" y="4314758"/>
            <a:ext cx="2522372" cy="1405714"/>
          </a:xfrm>
          <a:prstGeom prst="rect">
            <a:avLst/>
          </a:prstGeom>
        </p:spPr>
        <p:txBody>
          <a:bodyPr/>
          <a:lstStyle/>
          <a:p>
            <a:pPr algn="ctr"/>
            <a:r>
              <a:rPr lang="en-US" sz="3400" b="1">
                <a:solidFill>
                  <a:schemeClr val="tx1"/>
                </a:solidFill>
                <a:latin typeface="Calibri" charset="0"/>
                <a:ea typeface="Calibri" charset="0"/>
                <a:cs typeface="Calibri" charset="0"/>
              </a:rPr>
              <a:t>Module 4:</a:t>
            </a:r>
          </a:p>
          <a:p>
            <a:pPr algn="ctr"/>
            <a:r>
              <a:rPr lang="en-US" sz="3400" b="1">
                <a:solidFill>
                  <a:schemeClr val="tx1"/>
                </a:solidFill>
                <a:latin typeface="Calibri" charset="0"/>
                <a:ea typeface="Calibri" charset="0"/>
                <a:cs typeface="Calibri" charset="0"/>
              </a:rPr>
              <a:t>Supporting All Students</a:t>
            </a:r>
          </a:p>
        </p:txBody>
      </p:sp>
    </p:spTree>
    <p:extLst>
      <p:ext uri="{BB962C8B-B14F-4D97-AF65-F5344CB8AC3E}">
        <p14:creationId xmlns:p14="http://schemas.microsoft.com/office/powerpoint/2010/main" val="20306646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F5BB-3232-4E7B-8A3E-2F9E4348A7AF}"/>
              </a:ext>
            </a:extLst>
          </p:cNvPr>
          <p:cNvSpPr>
            <a:spLocks noGrp="1"/>
          </p:cNvSpPr>
          <p:nvPr>
            <p:ph type="title"/>
          </p:nvPr>
        </p:nvSpPr>
        <p:spPr/>
        <p:txBody>
          <a:bodyPr/>
          <a:lstStyle/>
          <a:p>
            <a:r>
              <a:rPr lang="en-US" sz="4000">
                <a:solidFill>
                  <a:schemeClr val="bg1"/>
                </a:solidFill>
                <a:latin typeface="Calibri" charset="0"/>
                <a:ea typeface="Calibri" charset="0"/>
                <a:cs typeface="Calibri" charset="0"/>
              </a:rPr>
              <a:t>Student Writing</a:t>
            </a:r>
          </a:p>
        </p:txBody>
      </p:sp>
      <p:sp>
        <p:nvSpPr>
          <p:cNvPr id="3" name="TextBox 2">
            <a:extLst>
              <a:ext uri="{FF2B5EF4-FFF2-40B4-BE49-F238E27FC236}">
                <a16:creationId xmlns:a16="http://schemas.microsoft.com/office/drawing/2014/main" id="{07BCFE78-BC52-42AF-8FB5-DCB0163F3158}"/>
              </a:ext>
            </a:extLst>
          </p:cNvPr>
          <p:cNvSpPr txBox="1"/>
          <p:nvPr/>
        </p:nvSpPr>
        <p:spPr>
          <a:xfrm>
            <a:off x="320702" y="938624"/>
            <a:ext cx="11871298" cy="5170646"/>
          </a:xfrm>
          <a:prstGeom prst="rect">
            <a:avLst/>
          </a:prstGeom>
          <a:noFill/>
        </p:spPr>
        <p:txBody>
          <a:bodyPr wrap="square" rtlCol="0">
            <a:spAutoFit/>
          </a:bodyPr>
          <a:lstStyle/>
          <a:p>
            <a:r>
              <a:rPr lang="en-US" sz="3000">
                <a:latin typeface="Calibri" charset="0"/>
                <a:ea typeface="Calibri" charset="0"/>
                <a:cs typeface="Calibri" charset="0"/>
              </a:rPr>
              <a:t> April 15</a:t>
            </a:r>
          </a:p>
          <a:p>
            <a:endParaRPr lang="en-US" sz="3000">
              <a:latin typeface="Calibri" charset="0"/>
              <a:ea typeface="Calibri" charset="0"/>
              <a:cs typeface="Calibri" charset="0"/>
            </a:endParaRPr>
          </a:p>
          <a:p>
            <a:r>
              <a:rPr lang="en-US" sz="3000">
                <a:latin typeface="Calibri" charset="0"/>
                <a:ea typeface="Calibri" charset="0"/>
                <a:cs typeface="Calibri" charset="0"/>
              </a:rPr>
              <a:t> Charlie’s intelligence is growing more and more each day. As his former teacher, I know it is important to continue his learning, but it is difficult to determine how best to help him. This is such a new experiment and the outcome is completely unsure. Once Dr. Strauss gave me permission to teach Charlie lessons at the laboratory, I was excited to be a part of his life again. Then I saw all the different things they are asking Charlie to experience, and realized how experimental everything is. This makes me extremely nervous. Charlie is a human. He may not be smart, but he is kind and good and hard working…</a:t>
            </a:r>
          </a:p>
        </p:txBody>
      </p:sp>
    </p:spTree>
    <p:extLst>
      <p:ext uri="{BB962C8B-B14F-4D97-AF65-F5344CB8AC3E}">
        <p14:creationId xmlns:p14="http://schemas.microsoft.com/office/powerpoint/2010/main" val="114311853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101</a:t>
            </a:fld>
            <a:endParaRPr lang="uk-UA"/>
          </a:p>
        </p:txBody>
      </p:sp>
      <p:sp>
        <p:nvSpPr>
          <p:cNvPr id="4" name="Title 3"/>
          <p:cNvSpPr>
            <a:spLocks noGrp="1"/>
          </p:cNvSpPr>
          <p:nvPr>
            <p:ph type="title"/>
          </p:nvPr>
        </p:nvSpPr>
        <p:spPr/>
        <p:txBody>
          <a:bodyPr/>
          <a:lstStyle/>
          <a:p>
            <a:r>
              <a:rPr lang="en-US" dirty="0"/>
              <a:t>A Strategy to Support Students with Narrative Writing</a:t>
            </a:r>
          </a:p>
        </p:txBody>
      </p:sp>
      <p:sp>
        <p:nvSpPr>
          <p:cNvPr id="6" name="Text Placeholder 5"/>
          <p:cNvSpPr>
            <a:spLocks noGrp="1"/>
          </p:cNvSpPr>
          <p:nvPr>
            <p:ph type="body" sz="quarter" idx="10"/>
          </p:nvPr>
        </p:nvSpPr>
        <p:spPr>
          <a:xfrm>
            <a:off x="5457825" y="1050925"/>
            <a:ext cx="6324600" cy="4822825"/>
          </a:xfrm>
        </p:spPr>
        <p:txBody>
          <a:bodyPr/>
          <a:lstStyle/>
          <a:p>
            <a:pPr marL="0" indent="0" algn="ctr">
              <a:buNone/>
            </a:pPr>
            <a:r>
              <a:rPr lang="en-US" sz="4500" b="1" dirty="0">
                <a:solidFill>
                  <a:schemeClr val="tx1"/>
                </a:solidFill>
                <a:latin typeface="Calibri" charset="0"/>
                <a:ea typeface="Calibri" charset="0"/>
                <a:cs typeface="Calibri" charset="0"/>
              </a:rPr>
              <a:t>The Mentor Text Protocol</a:t>
            </a:r>
          </a:p>
          <a:p>
            <a:pPr marL="0" indent="0" algn="ctr">
              <a:buNone/>
            </a:pPr>
            <a:endParaRPr lang="en-US" sz="2000" b="1" dirty="0">
              <a:solidFill>
                <a:schemeClr val="tx1"/>
              </a:solidFill>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Review</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the Mentor Text Protocol</a:t>
            </a:r>
            <a:endParaRPr lang="en-US" sz="4000" b="1" dirty="0">
              <a:solidFill>
                <a:schemeClr val="tx2"/>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notice</a:t>
            </a:r>
            <a:r>
              <a:rPr lang="en-US" sz="4000" dirty="0">
                <a:solidFill>
                  <a:schemeClr val="tx1"/>
                </a:solidFill>
                <a:latin typeface="Calibri" charset="0"/>
                <a:ea typeface="Calibri" charset="0"/>
                <a:cs typeface="Calibri" charset="0"/>
              </a:rPr>
              <a:t> about this strategy?</a:t>
            </a:r>
          </a:p>
          <a:p>
            <a:pPr>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wonder</a:t>
            </a:r>
            <a:r>
              <a:rPr lang="en-US" sz="4000" dirty="0">
                <a:solidFill>
                  <a:schemeClr val="tx1"/>
                </a:solidFill>
                <a:latin typeface="Calibri" charset="0"/>
                <a:ea typeface="Calibri" charset="0"/>
                <a:cs typeface="Calibri" charset="0"/>
              </a:rPr>
              <a:t> about this strategy?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32" y="863335"/>
            <a:ext cx="4525388" cy="5091061"/>
          </a:xfrm>
          <a:prstGeom prst="rect">
            <a:avLst/>
          </a:prstGeom>
          <a:ln w="41275">
            <a:solidFill>
              <a:srgbClr val="797879"/>
            </a:solidFill>
          </a:ln>
        </p:spPr>
      </p:pic>
      <p:sp>
        <p:nvSpPr>
          <p:cNvPr id="8" name="Rectangle 7">
            <a:extLst>
              <a:ext uri="{FF2B5EF4-FFF2-40B4-BE49-F238E27FC236}">
                <a16:creationId xmlns:a16="http://schemas.microsoft.com/office/drawing/2014/main" id="{4B2AABDC-119D-2E4A-B470-8CB28DC02CD9}"/>
              </a:ext>
            </a:extLst>
          </p:cNvPr>
          <p:cNvSpPr/>
          <p:nvPr/>
        </p:nvSpPr>
        <p:spPr>
          <a:xfrm>
            <a:off x="0" y="591919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61148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4526769" y="1051148"/>
            <a:ext cx="7162069" cy="5078313"/>
          </a:xfrm>
          <a:prstGeom prst="rect">
            <a:avLst/>
          </a:prstGeom>
          <a:noFill/>
        </p:spPr>
        <p:txBody>
          <a:bodyPr wrap="square" rtlCol="0">
            <a:spAutoFit/>
          </a:bodyPr>
          <a:lstStyle/>
          <a:p>
            <a:r>
              <a:rPr lang="en-US" sz="3400">
                <a:latin typeface="Calibri" charset="0"/>
                <a:ea typeface="Calibri" charset="0"/>
                <a:cs typeface="Calibri" charset="0"/>
              </a:rPr>
              <a:t>“Later he looked back on this time of crying in the corner of the dark cave and thought of it as when he learned the most important rule of survival, which was that feeling sorry for yourself didn’t work. It wasn’t just that it was wrong to do, or that it was considered incorrect. It was more than that - it didn’t work.”</a:t>
            </a:r>
          </a:p>
          <a:p>
            <a:r>
              <a:rPr lang="en-US" sz="1500">
                <a:solidFill>
                  <a:srgbClr val="0432FF"/>
                </a:solidFill>
                <a:latin typeface="Calibri" charset="0"/>
                <a:ea typeface="Calibri" charset="0"/>
                <a:cs typeface="Calibri" charset="0"/>
              </a:rPr>
              <a:t>(Paulsen, 2006 as cited in the ELA Guidebooks)</a:t>
            </a:r>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a:t>Hatchet</a:t>
            </a:r>
            <a:br>
              <a:rPr lang="en-US">
                <a:solidFill>
                  <a:schemeClr val="bg1"/>
                </a:solidFill>
              </a:rPr>
            </a:br>
            <a:r>
              <a:rPr lang="en-US">
                <a:solidFill>
                  <a:schemeClr val="bg1"/>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91" y="933775"/>
            <a:ext cx="3288216" cy="4995077"/>
          </a:xfrm>
          <a:prstGeom prst="rect">
            <a:avLst/>
          </a:prstGeom>
        </p:spPr>
      </p:pic>
      <p:sp>
        <p:nvSpPr>
          <p:cNvPr id="9" name="Rectangle 8">
            <a:extLst>
              <a:ext uri="{FF2B5EF4-FFF2-40B4-BE49-F238E27FC236}">
                <a16:creationId xmlns:a16="http://schemas.microsoft.com/office/drawing/2014/main" id="{F0E493BF-ACA7-1549-81EF-14D4480F8A1B}"/>
              </a:ext>
            </a:extLst>
          </p:cNvPr>
          <p:cNvSpPr/>
          <p:nvPr/>
        </p:nvSpPr>
        <p:spPr>
          <a:xfrm>
            <a:off x="1854565" y="5877336"/>
            <a:ext cx="1049867" cy="246221"/>
          </a:xfrm>
          <a:prstGeom prst="rect">
            <a:avLst/>
          </a:prstGeom>
        </p:spPr>
        <p:txBody>
          <a:bodyPr wrap="square">
            <a:spAutoFit/>
          </a:bodyPr>
          <a:lstStyle/>
          <a:p>
            <a:r>
              <a:rPr lang="en-US" sz="1000">
                <a:solidFill>
                  <a:srgbClr val="0000FF"/>
                </a:solidFill>
                <a:latin typeface="Calibri" charset="0"/>
                <a:ea typeface="Calibri" charset="0"/>
                <a:cs typeface="Calibri" charset="0"/>
              </a:rPr>
              <a:t>(Paulsen, 2006)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08649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6705028" y="974758"/>
            <a:ext cx="6380779" cy="707886"/>
          </a:xfrm>
          <a:prstGeom prst="rect">
            <a:avLst/>
          </a:prstGeom>
          <a:noFill/>
        </p:spPr>
        <p:txBody>
          <a:bodyPr wrap="square" rtlCol="0">
            <a:spAutoFit/>
          </a:bodyPr>
          <a:lstStyle/>
          <a:p>
            <a:r>
              <a:rPr lang="en-US" sz="4000" b="1" dirty="0">
                <a:latin typeface="Calibri" charset="0"/>
                <a:ea typeface="Calibri" charset="0"/>
                <a:cs typeface="Calibri" charset="0"/>
              </a:rPr>
              <a:t>Lesson 13</a:t>
            </a:r>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dirty="0"/>
              <a:t>Narrative Writing Task</a:t>
            </a:r>
            <a:br>
              <a:rPr lang="en-US" dirty="0">
                <a:solidFill>
                  <a:schemeClr val="bg1"/>
                </a:solidFill>
              </a:rPr>
            </a:br>
            <a:r>
              <a:rPr lang="en-US" dirty="0">
                <a:solidFill>
                  <a:schemeClr val="bg1"/>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91" y="933775"/>
            <a:ext cx="3288216" cy="499507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8998" y="1720914"/>
            <a:ext cx="6750864" cy="4207937"/>
          </a:xfrm>
          <a:prstGeom prst="rect">
            <a:avLst/>
          </a:prstGeom>
        </p:spPr>
      </p:pic>
      <p:sp>
        <p:nvSpPr>
          <p:cNvPr id="9" name="Rectangle 8">
            <a:extLst>
              <a:ext uri="{FF2B5EF4-FFF2-40B4-BE49-F238E27FC236}">
                <a16:creationId xmlns:a16="http://schemas.microsoft.com/office/drawing/2014/main" id="{F0E493BF-ACA7-1549-81EF-14D4480F8A1B}"/>
              </a:ext>
            </a:extLst>
          </p:cNvPr>
          <p:cNvSpPr/>
          <p:nvPr/>
        </p:nvSpPr>
        <p:spPr>
          <a:xfrm>
            <a:off x="1854565" y="5877336"/>
            <a:ext cx="1049867" cy="246221"/>
          </a:xfrm>
          <a:prstGeom prst="rect">
            <a:avLst/>
          </a:prstGeom>
        </p:spPr>
        <p:txBody>
          <a:bodyPr wrap="square">
            <a:spAutoFit/>
          </a:bodyPr>
          <a:lstStyle/>
          <a:p>
            <a:r>
              <a:rPr lang="en-US" sz="1000" dirty="0">
                <a:solidFill>
                  <a:srgbClr val="0000FF"/>
                </a:solidFill>
                <a:latin typeface="Calibri" charset="0"/>
                <a:ea typeface="Calibri" charset="0"/>
                <a:cs typeface="Calibri" charset="0"/>
              </a:rPr>
              <a:t>(Paulsen, 2006) </a:t>
            </a:r>
            <a:endParaRPr lang="en-US" sz="1000" dirty="0">
              <a:latin typeface="Calibri" charset="0"/>
              <a:ea typeface="Calibri" charset="0"/>
              <a:cs typeface="Calibri" charset="0"/>
            </a:endParaRPr>
          </a:p>
        </p:txBody>
      </p:sp>
    </p:spTree>
    <p:extLst>
      <p:ext uri="{BB962C8B-B14F-4D97-AF65-F5344CB8AC3E}">
        <p14:creationId xmlns:p14="http://schemas.microsoft.com/office/powerpoint/2010/main" val="2646754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104</a:t>
            </a:fld>
            <a:endParaRPr lang="uk-UA"/>
          </a:p>
        </p:txBody>
      </p:sp>
      <p:sp>
        <p:nvSpPr>
          <p:cNvPr id="3" name="Text Placeholder 2"/>
          <p:cNvSpPr>
            <a:spLocks noGrp="1"/>
          </p:cNvSpPr>
          <p:nvPr>
            <p:ph type="body" sz="quarter" idx="10"/>
          </p:nvPr>
        </p:nvSpPr>
        <p:spPr>
          <a:xfrm>
            <a:off x="5175115" y="1193800"/>
            <a:ext cx="6607310" cy="4822825"/>
          </a:xfrm>
        </p:spPr>
        <p:txBody>
          <a:bodyPr/>
          <a:lstStyle/>
          <a:p>
            <a:pPr marL="0" indent="0" algn="ctr">
              <a:buNone/>
            </a:pPr>
            <a:r>
              <a:rPr lang="en-US" sz="5000" dirty="0">
                <a:solidFill>
                  <a:schemeClr val="tx1"/>
                </a:solidFill>
              </a:rPr>
              <a:t>Select a meaningful, published text that represents writing expected of the profession and discipline. </a:t>
            </a:r>
          </a:p>
          <a:p>
            <a:endParaRPr lang="en-US" dirty="0"/>
          </a:p>
        </p:txBody>
      </p:sp>
      <p:sp>
        <p:nvSpPr>
          <p:cNvPr id="4" name="Title 3"/>
          <p:cNvSpPr>
            <a:spLocks noGrp="1"/>
          </p:cNvSpPr>
          <p:nvPr>
            <p:ph type="title"/>
          </p:nvPr>
        </p:nvSpPr>
        <p:spPr/>
        <p:txBody>
          <a:bodyPr/>
          <a:lstStyle/>
          <a:p>
            <a:r>
              <a:rPr lang="en-US" dirty="0"/>
              <a:t>Step 1: Select a Mentor Text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32" y="863335"/>
            <a:ext cx="4525388" cy="5091061"/>
          </a:xfrm>
          <a:prstGeom prst="rect">
            <a:avLst/>
          </a:prstGeom>
          <a:ln w="41275">
            <a:solidFill>
              <a:srgbClr val="797879"/>
            </a:solidFill>
          </a:ln>
        </p:spPr>
      </p:pic>
    </p:spTree>
    <p:extLst>
      <p:ext uri="{BB962C8B-B14F-4D97-AF65-F5344CB8AC3E}">
        <p14:creationId xmlns:p14="http://schemas.microsoft.com/office/powerpoint/2010/main" val="68718869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105</a:t>
            </a:fld>
            <a:endParaRPr lang="uk-UA"/>
          </a:p>
        </p:txBody>
      </p:sp>
      <p:sp>
        <p:nvSpPr>
          <p:cNvPr id="3" name="Text Placeholder 2"/>
          <p:cNvSpPr>
            <a:spLocks noGrp="1"/>
          </p:cNvSpPr>
          <p:nvPr>
            <p:ph type="body" sz="quarter" idx="10"/>
          </p:nvPr>
        </p:nvSpPr>
        <p:spPr>
          <a:xfrm>
            <a:off x="8210145" y="1193800"/>
            <a:ext cx="3572279" cy="4822825"/>
          </a:xfrm>
        </p:spPr>
        <p:txBody>
          <a:bodyPr/>
          <a:lstStyle/>
          <a:p>
            <a:pPr marL="0" indent="0" algn="ctr">
              <a:buNone/>
            </a:pPr>
            <a:r>
              <a:rPr lang="en-US" sz="4000" b="1" dirty="0">
                <a:solidFill>
                  <a:schemeClr val="tx2"/>
                </a:solidFill>
              </a:rPr>
              <a:t>Read </a:t>
            </a:r>
            <a:r>
              <a:rPr lang="en-US" sz="4000" dirty="0">
                <a:solidFill>
                  <a:schemeClr val="tx1"/>
                </a:solidFill>
              </a:rPr>
              <a:t>the </a:t>
            </a:r>
            <a:r>
              <a:rPr lang="en-US" sz="4000" i="1" dirty="0">
                <a:solidFill>
                  <a:schemeClr val="tx1"/>
                </a:solidFill>
              </a:rPr>
              <a:t>Teaching Not</a:t>
            </a:r>
            <a:r>
              <a:rPr lang="en-US" sz="4000" dirty="0">
                <a:solidFill>
                  <a:schemeClr val="tx1"/>
                </a:solidFill>
              </a:rPr>
              <a:t>es to understand the context for the Mentor Text you are about to read.</a:t>
            </a:r>
          </a:p>
        </p:txBody>
      </p:sp>
      <p:sp>
        <p:nvSpPr>
          <p:cNvPr id="4" name="Title 3"/>
          <p:cNvSpPr>
            <a:spLocks noGrp="1"/>
          </p:cNvSpPr>
          <p:nvPr>
            <p:ph type="title"/>
          </p:nvPr>
        </p:nvSpPr>
        <p:spPr/>
        <p:txBody>
          <a:bodyPr/>
          <a:lstStyle/>
          <a:p>
            <a:r>
              <a:rPr lang="en-US" dirty="0"/>
              <a:t>First - The Framing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472" y="1193799"/>
            <a:ext cx="7668506" cy="4136957"/>
          </a:xfrm>
          <a:prstGeom prst="rect">
            <a:avLst/>
          </a:prstGeom>
        </p:spPr>
      </p:pic>
    </p:spTree>
    <p:extLst>
      <p:ext uri="{BB962C8B-B14F-4D97-AF65-F5344CB8AC3E}">
        <p14:creationId xmlns:p14="http://schemas.microsoft.com/office/powerpoint/2010/main" val="12243772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106</a:t>
            </a:fld>
            <a:endParaRPr lang="uk-UA"/>
          </a:p>
        </p:txBody>
      </p:sp>
      <p:sp>
        <p:nvSpPr>
          <p:cNvPr id="3" name="Text Placeholder 2"/>
          <p:cNvSpPr>
            <a:spLocks noGrp="1"/>
          </p:cNvSpPr>
          <p:nvPr>
            <p:ph type="body" sz="quarter" idx="10"/>
          </p:nvPr>
        </p:nvSpPr>
        <p:spPr>
          <a:xfrm>
            <a:off x="5537199" y="1193800"/>
            <a:ext cx="6245225" cy="4822825"/>
          </a:xfrm>
        </p:spPr>
        <p:txBody>
          <a:bodyPr/>
          <a:lstStyle/>
          <a:p>
            <a:r>
              <a:rPr lang="en-US" sz="4000" b="1" dirty="0">
                <a:solidFill>
                  <a:schemeClr val="tx2"/>
                </a:solidFill>
              </a:rPr>
              <a:t>Read</a:t>
            </a:r>
            <a:r>
              <a:rPr lang="en-US" sz="4000" dirty="0"/>
              <a:t> </a:t>
            </a:r>
            <a:r>
              <a:rPr lang="en-US" sz="4000" dirty="0">
                <a:solidFill>
                  <a:schemeClr val="tx1"/>
                </a:solidFill>
              </a:rPr>
              <a:t>the mentor text</a:t>
            </a:r>
          </a:p>
          <a:p>
            <a:endParaRPr lang="en-US" dirty="0"/>
          </a:p>
          <a:p>
            <a:pPr marL="0" indent="0" algn="ctr">
              <a:buNone/>
            </a:pPr>
            <a:r>
              <a:rPr lang="en-US" sz="4000" b="1" dirty="0">
                <a:solidFill>
                  <a:schemeClr val="tx2"/>
                </a:solidFill>
              </a:rPr>
              <a:t>Discuss: </a:t>
            </a:r>
          </a:p>
          <a:p>
            <a:r>
              <a:rPr lang="en-US" sz="4000" dirty="0">
                <a:solidFill>
                  <a:schemeClr val="tx1"/>
                </a:solidFill>
              </a:rPr>
              <a:t>What do you notice about this text?  </a:t>
            </a:r>
          </a:p>
          <a:p>
            <a:r>
              <a:rPr lang="en-US" sz="4000" dirty="0">
                <a:solidFill>
                  <a:schemeClr val="tx1"/>
                </a:solidFill>
              </a:rPr>
              <a:t>What might be the purpose for using this text as a mentor?</a:t>
            </a:r>
          </a:p>
          <a:p>
            <a:endParaRPr lang="en-US" dirty="0"/>
          </a:p>
          <a:p>
            <a:endParaRPr lang="en-US" dirty="0"/>
          </a:p>
        </p:txBody>
      </p:sp>
      <p:sp>
        <p:nvSpPr>
          <p:cNvPr id="4" name="Title 3"/>
          <p:cNvSpPr>
            <a:spLocks noGrp="1"/>
          </p:cNvSpPr>
          <p:nvPr>
            <p:ph type="title"/>
          </p:nvPr>
        </p:nvSpPr>
        <p:spPr/>
        <p:txBody>
          <a:bodyPr/>
          <a:lstStyle/>
          <a:p>
            <a:r>
              <a:rPr lang="en-US"/>
              <a:t>Read the Mentor Text in Lesson 13</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13" y="1035553"/>
            <a:ext cx="4756456" cy="4822825"/>
          </a:xfrm>
          <a:prstGeom prst="rect">
            <a:avLst/>
          </a:prstGeom>
          <a:ln w="41275">
            <a:solidFill>
              <a:srgbClr val="797879"/>
            </a:solidFill>
          </a:ln>
        </p:spPr>
      </p:pic>
      <p:sp>
        <p:nvSpPr>
          <p:cNvPr id="6" name="Rectangle 5">
            <a:extLst>
              <a:ext uri="{FF2B5EF4-FFF2-40B4-BE49-F238E27FC236}">
                <a16:creationId xmlns:a16="http://schemas.microsoft.com/office/drawing/2014/main" id="{4B2AABDC-119D-2E4A-B470-8CB28DC02CD9}"/>
              </a:ext>
            </a:extLst>
          </p:cNvPr>
          <p:cNvSpPr/>
          <p:nvPr/>
        </p:nvSpPr>
        <p:spPr>
          <a:xfrm>
            <a:off x="0" y="591919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57858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dirty="0"/>
              <a:t>Access Hatchet Lesson 13</a:t>
            </a:r>
            <a:br>
              <a:rPr lang="en-US" dirty="0">
                <a:solidFill>
                  <a:schemeClr val="bg1"/>
                </a:solidFill>
              </a:rPr>
            </a:br>
            <a:r>
              <a:rPr lang="en-US" dirty="0">
                <a:solidFill>
                  <a:schemeClr val="bg1"/>
                </a:solidFill>
              </a:rPr>
              <a:t> </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6203" y="2107930"/>
            <a:ext cx="5186734" cy="18415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353" y="5095133"/>
            <a:ext cx="2933700" cy="99060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203" y="3949430"/>
            <a:ext cx="5843884" cy="143753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22900" y="867293"/>
            <a:ext cx="6769100" cy="1384300"/>
          </a:xfrm>
          <a:prstGeom prst="rect">
            <a:avLst/>
          </a:prstGeom>
        </p:spPr>
      </p:pic>
    </p:spTree>
    <p:extLst>
      <p:ext uri="{BB962C8B-B14F-4D97-AF65-F5344CB8AC3E}">
        <p14:creationId xmlns:p14="http://schemas.microsoft.com/office/powerpoint/2010/main" val="138143566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9E2238-62A9-46F1-9639-FADD6135CDFB}"/>
              </a:ext>
            </a:extLst>
          </p:cNvPr>
          <p:cNvSpPr>
            <a:spLocks noGrp="1"/>
          </p:cNvSpPr>
          <p:nvPr>
            <p:ph type="sldNum" sz="quarter" idx="4"/>
          </p:nvPr>
        </p:nvSpPr>
        <p:spPr/>
        <p:txBody>
          <a:bodyPr/>
          <a:lstStyle/>
          <a:p>
            <a:fld id="{4080289E-A2FF-0941-931A-EE1328331F47}" type="slidenum">
              <a:rPr lang="uk-UA" smtClean="0"/>
              <a:pPr/>
              <a:t>108</a:t>
            </a:fld>
            <a:endParaRPr lang="uk-UA"/>
          </a:p>
        </p:txBody>
      </p:sp>
      <p:sp>
        <p:nvSpPr>
          <p:cNvPr id="3" name="Text Placeholder 2"/>
          <p:cNvSpPr>
            <a:spLocks noGrp="1"/>
          </p:cNvSpPr>
          <p:nvPr>
            <p:ph type="body" sz="quarter" idx="10"/>
          </p:nvPr>
        </p:nvSpPr>
        <p:spPr/>
        <p:txBody>
          <a:bodyPr/>
          <a:lstStyle/>
          <a:p>
            <a:pPr marL="0" indent="0" algn="ctr">
              <a:buNone/>
            </a:pPr>
            <a:r>
              <a:rPr lang="en-US" sz="4000" b="1">
                <a:solidFill>
                  <a:schemeClr val="tx2"/>
                </a:solidFill>
              </a:rPr>
              <a:t>Work with a Partner</a:t>
            </a:r>
          </a:p>
          <a:p>
            <a:pPr marL="0" indent="0" algn="ctr">
              <a:buNone/>
            </a:pPr>
            <a:endParaRPr lang="en-US" sz="1500" b="1">
              <a:solidFill>
                <a:schemeClr val="tx2"/>
              </a:solidFill>
            </a:endParaRPr>
          </a:p>
          <a:p>
            <a:pPr>
              <a:buFont typeface="Arial" charset="0"/>
              <a:buChar char="•"/>
            </a:pPr>
            <a:r>
              <a:rPr lang="en-US" sz="4000" b="1">
                <a:solidFill>
                  <a:schemeClr val="tx2"/>
                </a:solidFill>
              </a:rPr>
              <a:t>Study</a:t>
            </a:r>
            <a:r>
              <a:rPr lang="en-US" sz="4000">
                <a:solidFill>
                  <a:schemeClr val="tx1"/>
                </a:solidFill>
              </a:rPr>
              <a:t> Lesson 13</a:t>
            </a:r>
          </a:p>
          <a:p>
            <a:pPr>
              <a:buFont typeface="Arial" charset="0"/>
              <a:buChar char="•"/>
            </a:pPr>
            <a:endParaRPr lang="en-US" sz="2000">
              <a:solidFill>
                <a:schemeClr val="tx1"/>
              </a:solidFill>
            </a:endParaRPr>
          </a:p>
          <a:p>
            <a:pPr>
              <a:buFont typeface="Arial" charset="0"/>
              <a:buChar char="•"/>
            </a:pPr>
            <a:r>
              <a:rPr lang="en-US" sz="4000" b="1">
                <a:solidFill>
                  <a:schemeClr val="tx2"/>
                </a:solidFill>
              </a:rPr>
              <a:t>Complete</a:t>
            </a:r>
            <a:r>
              <a:rPr lang="en-US" sz="4000">
                <a:solidFill>
                  <a:schemeClr val="tx1"/>
                </a:solidFill>
              </a:rPr>
              <a:t> the “Unpacking the Mentor Text Protocol in Action” graphic organizer in your note-catcher</a:t>
            </a:r>
          </a:p>
        </p:txBody>
      </p:sp>
      <p:sp>
        <p:nvSpPr>
          <p:cNvPr id="4" name="Title 3">
            <a:extLst>
              <a:ext uri="{FF2B5EF4-FFF2-40B4-BE49-F238E27FC236}">
                <a16:creationId xmlns:a16="http://schemas.microsoft.com/office/drawing/2014/main" id="{0E3848BD-3010-46FD-BA91-5B359168E4BF}"/>
              </a:ext>
            </a:extLst>
          </p:cNvPr>
          <p:cNvSpPr>
            <a:spLocks noGrp="1"/>
          </p:cNvSpPr>
          <p:nvPr>
            <p:ph type="title"/>
          </p:nvPr>
        </p:nvSpPr>
        <p:spPr/>
        <p:txBody>
          <a:bodyPr>
            <a:normAutofit/>
          </a:bodyPr>
          <a:lstStyle/>
          <a:p>
            <a:r>
              <a:rPr lang="en-US"/>
              <a:t>Unpack the Mentor Text Protocol in Action</a:t>
            </a:r>
          </a:p>
        </p:txBody>
      </p:sp>
    </p:spTree>
    <p:extLst>
      <p:ext uri="{BB962C8B-B14F-4D97-AF65-F5344CB8AC3E}">
        <p14:creationId xmlns:p14="http://schemas.microsoft.com/office/powerpoint/2010/main" val="5031414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109</a:t>
            </a:fld>
            <a:endParaRPr lang="uk-UA"/>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Let’s Prepare!</a:t>
            </a:r>
          </a:p>
        </p:txBody>
      </p:sp>
      <p:graphicFrame>
        <p:nvGraphicFramePr>
          <p:cNvPr id="7" name="Table 6"/>
          <p:cNvGraphicFramePr>
            <a:graphicFrameLocks noGrp="1"/>
          </p:cNvGraphicFramePr>
          <p:nvPr>
            <p:extLst/>
          </p:nvPr>
        </p:nvGraphicFramePr>
        <p:xfrm>
          <a:off x="559677" y="1010531"/>
          <a:ext cx="11072646" cy="4754880"/>
        </p:xfrm>
        <a:graphic>
          <a:graphicData uri="http://schemas.openxmlformats.org/drawingml/2006/table">
            <a:tbl>
              <a:tblPr firstRow="1" bandRow="1">
                <a:tableStyleId>{FABFCF23-3B69-468F-B69F-88F6DE6A72F2}</a:tableStyleId>
              </a:tblPr>
              <a:tblGrid>
                <a:gridCol w="5536323">
                  <a:extLst>
                    <a:ext uri="{9D8B030D-6E8A-4147-A177-3AD203B41FA5}">
                      <a16:colId xmlns:a16="http://schemas.microsoft.com/office/drawing/2014/main" val="20000"/>
                    </a:ext>
                  </a:extLst>
                </a:gridCol>
                <a:gridCol w="5536323">
                  <a:extLst>
                    <a:ext uri="{9D8B030D-6E8A-4147-A177-3AD203B41FA5}">
                      <a16:colId xmlns:a16="http://schemas.microsoft.com/office/drawing/2014/main" val="20001"/>
                    </a:ext>
                  </a:extLst>
                </a:gridCol>
              </a:tblGrid>
              <a:tr h="1556053">
                <a:tc>
                  <a:txBody>
                    <a:bodyPr/>
                    <a:lstStyle/>
                    <a:p>
                      <a:pPr algn="ctr"/>
                      <a:endParaRPr lang="en-US" sz="5000">
                        <a:latin typeface="Calibri" charset="0"/>
                        <a:ea typeface="Calibri" charset="0"/>
                        <a:cs typeface="Calibri" charset="0"/>
                      </a:endParaRPr>
                    </a:p>
                    <a:p>
                      <a:pPr algn="ctr"/>
                      <a:r>
                        <a:rPr lang="en-US" sz="5000">
                          <a:latin typeface="Calibri" charset="0"/>
                          <a:ea typeface="Calibri" charset="0"/>
                          <a:cs typeface="Calibri" charset="0"/>
                        </a:rPr>
                        <a:t>Corner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5000">
                        <a:latin typeface="Calibri" charset="0"/>
                        <a:ea typeface="Calibri" charset="0"/>
                        <a:cs typeface="Calibri" charset="0"/>
                      </a:endParaRPr>
                    </a:p>
                    <a:p>
                      <a:pPr algn="ctr"/>
                      <a:r>
                        <a:rPr lang="en-US" sz="5000">
                          <a:latin typeface="Calibri" charset="0"/>
                          <a:ea typeface="Calibri" charset="0"/>
                          <a:cs typeface="Calibri" charset="0"/>
                        </a:rPr>
                        <a:t>Corner</a:t>
                      </a:r>
                      <a:r>
                        <a:rPr lang="en-US" sz="5000" baseline="0">
                          <a:latin typeface="Calibri" charset="0"/>
                          <a:ea typeface="Calibri" charset="0"/>
                          <a:cs typeface="Calibri" charset="0"/>
                        </a:rPr>
                        <a:t> 2</a:t>
                      </a:r>
                    </a:p>
                    <a:p>
                      <a:pPr algn="ctr"/>
                      <a:endParaRPr lang="en-US" sz="5000" b="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556053">
                <a:tc>
                  <a:txBody>
                    <a:bodyPr/>
                    <a:lstStyle/>
                    <a:p>
                      <a:pPr algn="ctr"/>
                      <a:endParaRPr lang="en-US" sz="5000" b="1">
                        <a:solidFill>
                          <a:schemeClr val="bg1"/>
                        </a:solidFill>
                        <a:latin typeface="Calibri" charset="0"/>
                        <a:ea typeface="Calibri" charset="0"/>
                        <a:cs typeface="Calibri" charset="0"/>
                      </a:endParaRPr>
                    </a:p>
                    <a:p>
                      <a:pPr algn="ctr"/>
                      <a:r>
                        <a:rPr lang="en-US" sz="5000" b="1">
                          <a:solidFill>
                            <a:schemeClr val="bg1"/>
                          </a:solidFill>
                          <a:latin typeface="Calibri" charset="0"/>
                          <a:ea typeface="Calibri" charset="0"/>
                          <a:cs typeface="Calibri" charset="0"/>
                        </a:rPr>
                        <a:t>Corner</a:t>
                      </a:r>
                      <a:r>
                        <a:rPr lang="en-US" sz="5000" b="1" baseline="0">
                          <a:solidFill>
                            <a:schemeClr val="bg1"/>
                          </a:solidFill>
                          <a:latin typeface="Calibri" charset="0"/>
                          <a:ea typeface="Calibri" charset="0"/>
                          <a:cs typeface="Calibri" charset="0"/>
                        </a:rPr>
                        <a:t> 3</a:t>
                      </a:r>
                    </a:p>
                    <a:p>
                      <a:pPr algn="ctr"/>
                      <a:endParaRPr lang="en-US" sz="5000">
                        <a:solidFill>
                          <a:schemeClr val="bg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endParaRPr lang="en-US" sz="5000" b="1">
                        <a:solidFill>
                          <a:schemeClr val="bg1"/>
                        </a:solidFill>
                        <a:latin typeface="Calibri" charset="0"/>
                        <a:ea typeface="Calibri" charset="0"/>
                        <a:cs typeface="Calibri" charset="0"/>
                      </a:endParaRPr>
                    </a:p>
                    <a:p>
                      <a:pPr algn="ctr"/>
                      <a:r>
                        <a:rPr lang="en-US" sz="5000" b="1">
                          <a:solidFill>
                            <a:schemeClr val="bg1"/>
                          </a:solidFill>
                          <a:latin typeface="Calibri" charset="0"/>
                          <a:ea typeface="Calibri" charset="0"/>
                          <a:cs typeface="Calibri" charset="0"/>
                        </a:rPr>
                        <a:t>Corner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70605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 Look Ahead: Where are we going?</a:t>
            </a:r>
          </a:p>
        </p:txBody>
      </p:sp>
      <p:sp>
        <p:nvSpPr>
          <p:cNvPr id="6" name="Slide Number Placeholder 5"/>
          <p:cNvSpPr>
            <a:spLocks noGrp="1"/>
          </p:cNvSpPr>
          <p:nvPr>
            <p:ph type="sldNum" sz="quarter" idx="4294967295"/>
          </p:nvPr>
        </p:nvSpPr>
        <p:spPr>
          <a:xfrm>
            <a:off x="11227135" y="6313958"/>
            <a:ext cx="629281" cy="369332"/>
          </a:xfrm>
          <a:prstGeom prst="rect">
            <a:avLst/>
          </a:prstGeom>
        </p:spPr>
        <p:txBody>
          <a:bodyPr/>
          <a:lstStyle/>
          <a:p>
            <a:fld id="{4080289E-A2FF-0941-931A-EE1328331F47}" type="slidenum">
              <a:rPr lang="en-US" smtClean="0"/>
              <a:pPr/>
              <a:t>11</a:t>
            </a:fld>
            <a:endParaRPr lang="en-US"/>
          </a:p>
        </p:txBody>
      </p:sp>
      <p:sp>
        <p:nvSpPr>
          <p:cNvPr id="2" name="Text Placeholder 1"/>
          <p:cNvSpPr>
            <a:spLocks noGrp="1"/>
          </p:cNvSpPr>
          <p:nvPr>
            <p:ph type="body" sz="quarter" idx="4294967295"/>
          </p:nvPr>
        </p:nvSpPr>
        <p:spPr>
          <a:xfrm>
            <a:off x="485529" y="4340158"/>
            <a:ext cx="2770222" cy="1405714"/>
          </a:xfrm>
          <a:prstGeom prst="rect">
            <a:avLst/>
          </a:prstGeom>
        </p:spPr>
        <p:txBody>
          <a:bodyPr/>
          <a:lstStyle/>
          <a:p>
            <a:pPr algn="ctr"/>
            <a:r>
              <a:rPr lang="en-US" sz="3400" b="1">
                <a:solidFill>
                  <a:schemeClr val="tx1"/>
                </a:solidFill>
                <a:latin typeface="Calibri" charset="0"/>
                <a:ea typeface="Calibri" charset="0"/>
                <a:cs typeface="Calibri" charset="0"/>
              </a:rPr>
              <a:t>Module 5:</a:t>
            </a:r>
          </a:p>
          <a:p>
            <a:pPr algn="ctr"/>
            <a:r>
              <a:rPr lang="en-US" sz="3400" b="1">
                <a:solidFill>
                  <a:schemeClr val="tx1"/>
                </a:solidFill>
                <a:latin typeface="Calibri" charset="0"/>
                <a:ea typeface="Calibri" charset="0"/>
                <a:cs typeface="Calibri" charset="0"/>
              </a:rPr>
              <a:t>Writing in the Guidebooks</a:t>
            </a:r>
          </a:p>
        </p:txBody>
      </p:sp>
      <p:sp>
        <p:nvSpPr>
          <p:cNvPr id="3" name="Arc 2"/>
          <p:cNvSpPr/>
          <p:nvPr/>
        </p:nvSpPr>
        <p:spPr>
          <a:xfrm rot="19051832">
            <a:off x="-444411" y="2385907"/>
            <a:ext cx="12153442" cy="11527827"/>
          </a:xfrm>
          <a:prstGeom prst="arc">
            <a:avLst>
              <a:gd name="adj1" fmla="val 16115767"/>
              <a:gd name="adj2" fmla="val 0"/>
            </a:avLst>
          </a:prstGeom>
          <a:ln w="8572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III: Writing Cycle of Inquiry</a:t>
            </a:r>
          </a:p>
        </p:txBody>
      </p:sp>
      <p:sp>
        <p:nvSpPr>
          <p:cNvPr id="7" name="Text Placeholder 1"/>
          <p:cNvSpPr>
            <a:spLocks noGrp="1"/>
          </p:cNvSpPr>
          <p:nvPr>
            <p:ph type="body" sz="quarter" idx="4294967295"/>
          </p:nvPr>
        </p:nvSpPr>
        <p:spPr>
          <a:xfrm>
            <a:off x="8694587" y="4340158"/>
            <a:ext cx="2847188" cy="1405714"/>
          </a:xfrm>
          <a:prstGeom prst="rect">
            <a:avLst/>
          </a:prstGeom>
        </p:spPr>
        <p:txBody>
          <a:bodyPr/>
          <a:lstStyle/>
          <a:p>
            <a:pPr algn="ctr"/>
            <a:r>
              <a:rPr lang="en-US" sz="3400" b="1">
                <a:solidFill>
                  <a:schemeClr val="tx1"/>
                </a:solidFill>
                <a:latin typeface="Calibri" charset="0"/>
                <a:ea typeface="Calibri" charset="0"/>
                <a:cs typeface="Calibri" charset="0"/>
              </a:rPr>
              <a:t>Module 6: Supporting All Students</a:t>
            </a:r>
          </a:p>
        </p:txBody>
      </p:sp>
    </p:spTree>
    <p:extLst>
      <p:ext uri="{BB962C8B-B14F-4D97-AF65-F5344CB8AC3E}">
        <p14:creationId xmlns:p14="http://schemas.microsoft.com/office/powerpoint/2010/main" val="16304195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110</a:t>
            </a:fld>
            <a:endParaRPr lang="uk-UA"/>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742950" indent="-742950">
              <a:buFont typeface="+mj-lt"/>
              <a:buAutoNum type="arabicParenR"/>
            </a:pPr>
            <a:r>
              <a:rPr lang="en-US" sz="3600" dirty="0">
                <a:solidFill>
                  <a:schemeClr val="tx1"/>
                </a:solidFill>
              </a:rPr>
              <a:t>In what ways was this mentor text an effective choice for this particular task?</a:t>
            </a:r>
          </a:p>
          <a:p>
            <a:pPr marL="742950" indent="-742950">
              <a:buFont typeface="+mj-lt"/>
              <a:buAutoNum type="arabicParenR"/>
            </a:pPr>
            <a:r>
              <a:rPr lang="en-US" sz="3600" dirty="0">
                <a:solidFill>
                  <a:schemeClr val="tx1"/>
                </a:solidFill>
              </a:rPr>
              <a:t>How was narrative writing used to build understanding of the text?</a:t>
            </a:r>
          </a:p>
          <a:p>
            <a:pPr marL="742950" indent="-742950">
              <a:buFont typeface="+mj-lt"/>
              <a:buAutoNum type="arabicParenR"/>
            </a:pPr>
            <a:r>
              <a:rPr lang="en-US" sz="3600" dirty="0">
                <a:solidFill>
                  <a:schemeClr val="tx1"/>
                </a:solidFill>
              </a:rPr>
              <a:t>How was narrative writing used to teach writing skills (effective narrative technique)?</a:t>
            </a:r>
          </a:p>
          <a:p>
            <a:pPr marL="742950" indent="-742950">
              <a:buFont typeface="+mj-lt"/>
              <a:buAutoNum type="arabicParenR"/>
            </a:pPr>
            <a:r>
              <a:rPr lang="en-US" sz="3600" dirty="0">
                <a:solidFill>
                  <a:schemeClr val="tx1"/>
                </a:solidFill>
              </a:rPr>
              <a:t>How might basing this narrative writing on a shared text level the playing field for students and promote equity?</a:t>
            </a:r>
          </a:p>
          <a:p>
            <a:pPr marL="742950" indent="-742950">
              <a:buFont typeface="+mj-lt"/>
              <a:buAutoNum type="arabicParenR"/>
            </a:pPr>
            <a:endParaRPr lang="en-US" sz="3600" dirty="0">
              <a:solidFill>
                <a:schemeClr val="tx1"/>
              </a:solidFill>
            </a:endParaRP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68880429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4549" y="2694921"/>
            <a:ext cx="11487434" cy="3182418"/>
          </a:xfrm>
        </p:spPr>
        <p:txBody>
          <a:bodyPr/>
          <a:lstStyle/>
          <a:p>
            <a:r>
              <a:rPr lang="en-US" sz="5000" b="1"/>
              <a:t>Module 5</a:t>
            </a:r>
            <a:r>
              <a:rPr lang="en-US" sz="5000"/>
              <a:t>: Developing Writing and Language Skills </a:t>
            </a:r>
            <a:br>
              <a:rPr lang="en-US" sz="5000"/>
            </a:br>
            <a:r>
              <a:rPr lang="en-US" sz="5000" b="1"/>
              <a:t>Session 5</a:t>
            </a:r>
            <a:r>
              <a:rPr lang="en-US" sz="5000"/>
              <a:t>: Annotating Student Writing</a:t>
            </a:r>
            <a:endParaRPr lang="en-US">
              <a:latin typeface="Calibri"/>
              <a:cs typeface="Calibri"/>
            </a:endParaRPr>
          </a:p>
        </p:txBody>
      </p:sp>
    </p:spTree>
    <p:extLst>
      <p:ext uri="{BB962C8B-B14F-4D97-AF65-F5344CB8AC3E}">
        <p14:creationId xmlns:p14="http://schemas.microsoft.com/office/powerpoint/2010/main" val="5476067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a:p>
        </p:txBody>
      </p:sp>
      <p:sp>
        <p:nvSpPr>
          <p:cNvPr id="4" name="Title 3"/>
          <p:cNvSpPr>
            <a:spLocks noGrp="1"/>
          </p:cNvSpPr>
          <p:nvPr>
            <p:ph type="title"/>
          </p:nvPr>
        </p:nvSpPr>
        <p:spPr/>
        <p:txBody>
          <a:bodyPr/>
          <a:lstStyle/>
          <a:p>
            <a:r>
              <a:rPr lang="en-US"/>
              <a:t>Do Now</a:t>
            </a:r>
          </a:p>
        </p:txBody>
      </p:sp>
      <p:sp>
        <p:nvSpPr>
          <p:cNvPr id="3" name="TextBox 2"/>
          <p:cNvSpPr txBox="1"/>
          <p:nvPr/>
        </p:nvSpPr>
        <p:spPr>
          <a:xfrm>
            <a:off x="0" y="1457964"/>
            <a:ext cx="12192000" cy="1384995"/>
          </a:xfrm>
          <a:prstGeom prst="rect">
            <a:avLst/>
          </a:prstGeom>
          <a:noFill/>
        </p:spPr>
        <p:txBody>
          <a:bodyPr wrap="square" rtlCol="0">
            <a:spAutoFit/>
          </a:bodyPr>
          <a:lstStyle/>
          <a:p>
            <a:endParaRPr lang="en-US" sz="2800">
              <a:latin typeface="Calibri" charset="0"/>
              <a:ea typeface="Calibri" charset="0"/>
              <a:cs typeface="Calibri" charset="0"/>
            </a:endParaRPr>
          </a:p>
          <a:p>
            <a:endParaRPr lang="en-US" sz="2800">
              <a:latin typeface="Calibri" charset="0"/>
              <a:ea typeface="Calibri" charset="0"/>
              <a:cs typeface="Calibri" charset="0"/>
            </a:endParaRPr>
          </a:p>
          <a:p>
            <a:endParaRPr lang="en-US" sz="2800">
              <a:latin typeface="Calibri" charset="0"/>
              <a:ea typeface="Calibri" charset="0"/>
              <a:cs typeface="Calibri" charset="0"/>
            </a:endParaRPr>
          </a:p>
        </p:txBody>
      </p:sp>
      <p:sp>
        <p:nvSpPr>
          <p:cNvPr id="2" name="TextBox 1"/>
          <p:cNvSpPr txBox="1"/>
          <p:nvPr/>
        </p:nvSpPr>
        <p:spPr>
          <a:xfrm>
            <a:off x="463296" y="1188720"/>
            <a:ext cx="11265408" cy="4093428"/>
          </a:xfrm>
          <a:prstGeom prst="rect">
            <a:avLst/>
          </a:prstGeom>
          <a:noFill/>
        </p:spPr>
        <p:txBody>
          <a:bodyPr wrap="square" rtlCol="0">
            <a:spAutoFit/>
          </a:bodyPr>
          <a:lstStyle/>
          <a:p>
            <a:pPr algn="ctr"/>
            <a:r>
              <a:rPr lang="en-US" sz="4000" b="1">
                <a:solidFill>
                  <a:schemeClr val="tx2"/>
                </a:solidFill>
                <a:latin typeface="Calibri" charset="0"/>
                <a:ea typeface="Calibri" charset="0"/>
                <a:cs typeface="Calibri" charset="0"/>
              </a:rPr>
              <a:t>Think – Pair –Share</a:t>
            </a:r>
          </a:p>
          <a:p>
            <a:pPr algn="ctr"/>
            <a:endParaRPr lang="en-US" sz="4000" b="1">
              <a:solidFill>
                <a:schemeClr val="tx2"/>
              </a:solidFill>
              <a:latin typeface="Calibri" charset="0"/>
              <a:ea typeface="Calibri" charset="0"/>
              <a:cs typeface="Calibri" charset="0"/>
            </a:endParaRPr>
          </a:p>
          <a:p>
            <a:pPr marL="571500" indent="-571500">
              <a:buFont typeface="Arial" charset="0"/>
              <a:buChar char="•"/>
            </a:pPr>
            <a:r>
              <a:rPr lang="en-US" sz="4000">
                <a:latin typeface="Calibri" charset="0"/>
                <a:ea typeface="Calibri" charset="0"/>
                <a:cs typeface="Calibri" charset="0"/>
              </a:rPr>
              <a:t>How do you currently evaluate student writing?</a:t>
            </a:r>
          </a:p>
          <a:p>
            <a:pPr marL="571500" indent="-571500">
              <a:buFont typeface="Arial" charset="0"/>
              <a:buChar char="•"/>
            </a:pPr>
            <a:endParaRPr lang="en-US" sz="2000">
              <a:latin typeface="Calibri" charset="0"/>
              <a:ea typeface="Calibri" charset="0"/>
              <a:cs typeface="Calibri" charset="0"/>
            </a:endParaRPr>
          </a:p>
          <a:p>
            <a:pPr marL="571500" indent="-571500">
              <a:buFont typeface="Arial" charset="0"/>
              <a:buChar char="•"/>
            </a:pPr>
            <a:r>
              <a:rPr lang="en-US" sz="4000">
                <a:latin typeface="Calibri" charset="0"/>
                <a:ea typeface="Calibri" charset="0"/>
                <a:cs typeface="Calibri" charset="0"/>
              </a:rPr>
              <a:t>How well do you feel this process is working for you? Explain.</a:t>
            </a:r>
          </a:p>
          <a:p>
            <a:pPr marL="571500" indent="-571500">
              <a:buFont typeface="Arial" charset="0"/>
              <a:buChar char="•"/>
            </a:pPr>
            <a:endParaRPr lang="en-US" sz="4000">
              <a:latin typeface="Calibri" charset="0"/>
              <a:ea typeface="Calibri" charset="0"/>
              <a:cs typeface="Calibri" charset="0"/>
            </a:endParaRPr>
          </a:p>
        </p:txBody>
      </p:sp>
    </p:spTree>
    <p:extLst>
      <p:ext uri="{BB962C8B-B14F-4D97-AF65-F5344CB8AC3E}">
        <p14:creationId xmlns:p14="http://schemas.microsoft.com/office/powerpoint/2010/main" val="58887971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113</a:t>
            </a:fld>
            <a:endParaRPr lang="en-US"/>
          </a:p>
        </p:txBody>
      </p:sp>
      <p:sp>
        <p:nvSpPr>
          <p:cNvPr id="5" name="Text Placeholder 4"/>
          <p:cNvSpPr>
            <a:spLocks noGrp="1"/>
          </p:cNvSpPr>
          <p:nvPr>
            <p:ph type="body" sz="quarter" idx="10"/>
          </p:nvPr>
        </p:nvSpPr>
        <p:spPr/>
        <p:txBody>
          <a:bodyPr/>
          <a:lstStyle/>
          <a:p>
            <a:pPr>
              <a:buFont typeface="Arial" panose="020B0604020202020204" pitchFamily="34" charset="0"/>
              <a:buChar char="•"/>
            </a:pPr>
            <a:r>
              <a:rPr lang="en-US" sz="3800">
                <a:solidFill>
                  <a:schemeClr val="tx1"/>
                </a:solidFill>
              </a:rPr>
              <a:t>Use the language of the standards to annotate a student exemplar from our shared unit.</a:t>
            </a:r>
          </a:p>
          <a:p>
            <a:pPr>
              <a:buFont typeface="Arial" panose="020B0604020202020204" pitchFamily="34" charset="0"/>
              <a:buChar char="•"/>
            </a:pPr>
            <a:endParaRPr lang="en-US" sz="1000">
              <a:solidFill>
                <a:schemeClr val="tx1"/>
              </a:solidFill>
            </a:endParaRPr>
          </a:p>
          <a:p>
            <a:pPr>
              <a:buFont typeface="Arial" panose="020B0604020202020204" pitchFamily="34" charset="0"/>
              <a:buChar char="•"/>
            </a:pPr>
            <a:r>
              <a:rPr lang="en-US" sz="3800">
                <a:solidFill>
                  <a:schemeClr val="tx1"/>
                </a:solidFill>
              </a:rPr>
              <a:t>Use the language of the standards to annotate a student exemplar from your </a:t>
            </a:r>
            <a:r>
              <a:rPr lang="en-US" sz="3800" i="1">
                <a:solidFill>
                  <a:schemeClr val="tx1"/>
                </a:solidFill>
              </a:rPr>
              <a:t>own</a:t>
            </a:r>
            <a:r>
              <a:rPr lang="en-US" sz="3800">
                <a:solidFill>
                  <a:schemeClr val="tx1"/>
                </a:solidFill>
              </a:rPr>
              <a:t> unit.</a:t>
            </a:r>
          </a:p>
          <a:p>
            <a:pPr>
              <a:buFont typeface="Arial" panose="020B0604020202020204" pitchFamily="34" charset="0"/>
              <a:buChar char="•"/>
            </a:pPr>
            <a:endParaRPr lang="en-US" sz="1000">
              <a:solidFill>
                <a:schemeClr val="tx1"/>
              </a:solidFill>
            </a:endParaRPr>
          </a:p>
          <a:p>
            <a:pPr>
              <a:buFont typeface="Arial" panose="020B0604020202020204" pitchFamily="34" charset="0"/>
              <a:buChar char="•"/>
            </a:pPr>
            <a:r>
              <a:rPr lang="en-US" sz="3800">
                <a:solidFill>
                  <a:schemeClr val="tx1"/>
                </a:solidFill>
              </a:rPr>
              <a:t> Identify the knowledge and understanding that students will need to produce a piece like the exemplar from your unit.</a:t>
            </a:r>
          </a:p>
          <a:p>
            <a:pPr>
              <a:buFont typeface="Arial" panose="020B0604020202020204" pitchFamily="34" charset="0"/>
              <a:buChar char="•"/>
            </a:pPr>
            <a:endParaRPr lang="en-US"/>
          </a:p>
          <a:p>
            <a:pPr marL="0" indent="0">
              <a:buNone/>
            </a:pPr>
            <a:endParaRPr lang="en-US" sz="3400"/>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69796633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114</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Cycle of Inquiry</a:t>
            </a:r>
          </a:p>
        </p:txBody>
      </p:sp>
      <p:pic>
        <p:nvPicPr>
          <p:cNvPr id="5" name="Picture 4"/>
          <p:cNvPicPr>
            <a:picLocks noChangeAspect="1"/>
          </p:cNvPicPr>
          <p:nvPr/>
        </p:nvPicPr>
        <p:blipFill>
          <a:blip r:embed="rId3"/>
          <a:stretch>
            <a:fillRect/>
          </a:stretch>
        </p:blipFill>
        <p:spPr>
          <a:xfrm>
            <a:off x="1795283" y="756955"/>
            <a:ext cx="8601433" cy="52976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7925" y="151390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537" y="3810974"/>
            <a:ext cx="1007505" cy="1078345"/>
          </a:xfrm>
          <a:prstGeom prst="rect">
            <a:avLst/>
          </a:prstGeom>
        </p:spPr>
      </p:pic>
      <p:cxnSp>
        <p:nvCxnSpPr>
          <p:cNvPr id="4" name="Straight Arrow Connector 3"/>
          <p:cNvCxnSpPr/>
          <p:nvPr/>
        </p:nvCxnSpPr>
        <p:spPr>
          <a:xfrm flipH="1">
            <a:off x="8015591" y="5505857"/>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68045" y="5090358"/>
            <a:ext cx="1555565" cy="830997"/>
          </a:xfrm>
          <a:prstGeom prst="rect">
            <a:avLst/>
          </a:prstGeom>
          <a:noFill/>
        </p:spPr>
        <p:txBody>
          <a:bodyPr wrap="square" rtlCol="0">
            <a:spAutoFit/>
          </a:bodyPr>
          <a:lstStyle/>
          <a:p>
            <a:r>
              <a:rPr lang="en-US" sz="240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144275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115</a:t>
            </a:fld>
            <a:endParaRPr lang="en-US" sz="180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a:solidFill>
                <a:schemeClr val="tx1"/>
              </a:solidFill>
              <a:latin typeface="Calibri"/>
              <a:ea typeface="Calibri"/>
              <a:cs typeface="Calibri"/>
              <a:sym typeface="Calibri"/>
            </a:endParaRPr>
          </a:p>
          <a:p>
            <a:pPr marL="0" indent="0" algn="ctr">
              <a:buNone/>
            </a:pPr>
            <a:endParaRPr lang="en-US" sz="1800"/>
          </a:p>
          <a:p>
            <a:pPr marL="0" indent="0" algn="ctr">
              <a:buNone/>
            </a:pPr>
            <a:r>
              <a:rPr lang="en-US" sz="4800">
                <a:solidFill>
                  <a:schemeClr val="tx1"/>
                </a:solidFill>
                <a:latin typeface="Calibri" charset="0"/>
                <a:ea typeface="Calibri" charset="0"/>
                <a:cs typeface="Calibri" charset="0"/>
              </a:rPr>
              <a:t>Can my students express their understanding of complex texts through writing? </a:t>
            </a:r>
          </a:p>
          <a:p>
            <a:pPr marL="0" indent="0" algn="ctr">
              <a:buNone/>
            </a:pPr>
            <a:r>
              <a:rPr lang="en-US" sz="4800">
                <a:solidFill>
                  <a:schemeClr val="tx1"/>
                </a:solidFill>
                <a:latin typeface="Calibri" charset="0"/>
                <a:ea typeface="Calibri" charset="0"/>
                <a:cs typeface="Calibri" charset="0"/>
              </a:rPr>
              <a:t>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Our </a:t>
            </a:r>
            <a:r>
              <a:rPr lang="en-US">
                <a:solidFill>
                  <a:schemeClr val="lt1"/>
                </a:solidFill>
                <a:ea typeface="Calibri"/>
                <a:sym typeface="Calibri"/>
              </a:rPr>
              <a:t>Guiding Question</a:t>
            </a:r>
            <a:endParaRPr lang="en-US" sz="4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375815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116</a:t>
            </a:fld>
            <a:endParaRPr lang="uk-UA"/>
          </a:p>
        </p:txBody>
      </p:sp>
      <p:sp>
        <p:nvSpPr>
          <p:cNvPr id="6" name="Text Placeholder 5"/>
          <p:cNvSpPr>
            <a:spLocks noGrp="1"/>
          </p:cNvSpPr>
          <p:nvPr>
            <p:ph type="body" sz="quarter" idx="10"/>
          </p:nvPr>
        </p:nvSpPr>
        <p:spPr/>
        <p:txBody>
          <a:bodyPr/>
          <a:lstStyle/>
          <a:p>
            <a:r>
              <a:rPr lang="en-US" sz="4000" b="1">
                <a:solidFill>
                  <a:schemeClr val="tx2"/>
                </a:solidFill>
              </a:rPr>
              <a:t>Select </a:t>
            </a:r>
            <a:r>
              <a:rPr lang="en-US" sz="4000">
                <a:solidFill>
                  <a:schemeClr val="tx1"/>
                </a:solidFill>
              </a:rPr>
              <a:t>an upcoming writing task from your Guidebooks unit</a:t>
            </a:r>
          </a:p>
          <a:p>
            <a:endParaRPr lang="en-US" sz="1500">
              <a:solidFill>
                <a:schemeClr val="tx1"/>
              </a:solidFill>
            </a:endParaRPr>
          </a:p>
          <a:p>
            <a:r>
              <a:rPr lang="en-US" sz="4000" b="1">
                <a:solidFill>
                  <a:schemeClr val="tx2"/>
                </a:solidFill>
              </a:rPr>
              <a:t>Implement</a:t>
            </a:r>
            <a:r>
              <a:rPr lang="en-US" sz="4000">
                <a:solidFill>
                  <a:schemeClr val="tx1"/>
                </a:solidFill>
              </a:rPr>
              <a:t> the sequence of lessons building up to that task</a:t>
            </a:r>
          </a:p>
          <a:p>
            <a:endParaRPr lang="en-US" sz="1500">
              <a:solidFill>
                <a:schemeClr val="tx1"/>
              </a:solidFill>
            </a:endParaRPr>
          </a:p>
          <a:p>
            <a:r>
              <a:rPr lang="en-US" sz="4000" b="1">
                <a:solidFill>
                  <a:schemeClr val="tx2"/>
                </a:solidFill>
              </a:rPr>
              <a:t>Collect and bring back </a:t>
            </a:r>
            <a:r>
              <a:rPr lang="en-US" sz="4000">
                <a:solidFill>
                  <a:schemeClr val="tx1"/>
                </a:solidFill>
              </a:rPr>
              <a:t>evidence of student learning for us to discuss and analyze in Module 6!</a:t>
            </a:r>
          </a:p>
        </p:txBody>
      </p:sp>
      <p:sp>
        <p:nvSpPr>
          <p:cNvPr id="5" name="Title 4"/>
          <p:cNvSpPr>
            <a:spLocks noGrp="1"/>
          </p:cNvSpPr>
          <p:nvPr>
            <p:ph type="title"/>
          </p:nvPr>
        </p:nvSpPr>
        <p:spPr/>
        <p:txBody>
          <a:bodyPr/>
          <a:lstStyle/>
          <a:p>
            <a:r>
              <a:rPr lang="en-US"/>
              <a:t>Your Upcoming Task</a:t>
            </a:r>
          </a:p>
        </p:txBody>
      </p:sp>
    </p:spTree>
    <p:extLst>
      <p:ext uri="{BB962C8B-B14F-4D97-AF65-F5344CB8AC3E}">
        <p14:creationId xmlns:p14="http://schemas.microsoft.com/office/powerpoint/2010/main" val="525951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117</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chemeClr val="tx1"/>
              </a:buClr>
              <a:buNone/>
            </a:pPr>
            <a:r>
              <a:rPr lang="en-US" sz="4000" b="1" i="0" u="none" strike="noStrike" cap="none">
                <a:solidFill>
                  <a:schemeClr val="tx2"/>
                </a:solidFill>
                <a:latin typeface="Calibri"/>
                <a:ea typeface="Calibri"/>
                <a:cs typeface="Calibri"/>
                <a:sym typeface="Calibri"/>
              </a:rPr>
              <a:t>Establish a Vision of Excellence</a:t>
            </a:r>
          </a:p>
          <a:p>
            <a:pPr marL="0" marR="0" lvl="0" indent="0" algn="ctr" rtl="0">
              <a:lnSpc>
                <a:spcPct val="90000"/>
              </a:lnSpc>
              <a:spcBef>
                <a:spcPts val="0"/>
              </a:spcBef>
              <a:spcAft>
                <a:spcPts val="0"/>
              </a:spcAft>
              <a:buClr>
                <a:schemeClr val="tx1"/>
              </a:buClr>
              <a:buNone/>
            </a:pPr>
            <a:endParaRPr lang="en-US" sz="4000" b="0" i="0" u="none" strike="noStrike" cap="none">
              <a:solidFill>
                <a:schemeClr val="tx1"/>
              </a:solidFill>
              <a:latin typeface="Calibri"/>
              <a:ea typeface="Calibri"/>
              <a:cs typeface="Calibri"/>
              <a:sym typeface="Calibri"/>
            </a:endParaRPr>
          </a:p>
          <a:p>
            <a:pPr marR="0" lvl="0" algn="l" rtl="0">
              <a:lnSpc>
                <a:spcPct val="90000"/>
              </a:lnSpc>
              <a:spcBef>
                <a:spcPts val="0"/>
              </a:spcBef>
              <a:spcAft>
                <a:spcPts val="0"/>
              </a:spcAft>
              <a:buClr>
                <a:schemeClr val="tx1"/>
              </a:buClr>
              <a:buFont typeface="Arial" charset="0"/>
              <a:buChar char="•"/>
            </a:pPr>
            <a:r>
              <a:rPr lang="en-US" sz="4200">
                <a:solidFill>
                  <a:schemeClr val="tx1"/>
                </a:solidFill>
                <a:ea typeface="Calibri"/>
                <a:sym typeface="Calibri"/>
              </a:rPr>
              <a:t>Read and analyze the student exemplar</a:t>
            </a:r>
          </a:p>
          <a:p>
            <a:pPr marR="0" lvl="0" algn="l" rtl="0">
              <a:lnSpc>
                <a:spcPct val="90000"/>
              </a:lnSpc>
              <a:spcBef>
                <a:spcPts val="0"/>
              </a:spcBef>
              <a:spcAft>
                <a:spcPts val="0"/>
              </a:spcAft>
              <a:buClr>
                <a:schemeClr val="tx1"/>
              </a:buClr>
              <a:buFont typeface="Arial" charset="0"/>
              <a:buChar char="•"/>
            </a:pPr>
            <a:endParaRPr lang="en-US" sz="2000">
              <a:solidFill>
                <a:schemeClr val="tx1"/>
              </a:solidFill>
              <a:ea typeface="Calibri"/>
              <a:sym typeface="Calibri"/>
            </a:endParaRP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First</a:t>
            </a:r>
            <a:r>
              <a:rPr lang="is-IS" sz="4000" b="0" i="0" u="none" strike="noStrike" cap="none">
                <a:solidFill>
                  <a:schemeClr val="lt1"/>
                </a:solidFill>
                <a:latin typeface="Calibri"/>
                <a:ea typeface="Calibri"/>
                <a:cs typeface="Calibri"/>
                <a:sym typeface="Calibri"/>
              </a:rPr>
              <a:t>…</a:t>
            </a:r>
            <a:endParaRPr lang="en-US" sz="4000" b="0" i="0" u="none" strike="noStrike" cap="none">
              <a:solidFill>
                <a:schemeClr val="lt1"/>
              </a:solidFill>
              <a:latin typeface="Calibri"/>
              <a:ea typeface="Calibri"/>
              <a:cs typeface="Calibri"/>
              <a:sym typeface="Calibri"/>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3458" y="3119822"/>
            <a:ext cx="4273972" cy="2896803"/>
          </a:xfrm>
          <a:prstGeom prst="rect">
            <a:avLst/>
          </a:prstGeom>
        </p:spPr>
      </p:pic>
    </p:spTree>
    <p:extLst>
      <p:ext uri="{BB962C8B-B14F-4D97-AF65-F5344CB8AC3E}">
        <p14:creationId xmlns:p14="http://schemas.microsoft.com/office/powerpoint/2010/main" val="99195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10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118</a:t>
            </a:fld>
            <a:endParaRPr lang="uk-UA"/>
          </a:p>
        </p:txBody>
      </p:sp>
      <p:sp>
        <p:nvSpPr>
          <p:cNvPr id="3" name="Text Placeholder 2"/>
          <p:cNvSpPr>
            <a:spLocks noGrp="1"/>
          </p:cNvSpPr>
          <p:nvPr>
            <p:ph type="body" sz="quarter" idx="10"/>
          </p:nvPr>
        </p:nvSpPr>
        <p:spPr>
          <a:xfrm>
            <a:off x="398463" y="1016000"/>
            <a:ext cx="7475537" cy="4822825"/>
          </a:xfrm>
        </p:spPr>
        <p:txBody>
          <a:bodyPr/>
          <a:lstStyle/>
          <a:p>
            <a:pPr marL="0" indent="0">
              <a:buNone/>
            </a:pPr>
            <a:r>
              <a:rPr lang="en-US" sz="3400">
                <a:solidFill>
                  <a:schemeClr val="tx1"/>
                </a:solidFill>
              </a:rPr>
              <a:t>Consider how Charlie has changed from the beginning of “Flowers for Algernon.” How does the surgery improve or worsen his quality of life? </a:t>
            </a:r>
          </a:p>
          <a:p>
            <a:pPr marL="0" indent="0">
              <a:buNone/>
            </a:pPr>
            <a:endParaRPr lang="en-US" sz="1500">
              <a:solidFill>
                <a:schemeClr val="tx1"/>
              </a:solidFill>
            </a:endParaRPr>
          </a:p>
          <a:p>
            <a:pPr marL="0" indent="0">
              <a:buNone/>
            </a:pPr>
            <a:r>
              <a:rPr lang="en-US" sz="3400">
                <a:solidFill>
                  <a:schemeClr val="tx1"/>
                </a:solidFill>
              </a:rPr>
              <a:t>Write an </a:t>
            </a:r>
            <a:r>
              <a:rPr lang="en-US" sz="3400" b="1">
                <a:solidFill>
                  <a:schemeClr val="tx2"/>
                </a:solidFill>
              </a:rPr>
              <a:t>argument</a:t>
            </a:r>
            <a:r>
              <a:rPr lang="en-US" sz="3400">
                <a:solidFill>
                  <a:schemeClr val="tx1"/>
                </a:solidFill>
              </a:rPr>
              <a:t> in which you state and logically support a claim about the impact of the surgery on Charlie’s life and distinguish your claim from opposing claims. </a:t>
            </a:r>
          </a:p>
        </p:txBody>
      </p:sp>
      <p:sp>
        <p:nvSpPr>
          <p:cNvPr id="4" name="Title 3"/>
          <p:cNvSpPr>
            <a:spLocks noGrp="1"/>
          </p:cNvSpPr>
          <p:nvPr>
            <p:ph type="title"/>
          </p:nvPr>
        </p:nvSpPr>
        <p:spPr/>
        <p:txBody>
          <a:bodyPr/>
          <a:lstStyle/>
          <a:p>
            <a:r>
              <a:rPr lang="en-US"/>
              <a:t>Recall the Prompt</a:t>
            </a:r>
          </a:p>
        </p:txBody>
      </p:sp>
      <p:sp>
        <p:nvSpPr>
          <p:cNvPr id="5" name="Text Placeholder 3"/>
          <p:cNvSpPr txBox="1">
            <a:spLocks/>
          </p:cNvSpPr>
          <p:nvPr/>
        </p:nvSpPr>
        <p:spPr>
          <a:xfrm>
            <a:off x="8092324" y="1014972"/>
            <a:ext cx="3764092" cy="4822825"/>
          </a:xfrm>
          <a:prstGeom prst="rect">
            <a:avLst/>
          </a:prstGeom>
          <a:solidFill>
            <a:schemeClr val="tx1">
              <a:lumMod val="20000"/>
              <a:lumOff val="80000"/>
            </a:schemeClr>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300" b="1">
                <a:solidFill>
                  <a:schemeClr val="tx1"/>
                </a:solidFill>
              </a:rPr>
              <a:t>Anchor Standard W.1</a:t>
            </a:r>
          </a:p>
          <a:p>
            <a:pPr marL="0" indent="0" algn="ctr">
              <a:buFont typeface="Arial"/>
              <a:buNone/>
            </a:pPr>
            <a:r>
              <a:rPr lang="en-US" sz="3300">
                <a:solidFill>
                  <a:schemeClr val="tx1"/>
                </a:solidFill>
              </a:rPr>
              <a:t>Write arguments to support claims in an analysis of substantive topics or texts, using valid reasoning and relevant and sufficient evidence.</a:t>
            </a:r>
          </a:p>
          <a:p>
            <a:pPr marL="0" indent="0">
              <a:buFont typeface="Arial"/>
              <a:buNone/>
            </a:pPr>
            <a:endParaRPr lang="en-US"/>
          </a:p>
        </p:txBody>
      </p:sp>
    </p:spTree>
    <p:extLst>
      <p:ext uri="{BB962C8B-B14F-4D97-AF65-F5344CB8AC3E}">
        <p14:creationId xmlns:p14="http://schemas.microsoft.com/office/powerpoint/2010/main" val="147957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119</a:t>
            </a:fld>
            <a:endParaRPr lang="uk-UA"/>
          </a:p>
        </p:txBody>
      </p:sp>
      <p:sp>
        <p:nvSpPr>
          <p:cNvPr id="8" name="Text Placeholder 7"/>
          <p:cNvSpPr>
            <a:spLocks noGrp="1"/>
          </p:cNvSpPr>
          <p:nvPr>
            <p:ph type="body" sz="quarter" idx="10"/>
          </p:nvPr>
        </p:nvSpPr>
        <p:spPr>
          <a:xfrm>
            <a:off x="406400" y="1193800"/>
            <a:ext cx="11376024" cy="4822825"/>
          </a:xfrm>
        </p:spPr>
        <p:txBody>
          <a:bodyPr/>
          <a:lstStyle/>
          <a:p>
            <a:pPr marL="285750" indent="-285750">
              <a:buFont typeface="Arial" charset="0"/>
              <a:buChar char="•"/>
            </a:pPr>
            <a:r>
              <a:rPr lang="en-US" sz="4300" b="1" dirty="0">
                <a:solidFill>
                  <a:schemeClr val="tx2"/>
                </a:solidFill>
                <a:latin typeface="Calibri" charset="0"/>
                <a:ea typeface="Calibri" charset="0"/>
                <a:cs typeface="Calibri" charset="0"/>
              </a:rPr>
              <a:t>Study</a:t>
            </a:r>
            <a:r>
              <a:rPr lang="en-US" sz="4300" dirty="0">
                <a:latin typeface="Calibri" charset="0"/>
                <a:ea typeface="Calibri" charset="0"/>
                <a:cs typeface="Calibri" charset="0"/>
              </a:rPr>
              <a:t> </a:t>
            </a:r>
            <a:r>
              <a:rPr lang="en-US" sz="4300" dirty="0">
                <a:solidFill>
                  <a:schemeClr val="tx1"/>
                </a:solidFill>
                <a:latin typeface="Calibri" charset="0"/>
                <a:ea typeface="Calibri" charset="0"/>
                <a:cs typeface="Calibri" charset="0"/>
              </a:rPr>
              <a:t>the 8</a:t>
            </a:r>
            <a:r>
              <a:rPr lang="en-US" sz="4300" baseline="30000" dirty="0">
                <a:solidFill>
                  <a:schemeClr val="tx1"/>
                </a:solidFill>
                <a:latin typeface="Calibri" charset="0"/>
                <a:ea typeface="Calibri" charset="0"/>
                <a:cs typeface="Calibri" charset="0"/>
              </a:rPr>
              <a:t>th</a:t>
            </a:r>
            <a:r>
              <a:rPr lang="en-US" sz="4300" dirty="0">
                <a:solidFill>
                  <a:schemeClr val="tx1"/>
                </a:solidFill>
                <a:latin typeface="Calibri" charset="0"/>
                <a:ea typeface="Calibri" charset="0"/>
                <a:cs typeface="Calibri" charset="0"/>
              </a:rPr>
              <a:t> grade standard (W.8.1)</a:t>
            </a:r>
          </a:p>
          <a:p>
            <a:pPr marL="285750" indent="-285750">
              <a:buFont typeface="Arial" charset="0"/>
              <a:buChar char="•"/>
            </a:pPr>
            <a:endParaRPr lang="en-US" sz="4000" dirty="0">
              <a:latin typeface="Calibri" charset="0"/>
              <a:ea typeface="Calibri" charset="0"/>
              <a:cs typeface="Calibri" charset="0"/>
            </a:endParaRPr>
          </a:p>
          <a:p>
            <a:pPr marL="285750" indent="-285750">
              <a:buFont typeface="Arial" charset="0"/>
              <a:buChar char="•"/>
            </a:pPr>
            <a:r>
              <a:rPr lang="en-US" sz="4300" b="1" dirty="0">
                <a:solidFill>
                  <a:schemeClr val="tx2"/>
                </a:solidFill>
                <a:latin typeface="Calibri" charset="0"/>
                <a:ea typeface="Calibri" charset="0"/>
                <a:cs typeface="Calibri" charset="0"/>
              </a:rPr>
              <a:t>Highlight</a:t>
            </a:r>
            <a:r>
              <a:rPr lang="en-US" sz="4300" dirty="0">
                <a:latin typeface="Calibri" charset="0"/>
                <a:ea typeface="Calibri" charset="0"/>
                <a:cs typeface="Calibri" charset="0"/>
              </a:rPr>
              <a:t> </a:t>
            </a:r>
            <a:r>
              <a:rPr lang="en-US" sz="4300" dirty="0">
                <a:solidFill>
                  <a:schemeClr val="tx1"/>
                </a:solidFill>
                <a:latin typeface="Calibri" charset="0"/>
                <a:ea typeface="Calibri" charset="0"/>
                <a:cs typeface="Calibri" charset="0"/>
              </a:rPr>
              <a:t>key words and phrases that describe what students must do in order to meet this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Let’s Prepare!</a:t>
            </a:r>
          </a:p>
        </p:txBody>
      </p:sp>
    </p:spTree>
    <p:extLst>
      <p:ext uri="{BB962C8B-B14F-4D97-AF65-F5344CB8AC3E}">
        <p14:creationId xmlns:p14="http://schemas.microsoft.com/office/powerpoint/2010/main" val="1130645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p:txBody>
          <a:bodyPr/>
          <a:lstStyle/>
          <a:p>
            <a:pPr marL="0" indent="0" algn="ctr">
              <a:buNone/>
            </a:pPr>
            <a:endParaRPr lang="en-US" sz="1500">
              <a:solidFill>
                <a:schemeClr val="tx1"/>
              </a:solidFill>
            </a:endParaRPr>
          </a:p>
          <a:p>
            <a:pPr marL="0" indent="0" algn="ctr">
              <a:buNone/>
            </a:pPr>
            <a:r>
              <a:rPr lang="en-US" sz="5400">
                <a:solidFill>
                  <a:schemeClr val="tx1"/>
                </a:solidFill>
              </a:rPr>
              <a:t>Can my students express their understanding of complex texts through writing? </a:t>
            </a:r>
          </a:p>
          <a:p>
            <a:pPr marL="0" indent="0" algn="ctr">
              <a:buNone/>
            </a:pPr>
            <a:r>
              <a:rPr lang="en-US" sz="5400">
                <a:solidFill>
                  <a:schemeClr val="tx1"/>
                </a:solidFill>
              </a:rPr>
              <a:t>What supports do they need to be successful?</a:t>
            </a:r>
          </a:p>
          <a:p>
            <a:endParaRPr lang="en-US"/>
          </a:p>
        </p:txBody>
      </p:sp>
      <p:sp>
        <p:nvSpPr>
          <p:cNvPr id="4" name="Title 3"/>
          <p:cNvSpPr>
            <a:spLocks noGrp="1"/>
          </p:cNvSpPr>
          <p:nvPr>
            <p:ph type="title"/>
          </p:nvPr>
        </p:nvSpPr>
        <p:spPr/>
        <p:txBody>
          <a:bodyPr/>
          <a:lstStyle/>
          <a:p>
            <a:r>
              <a:rPr lang="en-US" dirty="0"/>
              <a:t>Our Inquiry Cycle Question</a:t>
            </a:r>
          </a:p>
        </p:txBody>
      </p:sp>
    </p:spTree>
    <p:extLst>
      <p:ext uri="{BB962C8B-B14F-4D97-AF65-F5344CB8AC3E}">
        <p14:creationId xmlns:p14="http://schemas.microsoft.com/office/powerpoint/2010/main" val="21112603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120</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a:xfrm>
            <a:off x="5461733" y="1193800"/>
            <a:ext cx="6320692" cy="4822825"/>
          </a:xfrm>
        </p:spPr>
        <p:txBody>
          <a:bodyPr/>
          <a:lstStyle/>
          <a:p>
            <a:pPr marL="0" indent="0" algn="ctr">
              <a:buNone/>
            </a:pPr>
            <a:r>
              <a:rPr lang="en-US" sz="3400">
                <a:solidFill>
                  <a:schemeClr val="tx1"/>
                </a:solidFill>
              </a:rPr>
              <a:t>“While it could be said that Charlie is better off from the surgery because he did become smart for a little bit, he doesn’t stay smart.”</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Annotate Evidence of the Standards – An Example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59" y="902410"/>
            <a:ext cx="4575257" cy="5041063"/>
          </a:xfrm>
          <a:prstGeom prst="rect">
            <a:avLst/>
          </a:prstGeom>
          <a:ln w="34925">
            <a:solidFill>
              <a:schemeClr val="accent1"/>
            </a:solidFill>
          </a:ln>
        </p:spPr>
      </p:pic>
      <p:sp>
        <p:nvSpPr>
          <p:cNvPr id="7" name="TextBox 6"/>
          <p:cNvSpPr txBox="1"/>
          <p:nvPr/>
        </p:nvSpPr>
        <p:spPr>
          <a:xfrm>
            <a:off x="5461733" y="3392048"/>
            <a:ext cx="6479743" cy="2523768"/>
          </a:xfrm>
          <a:prstGeom prst="rect">
            <a:avLst/>
          </a:prstGeom>
          <a:noFill/>
          <a:ln w="50800">
            <a:solidFill>
              <a:schemeClr val="tx2"/>
            </a:solidFill>
          </a:ln>
        </p:spPr>
        <p:txBody>
          <a:bodyPr wrap="square" rtlCol="0">
            <a:spAutoFit/>
          </a:bodyPr>
          <a:lstStyle/>
          <a:p>
            <a:pPr algn="ctr"/>
            <a:r>
              <a:rPr lang="en-US" sz="2800" b="1">
                <a:latin typeface="Calibri" charset="0"/>
                <a:ea typeface="Calibri" charset="0"/>
                <a:cs typeface="Calibri" charset="0"/>
              </a:rPr>
              <a:t>W.8.1: </a:t>
            </a:r>
          </a:p>
          <a:p>
            <a:r>
              <a:rPr lang="en-US" sz="2800">
                <a:latin typeface="Calibri" charset="0"/>
                <a:ea typeface="Calibri" charset="0"/>
                <a:cs typeface="Calibri" charset="0"/>
              </a:rPr>
              <a:t>a. Introduce claim(s), acknowledge and distinguish the claim(s) from alternate or opposing claims, and organize the reasons and evidence logically. </a:t>
            </a:r>
          </a:p>
          <a:p>
            <a:endParaRPr lang="en-US"/>
          </a:p>
        </p:txBody>
      </p:sp>
      <p:sp>
        <p:nvSpPr>
          <p:cNvPr id="8" name="Rectangle 7"/>
          <p:cNvSpPr/>
          <p:nvPr/>
        </p:nvSpPr>
        <p:spPr>
          <a:xfrm>
            <a:off x="5461733" y="4341246"/>
            <a:ext cx="6042695" cy="422139"/>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558201" y="4763386"/>
            <a:ext cx="2373687" cy="382772"/>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579549" y="3932701"/>
            <a:ext cx="2924879" cy="408543"/>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2F20385-A0DA-8741-815F-71644D69A111}"/>
              </a:ext>
            </a:extLst>
          </p:cNvPr>
          <p:cNvSpPr/>
          <p:nvPr/>
        </p:nvSpPr>
        <p:spPr>
          <a:xfrm>
            <a:off x="-44054" y="591581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5611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8" grpId="0" animBg="1"/>
      <p:bldP spid="9" grpId="0" animBg="1"/>
      <p:bldP spid="10"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121</a:t>
            </a:fld>
            <a:endParaRPr lang="uk-UA"/>
          </a:p>
        </p:txBody>
      </p:sp>
      <p:sp>
        <p:nvSpPr>
          <p:cNvPr id="3" name="Text Placeholder 2"/>
          <p:cNvSpPr>
            <a:spLocks noGrp="1"/>
          </p:cNvSpPr>
          <p:nvPr>
            <p:ph type="body" sz="quarter" idx="10"/>
          </p:nvPr>
        </p:nvSpPr>
        <p:spPr>
          <a:xfrm>
            <a:off x="398463" y="1651000"/>
            <a:ext cx="6103937" cy="4365625"/>
          </a:xfrm>
        </p:spPr>
        <p:txBody>
          <a:bodyPr/>
          <a:lstStyle/>
          <a:p>
            <a:pPr marL="0" indent="0" algn="ctr">
              <a:buNone/>
            </a:pPr>
            <a:r>
              <a:rPr lang="en-US" sz="4500">
                <a:solidFill>
                  <a:schemeClr val="tx1"/>
                </a:solidFill>
                <a:latin typeface="Calibri" charset="0"/>
                <a:ea typeface="Calibri" charset="0"/>
                <a:cs typeface="Calibri" charset="0"/>
              </a:rPr>
              <a:t>“While it could be said that Charlie is better off from the surgery because he did become smart for a little bit, he doesn’t stay smart.” </a:t>
            </a:r>
          </a:p>
        </p:txBody>
      </p:sp>
      <p:sp>
        <p:nvSpPr>
          <p:cNvPr id="4" name="Title 3"/>
          <p:cNvSpPr>
            <a:spLocks noGrp="1"/>
          </p:cNvSpPr>
          <p:nvPr>
            <p:ph type="title"/>
          </p:nvPr>
        </p:nvSpPr>
        <p:spPr/>
        <p:txBody>
          <a:bodyPr/>
          <a:lstStyle/>
          <a:p>
            <a:r>
              <a:rPr lang="en-US"/>
              <a:t>Making an Annotation</a:t>
            </a:r>
          </a:p>
        </p:txBody>
      </p:sp>
      <p:sp>
        <p:nvSpPr>
          <p:cNvPr id="5" name="TextBox 4"/>
          <p:cNvSpPr txBox="1"/>
          <p:nvPr/>
        </p:nvSpPr>
        <p:spPr>
          <a:xfrm>
            <a:off x="7879839" y="1992214"/>
            <a:ext cx="3976577" cy="1477328"/>
          </a:xfrm>
          <a:prstGeom prst="rect">
            <a:avLst/>
          </a:prstGeom>
          <a:noFill/>
        </p:spPr>
        <p:txBody>
          <a:bodyPr wrap="square" rtlCol="0">
            <a:spAutoFit/>
          </a:bodyPr>
          <a:lstStyle/>
          <a:p>
            <a:r>
              <a:rPr lang="en-US" sz="4500" b="1">
                <a:solidFill>
                  <a:schemeClr val="tx2"/>
                </a:solidFill>
                <a:latin typeface="Calibri" charset="0"/>
                <a:ea typeface="Calibri" charset="0"/>
                <a:cs typeface="Calibri" charset="0"/>
              </a:rPr>
              <a:t>a. Acknowledge opposing claim</a:t>
            </a:r>
          </a:p>
        </p:txBody>
      </p:sp>
      <p:cxnSp>
        <p:nvCxnSpPr>
          <p:cNvPr id="7" name="Straight Arrow Connector 6"/>
          <p:cNvCxnSpPr/>
          <p:nvPr/>
        </p:nvCxnSpPr>
        <p:spPr>
          <a:xfrm flipV="1">
            <a:off x="6851703" y="2866548"/>
            <a:ext cx="713495" cy="595423"/>
          </a:xfrm>
          <a:prstGeom prst="straightConnector1">
            <a:avLst/>
          </a:prstGeom>
          <a:ln w="41275">
            <a:solidFill>
              <a:schemeClr val="tx2"/>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30713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122</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a:xfrm>
            <a:off x="5384799" y="1193800"/>
            <a:ext cx="6397625" cy="4822825"/>
          </a:xfrm>
        </p:spPr>
        <p:txBody>
          <a:bodyPr/>
          <a:lstStyle/>
          <a:p>
            <a:pPr marL="0" indent="0" algn="ctr">
              <a:buNone/>
            </a:pPr>
            <a:r>
              <a:rPr lang="en-US" sz="4000" b="1">
                <a:solidFill>
                  <a:schemeClr val="tx2"/>
                </a:solidFill>
              </a:rPr>
              <a:t>With a Partner:</a:t>
            </a:r>
          </a:p>
          <a:p>
            <a:pPr marL="0" indent="0" algn="ctr">
              <a:buNone/>
            </a:pPr>
            <a:endParaRPr lang="en-US" sz="2000" b="1">
              <a:solidFill>
                <a:schemeClr val="tx2"/>
              </a:solidFill>
            </a:endParaRPr>
          </a:p>
          <a:p>
            <a:pPr>
              <a:buFont typeface="Arial" charset="0"/>
              <a:buChar char="•"/>
            </a:pPr>
            <a:r>
              <a:rPr lang="en-US" sz="4000" b="1">
                <a:solidFill>
                  <a:schemeClr val="tx2"/>
                </a:solidFill>
              </a:rPr>
              <a:t>Annotate</a:t>
            </a:r>
            <a:r>
              <a:rPr lang="en-US" sz="4000">
                <a:solidFill>
                  <a:schemeClr val="tx1"/>
                </a:solidFill>
              </a:rPr>
              <a:t> the student exemplar</a:t>
            </a:r>
          </a:p>
          <a:p>
            <a:pPr>
              <a:buFont typeface="Arial" charset="0"/>
              <a:buChar char="•"/>
            </a:pPr>
            <a:endParaRPr lang="en-US" sz="1000">
              <a:solidFill>
                <a:schemeClr val="tx1"/>
              </a:solidFill>
            </a:endParaRPr>
          </a:p>
          <a:p>
            <a:pPr>
              <a:buFont typeface="Arial" charset="0"/>
              <a:buChar char="•"/>
            </a:pPr>
            <a:r>
              <a:rPr lang="en-US" sz="4000" b="1">
                <a:solidFill>
                  <a:schemeClr val="tx2"/>
                </a:solidFill>
              </a:rPr>
              <a:t>Be specific </a:t>
            </a:r>
            <a:r>
              <a:rPr lang="en-US" sz="4000">
                <a:solidFill>
                  <a:schemeClr val="tx1"/>
                </a:solidFill>
              </a:rPr>
              <a:t>when you annotate – use key language from the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Let’s Practice!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59" y="902410"/>
            <a:ext cx="4575257" cy="5041063"/>
          </a:xfrm>
          <a:prstGeom prst="rect">
            <a:avLst/>
          </a:prstGeom>
          <a:ln w="34925">
            <a:solidFill>
              <a:schemeClr val="accent1"/>
            </a:solidFill>
          </a:ln>
        </p:spPr>
      </p:pic>
      <p:sp>
        <p:nvSpPr>
          <p:cNvPr id="7" name="Rectangle 6">
            <a:extLst>
              <a:ext uri="{FF2B5EF4-FFF2-40B4-BE49-F238E27FC236}">
                <a16:creationId xmlns:a16="http://schemas.microsoft.com/office/drawing/2014/main" id="{764CC79A-2F32-7941-817E-D6DB8D10B711}"/>
              </a:ext>
            </a:extLst>
          </p:cNvPr>
          <p:cNvSpPr/>
          <p:nvPr/>
        </p:nvSpPr>
        <p:spPr>
          <a:xfrm>
            <a:off x="-44054" y="591581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36784581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123</a:t>
            </a:fld>
            <a:endParaRPr lang="uk-UA"/>
          </a:p>
        </p:txBody>
      </p:sp>
      <p:sp>
        <p:nvSpPr>
          <p:cNvPr id="3" name="Text Placeholder 2"/>
          <p:cNvSpPr>
            <a:spLocks noGrp="1"/>
          </p:cNvSpPr>
          <p:nvPr>
            <p:ph type="body" sz="quarter" idx="10"/>
          </p:nvPr>
        </p:nvSpPr>
        <p:spPr/>
        <p:txBody>
          <a:bodyPr/>
          <a:lstStyle/>
          <a:p>
            <a:r>
              <a:rPr lang="en-US" sz="4000" b="1">
                <a:solidFill>
                  <a:schemeClr val="tx2"/>
                </a:solidFill>
              </a:rPr>
              <a:t>Compare</a:t>
            </a:r>
            <a:r>
              <a:rPr lang="en-US" sz="4000">
                <a:solidFill>
                  <a:schemeClr val="tx1"/>
                </a:solidFill>
              </a:rPr>
              <a:t> your annotations with the fully annotated exemplar</a:t>
            </a:r>
          </a:p>
          <a:p>
            <a:endParaRPr lang="en-US" sz="2000"/>
          </a:p>
          <a:p>
            <a:pPr marL="0" indent="0" algn="ctr">
              <a:buNone/>
            </a:pPr>
            <a:r>
              <a:rPr lang="en-US" sz="4000" b="1">
                <a:solidFill>
                  <a:schemeClr val="tx2"/>
                </a:solidFill>
              </a:rPr>
              <a:t>Reflect and Share</a:t>
            </a:r>
          </a:p>
          <a:p>
            <a:pPr marL="0" indent="0" algn="ctr">
              <a:buNone/>
            </a:pPr>
            <a:endParaRPr lang="en-US" sz="1000" b="1">
              <a:solidFill>
                <a:schemeClr val="tx2"/>
              </a:solidFill>
            </a:endParaRPr>
          </a:p>
          <a:p>
            <a:r>
              <a:rPr lang="en-US" sz="4000">
                <a:solidFill>
                  <a:schemeClr val="tx1"/>
                </a:solidFill>
              </a:rPr>
              <a:t>What was helpful about this process?</a:t>
            </a:r>
          </a:p>
          <a:p>
            <a:endParaRPr lang="en-US" sz="1000">
              <a:solidFill>
                <a:schemeClr val="tx1"/>
              </a:solidFill>
            </a:endParaRPr>
          </a:p>
          <a:p>
            <a:r>
              <a:rPr lang="en-US" sz="4000">
                <a:solidFill>
                  <a:schemeClr val="tx1"/>
                </a:solidFill>
              </a:rPr>
              <a:t>What was challenging about this process?</a:t>
            </a:r>
          </a:p>
          <a:p>
            <a:endParaRPr lang="en-US"/>
          </a:p>
          <a:p>
            <a:endParaRPr lang="en-US"/>
          </a:p>
        </p:txBody>
      </p:sp>
      <p:sp>
        <p:nvSpPr>
          <p:cNvPr id="4" name="Title 3"/>
          <p:cNvSpPr>
            <a:spLocks noGrp="1"/>
          </p:cNvSpPr>
          <p:nvPr>
            <p:ph type="title"/>
          </p:nvPr>
        </p:nvSpPr>
        <p:spPr/>
        <p:txBody>
          <a:bodyPr/>
          <a:lstStyle/>
          <a:p>
            <a:r>
              <a:rPr lang="en-US"/>
              <a:t>Check Your Work and Reflect</a:t>
            </a:r>
          </a:p>
        </p:txBody>
      </p:sp>
    </p:spTree>
    <p:extLst>
      <p:ext uri="{BB962C8B-B14F-4D97-AF65-F5344CB8AC3E}">
        <p14:creationId xmlns:p14="http://schemas.microsoft.com/office/powerpoint/2010/main" val="161336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124</a:t>
            </a:fld>
            <a:endParaRPr lang="uk-UA"/>
          </a:p>
        </p:txBody>
      </p:sp>
      <p:sp>
        <p:nvSpPr>
          <p:cNvPr id="2" name="Title 1"/>
          <p:cNvSpPr>
            <a:spLocks noGrp="1"/>
          </p:cNvSpPr>
          <p:nvPr>
            <p:ph type="title"/>
          </p:nvPr>
        </p:nvSpPr>
        <p:spPr/>
        <p:txBody>
          <a:bodyPr/>
          <a:lstStyle/>
          <a:p>
            <a:r>
              <a:rPr lang="en-US"/>
              <a:t>In a moment</a:t>
            </a:r>
            <a:r>
              <a:rPr lang="is-IS"/>
              <a:t>…</a:t>
            </a:r>
            <a:endParaRPr lang="en-US"/>
          </a:p>
        </p:txBody>
      </p:sp>
      <p:sp>
        <p:nvSpPr>
          <p:cNvPr id="4" name="TextBox 3">
            <a:extLst>
              <a:ext uri="{FF2B5EF4-FFF2-40B4-BE49-F238E27FC236}">
                <a16:creationId xmlns:a16="http://schemas.microsoft.com/office/drawing/2014/main" id="{A59AA9B8-268F-4FA6-AD27-E095862AF819}"/>
              </a:ext>
            </a:extLst>
          </p:cNvPr>
          <p:cNvSpPr txBox="1"/>
          <p:nvPr/>
        </p:nvSpPr>
        <p:spPr>
          <a:xfrm>
            <a:off x="763070" y="1021627"/>
            <a:ext cx="10654748" cy="1323439"/>
          </a:xfrm>
          <a:prstGeom prst="rect">
            <a:avLst/>
          </a:prstGeom>
          <a:noFill/>
        </p:spPr>
        <p:txBody>
          <a:bodyPr wrap="square" rtlCol="0">
            <a:spAutoFit/>
          </a:bodyPr>
          <a:lstStyle/>
          <a:p>
            <a:pPr algn="ctr"/>
            <a:r>
              <a:rPr lang="en-US" sz="4000" dirty="0">
                <a:latin typeface="Calibri" charset="0"/>
                <a:ea typeface="Calibri" charset="0"/>
                <a:cs typeface="Calibri" charset="0"/>
              </a:rPr>
              <a:t>Choose an upcoming writing task from your own Guidebooks unit:</a:t>
            </a:r>
          </a:p>
        </p:txBody>
      </p:sp>
      <p:pic>
        <p:nvPicPr>
          <p:cNvPr id="8" name="Picture 7"/>
          <p:cNvPicPr>
            <a:picLocks noChangeAspect="1"/>
          </p:cNvPicPr>
          <p:nvPr/>
        </p:nvPicPr>
        <p:blipFill>
          <a:blip r:embed="rId3"/>
          <a:stretch>
            <a:fillRect/>
          </a:stretch>
        </p:blipFill>
        <p:spPr>
          <a:xfrm>
            <a:off x="1518444" y="4677290"/>
            <a:ext cx="9144000" cy="1339334"/>
          </a:xfrm>
          <a:prstGeom prst="rect">
            <a:avLst/>
          </a:prstGeom>
        </p:spPr>
      </p:pic>
      <p:sp>
        <p:nvSpPr>
          <p:cNvPr id="9" name="TextBox 8"/>
          <p:cNvSpPr txBox="1"/>
          <p:nvPr/>
        </p:nvSpPr>
        <p:spPr>
          <a:xfrm>
            <a:off x="3036553" y="2553139"/>
            <a:ext cx="2816352" cy="1938992"/>
          </a:xfrm>
          <a:prstGeom prst="rect">
            <a:avLst/>
          </a:prstGeom>
          <a:noFill/>
          <a:ln w="47625">
            <a:solidFill>
              <a:schemeClr val="tx2"/>
            </a:solidFill>
          </a:ln>
        </p:spPr>
        <p:txBody>
          <a:bodyPr wrap="square" rtlCol="0">
            <a:spAutoFit/>
          </a:bodyPr>
          <a:lstStyle/>
          <a:p>
            <a:pPr algn="ctr"/>
            <a:r>
              <a:rPr lang="en-US" sz="4000">
                <a:latin typeface="Calibri" charset="0"/>
                <a:ea typeface="Calibri" charset="0"/>
                <a:cs typeface="Calibri" charset="0"/>
              </a:rPr>
              <a:t>Culminating Writing </a:t>
            </a:r>
          </a:p>
          <a:p>
            <a:pPr algn="ctr"/>
            <a:r>
              <a:rPr lang="en-US" sz="4000">
                <a:latin typeface="Calibri" charset="0"/>
                <a:ea typeface="Calibri" charset="0"/>
                <a:cs typeface="Calibri" charset="0"/>
              </a:rPr>
              <a:t>Task</a:t>
            </a:r>
          </a:p>
        </p:txBody>
      </p:sp>
      <p:sp>
        <p:nvSpPr>
          <p:cNvPr id="10" name="TextBox 9"/>
          <p:cNvSpPr txBox="1"/>
          <p:nvPr/>
        </p:nvSpPr>
        <p:spPr>
          <a:xfrm>
            <a:off x="6765068" y="2530225"/>
            <a:ext cx="2816352" cy="1938992"/>
          </a:xfrm>
          <a:prstGeom prst="rect">
            <a:avLst/>
          </a:prstGeom>
          <a:noFill/>
          <a:ln w="47625">
            <a:solidFill>
              <a:schemeClr val="tx2"/>
            </a:solidFill>
          </a:ln>
        </p:spPr>
        <p:txBody>
          <a:bodyPr wrap="square" rtlCol="0">
            <a:spAutoFit/>
          </a:bodyPr>
          <a:lstStyle/>
          <a:p>
            <a:pPr algn="ctr"/>
            <a:endParaRPr lang="en-US" sz="2000">
              <a:latin typeface="Calibri" charset="0"/>
              <a:ea typeface="Calibri" charset="0"/>
              <a:cs typeface="Calibri" charset="0"/>
            </a:endParaRPr>
          </a:p>
          <a:p>
            <a:pPr algn="ctr"/>
            <a:r>
              <a:rPr lang="en-US" sz="4000">
                <a:latin typeface="Calibri" charset="0"/>
                <a:ea typeface="Calibri" charset="0"/>
                <a:cs typeface="Calibri" charset="0"/>
              </a:rPr>
              <a:t>Extension</a:t>
            </a:r>
          </a:p>
          <a:p>
            <a:pPr algn="ctr"/>
            <a:r>
              <a:rPr lang="en-US" sz="4000">
                <a:latin typeface="Calibri" charset="0"/>
                <a:ea typeface="Calibri" charset="0"/>
                <a:cs typeface="Calibri" charset="0"/>
              </a:rPr>
              <a:t>Task</a:t>
            </a:r>
            <a:endParaRPr lang="en-US" sz="2000">
              <a:latin typeface="Calibri" charset="0"/>
              <a:ea typeface="Calibri" charset="0"/>
              <a:cs typeface="Calibri" charset="0"/>
            </a:endParaRPr>
          </a:p>
          <a:p>
            <a:pPr algn="ctr"/>
            <a:endParaRPr lang="en-US" sz="2000">
              <a:latin typeface="Calibri" charset="0"/>
              <a:ea typeface="Calibri" charset="0"/>
              <a:cs typeface="Calibri" charset="0"/>
            </a:endParaRPr>
          </a:p>
        </p:txBody>
      </p:sp>
    </p:spTree>
    <p:extLst>
      <p:ext uri="{BB962C8B-B14F-4D97-AF65-F5344CB8AC3E}">
        <p14:creationId xmlns:p14="http://schemas.microsoft.com/office/powerpoint/2010/main" val="25466705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125</a:t>
            </a:fld>
            <a:endParaRPr lang="uk-UA"/>
          </a:p>
        </p:txBody>
      </p:sp>
      <p:sp>
        <p:nvSpPr>
          <p:cNvPr id="6" name="Text Placeholder 5"/>
          <p:cNvSpPr>
            <a:spLocks noGrp="1"/>
          </p:cNvSpPr>
          <p:nvPr>
            <p:ph type="body" sz="quarter" idx="10"/>
          </p:nvPr>
        </p:nvSpPr>
        <p:spPr>
          <a:xfrm>
            <a:off x="398463" y="1470890"/>
            <a:ext cx="11383962" cy="3555999"/>
          </a:xfrm>
        </p:spPr>
        <p:txBody>
          <a:bodyPr/>
          <a:lstStyle/>
          <a:p>
            <a:pPr marL="0" indent="0" algn="ctr">
              <a:buNone/>
            </a:pPr>
            <a:r>
              <a:rPr lang="en-US" sz="4000" b="1" dirty="0">
                <a:solidFill>
                  <a:schemeClr val="tx2"/>
                </a:solidFill>
              </a:rPr>
              <a:t>I’m not a classroom teacher?</a:t>
            </a:r>
          </a:p>
          <a:p>
            <a:pPr marL="0" indent="0" algn="ctr">
              <a:buNone/>
            </a:pPr>
            <a:r>
              <a:rPr lang="en-US" sz="4000" dirty="0">
                <a:solidFill>
                  <a:schemeClr val="tx1"/>
                </a:solidFill>
              </a:rPr>
              <a:t>Like last time</a:t>
            </a:r>
            <a:r>
              <a:rPr lang="is-IS" sz="4000" dirty="0">
                <a:solidFill>
                  <a:schemeClr val="tx1"/>
                </a:solidFill>
              </a:rPr>
              <a:t>…</a:t>
            </a:r>
          </a:p>
          <a:p>
            <a:pPr marL="0" indent="0" algn="ctr">
              <a:buNone/>
            </a:pPr>
            <a:endParaRPr lang="is-IS" sz="4000" dirty="0">
              <a:solidFill>
                <a:schemeClr val="tx1"/>
              </a:solidFill>
            </a:endParaRPr>
          </a:p>
          <a:p>
            <a:pPr marL="0" indent="0" algn="ctr">
              <a:buNone/>
            </a:pPr>
            <a:r>
              <a:rPr lang="is-IS" sz="4000" dirty="0">
                <a:solidFill>
                  <a:schemeClr val="tx1"/>
                </a:solidFill>
              </a:rPr>
              <a:t>Find a classroom teacher to partner with in order to </a:t>
            </a:r>
            <a:r>
              <a:rPr lang="en-US" sz="4000" dirty="0">
                <a:solidFill>
                  <a:schemeClr val="tx1"/>
                </a:solidFill>
              </a:rPr>
              <a:t>coordinate which unit and task you should focus on.</a:t>
            </a:r>
          </a:p>
          <a:p>
            <a:pPr marL="0" indent="0" algn="ctr">
              <a:buNone/>
            </a:pPr>
            <a:endParaRPr lang="is-IS" sz="4000" dirty="0">
              <a:solidFill>
                <a:schemeClr val="tx1"/>
              </a:solidFill>
            </a:endParaRPr>
          </a:p>
          <a:p>
            <a:pPr marL="0" indent="0" algn="ctr">
              <a:buNone/>
            </a:pPr>
            <a:endParaRPr lang="is-IS" sz="4000" dirty="0">
              <a:solidFill>
                <a:schemeClr val="tx1"/>
              </a:solidFill>
            </a:endParaRPr>
          </a:p>
        </p:txBody>
      </p:sp>
      <p:sp>
        <p:nvSpPr>
          <p:cNvPr id="5" name="Title 4"/>
          <p:cNvSpPr>
            <a:spLocks noGrp="1"/>
          </p:cNvSpPr>
          <p:nvPr>
            <p:ph type="title"/>
          </p:nvPr>
        </p:nvSpPr>
        <p:spPr/>
        <p:txBody>
          <a:bodyPr/>
          <a:lstStyle/>
          <a:p>
            <a:r>
              <a:rPr lang="en-US" dirty="0"/>
              <a:t>What if</a:t>
            </a:r>
            <a:r>
              <a:rPr lang="is-IS" dirty="0"/>
              <a:t>…</a:t>
            </a:r>
            <a:endParaRPr lang="en-US" dirty="0"/>
          </a:p>
        </p:txBody>
      </p:sp>
    </p:spTree>
    <p:extLst>
      <p:ext uri="{BB962C8B-B14F-4D97-AF65-F5344CB8AC3E}">
        <p14:creationId xmlns:p14="http://schemas.microsoft.com/office/powerpoint/2010/main" val="56325699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126</a:t>
            </a:fld>
            <a:endParaRPr lang="uk-UA"/>
          </a:p>
        </p:txBody>
      </p:sp>
      <p:sp>
        <p:nvSpPr>
          <p:cNvPr id="2" name="Title 1"/>
          <p:cNvSpPr>
            <a:spLocks noGrp="1"/>
          </p:cNvSpPr>
          <p:nvPr>
            <p:ph type="title"/>
          </p:nvPr>
        </p:nvSpPr>
        <p:spPr/>
        <p:txBody>
          <a:bodyPr/>
          <a:lstStyle/>
          <a:p>
            <a:r>
              <a:rPr lang="en-US"/>
              <a:t>Your Turn!</a:t>
            </a:r>
          </a:p>
        </p:txBody>
      </p:sp>
      <p:sp>
        <p:nvSpPr>
          <p:cNvPr id="4" name="TextBox 3">
            <a:extLst>
              <a:ext uri="{FF2B5EF4-FFF2-40B4-BE49-F238E27FC236}">
                <a16:creationId xmlns:a16="http://schemas.microsoft.com/office/drawing/2014/main" id="{A59AA9B8-268F-4FA6-AD27-E095862AF819}"/>
              </a:ext>
            </a:extLst>
          </p:cNvPr>
          <p:cNvSpPr txBox="1"/>
          <p:nvPr/>
        </p:nvSpPr>
        <p:spPr>
          <a:xfrm>
            <a:off x="763070" y="1021627"/>
            <a:ext cx="10654748" cy="1323439"/>
          </a:xfrm>
          <a:prstGeom prst="rect">
            <a:avLst/>
          </a:prstGeom>
          <a:noFill/>
        </p:spPr>
        <p:txBody>
          <a:bodyPr wrap="square" rtlCol="0">
            <a:spAutoFit/>
          </a:bodyPr>
          <a:lstStyle/>
          <a:p>
            <a:pPr algn="ctr"/>
            <a:r>
              <a:rPr lang="en-US" sz="4000">
                <a:latin typeface="Calibri" charset="0"/>
                <a:ea typeface="Calibri" charset="0"/>
                <a:cs typeface="Calibri" charset="0"/>
              </a:rPr>
              <a:t>Choose an upcoming writing task from your own Guidebooks unit:</a:t>
            </a:r>
          </a:p>
        </p:txBody>
      </p:sp>
      <p:pic>
        <p:nvPicPr>
          <p:cNvPr id="8" name="Picture 7"/>
          <p:cNvPicPr>
            <a:picLocks noChangeAspect="1"/>
          </p:cNvPicPr>
          <p:nvPr/>
        </p:nvPicPr>
        <p:blipFill>
          <a:blip r:embed="rId3"/>
          <a:stretch>
            <a:fillRect/>
          </a:stretch>
        </p:blipFill>
        <p:spPr>
          <a:xfrm>
            <a:off x="1518444" y="4677290"/>
            <a:ext cx="9144000" cy="1339334"/>
          </a:xfrm>
          <a:prstGeom prst="rect">
            <a:avLst/>
          </a:prstGeom>
        </p:spPr>
      </p:pic>
      <p:sp>
        <p:nvSpPr>
          <p:cNvPr id="9" name="TextBox 8"/>
          <p:cNvSpPr txBox="1"/>
          <p:nvPr/>
        </p:nvSpPr>
        <p:spPr>
          <a:xfrm>
            <a:off x="3036553" y="2553139"/>
            <a:ext cx="2816352" cy="1938992"/>
          </a:xfrm>
          <a:prstGeom prst="rect">
            <a:avLst/>
          </a:prstGeom>
          <a:noFill/>
          <a:ln w="47625">
            <a:solidFill>
              <a:schemeClr val="tx2"/>
            </a:solidFill>
          </a:ln>
        </p:spPr>
        <p:txBody>
          <a:bodyPr wrap="square" rtlCol="0">
            <a:spAutoFit/>
          </a:bodyPr>
          <a:lstStyle/>
          <a:p>
            <a:pPr algn="ctr"/>
            <a:r>
              <a:rPr lang="en-US" sz="4000">
                <a:latin typeface="Calibri" charset="0"/>
                <a:ea typeface="Calibri" charset="0"/>
                <a:cs typeface="Calibri" charset="0"/>
              </a:rPr>
              <a:t>Culminating Writing </a:t>
            </a:r>
          </a:p>
          <a:p>
            <a:pPr algn="ctr"/>
            <a:r>
              <a:rPr lang="en-US" sz="4000">
                <a:latin typeface="Calibri" charset="0"/>
                <a:ea typeface="Calibri" charset="0"/>
                <a:cs typeface="Calibri" charset="0"/>
              </a:rPr>
              <a:t>Task</a:t>
            </a:r>
          </a:p>
        </p:txBody>
      </p:sp>
      <p:sp>
        <p:nvSpPr>
          <p:cNvPr id="10" name="TextBox 9"/>
          <p:cNvSpPr txBox="1"/>
          <p:nvPr/>
        </p:nvSpPr>
        <p:spPr>
          <a:xfrm>
            <a:off x="6765068" y="2530225"/>
            <a:ext cx="2816352" cy="1938992"/>
          </a:xfrm>
          <a:prstGeom prst="rect">
            <a:avLst/>
          </a:prstGeom>
          <a:noFill/>
          <a:ln w="47625">
            <a:solidFill>
              <a:schemeClr val="tx2"/>
            </a:solidFill>
          </a:ln>
        </p:spPr>
        <p:txBody>
          <a:bodyPr wrap="square" rtlCol="0">
            <a:spAutoFit/>
          </a:bodyPr>
          <a:lstStyle/>
          <a:p>
            <a:pPr algn="ctr"/>
            <a:endParaRPr lang="en-US" sz="2000">
              <a:latin typeface="Calibri" charset="0"/>
              <a:ea typeface="Calibri" charset="0"/>
              <a:cs typeface="Calibri" charset="0"/>
            </a:endParaRPr>
          </a:p>
          <a:p>
            <a:pPr algn="ctr"/>
            <a:r>
              <a:rPr lang="en-US" sz="4000">
                <a:latin typeface="Calibri" charset="0"/>
                <a:ea typeface="Calibri" charset="0"/>
                <a:cs typeface="Calibri" charset="0"/>
              </a:rPr>
              <a:t>Extension</a:t>
            </a:r>
          </a:p>
          <a:p>
            <a:pPr algn="ctr"/>
            <a:r>
              <a:rPr lang="en-US" sz="4000">
                <a:latin typeface="Calibri" charset="0"/>
                <a:ea typeface="Calibri" charset="0"/>
                <a:cs typeface="Calibri" charset="0"/>
              </a:rPr>
              <a:t>Task</a:t>
            </a:r>
            <a:endParaRPr lang="en-US" sz="2000">
              <a:latin typeface="Calibri" charset="0"/>
              <a:ea typeface="Calibri" charset="0"/>
              <a:cs typeface="Calibri" charset="0"/>
            </a:endParaRPr>
          </a:p>
          <a:p>
            <a:pPr algn="ctr"/>
            <a:endParaRPr lang="en-US" sz="2000">
              <a:latin typeface="Calibri" charset="0"/>
              <a:ea typeface="Calibri" charset="0"/>
              <a:cs typeface="Calibri" charset="0"/>
            </a:endParaRPr>
          </a:p>
        </p:txBody>
      </p:sp>
    </p:spTree>
    <p:extLst>
      <p:ext uri="{BB962C8B-B14F-4D97-AF65-F5344CB8AC3E}">
        <p14:creationId xmlns:p14="http://schemas.microsoft.com/office/powerpoint/2010/main" val="5481310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6842D7-F61D-1F4F-A5C3-CB72D3A7233A}"/>
              </a:ext>
            </a:extLst>
          </p:cNvPr>
          <p:cNvSpPr>
            <a:spLocks noGrp="1"/>
          </p:cNvSpPr>
          <p:nvPr>
            <p:ph type="sldNum" sz="quarter" idx="4"/>
          </p:nvPr>
        </p:nvSpPr>
        <p:spPr/>
        <p:txBody>
          <a:bodyPr/>
          <a:lstStyle/>
          <a:p>
            <a:fld id="{4080289E-A2FF-0941-931A-EE1328331F47}" type="slidenum">
              <a:rPr lang="uk-UA" smtClean="0"/>
              <a:pPr/>
              <a:t>127</a:t>
            </a:fld>
            <a:endParaRPr lang="uk-UA"/>
          </a:p>
        </p:txBody>
      </p:sp>
      <p:sp>
        <p:nvSpPr>
          <p:cNvPr id="3" name="Text Placeholder 2">
            <a:extLst>
              <a:ext uri="{FF2B5EF4-FFF2-40B4-BE49-F238E27FC236}">
                <a16:creationId xmlns:a16="http://schemas.microsoft.com/office/drawing/2014/main" id="{789CB93C-9475-6A41-8FF2-95009DC6C485}"/>
              </a:ext>
            </a:extLst>
          </p:cNvPr>
          <p:cNvSpPr>
            <a:spLocks noGrp="1"/>
          </p:cNvSpPr>
          <p:nvPr>
            <p:ph type="body" sz="quarter" idx="10"/>
          </p:nvPr>
        </p:nvSpPr>
        <p:spPr>
          <a:xfrm>
            <a:off x="6096000" y="1675799"/>
            <a:ext cx="5409334" cy="4822825"/>
          </a:xfrm>
        </p:spPr>
        <p:txBody>
          <a:bodyPr/>
          <a:lstStyle/>
          <a:p>
            <a:pPr marL="0" indent="0" algn="ctr">
              <a:buNone/>
            </a:pPr>
            <a:r>
              <a:rPr lang="en-US" sz="5400" b="1" dirty="0">
                <a:solidFill>
                  <a:schemeClr val="tx2"/>
                </a:solidFill>
              </a:rPr>
              <a:t>…you’ll annotate your own student exemplar for the task you selected. </a:t>
            </a:r>
          </a:p>
        </p:txBody>
      </p:sp>
      <p:sp>
        <p:nvSpPr>
          <p:cNvPr id="4" name="Title 3">
            <a:extLst>
              <a:ext uri="{FF2B5EF4-FFF2-40B4-BE49-F238E27FC236}">
                <a16:creationId xmlns:a16="http://schemas.microsoft.com/office/drawing/2014/main" id="{3E870845-B8E3-C04C-AD35-F7803B2C16BC}"/>
              </a:ext>
            </a:extLst>
          </p:cNvPr>
          <p:cNvSpPr>
            <a:spLocks noGrp="1"/>
          </p:cNvSpPr>
          <p:nvPr>
            <p:ph type="title"/>
          </p:nvPr>
        </p:nvSpPr>
        <p:spPr/>
        <p:txBody>
          <a:bodyPr/>
          <a:lstStyle/>
          <a:p>
            <a:r>
              <a:rPr lang="en-US" dirty="0"/>
              <a:t>In a moment…</a:t>
            </a:r>
          </a:p>
        </p:txBody>
      </p:sp>
      <p:pic>
        <p:nvPicPr>
          <p:cNvPr id="6" name="Picture 5">
            <a:extLst>
              <a:ext uri="{FF2B5EF4-FFF2-40B4-BE49-F238E27FC236}">
                <a16:creationId xmlns:a16="http://schemas.microsoft.com/office/drawing/2014/main" id="{6212272B-9BF5-D846-86E2-4F40C5D77DA4}"/>
              </a:ext>
            </a:extLst>
          </p:cNvPr>
          <p:cNvPicPr>
            <a:picLocks noChangeAspect="1"/>
          </p:cNvPicPr>
          <p:nvPr/>
        </p:nvPicPr>
        <p:blipFill>
          <a:blip r:embed="rId3"/>
          <a:stretch>
            <a:fillRect/>
          </a:stretch>
        </p:blipFill>
        <p:spPr>
          <a:xfrm>
            <a:off x="858982" y="1069846"/>
            <a:ext cx="4117685" cy="4727366"/>
          </a:xfrm>
          <a:prstGeom prst="rect">
            <a:avLst/>
          </a:prstGeom>
          <a:ln>
            <a:solidFill>
              <a:schemeClr val="accent1"/>
            </a:solidFill>
          </a:ln>
        </p:spPr>
      </p:pic>
    </p:spTree>
    <p:extLst>
      <p:ext uri="{BB962C8B-B14F-4D97-AF65-F5344CB8AC3E}">
        <p14:creationId xmlns:p14="http://schemas.microsoft.com/office/powerpoint/2010/main" val="201697108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128</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Which type of writing is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Tree>
    <p:extLst>
      <p:ext uri="{BB962C8B-B14F-4D97-AF65-F5344CB8AC3E}">
        <p14:creationId xmlns:p14="http://schemas.microsoft.com/office/powerpoint/2010/main" val="27409206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055DA7-BB7D-694A-A962-A9019ADAF294}"/>
              </a:ext>
            </a:extLst>
          </p:cNvPr>
          <p:cNvSpPr>
            <a:spLocks noGrp="1"/>
          </p:cNvSpPr>
          <p:nvPr>
            <p:ph type="sldNum" sz="quarter" idx="4"/>
          </p:nvPr>
        </p:nvSpPr>
        <p:spPr/>
        <p:txBody>
          <a:bodyPr/>
          <a:lstStyle/>
          <a:p>
            <a:fld id="{4080289E-A2FF-0941-931A-EE1328331F47}" type="slidenum">
              <a:rPr lang="uk-UA" smtClean="0"/>
              <a:pPr/>
              <a:t>129</a:t>
            </a:fld>
            <a:endParaRPr lang="uk-UA"/>
          </a:p>
        </p:txBody>
      </p:sp>
      <p:sp>
        <p:nvSpPr>
          <p:cNvPr id="3" name="Text Placeholder 2">
            <a:extLst>
              <a:ext uri="{FF2B5EF4-FFF2-40B4-BE49-F238E27FC236}">
                <a16:creationId xmlns:a16="http://schemas.microsoft.com/office/drawing/2014/main" id="{1A122221-F765-9B4F-91DB-A5D74634DD61}"/>
              </a:ext>
            </a:extLst>
          </p:cNvPr>
          <p:cNvSpPr>
            <a:spLocks noGrp="1"/>
          </p:cNvSpPr>
          <p:nvPr>
            <p:ph type="body" sz="quarter" idx="10"/>
          </p:nvPr>
        </p:nvSpPr>
        <p:spPr>
          <a:xfrm>
            <a:off x="814098" y="1138382"/>
            <a:ext cx="5780664" cy="4822825"/>
          </a:xfrm>
        </p:spPr>
        <p:txBody>
          <a:bodyPr/>
          <a:lstStyle/>
          <a:p>
            <a:r>
              <a:rPr lang="en-US" sz="4000" b="1" dirty="0">
                <a:solidFill>
                  <a:schemeClr val="tx2"/>
                </a:solidFill>
              </a:rPr>
              <a:t>Study</a:t>
            </a:r>
            <a:r>
              <a:rPr lang="en-US" sz="4000" dirty="0"/>
              <a:t> the grade-level standard for the type of writing your students will do. </a:t>
            </a:r>
          </a:p>
          <a:p>
            <a:r>
              <a:rPr lang="en-US" sz="4000" b="1" dirty="0">
                <a:solidFill>
                  <a:schemeClr val="tx2"/>
                </a:solidFill>
              </a:rPr>
              <a:t>Underline</a:t>
            </a:r>
            <a:r>
              <a:rPr lang="en-US" sz="4000" dirty="0"/>
              <a:t> key words and phrases that describe what the standard asks of students</a:t>
            </a:r>
          </a:p>
        </p:txBody>
      </p:sp>
      <p:sp>
        <p:nvSpPr>
          <p:cNvPr id="4" name="Title 3">
            <a:extLst>
              <a:ext uri="{FF2B5EF4-FFF2-40B4-BE49-F238E27FC236}">
                <a16:creationId xmlns:a16="http://schemas.microsoft.com/office/drawing/2014/main" id="{7F27E1B4-88AE-3042-AF33-009E299089C8}"/>
              </a:ext>
            </a:extLst>
          </p:cNvPr>
          <p:cNvSpPr>
            <a:spLocks noGrp="1"/>
          </p:cNvSpPr>
          <p:nvPr>
            <p:ph type="title"/>
          </p:nvPr>
        </p:nvSpPr>
        <p:spPr/>
        <p:txBody>
          <a:bodyPr/>
          <a:lstStyle/>
          <a:p>
            <a:r>
              <a:rPr lang="en-US" dirty="0"/>
              <a:t>But first…</a:t>
            </a:r>
          </a:p>
        </p:txBody>
      </p:sp>
      <p:pic>
        <p:nvPicPr>
          <p:cNvPr id="6" name="Picture 5">
            <a:extLst>
              <a:ext uri="{FF2B5EF4-FFF2-40B4-BE49-F238E27FC236}">
                <a16:creationId xmlns:a16="http://schemas.microsoft.com/office/drawing/2014/main" id="{527F02C8-D28B-E047-B42C-C6A783F2D48B}"/>
              </a:ext>
            </a:extLst>
          </p:cNvPr>
          <p:cNvPicPr>
            <a:picLocks noChangeAspect="1"/>
          </p:cNvPicPr>
          <p:nvPr/>
        </p:nvPicPr>
        <p:blipFill>
          <a:blip r:embed="rId3"/>
          <a:stretch>
            <a:fillRect/>
          </a:stretch>
        </p:blipFill>
        <p:spPr>
          <a:xfrm>
            <a:off x="7398327" y="1121222"/>
            <a:ext cx="3570421" cy="4609515"/>
          </a:xfrm>
          <a:prstGeom prst="rect">
            <a:avLst/>
          </a:prstGeom>
          <a:ln>
            <a:solidFill>
              <a:schemeClr val="accent1"/>
            </a:solidFill>
          </a:ln>
        </p:spPr>
      </p:pic>
    </p:spTree>
    <p:extLst>
      <p:ext uri="{BB962C8B-B14F-4D97-AF65-F5344CB8AC3E}">
        <p14:creationId xmlns:p14="http://schemas.microsoft.com/office/powerpoint/2010/main" val="2364859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a:solidFill>
                  <a:schemeClr val="lt1"/>
                </a:solidFill>
                <a:latin typeface="Calibri"/>
                <a:ea typeface="Calibri"/>
                <a:cs typeface="Calibri"/>
                <a:sym typeface="Calibri"/>
              </a:rPr>
            </a:br>
            <a:r>
              <a:rPr lang="en-US">
                <a:latin typeface="Calibri" panose="020F0502020204030204" pitchFamily="34" charset="0"/>
                <a:cs typeface="Calibri" panose="020F0502020204030204" pitchFamily="34" charset="0"/>
              </a:rPr>
              <a:t>Our Inquiry Cycle</a:t>
            </a:r>
            <a:br>
              <a:rPr lang="en-US">
                <a:latin typeface="Calibri" panose="020F0502020204030204" pitchFamily="34" charset="0"/>
                <a:cs typeface="Calibri" panose="020F0502020204030204" pitchFamily="34" charset="0"/>
              </a:rPr>
            </a:br>
            <a:endParaRPr lang="en-US" sz="4000" i="0" u="none" strike="noStrike" cap="none">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a:solidFill>
                  <a:schemeClr val="bg1"/>
                </a:solidFill>
                <a:latin typeface="Calibri" charset="0"/>
                <a:ea typeface="Calibri" charset="0"/>
                <a:cs typeface="Calibri" charset="0"/>
              </a:rPr>
              <a:t>Inquiry </a:t>
            </a:r>
          </a:p>
          <a:p>
            <a:pPr algn="ctr"/>
            <a:r>
              <a:rPr lang="en-US" sz="3500" b="1">
                <a:solidFill>
                  <a:schemeClr val="bg1"/>
                </a:solidFill>
                <a:latin typeface="Calibri" charset="0"/>
                <a:ea typeface="Calibri" charset="0"/>
                <a:cs typeface="Calibri" charset="0"/>
              </a:rPr>
              <a:t>Cycle</a:t>
            </a:r>
          </a:p>
        </p:txBody>
      </p:sp>
      <p:sp>
        <p:nvSpPr>
          <p:cNvPr id="3" name="Rectangle 2"/>
          <p:cNvSpPr/>
          <p:nvPr/>
        </p:nvSpPr>
        <p:spPr>
          <a:xfrm>
            <a:off x="7998216" y="4145606"/>
            <a:ext cx="1926077" cy="8547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6358" y="1567326"/>
            <a:ext cx="1007505" cy="1078345"/>
          </a:xfrm>
          <a:prstGeom prst="rect">
            <a:avLst/>
          </a:prstGeom>
        </p:spPr>
      </p:pic>
    </p:spTree>
    <p:extLst>
      <p:ext uri="{BB962C8B-B14F-4D97-AF65-F5344CB8AC3E}">
        <p14:creationId xmlns:p14="http://schemas.microsoft.com/office/powerpoint/2010/main" val="187061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4435A7-7CB9-3C49-BF33-41A022552C8B}"/>
              </a:ext>
            </a:extLst>
          </p:cNvPr>
          <p:cNvSpPr>
            <a:spLocks noGrp="1"/>
          </p:cNvSpPr>
          <p:nvPr>
            <p:ph type="sldNum" sz="quarter" idx="4"/>
          </p:nvPr>
        </p:nvSpPr>
        <p:spPr/>
        <p:txBody>
          <a:bodyPr/>
          <a:lstStyle/>
          <a:p>
            <a:fld id="{4080289E-A2FF-0941-931A-EE1328331F47}" type="slidenum">
              <a:rPr lang="uk-UA" smtClean="0"/>
              <a:pPr/>
              <a:t>130</a:t>
            </a:fld>
            <a:endParaRPr lang="uk-UA"/>
          </a:p>
        </p:txBody>
      </p:sp>
      <p:sp>
        <p:nvSpPr>
          <p:cNvPr id="3" name="Text Placeholder 2">
            <a:extLst>
              <a:ext uri="{FF2B5EF4-FFF2-40B4-BE49-F238E27FC236}">
                <a16:creationId xmlns:a16="http://schemas.microsoft.com/office/drawing/2014/main" id="{7B728308-6CFE-5243-81F1-D2BE77F17C04}"/>
              </a:ext>
            </a:extLst>
          </p:cNvPr>
          <p:cNvSpPr>
            <a:spLocks noGrp="1"/>
          </p:cNvSpPr>
          <p:nvPr>
            <p:ph type="body" sz="quarter" idx="10"/>
          </p:nvPr>
        </p:nvSpPr>
        <p:spPr>
          <a:xfrm>
            <a:off x="398463" y="1124044"/>
            <a:ext cx="8584805" cy="4822825"/>
          </a:xfrm>
        </p:spPr>
        <p:txBody>
          <a:bodyPr/>
          <a:lstStyle/>
          <a:p>
            <a:r>
              <a:rPr lang="en-US" sz="3600" b="1" dirty="0">
                <a:solidFill>
                  <a:schemeClr val="tx2"/>
                </a:solidFill>
              </a:rPr>
              <a:t>Option 1: </a:t>
            </a:r>
            <a:r>
              <a:rPr lang="en-US" sz="3600" dirty="0"/>
              <a:t>If you brought a hard copy of the exemplar, annotate directly on it!</a:t>
            </a:r>
            <a:endParaRPr lang="en-US" sz="3600" b="1" dirty="0"/>
          </a:p>
          <a:p>
            <a:r>
              <a:rPr lang="en-US" sz="3600" b="1" dirty="0">
                <a:solidFill>
                  <a:schemeClr val="tx2"/>
                </a:solidFill>
              </a:rPr>
              <a:t>Option 2: </a:t>
            </a:r>
            <a:r>
              <a:rPr lang="en-US" sz="3600" dirty="0"/>
              <a:t>Use the “insert comment” feature on Microsoft Word or your PDF viewer to annotate electronically</a:t>
            </a:r>
          </a:p>
          <a:p>
            <a:r>
              <a:rPr lang="en-US" sz="3600" b="1" dirty="0">
                <a:solidFill>
                  <a:schemeClr val="tx2"/>
                </a:solidFill>
              </a:rPr>
              <a:t>Option 3: </a:t>
            </a:r>
            <a:r>
              <a:rPr lang="en-US" sz="3600" dirty="0"/>
              <a:t>Use sticky notes to annotate on a blank piece of paper and transfer them to a printed copy of the exemplar later</a:t>
            </a:r>
          </a:p>
        </p:txBody>
      </p:sp>
      <p:sp>
        <p:nvSpPr>
          <p:cNvPr id="4" name="Title 3">
            <a:extLst>
              <a:ext uri="{FF2B5EF4-FFF2-40B4-BE49-F238E27FC236}">
                <a16:creationId xmlns:a16="http://schemas.microsoft.com/office/drawing/2014/main" id="{6A0F5681-CB7D-4146-BD03-EDB03E2CCB34}"/>
              </a:ext>
            </a:extLst>
          </p:cNvPr>
          <p:cNvSpPr>
            <a:spLocks noGrp="1"/>
          </p:cNvSpPr>
          <p:nvPr>
            <p:ph type="title"/>
          </p:nvPr>
        </p:nvSpPr>
        <p:spPr/>
        <p:txBody>
          <a:bodyPr/>
          <a:lstStyle/>
          <a:p>
            <a:r>
              <a:rPr lang="en-US" dirty="0"/>
              <a:t>Options for Annotation </a:t>
            </a:r>
          </a:p>
        </p:txBody>
      </p:sp>
      <p:pic>
        <p:nvPicPr>
          <p:cNvPr id="6" name="Picture 5">
            <a:extLst>
              <a:ext uri="{FF2B5EF4-FFF2-40B4-BE49-F238E27FC236}">
                <a16:creationId xmlns:a16="http://schemas.microsoft.com/office/drawing/2014/main" id="{B38FC7D1-4F70-3F4F-AE99-D8AD306254F7}"/>
              </a:ext>
            </a:extLst>
          </p:cNvPr>
          <p:cNvPicPr>
            <a:picLocks noChangeAspect="1"/>
          </p:cNvPicPr>
          <p:nvPr/>
        </p:nvPicPr>
        <p:blipFill>
          <a:blip r:embed="rId3"/>
          <a:stretch>
            <a:fillRect/>
          </a:stretch>
        </p:blipFill>
        <p:spPr>
          <a:xfrm>
            <a:off x="9194550" y="1124044"/>
            <a:ext cx="2661866" cy="2094583"/>
          </a:xfrm>
          <a:prstGeom prst="rect">
            <a:avLst/>
          </a:prstGeom>
        </p:spPr>
      </p:pic>
    </p:spTree>
    <p:extLst>
      <p:ext uri="{BB962C8B-B14F-4D97-AF65-F5344CB8AC3E}">
        <p14:creationId xmlns:p14="http://schemas.microsoft.com/office/powerpoint/2010/main" val="188444542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131</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p:txBody>
          <a:bodyPr/>
          <a:lstStyle/>
          <a:p>
            <a:pPr>
              <a:buFont typeface="Arial" charset="0"/>
              <a:buChar char="•"/>
            </a:pPr>
            <a:r>
              <a:rPr lang="en-US" sz="4400" b="1">
                <a:solidFill>
                  <a:schemeClr val="tx2"/>
                </a:solidFill>
              </a:rPr>
              <a:t>Read </a:t>
            </a:r>
            <a:r>
              <a:rPr lang="en-US" sz="4400">
                <a:solidFill>
                  <a:schemeClr val="tx1"/>
                </a:solidFill>
              </a:rPr>
              <a:t>the student exemplar once, uninterrupted </a:t>
            </a:r>
          </a:p>
          <a:p>
            <a:pPr>
              <a:buFont typeface="Arial" charset="0"/>
              <a:buChar char="•"/>
            </a:pPr>
            <a:endParaRPr lang="en-US" sz="1500" b="1">
              <a:solidFill>
                <a:schemeClr val="tx1"/>
              </a:solidFill>
            </a:endParaRPr>
          </a:p>
          <a:p>
            <a:pPr>
              <a:buFont typeface="Arial" charset="0"/>
              <a:buChar char="•"/>
            </a:pPr>
            <a:r>
              <a:rPr lang="en-US" sz="4400" b="1">
                <a:solidFill>
                  <a:schemeClr val="tx2"/>
                </a:solidFill>
              </a:rPr>
              <a:t>Annotate</a:t>
            </a:r>
            <a:r>
              <a:rPr lang="en-US" sz="4400">
                <a:solidFill>
                  <a:schemeClr val="tx1"/>
                </a:solidFill>
              </a:rPr>
              <a:t> the student exemplar</a:t>
            </a:r>
          </a:p>
          <a:p>
            <a:pPr>
              <a:buFont typeface="Arial" charset="0"/>
              <a:buChar char="•"/>
            </a:pPr>
            <a:endParaRPr lang="en-US" sz="1500">
              <a:solidFill>
                <a:schemeClr val="tx1"/>
              </a:solidFill>
            </a:endParaRPr>
          </a:p>
          <a:p>
            <a:pPr>
              <a:buFont typeface="Arial" charset="0"/>
              <a:buChar char="•"/>
            </a:pPr>
            <a:r>
              <a:rPr lang="en-US" sz="4400" b="1">
                <a:solidFill>
                  <a:schemeClr val="tx2"/>
                </a:solidFill>
              </a:rPr>
              <a:t>Be specific </a:t>
            </a:r>
            <a:r>
              <a:rPr lang="en-US" sz="4400">
                <a:solidFill>
                  <a:schemeClr val="tx1"/>
                </a:solidFill>
              </a:rPr>
              <a:t>when you annotate – use key language from the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Read and Annotate the Student Exemplar</a:t>
            </a:r>
          </a:p>
        </p:txBody>
      </p:sp>
    </p:spTree>
    <p:extLst>
      <p:ext uri="{BB962C8B-B14F-4D97-AF65-F5344CB8AC3E}">
        <p14:creationId xmlns:p14="http://schemas.microsoft.com/office/powerpoint/2010/main" val="3164768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D60212-682B-43EB-BFC2-8FA7527B0679}"/>
              </a:ext>
            </a:extLst>
          </p:cNvPr>
          <p:cNvSpPr>
            <a:spLocks noGrp="1"/>
          </p:cNvSpPr>
          <p:nvPr>
            <p:ph type="sldNum" sz="quarter" idx="4"/>
          </p:nvPr>
        </p:nvSpPr>
        <p:spPr/>
        <p:txBody>
          <a:bodyPr/>
          <a:lstStyle/>
          <a:p>
            <a:fld id="{4080289E-A2FF-0941-931A-EE1328331F47}" type="slidenum">
              <a:rPr lang="uk-UA" smtClean="0"/>
              <a:pPr/>
              <a:t>132</a:t>
            </a:fld>
            <a:endParaRPr lang="uk-UA"/>
          </a:p>
        </p:txBody>
      </p:sp>
      <p:sp>
        <p:nvSpPr>
          <p:cNvPr id="4" name="Text Placeholder 3">
            <a:extLst>
              <a:ext uri="{FF2B5EF4-FFF2-40B4-BE49-F238E27FC236}">
                <a16:creationId xmlns:a16="http://schemas.microsoft.com/office/drawing/2014/main" id="{A6F4F54B-B6E8-4925-8197-BE03E174F478}"/>
              </a:ext>
            </a:extLst>
          </p:cNvPr>
          <p:cNvSpPr>
            <a:spLocks noGrp="1"/>
          </p:cNvSpPr>
          <p:nvPr>
            <p:ph type="body" sz="quarter" idx="10"/>
          </p:nvPr>
        </p:nvSpPr>
        <p:spPr/>
        <p:txBody>
          <a:bodyPr/>
          <a:lstStyle/>
          <a:p>
            <a:r>
              <a:rPr lang="en-US" sz="4500">
                <a:solidFill>
                  <a:schemeClr val="tx1"/>
                </a:solidFill>
              </a:rPr>
              <a:t>What do you think will be most challenging for your students in this task: </a:t>
            </a:r>
          </a:p>
          <a:p>
            <a:pPr lvl="1"/>
            <a:r>
              <a:rPr lang="en-US" sz="4100">
                <a:solidFill>
                  <a:schemeClr val="tx1"/>
                </a:solidFill>
              </a:rPr>
              <a:t>building knowledge of content?</a:t>
            </a:r>
          </a:p>
          <a:p>
            <a:pPr marL="457200" lvl="1" indent="0">
              <a:buNone/>
            </a:pPr>
            <a:r>
              <a:rPr lang="en-US" sz="4100">
                <a:solidFill>
                  <a:schemeClr val="tx1"/>
                </a:solidFill>
              </a:rPr>
              <a:t>                        </a:t>
            </a:r>
            <a:r>
              <a:rPr lang="en-US" sz="4500">
                <a:solidFill>
                  <a:schemeClr val="tx1"/>
                </a:solidFill>
              </a:rPr>
              <a:t> or </a:t>
            </a:r>
          </a:p>
          <a:p>
            <a:pPr lvl="1"/>
            <a:r>
              <a:rPr lang="en-US" sz="4100">
                <a:solidFill>
                  <a:schemeClr val="tx1"/>
                </a:solidFill>
              </a:rPr>
              <a:t>building knowledge of skills?</a:t>
            </a:r>
          </a:p>
          <a:p>
            <a:pPr lvl="1"/>
            <a:endParaRPr lang="en-US" sz="2000">
              <a:solidFill>
                <a:schemeClr val="tx1"/>
              </a:solidFill>
            </a:endParaRPr>
          </a:p>
          <a:p>
            <a:r>
              <a:rPr lang="en-US" sz="4500">
                <a:solidFill>
                  <a:schemeClr val="tx1"/>
                </a:solidFill>
              </a:rPr>
              <a:t>What makes you think so?</a:t>
            </a:r>
          </a:p>
        </p:txBody>
      </p:sp>
      <p:sp>
        <p:nvSpPr>
          <p:cNvPr id="2" name="Title 1">
            <a:extLst>
              <a:ext uri="{FF2B5EF4-FFF2-40B4-BE49-F238E27FC236}">
                <a16:creationId xmlns:a16="http://schemas.microsoft.com/office/drawing/2014/main" id="{2B8B000C-E828-4AAF-BE84-54DD9812499F}"/>
              </a:ext>
            </a:extLst>
          </p:cNvPr>
          <p:cNvSpPr>
            <a:spLocks noGrp="1"/>
          </p:cNvSpPr>
          <p:nvPr>
            <p:ph type="title"/>
          </p:nvPr>
        </p:nvSpPr>
        <p:spPr/>
        <p:txBody>
          <a:bodyPr/>
          <a:lstStyle/>
          <a:p>
            <a:r>
              <a:rPr lang="en-US"/>
              <a:t>Let’s Discuss!</a:t>
            </a:r>
          </a:p>
        </p:txBody>
      </p:sp>
      <p:pic>
        <p:nvPicPr>
          <p:cNvPr id="6" name="Picture 5">
            <a:extLst>
              <a:ext uri="{FF2B5EF4-FFF2-40B4-BE49-F238E27FC236}">
                <a16:creationId xmlns:a16="http://schemas.microsoft.com/office/drawing/2014/main" id="{B0D7EA7D-8A7A-B64B-AE0B-D0F8FFAA97B8}"/>
              </a:ext>
            </a:extLst>
          </p:cNvPr>
          <p:cNvPicPr>
            <a:picLocks noChangeAspect="1"/>
          </p:cNvPicPr>
          <p:nvPr/>
        </p:nvPicPr>
        <p:blipFill>
          <a:blip r:embed="rId3"/>
          <a:stretch>
            <a:fillRect/>
          </a:stretch>
        </p:blipFill>
        <p:spPr>
          <a:xfrm>
            <a:off x="10346902" y="4103223"/>
            <a:ext cx="1760466" cy="1682223"/>
          </a:xfrm>
          <a:prstGeom prst="rect">
            <a:avLst/>
          </a:prstGeom>
        </p:spPr>
      </p:pic>
    </p:spTree>
    <p:extLst>
      <p:ext uri="{BB962C8B-B14F-4D97-AF65-F5344CB8AC3E}">
        <p14:creationId xmlns:p14="http://schemas.microsoft.com/office/powerpoint/2010/main" val="40429302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a:t>Take a Break</a:t>
            </a:r>
          </a:p>
        </p:txBody>
      </p:sp>
    </p:spTree>
    <p:extLst>
      <p:ext uri="{BB962C8B-B14F-4D97-AF65-F5344CB8AC3E}">
        <p14:creationId xmlns:p14="http://schemas.microsoft.com/office/powerpoint/2010/main" val="151303252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6</a:t>
            </a:r>
            <a:r>
              <a:rPr lang="en-US" sz="5000"/>
              <a:t>: Preparing to Teach and Collect Evidence</a:t>
            </a:r>
            <a:endParaRPr lang="en-US">
              <a:latin typeface="Calibri"/>
              <a:cs typeface="Calibri"/>
            </a:endParaRPr>
          </a:p>
        </p:txBody>
      </p:sp>
    </p:spTree>
    <p:extLst>
      <p:ext uri="{BB962C8B-B14F-4D97-AF65-F5344CB8AC3E}">
        <p14:creationId xmlns:p14="http://schemas.microsoft.com/office/powerpoint/2010/main" val="88456174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135</a:t>
            </a:fld>
            <a:endParaRPr lang="en-US"/>
          </a:p>
        </p:txBody>
      </p:sp>
      <p:sp>
        <p:nvSpPr>
          <p:cNvPr id="4" name="Title 3"/>
          <p:cNvSpPr>
            <a:spLocks noGrp="1"/>
          </p:cNvSpPr>
          <p:nvPr>
            <p:ph type="title"/>
          </p:nvPr>
        </p:nvSpPr>
        <p:spPr/>
        <p:txBody>
          <a:bodyPr/>
          <a:lstStyle/>
          <a:p>
            <a:r>
              <a:rPr lang="en-US"/>
              <a:t>Do Now</a:t>
            </a:r>
          </a:p>
        </p:txBody>
      </p:sp>
      <p:sp>
        <p:nvSpPr>
          <p:cNvPr id="3" name="TextBox 2"/>
          <p:cNvSpPr txBox="1"/>
          <p:nvPr/>
        </p:nvSpPr>
        <p:spPr>
          <a:xfrm>
            <a:off x="362498" y="1213474"/>
            <a:ext cx="11179277" cy="3600986"/>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Think about our last cycle of inquiry (leading a text-based discussion)</a:t>
            </a:r>
          </a:p>
          <a:p>
            <a:pPr algn="ctr"/>
            <a:endParaRPr lang="en-US" sz="2000" b="1">
              <a:solidFill>
                <a:schemeClr val="tx2"/>
              </a:solidFill>
              <a:latin typeface="Calibri" charset="0"/>
              <a:ea typeface="Calibri" charset="0"/>
              <a:cs typeface="Calibri" charset="0"/>
            </a:endParaRPr>
          </a:p>
          <a:p>
            <a:pPr marL="457200" indent="-457200">
              <a:buFont typeface="Arial" charset="0"/>
              <a:buChar char="•"/>
            </a:pPr>
            <a:r>
              <a:rPr lang="en-US" sz="4500">
                <a:latin typeface="Calibri" charset="0"/>
                <a:ea typeface="Calibri" charset="0"/>
                <a:cs typeface="Calibri" charset="0"/>
              </a:rPr>
              <a:t>What did you learn from that experience that you want to consider this time around?</a:t>
            </a:r>
          </a:p>
          <a:p>
            <a:pPr marL="457200" indent="-457200">
              <a:buFont typeface="Arial" charset="0"/>
              <a:buChar char="•"/>
            </a:pPr>
            <a:endParaRPr lang="en-US" sz="2800">
              <a:latin typeface="Calibri" charset="0"/>
              <a:ea typeface="Calibri" charset="0"/>
              <a:cs typeface="Calibri" charset="0"/>
            </a:endParaRPr>
          </a:p>
        </p:txBody>
      </p:sp>
    </p:spTree>
    <p:extLst>
      <p:ext uri="{BB962C8B-B14F-4D97-AF65-F5344CB8AC3E}">
        <p14:creationId xmlns:p14="http://schemas.microsoft.com/office/powerpoint/2010/main" val="60520739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136</a:t>
            </a:fld>
            <a:endParaRPr lang="en-US"/>
          </a:p>
        </p:txBody>
      </p:sp>
      <p:sp>
        <p:nvSpPr>
          <p:cNvPr id="5" name="Text Placeholder 4"/>
          <p:cNvSpPr>
            <a:spLocks noGrp="1"/>
          </p:cNvSpPr>
          <p:nvPr>
            <p:ph type="body" sz="quarter" idx="10"/>
          </p:nvPr>
        </p:nvSpPr>
        <p:spPr/>
        <p:txBody>
          <a:bodyPr/>
          <a:lstStyle/>
          <a:p>
            <a:r>
              <a:rPr lang="en-US" sz="4000">
                <a:solidFill>
                  <a:schemeClr val="tx1"/>
                </a:solidFill>
              </a:rPr>
              <a:t> Prepare to teach a sequence of lessons from the Guidebooks that culminates in a writing task.</a:t>
            </a:r>
          </a:p>
          <a:p>
            <a:endParaRPr lang="en-US" sz="4000">
              <a:solidFill>
                <a:schemeClr val="tx1"/>
              </a:solidFill>
            </a:endParaRPr>
          </a:p>
          <a:p>
            <a:r>
              <a:rPr lang="en-US" sz="4000">
                <a:solidFill>
                  <a:schemeClr val="tx1"/>
                </a:solidFill>
              </a:rPr>
              <a:t>Explain how the Guidebooks lessons guide students through each stage of the Writing process as they complete a writing task.</a:t>
            </a:r>
          </a:p>
          <a:p>
            <a:endParaRPr lang="en-US" sz="2400"/>
          </a:p>
          <a:p>
            <a:pPr marL="0" indent="0">
              <a:buNone/>
            </a:pPr>
            <a:endParaRPr lang="en-US" sz="2400"/>
          </a:p>
          <a:p>
            <a:endParaRPr lang="en-US" sz="3400"/>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124561863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137</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Where are we now?</a:t>
            </a:r>
          </a:p>
        </p:txBody>
      </p:sp>
      <p:pic>
        <p:nvPicPr>
          <p:cNvPr id="5" name="Picture 4"/>
          <p:cNvPicPr>
            <a:picLocks noChangeAspect="1"/>
          </p:cNvPicPr>
          <p:nvPr/>
        </p:nvPicPr>
        <p:blipFill>
          <a:blip r:embed="rId3"/>
          <a:stretch>
            <a:fillRect/>
          </a:stretch>
        </p:blipFill>
        <p:spPr>
          <a:xfrm>
            <a:off x="2075800" y="1000125"/>
            <a:ext cx="8206616" cy="505449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6475" y="134245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8045" y="3619410"/>
            <a:ext cx="1007505" cy="1078345"/>
          </a:xfrm>
          <a:prstGeom prst="rect">
            <a:avLst/>
          </a:prstGeom>
        </p:spPr>
      </p:pic>
      <p:cxnSp>
        <p:nvCxnSpPr>
          <p:cNvPr id="4" name="Straight Arrow Connector 3"/>
          <p:cNvCxnSpPr/>
          <p:nvPr/>
        </p:nvCxnSpPr>
        <p:spPr>
          <a:xfrm flipH="1">
            <a:off x="8015591" y="5468163"/>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724136" y="5065364"/>
            <a:ext cx="1555565" cy="830997"/>
          </a:xfrm>
          <a:prstGeom prst="rect">
            <a:avLst/>
          </a:prstGeom>
          <a:noFill/>
        </p:spPr>
        <p:txBody>
          <a:bodyPr wrap="square" rtlCol="0">
            <a:spAutoFit/>
          </a:bodyPr>
          <a:lstStyle/>
          <a:p>
            <a:r>
              <a:rPr lang="en-US" sz="240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29598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138</a:t>
            </a:fld>
            <a:endParaRPr lang="en-US" dirty="0"/>
          </a:p>
        </p:txBody>
      </p:sp>
      <p:sp>
        <p:nvSpPr>
          <p:cNvPr id="4" name="Title 3"/>
          <p:cNvSpPr>
            <a:spLocks noGrp="1"/>
          </p:cNvSpPr>
          <p:nvPr>
            <p:ph type="title"/>
          </p:nvPr>
        </p:nvSpPr>
        <p:spPr/>
        <p:txBody>
          <a:bodyPr/>
          <a:lstStyle/>
          <a:p>
            <a:r>
              <a:rPr lang="en-US" dirty="0"/>
              <a:t>Quick review: The Guidebooks Writing Process</a:t>
            </a:r>
          </a:p>
        </p:txBody>
      </p:sp>
      <p:pic>
        <p:nvPicPr>
          <p:cNvPr id="5" name="Picture 4"/>
          <p:cNvPicPr>
            <a:picLocks noChangeAspect="1"/>
          </p:cNvPicPr>
          <p:nvPr/>
        </p:nvPicPr>
        <p:blipFill>
          <a:blip r:embed="rId3"/>
          <a:stretch>
            <a:fillRect/>
          </a:stretch>
        </p:blipFill>
        <p:spPr>
          <a:xfrm>
            <a:off x="2616200" y="937947"/>
            <a:ext cx="7056967" cy="5136886"/>
          </a:xfrm>
          <a:prstGeom prst="rect">
            <a:avLst/>
          </a:prstGeom>
        </p:spPr>
      </p:pic>
      <p:sp>
        <p:nvSpPr>
          <p:cNvPr id="6" name="Rectangle 5">
            <a:extLst>
              <a:ext uri="{FF2B5EF4-FFF2-40B4-BE49-F238E27FC236}">
                <a16:creationId xmlns:a16="http://schemas.microsoft.com/office/drawing/2014/main" id="{3841A690-8539-5044-B8EB-820CC7E4BD72}"/>
              </a:ext>
            </a:extLst>
          </p:cNvPr>
          <p:cNvSpPr/>
          <p:nvPr/>
        </p:nvSpPr>
        <p:spPr>
          <a:xfrm>
            <a:off x="-44054" y="5915816"/>
            <a:ext cx="1252026" cy="246221"/>
          </a:xfrm>
          <a:prstGeom prst="rect">
            <a:avLst/>
          </a:prstGeom>
        </p:spPr>
        <p:txBody>
          <a:bodyPr wrap="square">
            <a:spAutoFit/>
          </a:bodyPr>
          <a:lstStyle/>
          <a:p>
            <a:r>
              <a:rPr lang="en-US" sz="1000" dirty="0">
                <a:solidFill>
                  <a:srgbClr val="0000FF"/>
                </a:solidFill>
                <a:latin typeface="Calibri" charset="0"/>
                <a:ea typeface="Calibri" charset="0"/>
                <a:cs typeface="Calibri" charset="0"/>
              </a:rPr>
              <a:t>(</a:t>
            </a:r>
            <a:r>
              <a:rPr lang="en-US" sz="1000" dirty="0" err="1">
                <a:solidFill>
                  <a:srgbClr val="0000FF"/>
                </a:solidFill>
                <a:latin typeface="Calibri" charset="0"/>
                <a:ea typeface="Calibri" charset="0"/>
                <a:cs typeface="Calibri" charset="0"/>
              </a:rPr>
              <a:t>LearnZillion</a:t>
            </a:r>
            <a:r>
              <a:rPr lang="en-US" sz="1000" dirty="0">
                <a:solidFill>
                  <a:srgbClr val="0000FF"/>
                </a:solidFill>
                <a:latin typeface="Calibri" charset="0"/>
                <a:ea typeface="Calibri" charset="0"/>
                <a:cs typeface="Calibri" charset="0"/>
              </a:rPr>
              <a:t>, 2017) </a:t>
            </a:r>
            <a:endParaRPr lang="en-US" sz="1000" dirty="0">
              <a:latin typeface="Calibri" charset="0"/>
              <a:ea typeface="Calibri" charset="0"/>
              <a:cs typeface="Calibri" charset="0"/>
            </a:endParaRPr>
          </a:p>
        </p:txBody>
      </p:sp>
    </p:spTree>
    <p:extLst>
      <p:ext uri="{BB962C8B-B14F-4D97-AF65-F5344CB8AC3E}">
        <p14:creationId xmlns:p14="http://schemas.microsoft.com/office/powerpoint/2010/main" val="201559116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139</a:t>
            </a:fld>
            <a:endParaRPr lang="en-US" sz="1800">
              <a:solidFill>
                <a:srgbClr val="5A5A5A"/>
              </a:solidFill>
              <a:latin typeface="Calibri"/>
              <a:ea typeface="Calibri"/>
              <a:cs typeface="Calibri"/>
              <a:sym typeface="Calibri"/>
            </a:endParaRP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In a moment…</a:t>
            </a:r>
          </a:p>
        </p:txBody>
      </p:sp>
      <p:sp>
        <p:nvSpPr>
          <p:cNvPr id="5" name="Shape 191"/>
          <p:cNvSpPr txBox="1">
            <a:spLocks/>
          </p:cNvSpPr>
          <p:nvPr/>
        </p:nvSpPr>
        <p:spPr>
          <a:xfrm>
            <a:off x="6400800" y="1193800"/>
            <a:ext cx="5672137" cy="4822825"/>
          </a:xfrm>
          <a:prstGeom prst="rect">
            <a:avLst/>
          </a:prstGeom>
          <a:noFill/>
          <a:ln>
            <a:no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0"/>
              </a:spcBef>
              <a:buClr>
                <a:srgbClr val="5A5A5A"/>
              </a:buClr>
              <a:buFont typeface="Arial"/>
              <a:buNone/>
            </a:pPr>
            <a:endParaRPr lang="en-US" sz="1500" b="1">
              <a:solidFill>
                <a:schemeClr val="tx2"/>
              </a:solidFill>
              <a:ea typeface="Calibri"/>
              <a:sym typeface="Calibri"/>
            </a:endParaRPr>
          </a:p>
        </p:txBody>
      </p:sp>
      <p:sp>
        <p:nvSpPr>
          <p:cNvPr id="6" name="Shape 191"/>
          <p:cNvSpPr txBox="1">
            <a:spLocks/>
          </p:cNvSpPr>
          <p:nvPr/>
        </p:nvSpPr>
        <p:spPr>
          <a:xfrm>
            <a:off x="541864" y="896467"/>
            <a:ext cx="11108271" cy="3987800"/>
          </a:xfrm>
          <a:prstGeom prst="rect">
            <a:avLst/>
          </a:prstGeom>
          <a:noFill/>
          <a:ln w="47625">
            <a:no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0"/>
              </a:spcBef>
              <a:buClr>
                <a:schemeClr val="tx1"/>
              </a:buClr>
              <a:buNone/>
            </a:pPr>
            <a:r>
              <a:rPr lang="en-US" sz="4600" dirty="0">
                <a:solidFill>
                  <a:schemeClr val="tx1"/>
                </a:solidFill>
                <a:ea typeface="Calibri"/>
                <a:sym typeface="Calibri"/>
              </a:rPr>
              <a:t>Unpack the Writing Process by analyzing the sequence of lessons in your Guidebooks unit</a:t>
            </a:r>
            <a:endParaRPr lang="is-IS" sz="4600" b="1" dirty="0">
              <a:solidFill>
                <a:schemeClr val="tx1"/>
              </a:solidFill>
              <a:ea typeface="Calibri"/>
              <a:sym typeface="Calibri"/>
            </a:endParaRPr>
          </a:p>
          <a:p>
            <a:pPr marL="742950" indent="-742950">
              <a:spcBef>
                <a:spcPts val="0"/>
              </a:spcBef>
              <a:buClr>
                <a:schemeClr val="tx1"/>
              </a:buClr>
              <a:buFont typeface="+mj-lt"/>
              <a:buAutoNum type="arabicParenR"/>
            </a:pPr>
            <a:endParaRPr lang="is-IS" sz="4600" b="1" dirty="0">
              <a:solidFill>
                <a:schemeClr val="tx1"/>
              </a:solidFill>
              <a:ea typeface="Calibri"/>
              <a:sym typeface="Calibri"/>
            </a:endParaRPr>
          </a:p>
          <a:p>
            <a:pPr marL="742950" indent="-742950">
              <a:spcBef>
                <a:spcPts val="0"/>
              </a:spcBef>
              <a:buClr>
                <a:schemeClr val="tx1"/>
              </a:buClr>
              <a:buFont typeface="+mj-lt"/>
              <a:buAutoNum type="arabicParenR"/>
            </a:pPr>
            <a:endParaRPr lang="is-IS" sz="4600" b="1" dirty="0">
              <a:solidFill>
                <a:schemeClr val="tx1"/>
              </a:solidFill>
              <a:ea typeface="Calibri"/>
              <a:sym typeface="Calibri"/>
            </a:endParaRPr>
          </a:p>
          <a:p>
            <a:pPr marL="0" indent="0" algn="ctr">
              <a:spcBef>
                <a:spcPts val="0"/>
              </a:spcBef>
              <a:buClr>
                <a:srgbClr val="5A5A5A"/>
              </a:buClr>
              <a:buFont typeface="Arial"/>
              <a:buNone/>
            </a:pPr>
            <a:endParaRPr lang="en-US" sz="4600" b="1" dirty="0">
              <a:solidFill>
                <a:schemeClr val="tx2"/>
              </a:solidFill>
              <a:ea typeface="Calibri"/>
              <a:sym typeface="Calibri"/>
            </a:endParaRPr>
          </a:p>
        </p:txBody>
      </p:sp>
      <p:pic>
        <p:nvPicPr>
          <p:cNvPr id="9" name="Picture 8">
            <a:extLst>
              <a:ext uri="{FF2B5EF4-FFF2-40B4-BE49-F238E27FC236}">
                <a16:creationId xmlns:a16="http://schemas.microsoft.com/office/drawing/2014/main" id="{9C30984D-0E35-B44F-83AF-C022FD7681AA}"/>
              </a:ext>
            </a:extLst>
          </p:cNvPr>
          <p:cNvPicPr>
            <a:picLocks noChangeAspect="1"/>
          </p:cNvPicPr>
          <p:nvPr/>
        </p:nvPicPr>
        <p:blipFill>
          <a:blip r:embed="rId3"/>
          <a:stretch>
            <a:fillRect/>
          </a:stretch>
        </p:blipFill>
        <p:spPr>
          <a:xfrm rot="5400000">
            <a:off x="4200258" y="1676829"/>
            <a:ext cx="3479763" cy="4842164"/>
          </a:xfrm>
          <a:prstGeom prst="rect">
            <a:avLst/>
          </a:prstGeom>
          <a:ln>
            <a:solidFill>
              <a:schemeClr val="tx1"/>
            </a:solidFill>
          </a:ln>
        </p:spPr>
      </p:pic>
    </p:spTree>
    <p:extLst>
      <p:ext uri="{BB962C8B-B14F-4D97-AF65-F5344CB8AC3E}">
        <p14:creationId xmlns:p14="http://schemas.microsoft.com/office/powerpoint/2010/main" val="1899102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3" y="1193802"/>
            <a:ext cx="11457955" cy="4822825"/>
          </a:xfrm>
        </p:spPr>
        <p:txBody>
          <a:bodyPr/>
          <a:lstStyle/>
          <a:p>
            <a:r>
              <a:rPr lang="en-US" sz="3600" b="1" dirty="0">
                <a:solidFill>
                  <a:schemeClr val="bg2"/>
                </a:solidFill>
              </a:rPr>
              <a:t>Session 1: </a:t>
            </a:r>
            <a:r>
              <a:rPr lang="en-US" sz="3600" dirty="0">
                <a:solidFill>
                  <a:schemeClr val="tx1"/>
                </a:solidFill>
              </a:rPr>
              <a:t>The Writing Process in the Guidebooks</a:t>
            </a:r>
          </a:p>
          <a:p>
            <a:r>
              <a:rPr lang="en-US" sz="3600" b="1" dirty="0">
                <a:solidFill>
                  <a:schemeClr val="bg2"/>
                </a:solidFill>
              </a:rPr>
              <a:t>Session 2: </a:t>
            </a:r>
            <a:r>
              <a:rPr lang="en-US" sz="3600" dirty="0">
                <a:solidFill>
                  <a:schemeClr val="tx1"/>
                </a:solidFill>
              </a:rPr>
              <a:t>Opinion/Argumentative Writing</a:t>
            </a:r>
          </a:p>
          <a:p>
            <a:r>
              <a:rPr lang="en-US" sz="3600" b="1" dirty="0">
                <a:solidFill>
                  <a:schemeClr val="bg2"/>
                </a:solidFill>
              </a:rPr>
              <a:t>Session 3: </a:t>
            </a:r>
            <a:r>
              <a:rPr lang="en-US" sz="3600" dirty="0">
                <a:solidFill>
                  <a:schemeClr val="tx1"/>
                </a:solidFill>
              </a:rPr>
              <a:t>Informative Writing</a:t>
            </a:r>
          </a:p>
          <a:p>
            <a:r>
              <a:rPr lang="en-US" sz="3600" b="1" dirty="0">
                <a:solidFill>
                  <a:schemeClr val="bg2"/>
                </a:solidFill>
              </a:rPr>
              <a:t>Session 4: </a:t>
            </a:r>
            <a:r>
              <a:rPr lang="en-US" sz="3600" dirty="0">
                <a:solidFill>
                  <a:schemeClr val="tx1"/>
                </a:solidFill>
              </a:rPr>
              <a:t>Narrative Writing and the Mentor Text Strategy</a:t>
            </a:r>
          </a:p>
          <a:p>
            <a:r>
              <a:rPr lang="en-US" sz="3600" b="1" dirty="0">
                <a:solidFill>
                  <a:schemeClr val="bg2"/>
                </a:solidFill>
              </a:rPr>
              <a:t>Session 5: </a:t>
            </a:r>
            <a:r>
              <a:rPr lang="en-US" sz="3600" dirty="0">
                <a:solidFill>
                  <a:schemeClr val="tx1"/>
                </a:solidFill>
              </a:rPr>
              <a:t>Annotating Student Writing</a:t>
            </a:r>
          </a:p>
          <a:p>
            <a:r>
              <a:rPr lang="en-US" sz="3600" b="1" dirty="0">
                <a:solidFill>
                  <a:schemeClr val="bg2"/>
                </a:solidFill>
              </a:rPr>
              <a:t>Session 6: </a:t>
            </a:r>
            <a:r>
              <a:rPr lang="en-US" sz="3600" dirty="0">
                <a:solidFill>
                  <a:schemeClr val="tx1"/>
                </a:solidFill>
              </a:rPr>
              <a:t>Preparing to Teach</a:t>
            </a:r>
          </a:p>
        </p:txBody>
      </p:sp>
      <p:sp>
        <p:nvSpPr>
          <p:cNvPr id="4" name="Title 3"/>
          <p:cNvSpPr>
            <a:spLocks noGrp="1"/>
          </p:cNvSpPr>
          <p:nvPr>
            <p:ph type="title"/>
          </p:nvPr>
        </p:nvSpPr>
        <p:spPr/>
        <p:txBody>
          <a:bodyPr/>
          <a:lstStyle/>
          <a:p>
            <a:r>
              <a:rPr lang="en-US"/>
              <a:t>Our New Content – Module 5 Session Topics</a:t>
            </a:r>
          </a:p>
        </p:txBody>
      </p:sp>
    </p:spTree>
    <p:extLst>
      <p:ext uri="{BB962C8B-B14F-4D97-AF65-F5344CB8AC3E}">
        <p14:creationId xmlns:p14="http://schemas.microsoft.com/office/powerpoint/2010/main" val="90322076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140</a:t>
            </a:fld>
            <a:endParaRPr lang="en-US"/>
          </a:p>
        </p:txBody>
      </p:sp>
      <p:sp>
        <p:nvSpPr>
          <p:cNvPr id="4" name="Title 3"/>
          <p:cNvSpPr>
            <a:spLocks noGrp="1"/>
          </p:cNvSpPr>
          <p:nvPr>
            <p:ph type="title"/>
          </p:nvPr>
        </p:nvSpPr>
        <p:spPr/>
        <p:txBody>
          <a:bodyPr>
            <a:normAutofit/>
          </a:bodyPr>
          <a:lstStyle/>
          <a:p>
            <a:r>
              <a:rPr lang="en-US"/>
              <a:t>Building Understanding</a:t>
            </a:r>
          </a:p>
        </p:txBody>
      </p:sp>
      <p:sp>
        <p:nvSpPr>
          <p:cNvPr id="3" name="TextBox 2"/>
          <p:cNvSpPr txBox="1"/>
          <p:nvPr/>
        </p:nvSpPr>
        <p:spPr>
          <a:xfrm>
            <a:off x="7187049" y="1258653"/>
            <a:ext cx="4669367" cy="4401205"/>
          </a:xfrm>
          <a:prstGeom prst="rect">
            <a:avLst/>
          </a:prstGeom>
          <a:noFill/>
        </p:spPr>
        <p:txBody>
          <a:bodyPr wrap="square" rtlCol="0">
            <a:spAutoFit/>
          </a:bodyPr>
          <a:lstStyle/>
          <a:p>
            <a:pPr algn="ctr"/>
            <a:r>
              <a:rPr lang="en-US" sz="4000" b="1">
                <a:solidFill>
                  <a:schemeClr val="tx2"/>
                </a:solidFill>
                <a:latin typeface="Calibri"/>
                <a:cs typeface="Calibri"/>
              </a:rPr>
              <a:t>Complete Part I of your graphic organizer:</a:t>
            </a:r>
          </a:p>
          <a:p>
            <a:pPr algn="ctr"/>
            <a:r>
              <a:rPr lang="en-US" sz="4000">
                <a:latin typeface="Calibri"/>
                <a:cs typeface="Calibri"/>
              </a:rPr>
              <a:t>How do the lessons support students in building understanding?</a:t>
            </a:r>
          </a:p>
        </p:txBody>
      </p:sp>
      <p:pic>
        <p:nvPicPr>
          <p:cNvPr id="7" name="Picture 6"/>
          <p:cNvPicPr>
            <a:picLocks noChangeAspect="1"/>
          </p:cNvPicPr>
          <p:nvPr/>
        </p:nvPicPr>
        <p:blipFill>
          <a:blip r:embed="rId3"/>
          <a:stretch>
            <a:fillRect/>
          </a:stretch>
        </p:blipFill>
        <p:spPr>
          <a:xfrm>
            <a:off x="304800" y="1038735"/>
            <a:ext cx="6019800" cy="4841042"/>
          </a:xfrm>
          <a:prstGeom prst="rect">
            <a:avLst/>
          </a:prstGeom>
        </p:spPr>
      </p:pic>
      <p:sp>
        <p:nvSpPr>
          <p:cNvPr id="6" name="Rectangle 5">
            <a:extLst>
              <a:ext uri="{FF2B5EF4-FFF2-40B4-BE49-F238E27FC236}">
                <a16:creationId xmlns:a16="http://schemas.microsoft.com/office/drawing/2014/main" id="{B945813E-0CB3-3D4E-8635-A60264AD2823}"/>
              </a:ext>
            </a:extLst>
          </p:cNvPr>
          <p:cNvSpPr/>
          <p:nvPr/>
        </p:nvSpPr>
        <p:spPr>
          <a:xfrm>
            <a:off x="-44054" y="591581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82019284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141</a:t>
            </a:fld>
            <a:endParaRPr lang="en-US"/>
          </a:p>
        </p:txBody>
      </p:sp>
      <p:sp>
        <p:nvSpPr>
          <p:cNvPr id="4" name="Title 3"/>
          <p:cNvSpPr>
            <a:spLocks noGrp="1"/>
          </p:cNvSpPr>
          <p:nvPr>
            <p:ph type="title"/>
          </p:nvPr>
        </p:nvSpPr>
        <p:spPr/>
        <p:txBody>
          <a:bodyPr>
            <a:normAutofit/>
          </a:bodyPr>
          <a:lstStyle/>
          <a:p>
            <a:r>
              <a:rPr lang="en-US"/>
              <a:t>Brainstorming – Drafting – Revising – Editing - Publishing</a:t>
            </a:r>
          </a:p>
        </p:txBody>
      </p:sp>
      <p:pic>
        <p:nvPicPr>
          <p:cNvPr id="5" name="Picture 4"/>
          <p:cNvPicPr>
            <a:picLocks noChangeAspect="1"/>
          </p:cNvPicPr>
          <p:nvPr/>
        </p:nvPicPr>
        <p:blipFill>
          <a:blip r:embed="rId3"/>
          <a:stretch>
            <a:fillRect/>
          </a:stretch>
        </p:blipFill>
        <p:spPr>
          <a:xfrm>
            <a:off x="304800" y="1038735"/>
            <a:ext cx="6019800" cy="4841042"/>
          </a:xfrm>
          <a:prstGeom prst="rect">
            <a:avLst/>
          </a:prstGeom>
        </p:spPr>
      </p:pic>
      <p:sp>
        <p:nvSpPr>
          <p:cNvPr id="3" name="TextBox 2"/>
          <p:cNvSpPr txBox="1"/>
          <p:nvPr/>
        </p:nvSpPr>
        <p:spPr>
          <a:xfrm>
            <a:off x="7118016" y="1258653"/>
            <a:ext cx="4738400" cy="4401205"/>
          </a:xfrm>
          <a:prstGeom prst="rect">
            <a:avLst/>
          </a:prstGeom>
          <a:noFill/>
        </p:spPr>
        <p:txBody>
          <a:bodyPr wrap="square" rtlCol="0">
            <a:spAutoFit/>
          </a:bodyPr>
          <a:lstStyle/>
          <a:p>
            <a:pPr algn="ctr"/>
            <a:r>
              <a:rPr lang="en-US" sz="4000" b="1">
                <a:solidFill>
                  <a:schemeClr val="tx2"/>
                </a:solidFill>
                <a:latin typeface="Calibri"/>
                <a:cs typeface="Calibri"/>
              </a:rPr>
              <a:t>Complete Part II of your graphic organizer:</a:t>
            </a:r>
          </a:p>
          <a:p>
            <a:pPr algn="ctr"/>
            <a:r>
              <a:rPr lang="en-US" sz="4000">
                <a:latin typeface="Calibri"/>
                <a:cs typeface="Calibri"/>
              </a:rPr>
              <a:t>What evidence of the other 5 stages of the writing process do you see?</a:t>
            </a:r>
          </a:p>
        </p:txBody>
      </p:sp>
      <p:sp>
        <p:nvSpPr>
          <p:cNvPr id="6" name="Rectangle 5">
            <a:extLst>
              <a:ext uri="{FF2B5EF4-FFF2-40B4-BE49-F238E27FC236}">
                <a16:creationId xmlns:a16="http://schemas.microsoft.com/office/drawing/2014/main" id="{1B2EDA18-F1E7-E042-96F6-E5D0FCB04239}"/>
              </a:ext>
            </a:extLst>
          </p:cNvPr>
          <p:cNvSpPr/>
          <p:nvPr/>
        </p:nvSpPr>
        <p:spPr>
          <a:xfrm>
            <a:off x="-44054" y="591581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74738291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142</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xfrm>
            <a:off x="398463" y="1193800"/>
            <a:ext cx="11457953" cy="4822825"/>
          </a:xfrm>
          <a:prstGeom prst="rect">
            <a:avLst/>
          </a:prstGeom>
          <a:noFill/>
          <a:ln>
            <a:noFill/>
          </a:ln>
        </p:spPr>
        <p:txBody>
          <a:bodyPr wrap="square" lIns="91425" tIns="45700" rIns="91425" bIns="45700" anchor="t" anchorCtr="0">
            <a:noAutofit/>
          </a:bodyPr>
          <a:lstStyle/>
          <a:p>
            <a:pPr marL="571500" marR="0" lvl="0" indent="-571500" algn="l" rtl="0">
              <a:lnSpc>
                <a:spcPct val="90000"/>
              </a:lnSpc>
              <a:spcBef>
                <a:spcPts val="0"/>
              </a:spcBef>
              <a:spcAft>
                <a:spcPts val="0"/>
              </a:spcAft>
              <a:buClr>
                <a:srgbClr val="5A5A5A"/>
              </a:buClr>
              <a:buFont typeface="Arial" charset="0"/>
              <a:buChar char="•"/>
            </a:pPr>
            <a:r>
              <a:rPr lang="en-US" sz="4500" i="0" u="none" strike="noStrike" cap="none">
                <a:solidFill>
                  <a:schemeClr val="tx1"/>
                </a:solidFill>
                <a:ea typeface="Calibri"/>
                <a:sym typeface="Calibri"/>
              </a:rPr>
              <a:t>Describe</a:t>
            </a:r>
            <a:r>
              <a:rPr lang="en-US" sz="4500" b="0" i="0" u="none" strike="noStrike" cap="none">
                <a:solidFill>
                  <a:schemeClr val="tx1"/>
                </a:solidFill>
                <a:ea typeface="Calibri"/>
                <a:sym typeface="Calibri"/>
              </a:rPr>
              <a:t> your writing task</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a:solidFill>
                <a:schemeClr val="tx1"/>
              </a:solidFill>
              <a:ea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b="0" i="0" u="none" strike="noStrike" cap="none">
                <a:solidFill>
                  <a:schemeClr val="tx1"/>
                </a:solidFill>
                <a:ea typeface="Calibri"/>
                <a:sym typeface="Calibri"/>
              </a:rPr>
              <a:t>What evidence did you see of The Writing Process for this particular task?</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a:solidFill>
                <a:schemeClr val="tx1"/>
              </a:solidFill>
              <a:ea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a:solidFill>
                  <a:schemeClr val="tx1"/>
                </a:solidFill>
                <a:ea typeface="Calibri"/>
                <a:sym typeface="Calibri"/>
              </a:rPr>
              <a:t>What stood out to you most about The Writing Process for this task?</a:t>
            </a:r>
            <a:endParaRPr lang="en-US" sz="4500" b="0" i="0" u="none" strike="noStrike" cap="none">
              <a:solidFill>
                <a:schemeClr val="tx1"/>
              </a:solidFill>
              <a:ea typeface="Calibri"/>
              <a:sym typeface="Calibri"/>
            </a:endParaRP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Let’s Discuss!</a:t>
            </a:r>
          </a:p>
        </p:txBody>
      </p:sp>
      <p:pic>
        <p:nvPicPr>
          <p:cNvPr id="4" name="Picture 3">
            <a:extLst>
              <a:ext uri="{FF2B5EF4-FFF2-40B4-BE49-F238E27FC236}">
                <a16:creationId xmlns:a16="http://schemas.microsoft.com/office/drawing/2014/main" id="{A4FCD7A9-6644-CA4A-B65D-7665B0A93F7F}"/>
              </a:ext>
            </a:extLst>
          </p:cNvPr>
          <p:cNvPicPr>
            <a:picLocks noChangeAspect="1"/>
          </p:cNvPicPr>
          <p:nvPr/>
        </p:nvPicPr>
        <p:blipFill>
          <a:blip r:embed="rId3"/>
          <a:stretch>
            <a:fillRect/>
          </a:stretch>
        </p:blipFill>
        <p:spPr>
          <a:xfrm>
            <a:off x="10050014" y="896467"/>
            <a:ext cx="2138910" cy="1268845"/>
          </a:xfrm>
          <a:prstGeom prst="rect">
            <a:avLst/>
          </a:prstGeom>
        </p:spPr>
      </p:pic>
    </p:spTree>
    <p:extLst>
      <p:ext uri="{BB962C8B-B14F-4D97-AF65-F5344CB8AC3E}">
        <p14:creationId xmlns:p14="http://schemas.microsoft.com/office/powerpoint/2010/main" val="4417228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87D77-16EC-C443-9715-D7BF94C92BAA}"/>
              </a:ext>
            </a:extLst>
          </p:cNvPr>
          <p:cNvSpPr>
            <a:spLocks noGrp="1"/>
          </p:cNvSpPr>
          <p:nvPr>
            <p:ph type="title"/>
          </p:nvPr>
        </p:nvSpPr>
        <p:spPr/>
        <p:txBody>
          <a:bodyPr/>
          <a:lstStyle/>
          <a:p>
            <a:r>
              <a:rPr lang="en-US" b="1" dirty="0"/>
              <a:t>Next Steps &amp; Wrapping Up</a:t>
            </a:r>
          </a:p>
        </p:txBody>
      </p:sp>
    </p:spTree>
    <p:extLst>
      <p:ext uri="{BB962C8B-B14F-4D97-AF65-F5344CB8AC3E}">
        <p14:creationId xmlns:p14="http://schemas.microsoft.com/office/powerpoint/2010/main" val="348894750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144</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Next Steps</a:t>
            </a:r>
          </a:p>
        </p:txBody>
      </p:sp>
      <p:pic>
        <p:nvPicPr>
          <p:cNvPr id="9" name="Picture 8"/>
          <p:cNvPicPr>
            <a:picLocks noChangeAspect="1"/>
          </p:cNvPicPr>
          <p:nvPr/>
        </p:nvPicPr>
        <p:blipFill>
          <a:blip r:embed="rId3"/>
          <a:stretch>
            <a:fillRect/>
          </a:stretch>
        </p:blipFill>
        <p:spPr>
          <a:xfrm>
            <a:off x="428017" y="1145727"/>
            <a:ext cx="7126188" cy="4389057"/>
          </a:xfrm>
          <a:prstGeom prst="rect">
            <a:avLst/>
          </a:prstGeom>
        </p:spPr>
      </p:pic>
      <p:sp>
        <p:nvSpPr>
          <p:cNvPr id="11" name="Star: 5 Points 10">
            <a:extLst>
              <a:ext uri="{FF2B5EF4-FFF2-40B4-BE49-F238E27FC236}">
                <a16:creationId xmlns:a16="http://schemas.microsoft.com/office/drawing/2014/main" id="{4B91C860-8E5E-498D-B006-E0C7D2731690}"/>
              </a:ext>
            </a:extLst>
          </p:cNvPr>
          <p:cNvSpPr/>
          <p:nvPr/>
        </p:nvSpPr>
        <p:spPr>
          <a:xfrm>
            <a:off x="2011896" y="4630365"/>
            <a:ext cx="760097" cy="709865"/>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93267" y="1296383"/>
            <a:ext cx="4163151" cy="4478149"/>
          </a:xfrm>
          <a:prstGeom prst="rect">
            <a:avLst/>
          </a:prstGeom>
        </p:spPr>
        <p:txBody>
          <a:bodyPr wrap="square">
            <a:spAutoFit/>
          </a:bodyPr>
          <a:lstStyle/>
          <a:p>
            <a:pPr lvl="0">
              <a:buSzPct val="25000"/>
            </a:pPr>
            <a:r>
              <a:rPr lang="en-US" sz="3500" dirty="0">
                <a:solidFill>
                  <a:schemeClr val="dk1"/>
                </a:solidFill>
                <a:latin typeface="Calibri"/>
                <a:ea typeface="Calibri"/>
                <a:cs typeface="Calibri"/>
                <a:sym typeface="Calibri"/>
              </a:rPr>
              <a:t>1.</a:t>
            </a:r>
            <a:r>
              <a:rPr lang="en-US" sz="3500" b="1" dirty="0">
                <a:solidFill>
                  <a:schemeClr val="tx2"/>
                </a:solidFill>
                <a:latin typeface="Calibri"/>
                <a:ea typeface="Calibri"/>
                <a:cs typeface="Calibri"/>
                <a:sym typeface="Calibri"/>
              </a:rPr>
              <a:t> Implement </a:t>
            </a:r>
            <a:r>
              <a:rPr lang="en-US" sz="3500" dirty="0">
                <a:solidFill>
                  <a:schemeClr val="dk1"/>
                </a:solidFill>
                <a:latin typeface="Calibri"/>
                <a:ea typeface="Calibri"/>
                <a:cs typeface="Calibri"/>
                <a:sym typeface="Calibri"/>
              </a:rPr>
              <a:t>the writing task</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2. </a:t>
            </a:r>
            <a:r>
              <a:rPr lang="en-US" sz="3500" b="1" dirty="0">
                <a:solidFill>
                  <a:schemeClr val="tx2"/>
                </a:solidFill>
                <a:latin typeface="Calibri"/>
                <a:ea typeface="Calibri"/>
                <a:cs typeface="Calibri"/>
                <a:sym typeface="Calibri"/>
              </a:rPr>
              <a:t>Collect</a:t>
            </a:r>
            <a:r>
              <a:rPr lang="en-US" sz="3500" b="1" dirty="0">
                <a:solidFill>
                  <a:schemeClr val="bg2"/>
                </a:solidFill>
                <a:latin typeface="Calibri"/>
                <a:ea typeface="Calibri"/>
                <a:cs typeface="Calibri"/>
                <a:sym typeface="Calibri"/>
              </a:rPr>
              <a:t> </a:t>
            </a:r>
            <a:r>
              <a:rPr lang="en-US" sz="3500" dirty="0">
                <a:solidFill>
                  <a:schemeClr val="dk1"/>
                </a:solidFill>
                <a:latin typeface="Calibri"/>
                <a:ea typeface="Calibri"/>
                <a:cs typeface="Calibri"/>
                <a:sym typeface="Calibri"/>
              </a:rPr>
              <a:t>student writing</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3. </a:t>
            </a:r>
            <a:r>
              <a:rPr lang="en-US" sz="3500" b="1" dirty="0">
                <a:solidFill>
                  <a:schemeClr val="tx2"/>
                </a:solidFill>
                <a:latin typeface="Calibri"/>
                <a:ea typeface="Calibri"/>
                <a:cs typeface="Calibri"/>
                <a:sym typeface="Calibri"/>
              </a:rPr>
              <a:t>Bring </a:t>
            </a:r>
            <a:r>
              <a:rPr lang="en-US" sz="3500" dirty="0">
                <a:solidFill>
                  <a:schemeClr val="dk1"/>
                </a:solidFill>
                <a:latin typeface="Calibri"/>
                <a:ea typeface="Calibri"/>
                <a:cs typeface="Calibri"/>
                <a:sym typeface="Calibri"/>
              </a:rPr>
              <a:t>student writing back to Module 6</a:t>
            </a:r>
          </a:p>
        </p:txBody>
      </p:sp>
    </p:spTree>
    <p:extLst>
      <p:ext uri="{BB962C8B-B14F-4D97-AF65-F5344CB8AC3E}">
        <p14:creationId xmlns:p14="http://schemas.microsoft.com/office/powerpoint/2010/main" val="41291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145</a:t>
            </a:fld>
            <a:endParaRPr lang="en-US"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Accountability Buddy Check-In </a:t>
            </a:r>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241608" y="1044311"/>
            <a:ext cx="7801158" cy="4822825"/>
          </a:xfrm>
        </p:spPr>
        <p:txBody>
          <a:bodyPr/>
          <a:lstStyle/>
          <a:p>
            <a:pPr marL="0" indent="0">
              <a:buNone/>
            </a:pPr>
            <a:r>
              <a:rPr lang="en-US" sz="3600" b="1" dirty="0"/>
              <a:t>Content Module 4 and 5 are complete! </a:t>
            </a:r>
          </a:p>
          <a:p>
            <a:pPr marL="0" indent="0">
              <a:buNone/>
            </a:pPr>
            <a:r>
              <a:rPr lang="en-US" sz="1400" b="1" dirty="0"/>
              <a:t>   </a:t>
            </a:r>
            <a:endParaRPr lang="en-US" sz="1400" b="1" dirty="0">
              <a:solidFill>
                <a:schemeClr val="tx2"/>
              </a:solidFill>
            </a:endParaRPr>
          </a:p>
          <a:p>
            <a:pPr marL="14288" lvl="1" indent="0">
              <a:buNone/>
            </a:pPr>
            <a:r>
              <a:rPr lang="en-US" sz="3600" b="1" dirty="0">
                <a:solidFill>
                  <a:schemeClr val="tx2"/>
                </a:solidFill>
              </a:rPr>
              <a:t>Discuss with your Accountability Buddy:</a:t>
            </a:r>
          </a:p>
          <a:p>
            <a:pPr lvl="2"/>
            <a:r>
              <a:rPr lang="en-US" sz="3600" dirty="0"/>
              <a:t>What skills have you learned that will support you to complete these assessments? </a:t>
            </a:r>
          </a:p>
          <a:p>
            <a:pPr lvl="2"/>
            <a:r>
              <a:rPr lang="en-US" sz="3600" dirty="0"/>
              <a:t>What knowledge have you acquired that will support you to complete these assessments? </a:t>
            </a:r>
          </a:p>
          <a:p>
            <a:pPr marL="1657350" lvl="2" indent="-742950">
              <a:buFont typeface="+mj-lt"/>
              <a:buAutoNum type="arabicPeriod"/>
            </a:pPr>
            <a:endParaRPr lang="en-US" sz="30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8" name="Google Shape;422;p28">
            <a:extLst>
              <a:ext uri="{FF2B5EF4-FFF2-40B4-BE49-F238E27FC236}">
                <a16:creationId xmlns:a16="http://schemas.microsoft.com/office/drawing/2014/main" id="{06532AC6-3F46-F24A-9FB4-806D2505B093}"/>
              </a:ext>
            </a:extLst>
          </p:cNvPr>
          <p:cNvSpPr/>
          <p:nvPr/>
        </p:nvSpPr>
        <p:spPr>
          <a:xfrm rot="5400000">
            <a:off x="9551998" y="3107962"/>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9" name="Google Shape;422;p28">
            <a:extLst>
              <a:ext uri="{FF2B5EF4-FFF2-40B4-BE49-F238E27FC236}">
                <a16:creationId xmlns:a16="http://schemas.microsoft.com/office/drawing/2014/main" id="{D0958E5E-A3E8-8A40-B093-744C88C6352C}"/>
              </a:ext>
            </a:extLst>
          </p:cNvPr>
          <p:cNvSpPr/>
          <p:nvPr/>
        </p:nvSpPr>
        <p:spPr>
          <a:xfrm rot="5400000">
            <a:off x="8252762" y="115641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30;p28">
            <a:extLst>
              <a:ext uri="{FF2B5EF4-FFF2-40B4-BE49-F238E27FC236}">
                <a16:creationId xmlns:a16="http://schemas.microsoft.com/office/drawing/2014/main" id="{3AE0B1DC-4439-194B-84F2-6C5267BD5B6E}"/>
              </a:ext>
            </a:extLst>
          </p:cNvPr>
          <p:cNvSpPr txBox="1"/>
          <p:nvPr/>
        </p:nvSpPr>
        <p:spPr>
          <a:xfrm>
            <a:off x="9664097" y="3868121"/>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1" name="Google Shape;443;p28">
            <a:extLst>
              <a:ext uri="{FF2B5EF4-FFF2-40B4-BE49-F238E27FC236}">
                <a16:creationId xmlns:a16="http://schemas.microsoft.com/office/drawing/2014/main" id="{A8DA5BB4-A14A-864B-B842-2218C872E05F}"/>
              </a:ext>
            </a:extLst>
          </p:cNvPr>
          <p:cNvSpPr txBox="1"/>
          <p:nvPr/>
        </p:nvSpPr>
        <p:spPr>
          <a:xfrm>
            <a:off x="8383694" y="190257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376864722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146</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1193800"/>
            <a:ext cx="7321472" cy="4822825"/>
          </a:xfrm>
        </p:spPr>
        <p:txBody>
          <a:bodyPr/>
          <a:lstStyle/>
          <a:p>
            <a:pPr marL="0" indent="0">
              <a:buNone/>
            </a:pPr>
            <a:r>
              <a:rPr lang="en-US" sz="3600" b="1" dirty="0"/>
              <a:t>Discuss your Progress and Next Steps </a:t>
            </a:r>
            <a:endParaRPr lang="en-US" sz="3600" dirty="0"/>
          </a:p>
          <a:p>
            <a:pPr marL="514350" indent="-514350">
              <a:buFont typeface="+mj-lt"/>
              <a:buAutoNum type="arabicPeriod"/>
            </a:pPr>
            <a:r>
              <a:rPr lang="en-US" sz="3400" dirty="0"/>
              <a:t>Which assessment are you currently working on, or which do you plan to begin working on first? </a:t>
            </a:r>
          </a:p>
          <a:p>
            <a:pPr marL="514350" indent="-514350">
              <a:buFont typeface="+mj-lt"/>
              <a:buAutoNum type="arabicPeriod"/>
            </a:pPr>
            <a:r>
              <a:rPr lang="en-US" sz="3400" dirty="0"/>
              <a:t>What is your timeline for completing this assessment? </a:t>
            </a:r>
          </a:p>
          <a:p>
            <a:pPr marL="514350" indent="-514350">
              <a:buFont typeface="+mj-lt"/>
              <a:buAutoNum type="arabicPeriod"/>
            </a:pPr>
            <a:r>
              <a:rPr lang="en-US" sz="3400" dirty="0"/>
              <a:t>Set a goal and a personal deadline for submitting this assessment! </a:t>
            </a:r>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Accountability Buddy Check-In </a:t>
            </a:r>
          </a:p>
        </p:txBody>
      </p:sp>
      <p:sp>
        <p:nvSpPr>
          <p:cNvPr id="8" name="Google Shape;422;p28">
            <a:extLst>
              <a:ext uri="{FF2B5EF4-FFF2-40B4-BE49-F238E27FC236}">
                <a16:creationId xmlns:a16="http://schemas.microsoft.com/office/drawing/2014/main" id="{CEB184D1-B6F4-9A42-B2AD-F8EAE3110875}"/>
              </a:ext>
            </a:extLst>
          </p:cNvPr>
          <p:cNvSpPr/>
          <p:nvPr/>
        </p:nvSpPr>
        <p:spPr>
          <a:xfrm rot="5400000">
            <a:off x="9551998" y="3107962"/>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9" name="Google Shape;422;p28">
            <a:extLst>
              <a:ext uri="{FF2B5EF4-FFF2-40B4-BE49-F238E27FC236}">
                <a16:creationId xmlns:a16="http://schemas.microsoft.com/office/drawing/2014/main" id="{A897DBEE-443C-274F-A0BF-5972F4307836}"/>
              </a:ext>
            </a:extLst>
          </p:cNvPr>
          <p:cNvSpPr/>
          <p:nvPr/>
        </p:nvSpPr>
        <p:spPr>
          <a:xfrm rot="5400000">
            <a:off x="8252762" y="115641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30;p28">
            <a:extLst>
              <a:ext uri="{FF2B5EF4-FFF2-40B4-BE49-F238E27FC236}">
                <a16:creationId xmlns:a16="http://schemas.microsoft.com/office/drawing/2014/main" id="{C7BBAD87-6F14-7549-A2DA-5231C7D99CCE}"/>
              </a:ext>
            </a:extLst>
          </p:cNvPr>
          <p:cNvSpPr txBox="1"/>
          <p:nvPr/>
        </p:nvSpPr>
        <p:spPr>
          <a:xfrm>
            <a:off x="9664097" y="3868121"/>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1" name="Google Shape;443;p28">
            <a:extLst>
              <a:ext uri="{FF2B5EF4-FFF2-40B4-BE49-F238E27FC236}">
                <a16:creationId xmlns:a16="http://schemas.microsoft.com/office/drawing/2014/main" id="{C89BEB79-91FA-124A-9DEB-02BBDD78E049}"/>
              </a:ext>
            </a:extLst>
          </p:cNvPr>
          <p:cNvSpPr txBox="1"/>
          <p:nvPr/>
        </p:nvSpPr>
        <p:spPr>
          <a:xfrm>
            <a:off x="8383694" y="190257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361537034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36FB613-36E7-0743-817E-7D89FD64C569}"/>
              </a:ext>
            </a:extLst>
          </p:cNvPr>
          <p:cNvSpPr>
            <a:spLocks noGrp="1"/>
          </p:cNvSpPr>
          <p:nvPr>
            <p:ph type="body" idx="1"/>
          </p:nvPr>
        </p:nvSpPr>
        <p:spPr>
          <a:xfrm>
            <a:off x="404018" y="1609438"/>
            <a:ext cx="11383963" cy="4822825"/>
          </a:xfrm>
        </p:spPr>
        <p:txBody>
          <a:bodyPr/>
          <a:lstStyle/>
          <a:p>
            <a:pPr marL="177800" indent="0">
              <a:buNone/>
            </a:pPr>
            <a:endParaRPr lang="en-US" dirty="0"/>
          </a:p>
          <a:p>
            <a:pPr marL="177800" indent="0" algn="ctr">
              <a:buNone/>
            </a:pPr>
            <a:endParaRPr lang="en-US" sz="5400" b="1" dirty="0">
              <a:solidFill>
                <a:schemeClr val="bg2"/>
              </a:solidFill>
            </a:endParaRPr>
          </a:p>
          <a:p>
            <a:pPr marL="177800" indent="0" algn="ctr">
              <a:buNone/>
            </a:pPr>
            <a:r>
              <a:rPr lang="en-US" sz="6600" b="1" u="sng" dirty="0">
                <a:solidFill>
                  <a:srgbClr val="0070C0"/>
                </a:solidFill>
              </a:rPr>
              <a:t>Insert Survey Link</a:t>
            </a:r>
          </a:p>
        </p:txBody>
      </p:sp>
      <p:sp>
        <p:nvSpPr>
          <p:cNvPr id="3" name="Title 2">
            <a:extLst>
              <a:ext uri="{FF2B5EF4-FFF2-40B4-BE49-F238E27FC236}">
                <a16:creationId xmlns:a16="http://schemas.microsoft.com/office/drawing/2014/main" id="{75EF2F66-EB55-8443-BB1A-394B6DF04ECA}"/>
              </a:ext>
            </a:extLst>
          </p:cNvPr>
          <p:cNvSpPr>
            <a:spLocks noGrp="1"/>
          </p:cNvSpPr>
          <p:nvPr>
            <p:ph type="title"/>
          </p:nvPr>
        </p:nvSpPr>
        <p:spPr/>
        <p:txBody>
          <a:bodyPr/>
          <a:lstStyle/>
          <a:p>
            <a:r>
              <a:rPr lang="en-US" dirty="0"/>
              <a:t>Please complete the survey!</a:t>
            </a:r>
          </a:p>
        </p:txBody>
      </p:sp>
    </p:spTree>
    <p:extLst>
      <p:ext uri="{BB962C8B-B14F-4D97-AF65-F5344CB8AC3E}">
        <p14:creationId xmlns:p14="http://schemas.microsoft.com/office/powerpoint/2010/main" val="580854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Between Now and Module 6</a:t>
            </a:r>
            <a:r>
              <a:rPr lang="is-IS" dirty="0">
                <a:latin typeface="Calibri" panose="020F0502020204030204" pitchFamily="34" charset="0"/>
                <a:cs typeface="Calibri" panose="020F0502020204030204" pitchFamily="34" charset="0"/>
              </a:rPr>
              <a:t>…</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a:solidFill>
                  <a:schemeClr val="bg1"/>
                </a:solidFill>
                <a:latin typeface="Calibri" charset="0"/>
                <a:ea typeface="Calibri" charset="0"/>
                <a:cs typeface="Calibri" charset="0"/>
              </a:rPr>
              <a:t>Inquiry </a:t>
            </a:r>
          </a:p>
          <a:p>
            <a:pPr algn="ctr"/>
            <a:r>
              <a:rPr lang="en-US" sz="3500" b="1">
                <a:solidFill>
                  <a:schemeClr val="bg1"/>
                </a:solidFill>
                <a:latin typeface="Calibri" charset="0"/>
                <a:ea typeface="Calibri" charset="0"/>
                <a:cs typeface="Calibri" charset="0"/>
              </a:rPr>
              <a:t>Cycle</a:t>
            </a:r>
          </a:p>
        </p:txBody>
      </p:sp>
      <p:sp>
        <p:nvSpPr>
          <p:cNvPr id="3" name="Rectangle 2"/>
          <p:cNvSpPr/>
          <p:nvPr/>
        </p:nvSpPr>
        <p:spPr>
          <a:xfrm>
            <a:off x="7998216" y="4145606"/>
            <a:ext cx="1926077" cy="854739"/>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6358" y="1567326"/>
            <a:ext cx="1007505" cy="1078345"/>
          </a:xfrm>
          <a:prstGeom prst="rect">
            <a:avLst/>
          </a:prstGeom>
        </p:spPr>
      </p:pic>
      <p:cxnSp>
        <p:nvCxnSpPr>
          <p:cNvPr id="11" name="Straight Arrow Connector 10"/>
          <p:cNvCxnSpPr/>
          <p:nvPr/>
        </p:nvCxnSpPr>
        <p:spPr>
          <a:xfrm flipH="1">
            <a:off x="7786289" y="5583677"/>
            <a:ext cx="2497640" cy="0"/>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330776" y="4863828"/>
            <a:ext cx="1763949" cy="1200329"/>
          </a:xfrm>
          <a:prstGeom prst="rect">
            <a:avLst/>
          </a:prstGeom>
          <a:noFill/>
        </p:spPr>
        <p:txBody>
          <a:bodyPr wrap="square" rtlCol="0">
            <a:spAutoFit/>
          </a:bodyPr>
          <a:lstStyle/>
          <a:p>
            <a:pPr algn="ctr"/>
            <a:r>
              <a:rPr lang="en-US" sz="2400">
                <a:solidFill>
                  <a:srgbClr val="FF0000"/>
                </a:solidFill>
                <a:latin typeface="Calibri" charset="0"/>
                <a:ea typeface="Calibri" charset="0"/>
                <a:cs typeface="Calibri" charset="0"/>
              </a:rPr>
              <a:t>After you leave here today</a:t>
            </a:r>
          </a:p>
        </p:txBody>
      </p:sp>
      <p:sp>
        <p:nvSpPr>
          <p:cNvPr id="16" name="Circular Arrow 15"/>
          <p:cNvSpPr/>
          <p:nvPr/>
        </p:nvSpPr>
        <p:spPr>
          <a:xfrm rot="12465080">
            <a:off x="3604032" y="4732623"/>
            <a:ext cx="1244565" cy="1244565"/>
          </a:xfrm>
          <a:prstGeom prst="circular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160587" y="3234351"/>
            <a:ext cx="1763949" cy="830997"/>
          </a:xfrm>
          <a:prstGeom prst="rect">
            <a:avLst/>
          </a:prstGeom>
          <a:noFill/>
        </p:spPr>
        <p:txBody>
          <a:bodyPr wrap="square" rtlCol="0">
            <a:spAutoFit/>
          </a:bodyPr>
          <a:lstStyle/>
          <a:p>
            <a:pPr algn="ctr"/>
            <a:r>
              <a:rPr lang="en-US" sz="2400" dirty="0">
                <a:solidFill>
                  <a:srgbClr val="FF0000"/>
                </a:solidFill>
                <a:latin typeface="Calibri" charset="0"/>
                <a:ea typeface="Calibri" charset="0"/>
                <a:cs typeface="Calibri" charset="0"/>
              </a:rPr>
              <a:t>Module </a:t>
            </a:r>
          </a:p>
          <a:p>
            <a:pPr algn="ctr"/>
            <a:r>
              <a:rPr lang="en-US" sz="2400" dirty="0">
                <a:solidFill>
                  <a:srgbClr val="FF0000"/>
                </a:solidFill>
                <a:latin typeface="Calibri" charset="0"/>
                <a:ea typeface="Calibri" charset="0"/>
                <a:cs typeface="Calibri" charset="0"/>
              </a:rPr>
              <a:t>6</a:t>
            </a:r>
          </a:p>
        </p:txBody>
      </p:sp>
      <p:cxnSp>
        <p:nvCxnSpPr>
          <p:cNvPr id="30" name="Straight Arrow Connector 29"/>
          <p:cNvCxnSpPr>
            <a:stCxn id="22" idx="0"/>
          </p:cNvCxnSpPr>
          <p:nvPr/>
        </p:nvCxnSpPr>
        <p:spPr>
          <a:xfrm flipV="1">
            <a:off x="1042562" y="2516937"/>
            <a:ext cx="717413" cy="71741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00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
        <p:nvSpPr>
          <p:cNvPr id="5" name="Rectangle 4">
            <a:extLst>
              <a:ext uri="{FF2B5EF4-FFF2-40B4-BE49-F238E27FC236}">
                <a16:creationId xmlns:a16="http://schemas.microsoft.com/office/drawing/2014/main" id="{6F6BF356-DC54-B347-8F56-1A14F7DAD300}"/>
              </a:ext>
            </a:extLst>
          </p:cNvPr>
          <p:cNvSpPr/>
          <p:nvPr/>
        </p:nvSpPr>
        <p:spPr>
          <a:xfrm>
            <a:off x="9523767" y="1541582"/>
            <a:ext cx="2388865" cy="331814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45863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17</a:t>
            </a:fld>
            <a:endParaRPr lang="en-US" sz="1600">
              <a:solidFill>
                <a:schemeClr val="dk1"/>
              </a:solidFill>
              <a:latin typeface="Calibri"/>
              <a:ea typeface="Calibri"/>
              <a:cs typeface="Calibri"/>
              <a:sym typeface="Calibri"/>
            </a:endParaRPr>
          </a:p>
        </p:txBody>
      </p:sp>
      <p:sp>
        <p:nvSpPr>
          <p:cNvPr id="8" name="Text Placeholder 7">
            <a:extLst>
              <a:ext uri="{FF2B5EF4-FFF2-40B4-BE49-F238E27FC236}">
                <a16:creationId xmlns:a16="http://schemas.microsoft.com/office/drawing/2014/main" id="{A92F53CF-57AA-354D-A6B0-81C44F0DDBDE}"/>
              </a:ext>
            </a:extLst>
          </p:cNvPr>
          <p:cNvSpPr>
            <a:spLocks noGrp="1"/>
          </p:cNvSpPr>
          <p:nvPr>
            <p:ph type="body" idx="1"/>
          </p:nvPr>
        </p:nvSpPr>
        <p:spPr/>
        <p:txBody>
          <a:bodyPr/>
          <a:lstStyle/>
          <a:p>
            <a:r>
              <a:rPr lang="en-US" sz="4000" dirty="0"/>
              <a:t>Demonstrate that you have the knowledge and leadership expertise to serve as a Content Leader </a:t>
            </a:r>
          </a:p>
          <a:p>
            <a:r>
              <a:rPr lang="en-US" sz="4000" dirty="0"/>
              <a:t>Competency-based</a:t>
            </a:r>
          </a:p>
          <a:p>
            <a:r>
              <a:rPr lang="en-US" sz="4000" dirty="0"/>
              <a:t>Administered by </a:t>
            </a:r>
            <a:r>
              <a:rPr lang="en-US" sz="4000" dirty="0" err="1"/>
              <a:t>BloomBoard</a:t>
            </a:r>
            <a:r>
              <a:rPr lang="en-US" sz="4000" dirty="0"/>
              <a:t> </a:t>
            </a:r>
          </a:p>
          <a:p>
            <a:endParaRPr lang="en-US" sz="4000" dirty="0"/>
          </a:p>
        </p:txBody>
      </p:sp>
      <p:sp>
        <p:nvSpPr>
          <p:cNvPr id="4" name="Title 3"/>
          <p:cNvSpPr>
            <a:spLocks noGrp="1"/>
          </p:cNvSpPr>
          <p:nvPr>
            <p:ph type="title"/>
          </p:nvPr>
        </p:nvSpPr>
        <p:spPr/>
        <p:txBody>
          <a:bodyPr/>
          <a:lstStyle/>
          <a:p>
            <a:r>
              <a:rPr lang="en-US" dirty="0"/>
              <a:t>What’s the purpose of the distinction assessments?  </a:t>
            </a:r>
          </a:p>
        </p:txBody>
      </p:sp>
      <p:grpSp>
        <p:nvGrpSpPr>
          <p:cNvPr id="9" name="Google Shape;349;p25">
            <a:extLst>
              <a:ext uri="{FF2B5EF4-FFF2-40B4-BE49-F238E27FC236}">
                <a16:creationId xmlns:a16="http://schemas.microsoft.com/office/drawing/2014/main" id="{80029F21-3B2E-CC4A-8222-7FFFC82CAC94}"/>
              </a:ext>
            </a:extLst>
          </p:cNvPr>
          <p:cNvGrpSpPr/>
          <p:nvPr/>
        </p:nvGrpSpPr>
        <p:grpSpPr>
          <a:xfrm>
            <a:off x="5052295" y="4661586"/>
            <a:ext cx="2187909" cy="1350224"/>
            <a:chOff x="1223860" y="5210791"/>
            <a:chExt cx="1726025" cy="1142966"/>
          </a:xfrm>
        </p:grpSpPr>
        <p:sp>
          <p:nvSpPr>
            <p:cNvPr id="10" name="Google Shape;350;p25">
              <a:extLst>
                <a:ext uri="{FF2B5EF4-FFF2-40B4-BE49-F238E27FC236}">
                  <a16:creationId xmlns:a16="http://schemas.microsoft.com/office/drawing/2014/main" id="{92A012B7-16D0-194D-B864-603390620C9A}"/>
                </a:ext>
              </a:extLst>
            </p:cNvPr>
            <p:cNvSpPr/>
            <p:nvPr/>
          </p:nvSpPr>
          <p:spPr>
            <a:xfrm>
              <a:off x="2028429" y="5516947"/>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1" name="Google Shape;351;p25">
              <a:extLst>
                <a:ext uri="{FF2B5EF4-FFF2-40B4-BE49-F238E27FC236}">
                  <a16:creationId xmlns:a16="http://schemas.microsoft.com/office/drawing/2014/main" id="{FC1E7CDC-18D1-754B-9A48-0CB2A0AB9F39}"/>
                </a:ext>
              </a:extLst>
            </p:cNvPr>
            <p:cNvSpPr/>
            <p:nvPr/>
          </p:nvSpPr>
          <p:spPr>
            <a:xfrm>
              <a:off x="2069209" y="5494686"/>
              <a:ext cx="47625" cy="47625"/>
            </a:xfrm>
            <a:custGeom>
              <a:avLst/>
              <a:gdLst/>
              <a:ahLst/>
              <a:cxnLst/>
              <a:rect l="l" t="t" r="r" b="b"/>
              <a:pathLst>
                <a:path w="47625" h="47625" extrusionOk="0">
                  <a:moveTo>
                    <a:pt x="11330" y="47095"/>
                  </a:moveTo>
                  <a:lnTo>
                    <a:pt x="47048" y="11376"/>
                  </a:lnTo>
                  <a:cubicBezTo>
                    <a:pt x="47980" y="10386"/>
                    <a:pt x="47980" y="8842"/>
                    <a:pt x="47048" y="7852"/>
                  </a:cubicBezTo>
                  <a:cubicBezTo>
                    <a:pt x="46026" y="6908"/>
                    <a:pt x="44451" y="6908"/>
                    <a:pt x="43429" y="7852"/>
                  </a:cubicBezTo>
                  <a:lnTo>
                    <a:pt x="7805" y="43570"/>
                  </a:lnTo>
                  <a:cubicBezTo>
                    <a:pt x="6854" y="44625"/>
                    <a:pt x="6939" y="46252"/>
                    <a:pt x="7994" y="47203"/>
                  </a:cubicBezTo>
                  <a:cubicBezTo>
                    <a:pt x="8416" y="47583"/>
                    <a:pt x="8953" y="47813"/>
                    <a:pt x="9520" y="47857"/>
                  </a:cubicBezTo>
                  <a:cubicBezTo>
                    <a:pt x="10200" y="47852"/>
                    <a:pt x="10851" y="47578"/>
                    <a:pt x="11330" y="47095"/>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2" name="Google Shape;352;p25">
              <a:extLst>
                <a:ext uri="{FF2B5EF4-FFF2-40B4-BE49-F238E27FC236}">
                  <a16:creationId xmlns:a16="http://schemas.microsoft.com/office/drawing/2014/main" id="{31E0A9A6-AC6F-D645-895B-489A0BBF0058}"/>
                </a:ext>
              </a:extLst>
            </p:cNvPr>
            <p:cNvSpPr/>
            <p:nvPr/>
          </p:nvSpPr>
          <p:spPr>
            <a:xfrm>
              <a:off x="2016714" y="5528793"/>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3" name="Google Shape;353;p25">
              <a:extLst>
                <a:ext uri="{FF2B5EF4-FFF2-40B4-BE49-F238E27FC236}">
                  <a16:creationId xmlns:a16="http://schemas.microsoft.com/office/drawing/2014/main" id="{014AD6C4-2AE7-E746-8334-16E45FA139FB}"/>
                </a:ext>
              </a:extLst>
            </p:cNvPr>
            <p:cNvSpPr/>
            <p:nvPr/>
          </p:nvSpPr>
          <p:spPr>
            <a:xfrm>
              <a:off x="2007577" y="5544829"/>
              <a:ext cx="66675" cy="66675"/>
            </a:xfrm>
            <a:custGeom>
              <a:avLst/>
              <a:gdLst/>
              <a:ahLst/>
              <a:cxnLst/>
              <a:rect l="l" t="t" r="r" b="b"/>
              <a:pathLst>
                <a:path w="66675" h="66675" extrusionOk="0">
                  <a:moveTo>
                    <a:pt x="7144" y="15621"/>
                  </a:moveTo>
                  <a:lnTo>
                    <a:pt x="17621" y="26003"/>
                  </a:lnTo>
                  <a:lnTo>
                    <a:pt x="17621" y="26003"/>
                  </a:lnTo>
                  <a:lnTo>
                    <a:pt x="40672" y="49149"/>
                  </a:lnTo>
                  <a:lnTo>
                    <a:pt x="40767" y="49149"/>
                  </a:lnTo>
                  <a:lnTo>
                    <a:pt x="51149" y="59626"/>
                  </a:lnTo>
                  <a:lnTo>
                    <a:pt x="59627" y="51149"/>
                  </a:lnTo>
                  <a:lnTo>
                    <a:pt x="15621" y="7144"/>
                  </a:lnTo>
                  <a:lnTo>
                    <a:pt x="7144" y="1562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4" name="Google Shape;354;p25">
              <a:extLst>
                <a:ext uri="{FF2B5EF4-FFF2-40B4-BE49-F238E27FC236}">
                  <a16:creationId xmlns:a16="http://schemas.microsoft.com/office/drawing/2014/main" id="{4B6B7071-ECD1-F348-B027-F20606BF7304}"/>
                </a:ext>
              </a:extLst>
            </p:cNvPr>
            <p:cNvSpPr/>
            <p:nvPr/>
          </p:nvSpPr>
          <p:spPr>
            <a:xfrm>
              <a:off x="2062322" y="5462247"/>
              <a:ext cx="85725" cy="95250"/>
            </a:xfrm>
            <a:custGeom>
              <a:avLst/>
              <a:gdLst/>
              <a:ahLst/>
              <a:cxnLst/>
              <a:rect l="l" t="t" r="r" b="b"/>
              <a:pathLst>
                <a:path w="85725" h="95250" extrusionOk="0">
                  <a:moveTo>
                    <a:pt x="83749" y="10001"/>
                  </a:moveTo>
                  <a:lnTo>
                    <a:pt x="83749" y="10001"/>
                  </a:lnTo>
                  <a:cubicBezTo>
                    <a:pt x="84796" y="10001"/>
                    <a:pt x="84796" y="10001"/>
                    <a:pt x="84701" y="10001"/>
                  </a:cubicBezTo>
                  <a:lnTo>
                    <a:pt x="84701" y="10001"/>
                  </a:lnTo>
                  <a:lnTo>
                    <a:pt x="84701" y="10001"/>
                  </a:lnTo>
                  <a:lnTo>
                    <a:pt x="84701" y="10001"/>
                  </a:lnTo>
                  <a:lnTo>
                    <a:pt x="84701" y="10001"/>
                  </a:lnTo>
                  <a:cubicBezTo>
                    <a:pt x="84701" y="10001"/>
                    <a:pt x="84701" y="10001"/>
                    <a:pt x="84701" y="10001"/>
                  </a:cubicBezTo>
                  <a:lnTo>
                    <a:pt x="84701" y="10001"/>
                  </a:lnTo>
                  <a:lnTo>
                    <a:pt x="84701" y="10001"/>
                  </a:lnTo>
                  <a:lnTo>
                    <a:pt x="84701" y="10001"/>
                  </a:lnTo>
                  <a:cubicBezTo>
                    <a:pt x="84701" y="10001"/>
                    <a:pt x="84701" y="10001"/>
                    <a:pt x="84701" y="7144"/>
                  </a:cubicBezTo>
                  <a:lnTo>
                    <a:pt x="84701" y="7144"/>
                  </a:lnTo>
                  <a:cubicBezTo>
                    <a:pt x="84701" y="9906"/>
                    <a:pt x="84701" y="9811"/>
                    <a:pt x="84701" y="9811"/>
                  </a:cubicBezTo>
                  <a:lnTo>
                    <a:pt x="84701" y="9811"/>
                  </a:lnTo>
                  <a:cubicBezTo>
                    <a:pt x="84701" y="9811"/>
                    <a:pt x="84701" y="9811"/>
                    <a:pt x="84701" y="9811"/>
                  </a:cubicBezTo>
                  <a:lnTo>
                    <a:pt x="84701" y="9811"/>
                  </a:lnTo>
                  <a:cubicBezTo>
                    <a:pt x="84701" y="9811"/>
                    <a:pt x="84701" y="9811"/>
                    <a:pt x="84701" y="9811"/>
                  </a:cubicBezTo>
                  <a:cubicBezTo>
                    <a:pt x="84654" y="8922"/>
                    <a:pt x="84654" y="8032"/>
                    <a:pt x="84701" y="7144"/>
                  </a:cubicBezTo>
                  <a:lnTo>
                    <a:pt x="84701" y="7144"/>
                  </a:lnTo>
                  <a:lnTo>
                    <a:pt x="54221" y="19717"/>
                  </a:lnTo>
                  <a:lnTo>
                    <a:pt x="54221" y="19717"/>
                  </a:lnTo>
                  <a:lnTo>
                    <a:pt x="54221" y="19717"/>
                  </a:lnTo>
                  <a:lnTo>
                    <a:pt x="54221" y="19717"/>
                  </a:lnTo>
                  <a:lnTo>
                    <a:pt x="54221" y="19717"/>
                  </a:lnTo>
                  <a:lnTo>
                    <a:pt x="54221" y="19717"/>
                  </a:lnTo>
                  <a:lnTo>
                    <a:pt x="7930" y="66103"/>
                  </a:lnTo>
                  <a:cubicBezTo>
                    <a:pt x="6930" y="67037"/>
                    <a:pt x="6877" y="68604"/>
                    <a:pt x="7810" y="69604"/>
                  </a:cubicBezTo>
                  <a:cubicBezTo>
                    <a:pt x="7849" y="69645"/>
                    <a:pt x="7889" y="69685"/>
                    <a:pt x="7930" y="69723"/>
                  </a:cubicBezTo>
                  <a:cubicBezTo>
                    <a:pt x="8920" y="70654"/>
                    <a:pt x="10464" y="70654"/>
                    <a:pt x="11454" y="69723"/>
                  </a:cubicBezTo>
                  <a:lnTo>
                    <a:pt x="51935" y="24003"/>
                  </a:lnTo>
                  <a:lnTo>
                    <a:pt x="69080" y="41148"/>
                  </a:lnTo>
                  <a:lnTo>
                    <a:pt x="24503" y="85725"/>
                  </a:lnTo>
                  <a:cubicBezTo>
                    <a:pt x="23504" y="86659"/>
                    <a:pt x="23450" y="88226"/>
                    <a:pt x="24384" y="89225"/>
                  </a:cubicBezTo>
                  <a:cubicBezTo>
                    <a:pt x="24422" y="89266"/>
                    <a:pt x="24462" y="89306"/>
                    <a:pt x="24503" y="89344"/>
                  </a:cubicBezTo>
                  <a:cubicBezTo>
                    <a:pt x="24968" y="89779"/>
                    <a:pt x="25582" y="90017"/>
                    <a:pt x="26218" y="90011"/>
                  </a:cubicBezTo>
                  <a:cubicBezTo>
                    <a:pt x="26886" y="90043"/>
                    <a:pt x="27539" y="89802"/>
                    <a:pt x="28027" y="89344"/>
                  </a:cubicBezTo>
                  <a:lnTo>
                    <a:pt x="74319" y="43053"/>
                  </a:lnTo>
                  <a:lnTo>
                    <a:pt x="74319" y="43053"/>
                  </a:lnTo>
                  <a:lnTo>
                    <a:pt x="74319" y="43053"/>
                  </a:lnTo>
                  <a:lnTo>
                    <a:pt x="83082" y="12573"/>
                  </a:lnTo>
                  <a:lnTo>
                    <a:pt x="83082" y="12573"/>
                  </a:lnTo>
                  <a:cubicBezTo>
                    <a:pt x="84225" y="12573"/>
                    <a:pt x="84225" y="12573"/>
                    <a:pt x="84225" y="12573"/>
                  </a:cubicBezTo>
                  <a:lnTo>
                    <a:pt x="84225" y="13335"/>
                  </a:lnTo>
                  <a:lnTo>
                    <a:pt x="86225" y="13335"/>
                  </a:lnTo>
                  <a:lnTo>
                    <a:pt x="86225" y="11811"/>
                  </a:lnTo>
                  <a:lnTo>
                    <a:pt x="84225" y="11811"/>
                  </a:lnTo>
                  <a:cubicBezTo>
                    <a:pt x="84225" y="11811"/>
                    <a:pt x="84892" y="10097"/>
                    <a:pt x="83749" y="10001"/>
                  </a:cubicBezTo>
                  <a:close/>
                  <a:moveTo>
                    <a:pt x="71461" y="36576"/>
                  </a:moveTo>
                  <a:lnTo>
                    <a:pt x="56602" y="21717"/>
                  </a:lnTo>
                  <a:lnTo>
                    <a:pt x="78891" y="14478"/>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5" name="Google Shape;355;p25">
              <a:extLst>
                <a:ext uri="{FF2B5EF4-FFF2-40B4-BE49-F238E27FC236}">
                  <a16:creationId xmlns:a16="http://schemas.microsoft.com/office/drawing/2014/main" id="{0CF0893D-6957-9844-8FF2-E4097D33F223}"/>
                </a:ext>
              </a:extLst>
            </p:cNvPr>
            <p:cNvSpPr/>
            <p:nvPr/>
          </p:nvSpPr>
          <p:spPr>
            <a:xfrm>
              <a:off x="1805933" y="5210791"/>
              <a:ext cx="561975" cy="628650"/>
            </a:xfrm>
            <a:custGeom>
              <a:avLst/>
              <a:gdLst/>
              <a:ahLst/>
              <a:cxnLst/>
              <a:rect l="l" t="t" r="r" b="b"/>
              <a:pathLst>
                <a:path w="561975" h="628650" extrusionOk="0">
                  <a:moveTo>
                    <a:pt x="536353" y="147252"/>
                  </a:moveTo>
                  <a:lnTo>
                    <a:pt x="303467" y="12854"/>
                  </a:lnTo>
                  <a:cubicBezTo>
                    <a:pt x="290398" y="5240"/>
                    <a:pt x="274245" y="5240"/>
                    <a:pt x="261176" y="12854"/>
                  </a:cubicBezTo>
                  <a:lnTo>
                    <a:pt x="28289" y="147252"/>
                  </a:lnTo>
                  <a:cubicBezTo>
                    <a:pt x="15190" y="154815"/>
                    <a:pt x="7127" y="168798"/>
                    <a:pt x="7144" y="183923"/>
                  </a:cubicBezTo>
                  <a:lnTo>
                    <a:pt x="7144" y="452814"/>
                  </a:lnTo>
                  <a:cubicBezTo>
                    <a:pt x="7108" y="467945"/>
                    <a:pt x="15176" y="481937"/>
                    <a:pt x="28289" y="489485"/>
                  </a:cubicBezTo>
                  <a:lnTo>
                    <a:pt x="261176" y="623978"/>
                  </a:lnTo>
                  <a:cubicBezTo>
                    <a:pt x="274271" y="631494"/>
                    <a:pt x="290371" y="631494"/>
                    <a:pt x="303467" y="623978"/>
                  </a:cubicBezTo>
                  <a:lnTo>
                    <a:pt x="536353" y="489485"/>
                  </a:lnTo>
                  <a:cubicBezTo>
                    <a:pt x="549466" y="481937"/>
                    <a:pt x="557535" y="467945"/>
                    <a:pt x="557498" y="452814"/>
                  </a:cubicBezTo>
                  <a:lnTo>
                    <a:pt x="557498" y="183923"/>
                  </a:lnTo>
                  <a:cubicBezTo>
                    <a:pt x="557515" y="168798"/>
                    <a:pt x="549452" y="154815"/>
                    <a:pt x="536353" y="147252"/>
                  </a:cubicBezTo>
                  <a:close/>
                  <a:moveTo>
                    <a:pt x="389573" y="207926"/>
                  </a:moveTo>
                  <a:lnTo>
                    <a:pt x="398336" y="199163"/>
                  </a:lnTo>
                  <a:cubicBezTo>
                    <a:pt x="399309" y="198190"/>
                    <a:pt x="400887" y="198190"/>
                    <a:pt x="401860" y="199163"/>
                  </a:cubicBezTo>
                  <a:cubicBezTo>
                    <a:pt x="402833" y="200136"/>
                    <a:pt x="402833" y="201714"/>
                    <a:pt x="401860" y="202688"/>
                  </a:cubicBezTo>
                  <a:lnTo>
                    <a:pt x="393097" y="211450"/>
                  </a:lnTo>
                  <a:cubicBezTo>
                    <a:pt x="392669" y="211949"/>
                    <a:pt x="392039" y="212228"/>
                    <a:pt x="391382" y="212213"/>
                  </a:cubicBezTo>
                  <a:cubicBezTo>
                    <a:pt x="390695" y="212244"/>
                    <a:pt x="390030" y="211964"/>
                    <a:pt x="389573" y="211450"/>
                  </a:cubicBezTo>
                  <a:cubicBezTo>
                    <a:pt x="388641" y="210460"/>
                    <a:pt x="388641" y="208916"/>
                    <a:pt x="389573" y="207926"/>
                  </a:cubicBezTo>
                  <a:close/>
                  <a:moveTo>
                    <a:pt x="349187" y="172303"/>
                  </a:moveTo>
                  <a:cubicBezTo>
                    <a:pt x="349558" y="170984"/>
                    <a:pt x="350899" y="170188"/>
                    <a:pt x="352235" y="170493"/>
                  </a:cubicBezTo>
                  <a:cubicBezTo>
                    <a:pt x="353567" y="170906"/>
                    <a:pt x="354356" y="172276"/>
                    <a:pt x="354044" y="173636"/>
                  </a:cubicBezTo>
                  <a:lnTo>
                    <a:pt x="350806" y="185543"/>
                  </a:lnTo>
                  <a:cubicBezTo>
                    <a:pt x="350543" y="186649"/>
                    <a:pt x="349562" y="187434"/>
                    <a:pt x="348425" y="187448"/>
                  </a:cubicBezTo>
                  <a:lnTo>
                    <a:pt x="347758" y="187448"/>
                  </a:lnTo>
                  <a:cubicBezTo>
                    <a:pt x="346428" y="187126"/>
                    <a:pt x="345612" y="185787"/>
                    <a:pt x="345933" y="184458"/>
                  </a:cubicBezTo>
                  <a:cubicBezTo>
                    <a:pt x="345938" y="184439"/>
                    <a:pt x="345943" y="184419"/>
                    <a:pt x="345948" y="184400"/>
                  </a:cubicBezTo>
                  <a:close/>
                  <a:moveTo>
                    <a:pt x="294894" y="170493"/>
                  </a:moveTo>
                  <a:cubicBezTo>
                    <a:pt x="296254" y="170181"/>
                    <a:pt x="297624" y="170970"/>
                    <a:pt x="298037" y="172303"/>
                  </a:cubicBezTo>
                  <a:lnTo>
                    <a:pt x="301181" y="184304"/>
                  </a:lnTo>
                  <a:cubicBezTo>
                    <a:pt x="301547" y="185619"/>
                    <a:pt x="300780" y="186982"/>
                    <a:pt x="299466" y="187352"/>
                  </a:cubicBezTo>
                  <a:lnTo>
                    <a:pt x="298799" y="187352"/>
                  </a:lnTo>
                  <a:cubicBezTo>
                    <a:pt x="297649" y="187318"/>
                    <a:pt x="296651" y="186550"/>
                    <a:pt x="296323" y="185447"/>
                  </a:cubicBezTo>
                  <a:lnTo>
                    <a:pt x="293180" y="173541"/>
                  </a:lnTo>
                  <a:cubicBezTo>
                    <a:pt x="292973" y="172297"/>
                    <a:pt x="293699" y="171087"/>
                    <a:pt x="294894" y="170684"/>
                  </a:cubicBezTo>
                  <a:close/>
                  <a:moveTo>
                    <a:pt x="245269" y="199068"/>
                  </a:moveTo>
                  <a:cubicBezTo>
                    <a:pt x="246291" y="198124"/>
                    <a:pt x="247867" y="198124"/>
                    <a:pt x="248888" y="199068"/>
                  </a:cubicBezTo>
                  <a:lnTo>
                    <a:pt x="257651" y="207831"/>
                  </a:lnTo>
                  <a:cubicBezTo>
                    <a:pt x="258583" y="208821"/>
                    <a:pt x="258583" y="210365"/>
                    <a:pt x="257651" y="211355"/>
                  </a:cubicBezTo>
                  <a:cubicBezTo>
                    <a:pt x="257186" y="211858"/>
                    <a:pt x="256526" y="212135"/>
                    <a:pt x="255842" y="212117"/>
                  </a:cubicBezTo>
                  <a:cubicBezTo>
                    <a:pt x="255161" y="212113"/>
                    <a:pt x="254511" y="211839"/>
                    <a:pt x="254032" y="211355"/>
                  </a:cubicBezTo>
                  <a:lnTo>
                    <a:pt x="245269" y="202592"/>
                  </a:lnTo>
                  <a:cubicBezTo>
                    <a:pt x="244451" y="201631"/>
                    <a:pt x="244451" y="200219"/>
                    <a:pt x="245269" y="199258"/>
                  </a:cubicBezTo>
                  <a:close/>
                  <a:moveTo>
                    <a:pt x="219742" y="246693"/>
                  </a:moveTo>
                  <a:lnTo>
                    <a:pt x="231648" y="249836"/>
                  </a:lnTo>
                  <a:cubicBezTo>
                    <a:pt x="233016" y="249994"/>
                    <a:pt x="233997" y="251231"/>
                    <a:pt x="233839" y="252599"/>
                  </a:cubicBezTo>
                  <a:cubicBezTo>
                    <a:pt x="233681" y="253966"/>
                    <a:pt x="232444" y="254947"/>
                    <a:pt x="231077" y="254789"/>
                  </a:cubicBezTo>
                  <a:lnTo>
                    <a:pt x="230505" y="254789"/>
                  </a:lnTo>
                  <a:lnTo>
                    <a:pt x="218504" y="251551"/>
                  </a:lnTo>
                  <a:cubicBezTo>
                    <a:pt x="217209" y="251111"/>
                    <a:pt x="216515" y="249704"/>
                    <a:pt x="216955" y="248409"/>
                  </a:cubicBezTo>
                  <a:cubicBezTo>
                    <a:pt x="217361" y="247213"/>
                    <a:pt x="218604" y="246514"/>
                    <a:pt x="219837" y="246788"/>
                  </a:cubicBezTo>
                  <a:close/>
                  <a:moveTo>
                    <a:pt x="154781" y="400617"/>
                  </a:moveTo>
                  <a:lnTo>
                    <a:pt x="195644" y="359755"/>
                  </a:lnTo>
                  <a:cubicBezTo>
                    <a:pt x="196741" y="358854"/>
                    <a:pt x="198362" y="359013"/>
                    <a:pt x="199263" y="360111"/>
                  </a:cubicBezTo>
                  <a:cubicBezTo>
                    <a:pt x="200041" y="361060"/>
                    <a:pt x="200041" y="362426"/>
                    <a:pt x="199263" y="363374"/>
                  </a:cubicBezTo>
                  <a:lnTo>
                    <a:pt x="158401" y="404237"/>
                  </a:lnTo>
                  <a:cubicBezTo>
                    <a:pt x="157902" y="404677"/>
                    <a:pt x="157256" y="404915"/>
                    <a:pt x="156591" y="404903"/>
                  </a:cubicBezTo>
                  <a:cubicBezTo>
                    <a:pt x="155923" y="404935"/>
                    <a:pt x="155270" y="404694"/>
                    <a:pt x="154781" y="404237"/>
                  </a:cubicBezTo>
                  <a:cubicBezTo>
                    <a:pt x="153837" y="403215"/>
                    <a:pt x="153837" y="401639"/>
                    <a:pt x="154781" y="400617"/>
                  </a:cubicBezTo>
                  <a:close/>
                  <a:moveTo>
                    <a:pt x="202406" y="377757"/>
                  </a:moveTo>
                  <a:cubicBezTo>
                    <a:pt x="203338" y="378747"/>
                    <a:pt x="203338" y="380291"/>
                    <a:pt x="202406" y="381281"/>
                  </a:cubicBezTo>
                  <a:lnTo>
                    <a:pt x="160306" y="423287"/>
                  </a:lnTo>
                  <a:cubicBezTo>
                    <a:pt x="159878" y="423785"/>
                    <a:pt x="159248" y="424064"/>
                    <a:pt x="158591" y="424049"/>
                  </a:cubicBezTo>
                  <a:cubicBezTo>
                    <a:pt x="157904" y="424080"/>
                    <a:pt x="157239" y="423800"/>
                    <a:pt x="156782" y="423287"/>
                  </a:cubicBezTo>
                  <a:cubicBezTo>
                    <a:pt x="155850" y="422296"/>
                    <a:pt x="155850" y="420752"/>
                    <a:pt x="156782" y="419762"/>
                  </a:cubicBezTo>
                  <a:lnTo>
                    <a:pt x="198787" y="377757"/>
                  </a:lnTo>
                  <a:cubicBezTo>
                    <a:pt x="199700" y="377007"/>
                    <a:pt x="201017" y="377007"/>
                    <a:pt x="201930" y="377757"/>
                  </a:cubicBezTo>
                  <a:close/>
                  <a:moveTo>
                    <a:pt x="158020" y="445004"/>
                  </a:moveTo>
                  <a:cubicBezTo>
                    <a:pt x="157340" y="444999"/>
                    <a:pt x="156689" y="444725"/>
                    <a:pt x="156210" y="444241"/>
                  </a:cubicBezTo>
                  <a:cubicBezTo>
                    <a:pt x="155266" y="443220"/>
                    <a:pt x="155266" y="441644"/>
                    <a:pt x="156210" y="440622"/>
                  </a:cubicBezTo>
                  <a:lnTo>
                    <a:pt x="203835" y="392997"/>
                  </a:lnTo>
                  <a:cubicBezTo>
                    <a:pt x="204808" y="392024"/>
                    <a:pt x="206386" y="392024"/>
                    <a:pt x="207359" y="392997"/>
                  </a:cubicBezTo>
                  <a:cubicBezTo>
                    <a:pt x="208333" y="393970"/>
                    <a:pt x="208333" y="395548"/>
                    <a:pt x="207359" y="396521"/>
                  </a:cubicBezTo>
                  <a:lnTo>
                    <a:pt x="159734" y="444146"/>
                  </a:lnTo>
                  <a:cubicBezTo>
                    <a:pt x="159308" y="444660"/>
                    <a:pt x="158686" y="444971"/>
                    <a:pt x="158020" y="445004"/>
                  </a:cubicBezTo>
                  <a:close/>
                  <a:moveTo>
                    <a:pt x="178880" y="445004"/>
                  </a:moveTo>
                  <a:cubicBezTo>
                    <a:pt x="178203" y="444980"/>
                    <a:pt x="177559" y="444709"/>
                    <a:pt x="177070" y="444241"/>
                  </a:cubicBezTo>
                  <a:cubicBezTo>
                    <a:pt x="176138" y="443251"/>
                    <a:pt x="176138" y="441707"/>
                    <a:pt x="177070" y="440717"/>
                  </a:cubicBezTo>
                  <a:lnTo>
                    <a:pt x="219170" y="398617"/>
                  </a:lnTo>
                  <a:cubicBezTo>
                    <a:pt x="220160" y="397685"/>
                    <a:pt x="221704" y="397685"/>
                    <a:pt x="222695" y="398617"/>
                  </a:cubicBezTo>
                  <a:cubicBezTo>
                    <a:pt x="223694" y="399550"/>
                    <a:pt x="223747" y="401118"/>
                    <a:pt x="222814" y="402117"/>
                  </a:cubicBezTo>
                  <a:cubicBezTo>
                    <a:pt x="222775" y="402158"/>
                    <a:pt x="222736" y="402198"/>
                    <a:pt x="222695" y="402236"/>
                  </a:cubicBezTo>
                  <a:lnTo>
                    <a:pt x="180689" y="444051"/>
                  </a:lnTo>
                  <a:cubicBezTo>
                    <a:pt x="180211" y="444534"/>
                    <a:pt x="179560" y="444808"/>
                    <a:pt x="178880" y="444813"/>
                  </a:cubicBezTo>
                  <a:close/>
                  <a:moveTo>
                    <a:pt x="197930" y="446528"/>
                  </a:moveTo>
                  <a:cubicBezTo>
                    <a:pt x="196564" y="446595"/>
                    <a:pt x="195401" y="445543"/>
                    <a:pt x="195334" y="444177"/>
                  </a:cubicBezTo>
                  <a:cubicBezTo>
                    <a:pt x="195298" y="443447"/>
                    <a:pt x="195585" y="442739"/>
                    <a:pt x="196120" y="442241"/>
                  </a:cubicBezTo>
                  <a:lnTo>
                    <a:pt x="236982" y="401379"/>
                  </a:lnTo>
                  <a:cubicBezTo>
                    <a:pt x="238080" y="400478"/>
                    <a:pt x="239701" y="400638"/>
                    <a:pt x="240602" y="401735"/>
                  </a:cubicBezTo>
                  <a:cubicBezTo>
                    <a:pt x="241380" y="402684"/>
                    <a:pt x="241380" y="404050"/>
                    <a:pt x="240602" y="404999"/>
                  </a:cubicBezTo>
                  <a:lnTo>
                    <a:pt x="199739" y="445861"/>
                  </a:lnTo>
                  <a:cubicBezTo>
                    <a:pt x="199239" y="446211"/>
                    <a:pt x="198634" y="446379"/>
                    <a:pt x="198025" y="446337"/>
                  </a:cubicBezTo>
                  <a:close/>
                  <a:moveTo>
                    <a:pt x="352139" y="384615"/>
                  </a:moveTo>
                  <a:lnTo>
                    <a:pt x="351473" y="384615"/>
                  </a:lnTo>
                  <a:cubicBezTo>
                    <a:pt x="350336" y="384602"/>
                    <a:pt x="349354" y="383816"/>
                    <a:pt x="349091" y="382710"/>
                  </a:cubicBezTo>
                  <a:lnTo>
                    <a:pt x="345948" y="370709"/>
                  </a:lnTo>
                  <a:cubicBezTo>
                    <a:pt x="345580" y="369367"/>
                    <a:pt x="346369" y="367981"/>
                    <a:pt x="347710" y="367613"/>
                  </a:cubicBezTo>
                  <a:cubicBezTo>
                    <a:pt x="349052" y="367245"/>
                    <a:pt x="350438" y="368034"/>
                    <a:pt x="350806" y="369375"/>
                  </a:cubicBezTo>
                  <a:lnTo>
                    <a:pt x="354044" y="381281"/>
                  </a:lnTo>
                  <a:cubicBezTo>
                    <a:pt x="354356" y="382641"/>
                    <a:pt x="353567" y="384011"/>
                    <a:pt x="352235" y="384425"/>
                  </a:cubicBezTo>
                  <a:close/>
                  <a:moveTo>
                    <a:pt x="401765" y="356040"/>
                  </a:moveTo>
                  <a:cubicBezTo>
                    <a:pt x="401286" y="356523"/>
                    <a:pt x="400635" y="356797"/>
                    <a:pt x="399955" y="356802"/>
                  </a:cubicBezTo>
                  <a:cubicBezTo>
                    <a:pt x="399308" y="356773"/>
                    <a:pt x="398695" y="356501"/>
                    <a:pt x="398240" y="356040"/>
                  </a:cubicBezTo>
                  <a:lnTo>
                    <a:pt x="389477" y="347277"/>
                  </a:lnTo>
                  <a:cubicBezTo>
                    <a:pt x="388546" y="346287"/>
                    <a:pt x="388546" y="344743"/>
                    <a:pt x="389477" y="343753"/>
                  </a:cubicBezTo>
                  <a:cubicBezTo>
                    <a:pt x="390362" y="342780"/>
                    <a:pt x="391868" y="342708"/>
                    <a:pt x="392841" y="343592"/>
                  </a:cubicBezTo>
                  <a:cubicBezTo>
                    <a:pt x="392897" y="343643"/>
                    <a:pt x="392951" y="343697"/>
                    <a:pt x="393002" y="343753"/>
                  </a:cubicBezTo>
                  <a:lnTo>
                    <a:pt x="401765" y="352516"/>
                  </a:lnTo>
                  <a:cubicBezTo>
                    <a:pt x="402587" y="353414"/>
                    <a:pt x="402666" y="354766"/>
                    <a:pt x="401955" y="355754"/>
                  </a:cubicBezTo>
                  <a:close/>
                  <a:moveTo>
                    <a:pt x="379762" y="334990"/>
                  </a:moveTo>
                  <a:cubicBezTo>
                    <a:pt x="368865" y="345939"/>
                    <a:pt x="355041" y="353512"/>
                    <a:pt x="339947" y="356802"/>
                  </a:cubicBezTo>
                  <a:cubicBezTo>
                    <a:pt x="334339" y="357974"/>
                    <a:pt x="328627" y="358580"/>
                    <a:pt x="322898" y="358612"/>
                  </a:cubicBezTo>
                  <a:cubicBezTo>
                    <a:pt x="314187" y="358599"/>
                    <a:pt x="305536" y="357184"/>
                    <a:pt x="297275" y="354421"/>
                  </a:cubicBezTo>
                  <a:lnTo>
                    <a:pt x="292132" y="359564"/>
                  </a:lnTo>
                  <a:lnTo>
                    <a:pt x="292132" y="406237"/>
                  </a:lnTo>
                  <a:lnTo>
                    <a:pt x="292132" y="406237"/>
                  </a:lnTo>
                  <a:lnTo>
                    <a:pt x="292132" y="406904"/>
                  </a:lnTo>
                  <a:lnTo>
                    <a:pt x="292132" y="406904"/>
                  </a:lnTo>
                  <a:lnTo>
                    <a:pt x="292132" y="406904"/>
                  </a:lnTo>
                  <a:cubicBezTo>
                    <a:pt x="292132" y="406904"/>
                    <a:pt x="292132" y="406904"/>
                    <a:pt x="292132" y="406904"/>
                  </a:cubicBezTo>
                  <a:lnTo>
                    <a:pt x="292132" y="406904"/>
                  </a:lnTo>
                  <a:lnTo>
                    <a:pt x="246602" y="462149"/>
                  </a:lnTo>
                  <a:lnTo>
                    <a:pt x="246602" y="462149"/>
                  </a:lnTo>
                  <a:lnTo>
                    <a:pt x="246602" y="462149"/>
                  </a:lnTo>
                  <a:lnTo>
                    <a:pt x="246602" y="462149"/>
                  </a:lnTo>
                  <a:lnTo>
                    <a:pt x="246602" y="462149"/>
                  </a:lnTo>
                  <a:lnTo>
                    <a:pt x="244412" y="462149"/>
                  </a:lnTo>
                  <a:lnTo>
                    <a:pt x="244412" y="465387"/>
                  </a:lnTo>
                  <a:lnTo>
                    <a:pt x="244412" y="465387"/>
                  </a:lnTo>
                  <a:cubicBezTo>
                    <a:pt x="244301" y="464310"/>
                    <a:pt x="244301" y="463225"/>
                    <a:pt x="244412" y="462149"/>
                  </a:cubicBezTo>
                  <a:lnTo>
                    <a:pt x="244412" y="462149"/>
                  </a:lnTo>
                  <a:cubicBezTo>
                    <a:pt x="244412" y="463958"/>
                    <a:pt x="244412" y="463958"/>
                    <a:pt x="244412" y="463863"/>
                  </a:cubicBezTo>
                  <a:lnTo>
                    <a:pt x="244412" y="463863"/>
                  </a:lnTo>
                  <a:lnTo>
                    <a:pt x="244412" y="463863"/>
                  </a:lnTo>
                  <a:lnTo>
                    <a:pt x="244412" y="463863"/>
                  </a:lnTo>
                  <a:lnTo>
                    <a:pt x="244412" y="463863"/>
                  </a:lnTo>
                  <a:lnTo>
                    <a:pt x="244412" y="463863"/>
                  </a:lnTo>
                  <a:lnTo>
                    <a:pt x="244412" y="463863"/>
                  </a:lnTo>
                  <a:lnTo>
                    <a:pt x="244412" y="463863"/>
                  </a:lnTo>
                  <a:cubicBezTo>
                    <a:pt x="244412" y="463863"/>
                    <a:pt x="244412" y="463863"/>
                    <a:pt x="244412" y="463863"/>
                  </a:cubicBezTo>
                  <a:lnTo>
                    <a:pt x="244412" y="463863"/>
                  </a:lnTo>
                  <a:cubicBezTo>
                    <a:pt x="244412" y="463863"/>
                    <a:pt x="244412" y="463863"/>
                    <a:pt x="243554" y="463863"/>
                  </a:cubicBezTo>
                  <a:lnTo>
                    <a:pt x="243554" y="463387"/>
                  </a:lnTo>
                  <a:lnTo>
                    <a:pt x="249555" y="396807"/>
                  </a:lnTo>
                  <a:lnTo>
                    <a:pt x="240030" y="387282"/>
                  </a:lnTo>
                  <a:lnTo>
                    <a:pt x="232791" y="394616"/>
                  </a:lnTo>
                  <a:cubicBezTo>
                    <a:pt x="232336" y="395077"/>
                    <a:pt x="231724" y="395349"/>
                    <a:pt x="231077" y="395378"/>
                  </a:cubicBezTo>
                  <a:cubicBezTo>
                    <a:pt x="230396" y="395374"/>
                    <a:pt x="229746" y="395100"/>
                    <a:pt x="229267" y="394616"/>
                  </a:cubicBezTo>
                  <a:lnTo>
                    <a:pt x="206502" y="371471"/>
                  </a:lnTo>
                  <a:cubicBezTo>
                    <a:pt x="205571" y="370480"/>
                    <a:pt x="205571" y="368936"/>
                    <a:pt x="206502" y="367946"/>
                  </a:cubicBezTo>
                  <a:lnTo>
                    <a:pt x="213741" y="360517"/>
                  </a:lnTo>
                  <a:lnTo>
                    <a:pt x="204216" y="350992"/>
                  </a:lnTo>
                  <a:lnTo>
                    <a:pt x="139541" y="360517"/>
                  </a:lnTo>
                  <a:lnTo>
                    <a:pt x="137636" y="360517"/>
                  </a:lnTo>
                  <a:lnTo>
                    <a:pt x="137636" y="360517"/>
                  </a:lnTo>
                  <a:lnTo>
                    <a:pt x="137636" y="360517"/>
                  </a:lnTo>
                  <a:cubicBezTo>
                    <a:pt x="137636" y="360517"/>
                    <a:pt x="136684" y="360517"/>
                    <a:pt x="136589" y="360517"/>
                  </a:cubicBezTo>
                  <a:lnTo>
                    <a:pt x="136589" y="360517"/>
                  </a:lnTo>
                  <a:lnTo>
                    <a:pt x="136589" y="360517"/>
                  </a:lnTo>
                  <a:cubicBezTo>
                    <a:pt x="136589" y="360517"/>
                    <a:pt x="136589" y="360517"/>
                    <a:pt x="134588" y="360517"/>
                  </a:cubicBezTo>
                  <a:lnTo>
                    <a:pt x="134588" y="360517"/>
                  </a:lnTo>
                  <a:lnTo>
                    <a:pt x="134588" y="360517"/>
                  </a:lnTo>
                  <a:lnTo>
                    <a:pt x="136493" y="360517"/>
                  </a:lnTo>
                  <a:lnTo>
                    <a:pt x="136493" y="360517"/>
                  </a:lnTo>
                  <a:lnTo>
                    <a:pt x="136493" y="360517"/>
                  </a:lnTo>
                  <a:cubicBezTo>
                    <a:pt x="136493" y="360517"/>
                    <a:pt x="136493" y="360517"/>
                    <a:pt x="136493" y="360517"/>
                  </a:cubicBezTo>
                  <a:lnTo>
                    <a:pt x="136493" y="360517"/>
                  </a:lnTo>
                  <a:lnTo>
                    <a:pt x="136493" y="360517"/>
                  </a:lnTo>
                  <a:cubicBezTo>
                    <a:pt x="136493" y="360517"/>
                    <a:pt x="136493" y="360517"/>
                    <a:pt x="136493" y="360517"/>
                  </a:cubicBezTo>
                  <a:cubicBezTo>
                    <a:pt x="136493" y="360517"/>
                    <a:pt x="136493" y="360517"/>
                    <a:pt x="136493" y="360517"/>
                  </a:cubicBezTo>
                  <a:lnTo>
                    <a:pt x="136493" y="360517"/>
                  </a:lnTo>
                  <a:lnTo>
                    <a:pt x="136493" y="360517"/>
                  </a:lnTo>
                  <a:lnTo>
                    <a:pt x="192405" y="310511"/>
                  </a:lnTo>
                  <a:lnTo>
                    <a:pt x="192405" y="310511"/>
                  </a:lnTo>
                  <a:lnTo>
                    <a:pt x="192405" y="310511"/>
                  </a:lnTo>
                  <a:lnTo>
                    <a:pt x="193643" y="310511"/>
                  </a:lnTo>
                  <a:lnTo>
                    <a:pt x="193643" y="308987"/>
                  </a:lnTo>
                  <a:lnTo>
                    <a:pt x="241268" y="308987"/>
                  </a:lnTo>
                  <a:lnTo>
                    <a:pt x="246412" y="303843"/>
                  </a:lnTo>
                  <a:cubicBezTo>
                    <a:pt x="231927" y="261818"/>
                    <a:pt x="254253" y="216008"/>
                    <a:pt x="296278" y="201523"/>
                  </a:cubicBezTo>
                  <a:cubicBezTo>
                    <a:pt x="330762" y="189637"/>
                    <a:pt x="368928" y="202427"/>
                    <a:pt x="389287" y="232691"/>
                  </a:cubicBezTo>
                  <a:cubicBezTo>
                    <a:pt x="395665" y="241920"/>
                    <a:pt x="399985" y="252413"/>
                    <a:pt x="401955" y="263457"/>
                  </a:cubicBezTo>
                  <a:cubicBezTo>
                    <a:pt x="406703" y="289392"/>
                    <a:pt x="398448" y="316008"/>
                    <a:pt x="379857" y="334704"/>
                  </a:cubicBezTo>
                  <a:close/>
                  <a:moveTo>
                    <a:pt x="427958" y="308225"/>
                  </a:moveTo>
                  <a:lnTo>
                    <a:pt x="427387" y="308225"/>
                  </a:lnTo>
                  <a:lnTo>
                    <a:pt x="415385" y="305081"/>
                  </a:lnTo>
                  <a:cubicBezTo>
                    <a:pt x="414044" y="304713"/>
                    <a:pt x="413255" y="303327"/>
                    <a:pt x="413623" y="301986"/>
                  </a:cubicBezTo>
                  <a:cubicBezTo>
                    <a:pt x="413992" y="300644"/>
                    <a:pt x="415377" y="299855"/>
                    <a:pt x="416719" y="300224"/>
                  </a:cubicBezTo>
                  <a:lnTo>
                    <a:pt x="428625" y="303462"/>
                  </a:lnTo>
                  <a:cubicBezTo>
                    <a:pt x="429940" y="303838"/>
                    <a:pt x="430702" y="305208"/>
                    <a:pt x="430326" y="306523"/>
                  </a:cubicBezTo>
                  <a:cubicBezTo>
                    <a:pt x="430024" y="307582"/>
                    <a:pt x="429059" y="308314"/>
                    <a:pt x="427958" y="308320"/>
                  </a:cubicBezTo>
                  <a:close/>
                  <a:moveTo>
                    <a:pt x="428625" y="252218"/>
                  </a:moveTo>
                  <a:lnTo>
                    <a:pt x="416719" y="255361"/>
                  </a:lnTo>
                  <a:lnTo>
                    <a:pt x="416052" y="255361"/>
                  </a:lnTo>
                  <a:cubicBezTo>
                    <a:pt x="414684" y="255545"/>
                    <a:pt x="413426" y="254585"/>
                    <a:pt x="413242" y="253218"/>
                  </a:cubicBezTo>
                  <a:cubicBezTo>
                    <a:pt x="413058" y="251850"/>
                    <a:pt x="414018" y="250592"/>
                    <a:pt x="415385" y="250408"/>
                  </a:cubicBezTo>
                  <a:lnTo>
                    <a:pt x="427387" y="247265"/>
                  </a:lnTo>
                  <a:cubicBezTo>
                    <a:pt x="428702" y="246898"/>
                    <a:pt x="430065" y="247665"/>
                    <a:pt x="430435" y="248979"/>
                  </a:cubicBezTo>
                  <a:cubicBezTo>
                    <a:pt x="430693" y="250255"/>
                    <a:pt x="429957" y="251524"/>
                    <a:pt x="428720" y="25193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6" name="Google Shape;356;p25">
              <a:extLst>
                <a:ext uri="{FF2B5EF4-FFF2-40B4-BE49-F238E27FC236}">
                  <a16:creationId xmlns:a16="http://schemas.microsoft.com/office/drawing/2014/main" id="{D2F70C30-1229-6A4F-99DE-A0733A034616}"/>
                </a:ext>
              </a:extLst>
            </p:cNvPr>
            <p:cNvSpPr/>
            <p:nvPr/>
          </p:nvSpPr>
          <p:spPr>
            <a:xfrm>
              <a:off x="1466748" y="5395001"/>
              <a:ext cx="95250" cy="285750"/>
            </a:xfrm>
            <a:custGeom>
              <a:avLst/>
              <a:gdLst/>
              <a:ahLst/>
              <a:cxnLst/>
              <a:rect l="l" t="t" r="r" b="b"/>
              <a:pathLst>
                <a:path w="95250" h="285750" extrusionOk="0">
                  <a:moveTo>
                    <a:pt x="83344" y="174403"/>
                  </a:moveTo>
                  <a:cubicBezTo>
                    <a:pt x="80473" y="174809"/>
                    <a:pt x="77574" y="174968"/>
                    <a:pt x="74676" y="174879"/>
                  </a:cubicBezTo>
                  <a:cubicBezTo>
                    <a:pt x="71388" y="174462"/>
                    <a:pt x="69061" y="171459"/>
                    <a:pt x="69477" y="168171"/>
                  </a:cubicBezTo>
                  <a:cubicBezTo>
                    <a:pt x="69822" y="165456"/>
                    <a:pt x="71960" y="163317"/>
                    <a:pt x="74676" y="162973"/>
                  </a:cubicBezTo>
                  <a:cubicBezTo>
                    <a:pt x="77057" y="162973"/>
                    <a:pt x="79439" y="162973"/>
                    <a:pt x="81725" y="162973"/>
                  </a:cubicBezTo>
                  <a:cubicBezTo>
                    <a:pt x="84520" y="162675"/>
                    <a:pt x="87156" y="164328"/>
                    <a:pt x="88106" y="166973"/>
                  </a:cubicBezTo>
                  <a:lnTo>
                    <a:pt x="88106" y="54769"/>
                  </a:lnTo>
                  <a:lnTo>
                    <a:pt x="7144" y="7144"/>
                  </a:lnTo>
                  <a:lnTo>
                    <a:pt x="7144" y="127159"/>
                  </a:lnTo>
                  <a:cubicBezTo>
                    <a:pt x="9260" y="127263"/>
                    <a:pt x="11363" y="127550"/>
                    <a:pt x="13430" y="128016"/>
                  </a:cubicBezTo>
                  <a:cubicBezTo>
                    <a:pt x="16535" y="128827"/>
                    <a:pt x="18395" y="132001"/>
                    <a:pt x="17584" y="135106"/>
                  </a:cubicBezTo>
                  <a:cubicBezTo>
                    <a:pt x="16902" y="137718"/>
                    <a:pt x="14510" y="139516"/>
                    <a:pt x="11811" y="139446"/>
                  </a:cubicBezTo>
                  <a:lnTo>
                    <a:pt x="10287" y="139446"/>
                  </a:lnTo>
                  <a:lnTo>
                    <a:pt x="7144" y="139446"/>
                  </a:lnTo>
                  <a:lnTo>
                    <a:pt x="7144" y="232315"/>
                  </a:lnTo>
                  <a:lnTo>
                    <a:pt x="88106" y="279940"/>
                  </a:lnTo>
                  <a:lnTo>
                    <a:pt x="88106" y="170498"/>
                  </a:lnTo>
                  <a:cubicBezTo>
                    <a:pt x="87377" y="172590"/>
                    <a:pt x="85538" y="174097"/>
                    <a:pt x="83344" y="174403"/>
                  </a:cubicBezTo>
                  <a:close/>
                  <a:moveTo>
                    <a:pt x="37148" y="154305"/>
                  </a:moveTo>
                  <a:cubicBezTo>
                    <a:pt x="36166" y="154781"/>
                    <a:pt x="35094" y="155041"/>
                    <a:pt x="34004" y="155067"/>
                  </a:cubicBezTo>
                  <a:cubicBezTo>
                    <a:pt x="32114" y="155141"/>
                    <a:pt x="30317" y="154243"/>
                    <a:pt x="29242" y="152686"/>
                  </a:cubicBezTo>
                  <a:lnTo>
                    <a:pt x="28480" y="151924"/>
                  </a:lnTo>
                  <a:cubicBezTo>
                    <a:pt x="27351" y="150289"/>
                    <a:pt x="26005" y="148815"/>
                    <a:pt x="24479" y="147542"/>
                  </a:cubicBezTo>
                  <a:cubicBezTo>
                    <a:pt x="21904" y="145541"/>
                    <a:pt x="21439" y="141831"/>
                    <a:pt x="23440" y="139256"/>
                  </a:cubicBezTo>
                  <a:cubicBezTo>
                    <a:pt x="25442" y="136680"/>
                    <a:pt x="29152" y="136215"/>
                    <a:pt x="31727" y="138216"/>
                  </a:cubicBezTo>
                  <a:cubicBezTo>
                    <a:pt x="32115" y="138518"/>
                    <a:pt x="32464" y="138867"/>
                    <a:pt x="32766" y="139256"/>
                  </a:cubicBezTo>
                  <a:cubicBezTo>
                    <a:pt x="34617" y="141135"/>
                    <a:pt x="36336" y="143140"/>
                    <a:pt x="37910" y="145256"/>
                  </a:cubicBezTo>
                  <a:lnTo>
                    <a:pt x="37909" y="146018"/>
                  </a:lnTo>
                  <a:cubicBezTo>
                    <a:pt x="40000" y="148383"/>
                    <a:pt x="39777" y="151995"/>
                    <a:pt x="37412" y="154085"/>
                  </a:cubicBezTo>
                  <a:cubicBezTo>
                    <a:pt x="37326" y="154161"/>
                    <a:pt x="37238" y="154234"/>
                    <a:pt x="37148" y="154305"/>
                  </a:cubicBezTo>
                  <a:close/>
                  <a:moveTo>
                    <a:pt x="61627" y="167450"/>
                  </a:moveTo>
                  <a:cubicBezTo>
                    <a:pt x="60375" y="169777"/>
                    <a:pt x="57981" y="171264"/>
                    <a:pt x="55340" y="171355"/>
                  </a:cubicBezTo>
                  <a:cubicBezTo>
                    <a:pt x="54692" y="171580"/>
                    <a:pt x="53988" y="171580"/>
                    <a:pt x="53340" y="171355"/>
                  </a:cubicBezTo>
                  <a:cubicBezTo>
                    <a:pt x="50727" y="170265"/>
                    <a:pt x="48210" y="168958"/>
                    <a:pt x="45815" y="167450"/>
                  </a:cubicBezTo>
                  <a:cubicBezTo>
                    <a:pt x="42975" y="165714"/>
                    <a:pt x="42079" y="162003"/>
                    <a:pt x="43815" y="159163"/>
                  </a:cubicBezTo>
                  <a:cubicBezTo>
                    <a:pt x="45551" y="156322"/>
                    <a:pt x="49261" y="155427"/>
                    <a:pt x="52102" y="157163"/>
                  </a:cubicBezTo>
                  <a:cubicBezTo>
                    <a:pt x="54102" y="158306"/>
                    <a:pt x="56102" y="159163"/>
                    <a:pt x="58484" y="160306"/>
                  </a:cubicBezTo>
                  <a:cubicBezTo>
                    <a:pt x="61180" y="161557"/>
                    <a:pt x="62526" y="164617"/>
                    <a:pt x="61627" y="16745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7" name="Google Shape;357;p25">
              <a:extLst>
                <a:ext uri="{FF2B5EF4-FFF2-40B4-BE49-F238E27FC236}">
                  <a16:creationId xmlns:a16="http://schemas.microsoft.com/office/drawing/2014/main" id="{1097AF15-161F-D941-8A5A-2797443EE587}"/>
                </a:ext>
              </a:extLst>
            </p:cNvPr>
            <p:cNvSpPr/>
            <p:nvPr/>
          </p:nvSpPr>
          <p:spPr>
            <a:xfrm>
              <a:off x="1372736" y="5394810"/>
              <a:ext cx="95250" cy="285750"/>
            </a:xfrm>
            <a:custGeom>
              <a:avLst/>
              <a:gdLst/>
              <a:ahLst/>
              <a:cxnLst/>
              <a:rect l="l" t="t" r="r" b="b"/>
              <a:pathLst>
                <a:path w="95250" h="285750" extrusionOk="0">
                  <a:moveTo>
                    <a:pt x="7144" y="279654"/>
                  </a:moveTo>
                  <a:lnTo>
                    <a:pt x="88106" y="232029"/>
                  </a:lnTo>
                  <a:lnTo>
                    <a:pt x="88106" y="7144"/>
                  </a:lnTo>
                  <a:lnTo>
                    <a:pt x="7144" y="54769"/>
                  </a:lnTo>
                  <a:close/>
                  <a:moveTo>
                    <a:pt x="69152" y="133922"/>
                  </a:moveTo>
                  <a:lnTo>
                    <a:pt x="77057" y="130397"/>
                  </a:lnTo>
                  <a:cubicBezTo>
                    <a:pt x="79973" y="128935"/>
                    <a:pt x="83521" y="130114"/>
                    <a:pt x="84983" y="133030"/>
                  </a:cubicBezTo>
                  <a:cubicBezTo>
                    <a:pt x="86445" y="135945"/>
                    <a:pt x="85266" y="139494"/>
                    <a:pt x="82351" y="140956"/>
                  </a:cubicBezTo>
                  <a:cubicBezTo>
                    <a:pt x="81910" y="141176"/>
                    <a:pt x="81444" y="141341"/>
                    <a:pt x="80963" y="141446"/>
                  </a:cubicBezTo>
                  <a:cubicBezTo>
                    <a:pt x="78676" y="142203"/>
                    <a:pt x="76447" y="143126"/>
                    <a:pt x="74295" y="144208"/>
                  </a:cubicBezTo>
                  <a:cubicBezTo>
                    <a:pt x="73428" y="144627"/>
                    <a:pt x="72492" y="144885"/>
                    <a:pt x="71533" y="144971"/>
                  </a:cubicBezTo>
                  <a:cubicBezTo>
                    <a:pt x="69354" y="145009"/>
                    <a:pt x="67349" y="143784"/>
                    <a:pt x="66389" y="141827"/>
                  </a:cubicBezTo>
                  <a:cubicBezTo>
                    <a:pt x="64915" y="139037"/>
                    <a:pt x="65982" y="135579"/>
                    <a:pt x="68772" y="134104"/>
                  </a:cubicBezTo>
                  <a:cubicBezTo>
                    <a:pt x="68896" y="134039"/>
                    <a:pt x="69023" y="133978"/>
                    <a:pt x="69151" y="133921"/>
                  </a:cubicBezTo>
                  <a:close/>
                  <a:moveTo>
                    <a:pt x="45053" y="151733"/>
                  </a:moveTo>
                  <a:lnTo>
                    <a:pt x="50959" y="145828"/>
                  </a:lnTo>
                  <a:cubicBezTo>
                    <a:pt x="53607" y="143924"/>
                    <a:pt x="57297" y="144526"/>
                    <a:pt x="59201" y="147174"/>
                  </a:cubicBezTo>
                  <a:cubicBezTo>
                    <a:pt x="60800" y="149398"/>
                    <a:pt x="60661" y="152428"/>
                    <a:pt x="58865" y="154496"/>
                  </a:cubicBezTo>
                  <a:cubicBezTo>
                    <a:pt x="56965" y="156014"/>
                    <a:pt x="55240" y="157739"/>
                    <a:pt x="53721" y="159639"/>
                  </a:cubicBezTo>
                  <a:cubicBezTo>
                    <a:pt x="52572" y="160844"/>
                    <a:pt x="51003" y="161561"/>
                    <a:pt x="49340" y="161639"/>
                  </a:cubicBezTo>
                  <a:cubicBezTo>
                    <a:pt x="47866" y="161684"/>
                    <a:pt x="46444" y="161095"/>
                    <a:pt x="45434" y="160020"/>
                  </a:cubicBezTo>
                  <a:cubicBezTo>
                    <a:pt x="43158" y="157783"/>
                    <a:pt x="42991" y="154169"/>
                    <a:pt x="45053" y="151733"/>
                  </a:cubicBezTo>
                  <a:close/>
                  <a:moveTo>
                    <a:pt x="28861" y="175832"/>
                  </a:moveTo>
                  <a:cubicBezTo>
                    <a:pt x="30011" y="173248"/>
                    <a:pt x="31315" y="170735"/>
                    <a:pt x="32766" y="168307"/>
                  </a:cubicBezTo>
                  <a:cubicBezTo>
                    <a:pt x="34556" y="165542"/>
                    <a:pt x="38198" y="164663"/>
                    <a:pt x="41053" y="166307"/>
                  </a:cubicBezTo>
                  <a:cubicBezTo>
                    <a:pt x="43861" y="168066"/>
                    <a:pt x="44750" y="171747"/>
                    <a:pt x="43053" y="174593"/>
                  </a:cubicBezTo>
                  <a:lnTo>
                    <a:pt x="39529" y="180975"/>
                  </a:lnTo>
                  <a:cubicBezTo>
                    <a:pt x="38313" y="182864"/>
                    <a:pt x="36249" y="184039"/>
                    <a:pt x="34004" y="184118"/>
                  </a:cubicBezTo>
                  <a:cubicBezTo>
                    <a:pt x="33222" y="184308"/>
                    <a:pt x="32405" y="184308"/>
                    <a:pt x="31623" y="184118"/>
                  </a:cubicBezTo>
                  <a:cubicBezTo>
                    <a:pt x="28616" y="182725"/>
                    <a:pt x="27308" y="179158"/>
                    <a:pt x="28701" y="176151"/>
                  </a:cubicBezTo>
                  <a:cubicBezTo>
                    <a:pt x="28751" y="176043"/>
                    <a:pt x="28804" y="175936"/>
                    <a:pt x="28861" y="175832"/>
                  </a:cubicBezTo>
                  <a:close/>
                  <a:moveTo>
                    <a:pt x="21717" y="196215"/>
                  </a:moveTo>
                  <a:cubicBezTo>
                    <a:pt x="22475" y="192995"/>
                    <a:pt x="25597" y="190914"/>
                    <a:pt x="28861" y="191453"/>
                  </a:cubicBezTo>
                  <a:cubicBezTo>
                    <a:pt x="31985" y="192284"/>
                    <a:pt x="34017" y="195292"/>
                    <a:pt x="33623" y="198501"/>
                  </a:cubicBezTo>
                  <a:lnTo>
                    <a:pt x="32385" y="205645"/>
                  </a:lnTo>
                  <a:cubicBezTo>
                    <a:pt x="31961" y="208585"/>
                    <a:pt x="29450" y="210772"/>
                    <a:pt x="26479" y="210788"/>
                  </a:cubicBezTo>
                  <a:lnTo>
                    <a:pt x="26480" y="210788"/>
                  </a:lnTo>
                  <a:cubicBezTo>
                    <a:pt x="23329" y="210361"/>
                    <a:pt x="20974" y="207681"/>
                    <a:pt x="20955" y="20450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8" name="Google Shape;358;p25">
              <a:extLst>
                <a:ext uri="{FF2B5EF4-FFF2-40B4-BE49-F238E27FC236}">
                  <a16:creationId xmlns:a16="http://schemas.microsoft.com/office/drawing/2014/main" id="{52BADE7C-BDE6-9A45-8D7A-225211C6085D}"/>
                </a:ext>
              </a:extLst>
            </p:cNvPr>
            <p:cNvSpPr/>
            <p:nvPr/>
          </p:nvSpPr>
          <p:spPr>
            <a:xfrm>
              <a:off x="1223860" y="5210794"/>
              <a:ext cx="561975" cy="628650"/>
            </a:xfrm>
            <a:custGeom>
              <a:avLst/>
              <a:gdLst/>
              <a:ahLst/>
              <a:cxnLst/>
              <a:rect l="l" t="t" r="r" b="b"/>
              <a:pathLst>
                <a:path w="561975" h="628650" extrusionOk="0">
                  <a:moveTo>
                    <a:pt x="536353" y="147250"/>
                  </a:moveTo>
                  <a:lnTo>
                    <a:pt x="303562" y="12852"/>
                  </a:lnTo>
                  <a:cubicBezTo>
                    <a:pt x="290458" y="5241"/>
                    <a:pt x="274279" y="5241"/>
                    <a:pt x="261176" y="12852"/>
                  </a:cubicBezTo>
                  <a:lnTo>
                    <a:pt x="28289" y="147250"/>
                  </a:lnTo>
                  <a:cubicBezTo>
                    <a:pt x="15219" y="154841"/>
                    <a:pt x="7166" y="168806"/>
                    <a:pt x="7144" y="183921"/>
                  </a:cubicBezTo>
                  <a:lnTo>
                    <a:pt x="7144" y="452812"/>
                  </a:lnTo>
                  <a:cubicBezTo>
                    <a:pt x="7147" y="467932"/>
                    <a:pt x="15204" y="481906"/>
                    <a:pt x="28289" y="489483"/>
                  </a:cubicBezTo>
                  <a:lnTo>
                    <a:pt x="261176" y="623976"/>
                  </a:lnTo>
                  <a:cubicBezTo>
                    <a:pt x="274300" y="631509"/>
                    <a:pt x="290437" y="631509"/>
                    <a:pt x="303562" y="623976"/>
                  </a:cubicBezTo>
                  <a:lnTo>
                    <a:pt x="536353" y="489483"/>
                  </a:lnTo>
                  <a:cubicBezTo>
                    <a:pt x="549489" y="481945"/>
                    <a:pt x="557590" y="467957"/>
                    <a:pt x="557594" y="452812"/>
                  </a:cubicBezTo>
                  <a:lnTo>
                    <a:pt x="557594" y="183921"/>
                  </a:lnTo>
                  <a:cubicBezTo>
                    <a:pt x="557571" y="168781"/>
                    <a:pt x="549474" y="154803"/>
                    <a:pt x="536353" y="147250"/>
                  </a:cubicBezTo>
                  <a:close/>
                  <a:moveTo>
                    <a:pt x="436436" y="419474"/>
                  </a:moveTo>
                  <a:cubicBezTo>
                    <a:pt x="436547" y="421570"/>
                    <a:pt x="435482" y="423554"/>
                    <a:pt x="433673" y="424618"/>
                  </a:cubicBezTo>
                  <a:lnTo>
                    <a:pt x="340805" y="479101"/>
                  </a:lnTo>
                  <a:cubicBezTo>
                    <a:pt x="340805" y="479101"/>
                    <a:pt x="340043" y="479101"/>
                    <a:pt x="339662" y="479101"/>
                  </a:cubicBezTo>
                  <a:lnTo>
                    <a:pt x="339662" y="479101"/>
                  </a:lnTo>
                  <a:cubicBezTo>
                    <a:pt x="339136" y="479275"/>
                    <a:pt x="338568" y="479275"/>
                    <a:pt x="338042" y="479101"/>
                  </a:cubicBezTo>
                  <a:lnTo>
                    <a:pt x="336518" y="479101"/>
                  </a:lnTo>
                  <a:lnTo>
                    <a:pt x="336518" y="479101"/>
                  </a:lnTo>
                  <a:cubicBezTo>
                    <a:pt x="336518" y="479101"/>
                    <a:pt x="335661" y="479101"/>
                    <a:pt x="335280" y="479101"/>
                  </a:cubicBezTo>
                  <a:lnTo>
                    <a:pt x="244793" y="425761"/>
                  </a:lnTo>
                  <a:lnTo>
                    <a:pt x="154400" y="479101"/>
                  </a:lnTo>
                  <a:cubicBezTo>
                    <a:pt x="153400" y="479522"/>
                    <a:pt x="152339" y="479779"/>
                    <a:pt x="151257" y="479863"/>
                  </a:cubicBezTo>
                  <a:cubicBezTo>
                    <a:pt x="150294" y="479801"/>
                    <a:pt x="149354" y="479541"/>
                    <a:pt x="148495" y="479101"/>
                  </a:cubicBezTo>
                  <a:cubicBezTo>
                    <a:pt x="146599" y="478075"/>
                    <a:pt x="145400" y="476112"/>
                    <a:pt x="145352" y="473957"/>
                  </a:cubicBezTo>
                  <a:lnTo>
                    <a:pt x="145352" y="235832"/>
                  </a:lnTo>
                  <a:cubicBezTo>
                    <a:pt x="145240" y="233737"/>
                    <a:pt x="146305" y="231753"/>
                    <a:pt x="148114" y="230689"/>
                  </a:cubicBezTo>
                  <a:lnTo>
                    <a:pt x="240887" y="176111"/>
                  </a:lnTo>
                  <a:cubicBezTo>
                    <a:pt x="241954" y="175495"/>
                    <a:pt x="243186" y="175229"/>
                    <a:pt x="244411" y="175349"/>
                  </a:cubicBezTo>
                  <a:cubicBezTo>
                    <a:pt x="245667" y="175234"/>
                    <a:pt x="246928" y="175499"/>
                    <a:pt x="248031" y="176111"/>
                  </a:cubicBezTo>
                  <a:lnTo>
                    <a:pt x="337661" y="229070"/>
                  </a:lnTo>
                  <a:lnTo>
                    <a:pt x="427292" y="175730"/>
                  </a:lnTo>
                  <a:cubicBezTo>
                    <a:pt x="429095" y="174589"/>
                    <a:pt x="431394" y="174589"/>
                    <a:pt x="433197" y="175730"/>
                  </a:cubicBezTo>
                  <a:cubicBezTo>
                    <a:pt x="435167" y="177014"/>
                    <a:pt x="436592" y="178982"/>
                    <a:pt x="437197" y="181254"/>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9" name="Google Shape;359;p25">
              <a:extLst>
                <a:ext uri="{FF2B5EF4-FFF2-40B4-BE49-F238E27FC236}">
                  <a16:creationId xmlns:a16="http://schemas.microsoft.com/office/drawing/2014/main" id="{31EDFD61-AA5C-EA49-8C24-061D01B0ABB2}"/>
                </a:ext>
              </a:extLst>
            </p:cNvPr>
            <p:cNvSpPr/>
            <p:nvPr/>
          </p:nvSpPr>
          <p:spPr>
            <a:xfrm>
              <a:off x="1559521" y="5394810"/>
              <a:ext cx="95250" cy="285750"/>
            </a:xfrm>
            <a:custGeom>
              <a:avLst/>
              <a:gdLst/>
              <a:ahLst/>
              <a:cxnLst/>
              <a:rect l="l" t="t" r="r" b="b"/>
              <a:pathLst>
                <a:path w="95250" h="285750" extrusionOk="0">
                  <a:moveTo>
                    <a:pt x="7144" y="158115"/>
                  </a:moveTo>
                  <a:cubicBezTo>
                    <a:pt x="9333" y="157271"/>
                    <a:pt x="11465" y="156284"/>
                    <a:pt x="13525" y="155162"/>
                  </a:cubicBezTo>
                  <a:cubicBezTo>
                    <a:pt x="16525" y="153882"/>
                    <a:pt x="19995" y="155276"/>
                    <a:pt x="21275" y="158276"/>
                  </a:cubicBezTo>
                  <a:cubicBezTo>
                    <a:pt x="22485" y="161113"/>
                    <a:pt x="21309" y="164404"/>
                    <a:pt x="18574" y="165830"/>
                  </a:cubicBezTo>
                  <a:cubicBezTo>
                    <a:pt x="16288" y="167068"/>
                    <a:pt x="13525" y="168212"/>
                    <a:pt x="11144" y="169355"/>
                  </a:cubicBezTo>
                  <a:cubicBezTo>
                    <a:pt x="10532" y="169689"/>
                    <a:pt x="9841" y="169854"/>
                    <a:pt x="9144" y="169831"/>
                  </a:cubicBezTo>
                  <a:cubicBezTo>
                    <a:pt x="8441" y="169739"/>
                    <a:pt x="7762" y="169513"/>
                    <a:pt x="7144" y="169164"/>
                  </a:cubicBezTo>
                  <a:lnTo>
                    <a:pt x="7144" y="279654"/>
                  </a:lnTo>
                  <a:lnTo>
                    <a:pt x="88106" y="232029"/>
                  </a:lnTo>
                  <a:lnTo>
                    <a:pt x="88106" y="7144"/>
                  </a:lnTo>
                  <a:lnTo>
                    <a:pt x="7144" y="54769"/>
                  </a:lnTo>
                  <a:close/>
                  <a:moveTo>
                    <a:pt x="42672" y="148590"/>
                  </a:moveTo>
                  <a:cubicBezTo>
                    <a:pt x="40756" y="150626"/>
                    <a:pt x="38651" y="152476"/>
                    <a:pt x="36385" y="154115"/>
                  </a:cubicBezTo>
                  <a:cubicBezTo>
                    <a:pt x="35347" y="154831"/>
                    <a:pt x="34122" y="155228"/>
                    <a:pt x="32861" y="155258"/>
                  </a:cubicBezTo>
                  <a:cubicBezTo>
                    <a:pt x="31096" y="155216"/>
                    <a:pt x="29405" y="154540"/>
                    <a:pt x="28099" y="153353"/>
                  </a:cubicBezTo>
                  <a:cubicBezTo>
                    <a:pt x="26123" y="150789"/>
                    <a:pt x="26455" y="147136"/>
                    <a:pt x="28861" y="144971"/>
                  </a:cubicBezTo>
                  <a:cubicBezTo>
                    <a:pt x="30861" y="143447"/>
                    <a:pt x="32480" y="141827"/>
                    <a:pt x="34385" y="140303"/>
                  </a:cubicBezTo>
                  <a:cubicBezTo>
                    <a:pt x="36961" y="138302"/>
                    <a:pt x="40671" y="138767"/>
                    <a:pt x="42672" y="141342"/>
                  </a:cubicBezTo>
                  <a:cubicBezTo>
                    <a:pt x="44329" y="143474"/>
                    <a:pt x="44329" y="146458"/>
                    <a:pt x="42672" y="148590"/>
                  </a:cubicBezTo>
                  <a:close/>
                  <a:moveTo>
                    <a:pt x="39910" y="96012"/>
                  </a:moveTo>
                  <a:lnTo>
                    <a:pt x="47434" y="73533"/>
                  </a:lnTo>
                  <a:lnTo>
                    <a:pt x="54959" y="96012"/>
                  </a:lnTo>
                  <a:lnTo>
                    <a:pt x="78676" y="96012"/>
                  </a:lnTo>
                  <a:lnTo>
                    <a:pt x="59626" y="109823"/>
                  </a:lnTo>
                  <a:lnTo>
                    <a:pt x="67056" y="132779"/>
                  </a:lnTo>
                  <a:lnTo>
                    <a:pt x="48006" y="118586"/>
                  </a:lnTo>
                  <a:lnTo>
                    <a:pt x="28956" y="132779"/>
                  </a:lnTo>
                  <a:lnTo>
                    <a:pt x="36481" y="109823"/>
                  </a:lnTo>
                  <a:lnTo>
                    <a:pt x="17431" y="96012"/>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0" name="Google Shape;360;p25">
              <a:extLst>
                <a:ext uri="{FF2B5EF4-FFF2-40B4-BE49-F238E27FC236}">
                  <a16:creationId xmlns:a16="http://schemas.microsoft.com/office/drawing/2014/main" id="{8D0853C6-BC66-D449-948F-BDC8039CECC7}"/>
                </a:ext>
              </a:extLst>
            </p:cNvPr>
            <p:cNvSpPr/>
            <p:nvPr/>
          </p:nvSpPr>
          <p:spPr>
            <a:xfrm>
              <a:off x="2387910" y="5210794"/>
              <a:ext cx="561975" cy="628650"/>
            </a:xfrm>
            <a:custGeom>
              <a:avLst/>
              <a:gdLst/>
              <a:ahLst/>
              <a:cxnLst/>
              <a:rect l="l" t="t" r="r" b="b"/>
              <a:pathLst>
                <a:path w="561975" h="628650" extrusionOk="0">
                  <a:moveTo>
                    <a:pt x="536448" y="147250"/>
                  </a:moveTo>
                  <a:lnTo>
                    <a:pt x="303562" y="12852"/>
                  </a:lnTo>
                  <a:cubicBezTo>
                    <a:pt x="290458" y="5241"/>
                    <a:pt x="274279" y="5241"/>
                    <a:pt x="261176" y="12852"/>
                  </a:cubicBezTo>
                  <a:lnTo>
                    <a:pt x="28385" y="147250"/>
                  </a:lnTo>
                  <a:cubicBezTo>
                    <a:pt x="15263" y="154803"/>
                    <a:pt x="7167" y="168781"/>
                    <a:pt x="7144" y="183921"/>
                  </a:cubicBezTo>
                  <a:lnTo>
                    <a:pt x="7144" y="452812"/>
                  </a:lnTo>
                  <a:cubicBezTo>
                    <a:pt x="7147" y="467957"/>
                    <a:pt x="15249" y="481945"/>
                    <a:pt x="28384" y="489483"/>
                  </a:cubicBezTo>
                  <a:lnTo>
                    <a:pt x="261176" y="623976"/>
                  </a:lnTo>
                  <a:cubicBezTo>
                    <a:pt x="274300" y="631509"/>
                    <a:pt x="290437" y="631509"/>
                    <a:pt x="303562" y="623976"/>
                  </a:cubicBezTo>
                  <a:lnTo>
                    <a:pt x="536448" y="489483"/>
                  </a:lnTo>
                  <a:cubicBezTo>
                    <a:pt x="549533" y="481906"/>
                    <a:pt x="557590" y="467932"/>
                    <a:pt x="557594" y="452812"/>
                  </a:cubicBezTo>
                  <a:lnTo>
                    <a:pt x="557594" y="183921"/>
                  </a:lnTo>
                  <a:cubicBezTo>
                    <a:pt x="557571" y="168806"/>
                    <a:pt x="549519" y="154841"/>
                    <a:pt x="536448" y="147250"/>
                  </a:cubicBezTo>
                  <a:close/>
                  <a:moveTo>
                    <a:pt x="343853" y="224783"/>
                  </a:moveTo>
                  <a:cubicBezTo>
                    <a:pt x="339757" y="221164"/>
                    <a:pt x="335375" y="217735"/>
                    <a:pt x="331375" y="213925"/>
                  </a:cubicBezTo>
                  <a:cubicBezTo>
                    <a:pt x="327943" y="210906"/>
                    <a:pt x="327561" y="205695"/>
                    <a:pt x="330518" y="202209"/>
                  </a:cubicBezTo>
                  <a:cubicBezTo>
                    <a:pt x="333583" y="199026"/>
                    <a:pt x="338648" y="198932"/>
                    <a:pt x="341831" y="201997"/>
                  </a:cubicBezTo>
                  <a:cubicBezTo>
                    <a:pt x="341903" y="202066"/>
                    <a:pt x="341973" y="202137"/>
                    <a:pt x="342043" y="202209"/>
                  </a:cubicBezTo>
                  <a:cubicBezTo>
                    <a:pt x="346520" y="206019"/>
                    <a:pt x="350996" y="209734"/>
                    <a:pt x="355283" y="213639"/>
                  </a:cubicBezTo>
                  <a:cubicBezTo>
                    <a:pt x="366497" y="223812"/>
                    <a:pt x="369813" y="240085"/>
                    <a:pt x="363474" y="253835"/>
                  </a:cubicBezTo>
                  <a:cubicBezTo>
                    <a:pt x="360998" y="259550"/>
                    <a:pt x="358426" y="265265"/>
                    <a:pt x="355664" y="270884"/>
                  </a:cubicBezTo>
                  <a:cubicBezTo>
                    <a:pt x="351733" y="280006"/>
                    <a:pt x="343163" y="286278"/>
                    <a:pt x="333280" y="287267"/>
                  </a:cubicBezTo>
                  <a:cubicBezTo>
                    <a:pt x="328838" y="287505"/>
                    <a:pt x="324387" y="287505"/>
                    <a:pt x="319945" y="287267"/>
                  </a:cubicBezTo>
                  <a:lnTo>
                    <a:pt x="315278" y="287267"/>
                  </a:lnTo>
                  <a:lnTo>
                    <a:pt x="309848" y="287267"/>
                  </a:lnTo>
                  <a:cubicBezTo>
                    <a:pt x="304133" y="287267"/>
                    <a:pt x="300323" y="283648"/>
                    <a:pt x="300323" y="278790"/>
                  </a:cubicBezTo>
                  <a:cubicBezTo>
                    <a:pt x="300323" y="273932"/>
                    <a:pt x="304038" y="271265"/>
                    <a:pt x="309848" y="271361"/>
                  </a:cubicBezTo>
                  <a:lnTo>
                    <a:pt x="328898" y="271361"/>
                  </a:lnTo>
                  <a:cubicBezTo>
                    <a:pt x="334576" y="271795"/>
                    <a:pt x="339871" y="268471"/>
                    <a:pt x="341947" y="263169"/>
                  </a:cubicBezTo>
                  <a:cubicBezTo>
                    <a:pt x="344329" y="257835"/>
                    <a:pt x="346805" y="252596"/>
                    <a:pt x="349187" y="247262"/>
                  </a:cubicBezTo>
                  <a:cubicBezTo>
                    <a:pt x="353168" y="239476"/>
                    <a:pt x="350908" y="229951"/>
                    <a:pt x="343853" y="224783"/>
                  </a:cubicBezTo>
                  <a:close/>
                  <a:moveTo>
                    <a:pt x="200978" y="213639"/>
                  </a:moveTo>
                  <a:cubicBezTo>
                    <a:pt x="205264" y="209734"/>
                    <a:pt x="209741" y="206019"/>
                    <a:pt x="214122" y="202209"/>
                  </a:cubicBezTo>
                  <a:cubicBezTo>
                    <a:pt x="217236" y="199000"/>
                    <a:pt x="222362" y="198923"/>
                    <a:pt x="225571" y="202037"/>
                  </a:cubicBezTo>
                  <a:cubicBezTo>
                    <a:pt x="225629" y="202094"/>
                    <a:pt x="225686" y="202151"/>
                    <a:pt x="225743" y="202209"/>
                  </a:cubicBezTo>
                  <a:cubicBezTo>
                    <a:pt x="228675" y="205720"/>
                    <a:pt x="228251" y="210934"/>
                    <a:pt x="224790" y="213925"/>
                  </a:cubicBezTo>
                  <a:cubicBezTo>
                    <a:pt x="220790" y="217735"/>
                    <a:pt x="216503" y="221069"/>
                    <a:pt x="212312" y="224783"/>
                  </a:cubicBezTo>
                  <a:cubicBezTo>
                    <a:pt x="205408" y="230124"/>
                    <a:pt x="203391" y="239682"/>
                    <a:pt x="207550" y="247358"/>
                  </a:cubicBezTo>
                  <a:cubicBezTo>
                    <a:pt x="209836" y="252692"/>
                    <a:pt x="212312" y="257930"/>
                    <a:pt x="214694" y="263264"/>
                  </a:cubicBezTo>
                  <a:cubicBezTo>
                    <a:pt x="216830" y="268560"/>
                    <a:pt x="222142" y="271871"/>
                    <a:pt x="227838" y="271456"/>
                  </a:cubicBezTo>
                  <a:cubicBezTo>
                    <a:pt x="234125" y="271456"/>
                    <a:pt x="240316" y="271456"/>
                    <a:pt x="246888" y="271456"/>
                  </a:cubicBezTo>
                  <a:cubicBezTo>
                    <a:pt x="253460" y="271456"/>
                    <a:pt x="256413" y="274218"/>
                    <a:pt x="256413" y="278885"/>
                  </a:cubicBezTo>
                  <a:cubicBezTo>
                    <a:pt x="256413" y="283553"/>
                    <a:pt x="252794" y="287172"/>
                    <a:pt x="246888" y="287363"/>
                  </a:cubicBezTo>
                  <a:lnTo>
                    <a:pt x="241554" y="287363"/>
                  </a:lnTo>
                  <a:lnTo>
                    <a:pt x="236601" y="287363"/>
                  </a:lnTo>
                  <a:cubicBezTo>
                    <a:pt x="232129" y="287648"/>
                    <a:pt x="227643" y="287648"/>
                    <a:pt x="223171" y="287363"/>
                  </a:cubicBezTo>
                  <a:cubicBezTo>
                    <a:pt x="213336" y="286290"/>
                    <a:pt x="204849" y="279988"/>
                    <a:pt x="200978" y="270884"/>
                  </a:cubicBezTo>
                  <a:cubicBezTo>
                    <a:pt x="198215" y="265265"/>
                    <a:pt x="195739" y="259550"/>
                    <a:pt x="193167" y="253835"/>
                  </a:cubicBezTo>
                  <a:cubicBezTo>
                    <a:pt x="186798" y="240158"/>
                    <a:pt x="189951" y="223936"/>
                    <a:pt x="200978" y="213639"/>
                  </a:cubicBezTo>
                  <a:close/>
                  <a:moveTo>
                    <a:pt x="168593" y="246881"/>
                  </a:moveTo>
                  <a:cubicBezTo>
                    <a:pt x="171641" y="241738"/>
                    <a:pt x="175927" y="240309"/>
                    <a:pt x="180118" y="242786"/>
                  </a:cubicBezTo>
                  <a:cubicBezTo>
                    <a:pt x="183811" y="244911"/>
                    <a:pt x="185082" y="249627"/>
                    <a:pt x="182957" y="253321"/>
                  </a:cubicBezTo>
                  <a:cubicBezTo>
                    <a:pt x="182817" y="253564"/>
                    <a:pt x="182664" y="253799"/>
                    <a:pt x="182499" y="254025"/>
                  </a:cubicBezTo>
                  <a:cubicBezTo>
                    <a:pt x="172573" y="270218"/>
                    <a:pt x="166330" y="288395"/>
                    <a:pt x="164211" y="307270"/>
                  </a:cubicBezTo>
                  <a:cubicBezTo>
                    <a:pt x="163420" y="313175"/>
                    <a:pt x="163006" y="319124"/>
                    <a:pt x="162973" y="325082"/>
                  </a:cubicBezTo>
                  <a:cubicBezTo>
                    <a:pt x="162499" y="334697"/>
                    <a:pt x="169910" y="342875"/>
                    <a:pt x="179525" y="343348"/>
                  </a:cubicBezTo>
                  <a:cubicBezTo>
                    <a:pt x="179818" y="343363"/>
                    <a:pt x="180111" y="343370"/>
                    <a:pt x="180403" y="343370"/>
                  </a:cubicBezTo>
                  <a:cubicBezTo>
                    <a:pt x="183642" y="343370"/>
                    <a:pt x="186976" y="343370"/>
                    <a:pt x="189929" y="343370"/>
                  </a:cubicBezTo>
                  <a:lnTo>
                    <a:pt x="199454" y="343370"/>
                  </a:lnTo>
                  <a:cubicBezTo>
                    <a:pt x="203653" y="343102"/>
                    <a:pt x="207275" y="346289"/>
                    <a:pt x="207543" y="350489"/>
                  </a:cubicBezTo>
                  <a:cubicBezTo>
                    <a:pt x="207546" y="350529"/>
                    <a:pt x="207548" y="350569"/>
                    <a:pt x="207550" y="350609"/>
                  </a:cubicBezTo>
                  <a:cubicBezTo>
                    <a:pt x="207944" y="354846"/>
                    <a:pt x="204913" y="358635"/>
                    <a:pt x="200692" y="359181"/>
                  </a:cubicBezTo>
                  <a:cubicBezTo>
                    <a:pt x="190599" y="359600"/>
                    <a:pt x="180488" y="359058"/>
                    <a:pt x="170498" y="357562"/>
                  </a:cubicBezTo>
                  <a:cubicBezTo>
                    <a:pt x="156703" y="354304"/>
                    <a:pt x="146936" y="342018"/>
                    <a:pt x="146876" y="327844"/>
                  </a:cubicBezTo>
                  <a:cubicBezTo>
                    <a:pt x="146290" y="299343"/>
                    <a:pt x="153822" y="271263"/>
                    <a:pt x="168593" y="246881"/>
                  </a:cubicBezTo>
                  <a:close/>
                  <a:moveTo>
                    <a:pt x="177546" y="422332"/>
                  </a:moveTo>
                  <a:cubicBezTo>
                    <a:pt x="173244" y="419704"/>
                    <a:pt x="169673" y="416036"/>
                    <a:pt x="167164" y="411664"/>
                  </a:cubicBezTo>
                  <a:cubicBezTo>
                    <a:pt x="161925" y="399377"/>
                    <a:pt x="157639" y="386613"/>
                    <a:pt x="153448" y="373564"/>
                  </a:cubicBezTo>
                  <a:cubicBezTo>
                    <a:pt x="151829" y="369396"/>
                    <a:pt x="153896" y="364705"/>
                    <a:pt x="158065" y="363086"/>
                  </a:cubicBezTo>
                  <a:cubicBezTo>
                    <a:pt x="158483" y="362924"/>
                    <a:pt x="158914" y="362796"/>
                    <a:pt x="159353" y="362705"/>
                  </a:cubicBezTo>
                  <a:cubicBezTo>
                    <a:pt x="164211" y="361658"/>
                    <a:pt x="167354" y="364420"/>
                    <a:pt x="168878" y="370135"/>
                  </a:cubicBezTo>
                  <a:cubicBezTo>
                    <a:pt x="172212" y="380708"/>
                    <a:pt x="175927" y="391280"/>
                    <a:pt x="179832" y="401663"/>
                  </a:cubicBezTo>
                  <a:cubicBezTo>
                    <a:pt x="181557" y="406851"/>
                    <a:pt x="186689" y="410114"/>
                    <a:pt x="192119" y="409473"/>
                  </a:cubicBezTo>
                  <a:lnTo>
                    <a:pt x="209074" y="409473"/>
                  </a:lnTo>
                  <a:cubicBezTo>
                    <a:pt x="213530" y="409101"/>
                    <a:pt x="217444" y="412411"/>
                    <a:pt x="217816" y="416867"/>
                  </a:cubicBezTo>
                  <a:cubicBezTo>
                    <a:pt x="217825" y="416974"/>
                    <a:pt x="217832" y="417081"/>
                    <a:pt x="217837" y="417188"/>
                  </a:cubicBezTo>
                  <a:cubicBezTo>
                    <a:pt x="217791" y="421741"/>
                    <a:pt x="214194" y="425463"/>
                    <a:pt x="209645" y="425666"/>
                  </a:cubicBezTo>
                  <a:cubicBezTo>
                    <a:pt x="206216" y="425666"/>
                    <a:pt x="202787" y="425666"/>
                    <a:pt x="199358" y="425666"/>
                  </a:cubicBezTo>
                  <a:cubicBezTo>
                    <a:pt x="191877" y="426794"/>
                    <a:pt x="184232" y="425492"/>
                    <a:pt x="177546" y="421951"/>
                  </a:cubicBezTo>
                  <a:close/>
                  <a:moveTo>
                    <a:pt x="195929" y="446906"/>
                  </a:moveTo>
                  <a:cubicBezTo>
                    <a:pt x="193635" y="443192"/>
                    <a:pt x="194786" y="438320"/>
                    <a:pt x="198500" y="436025"/>
                  </a:cubicBezTo>
                  <a:cubicBezTo>
                    <a:pt x="201364" y="434256"/>
                    <a:pt x="205034" y="434495"/>
                    <a:pt x="207645" y="436619"/>
                  </a:cubicBezTo>
                  <a:cubicBezTo>
                    <a:pt x="209455" y="438048"/>
                    <a:pt x="211074" y="439953"/>
                    <a:pt x="212979" y="441382"/>
                  </a:cubicBezTo>
                  <a:cubicBezTo>
                    <a:pt x="216646" y="444829"/>
                    <a:pt x="222362" y="444829"/>
                    <a:pt x="226028" y="441382"/>
                  </a:cubicBezTo>
                  <a:cubicBezTo>
                    <a:pt x="228886" y="439096"/>
                    <a:pt x="231267" y="436048"/>
                    <a:pt x="233934" y="433476"/>
                  </a:cubicBezTo>
                  <a:cubicBezTo>
                    <a:pt x="236448" y="430889"/>
                    <a:pt x="240443" y="430450"/>
                    <a:pt x="243459" y="432428"/>
                  </a:cubicBezTo>
                  <a:cubicBezTo>
                    <a:pt x="246604" y="434484"/>
                    <a:pt x="247810" y="438506"/>
                    <a:pt x="246317" y="441953"/>
                  </a:cubicBezTo>
                  <a:cubicBezTo>
                    <a:pt x="240542" y="452546"/>
                    <a:pt x="229775" y="459473"/>
                    <a:pt x="217742" y="460337"/>
                  </a:cubicBezTo>
                  <a:cubicBezTo>
                    <a:pt x="208834" y="459331"/>
                    <a:pt x="200837" y="454408"/>
                    <a:pt x="195929" y="446906"/>
                  </a:cubicBezTo>
                  <a:close/>
                  <a:moveTo>
                    <a:pt x="316706" y="472243"/>
                  </a:moveTo>
                  <a:cubicBezTo>
                    <a:pt x="307868" y="478109"/>
                    <a:pt x="296905" y="479814"/>
                    <a:pt x="286703" y="476910"/>
                  </a:cubicBezTo>
                  <a:cubicBezTo>
                    <a:pt x="281203" y="474370"/>
                    <a:pt x="274866" y="474370"/>
                    <a:pt x="269367" y="476910"/>
                  </a:cubicBezTo>
                  <a:cubicBezTo>
                    <a:pt x="259164" y="479814"/>
                    <a:pt x="248202" y="478109"/>
                    <a:pt x="239363" y="472243"/>
                  </a:cubicBezTo>
                  <a:cubicBezTo>
                    <a:pt x="237554" y="471290"/>
                    <a:pt x="236601" y="467195"/>
                    <a:pt x="236696" y="464623"/>
                  </a:cubicBezTo>
                  <a:cubicBezTo>
                    <a:pt x="236748" y="461099"/>
                    <a:pt x="239648" y="458284"/>
                    <a:pt x="243172" y="458336"/>
                  </a:cubicBezTo>
                  <a:cubicBezTo>
                    <a:pt x="243172" y="458336"/>
                    <a:pt x="243173" y="458336"/>
                    <a:pt x="243173" y="458336"/>
                  </a:cubicBezTo>
                  <a:cubicBezTo>
                    <a:pt x="245363" y="458460"/>
                    <a:pt x="247534" y="458811"/>
                    <a:pt x="249650" y="459384"/>
                  </a:cubicBezTo>
                  <a:cubicBezTo>
                    <a:pt x="254265" y="460463"/>
                    <a:pt x="258941" y="461258"/>
                    <a:pt x="263652" y="461765"/>
                  </a:cubicBezTo>
                  <a:cubicBezTo>
                    <a:pt x="268129" y="461765"/>
                    <a:pt x="270034" y="459670"/>
                    <a:pt x="270129" y="455098"/>
                  </a:cubicBezTo>
                  <a:cubicBezTo>
                    <a:pt x="270224" y="450526"/>
                    <a:pt x="270129" y="443763"/>
                    <a:pt x="270129" y="438143"/>
                  </a:cubicBezTo>
                  <a:cubicBezTo>
                    <a:pt x="270404" y="430836"/>
                    <a:pt x="264704" y="424690"/>
                    <a:pt x="257397" y="424414"/>
                  </a:cubicBezTo>
                  <a:cubicBezTo>
                    <a:pt x="256974" y="424398"/>
                    <a:pt x="256550" y="424403"/>
                    <a:pt x="256127" y="424427"/>
                  </a:cubicBezTo>
                  <a:lnTo>
                    <a:pt x="248603" y="424427"/>
                  </a:lnTo>
                  <a:cubicBezTo>
                    <a:pt x="236810" y="424324"/>
                    <a:pt x="227275" y="414789"/>
                    <a:pt x="227171" y="402996"/>
                  </a:cubicBezTo>
                  <a:cubicBezTo>
                    <a:pt x="227171" y="400520"/>
                    <a:pt x="227171" y="397948"/>
                    <a:pt x="227171" y="395376"/>
                  </a:cubicBezTo>
                  <a:cubicBezTo>
                    <a:pt x="227171" y="390518"/>
                    <a:pt x="225171" y="388709"/>
                    <a:pt x="220313" y="388613"/>
                  </a:cubicBezTo>
                  <a:cubicBezTo>
                    <a:pt x="213551" y="388613"/>
                    <a:pt x="206883" y="388613"/>
                    <a:pt x="200120" y="388613"/>
                  </a:cubicBezTo>
                  <a:cubicBezTo>
                    <a:pt x="196082" y="389340"/>
                    <a:pt x="192219" y="386655"/>
                    <a:pt x="191493" y="382617"/>
                  </a:cubicBezTo>
                  <a:cubicBezTo>
                    <a:pt x="191351" y="381829"/>
                    <a:pt x="191337" y="381024"/>
                    <a:pt x="191453" y="380231"/>
                  </a:cubicBezTo>
                  <a:cubicBezTo>
                    <a:pt x="191133" y="376563"/>
                    <a:pt x="193848" y="373330"/>
                    <a:pt x="197516" y="373010"/>
                  </a:cubicBezTo>
                  <a:cubicBezTo>
                    <a:pt x="197812" y="372985"/>
                    <a:pt x="198109" y="372979"/>
                    <a:pt x="198406" y="372992"/>
                  </a:cubicBezTo>
                  <a:cubicBezTo>
                    <a:pt x="207287" y="372421"/>
                    <a:pt x="216195" y="372421"/>
                    <a:pt x="225076" y="372992"/>
                  </a:cubicBezTo>
                  <a:cubicBezTo>
                    <a:pt x="234700" y="374288"/>
                    <a:pt x="241985" y="382337"/>
                    <a:pt x="242316" y="392042"/>
                  </a:cubicBezTo>
                  <a:cubicBezTo>
                    <a:pt x="242316" y="394995"/>
                    <a:pt x="242316" y="398043"/>
                    <a:pt x="242316" y="400996"/>
                  </a:cubicBezTo>
                  <a:cubicBezTo>
                    <a:pt x="242316" y="405568"/>
                    <a:pt x="244412" y="407473"/>
                    <a:pt x="248888" y="407663"/>
                  </a:cubicBezTo>
                  <a:cubicBezTo>
                    <a:pt x="265652" y="408711"/>
                    <a:pt x="270986" y="404234"/>
                    <a:pt x="270034" y="387470"/>
                  </a:cubicBezTo>
                  <a:cubicBezTo>
                    <a:pt x="269558" y="380231"/>
                    <a:pt x="270034" y="372992"/>
                    <a:pt x="268986" y="365753"/>
                  </a:cubicBezTo>
                  <a:cubicBezTo>
                    <a:pt x="268153" y="360316"/>
                    <a:pt x="263223" y="356473"/>
                    <a:pt x="257747" y="356990"/>
                  </a:cubicBezTo>
                  <a:cubicBezTo>
                    <a:pt x="249281" y="358279"/>
                    <a:pt x="240654" y="356080"/>
                    <a:pt x="233839" y="350894"/>
                  </a:cubicBezTo>
                  <a:cubicBezTo>
                    <a:pt x="229400" y="347203"/>
                    <a:pt x="226735" y="341803"/>
                    <a:pt x="226505" y="336035"/>
                  </a:cubicBezTo>
                  <a:cubicBezTo>
                    <a:pt x="226504" y="333368"/>
                    <a:pt x="226504" y="330701"/>
                    <a:pt x="226504" y="328034"/>
                  </a:cubicBezTo>
                  <a:cubicBezTo>
                    <a:pt x="226504" y="322224"/>
                    <a:pt x="225171" y="320891"/>
                    <a:pt x="219456" y="320795"/>
                  </a:cubicBezTo>
                  <a:cubicBezTo>
                    <a:pt x="213741" y="320700"/>
                    <a:pt x="207454" y="320795"/>
                    <a:pt x="201549" y="320795"/>
                  </a:cubicBezTo>
                  <a:cubicBezTo>
                    <a:pt x="195644" y="320795"/>
                    <a:pt x="191453" y="317843"/>
                    <a:pt x="191453" y="313556"/>
                  </a:cubicBezTo>
                  <a:cubicBezTo>
                    <a:pt x="191453" y="309270"/>
                    <a:pt x="195358" y="305079"/>
                    <a:pt x="201835" y="305079"/>
                  </a:cubicBezTo>
                  <a:cubicBezTo>
                    <a:pt x="208312" y="305079"/>
                    <a:pt x="215265" y="305079"/>
                    <a:pt x="222028" y="305079"/>
                  </a:cubicBezTo>
                  <a:cubicBezTo>
                    <a:pt x="233211" y="305079"/>
                    <a:pt x="242307" y="314089"/>
                    <a:pt x="242411" y="325272"/>
                  </a:cubicBezTo>
                  <a:cubicBezTo>
                    <a:pt x="242411" y="328225"/>
                    <a:pt x="242411" y="331178"/>
                    <a:pt x="242411" y="334226"/>
                  </a:cubicBezTo>
                  <a:cubicBezTo>
                    <a:pt x="242088" y="337471"/>
                    <a:pt x="244457" y="340364"/>
                    <a:pt x="247702" y="340688"/>
                  </a:cubicBezTo>
                  <a:cubicBezTo>
                    <a:pt x="248033" y="340721"/>
                    <a:pt x="248366" y="340726"/>
                    <a:pt x="248698" y="340703"/>
                  </a:cubicBezTo>
                  <a:cubicBezTo>
                    <a:pt x="251520" y="340893"/>
                    <a:pt x="254353" y="340893"/>
                    <a:pt x="257175" y="340703"/>
                  </a:cubicBezTo>
                  <a:cubicBezTo>
                    <a:pt x="264119" y="340758"/>
                    <a:pt x="269793" y="335175"/>
                    <a:pt x="269849" y="328231"/>
                  </a:cubicBezTo>
                  <a:cubicBezTo>
                    <a:pt x="269850" y="328070"/>
                    <a:pt x="269848" y="327909"/>
                    <a:pt x="269843" y="327749"/>
                  </a:cubicBezTo>
                  <a:cubicBezTo>
                    <a:pt x="269843" y="308000"/>
                    <a:pt x="269843" y="288283"/>
                    <a:pt x="269843" y="268598"/>
                  </a:cubicBezTo>
                  <a:cubicBezTo>
                    <a:pt x="270082" y="261395"/>
                    <a:pt x="264436" y="255363"/>
                    <a:pt x="257233" y="255124"/>
                  </a:cubicBezTo>
                  <a:cubicBezTo>
                    <a:pt x="256705" y="255107"/>
                    <a:pt x="256177" y="255122"/>
                    <a:pt x="255651" y="255168"/>
                  </a:cubicBezTo>
                  <a:lnTo>
                    <a:pt x="239078" y="255168"/>
                  </a:lnTo>
                  <a:cubicBezTo>
                    <a:pt x="233363" y="255168"/>
                    <a:pt x="229553" y="252025"/>
                    <a:pt x="229553" y="247358"/>
                  </a:cubicBezTo>
                  <a:cubicBezTo>
                    <a:pt x="229692" y="242520"/>
                    <a:pt x="233726" y="238711"/>
                    <a:pt x="238564" y="238850"/>
                  </a:cubicBezTo>
                  <a:cubicBezTo>
                    <a:pt x="238736" y="238855"/>
                    <a:pt x="238907" y="238865"/>
                    <a:pt x="239078" y="238880"/>
                  </a:cubicBezTo>
                  <a:cubicBezTo>
                    <a:pt x="244983" y="238880"/>
                    <a:pt x="250984" y="238880"/>
                    <a:pt x="256985" y="238880"/>
                  </a:cubicBezTo>
                  <a:cubicBezTo>
                    <a:pt x="263749" y="239421"/>
                    <a:pt x="269671" y="234375"/>
                    <a:pt x="270211" y="227611"/>
                  </a:cubicBezTo>
                  <a:cubicBezTo>
                    <a:pt x="270259" y="227019"/>
                    <a:pt x="270263" y="226424"/>
                    <a:pt x="270224" y="225831"/>
                  </a:cubicBezTo>
                  <a:cubicBezTo>
                    <a:pt x="270757" y="221108"/>
                    <a:pt x="270402" y="216327"/>
                    <a:pt x="269177" y="211734"/>
                  </a:cubicBezTo>
                  <a:cubicBezTo>
                    <a:pt x="265915" y="204471"/>
                    <a:pt x="257663" y="200881"/>
                    <a:pt x="250127" y="203447"/>
                  </a:cubicBezTo>
                  <a:cubicBezTo>
                    <a:pt x="247370" y="204149"/>
                    <a:pt x="244665" y="205040"/>
                    <a:pt x="242030" y="206114"/>
                  </a:cubicBezTo>
                  <a:cubicBezTo>
                    <a:pt x="238188" y="208402"/>
                    <a:pt x="233219" y="207141"/>
                    <a:pt x="230932" y="203299"/>
                  </a:cubicBezTo>
                  <a:cubicBezTo>
                    <a:pt x="228645" y="199457"/>
                    <a:pt x="229905" y="194488"/>
                    <a:pt x="233747" y="192201"/>
                  </a:cubicBezTo>
                  <a:cubicBezTo>
                    <a:pt x="234372" y="191829"/>
                    <a:pt x="235043" y="191543"/>
                    <a:pt x="235744" y="191351"/>
                  </a:cubicBezTo>
                  <a:cubicBezTo>
                    <a:pt x="248818" y="183784"/>
                    <a:pt x="265247" y="185313"/>
                    <a:pt x="276701" y="195161"/>
                  </a:cubicBezTo>
                  <a:lnTo>
                    <a:pt x="277368" y="195161"/>
                  </a:lnTo>
                  <a:lnTo>
                    <a:pt x="277368" y="195161"/>
                  </a:lnTo>
                  <a:lnTo>
                    <a:pt x="277940" y="195161"/>
                  </a:lnTo>
                  <a:cubicBezTo>
                    <a:pt x="277940" y="195161"/>
                    <a:pt x="277940" y="195161"/>
                    <a:pt x="277940" y="195161"/>
                  </a:cubicBezTo>
                  <a:lnTo>
                    <a:pt x="277940" y="195161"/>
                  </a:lnTo>
                  <a:lnTo>
                    <a:pt x="278702" y="195161"/>
                  </a:lnTo>
                  <a:cubicBezTo>
                    <a:pt x="290156" y="185313"/>
                    <a:pt x="306585" y="183784"/>
                    <a:pt x="319659" y="191351"/>
                  </a:cubicBezTo>
                  <a:cubicBezTo>
                    <a:pt x="323947" y="192959"/>
                    <a:pt x="326183" y="197683"/>
                    <a:pt x="324707" y="202019"/>
                  </a:cubicBezTo>
                  <a:cubicBezTo>
                    <a:pt x="322841" y="206197"/>
                    <a:pt x="317940" y="208072"/>
                    <a:pt x="313761" y="206205"/>
                  </a:cubicBezTo>
                  <a:cubicBezTo>
                    <a:pt x="313630" y="206146"/>
                    <a:pt x="313501" y="206084"/>
                    <a:pt x="313373" y="206019"/>
                  </a:cubicBezTo>
                  <a:cubicBezTo>
                    <a:pt x="310721" y="205019"/>
                    <a:pt x="308019" y="204160"/>
                    <a:pt x="305276" y="203447"/>
                  </a:cubicBezTo>
                  <a:cubicBezTo>
                    <a:pt x="297739" y="200881"/>
                    <a:pt x="289487" y="204471"/>
                    <a:pt x="286226" y="211734"/>
                  </a:cubicBezTo>
                  <a:cubicBezTo>
                    <a:pt x="285001" y="216327"/>
                    <a:pt x="284645" y="221108"/>
                    <a:pt x="285179" y="225831"/>
                  </a:cubicBezTo>
                  <a:cubicBezTo>
                    <a:pt x="284736" y="232603"/>
                    <a:pt x="289867" y="238451"/>
                    <a:pt x="296639" y="238893"/>
                  </a:cubicBezTo>
                  <a:cubicBezTo>
                    <a:pt x="297231" y="238932"/>
                    <a:pt x="297826" y="238928"/>
                    <a:pt x="298418" y="238880"/>
                  </a:cubicBezTo>
                  <a:cubicBezTo>
                    <a:pt x="304419" y="238880"/>
                    <a:pt x="310420" y="238880"/>
                    <a:pt x="316325" y="238880"/>
                  </a:cubicBezTo>
                  <a:cubicBezTo>
                    <a:pt x="321147" y="238457"/>
                    <a:pt x="325398" y="242023"/>
                    <a:pt x="325820" y="246844"/>
                  </a:cubicBezTo>
                  <a:cubicBezTo>
                    <a:pt x="325835" y="247015"/>
                    <a:pt x="325845" y="247186"/>
                    <a:pt x="325850" y="247358"/>
                  </a:cubicBezTo>
                  <a:cubicBezTo>
                    <a:pt x="325850" y="252025"/>
                    <a:pt x="322040" y="255073"/>
                    <a:pt x="316325" y="255168"/>
                  </a:cubicBezTo>
                  <a:lnTo>
                    <a:pt x="299371" y="255168"/>
                  </a:lnTo>
                  <a:cubicBezTo>
                    <a:pt x="292192" y="254533"/>
                    <a:pt x="285857" y="259838"/>
                    <a:pt x="285222" y="267016"/>
                  </a:cubicBezTo>
                  <a:cubicBezTo>
                    <a:pt x="285176" y="267542"/>
                    <a:pt x="285161" y="268071"/>
                    <a:pt x="285179" y="268598"/>
                  </a:cubicBezTo>
                  <a:cubicBezTo>
                    <a:pt x="285179" y="288283"/>
                    <a:pt x="285179" y="308000"/>
                    <a:pt x="285179" y="327749"/>
                  </a:cubicBezTo>
                  <a:cubicBezTo>
                    <a:pt x="285021" y="334743"/>
                    <a:pt x="290563" y="340542"/>
                    <a:pt x="297558" y="340699"/>
                  </a:cubicBezTo>
                  <a:cubicBezTo>
                    <a:pt x="297654" y="340702"/>
                    <a:pt x="297750" y="340703"/>
                    <a:pt x="297847" y="340703"/>
                  </a:cubicBezTo>
                  <a:cubicBezTo>
                    <a:pt x="300701" y="340893"/>
                    <a:pt x="303565" y="340893"/>
                    <a:pt x="306419" y="340703"/>
                  </a:cubicBezTo>
                  <a:cubicBezTo>
                    <a:pt x="309673" y="340929"/>
                    <a:pt x="312494" y="338475"/>
                    <a:pt x="312721" y="335221"/>
                  </a:cubicBezTo>
                  <a:cubicBezTo>
                    <a:pt x="312744" y="334890"/>
                    <a:pt x="312739" y="334557"/>
                    <a:pt x="312706" y="334226"/>
                  </a:cubicBezTo>
                  <a:cubicBezTo>
                    <a:pt x="312706" y="331178"/>
                    <a:pt x="312706" y="328225"/>
                    <a:pt x="312706" y="325272"/>
                  </a:cubicBezTo>
                  <a:cubicBezTo>
                    <a:pt x="312580" y="314015"/>
                    <a:pt x="321603" y="304788"/>
                    <a:pt x="332860" y="304662"/>
                  </a:cubicBezTo>
                  <a:cubicBezTo>
                    <a:pt x="333349" y="304656"/>
                    <a:pt x="333839" y="304668"/>
                    <a:pt x="334328" y="304698"/>
                  </a:cubicBezTo>
                  <a:cubicBezTo>
                    <a:pt x="340995" y="304698"/>
                    <a:pt x="347758" y="304698"/>
                    <a:pt x="354425" y="304698"/>
                  </a:cubicBezTo>
                  <a:cubicBezTo>
                    <a:pt x="361093" y="304698"/>
                    <a:pt x="364808" y="307937"/>
                    <a:pt x="364808" y="313175"/>
                  </a:cubicBezTo>
                  <a:cubicBezTo>
                    <a:pt x="364808" y="318414"/>
                    <a:pt x="361093" y="320891"/>
                    <a:pt x="355283" y="320986"/>
                  </a:cubicBezTo>
                  <a:cubicBezTo>
                    <a:pt x="349472" y="321081"/>
                    <a:pt x="343376" y="320986"/>
                    <a:pt x="337376" y="320986"/>
                  </a:cubicBezTo>
                  <a:cubicBezTo>
                    <a:pt x="331375" y="320986"/>
                    <a:pt x="330327" y="322415"/>
                    <a:pt x="330232" y="328225"/>
                  </a:cubicBezTo>
                  <a:cubicBezTo>
                    <a:pt x="330232" y="330892"/>
                    <a:pt x="330232" y="333559"/>
                    <a:pt x="330232" y="336226"/>
                  </a:cubicBezTo>
                  <a:cubicBezTo>
                    <a:pt x="329955" y="341982"/>
                    <a:pt x="327298" y="347364"/>
                    <a:pt x="322898" y="351085"/>
                  </a:cubicBezTo>
                  <a:cubicBezTo>
                    <a:pt x="316082" y="356270"/>
                    <a:pt x="307456" y="358470"/>
                    <a:pt x="298990" y="357181"/>
                  </a:cubicBezTo>
                  <a:cubicBezTo>
                    <a:pt x="293499" y="356613"/>
                    <a:pt x="288539" y="360480"/>
                    <a:pt x="287750" y="365944"/>
                  </a:cubicBezTo>
                  <a:cubicBezTo>
                    <a:pt x="286988" y="373183"/>
                    <a:pt x="287179" y="380422"/>
                    <a:pt x="286703" y="387661"/>
                  </a:cubicBezTo>
                  <a:cubicBezTo>
                    <a:pt x="285750" y="404425"/>
                    <a:pt x="291084" y="408806"/>
                    <a:pt x="307848" y="407854"/>
                  </a:cubicBezTo>
                  <a:cubicBezTo>
                    <a:pt x="311031" y="408261"/>
                    <a:pt x="313942" y="406011"/>
                    <a:pt x="314349" y="402828"/>
                  </a:cubicBezTo>
                  <a:cubicBezTo>
                    <a:pt x="314419" y="402282"/>
                    <a:pt x="314411" y="401730"/>
                    <a:pt x="314325" y="401186"/>
                  </a:cubicBezTo>
                  <a:cubicBezTo>
                    <a:pt x="314325" y="398234"/>
                    <a:pt x="314325" y="395186"/>
                    <a:pt x="314325" y="392233"/>
                  </a:cubicBezTo>
                  <a:cubicBezTo>
                    <a:pt x="314664" y="382496"/>
                    <a:pt x="321999" y="374435"/>
                    <a:pt x="331661" y="373183"/>
                  </a:cubicBezTo>
                  <a:cubicBezTo>
                    <a:pt x="340541" y="372611"/>
                    <a:pt x="349450" y="372611"/>
                    <a:pt x="358331" y="373183"/>
                  </a:cubicBezTo>
                  <a:cubicBezTo>
                    <a:pt x="361956" y="373006"/>
                    <a:pt x="365038" y="375801"/>
                    <a:pt x="365216" y="379427"/>
                  </a:cubicBezTo>
                  <a:cubicBezTo>
                    <a:pt x="365232" y="379759"/>
                    <a:pt x="365223" y="380091"/>
                    <a:pt x="365189" y="380422"/>
                  </a:cubicBezTo>
                  <a:cubicBezTo>
                    <a:pt x="365619" y="384502"/>
                    <a:pt x="362661" y="388160"/>
                    <a:pt x="358580" y="388590"/>
                  </a:cubicBezTo>
                  <a:cubicBezTo>
                    <a:pt x="358149" y="388636"/>
                    <a:pt x="357715" y="388643"/>
                    <a:pt x="357283" y="388613"/>
                  </a:cubicBezTo>
                  <a:cubicBezTo>
                    <a:pt x="350520" y="388613"/>
                    <a:pt x="343853" y="388613"/>
                    <a:pt x="337090" y="388613"/>
                  </a:cubicBezTo>
                  <a:cubicBezTo>
                    <a:pt x="332232" y="388613"/>
                    <a:pt x="330422" y="390518"/>
                    <a:pt x="330232" y="395376"/>
                  </a:cubicBezTo>
                  <a:cubicBezTo>
                    <a:pt x="330232" y="397948"/>
                    <a:pt x="330232" y="400520"/>
                    <a:pt x="330232" y="402996"/>
                  </a:cubicBezTo>
                  <a:cubicBezTo>
                    <a:pt x="330128" y="414789"/>
                    <a:pt x="320594" y="424324"/>
                    <a:pt x="308801" y="424427"/>
                  </a:cubicBezTo>
                  <a:lnTo>
                    <a:pt x="300800" y="424427"/>
                  </a:lnTo>
                  <a:cubicBezTo>
                    <a:pt x="293602" y="423480"/>
                    <a:pt x="287000" y="428547"/>
                    <a:pt x="286053" y="435745"/>
                  </a:cubicBezTo>
                  <a:cubicBezTo>
                    <a:pt x="285981" y="436287"/>
                    <a:pt x="285944" y="436834"/>
                    <a:pt x="285941" y="437381"/>
                  </a:cubicBezTo>
                  <a:cubicBezTo>
                    <a:pt x="285941" y="443001"/>
                    <a:pt x="285941" y="448716"/>
                    <a:pt x="285941" y="454336"/>
                  </a:cubicBezTo>
                  <a:cubicBezTo>
                    <a:pt x="285941" y="459956"/>
                    <a:pt x="287941" y="461289"/>
                    <a:pt x="292418" y="461003"/>
                  </a:cubicBezTo>
                  <a:cubicBezTo>
                    <a:pt x="297128" y="460488"/>
                    <a:pt x="301804" y="459693"/>
                    <a:pt x="306419" y="458622"/>
                  </a:cubicBezTo>
                  <a:cubicBezTo>
                    <a:pt x="308536" y="458049"/>
                    <a:pt x="310707" y="457698"/>
                    <a:pt x="312896" y="457574"/>
                  </a:cubicBezTo>
                  <a:cubicBezTo>
                    <a:pt x="316400" y="457573"/>
                    <a:pt x="319270" y="460358"/>
                    <a:pt x="319373" y="463861"/>
                  </a:cubicBezTo>
                  <a:cubicBezTo>
                    <a:pt x="319469" y="466814"/>
                    <a:pt x="318516" y="470909"/>
                    <a:pt x="316706" y="471862"/>
                  </a:cubicBezTo>
                  <a:close/>
                  <a:moveTo>
                    <a:pt x="360045" y="446906"/>
                  </a:moveTo>
                  <a:cubicBezTo>
                    <a:pt x="355034" y="454453"/>
                    <a:pt x="346873" y="459321"/>
                    <a:pt x="337852" y="460146"/>
                  </a:cubicBezTo>
                  <a:cubicBezTo>
                    <a:pt x="325830" y="459248"/>
                    <a:pt x="315078" y="452331"/>
                    <a:pt x="309277" y="441763"/>
                  </a:cubicBezTo>
                  <a:cubicBezTo>
                    <a:pt x="307801" y="438293"/>
                    <a:pt x="309050" y="434265"/>
                    <a:pt x="312230" y="432238"/>
                  </a:cubicBezTo>
                  <a:cubicBezTo>
                    <a:pt x="315245" y="430259"/>
                    <a:pt x="319241" y="430699"/>
                    <a:pt x="321755" y="433286"/>
                  </a:cubicBezTo>
                  <a:cubicBezTo>
                    <a:pt x="324245" y="436062"/>
                    <a:pt x="326884" y="438701"/>
                    <a:pt x="329660" y="441191"/>
                  </a:cubicBezTo>
                  <a:cubicBezTo>
                    <a:pt x="333327" y="444639"/>
                    <a:pt x="339043" y="444639"/>
                    <a:pt x="342709" y="441191"/>
                  </a:cubicBezTo>
                  <a:cubicBezTo>
                    <a:pt x="344615" y="439763"/>
                    <a:pt x="346139" y="437858"/>
                    <a:pt x="348044" y="436429"/>
                  </a:cubicBezTo>
                  <a:cubicBezTo>
                    <a:pt x="350957" y="433866"/>
                    <a:pt x="355322" y="433866"/>
                    <a:pt x="358235" y="436429"/>
                  </a:cubicBezTo>
                  <a:cubicBezTo>
                    <a:pt x="361625" y="438824"/>
                    <a:pt x="362435" y="443512"/>
                    <a:pt x="360045" y="446906"/>
                  </a:cubicBezTo>
                  <a:close/>
                  <a:moveTo>
                    <a:pt x="402527" y="373945"/>
                  </a:moveTo>
                  <a:cubicBezTo>
                    <a:pt x="398431" y="386613"/>
                    <a:pt x="394145" y="399377"/>
                    <a:pt x="388811" y="412045"/>
                  </a:cubicBezTo>
                  <a:cubicBezTo>
                    <a:pt x="386353" y="416456"/>
                    <a:pt x="382771" y="420137"/>
                    <a:pt x="378428" y="422713"/>
                  </a:cubicBezTo>
                  <a:cubicBezTo>
                    <a:pt x="371671" y="426348"/>
                    <a:pt x="363915" y="427686"/>
                    <a:pt x="356330" y="426523"/>
                  </a:cubicBezTo>
                  <a:cubicBezTo>
                    <a:pt x="352901" y="426523"/>
                    <a:pt x="349472" y="426523"/>
                    <a:pt x="346043" y="426523"/>
                  </a:cubicBezTo>
                  <a:cubicBezTo>
                    <a:pt x="341489" y="426368"/>
                    <a:pt x="337893" y="422602"/>
                    <a:pt x="337947" y="418046"/>
                  </a:cubicBezTo>
                  <a:cubicBezTo>
                    <a:pt x="338032" y="413680"/>
                    <a:pt x="341639" y="410210"/>
                    <a:pt x="346005" y="410295"/>
                  </a:cubicBezTo>
                  <a:cubicBezTo>
                    <a:pt x="346209" y="410299"/>
                    <a:pt x="346412" y="410311"/>
                    <a:pt x="346615" y="410330"/>
                  </a:cubicBezTo>
                  <a:lnTo>
                    <a:pt x="363665" y="410330"/>
                  </a:lnTo>
                  <a:cubicBezTo>
                    <a:pt x="369086" y="410933"/>
                    <a:pt x="374197" y="407684"/>
                    <a:pt x="375952" y="402520"/>
                  </a:cubicBezTo>
                  <a:cubicBezTo>
                    <a:pt x="379857" y="392138"/>
                    <a:pt x="383477" y="381565"/>
                    <a:pt x="386906" y="370992"/>
                  </a:cubicBezTo>
                  <a:cubicBezTo>
                    <a:pt x="388715" y="365277"/>
                    <a:pt x="391763" y="362515"/>
                    <a:pt x="396431" y="363563"/>
                  </a:cubicBezTo>
                  <a:cubicBezTo>
                    <a:pt x="400799" y="364516"/>
                    <a:pt x="403568" y="368830"/>
                    <a:pt x="402615" y="373198"/>
                  </a:cubicBezTo>
                  <a:cubicBezTo>
                    <a:pt x="402589" y="373321"/>
                    <a:pt x="402559" y="373443"/>
                    <a:pt x="402527" y="373564"/>
                  </a:cubicBezTo>
                  <a:close/>
                  <a:moveTo>
                    <a:pt x="385382" y="357657"/>
                  </a:moveTo>
                  <a:cubicBezTo>
                    <a:pt x="375359" y="359153"/>
                    <a:pt x="365217" y="359695"/>
                    <a:pt x="355092" y="359276"/>
                  </a:cubicBezTo>
                  <a:cubicBezTo>
                    <a:pt x="350910" y="358684"/>
                    <a:pt x="347932" y="354909"/>
                    <a:pt x="348329" y="350704"/>
                  </a:cubicBezTo>
                  <a:cubicBezTo>
                    <a:pt x="348475" y="346551"/>
                    <a:pt x="351960" y="343302"/>
                    <a:pt x="356113" y="343447"/>
                  </a:cubicBezTo>
                  <a:cubicBezTo>
                    <a:pt x="356217" y="343451"/>
                    <a:pt x="356322" y="343457"/>
                    <a:pt x="356426" y="343465"/>
                  </a:cubicBezTo>
                  <a:lnTo>
                    <a:pt x="365951" y="343465"/>
                  </a:lnTo>
                  <a:cubicBezTo>
                    <a:pt x="369284" y="343465"/>
                    <a:pt x="372523" y="343465"/>
                    <a:pt x="375476" y="343465"/>
                  </a:cubicBezTo>
                  <a:cubicBezTo>
                    <a:pt x="385155" y="343421"/>
                    <a:pt x="392966" y="335540"/>
                    <a:pt x="392923" y="325860"/>
                  </a:cubicBezTo>
                  <a:cubicBezTo>
                    <a:pt x="392922" y="325632"/>
                    <a:pt x="392916" y="325405"/>
                    <a:pt x="392906" y="325177"/>
                  </a:cubicBezTo>
                  <a:cubicBezTo>
                    <a:pt x="392831" y="319056"/>
                    <a:pt x="392353" y="312947"/>
                    <a:pt x="391478" y="306889"/>
                  </a:cubicBezTo>
                  <a:cubicBezTo>
                    <a:pt x="389340" y="288034"/>
                    <a:pt x="383063" y="269885"/>
                    <a:pt x="373095" y="253739"/>
                  </a:cubicBezTo>
                  <a:cubicBezTo>
                    <a:pt x="370581" y="250234"/>
                    <a:pt x="371385" y="245354"/>
                    <a:pt x="374891" y="242841"/>
                  </a:cubicBezTo>
                  <a:cubicBezTo>
                    <a:pt x="375110" y="242684"/>
                    <a:pt x="375337" y="242538"/>
                    <a:pt x="375571" y="242405"/>
                  </a:cubicBezTo>
                  <a:cubicBezTo>
                    <a:pt x="379762" y="239928"/>
                    <a:pt x="383953" y="241357"/>
                    <a:pt x="387096" y="246500"/>
                  </a:cubicBezTo>
                  <a:cubicBezTo>
                    <a:pt x="401789" y="270938"/>
                    <a:pt x="409222" y="299052"/>
                    <a:pt x="408527" y="327558"/>
                  </a:cubicBezTo>
                  <a:cubicBezTo>
                    <a:pt x="408520" y="341593"/>
                    <a:pt x="398988" y="353833"/>
                    <a:pt x="385382" y="357276"/>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1" name="Google Shape;361;p25">
              <a:extLst>
                <a:ext uri="{FF2B5EF4-FFF2-40B4-BE49-F238E27FC236}">
                  <a16:creationId xmlns:a16="http://schemas.microsoft.com/office/drawing/2014/main" id="{17CA687E-7B34-354C-917A-5CF0E8657D77}"/>
                </a:ext>
              </a:extLst>
            </p:cNvPr>
            <p:cNvSpPr/>
            <p:nvPr/>
          </p:nvSpPr>
          <p:spPr>
            <a:xfrm>
              <a:off x="1514944" y="5725107"/>
              <a:ext cx="561975" cy="628650"/>
            </a:xfrm>
            <a:custGeom>
              <a:avLst/>
              <a:gdLst/>
              <a:ahLst/>
              <a:cxnLst/>
              <a:rect l="l" t="t" r="r" b="b"/>
              <a:pathLst>
                <a:path w="561975" h="628650" extrusionOk="0">
                  <a:moveTo>
                    <a:pt x="536258" y="147191"/>
                  </a:moveTo>
                  <a:lnTo>
                    <a:pt x="303467" y="12793"/>
                  </a:lnTo>
                  <a:cubicBezTo>
                    <a:pt x="290342" y="5261"/>
                    <a:pt x="274205" y="5261"/>
                    <a:pt x="261080" y="12793"/>
                  </a:cubicBezTo>
                  <a:lnTo>
                    <a:pt x="28289" y="147191"/>
                  </a:lnTo>
                  <a:cubicBezTo>
                    <a:pt x="15189" y="154799"/>
                    <a:pt x="7132" y="168808"/>
                    <a:pt x="7144" y="183957"/>
                  </a:cubicBezTo>
                  <a:lnTo>
                    <a:pt x="7144" y="452753"/>
                  </a:lnTo>
                  <a:cubicBezTo>
                    <a:pt x="7152" y="467922"/>
                    <a:pt x="15248" y="481935"/>
                    <a:pt x="28385"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66" y="168769"/>
                    <a:pt x="549431" y="154751"/>
                    <a:pt x="536258" y="147191"/>
                  </a:cubicBezTo>
                  <a:close/>
                  <a:moveTo>
                    <a:pt x="310896" y="384363"/>
                  </a:moveTo>
                  <a:lnTo>
                    <a:pt x="273844" y="362742"/>
                  </a:lnTo>
                  <a:lnTo>
                    <a:pt x="265081" y="377982"/>
                  </a:lnTo>
                  <a:lnTo>
                    <a:pt x="264319" y="377982"/>
                  </a:lnTo>
                  <a:lnTo>
                    <a:pt x="273844" y="394079"/>
                  </a:lnTo>
                  <a:lnTo>
                    <a:pt x="226219" y="477232"/>
                  </a:lnTo>
                  <a:lnTo>
                    <a:pt x="189929" y="477232"/>
                  </a:lnTo>
                  <a:lnTo>
                    <a:pt x="172022" y="446085"/>
                  </a:lnTo>
                  <a:lnTo>
                    <a:pt x="219647" y="363218"/>
                  </a:lnTo>
                  <a:lnTo>
                    <a:pt x="238696" y="363218"/>
                  </a:lnTo>
                  <a:lnTo>
                    <a:pt x="238696" y="362646"/>
                  </a:lnTo>
                  <a:lnTo>
                    <a:pt x="247460" y="347502"/>
                  </a:lnTo>
                  <a:lnTo>
                    <a:pt x="213074" y="327690"/>
                  </a:lnTo>
                  <a:lnTo>
                    <a:pt x="213074" y="214247"/>
                  </a:lnTo>
                  <a:lnTo>
                    <a:pt x="311372" y="157573"/>
                  </a:lnTo>
                  <a:lnTo>
                    <a:pt x="409670" y="214723"/>
                  </a:lnTo>
                  <a:lnTo>
                    <a:pt x="409670" y="327785"/>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2" name="Google Shape;362;p25">
              <a:extLst>
                <a:ext uri="{FF2B5EF4-FFF2-40B4-BE49-F238E27FC236}">
                  <a16:creationId xmlns:a16="http://schemas.microsoft.com/office/drawing/2014/main" id="{8E6FBCC1-0607-D14B-98D1-29AFE82D5F2D}"/>
                </a:ext>
              </a:extLst>
            </p:cNvPr>
            <p:cNvSpPr/>
            <p:nvPr/>
          </p:nvSpPr>
          <p:spPr>
            <a:xfrm>
              <a:off x="1738115" y="5896015"/>
              <a:ext cx="171450" cy="200025"/>
            </a:xfrm>
            <a:custGeom>
              <a:avLst/>
              <a:gdLst/>
              <a:ahLst/>
              <a:cxnLst/>
              <a:rect l="l" t="t" r="r" b="b"/>
              <a:pathLst>
                <a:path w="171450" h="200025" extrusionOk="0">
                  <a:moveTo>
                    <a:pt x="87630" y="7144"/>
                  </a:moveTo>
                  <a:lnTo>
                    <a:pt x="7144" y="53531"/>
                  </a:lnTo>
                  <a:lnTo>
                    <a:pt x="7144" y="146495"/>
                  </a:lnTo>
                  <a:lnTo>
                    <a:pt x="87725" y="192977"/>
                  </a:lnTo>
                  <a:lnTo>
                    <a:pt x="168211" y="146590"/>
                  </a:lnTo>
                  <a:lnTo>
                    <a:pt x="168211" y="53721"/>
                  </a:lnTo>
                  <a:close/>
                  <a:moveTo>
                    <a:pt x="127349" y="51340"/>
                  </a:moveTo>
                  <a:cubicBezTo>
                    <a:pt x="125894" y="53880"/>
                    <a:pt x="122663" y="54773"/>
                    <a:pt x="120110" y="53340"/>
                  </a:cubicBezTo>
                  <a:lnTo>
                    <a:pt x="87725" y="34290"/>
                  </a:lnTo>
                  <a:lnTo>
                    <a:pt x="31623" y="66485"/>
                  </a:lnTo>
                  <a:lnTo>
                    <a:pt x="31623" y="135065"/>
                  </a:lnTo>
                  <a:cubicBezTo>
                    <a:pt x="31623" y="138010"/>
                    <a:pt x="29235" y="140398"/>
                    <a:pt x="26289" y="140398"/>
                  </a:cubicBezTo>
                  <a:cubicBezTo>
                    <a:pt x="23343" y="140398"/>
                    <a:pt x="20955" y="138010"/>
                    <a:pt x="20955" y="135065"/>
                  </a:cubicBezTo>
                  <a:lnTo>
                    <a:pt x="20955" y="63818"/>
                  </a:lnTo>
                  <a:cubicBezTo>
                    <a:pt x="20857" y="61924"/>
                    <a:pt x="21809" y="60131"/>
                    <a:pt x="23431" y="59150"/>
                  </a:cubicBezTo>
                  <a:lnTo>
                    <a:pt x="85058" y="23717"/>
                  </a:lnTo>
                  <a:cubicBezTo>
                    <a:pt x="86674" y="22761"/>
                    <a:pt x="88682" y="22761"/>
                    <a:pt x="90297" y="23717"/>
                  </a:cubicBezTo>
                  <a:lnTo>
                    <a:pt x="125349" y="44101"/>
                  </a:lnTo>
                  <a:cubicBezTo>
                    <a:pt x="127889" y="45556"/>
                    <a:pt x="128782" y="48787"/>
                    <a:pt x="127349" y="5134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3" name="Google Shape;363;p25">
              <a:extLst>
                <a:ext uri="{FF2B5EF4-FFF2-40B4-BE49-F238E27FC236}">
                  <a16:creationId xmlns:a16="http://schemas.microsoft.com/office/drawing/2014/main" id="{6BD9CE75-2697-7347-A4F3-A0D7305203FC}"/>
                </a:ext>
              </a:extLst>
            </p:cNvPr>
            <p:cNvSpPr/>
            <p:nvPr/>
          </p:nvSpPr>
          <p:spPr>
            <a:xfrm>
              <a:off x="2096922" y="5725107"/>
              <a:ext cx="561975" cy="628650"/>
            </a:xfrm>
            <a:custGeom>
              <a:avLst/>
              <a:gdLst/>
              <a:ahLst/>
              <a:cxnLst/>
              <a:rect l="l" t="t" r="r" b="b"/>
              <a:pathLst>
                <a:path w="561975" h="628650" extrusionOk="0">
                  <a:moveTo>
                    <a:pt x="536353" y="147191"/>
                  </a:moveTo>
                  <a:lnTo>
                    <a:pt x="303562" y="12793"/>
                  </a:lnTo>
                  <a:cubicBezTo>
                    <a:pt x="290437" y="5261"/>
                    <a:pt x="274300" y="5261"/>
                    <a:pt x="261176" y="12793"/>
                  </a:cubicBezTo>
                  <a:lnTo>
                    <a:pt x="28289" y="147191"/>
                  </a:lnTo>
                  <a:cubicBezTo>
                    <a:pt x="15218" y="154828"/>
                    <a:pt x="7171" y="168819"/>
                    <a:pt x="7144" y="183957"/>
                  </a:cubicBezTo>
                  <a:lnTo>
                    <a:pt x="7144" y="452753"/>
                  </a:lnTo>
                  <a:cubicBezTo>
                    <a:pt x="7171" y="467892"/>
                    <a:pt x="15218" y="481882"/>
                    <a:pt x="28289"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85" y="168789"/>
                    <a:pt x="549489" y="154775"/>
                    <a:pt x="536353" y="147191"/>
                  </a:cubicBezTo>
                  <a:close/>
                  <a:moveTo>
                    <a:pt x="200406" y="187767"/>
                  </a:moveTo>
                  <a:lnTo>
                    <a:pt x="271367" y="165479"/>
                  </a:lnTo>
                  <a:cubicBezTo>
                    <a:pt x="279705" y="162849"/>
                    <a:pt x="288597" y="167476"/>
                    <a:pt x="291227" y="175814"/>
                  </a:cubicBezTo>
                  <a:cubicBezTo>
                    <a:pt x="293857" y="184151"/>
                    <a:pt x="289230" y="193043"/>
                    <a:pt x="280892" y="195673"/>
                  </a:cubicBezTo>
                  <a:lnTo>
                    <a:pt x="209836" y="218343"/>
                  </a:lnTo>
                  <a:cubicBezTo>
                    <a:pt x="208316" y="218781"/>
                    <a:pt x="206749" y="219037"/>
                    <a:pt x="205169" y="219105"/>
                  </a:cubicBezTo>
                  <a:cubicBezTo>
                    <a:pt x="198275" y="219044"/>
                    <a:pt x="192185" y="214602"/>
                    <a:pt x="190024" y="208056"/>
                  </a:cubicBezTo>
                  <a:cubicBezTo>
                    <a:pt x="187145" y="199867"/>
                    <a:pt x="191448" y="190895"/>
                    <a:pt x="199637" y="188016"/>
                  </a:cubicBezTo>
                  <a:cubicBezTo>
                    <a:pt x="199891" y="187927"/>
                    <a:pt x="200148" y="187844"/>
                    <a:pt x="200406" y="187767"/>
                  </a:cubicBezTo>
                  <a:close/>
                  <a:moveTo>
                    <a:pt x="284036" y="498282"/>
                  </a:moveTo>
                  <a:cubicBezTo>
                    <a:pt x="266834" y="498388"/>
                    <a:pt x="252804" y="484529"/>
                    <a:pt x="252698" y="467327"/>
                  </a:cubicBezTo>
                  <a:cubicBezTo>
                    <a:pt x="252697" y="467200"/>
                    <a:pt x="252697" y="467073"/>
                    <a:pt x="252698" y="466945"/>
                  </a:cubicBezTo>
                  <a:lnTo>
                    <a:pt x="315373" y="466945"/>
                  </a:lnTo>
                  <a:cubicBezTo>
                    <a:pt x="315321" y="484231"/>
                    <a:pt x="301321" y="498230"/>
                    <a:pt x="284036" y="498282"/>
                  </a:cubicBezTo>
                  <a:close/>
                  <a:moveTo>
                    <a:pt x="325279" y="457420"/>
                  </a:moveTo>
                  <a:lnTo>
                    <a:pt x="242792" y="457420"/>
                  </a:lnTo>
                  <a:cubicBezTo>
                    <a:pt x="238426" y="457420"/>
                    <a:pt x="234886" y="453881"/>
                    <a:pt x="234886" y="449514"/>
                  </a:cubicBezTo>
                  <a:cubicBezTo>
                    <a:pt x="234886" y="445148"/>
                    <a:pt x="238426" y="441609"/>
                    <a:pt x="242792" y="441609"/>
                  </a:cubicBezTo>
                  <a:lnTo>
                    <a:pt x="325660" y="441609"/>
                  </a:lnTo>
                  <a:cubicBezTo>
                    <a:pt x="330042" y="441608"/>
                    <a:pt x="333609" y="445133"/>
                    <a:pt x="333661" y="449514"/>
                  </a:cubicBezTo>
                  <a:cubicBezTo>
                    <a:pt x="333456" y="453979"/>
                    <a:pt x="329747" y="457476"/>
                    <a:pt x="325279" y="457420"/>
                  </a:cubicBezTo>
                  <a:close/>
                  <a:moveTo>
                    <a:pt x="325279" y="434084"/>
                  </a:moveTo>
                  <a:lnTo>
                    <a:pt x="242792" y="434084"/>
                  </a:lnTo>
                  <a:cubicBezTo>
                    <a:pt x="238400" y="433603"/>
                    <a:pt x="235229" y="429651"/>
                    <a:pt x="235711" y="425259"/>
                  </a:cubicBezTo>
                  <a:cubicBezTo>
                    <a:pt x="236119" y="421530"/>
                    <a:pt x="239063" y="418586"/>
                    <a:pt x="242792" y="418177"/>
                  </a:cubicBezTo>
                  <a:lnTo>
                    <a:pt x="325660" y="418177"/>
                  </a:lnTo>
                  <a:cubicBezTo>
                    <a:pt x="330042" y="418177"/>
                    <a:pt x="333609" y="421701"/>
                    <a:pt x="333661" y="426083"/>
                  </a:cubicBezTo>
                  <a:cubicBezTo>
                    <a:pt x="333322" y="430500"/>
                    <a:pt x="329707" y="433951"/>
                    <a:pt x="325279" y="434084"/>
                  </a:cubicBezTo>
                  <a:close/>
                  <a:moveTo>
                    <a:pt x="334804" y="409414"/>
                  </a:moveTo>
                  <a:lnTo>
                    <a:pt x="233648" y="409414"/>
                  </a:lnTo>
                  <a:cubicBezTo>
                    <a:pt x="224889" y="408735"/>
                    <a:pt x="218340" y="401084"/>
                    <a:pt x="219019" y="392325"/>
                  </a:cubicBezTo>
                  <a:cubicBezTo>
                    <a:pt x="219625" y="384510"/>
                    <a:pt x="225834" y="378302"/>
                    <a:pt x="233648" y="377696"/>
                  </a:cubicBezTo>
                  <a:lnTo>
                    <a:pt x="334423" y="377696"/>
                  </a:lnTo>
                  <a:cubicBezTo>
                    <a:pt x="343208" y="377696"/>
                    <a:pt x="350330" y="384818"/>
                    <a:pt x="350330" y="393603"/>
                  </a:cubicBezTo>
                  <a:cubicBezTo>
                    <a:pt x="350436" y="402229"/>
                    <a:pt x="343530" y="409309"/>
                    <a:pt x="334903" y="409416"/>
                  </a:cubicBezTo>
                  <a:cubicBezTo>
                    <a:pt x="334743" y="409418"/>
                    <a:pt x="334583" y="409417"/>
                    <a:pt x="334423" y="409414"/>
                  </a:cubicBezTo>
                  <a:close/>
                  <a:moveTo>
                    <a:pt x="249079" y="353121"/>
                  </a:moveTo>
                  <a:lnTo>
                    <a:pt x="249079" y="332643"/>
                  </a:lnTo>
                  <a:cubicBezTo>
                    <a:pt x="248399" y="323884"/>
                    <a:pt x="254949" y="316233"/>
                    <a:pt x="263708" y="315554"/>
                  </a:cubicBezTo>
                  <a:cubicBezTo>
                    <a:pt x="272467" y="314874"/>
                    <a:pt x="280118" y="321424"/>
                    <a:pt x="280797" y="330183"/>
                  </a:cubicBezTo>
                  <a:cubicBezTo>
                    <a:pt x="280861" y="331002"/>
                    <a:pt x="280861" y="331824"/>
                    <a:pt x="280797" y="332643"/>
                  </a:cubicBezTo>
                  <a:lnTo>
                    <a:pt x="280797" y="352836"/>
                  </a:lnTo>
                  <a:cubicBezTo>
                    <a:pt x="280644" y="361557"/>
                    <a:pt x="273611" y="368590"/>
                    <a:pt x="264890" y="368742"/>
                  </a:cubicBezTo>
                  <a:cubicBezTo>
                    <a:pt x="256290" y="368641"/>
                    <a:pt x="249328" y="361721"/>
                    <a:pt x="249174" y="353121"/>
                  </a:cubicBezTo>
                  <a:close/>
                  <a:moveTo>
                    <a:pt x="367284" y="319022"/>
                  </a:moveTo>
                  <a:lnTo>
                    <a:pt x="322040" y="332071"/>
                  </a:lnTo>
                  <a:lnTo>
                    <a:pt x="322040" y="353121"/>
                  </a:lnTo>
                  <a:cubicBezTo>
                    <a:pt x="322199" y="361747"/>
                    <a:pt x="315335" y="368868"/>
                    <a:pt x="306709" y="369027"/>
                  </a:cubicBezTo>
                  <a:cubicBezTo>
                    <a:pt x="306676" y="369027"/>
                    <a:pt x="306643" y="369028"/>
                    <a:pt x="306610" y="369028"/>
                  </a:cubicBezTo>
                  <a:cubicBezTo>
                    <a:pt x="297825" y="369028"/>
                    <a:pt x="290703" y="361907"/>
                    <a:pt x="290703" y="353122"/>
                  </a:cubicBezTo>
                  <a:lnTo>
                    <a:pt x="290703" y="320165"/>
                  </a:lnTo>
                  <a:cubicBezTo>
                    <a:pt x="290747" y="313135"/>
                    <a:pt x="295453" y="306990"/>
                    <a:pt x="302228" y="305115"/>
                  </a:cubicBezTo>
                  <a:lnTo>
                    <a:pt x="358616" y="288828"/>
                  </a:lnTo>
                  <a:cubicBezTo>
                    <a:pt x="366954" y="286408"/>
                    <a:pt x="375675" y="291205"/>
                    <a:pt x="378095" y="299543"/>
                  </a:cubicBezTo>
                  <a:cubicBezTo>
                    <a:pt x="380515" y="307881"/>
                    <a:pt x="375717" y="316602"/>
                    <a:pt x="367379" y="319022"/>
                  </a:cubicBezTo>
                  <a:close/>
                  <a:moveTo>
                    <a:pt x="367284" y="269016"/>
                  </a:moveTo>
                  <a:lnTo>
                    <a:pt x="209360" y="319403"/>
                  </a:lnTo>
                  <a:cubicBezTo>
                    <a:pt x="207840" y="319842"/>
                    <a:pt x="206273" y="320097"/>
                    <a:pt x="204692" y="320165"/>
                  </a:cubicBezTo>
                  <a:cubicBezTo>
                    <a:pt x="197908" y="320133"/>
                    <a:pt x="191862" y="315875"/>
                    <a:pt x="189548" y="309497"/>
                  </a:cubicBezTo>
                  <a:cubicBezTo>
                    <a:pt x="186907" y="301228"/>
                    <a:pt x="191470" y="292385"/>
                    <a:pt x="199738" y="289745"/>
                  </a:cubicBezTo>
                  <a:cubicBezTo>
                    <a:pt x="199802" y="289724"/>
                    <a:pt x="199866" y="289704"/>
                    <a:pt x="199930" y="289685"/>
                  </a:cubicBezTo>
                  <a:lnTo>
                    <a:pt x="358616" y="238917"/>
                  </a:lnTo>
                  <a:cubicBezTo>
                    <a:pt x="367080" y="236767"/>
                    <a:pt x="375684" y="241887"/>
                    <a:pt x="377833" y="250350"/>
                  </a:cubicBezTo>
                  <a:cubicBezTo>
                    <a:pt x="379808" y="258130"/>
                    <a:pt x="375641" y="266156"/>
                    <a:pt x="368141" y="269016"/>
                  </a:cubicBezTo>
                  <a:close/>
                  <a:moveTo>
                    <a:pt x="367284" y="219486"/>
                  </a:moveTo>
                  <a:lnTo>
                    <a:pt x="209360" y="269873"/>
                  </a:lnTo>
                  <a:cubicBezTo>
                    <a:pt x="207840" y="270312"/>
                    <a:pt x="206273" y="270567"/>
                    <a:pt x="204692" y="270635"/>
                  </a:cubicBezTo>
                  <a:cubicBezTo>
                    <a:pt x="197892" y="270561"/>
                    <a:pt x="191854" y="266269"/>
                    <a:pt x="189548" y="259872"/>
                  </a:cubicBezTo>
                  <a:cubicBezTo>
                    <a:pt x="186907" y="251603"/>
                    <a:pt x="191470" y="242760"/>
                    <a:pt x="199738" y="240120"/>
                  </a:cubicBezTo>
                  <a:cubicBezTo>
                    <a:pt x="199802" y="240099"/>
                    <a:pt x="199866" y="240079"/>
                    <a:pt x="199930" y="240060"/>
                  </a:cubicBezTo>
                  <a:lnTo>
                    <a:pt x="358616" y="189768"/>
                  </a:lnTo>
                  <a:cubicBezTo>
                    <a:pt x="366954" y="187137"/>
                    <a:pt x="375846" y="191764"/>
                    <a:pt x="378476" y="200102"/>
                  </a:cubicBezTo>
                  <a:cubicBezTo>
                    <a:pt x="381106" y="208440"/>
                    <a:pt x="376479" y="217332"/>
                    <a:pt x="368141" y="21996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grpSp>
      <p:pic>
        <p:nvPicPr>
          <p:cNvPr id="24" name="Google Shape;364;p25">
            <a:extLst>
              <a:ext uri="{FF2B5EF4-FFF2-40B4-BE49-F238E27FC236}">
                <a16:creationId xmlns:a16="http://schemas.microsoft.com/office/drawing/2014/main" id="{A9309AE0-E5E2-6D4E-82AA-8CF20A49919A}"/>
              </a:ext>
            </a:extLst>
          </p:cNvPr>
          <p:cNvPicPr preferRelativeResize="0"/>
          <p:nvPr/>
        </p:nvPicPr>
        <p:blipFill>
          <a:blip r:embed="rId3">
            <a:alphaModFix/>
          </a:blip>
          <a:stretch>
            <a:fillRect/>
          </a:stretch>
        </p:blipFill>
        <p:spPr>
          <a:xfrm>
            <a:off x="1883667" y="4458270"/>
            <a:ext cx="1831100" cy="1553633"/>
          </a:xfrm>
          <a:prstGeom prst="rect">
            <a:avLst/>
          </a:prstGeom>
          <a:noFill/>
          <a:ln>
            <a:noFill/>
          </a:ln>
        </p:spPr>
      </p:pic>
      <p:pic>
        <p:nvPicPr>
          <p:cNvPr id="25" name="Google Shape;365;p25">
            <a:extLst>
              <a:ext uri="{FF2B5EF4-FFF2-40B4-BE49-F238E27FC236}">
                <a16:creationId xmlns:a16="http://schemas.microsoft.com/office/drawing/2014/main" id="{E8882005-3241-CE44-A83D-44857674F179}"/>
              </a:ext>
            </a:extLst>
          </p:cNvPr>
          <p:cNvPicPr preferRelativeResize="0"/>
          <p:nvPr/>
        </p:nvPicPr>
        <p:blipFill>
          <a:blip r:embed="rId4">
            <a:alphaModFix/>
          </a:blip>
          <a:stretch>
            <a:fillRect/>
          </a:stretch>
        </p:blipFill>
        <p:spPr>
          <a:xfrm>
            <a:off x="8654397" y="4503903"/>
            <a:ext cx="1006993" cy="1553633"/>
          </a:xfrm>
          <a:prstGeom prst="rect">
            <a:avLst/>
          </a:prstGeom>
          <a:noFill/>
          <a:ln>
            <a:noFill/>
          </a:ln>
        </p:spPr>
      </p:pic>
      <p:sp>
        <p:nvSpPr>
          <p:cNvPr id="26" name="Google Shape;366;p25">
            <a:extLst>
              <a:ext uri="{FF2B5EF4-FFF2-40B4-BE49-F238E27FC236}">
                <a16:creationId xmlns:a16="http://schemas.microsoft.com/office/drawing/2014/main" id="{3C833211-6EB2-A24E-9668-3C7447C35C78}"/>
              </a:ext>
            </a:extLst>
          </p:cNvPr>
          <p:cNvSpPr txBox="1"/>
          <p:nvPr/>
        </p:nvSpPr>
        <p:spPr>
          <a:xfrm>
            <a:off x="3980800"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
        <p:nvSpPr>
          <p:cNvPr id="27" name="Google Shape;367;p25">
            <a:extLst>
              <a:ext uri="{FF2B5EF4-FFF2-40B4-BE49-F238E27FC236}">
                <a16:creationId xmlns:a16="http://schemas.microsoft.com/office/drawing/2014/main" id="{2CCFCDDA-6ACF-A24C-97F7-E00B1E53CA06}"/>
              </a:ext>
            </a:extLst>
          </p:cNvPr>
          <p:cNvSpPr txBox="1"/>
          <p:nvPr/>
        </p:nvSpPr>
        <p:spPr>
          <a:xfrm>
            <a:off x="7592667"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Tree>
    <p:extLst>
      <p:ext uri="{BB962C8B-B14F-4D97-AF65-F5344CB8AC3E}">
        <p14:creationId xmlns:p14="http://schemas.microsoft.com/office/powerpoint/2010/main" val="2827352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18</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3" y="1193800"/>
            <a:ext cx="6616934" cy="4822825"/>
          </a:xfrm>
        </p:spPr>
        <p:txBody>
          <a:bodyPr/>
          <a:lstStyle/>
          <a:p>
            <a:pPr marL="0" indent="0">
              <a:buNone/>
            </a:pPr>
            <a:r>
              <a:rPr lang="en-US" sz="3600" b="1" dirty="0"/>
              <a:t>What is this assessment? </a:t>
            </a:r>
          </a:p>
          <a:p>
            <a:pPr marL="742950" indent="-742950">
              <a:buFont typeface="+mj-lt"/>
              <a:buAutoNum type="arabicPeriod"/>
            </a:pPr>
            <a:r>
              <a:rPr lang="en-US" sz="3600" dirty="0"/>
              <a:t>Navigate to </a:t>
            </a:r>
            <a:r>
              <a:rPr lang="en-US" sz="3600" dirty="0">
                <a:hlinkClick r:id="rId3"/>
              </a:rPr>
              <a:t>https://my.bloomboard.com/</a:t>
            </a:r>
            <a:r>
              <a:rPr lang="en-US" sz="3600" dirty="0"/>
              <a:t> </a:t>
            </a:r>
          </a:p>
          <a:p>
            <a:pPr marL="742950" indent="-742950">
              <a:buFont typeface="+mj-lt"/>
              <a:buAutoNum type="arabicPeriod"/>
            </a:pPr>
            <a:r>
              <a:rPr lang="en-US" sz="3600" dirty="0"/>
              <a:t>Login with your username and password. </a:t>
            </a:r>
          </a:p>
          <a:p>
            <a:pPr marL="742950" indent="-742950">
              <a:buFont typeface="+mj-lt"/>
              <a:buAutoNum type="arabicPeriod"/>
            </a:pPr>
            <a:r>
              <a:rPr lang="en-US" sz="3600" dirty="0"/>
              <a:t>Navigate to access these assessments. </a:t>
            </a:r>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sp>
        <p:nvSpPr>
          <p:cNvPr id="9" name="Google Shape;422;p28">
            <a:extLst>
              <a:ext uri="{FF2B5EF4-FFF2-40B4-BE49-F238E27FC236}">
                <a16:creationId xmlns:a16="http://schemas.microsoft.com/office/drawing/2014/main" id="{DD7E0BB9-E12F-E04D-986B-AD7855E29C80}"/>
              </a:ext>
            </a:extLst>
          </p:cNvPr>
          <p:cNvSpPr/>
          <p:nvPr/>
        </p:nvSpPr>
        <p:spPr>
          <a:xfrm rot="5400000">
            <a:off x="7531697" y="1372457"/>
            <a:ext cx="4063265" cy="3896656"/>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30;p28">
            <a:extLst>
              <a:ext uri="{FF2B5EF4-FFF2-40B4-BE49-F238E27FC236}">
                <a16:creationId xmlns:a16="http://schemas.microsoft.com/office/drawing/2014/main" id="{7E1F4EC5-FA38-7948-AC14-9FE6543BB0EB}"/>
              </a:ext>
            </a:extLst>
          </p:cNvPr>
          <p:cNvSpPr txBox="1"/>
          <p:nvPr/>
        </p:nvSpPr>
        <p:spPr>
          <a:xfrm>
            <a:off x="7615004" y="2810250"/>
            <a:ext cx="3896654" cy="1129938"/>
          </a:xfrm>
          <a:prstGeom prst="rect">
            <a:avLst/>
          </a:prstGeom>
          <a:noFill/>
          <a:ln>
            <a:noFill/>
          </a:ln>
        </p:spPr>
        <p:txBody>
          <a:bodyPr spcFirstLastPara="1" wrap="square" lIns="91433" tIns="45700" rIns="91433" bIns="45700" anchor="ctr" anchorCtr="0">
            <a:noAutofit/>
          </a:bodyPr>
          <a:lstStyle/>
          <a:p>
            <a:pPr algn="ctr"/>
            <a:r>
              <a:rPr lang="en-US" sz="4000" dirty="0">
                <a:solidFill>
                  <a:schemeClr val="accent6"/>
                </a:solidFill>
                <a:latin typeface="Avenir"/>
                <a:ea typeface="Avenir"/>
                <a:cs typeface="Avenir"/>
                <a:sym typeface="Avenir"/>
              </a:rPr>
              <a:t>Expressing Understanding of Text Through Writing</a:t>
            </a:r>
            <a:endParaRPr sz="4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267912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8" name="Google Shape;498;p30"/>
          <p:cNvSpPr txBox="1">
            <a:spLocks noGrp="1"/>
          </p:cNvSpPr>
          <p:nvPr>
            <p:ph type="sldNum" idx="12"/>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19</a:t>
            </a:fld>
            <a:endParaRPr/>
          </a:p>
        </p:txBody>
      </p:sp>
      <p:sp>
        <p:nvSpPr>
          <p:cNvPr id="497" name="Google Shape;497;p30"/>
          <p:cNvSpPr txBox="1">
            <a:spLocks noGrp="1"/>
          </p:cNvSpPr>
          <p:nvPr>
            <p:ph type="body" idx="1"/>
          </p:nvPr>
        </p:nvSpPr>
        <p:spPr>
          <a:prstGeom prst="rect">
            <a:avLst/>
          </a:prstGeom>
        </p:spPr>
        <p:txBody>
          <a:bodyPr spcFirstLastPara="1" wrap="square" lIns="121900" tIns="60933" rIns="121900" bIns="60933" anchor="t" anchorCtr="0">
            <a:noAutofit/>
          </a:bodyPr>
          <a:lstStyle/>
          <a:p>
            <a:pPr marL="0" indent="0" algn="ctr">
              <a:lnSpc>
                <a:spcPct val="115000"/>
              </a:lnSpc>
              <a:spcBef>
                <a:spcPts val="0"/>
              </a:spcBef>
              <a:buClr>
                <a:schemeClr val="dk1"/>
              </a:buClr>
              <a:buSzPts val="1100"/>
              <a:buNone/>
            </a:pPr>
            <a:r>
              <a:rPr lang="en-US" sz="3200" dirty="0">
                <a:solidFill>
                  <a:schemeClr val="dk1"/>
                </a:solidFill>
              </a:rPr>
              <a:t>Assessments are on </a:t>
            </a:r>
            <a:r>
              <a:rPr lang="en-US" sz="3200" dirty="0" err="1">
                <a:solidFill>
                  <a:schemeClr val="dk1"/>
                </a:solidFill>
              </a:rPr>
              <a:t>BloomBoard</a:t>
            </a:r>
            <a:r>
              <a:rPr lang="en-US" sz="3200" dirty="0">
                <a:solidFill>
                  <a:schemeClr val="dk1"/>
                </a:solidFill>
              </a:rPr>
              <a:t> at </a:t>
            </a:r>
            <a:r>
              <a:rPr lang="en-US" sz="3200" u="sng" dirty="0">
                <a:solidFill>
                  <a:srgbClr val="1155CC"/>
                </a:solidFill>
                <a:hlinkClick r:id="rId3"/>
              </a:rPr>
              <a:t>https://my.bloomboard.com/</a:t>
            </a:r>
            <a:r>
              <a:rPr lang="en-US" sz="3200" dirty="0">
                <a:solidFill>
                  <a:schemeClr val="dk1"/>
                </a:solidFill>
              </a:rPr>
              <a:t>. All Year 3 cohort Content Leader participants should </a:t>
            </a:r>
            <a:r>
              <a:rPr lang="en-US" sz="3200" i="1" dirty="0">
                <a:solidFill>
                  <a:schemeClr val="dk1"/>
                </a:solidFill>
              </a:rPr>
              <a:t>already have accounts</a:t>
            </a:r>
            <a:r>
              <a:rPr lang="en-US" sz="3200" dirty="0">
                <a:solidFill>
                  <a:schemeClr val="dk1"/>
                </a:solidFill>
              </a:rPr>
              <a:t>. </a:t>
            </a:r>
            <a:endParaRPr sz="3200" dirty="0">
              <a:solidFill>
                <a:schemeClr val="dk1"/>
              </a:solidFill>
            </a:endParaRPr>
          </a:p>
          <a:p>
            <a:pPr marL="0" indent="0">
              <a:lnSpc>
                <a:spcPct val="115000"/>
              </a:lnSpc>
              <a:spcBef>
                <a:spcPts val="0"/>
              </a:spcBef>
              <a:buClr>
                <a:schemeClr val="dk1"/>
              </a:buClr>
              <a:buSzPts val="1100"/>
              <a:buNone/>
            </a:pPr>
            <a:endParaRPr dirty="0">
              <a:solidFill>
                <a:schemeClr val="dk1"/>
              </a:solidFill>
            </a:endParaRPr>
          </a:p>
          <a:p>
            <a:pPr marL="0" indent="0">
              <a:lnSpc>
                <a:spcPct val="115000"/>
              </a:lnSpc>
              <a:spcBef>
                <a:spcPts val="0"/>
              </a:spcBef>
              <a:buNone/>
            </a:pPr>
            <a:r>
              <a:rPr lang="en-US" sz="3000" b="1" dirty="0">
                <a:solidFill>
                  <a:schemeClr val="bg2"/>
                </a:solidFill>
              </a:rPr>
              <a:t>Check Your Email!</a:t>
            </a:r>
          </a:p>
          <a:p>
            <a:pPr marL="0" indent="0">
              <a:lnSpc>
                <a:spcPct val="115000"/>
              </a:lnSpc>
              <a:spcBef>
                <a:spcPts val="0"/>
              </a:spcBef>
              <a:buNone/>
            </a:pPr>
            <a:r>
              <a:rPr lang="en-US" sz="3000" dirty="0">
                <a:solidFill>
                  <a:schemeClr val="dk1"/>
                </a:solidFill>
              </a:rPr>
              <a:t>When your account was created you should have received an email from </a:t>
            </a:r>
            <a:r>
              <a:rPr lang="en-US" sz="3000" u="sng" dirty="0">
                <a:solidFill>
                  <a:srgbClr val="1155CC"/>
                </a:solidFill>
                <a:hlinkClick r:id="rId4"/>
              </a:rPr>
              <a:t>do.not.reply@bloomboard.com</a:t>
            </a:r>
            <a:r>
              <a:rPr lang="en-US" sz="3000" dirty="0">
                <a:solidFill>
                  <a:schemeClr val="dk1"/>
                </a:solidFill>
              </a:rPr>
              <a:t> containing next steps for accessing your account (please check your spam folder). </a:t>
            </a:r>
            <a:endParaRPr sz="3000" dirty="0">
              <a:solidFill>
                <a:schemeClr val="dk1"/>
              </a:solidFill>
            </a:endParaRPr>
          </a:p>
        </p:txBody>
      </p:sp>
      <p:sp>
        <p:nvSpPr>
          <p:cNvPr id="499" name="Google Shape;499;p30"/>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Accessing the Assessments </a:t>
            </a:r>
            <a:endParaRPr dirty="0"/>
          </a:p>
        </p:txBody>
      </p:sp>
    </p:spTree>
    <p:extLst>
      <p:ext uri="{BB962C8B-B14F-4D97-AF65-F5344CB8AC3E}">
        <p14:creationId xmlns:p14="http://schemas.microsoft.com/office/powerpoint/2010/main" val="851797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a:t>If I had to choose I would rather</a:t>
            </a:r>
            <a:r>
              <a:rPr lang="is-IS"/>
              <a:t>…</a:t>
            </a: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3977" y="1061754"/>
            <a:ext cx="2885423" cy="241675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78" y="1061754"/>
            <a:ext cx="2816979" cy="241675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73977" y="3580106"/>
            <a:ext cx="2885423" cy="241675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37878" y="3478507"/>
            <a:ext cx="2823886" cy="2552960"/>
          </a:xfrm>
          <a:prstGeom prst="rect">
            <a:avLst/>
          </a:prstGeom>
        </p:spPr>
      </p:pic>
      <p:sp>
        <p:nvSpPr>
          <p:cNvPr id="10" name="TextBox 9"/>
          <p:cNvSpPr txBox="1"/>
          <p:nvPr/>
        </p:nvSpPr>
        <p:spPr>
          <a:xfrm>
            <a:off x="657299" y="1610336"/>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1</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2</a:t>
            </a:r>
          </a:p>
        </p:txBody>
      </p:sp>
      <p:sp>
        <p:nvSpPr>
          <p:cNvPr id="11" name="TextBox 10"/>
          <p:cNvSpPr txBox="1"/>
          <p:nvPr/>
        </p:nvSpPr>
        <p:spPr>
          <a:xfrm>
            <a:off x="9471436" y="1565687"/>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3</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4</a:t>
            </a:r>
          </a:p>
        </p:txBody>
      </p:sp>
    </p:spTree>
    <p:extLst>
      <p:ext uri="{BB962C8B-B14F-4D97-AF65-F5344CB8AC3E}">
        <p14:creationId xmlns:p14="http://schemas.microsoft.com/office/powerpoint/2010/main" val="1916704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C2D78C-5406-5749-AE87-ADE619CA262D}"/>
              </a:ext>
            </a:extLst>
          </p:cNvPr>
          <p:cNvSpPr>
            <a:spLocks noGrp="1"/>
          </p:cNvSpPr>
          <p:nvPr>
            <p:ph type="sldNum" sz="quarter" idx="4"/>
          </p:nvPr>
        </p:nvSpPr>
        <p:spPr/>
        <p:txBody>
          <a:bodyPr/>
          <a:lstStyle/>
          <a:p>
            <a:fld id="{4080289E-A2FF-0941-931A-EE1328331F47}" type="slidenum">
              <a:rPr lang="en-US" smtClean="0"/>
              <a:pPr/>
              <a:t>20</a:t>
            </a:fld>
            <a:endParaRPr lang="en-US" dirty="0"/>
          </a:p>
        </p:txBody>
      </p:sp>
      <p:sp>
        <p:nvSpPr>
          <p:cNvPr id="7" name="Text Placeholder 6">
            <a:extLst>
              <a:ext uri="{FF2B5EF4-FFF2-40B4-BE49-F238E27FC236}">
                <a16:creationId xmlns:a16="http://schemas.microsoft.com/office/drawing/2014/main" id="{7D18F440-207B-A64A-8A27-D5CF3345925A}"/>
              </a:ext>
            </a:extLst>
          </p:cNvPr>
          <p:cNvSpPr>
            <a:spLocks noGrp="1"/>
          </p:cNvSpPr>
          <p:nvPr>
            <p:ph type="body" sz="quarter" idx="10"/>
          </p:nvPr>
        </p:nvSpPr>
        <p:spPr/>
        <p:txBody>
          <a:bodyPr/>
          <a:lstStyle/>
          <a:p>
            <a:pPr marL="0" indent="0">
              <a:buNone/>
            </a:pPr>
            <a:r>
              <a:rPr lang="en-US" sz="3600" b="1" dirty="0">
                <a:solidFill>
                  <a:schemeClr val="bg2"/>
                </a:solidFill>
              </a:rPr>
              <a:t>If you aren't able to find the email, try the following steps:</a:t>
            </a:r>
          </a:p>
          <a:p>
            <a:pPr marL="514350" indent="-514350">
              <a:buFont typeface="+mj-lt"/>
              <a:buAutoNum type="arabicPeriod"/>
            </a:pPr>
            <a:r>
              <a:rPr lang="en-US" sz="3600" dirty="0"/>
              <a:t>Go to </a:t>
            </a:r>
            <a:r>
              <a:rPr lang="en-US" sz="3600" dirty="0">
                <a:hlinkClick r:id="rId3"/>
              </a:rPr>
              <a:t>my.bloomboard.com</a:t>
            </a:r>
            <a:endParaRPr lang="en-US" sz="3600" dirty="0"/>
          </a:p>
          <a:p>
            <a:pPr marL="514350" indent="-514350">
              <a:buFont typeface="+mj-lt"/>
              <a:buAutoNum type="arabicPeriod"/>
            </a:pPr>
            <a:r>
              <a:rPr lang="en-US" sz="3600" dirty="0"/>
              <a:t>Click [Forgot Password]</a:t>
            </a:r>
          </a:p>
          <a:p>
            <a:pPr marL="514350" indent="-514350">
              <a:buFont typeface="+mj-lt"/>
              <a:buAutoNum type="arabicPeriod"/>
            </a:pPr>
            <a:r>
              <a:rPr lang="en-US" sz="3600" dirty="0"/>
              <a:t>Enter your school or district email address and click [Submit]</a:t>
            </a:r>
          </a:p>
          <a:p>
            <a:pPr marL="514350" indent="-514350">
              <a:buFont typeface="+mj-lt"/>
              <a:buAutoNum type="arabicPeriod"/>
            </a:pPr>
            <a:r>
              <a:rPr lang="en-US" sz="3600" dirty="0"/>
              <a:t>Check your Inbox (or spam folder) for an email with next steps</a:t>
            </a:r>
          </a:p>
          <a:p>
            <a:pPr marL="0" indent="0">
              <a:buNone/>
            </a:pPr>
            <a:endParaRPr lang="en-US" sz="3400" dirty="0"/>
          </a:p>
        </p:txBody>
      </p:sp>
      <p:sp>
        <p:nvSpPr>
          <p:cNvPr id="6" name="Title 5">
            <a:extLst>
              <a:ext uri="{FF2B5EF4-FFF2-40B4-BE49-F238E27FC236}">
                <a16:creationId xmlns:a16="http://schemas.microsoft.com/office/drawing/2014/main" id="{A277E40F-4E0C-7248-AA58-BC990006B239}"/>
              </a:ext>
            </a:extLst>
          </p:cNvPr>
          <p:cNvSpPr>
            <a:spLocks noGrp="1"/>
          </p:cNvSpPr>
          <p:nvPr>
            <p:ph type="title"/>
          </p:nvPr>
        </p:nvSpPr>
        <p:spPr/>
        <p:txBody>
          <a:bodyPr/>
          <a:lstStyle/>
          <a:p>
            <a:r>
              <a:rPr lang="en-US" b="1" dirty="0"/>
              <a:t>Having trouble finding your email invitation? </a:t>
            </a:r>
          </a:p>
        </p:txBody>
      </p:sp>
    </p:spTree>
    <p:extLst>
      <p:ext uri="{BB962C8B-B14F-4D97-AF65-F5344CB8AC3E}">
        <p14:creationId xmlns:p14="http://schemas.microsoft.com/office/powerpoint/2010/main" val="1581110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21</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958667"/>
            <a:ext cx="6976699" cy="4822825"/>
          </a:xfrm>
        </p:spPr>
        <p:txBody>
          <a:bodyPr/>
          <a:lstStyle/>
          <a:p>
            <a:pPr marL="0" indent="0">
              <a:buNone/>
            </a:pPr>
            <a:r>
              <a:rPr lang="en-US" sz="3600" b="1" dirty="0">
                <a:solidFill>
                  <a:schemeClr val="bg2"/>
                </a:solidFill>
              </a:rPr>
              <a:t>Independently review</a:t>
            </a:r>
            <a:r>
              <a:rPr lang="en-US" sz="3600" dirty="0">
                <a:solidFill>
                  <a:schemeClr val="bg2"/>
                </a:solidFill>
              </a:rPr>
              <a:t> </a:t>
            </a:r>
            <a:r>
              <a:rPr lang="en-US" sz="3600" dirty="0"/>
              <a:t>the assessment and consider the following questions:  </a:t>
            </a:r>
          </a:p>
          <a:p>
            <a:pPr marL="1200150" lvl="1" indent="-742950">
              <a:buFont typeface="+mj-lt"/>
              <a:buAutoNum type="arabicPeriod"/>
            </a:pPr>
            <a:r>
              <a:rPr lang="en-US" sz="3200" dirty="0"/>
              <a:t>What are the tasks that make up this assessments?</a:t>
            </a:r>
          </a:p>
          <a:p>
            <a:pPr marL="1200150" lvl="1" indent="-742950">
              <a:buFont typeface="+mj-lt"/>
              <a:buAutoNum type="arabicPeriod"/>
            </a:pPr>
            <a:r>
              <a:rPr lang="en-US" sz="3200" dirty="0"/>
              <a:t>What knowledge or skills will completing these assessments demonstrate that you have learned? </a:t>
            </a:r>
          </a:p>
          <a:p>
            <a:pPr marL="457200" lvl="1"/>
            <a:endParaRPr lang="en-US" sz="34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sp>
        <p:nvSpPr>
          <p:cNvPr id="8" name="Google Shape;422;p28">
            <a:extLst>
              <a:ext uri="{FF2B5EF4-FFF2-40B4-BE49-F238E27FC236}">
                <a16:creationId xmlns:a16="http://schemas.microsoft.com/office/drawing/2014/main" id="{73AE42F0-5489-C34C-AE04-6E2CAC65A89C}"/>
              </a:ext>
            </a:extLst>
          </p:cNvPr>
          <p:cNvSpPr/>
          <p:nvPr/>
        </p:nvSpPr>
        <p:spPr>
          <a:xfrm rot="5400000">
            <a:off x="7531697" y="1372457"/>
            <a:ext cx="4063265" cy="3896656"/>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9" name="Google Shape;430;p28">
            <a:extLst>
              <a:ext uri="{FF2B5EF4-FFF2-40B4-BE49-F238E27FC236}">
                <a16:creationId xmlns:a16="http://schemas.microsoft.com/office/drawing/2014/main" id="{B1C9EC62-C85E-B04C-AD11-8F20427C273C}"/>
              </a:ext>
            </a:extLst>
          </p:cNvPr>
          <p:cNvSpPr txBox="1"/>
          <p:nvPr/>
        </p:nvSpPr>
        <p:spPr>
          <a:xfrm>
            <a:off x="7615004" y="2810250"/>
            <a:ext cx="3896654" cy="1129938"/>
          </a:xfrm>
          <a:prstGeom prst="rect">
            <a:avLst/>
          </a:prstGeom>
          <a:noFill/>
          <a:ln>
            <a:noFill/>
          </a:ln>
        </p:spPr>
        <p:txBody>
          <a:bodyPr spcFirstLastPara="1" wrap="square" lIns="91433" tIns="45700" rIns="91433" bIns="45700" anchor="ctr" anchorCtr="0">
            <a:noAutofit/>
          </a:bodyPr>
          <a:lstStyle/>
          <a:p>
            <a:pPr algn="ctr"/>
            <a:r>
              <a:rPr lang="en-US" sz="4000" dirty="0">
                <a:solidFill>
                  <a:schemeClr val="accent6"/>
                </a:solidFill>
                <a:latin typeface="Avenir"/>
                <a:ea typeface="Avenir"/>
                <a:cs typeface="Avenir"/>
                <a:sym typeface="Avenir"/>
              </a:rPr>
              <a:t>Expressing Understanding of Text Through Writing</a:t>
            </a:r>
            <a:endParaRPr sz="4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4176743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22</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4" y="1193800"/>
            <a:ext cx="5687544" cy="4822825"/>
          </a:xfrm>
        </p:spPr>
        <p:txBody>
          <a:bodyPr/>
          <a:lstStyle/>
          <a:p>
            <a:pPr marL="0" indent="0">
              <a:buNone/>
            </a:pPr>
            <a:r>
              <a:rPr lang="en-US" sz="3600" b="1" dirty="0">
                <a:solidFill>
                  <a:schemeClr val="bg2"/>
                </a:solidFill>
              </a:rPr>
              <a:t>With a partner, discuss: </a:t>
            </a:r>
          </a:p>
          <a:p>
            <a:pPr marL="1200150" lvl="1" indent="-742950">
              <a:buFont typeface="+mj-lt"/>
              <a:buAutoNum type="arabicPeriod"/>
            </a:pPr>
            <a:r>
              <a:rPr lang="en-US" sz="3200" dirty="0"/>
              <a:t>What are the tasks that make up these assessments?</a:t>
            </a:r>
          </a:p>
          <a:p>
            <a:pPr marL="1200150" lvl="1" indent="-742950">
              <a:buFont typeface="+mj-lt"/>
              <a:buAutoNum type="arabicPeriod"/>
            </a:pPr>
            <a:r>
              <a:rPr lang="en-US" sz="3200" dirty="0"/>
              <a:t>What knowledge or skills will completing these assessments demonstrate that you have learned? </a:t>
            </a:r>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sp>
        <p:nvSpPr>
          <p:cNvPr id="8" name="Google Shape;422;p28">
            <a:extLst>
              <a:ext uri="{FF2B5EF4-FFF2-40B4-BE49-F238E27FC236}">
                <a16:creationId xmlns:a16="http://schemas.microsoft.com/office/drawing/2014/main" id="{EEE11C31-DD01-5645-A942-F65039D2CFEB}"/>
              </a:ext>
            </a:extLst>
          </p:cNvPr>
          <p:cNvSpPr/>
          <p:nvPr/>
        </p:nvSpPr>
        <p:spPr>
          <a:xfrm rot="5400000">
            <a:off x="7531697" y="1372457"/>
            <a:ext cx="4063265" cy="3896656"/>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9" name="Google Shape;430;p28">
            <a:extLst>
              <a:ext uri="{FF2B5EF4-FFF2-40B4-BE49-F238E27FC236}">
                <a16:creationId xmlns:a16="http://schemas.microsoft.com/office/drawing/2014/main" id="{93F44D30-2059-2448-934C-01570F366570}"/>
              </a:ext>
            </a:extLst>
          </p:cNvPr>
          <p:cNvSpPr txBox="1"/>
          <p:nvPr/>
        </p:nvSpPr>
        <p:spPr>
          <a:xfrm>
            <a:off x="7615004" y="2810250"/>
            <a:ext cx="3896654" cy="1129938"/>
          </a:xfrm>
          <a:prstGeom prst="rect">
            <a:avLst/>
          </a:prstGeom>
          <a:noFill/>
          <a:ln>
            <a:noFill/>
          </a:ln>
        </p:spPr>
        <p:txBody>
          <a:bodyPr spcFirstLastPara="1" wrap="square" lIns="91433" tIns="45700" rIns="91433" bIns="45700" anchor="ctr" anchorCtr="0">
            <a:noAutofit/>
          </a:bodyPr>
          <a:lstStyle/>
          <a:p>
            <a:pPr algn="ctr"/>
            <a:r>
              <a:rPr lang="en-US" sz="4000" dirty="0">
                <a:solidFill>
                  <a:schemeClr val="accent6"/>
                </a:solidFill>
                <a:latin typeface="Avenir"/>
                <a:ea typeface="Avenir"/>
                <a:cs typeface="Avenir"/>
                <a:sym typeface="Avenir"/>
              </a:rPr>
              <a:t>Expressing Understanding of Text Through Writing</a:t>
            </a:r>
            <a:endParaRPr sz="4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651480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23</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p:txBody>
          <a:bodyPr/>
          <a:lstStyle/>
          <a:p>
            <a:r>
              <a:rPr lang="en-US" sz="3600" b="1" dirty="0">
                <a:solidFill>
                  <a:schemeClr val="bg2"/>
                </a:solidFill>
              </a:rPr>
              <a:t>During CLM 6 Today: </a:t>
            </a:r>
            <a:r>
              <a:rPr lang="en-US" sz="3600" dirty="0"/>
              <a:t>Consider the requirements of these assessments and note where you make connections between our learning and the assessment series. </a:t>
            </a:r>
          </a:p>
          <a:p>
            <a:endParaRPr lang="en-US" sz="3600" dirty="0"/>
          </a:p>
          <a:p>
            <a:r>
              <a:rPr lang="en-US" sz="3600" b="1" dirty="0">
                <a:solidFill>
                  <a:schemeClr val="bg2"/>
                </a:solidFill>
              </a:rPr>
              <a:t>After CLM 5 and CLM 6: </a:t>
            </a:r>
            <a:r>
              <a:rPr lang="en-US" sz="3600" dirty="0"/>
              <a:t>Complete both “Expressing Understanding of Text through Speaking and Listening” and “Expressing Understanding of Text through Writing”. </a:t>
            </a:r>
            <a:endParaRPr lang="en-US" sz="3600" b="1" dirty="0"/>
          </a:p>
          <a:p>
            <a:pPr marL="514350" indent="-514350">
              <a:buFont typeface="+mj-lt"/>
              <a:buAutoNum type="arabicPeriod"/>
            </a:pPr>
            <a:endParaRPr lang="en-US" sz="3200" b="1" dirty="0"/>
          </a:p>
          <a:p>
            <a:pPr marL="0" indent="0">
              <a:buNone/>
            </a:pPr>
            <a:endParaRPr lang="en-US" sz="32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Next Steps </a:t>
            </a:r>
          </a:p>
        </p:txBody>
      </p:sp>
    </p:spTree>
    <p:extLst>
      <p:ext uri="{BB962C8B-B14F-4D97-AF65-F5344CB8AC3E}">
        <p14:creationId xmlns:p14="http://schemas.microsoft.com/office/powerpoint/2010/main" val="32053550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1</a:t>
            </a:r>
            <a:r>
              <a:rPr lang="en-US" sz="5000"/>
              <a:t>: The Writing Process in the Guidebooks</a:t>
            </a:r>
            <a:endParaRPr lang="en-US">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a:p>
        </p:txBody>
      </p:sp>
      <p:sp>
        <p:nvSpPr>
          <p:cNvPr id="3" name="TextBox 2"/>
          <p:cNvSpPr txBox="1"/>
          <p:nvPr/>
        </p:nvSpPr>
        <p:spPr>
          <a:xfrm>
            <a:off x="444500" y="1059927"/>
            <a:ext cx="11303000" cy="4985980"/>
          </a:xfrm>
          <a:prstGeom prst="rect">
            <a:avLst/>
          </a:prstGeom>
          <a:noFill/>
        </p:spPr>
        <p:txBody>
          <a:bodyPr wrap="square" rtlCol="0">
            <a:spAutoFit/>
          </a:bodyPr>
          <a:lstStyle/>
          <a:p>
            <a:pPr algn="ctr"/>
            <a:r>
              <a:rPr lang="en-US" sz="4000" b="1">
                <a:solidFill>
                  <a:schemeClr val="tx2"/>
                </a:solidFill>
                <a:latin typeface="Calibri" charset="0"/>
                <a:ea typeface="Calibri" charset="0"/>
                <a:cs typeface="Calibri" charset="0"/>
              </a:rPr>
              <a:t>Reflect on writing instruction in your classroom.</a:t>
            </a:r>
          </a:p>
          <a:p>
            <a:pPr marL="571500" indent="-571500">
              <a:buFont typeface="Arial" charset="0"/>
              <a:buChar char="•"/>
            </a:pPr>
            <a:endParaRPr lang="en-US" sz="3600">
              <a:latin typeface="Calibri" charset="0"/>
              <a:ea typeface="Calibri" charset="0"/>
              <a:cs typeface="Calibri" charset="0"/>
            </a:endParaRPr>
          </a:p>
          <a:p>
            <a:pPr marL="571500" indent="-571500">
              <a:buFont typeface="Arial" charset="0"/>
              <a:buChar char="•"/>
            </a:pPr>
            <a:r>
              <a:rPr lang="en-US" sz="4000">
                <a:latin typeface="Calibri" charset="0"/>
                <a:ea typeface="Calibri" charset="0"/>
                <a:cs typeface="Calibri" charset="0"/>
              </a:rPr>
              <a:t>What successes have you and your students experienced?</a:t>
            </a:r>
          </a:p>
          <a:p>
            <a:pPr marL="571500" indent="-571500">
              <a:buFont typeface="Arial" charset="0"/>
              <a:buChar char="•"/>
            </a:pPr>
            <a:r>
              <a:rPr lang="en-US" sz="4000">
                <a:latin typeface="Calibri" charset="0"/>
                <a:ea typeface="Calibri" charset="0"/>
                <a:cs typeface="Calibri" charset="0"/>
              </a:rPr>
              <a:t>What challenges have you and your students experienced?</a:t>
            </a:r>
          </a:p>
          <a:p>
            <a:endParaRPr lang="en-US" sz="2800">
              <a:latin typeface="Calibri" charset="0"/>
              <a:ea typeface="Calibri" charset="0"/>
              <a:cs typeface="Calibri" charset="0"/>
            </a:endParaRPr>
          </a:p>
          <a:p>
            <a:endParaRPr lang="en-US" sz="2800">
              <a:latin typeface="Calibri" charset="0"/>
              <a:ea typeface="Calibri" charset="0"/>
              <a:cs typeface="Calibri" charset="0"/>
            </a:endParaRPr>
          </a:p>
          <a:p>
            <a:endParaRPr lang="en-US" sz="2800">
              <a:latin typeface="Calibri" charset="0"/>
              <a:ea typeface="Calibri" charset="0"/>
              <a:cs typeface="Calibri" charset="0"/>
            </a:endParaRPr>
          </a:p>
        </p:txBody>
      </p:sp>
    </p:spTree>
    <p:extLst>
      <p:ext uri="{BB962C8B-B14F-4D97-AF65-F5344CB8AC3E}">
        <p14:creationId xmlns:p14="http://schemas.microsoft.com/office/powerpoint/2010/main" val="513154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a:buFont typeface="Arial" charset="0"/>
              <a:buChar char="•"/>
            </a:pPr>
            <a:r>
              <a:rPr lang="en-US" sz="4000" dirty="0">
                <a:solidFill>
                  <a:schemeClr val="tx1"/>
                </a:solidFill>
              </a:rPr>
              <a:t>Explain the Guidebooks approach to writing instruction</a:t>
            </a:r>
          </a:p>
          <a:p>
            <a:pPr>
              <a:buFont typeface="Arial" charset="0"/>
              <a:buChar char="•"/>
            </a:pPr>
            <a:endParaRPr lang="en-US" sz="1500" dirty="0">
              <a:solidFill>
                <a:schemeClr val="tx1"/>
              </a:solidFill>
            </a:endParaRPr>
          </a:p>
          <a:p>
            <a:pPr>
              <a:buFont typeface="Arial" charset="0"/>
              <a:buChar char="•"/>
            </a:pPr>
            <a:r>
              <a:rPr lang="en-US" sz="4000" dirty="0">
                <a:solidFill>
                  <a:schemeClr val="tx1"/>
                </a:solidFill>
              </a:rPr>
              <a:t>Identify evidence of content knowledge and writing skill in student writing</a:t>
            </a:r>
          </a:p>
          <a:p>
            <a:pPr>
              <a:buFont typeface="Arial" charset="0"/>
              <a:buChar char="•"/>
            </a:pPr>
            <a:endParaRPr lang="en-US" sz="1500" dirty="0">
              <a:solidFill>
                <a:schemeClr val="tx1"/>
              </a:solidFill>
            </a:endParaRPr>
          </a:p>
          <a:p>
            <a:pPr>
              <a:buFont typeface="Arial" charset="0"/>
              <a:buChar char="•"/>
            </a:pPr>
            <a:r>
              <a:rPr lang="en-US" sz="4000" dirty="0">
                <a:solidFill>
                  <a:schemeClr val="tx1"/>
                </a:solidFill>
              </a:rPr>
              <a:t>Examine and explain how The Writing Process lives in the Guidebooks</a:t>
            </a:r>
          </a:p>
          <a:p>
            <a:endParaRPr lang="en-US" sz="3400" dirty="0"/>
          </a:p>
          <a:p>
            <a:endParaRPr lang="en-US" sz="3400" dirty="0"/>
          </a:p>
        </p:txBody>
      </p:sp>
      <p:sp>
        <p:nvSpPr>
          <p:cNvPr id="4" name="Title 3"/>
          <p:cNvSpPr>
            <a:spLocks noGrp="1"/>
          </p:cNvSpPr>
          <p:nvPr>
            <p:ph type="title"/>
          </p:nvPr>
        </p:nvSpPr>
        <p:spPr/>
        <p:txBody>
          <a:bodyPr/>
          <a:lstStyle/>
          <a:p>
            <a:r>
              <a:rPr lang="en-US"/>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a:p>
        </p:txBody>
      </p:sp>
    </p:spTree>
    <p:extLst>
      <p:ext uri="{BB962C8B-B14F-4D97-AF65-F5344CB8AC3E}">
        <p14:creationId xmlns:p14="http://schemas.microsoft.com/office/powerpoint/2010/main" val="1024001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2" y="1106488"/>
            <a:ext cx="11383962" cy="4822825"/>
          </a:xfrm>
        </p:spPr>
        <p:txBody>
          <a:bodyPr/>
          <a:lstStyle/>
          <a:p>
            <a:r>
              <a:rPr lang="en-US" sz="3200" b="1">
                <a:solidFill>
                  <a:schemeClr val="accent5"/>
                </a:solidFill>
              </a:rPr>
              <a:t>Culminating Writing Task</a:t>
            </a:r>
          </a:p>
          <a:p>
            <a:pPr lvl="1"/>
            <a:r>
              <a:rPr lang="en-US" sz="2800">
                <a:solidFill>
                  <a:schemeClr val="tx1"/>
                </a:solidFill>
              </a:rPr>
              <a:t>Students synthesize the topics, themes, and ideas of the unit into a written essay.</a:t>
            </a:r>
          </a:p>
          <a:p>
            <a:r>
              <a:rPr lang="en-US" sz="3200" b="1">
                <a:solidFill>
                  <a:schemeClr val="accent5"/>
                </a:solidFill>
              </a:rPr>
              <a:t>Cold-read Task</a:t>
            </a:r>
          </a:p>
          <a:p>
            <a:pPr lvl="1"/>
            <a:r>
              <a:rPr lang="en-US" sz="2800">
                <a:solidFill>
                  <a:schemeClr val="tx1"/>
                </a:solidFill>
              </a:rPr>
              <a:t>Students read a new text or two related to the unit topic and answer multiple choice questions, as well as write an essay.</a:t>
            </a:r>
          </a:p>
          <a:p>
            <a:r>
              <a:rPr lang="en-US" sz="3200" b="1">
                <a:solidFill>
                  <a:schemeClr val="accent5"/>
                </a:solidFill>
              </a:rPr>
              <a:t>Extension Task</a:t>
            </a:r>
          </a:p>
          <a:p>
            <a:pPr lvl="1"/>
            <a:r>
              <a:rPr lang="en-US" sz="2800">
                <a:solidFill>
                  <a:schemeClr val="tx1"/>
                </a:solidFill>
              </a:rPr>
              <a:t>Students extend what they have learned in the unit to either:</a:t>
            </a:r>
          </a:p>
          <a:p>
            <a:pPr lvl="2"/>
            <a:r>
              <a:rPr lang="en-US" sz="2600">
                <a:solidFill>
                  <a:schemeClr val="tx1"/>
                </a:solidFill>
              </a:rPr>
              <a:t>make connections between their learning and their lives through a narrative or personal essay </a:t>
            </a:r>
          </a:p>
          <a:p>
            <a:pPr lvl="2"/>
            <a:r>
              <a:rPr lang="en-US" sz="260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a:t>Three Assessment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27</a:t>
            </a:fld>
            <a:endParaRPr lang="en-US"/>
          </a:p>
        </p:txBody>
      </p:sp>
      <p:sp>
        <p:nvSpPr>
          <p:cNvPr id="7" name="Rectangle 6"/>
          <p:cNvSpPr/>
          <p:nvPr/>
        </p:nvSpPr>
        <p:spPr>
          <a:xfrm>
            <a:off x="368950" y="1030289"/>
            <a:ext cx="11413474" cy="138271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42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28</a:t>
            </a:fld>
            <a:endParaRPr lang="en-US"/>
          </a:p>
        </p:txBody>
      </p:sp>
      <p:sp>
        <p:nvSpPr>
          <p:cNvPr id="4" name="Title 3"/>
          <p:cNvSpPr>
            <a:spLocks noGrp="1"/>
          </p:cNvSpPr>
          <p:nvPr>
            <p:ph type="title"/>
          </p:nvPr>
        </p:nvSpPr>
        <p:spPr/>
        <p:txBody>
          <a:bodyPr/>
          <a:lstStyle/>
          <a:p>
            <a:r>
              <a:rPr lang="en-US"/>
              <a:t>A Closer Look: the Culminating Writing Task</a:t>
            </a:r>
          </a:p>
        </p:txBody>
      </p:sp>
      <p:sp>
        <p:nvSpPr>
          <p:cNvPr id="6" name="Rectangle 5"/>
          <p:cNvSpPr/>
          <p:nvPr/>
        </p:nvSpPr>
        <p:spPr>
          <a:xfrm>
            <a:off x="6096000" y="924712"/>
            <a:ext cx="5461000" cy="5016758"/>
          </a:xfrm>
          <a:prstGeom prst="rect">
            <a:avLst/>
          </a:prstGeom>
        </p:spPr>
        <p:txBody>
          <a:bodyPr wrap="square">
            <a:spAutoFit/>
          </a:bodyPr>
          <a:lstStyle/>
          <a:p>
            <a:pPr marL="571500" indent="-571500">
              <a:buFont typeface="Arial" charset="0"/>
              <a:buChar char="•"/>
            </a:pPr>
            <a:r>
              <a:rPr lang="en-US" sz="4000" b="1" dirty="0">
                <a:solidFill>
                  <a:schemeClr val="tx2"/>
                </a:solidFill>
                <a:latin typeface="Calibri" charset="0"/>
                <a:ea typeface="Calibri" charset="0"/>
                <a:cs typeface="Calibri" charset="0"/>
              </a:rPr>
              <a:t>Review </a:t>
            </a:r>
            <a:r>
              <a:rPr lang="en-US" sz="4000" dirty="0">
                <a:latin typeface="Calibri" charset="0"/>
                <a:ea typeface="Calibri" charset="0"/>
                <a:cs typeface="Calibri" charset="0"/>
              </a:rPr>
              <a:t>the Culminating Writing Task</a:t>
            </a:r>
          </a:p>
          <a:p>
            <a:pPr marL="571500" indent="-571500">
              <a:buFont typeface="Arial" charset="0"/>
              <a:buChar char="•"/>
            </a:pPr>
            <a:endParaRPr lang="en-US" sz="4000" dirty="0">
              <a:latin typeface="Calibri" charset="0"/>
              <a:ea typeface="Calibri" charset="0"/>
              <a:cs typeface="Calibri" charset="0"/>
            </a:endParaRPr>
          </a:p>
          <a:p>
            <a:pPr marL="571500" indent="-571500">
              <a:buFont typeface="Arial" charset="0"/>
              <a:buChar char="•"/>
            </a:pPr>
            <a:r>
              <a:rPr lang="en-US" sz="4000" b="1" dirty="0">
                <a:solidFill>
                  <a:schemeClr val="tx2"/>
                </a:solidFill>
                <a:latin typeface="Calibri" charset="0"/>
                <a:ea typeface="Calibri" charset="0"/>
                <a:cs typeface="Calibri" charset="0"/>
              </a:rPr>
              <a:t>Summarize: </a:t>
            </a:r>
            <a:r>
              <a:rPr lang="en-US" sz="4000" dirty="0">
                <a:latin typeface="Calibri" charset="0"/>
                <a:ea typeface="Calibri" charset="0"/>
                <a:cs typeface="Calibri" charset="0"/>
              </a:rPr>
              <a:t>What does this task require students to know and be able to do?</a:t>
            </a:r>
          </a:p>
        </p:txBody>
      </p:sp>
      <p:sp>
        <p:nvSpPr>
          <p:cNvPr id="7" name="Rectangle 6">
            <a:extLst>
              <a:ext uri="{FF2B5EF4-FFF2-40B4-BE49-F238E27FC236}">
                <a16:creationId xmlns:a16="http://schemas.microsoft.com/office/drawing/2014/main" id="{212D14CF-15C5-804F-AA3D-470FC814C0C7}"/>
              </a:ext>
            </a:extLst>
          </p:cNvPr>
          <p:cNvSpPr/>
          <p:nvPr/>
        </p:nvSpPr>
        <p:spPr>
          <a:xfrm>
            <a:off x="0" y="5748637"/>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pic>
        <p:nvPicPr>
          <p:cNvPr id="8" name="Picture 7">
            <a:extLst>
              <a:ext uri="{FF2B5EF4-FFF2-40B4-BE49-F238E27FC236}">
                <a16:creationId xmlns:a16="http://schemas.microsoft.com/office/drawing/2014/main" id="{0CC37F92-95F8-7143-9CAE-929D52099097}"/>
              </a:ext>
            </a:extLst>
          </p:cNvPr>
          <p:cNvPicPr>
            <a:picLocks noChangeAspect="1"/>
          </p:cNvPicPr>
          <p:nvPr/>
        </p:nvPicPr>
        <p:blipFill>
          <a:blip r:embed="rId3"/>
          <a:stretch>
            <a:fillRect/>
          </a:stretch>
        </p:blipFill>
        <p:spPr>
          <a:xfrm>
            <a:off x="453015" y="1112107"/>
            <a:ext cx="5394137" cy="4324866"/>
          </a:xfrm>
          <a:prstGeom prst="rect">
            <a:avLst/>
          </a:prstGeom>
          <a:ln>
            <a:solidFill>
              <a:schemeClr val="accent6"/>
            </a:solidFill>
          </a:ln>
        </p:spPr>
      </p:pic>
    </p:spTree>
    <p:extLst>
      <p:ext uri="{BB962C8B-B14F-4D97-AF65-F5344CB8AC3E}">
        <p14:creationId xmlns:p14="http://schemas.microsoft.com/office/powerpoint/2010/main" val="41978540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91EE2D-A99C-B942-8FB4-0533614FFADD}"/>
              </a:ext>
            </a:extLst>
          </p:cNvPr>
          <p:cNvSpPr>
            <a:spLocks noGrp="1"/>
          </p:cNvSpPr>
          <p:nvPr>
            <p:ph type="sldNum" sz="quarter" idx="4"/>
          </p:nvPr>
        </p:nvSpPr>
        <p:spPr/>
        <p:txBody>
          <a:bodyPr/>
          <a:lstStyle/>
          <a:p>
            <a:fld id="{4080289E-A2FF-0941-931A-EE1328331F47}" type="slidenum">
              <a:rPr lang="uk-UA" smtClean="0"/>
              <a:pPr/>
              <a:t>29</a:t>
            </a:fld>
            <a:endParaRPr lang="uk-UA"/>
          </a:p>
        </p:txBody>
      </p:sp>
      <p:sp>
        <p:nvSpPr>
          <p:cNvPr id="3" name="Text Placeholder 2">
            <a:extLst>
              <a:ext uri="{FF2B5EF4-FFF2-40B4-BE49-F238E27FC236}">
                <a16:creationId xmlns:a16="http://schemas.microsoft.com/office/drawing/2014/main" id="{6C5BFC57-B131-564C-8780-F630FDF38A88}"/>
              </a:ext>
            </a:extLst>
          </p:cNvPr>
          <p:cNvSpPr>
            <a:spLocks noGrp="1"/>
          </p:cNvSpPr>
          <p:nvPr>
            <p:ph type="body" sz="quarter" idx="10"/>
          </p:nvPr>
        </p:nvSpPr>
        <p:spPr>
          <a:xfrm>
            <a:off x="472454" y="985499"/>
            <a:ext cx="11383962" cy="4822825"/>
          </a:xfrm>
        </p:spPr>
        <p:txBody>
          <a:bodyPr/>
          <a:lstStyle/>
          <a:p>
            <a:pPr marL="171450" lvl="0" indent="-171450">
              <a:buFont typeface="Arial" charset="0"/>
              <a:buChar char="•"/>
            </a:pPr>
            <a:r>
              <a:rPr lang="en-US" sz="3000" dirty="0">
                <a:solidFill>
                  <a:schemeClr val="tx1"/>
                </a:solidFill>
              </a:rPr>
              <a:t>Deeply understand the anchor text, “Flowers for Algernon” </a:t>
            </a:r>
          </a:p>
          <a:p>
            <a:pPr marL="171450" lvl="0" indent="-171450">
              <a:buFont typeface="Arial" charset="0"/>
              <a:buChar char="•"/>
            </a:pPr>
            <a:r>
              <a:rPr lang="en-US" sz="3000" dirty="0">
                <a:solidFill>
                  <a:schemeClr val="tx1"/>
                </a:solidFill>
              </a:rPr>
              <a:t>Track character development from the beginning to the end of a story</a:t>
            </a:r>
          </a:p>
          <a:p>
            <a:pPr marL="171450" lvl="0" indent="-171450">
              <a:buFont typeface="Arial" charset="0"/>
              <a:buChar char="•"/>
            </a:pPr>
            <a:r>
              <a:rPr lang="en-US" sz="3000" dirty="0">
                <a:solidFill>
                  <a:schemeClr val="tx1"/>
                </a:solidFill>
              </a:rPr>
              <a:t>Evaluate whether changes had a positive or negative impact on a character </a:t>
            </a:r>
          </a:p>
          <a:p>
            <a:pPr marL="171450" lvl="0" indent="-171450">
              <a:buFont typeface="Arial" charset="0"/>
              <a:buChar char="•"/>
            </a:pPr>
            <a:r>
              <a:rPr lang="en-US" sz="3000" dirty="0">
                <a:solidFill>
                  <a:schemeClr val="tx1"/>
                </a:solidFill>
              </a:rPr>
              <a:t>Write an argument </a:t>
            </a:r>
          </a:p>
          <a:p>
            <a:pPr marL="171450" lvl="0" indent="-171450">
              <a:buFont typeface="Arial" charset="0"/>
              <a:buChar char="•"/>
            </a:pPr>
            <a:r>
              <a:rPr lang="en-US" sz="3000" dirty="0">
                <a:solidFill>
                  <a:schemeClr val="tx1"/>
                </a:solidFill>
              </a:rPr>
              <a:t>Acknowledge an opposing claim and distinguish your claim from it</a:t>
            </a:r>
          </a:p>
          <a:p>
            <a:pPr marL="171450" lvl="0" indent="-171450">
              <a:buFont typeface="Arial" charset="0"/>
              <a:buChar char="•"/>
            </a:pPr>
            <a:r>
              <a:rPr lang="en-US" sz="3000" dirty="0">
                <a:solidFill>
                  <a:schemeClr val="tx1"/>
                </a:solidFill>
              </a:rPr>
              <a:t>Cite several pieces of relevant text evidence to support your claim </a:t>
            </a:r>
          </a:p>
          <a:p>
            <a:pPr marL="171450" lvl="0" indent="-171450">
              <a:buFont typeface="Arial" charset="0"/>
              <a:buChar char="•"/>
            </a:pPr>
            <a:r>
              <a:rPr lang="en-US" sz="3000" dirty="0">
                <a:solidFill>
                  <a:schemeClr val="tx1"/>
                </a:solidFill>
              </a:rPr>
              <a:t>Use direct quotes from the text</a:t>
            </a:r>
          </a:p>
          <a:p>
            <a:pPr marL="171450" lvl="0" indent="-171450">
              <a:buFont typeface="Arial" charset="0"/>
              <a:buChar char="•"/>
            </a:pPr>
            <a:r>
              <a:rPr lang="en-US" sz="3000" dirty="0">
                <a:solidFill>
                  <a:schemeClr val="tx1"/>
                </a:solidFill>
              </a:rPr>
              <a:t>Use proper grammar, spelling, conventions, etc. </a:t>
            </a:r>
          </a:p>
          <a:p>
            <a:endParaRPr lang="en-US" sz="3000" dirty="0"/>
          </a:p>
        </p:txBody>
      </p:sp>
      <p:sp>
        <p:nvSpPr>
          <p:cNvPr id="4" name="Title 3">
            <a:extLst>
              <a:ext uri="{FF2B5EF4-FFF2-40B4-BE49-F238E27FC236}">
                <a16:creationId xmlns:a16="http://schemas.microsoft.com/office/drawing/2014/main" id="{80CD0C2D-80CD-7C42-814F-1453A7209BB4}"/>
              </a:ext>
            </a:extLst>
          </p:cNvPr>
          <p:cNvSpPr>
            <a:spLocks noGrp="1"/>
          </p:cNvSpPr>
          <p:nvPr>
            <p:ph type="title"/>
          </p:nvPr>
        </p:nvSpPr>
        <p:spPr/>
        <p:txBody>
          <a:bodyPr/>
          <a:lstStyle/>
          <a:p>
            <a:r>
              <a:rPr lang="en-US" dirty="0"/>
              <a:t>Students must be able to…</a:t>
            </a:r>
          </a:p>
        </p:txBody>
      </p:sp>
    </p:spTree>
    <p:extLst>
      <p:ext uri="{BB962C8B-B14F-4D97-AF65-F5344CB8AC3E}">
        <p14:creationId xmlns:p14="http://schemas.microsoft.com/office/powerpoint/2010/main" val="1891365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5000"/>
          </a:p>
          <a:p>
            <a:pPr marL="177800" indent="0" algn="ctr">
              <a:buNone/>
            </a:pPr>
            <a:r>
              <a:rPr lang="en-US" sz="5000">
                <a:solidFill>
                  <a:schemeClr val="tx1"/>
                </a:solidFill>
              </a:rPr>
              <a:t>What resonated most with you yesterday? Why?</a:t>
            </a:r>
          </a:p>
        </p:txBody>
      </p:sp>
      <p:sp>
        <p:nvSpPr>
          <p:cNvPr id="6" name="Title 5"/>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7279575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34000" y="1105386"/>
            <a:ext cx="6522416" cy="4792828"/>
          </a:xfrm>
        </p:spPr>
        <p:txBody>
          <a:bodyPr/>
          <a:lstStyle/>
          <a:p>
            <a:pPr>
              <a:buFont typeface="Arial" charset="0"/>
              <a:buChar char="•"/>
            </a:pPr>
            <a:r>
              <a:rPr lang="en-US" sz="3700" b="1">
                <a:solidFill>
                  <a:schemeClr val="tx2"/>
                </a:solidFill>
                <a:latin typeface="Calibri" charset="0"/>
                <a:ea typeface="Calibri" charset="0"/>
                <a:cs typeface="Calibri" charset="0"/>
              </a:rPr>
              <a:t>Read</a:t>
            </a:r>
            <a:r>
              <a:rPr lang="en-US" sz="3700">
                <a:solidFill>
                  <a:schemeClr val="accent5">
                    <a:lumMod val="75000"/>
                  </a:schemeClr>
                </a:solidFill>
                <a:latin typeface="Calibri" charset="0"/>
                <a:ea typeface="Calibri" charset="0"/>
                <a:cs typeface="Calibri" charset="0"/>
              </a:rPr>
              <a:t> </a:t>
            </a:r>
            <a:r>
              <a:rPr lang="en-US" sz="3700">
                <a:solidFill>
                  <a:schemeClr val="tx1"/>
                </a:solidFill>
                <a:latin typeface="Calibri" charset="0"/>
                <a:ea typeface="Calibri" charset="0"/>
                <a:cs typeface="Calibri" charset="0"/>
              </a:rPr>
              <a:t>the exemplar student writing</a:t>
            </a:r>
          </a:p>
          <a:p>
            <a:pPr>
              <a:buFont typeface="Arial" charset="0"/>
              <a:buChar char="•"/>
            </a:pPr>
            <a:endParaRPr lang="en-US" sz="1000">
              <a:latin typeface="Calibri" charset="0"/>
              <a:ea typeface="Calibri" charset="0"/>
              <a:cs typeface="Calibri" charset="0"/>
            </a:endParaRPr>
          </a:p>
          <a:p>
            <a:pPr>
              <a:buFont typeface="Arial" charset="0"/>
              <a:buChar char="•"/>
            </a:pPr>
            <a:r>
              <a:rPr lang="en-US" sz="3700" b="1">
                <a:solidFill>
                  <a:schemeClr val="tx2"/>
                </a:solidFill>
                <a:latin typeface="Calibri" charset="0"/>
                <a:ea typeface="Calibri" charset="0"/>
                <a:cs typeface="Calibri" charset="0"/>
              </a:rPr>
              <a:t>Look For </a:t>
            </a:r>
            <a:r>
              <a:rPr lang="en-US" sz="3700">
                <a:solidFill>
                  <a:schemeClr val="tx1"/>
                </a:solidFill>
                <a:latin typeface="Calibri" charset="0"/>
                <a:ea typeface="Calibri" charset="0"/>
                <a:cs typeface="Calibri" charset="0"/>
              </a:rPr>
              <a:t>evidence of the student’s:</a:t>
            </a:r>
          </a:p>
          <a:p>
            <a:pPr lvl="1">
              <a:buFont typeface="Arial" charset="0"/>
              <a:buChar char="•"/>
            </a:pPr>
            <a:r>
              <a:rPr lang="en-US" sz="3700">
                <a:solidFill>
                  <a:schemeClr val="tx1"/>
                </a:solidFill>
                <a:latin typeface="Calibri" charset="0"/>
                <a:ea typeface="Calibri" charset="0"/>
                <a:cs typeface="Calibri" charset="0"/>
              </a:rPr>
              <a:t>Content knowledge (Comprehension of the text and topic)</a:t>
            </a:r>
          </a:p>
          <a:p>
            <a:pPr lvl="1">
              <a:buFont typeface="Arial" charset="0"/>
              <a:buChar char="•"/>
            </a:pPr>
            <a:r>
              <a:rPr lang="en-US" sz="3700">
                <a:solidFill>
                  <a:schemeClr val="tx1"/>
                </a:solidFill>
                <a:latin typeface="Calibri" charset="0"/>
                <a:ea typeface="Calibri" charset="0"/>
                <a:cs typeface="Calibri" charset="0"/>
              </a:rPr>
              <a:t>Writing skill/craft</a:t>
            </a:r>
          </a:p>
        </p:txBody>
      </p:sp>
      <p:sp>
        <p:nvSpPr>
          <p:cNvPr id="4" name="Title 3"/>
          <p:cNvSpPr>
            <a:spLocks noGrp="1"/>
          </p:cNvSpPr>
          <p:nvPr>
            <p:ph type="title"/>
          </p:nvPr>
        </p:nvSpPr>
        <p:spPr/>
        <p:txBody>
          <a:bodyPr>
            <a:normAutofit/>
          </a:bodyPr>
          <a:lstStyle/>
          <a:p>
            <a:r>
              <a:rPr lang="en-US"/>
              <a:t>Vision of Excellence</a:t>
            </a:r>
          </a:p>
        </p:txBody>
      </p:sp>
      <p:sp>
        <p:nvSpPr>
          <p:cNvPr id="6" name="Slide Number Placeholder 5"/>
          <p:cNvSpPr>
            <a:spLocks noGrp="1"/>
          </p:cNvSpPr>
          <p:nvPr>
            <p:ph type="sldNum" sz="quarter" idx="4"/>
          </p:nvPr>
        </p:nvSpPr>
        <p:spPr/>
        <p:txBody>
          <a:bodyPr/>
          <a:lstStyle/>
          <a:p>
            <a:fld id="{4080289E-A2FF-0941-931A-EE1328331F47}" type="slidenum">
              <a:rPr lang="en-US" smtClean="0"/>
              <a:pPr/>
              <a:t>30</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00" y="902718"/>
            <a:ext cx="4533900" cy="4995496"/>
          </a:xfrm>
          <a:prstGeom prst="rect">
            <a:avLst/>
          </a:prstGeom>
          <a:ln w="34925">
            <a:solidFill>
              <a:schemeClr val="accent1"/>
            </a:solidFill>
          </a:ln>
        </p:spPr>
      </p:pic>
      <p:sp>
        <p:nvSpPr>
          <p:cNvPr id="7" name="Rectangle 6">
            <a:extLst>
              <a:ext uri="{FF2B5EF4-FFF2-40B4-BE49-F238E27FC236}">
                <a16:creationId xmlns:a16="http://schemas.microsoft.com/office/drawing/2014/main" id="{008BE909-7505-A842-B6BF-E6BD614E8C7A}"/>
              </a:ext>
            </a:extLst>
          </p:cNvPr>
          <p:cNvSpPr/>
          <p:nvPr/>
        </p:nvSpPr>
        <p:spPr>
          <a:xfrm>
            <a:off x="0" y="5898214"/>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082063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a:p>
        </p:txBody>
      </p:sp>
      <p:sp>
        <p:nvSpPr>
          <p:cNvPr id="4" name="Title 3"/>
          <p:cNvSpPr>
            <a:spLocks noGrp="1"/>
          </p:cNvSpPr>
          <p:nvPr>
            <p:ph type="title"/>
          </p:nvPr>
        </p:nvSpPr>
        <p:spPr/>
        <p:txBody>
          <a:bodyPr/>
          <a:lstStyle/>
          <a:p>
            <a:r>
              <a:rPr lang="en-US"/>
              <a:t>Let’s Discuss!</a:t>
            </a:r>
          </a:p>
        </p:txBody>
      </p:sp>
      <p:sp>
        <p:nvSpPr>
          <p:cNvPr id="3" name="TextBox 2"/>
          <p:cNvSpPr txBox="1"/>
          <p:nvPr/>
        </p:nvSpPr>
        <p:spPr>
          <a:xfrm>
            <a:off x="353464" y="1027077"/>
            <a:ext cx="11379200" cy="5016758"/>
          </a:xfrm>
          <a:prstGeom prst="rect">
            <a:avLst/>
          </a:prstGeom>
          <a:noFill/>
        </p:spPr>
        <p:txBody>
          <a:bodyPr wrap="square" rtlCol="0">
            <a:spAutoFit/>
          </a:bodyPr>
          <a:lstStyle/>
          <a:p>
            <a:pPr marL="457200" indent="-457200">
              <a:buFont typeface="Arial" charset="0"/>
              <a:buChar char="•"/>
            </a:pPr>
            <a:r>
              <a:rPr lang="en-US" sz="3600" dirty="0">
                <a:latin typeface="Calibri"/>
                <a:cs typeface="Calibri"/>
              </a:rPr>
              <a:t>What does this student’s writing demonstrate about their:</a:t>
            </a:r>
          </a:p>
          <a:p>
            <a:pPr marL="914400" lvl="1" indent="-457200">
              <a:buFont typeface="Arial" charset="0"/>
              <a:buChar char="•"/>
            </a:pPr>
            <a:r>
              <a:rPr lang="en-US" sz="3600" dirty="0">
                <a:latin typeface="Calibri"/>
                <a:cs typeface="Calibri"/>
              </a:rPr>
              <a:t>Content knowledge (text and topic)?</a:t>
            </a:r>
          </a:p>
          <a:p>
            <a:pPr marL="914400" lvl="1" indent="-457200">
              <a:buFont typeface="Arial" charset="0"/>
              <a:buChar char="•"/>
            </a:pPr>
            <a:r>
              <a:rPr lang="en-US" sz="3600" dirty="0">
                <a:latin typeface="Calibri"/>
                <a:cs typeface="Calibri"/>
              </a:rPr>
              <a:t>Writing skill and craft?</a:t>
            </a:r>
          </a:p>
          <a:p>
            <a:pPr marL="457200" indent="-457200">
              <a:buFont typeface="Arial" charset="0"/>
              <a:buChar char="•"/>
            </a:pPr>
            <a:endParaRPr lang="en-US" sz="2000" dirty="0">
              <a:latin typeface="Calibri"/>
              <a:cs typeface="Calibri"/>
            </a:endParaRPr>
          </a:p>
          <a:p>
            <a:pPr marL="457200" indent="-457200">
              <a:buFont typeface="Arial" charset="0"/>
              <a:buChar char="•"/>
            </a:pPr>
            <a:endParaRPr lang="en-US" sz="2000" dirty="0">
              <a:latin typeface="Calibri"/>
              <a:cs typeface="Calibri"/>
            </a:endParaRPr>
          </a:p>
          <a:p>
            <a:pPr marL="457200" indent="-457200">
              <a:buFont typeface="Arial" charset="0"/>
              <a:buChar char="•"/>
            </a:pPr>
            <a:r>
              <a:rPr lang="en-US" sz="3600" dirty="0">
                <a:latin typeface="Calibri"/>
                <a:cs typeface="Calibri"/>
              </a:rPr>
              <a:t>Think about the backwards design principles we’ve uncovered about the Guidebooks. What will students need to learn in order to be successful on this task?</a:t>
            </a:r>
          </a:p>
          <a:p>
            <a:endParaRPr lang="en-US" sz="2800" dirty="0">
              <a:latin typeface="Calibri"/>
              <a:cs typeface="Calibri"/>
            </a:endParaRPr>
          </a:p>
        </p:txBody>
      </p:sp>
    </p:spTree>
    <p:extLst>
      <p:ext uri="{BB962C8B-B14F-4D97-AF65-F5344CB8AC3E}">
        <p14:creationId xmlns:p14="http://schemas.microsoft.com/office/powerpoint/2010/main" val="4169844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08FF3F-7BF1-2F48-9422-8AFC2D633E96}"/>
              </a:ext>
            </a:extLst>
          </p:cNvPr>
          <p:cNvSpPr>
            <a:spLocks noGrp="1"/>
          </p:cNvSpPr>
          <p:nvPr>
            <p:ph type="sldNum" sz="quarter" idx="4"/>
          </p:nvPr>
        </p:nvSpPr>
        <p:spPr/>
        <p:txBody>
          <a:bodyPr/>
          <a:lstStyle/>
          <a:p>
            <a:fld id="{4080289E-A2FF-0941-931A-EE1328331F47}" type="slidenum">
              <a:rPr lang="uk-UA" smtClean="0"/>
              <a:pPr/>
              <a:t>32</a:t>
            </a:fld>
            <a:endParaRPr lang="uk-UA"/>
          </a:p>
        </p:txBody>
      </p:sp>
      <p:sp>
        <p:nvSpPr>
          <p:cNvPr id="3" name="Text Placeholder 2">
            <a:extLst>
              <a:ext uri="{FF2B5EF4-FFF2-40B4-BE49-F238E27FC236}">
                <a16:creationId xmlns:a16="http://schemas.microsoft.com/office/drawing/2014/main" id="{5EE8916D-7D1A-1B41-806F-A436BF7D54F1}"/>
              </a:ext>
            </a:extLst>
          </p:cNvPr>
          <p:cNvSpPr>
            <a:spLocks noGrp="1"/>
          </p:cNvSpPr>
          <p:nvPr>
            <p:ph type="body" sz="quarter" idx="10"/>
          </p:nvPr>
        </p:nvSpPr>
        <p:spPr>
          <a:xfrm>
            <a:off x="6343649" y="1193800"/>
            <a:ext cx="5438775" cy="4822825"/>
          </a:xfrm>
        </p:spPr>
        <p:txBody>
          <a:bodyPr/>
          <a:lstStyle/>
          <a:p>
            <a:pPr marL="0" indent="0" algn="ctr">
              <a:buNone/>
            </a:pPr>
            <a:r>
              <a:rPr lang="en-US" sz="4800" b="1" dirty="0">
                <a:solidFill>
                  <a:schemeClr val="tx2"/>
                </a:solidFill>
              </a:rPr>
              <a:t>Backwards Design Principle</a:t>
            </a:r>
          </a:p>
          <a:p>
            <a:pPr marL="0" indent="0">
              <a:buNone/>
            </a:pPr>
            <a:endParaRPr lang="en-US" dirty="0"/>
          </a:p>
          <a:p>
            <a:pPr marL="0" indent="0" algn="ctr">
              <a:buNone/>
            </a:pPr>
            <a:r>
              <a:rPr lang="en-US" sz="4000" dirty="0"/>
              <a:t>Lessons are designed and sequenced to prepare students for this task!</a:t>
            </a:r>
          </a:p>
        </p:txBody>
      </p:sp>
      <p:sp>
        <p:nvSpPr>
          <p:cNvPr id="4" name="Title 3">
            <a:extLst>
              <a:ext uri="{FF2B5EF4-FFF2-40B4-BE49-F238E27FC236}">
                <a16:creationId xmlns:a16="http://schemas.microsoft.com/office/drawing/2014/main" id="{553D6D76-36D9-D049-B03F-B674049F13F8}"/>
              </a:ext>
            </a:extLst>
          </p:cNvPr>
          <p:cNvSpPr>
            <a:spLocks noGrp="1"/>
          </p:cNvSpPr>
          <p:nvPr>
            <p:ph type="title"/>
          </p:nvPr>
        </p:nvSpPr>
        <p:spPr/>
        <p:txBody>
          <a:bodyPr/>
          <a:lstStyle/>
          <a:p>
            <a:r>
              <a:rPr lang="en-US" dirty="0"/>
              <a:t>Remember…</a:t>
            </a:r>
          </a:p>
        </p:txBody>
      </p:sp>
      <p:pic>
        <p:nvPicPr>
          <p:cNvPr id="5" name="Picture 4">
            <a:extLst>
              <a:ext uri="{FF2B5EF4-FFF2-40B4-BE49-F238E27FC236}">
                <a16:creationId xmlns:a16="http://schemas.microsoft.com/office/drawing/2014/main" id="{F828DBEC-FB57-9843-A28B-D81FBAF66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spTree>
    <p:extLst>
      <p:ext uri="{BB962C8B-B14F-4D97-AF65-F5344CB8AC3E}">
        <p14:creationId xmlns:p14="http://schemas.microsoft.com/office/powerpoint/2010/main" val="1012379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a:p>
        </p:txBody>
      </p:sp>
      <p:sp>
        <p:nvSpPr>
          <p:cNvPr id="4" name="Title 3"/>
          <p:cNvSpPr>
            <a:spLocks noGrp="1"/>
          </p:cNvSpPr>
          <p:nvPr>
            <p:ph type="title"/>
          </p:nvPr>
        </p:nvSpPr>
        <p:spPr/>
        <p:txBody>
          <a:bodyPr/>
          <a:lstStyle/>
          <a:p>
            <a:r>
              <a:rPr lang="en-US"/>
              <a:t>The Traditional Writing Process</a:t>
            </a:r>
          </a:p>
        </p:txBody>
      </p:sp>
      <p:sp>
        <p:nvSpPr>
          <p:cNvPr id="3" name="TextBox 2"/>
          <p:cNvSpPr txBox="1"/>
          <p:nvPr/>
        </p:nvSpPr>
        <p:spPr>
          <a:xfrm>
            <a:off x="609600" y="1957613"/>
            <a:ext cx="6197599" cy="2554545"/>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Stop and Jot</a:t>
            </a:r>
          </a:p>
          <a:p>
            <a:pPr algn="ctr"/>
            <a:r>
              <a:rPr lang="en-US" sz="4000" dirty="0">
                <a:latin typeface="Calibri" charset="0"/>
                <a:ea typeface="Calibri" charset="0"/>
                <a:cs typeface="Calibri" charset="0"/>
              </a:rPr>
              <a:t>What are the five “stages” of the  traditional writing process?</a:t>
            </a:r>
          </a:p>
        </p:txBody>
      </p:sp>
      <p:sp>
        <p:nvSpPr>
          <p:cNvPr id="6" name="TextBox 5"/>
          <p:cNvSpPr txBox="1"/>
          <p:nvPr/>
        </p:nvSpPr>
        <p:spPr>
          <a:xfrm>
            <a:off x="7543801" y="1226643"/>
            <a:ext cx="3302000" cy="4478149"/>
          </a:xfrm>
          <a:prstGeom prst="rect">
            <a:avLst/>
          </a:prstGeom>
          <a:noFill/>
          <a:ln w="38100">
            <a:solidFill>
              <a:schemeClr val="tx2"/>
            </a:solidFill>
          </a:ln>
        </p:spPr>
        <p:txBody>
          <a:bodyPr wrap="square" rtlCol="0">
            <a:spAutoFit/>
          </a:bodyPr>
          <a:lstStyle/>
          <a:p>
            <a:pPr marL="342900" indent="-342900">
              <a:lnSpc>
                <a:spcPct val="150000"/>
              </a:lnSpc>
              <a:buFont typeface="+mj-lt"/>
              <a:buAutoNum type="arabicParenR"/>
            </a:pPr>
            <a:r>
              <a:rPr lang="en-US" sz="3800" dirty="0">
                <a:latin typeface="Calibri" charset="0"/>
                <a:ea typeface="Calibri" charset="0"/>
                <a:cs typeface="Calibri" charset="0"/>
              </a:rPr>
              <a:t> Pre-writing </a:t>
            </a:r>
          </a:p>
          <a:p>
            <a:pPr marL="342900" indent="-342900">
              <a:lnSpc>
                <a:spcPct val="150000"/>
              </a:lnSpc>
              <a:buFont typeface="+mj-lt"/>
              <a:buAutoNum type="arabicParenR"/>
            </a:pPr>
            <a:r>
              <a:rPr lang="en-US" sz="3800" dirty="0">
                <a:latin typeface="Calibri" charset="0"/>
                <a:ea typeface="Calibri" charset="0"/>
                <a:cs typeface="Calibri" charset="0"/>
              </a:rPr>
              <a:t> Writing</a:t>
            </a:r>
          </a:p>
          <a:p>
            <a:pPr marL="342900" indent="-342900">
              <a:lnSpc>
                <a:spcPct val="150000"/>
              </a:lnSpc>
              <a:buFont typeface="+mj-lt"/>
              <a:buAutoNum type="arabicParenR"/>
            </a:pPr>
            <a:r>
              <a:rPr lang="en-US" sz="3800" dirty="0">
                <a:latin typeface="Calibri" charset="0"/>
                <a:ea typeface="Calibri" charset="0"/>
                <a:cs typeface="Calibri" charset="0"/>
              </a:rPr>
              <a:t> Revising</a:t>
            </a:r>
          </a:p>
          <a:p>
            <a:pPr marL="342900" indent="-342900">
              <a:lnSpc>
                <a:spcPct val="150000"/>
              </a:lnSpc>
              <a:buFont typeface="+mj-lt"/>
              <a:buAutoNum type="arabicParenR"/>
            </a:pPr>
            <a:r>
              <a:rPr lang="en-US" sz="3800" dirty="0">
                <a:latin typeface="Calibri" charset="0"/>
                <a:ea typeface="Calibri" charset="0"/>
                <a:cs typeface="Calibri" charset="0"/>
              </a:rPr>
              <a:t> Editing</a:t>
            </a:r>
          </a:p>
          <a:p>
            <a:pPr marL="342900" indent="-342900">
              <a:lnSpc>
                <a:spcPct val="150000"/>
              </a:lnSpc>
              <a:buFont typeface="+mj-lt"/>
              <a:buAutoNum type="arabicParenR"/>
            </a:pPr>
            <a:r>
              <a:rPr lang="en-US" sz="3800" dirty="0">
                <a:latin typeface="Calibri" charset="0"/>
                <a:ea typeface="Calibri" charset="0"/>
                <a:cs typeface="Calibri" charset="0"/>
              </a:rPr>
              <a:t> Publishing</a:t>
            </a:r>
          </a:p>
        </p:txBody>
      </p:sp>
    </p:spTree>
    <p:extLst>
      <p:ext uri="{BB962C8B-B14F-4D97-AF65-F5344CB8AC3E}">
        <p14:creationId xmlns:p14="http://schemas.microsoft.com/office/powerpoint/2010/main" val="57325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34</a:t>
            </a:fld>
            <a:endParaRPr lang="en-US"/>
          </a:p>
        </p:txBody>
      </p:sp>
      <p:sp>
        <p:nvSpPr>
          <p:cNvPr id="4" name="Title 3"/>
          <p:cNvSpPr>
            <a:spLocks noGrp="1"/>
          </p:cNvSpPr>
          <p:nvPr>
            <p:ph type="title"/>
          </p:nvPr>
        </p:nvSpPr>
        <p:spPr/>
        <p:txBody>
          <a:bodyPr/>
          <a:lstStyle/>
          <a:p>
            <a:r>
              <a:rPr lang="en-US"/>
              <a:t>The Guidebooks Approach to Writing Instruction</a:t>
            </a:r>
          </a:p>
        </p:txBody>
      </p:sp>
      <p:pic>
        <p:nvPicPr>
          <p:cNvPr id="5" name="Picture 4"/>
          <p:cNvPicPr>
            <a:picLocks noChangeAspect="1"/>
          </p:cNvPicPr>
          <p:nvPr/>
        </p:nvPicPr>
        <p:blipFill>
          <a:blip r:embed="rId3"/>
          <a:stretch>
            <a:fillRect/>
          </a:stretch>
        </p:blipFill>
        <p:spPr>
          <a:xfrm>
            <a:off x="5135033" y="967013"/>
            <a:ext cx="7056967" cy="5136886"/>
          </a:xfrm>
          <a:prstGeom prst="rect">
            <a:avLst/>
          </a:prstGeom>
        </p:spPr>
      </p:pic>
      <p:sp>
        <p:nvSpPr>
          <p:cNvPr id="3" name="TextBox 2"/>
          <p:cNvSpPr txBox="1"/>
          <p:nvPr/>
        </p:nvSpPr>
        <p:spPr>
          <a:xfrm>
            <a:off x="330201" y="1496436"/>
            <a:ext cx="4550832" cy="4078039"/>
          </a:xfrm>
          <a:prstGeom prst="rect">
            <a:avLst/>
          </a:prstGeom>
          <a:noFill/>
        </p:spPr>
        <p:txBody>
          <a:bodyPr wrap="square" rtlCol="0">
            <a:spAutoFit/>
          </a:bodyPr>
          <a:lstStyle/>
          <a:p>
            <a:pPr marL="571500" indent="-571500">
              <a:buFont typeface="Arial" charset="0"/>
              <a:buChar char="•"/>
            </a:pPr>
            <a:r>
              <a:rPr lang="en-US" sz="3700">
                <a:latin typeface="Calibri" charset="0"/>
                <a:ea typeface="Calibri" charset="0"/>
                <a:cs typeface="Calibri" charset="0"/>
              </a:rPr>
              <a:t>What do you notice about the Guidebooks Writing Process? What’s different?</a:t>
            </a:r>
          </a:p>
          <a:p>
            <a:pPr marL="571500" indent="-571500">
              <a:buFont typeface="Arial" charset="0"/>
              <a:buChar char="•"/>
            </a:pPr>
            <a:r>
              <a:rPr lang="en-US" sz="3700">
                <a:latin typeface="Calibri" charset="0"/>
                <a:ea typeface="Calibri" charset="0"/>
                <a:cs typeface="Calibri" charset="0"/>
              </a:rPr>
              <a:t>Why is this important?</a:t>
            </a:r>
          </a:p>
        </p:txBody>
      </p:sp>
      <p:sp>
        <p:nvSpPr>
          <p:cNvPr id="6" name="Rectangle 5">
            <a:extLst>
              <a:ext uri="{FF2B5EF4-FFF2-40B4-BE49-F238E27FC236}">
                <a16:creationId xmlns:a16="http://schemas.microsoft.com/office/drawing/2014/main" id="{847E2EE6-6CAF-6240-9DD7-DE84701339DA}"/>
              </a:ext>
            </a:extLst>
          </p:cNvPr>
          <p:cNvSpPr/>
          <p:nvPr/>
        </p:nvSpPr>
        <p:spPr>
          <a:xfrm>
            <a:off x="11069000" y="5851312"/>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
        <p:nvSpPr>
          <p:cNvPr id="7" name="Rectangle 6"/>
          <p:cNvSpPr/>
          <p:nvPr/>
        </p:nvSpPr>
        <p:spPr>
          <a:xfrm>
            <a:off x="7543800" y="916213"/>
            <a:ext cx="2343150"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334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a:p>
        </p:txBody>
      </p:sp>
      <p:sp>
        <p:nvSpPr>
          <p:cNvPr id="7" name="Text Placeholder 6"/>
          <p:cNvSpPr>
            <a:spLocks noGrp="1"/>
          </p:cNvSpPr>
          <p:nvPr>
            <p:ph type="body" sz="quarter" idx="10"/>
          </p:nvPr>
        </p:nvSpPr>
        <p:spPr/>
        <p:txBody>
          <a:bodyPr/>
          <a:lstStyle/>
          <a:p>
            <a:pPr marL="0" indent="0" algn="ctr">
              <a:buNone/>
            </a:pPr>
            <a:r>
              <a:rPr lang="en-US" sz="4000" b="1">
                <a:solidFill>
                  <a:schemeClr val="tx1"/>
                </a:solidFill>
              </a:rPr>
              <a:t>Each unit focuses on two instructional goals for developing students’ ability to write:</a:t>
            </a:r>
          </a:p>
          <a:p>
            <a:pPr marL="0" indent="0" algn="ctr">
              <a:buNone/>
            </a:pPr>
            <a:endParaRPr lang="en-US" sz="2000" b="1">
              <a:solidFill>
                <a:schemeClr val="tx1"/>
              </a:solidFill>
            </a:endParaRPr>
          </a:p>
          <a:p>
            <a:pPr marL="514350" indent="-514350">
              <a:buFont typeface="+mj-lt"/>
              <a:buAutoNum type="arabicParenR"/>
            </a:pPr>
            <a:r>
              <a:rPr lang="en-US" sz="3500">
                <a:solidFill>
                  <a:schemeClr val="tx1"/>
                </a:solidFill>
              </a:rPr>
              <a:t>Students must have knowledge and understanding to write something meaningful. </a:t>
            </a:r>
          </a:p>
          <a:p>
            <a:pPr marL="514350" indent="-514350">
              <a:buFont typeface="+mj-lt"/>
              <a:buAutoNum type="arabicParenR"/>
            </a:pPr>
            <a:r>
              <a:rPr lang="en-US" sz="3500">
                <a:solidFill>
                  <a:schemeClr val="tx1"/>
                </a:solidFill>
              </a:rPr>
              <a:t>Students must have skills to express their understanding clearly and coherently. </a:t>
            </a:r>
          </a:p>
          <a:p>
            <a:endParaRPr lang="en-US"/>
          </a:p>
        </p:txBody>
      </p:sp>
      <p:sp>
        <p:nvSpPr>
          <p:cNvPr id="6" name="Title 5"/>
          <p:cNvSpPr>
            <a:spLocks noGrp="1"/>
          </p:cNvSpPr>
          <p:nvPr>
            <p:ph type="title"/>
          </p:nvPr>
        </p:nvSpPr>
        <p:spPr/>
        <p:txBody>
          <a:bodyPr/>
          <a:lstStyle/>
          <a:p>
            <a:r>
              <a:rPr lang="en-US"/>
              <a:t>Two Big Goals</a:t>
            </a:r>
          </a:p>
        </p:txBody>
      </p:sp>
    </p:spTree>
    <p:extLst>
      <p:ext uri="{BB962C8B-B14F-4D97-AF65-F5344CB8AC3E}">
        <p14:creationId xmlns:p14="http://schemas.microsoft.com/office/powerpoint/2010/main" val="105899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36</a:t>
            </a:fld>
            <a:endParaRPr lang="en-US"/>
          </a:p>
        </p:txBody>
      </p:sp>
      <p:sp>
        <p:nvSpPr>
          <p:cNvPr id="4" name="Title 3"/>
          <p:cNvSpPr>
            <a:spLocks noGrp="1"/>
          </p:cNvSpPr>
          <p:nvPr>
            <p:ph type="title"/>
          </p:nvPr>
        </p:nvSpPr>
        <p:spPr/>
        <p:txBody>
          <a:bodyPr>
            <a:normAutofit/>
          </a:bodyPr>
          <a:lstStyle/>
          <a:p>
            <a:r>
              <a:rPr lang="en-US"/>
              <a:t>Let’s Prepare!</a:t>
            </a:r>
          </a:p>
        </p:txBody>
      </p:sp>
      <p:pic>
        <p:nvPicPr>
          <p:cNvPr id="5" name="Picture 4"/>
          <p:cNvPicPr>
            <a:picLocks noChangeAspect="1"/>
          </p:cNvPicPr>
          <p:nvPr/>
        </p:nvPicPr>
        <p:blipFill>
          <a:blip r:embed="rId3"/>
          <a:stretch>
            <a:fillRect/>
          </a:stretch>
        </p:blipFill>
        <p:spPr>
          <a:xfrm>
            <a:off x="0" y="948472"/>
            <a:ext cx="6019800" cy="4841042"/>
          </a:xfrm>
          <a:prstGeom prst="rect">
            <a:avLst/>
          </a:prstGeom>
        </p:spPr>
      </p:pic>
      <p:sp>
        <p:nvSpPr>
          <p:cNvPr id="3" name="TextBox 2"/>
          <p:cNvSpPr txBox="1"/>
          <p:nvPr/>
        </p:nvSpPr>
        <p:spPr>
          <a:xfrm>
            <a:off x="6872408" y="2065418"/>
            <a:ext cx="4669367" cy="2169825"/>
          </a:xfrm>
          <a:prstGeom prst="rect">
            <a:avLst/>
          </a:prstGeom>
          <a:noFill/>
        </p:spPr>
        <p:txBody>
          <a:bodyPr wrap="square" rtlCol="0">
            <a:spAutoFit/>
          </a:bodyPr>
          <a:lstStyle/>
          <a:p>
            <a:pPr algn="ctr"/>
            <a:r>
              <a:rPr lang="en-US" sz="4500">
                <a:latin typeface="Calibri"/>
                <a:cs typeface="Calibri"/>
              </a:rPr>
              <a:t>The Writing Process lives in the Guidebooks!</a:t>
            </a:r>
          </a:p>
        </p:txBody>
      </p:sp>
      <p:sp>
        <p:nvSpPr>
          <p:cNvPr id="6" name="Rectangle 5">
            <a:extLst>
              <a:ext uri="{FF2B5EF4-FFF2-40B4-BE49-F238E27FC236}">
                <a16:creationId xmlns:a16="http://schemas.microsoft.com/office/drawing/2014/main" id="{B005EF7B-6416-6748-8F83-77F7464058E9}"/>
              </a:ext>
            </a:extLst>
          </p:cNvPr>
          <p:cNvSpPr/>
          <p:nvPr/>
        </p:nvSpPr>
        <p:spPr>
          <a:xfrm>
            <a:off x="0" y="5857920"/>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
        <p:nvSpPr>
          <p:cNvPr id="7" name="Rectangle 6"/>
          <p:cNvSpPr/>
          <p:nvPr/>
        </p:nvSpPr>
        <p:spPr>
          <a:xfrm>
            <a:off x="2000250" y="837418"/>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211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37</a:t>
            </a:fld>
            <a:endParaRPr lang="en-US"/>
          </a:p>
        </p:txBody>
      </p:sp>
      <p:sp>
        <p:nvSpPr>
          <p:cNvPr id="4" name="Title 3"/>
          <p:cNvSpPr>
            <a:spLocks noGrp="1"/>
          </p:cNvSpPr>
          <p:nvPr>
            <p:ph type="title"/>
          </p:nvPr>
        </p:nvSpPr>
        <p:spPr/>
        <p:txBody>
          <a:bodyPr>
            <a:normAutofit/>
          </a:bodyPr>
          <a:lstStyle/>
          <a:p>
            <a:r>
              <a:rPr lang="en-US"/>
              <a:t>Building Understanding</a:t>
            </a:r>
          </a:p>
        </p:txBody>
      </p:sp>
      <p:sp>
        <p:nvSpPr>
          <p:cNvPr id="3" name="TextBox 2"/>
          <p:cNvSpPr txBox="1"/>
          <p:nvPr/>
        </p:nvSpPr>
        <p:spPr>
          <a:xfrm>
            <a:off x="7187049" y="1661586"/>
            <a:ext cx="4669367" cy="3554819"/>
          </a:xfrm>
          <a:prstGeom prst="rect">
            <a:avLst/>
          </a:prstGeom>
          <a:noFill/>
        </p:spPr>
        <p:txBody>
          <a:bodyPr wrap="square" rtlCol="0">
            <a:spAutoFit/>
          </a:bodyPr>
          <a:lstStyle/>
          <a:p>
            <a:pPr algn="ctr"/>
            <a:r>
              <a:rPr lang="en-US" sz="4500" dirty="0">
                <a:latin typeface="Calibri"/>
                <a:cs typeface="Calibri"/>
              </a:rPr>
              <a:t>How do the lessons support students in building understanding?</a:t>
            </a:r>
          </a:p>
        </p:txBody>
      </p:sp>
      <p:sp>
        <p:nvSpPr>
          <p:cNvPr id="6" name="TextBox 5"/>
          <p:cNvSpPr txBox="1"/>
          <p:nvPr/>
        </p:nvSpPr>
        <p:spPr>
          <a:xfrm>
            <a:off x="457200" y="1092200"/>
            <a:ext cx="6415208" cy="4693593"/>
          </a:xfrm>
          <a:prstGeom prst="rect">
            <a:avLst/>
          </a:prstGeom>
          <a:solidFill>
            <a:schemeClr val="tx2">
              <a:lumMod val="20000"/>
              <a:lumOff val="80000"/>
            </a:schemeClr>
          </a:solidFill>
          <a:ln w="38100">
            <a:solidFill>
              <a:schemeClr val="tx1"/>
            </a:solidFill>
          </a:ln>
        </p:spPr>
        <p:txBody>
          <a:bodyPr wrap="square" rtlCol="0">
            <a:spAutoFit/>
          </a:bodyPr>
          <a:lstStyle/>
          <a:p>
            <a:r>
              <a:rPr lang="en-US" sz="3100">
                <a:latin typeface="Calibri" charset="0"/>
                <a:ea typeface="Calibri" charset="0"/>
                <a:cs typeface="Calibri" charset="0"/>
              </a:rPr>
              <a:t>Consider how Charlie has changed from the beginning of “Flowers for Algernon.” How does the surgery improve or worsen his quality of life? </a:t>
            </a:r>
          </a:p>
          <a:p>
            <a:endParaRPr lang="en-US" sz="2000">
              <a:latin typeface="Calibri" charset="0"/>
              <a:ea typeface="Calibri" charset="0"/>
              <a:cs typeface="Calibri" charset="0"/>
            </a:endParaRPr>
          </a:p>
          <a:p>
            <a:r>
              <a:rPr lang="en-US" sz="3100">
                <a:latin typeface="Calibri" charset="0"/>
                <a:ea typeface="Calibri" charset="0"/>
                <a:cs typeface="Calibri" charset="0"/>
              </a:rPr>
              <a:t>Write an argument in which you state and logically support a claim about the impact of the surgery on Charlie’s life and distinguish your claim from opposing claims. </a:t>
            </a:r>
          </a:p>
        </p:txBody>
      </p:sp>
    </p:spTree>
    <p:extLst>
      <p:ext uri="{BB962C8B-B14F-4D97-AF65-F5344CB8AC3E}">
        <p14:creationId xmlns:p14="http://schemas.microsoft.com/office/powerpoint/2010/main" val="2131106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a:p>
        </p:txBody>
      </p:sp>
      <p:sp>
        <p:nvSpPr>
          <p:cNvPr id="4" name="Title 3"/>
          <p:cNvSpPr>
            <a:spLocks noGrp="1"/>
          </p:cNvSpPr>
          <p:nvPr>
            <p:ph type="title"/>
          </p:nvPr>
        </p:nvSpPr>
        <p:spPr/>
        <p:txBody>
          <a:bodyPr>
            <a:normAutofit/>
          </a:bodyPr>
          <a:lstStyle/>
          <a:p>
            <a:r>
              <a:rPr lang="en-US"/>
              <a:t>Brainstorming – Drafting – Revising – Editing - Publishing</a:t>
            </a:r>
          </a:p>
        </p:txBody>
      </p:sp>
      <p:pic>
        <p:nvPicPr>
          <p:cNvPr id="5" name="Picture 4"/>
          <p:cNvPicPr>
            <a:picLocks noChangeAspect="1"/>
          </p:cNvPicPr>
          <p:nvPr/>
        </p:nvPicPr>
        <p:blipFill>
          <a:blip r:embed="rId3"/>
          <a:stretch>
            <a:fillRect/>
          </a:stretch>
        </p:blipFill>
        <p:spPr>
          <a:xfrm>
            <a:off x="304800" y="1038735"/>
            <a:ext cx="6019800" cy="4841042"/>
          </a:xfrm>
          <a:prstGeom prst="rect">
            <a:avLst/>
          </a:prstGeom>
        </p:spPr>
      </p:pic>
      <p:sp>
        <p:nvSpPr>
          <p:cNvPr id="3" name="TextBox 2"/>
          <p:cNvSpPr txBox="1"/>
          <p:nvPr/>
        </p:nvSpPr>
        <p:spPr>
          <a:xfrm>
            <a:off x="6872408" y="1245334"/>
            <a:ext cx="4669367" cy="4247317"/>
          </a:xfrm>
          <a:prstGeom prst="rect">
            <a:avLst/>
          </a:prstGeom>
          <a:noFill/>
        </p:spPr>
        <p:txBody>
          <a:bodyPr wrap="square" rtlCol="0">
            <a:spAutoFit/>
          </a:bodyPr>
          <a:lstStyle/>
          <a:p>
            <a:pPr algn="ctr"/>
            <a:r>
              <a:rPr lang="en-US" sz="4500">
                <a:latin typeface="Calibri"/>
                <a:cs typeface="Calibri"/>
              </a:rPr>
              <a:t>Work with a partner to complete the Writing section of your graphic organizer</a:t>
            </a:r>
          </a:p>
        </p:txBody>
      </p:sp>
      <p:sp>
        <p:nvSpPr>
          <p:cNvPr id="6" name="Rectangle 5">
            <a:extLst>
              <a:ext uri="{FF2B5EF4-FFF2-40B4-BE49-F238E27FC236}">
                <a16:creationId xmlns:a16="http://schemas.microsoft.com/office/drawing/2014/main" id="{D36514D3-26FB-B142-BF5D-FBC2B7CDC24C}"/>
              </a:ext>
            </a:extLst>
          </p:cNvPr>
          <p:cNvSpPr/>
          <p:nvPr/>
        </p:nvSpPr>
        <p:spPr>
          <a:xfrm>
            <a:off x="0" y="5748637"/>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
        <p:nvSpPr>
          <p:cNvPr id="7" name="Rectangle 6"/>
          <p:cNvSpPr/>
          <p:nvPr/>
        </p:nvSpPr>
        <p:spPr>
          <a:xfrm>
            <a:off x="4352924" y="207668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324349" y="3659824"/>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305048" y="4847321"/>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9072" y="365982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90500" y="207668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3038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AB8B8D-49C0-C044-B644-47BA547ABD92}"/>
              </a:ext>
            </a:extLst>
          </p:cNvPr>
          <p:cNvPicPr>
            <a:picLocks noChangeAspect="1"/>
          </p:cNvPicPr>
          <p:nvPr/>
        </p:nvPicPr>
        <p:blipFill>
          <a:blip r:embed="rId3"/>
          <a:stretch>
            <a:fillRect/>
          </a:stretch>
        </p:blipFill>
        <p:spPr>
          <a:xfrm>
            <a:off x="10710994" y="807970"/>
            <a:ext cx="1591842" cy="1238100"/>
          </a:xfrm>
          <a:prstGeom prst="rect">
            <a:avLst/>
          </a:prstGeom>
        </p:spPr>
      </p:pic>
      <p:sp>
        <p:nvSpPr>
          <p:cNvPr id="2" name="Slide Number Placeholder 1"/>
          <p:cNvSpPr>
            <a:spLocks noGrp="1"/>
          </p:cNvSpPr>
          <p:nvPr>
            <p:ph type="sldNum" sz="quarter" idx="4"/>
          </p:nvPr>
        </p:nvSpPr>
        <p:spPr/>
        <p:txBody>
          <a:bodyPr/>
          <a:lstStyle/>
          <a:p>
            <a:fld id="{4080289E-A2FF-0941-931A-EE1328331F47}" type="slidenum">
              <a:rPr lang="uk-UA" smtClean="0"/>
              <a:pPr/>
              <a:t>39</a:t>
            </a:fld>
            <a:endParaRPr lang="uk-UA"/>
          </a:p>
        </p:txBody>
      </p:sp>
      <p:sp>
        <p:nvSpPr>
          <p:cNvPr id="3" name="Text Placeholder 2"/>
          <p:cNvSpPr>
            <a:spLocks noGrp="1"/>
          </p:cNvSpPr>
          <p:nvPr>
            <p:ph type="body" sz="quarter" idx="10"/>
          </p:nvPr>
        </p:nvSpPr>
        <p:spPr>
          <a:xfrm>
            <a:off x="6518564" y="1177280"/>
            <a:ext cx="5227016" cy="4466613"/>
          </a:xfrm>
        </p:spPr>
        <p:txBody>
          <a:bodyPr/>
          <a:lstStyle/>
          <a:p>
            <a:r>
              <a:rPr lang="en-US" sz="3800" dirty="0">
                <a:solidFill>
                  <a:schemeClr val="tx1"/>
                </a:solidFill>
              </a:rPr>
              <a:t>What did you notice about how each of these stages lives in the Guidebooks?</a:t>
            </a:r>
          </a:p>
          <a:p>
            <a:endParaRPr lang="en-US" sz="1000" dirty="0">
              <a:solidFill>
                <a:schemeClr val="tx1"/>
              </a:solidFill>
            </a:endParaRPr>
          </a:p>
          <a:p>
            <a:r>
              <a:rPr lang="en-US" sz="3800" dirty="0">
                <a:solidFill>
                  <a:schemeClr val="tx1"/>
                </a:solidFill>
              </a:rPr>
              <a:t>What surprised you?</a:t>
            </a:r>
          </a:p>
          <a:p>
            <a:endParaRPr lang="en-US" sz="1000" dirty="0">
              <a:solidFill>
                <a:schemeClr val="tx1"/>
              </a:solidFill>
            </a:endParaRPr>
          </a:p>
          <a:p>
            <a:r>
              <a:rPr lang="en-US" sz="3800" dirty="0">
                <a:solidFill>
                  <a:schemeClr val="tx1"/>
                </a:solidFill>
              </a:rPr>
              <a:t>What questions do you have?</a:t>
            </a:r>
          </a:p>
        </p:txBody>
      </p:sp>
      <p:sp>
        <p:nvSpPr>
          <p:cNvPr id="4" name="Title 3"/>
          <p:cNvSpPr>
            <a:spLocks noGrp="1"/>
          </p:cNvSpPr>
          <p:nvPr>
            <p:ph type="title"/>
          </p:nvPr>
        </p:nvSpPr>
        <p:spPr/>
        <p:txBody>
          <a:bodyPr/>
          <a:lstStyle/>
          <a:p>
            <a:r>
              <a:rPr lang="en-US"/>
              <a:t>Let’s Discuss</a:t>
            </a:r>
          </a:p>
        </p:txBody>
      </p:sp>
      <p:pic>
        <p:nvPicPr>
          <p:cNvPr id="5" name="Picture 4"/>
          <p:cNvPicPr>
            <a:picLocks noChangeAspect="1"/>
          </p:cNvPicPr>
          <p:nvPr/>
        </p:nvPicPr>
        <p:blipFill>
          <a:blip r:embed="rId4"/>
          <a:stretch>
            <a:fillRect/>
          </a:stretch>
        </p:blipFill>
        <p:spPr>
          <a:xfrm>
            <a:off x="304800" y="1038735"/>
            <a:ext cx="6019800" cy="4841042"/>
          </a:xfrm>
          <a:prstGeom prst="rect">
            <a:avLst/>
          </a:prstGeom>
        </p:spPr>
      </p:pic>
      <p:sp>
        <p:nvSpPr>
          <p:cNvPr id="6" name="Rectangle 5">
            <a:extLst>
              <a:ext uri="{FF2B5EF4-FFF2-40B4-BE49-F238E27FC236}">
                <a16:creationId xmlns:a16="http://schemas.microsoft.com/office/drawing/2014/main" id="{B146A444-0B64-C348-B008-34932A83EA5A}"/>
              </a:ext>
            </a:extLst>
          </p:cNvPr>
          <p:cNvSpPr/>
          <p:nvPr/>
        </p:nvSpPr>
        <p:spPr>
          <a:xfrm>
            <a:off x="0" y="5748637"/>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833582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4</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a:t>I could never give up</a:t>
            </a:r>
            <a:r>
              <a:rPr lang="is-IS"/>
              <a:t>…</a:t>
            </a:r>
            <a:endParaRPr lang="en-US"/>
          </a:p>
        </p:txBody>
      </p:sp>
      <p:sp>
        <p:nvSpPr>
          <p:cNvPr id="10" name="TextBox 9"/>
          <p:cNvSpPr txBox="1"/>
          <p:nvPr/>
        </p:nvSpPr>
        <p:spPr>
          <a:xfrm>
            <a:off x="657299" y="1610336"/>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1</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2</a:t>
            </a:r>
          </a:p>
        </p:txBody>
      </p:sp>
      <p:sp>
        <p:nvSpPr>
          <p:cNvPr id="11" name="TextBox 10"/>
          <p:cNvSpPr txBox="1"/>
          <p:nvPr/>
        </p:nvSpPr>
        <p:spPr>
          <a:xfrm>
            <a:off x="9471436" y="1565687"/>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3</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4</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9200" y="3632200"/>
            <a:ext cx="2946399" cy="21717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3699" y="3632200"/>
            <a:ext cx="2841615" cy="21717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9200" y="1000381"/>
            <a:ext cx="3007656" cy="2388392"/>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3699" y="1191277"/>
            <a:ext cx="2841615" cy="2286172"/>
          </a:xfrm>
          <a:prstGeom prst="rect">
            <a:avLst/>
          </a:prstGeom>
        </p:spPr>
      </p:pic>
    </p:spTree>
    <p:extLst>
      <p:ext uri="{BB962C8B-B14F-4D97-AF65-F5344CB8AC3E}">
        <p14:creationId xmlns:p14="http://schemas.microsoft.com/office/powerpoint/2010/main" val="1376398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Capture Your Learning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40</a:t>
            </a:fld>
            <a:endParaRPr lang="en-US"/>
          </a:p>
        </p:txBody>
      </p:sp>
      <p:sp>
        <p:nvSpPr>
          <p:cNvPr id="8" name="Rectangle 7"/>
          <p:cNvSpPr/>
          <p:nvPr/>
        </p:nvSpPr>
        <p:spPr>
          <a:xfrm>
            <a:off x="465667" y="1100667"/>
            <a:ext cx="10583333" cy="1200329"/>
          </a:xfrm>
          <a:prstGeom prst="rect">
            <a:avLst/>
          </a:prstGeom>
        </p:spPr>
        <p:txBody>
          <a:bodyPr wrap="square">
            <a:spAutoFit/>
          </a:bodyPr>
          <a:lstStyle/>
          <a:p>
            <a:r>
              <a:rPr lang="en-US" sz="3600">
                <a:solidFill>
                  <a:schemeClr val="tx1">
                    <a:lumMod val="75000"/>
                  </a:schemeClr>
                </a:solidFill>
                <a:latin typeface="Calibri" charset="0"/>
                <a:ea typeface="Calibri" charset="0"/>
                <a:cs typeface="Calibri" charset="0"/>
              </a:rPr>
              <a:t>     </a:t>
            </a:r>
          </a:p>
          <a:p>
            <a:endParaRPr lang="en-US" sz="3600">
              <a:solidFill>
                <a:schemeClr val="tx1">
                  <a:lumMod val="75000"/>
                </a:schemeClr>
              </a:solidFill>
              <a:latin typeface="Calibri" charset="0"/>
              <a:ea typeface="Calibri" charset="0"/>
              <a:cs typeface="Calibri" charset="0"/>
            </a:endParaRPr>
          </a:p>
        </p:txBody>
      </p:sp>
      <p:sp>
        <p:nvSpPr>
          <p:cNvPr id="2" name="TextBox 1"/>
          <p:cNvSpPr txBox="1"/>
          <p:nvPr/>
        </p:nvSpPr>
        <p:spPr>
          <a:xfrm>
            <a:off x="465666" y="1404884"/>
            <a:ext cx="11390749" cy="3862596"/>
          </a:xfrm>
          <a:prstGeom prst="rect">
            <a:avLst/>
          </a:prstGeom>
          <a:noFill/>
        </p:spPr>
        <p:txBody>
          <a:bodyPr wrap="square" rtlCol="0">
            <a:spAutoFit/>
          </a:bodyPr>
          <a:lstStyle/>
          <a:p>
            <a:r>
              <a:rPr lang="en-US" sz="3500">
                <a:latin typeface="Calibri" charset="0"/>
                <a:ea typeface="Calibri" charset="0"/>
                <a:cs typeface="Calibri" charset="0"/>
              </a:rPr>
              <a:t>A colleague who has heard the term “writing process” – but is new to the Louisiana Guidebooks -  wants to know what the “writing process” means in the Guidebooks.</a:t>
            </a:r>
          </a:p>
          <a:p>
            <a:endParaRPr lang="en-US" sz="3500">
              <a:latin typeface="Calibri" charset="0"/>
              <a:ea typeface="Calibri" charset="0"/>
              <a:cs typeface="Calibri" charset="0"/>
            </a:endParaRPr>
          </a:p>
          <a:p>
            <a:r>
              <a:rPr lang="en-US" sz="3500">
                <a:latin typeface="Calibri" charset="0"/>
                <a:ea typeface="Calibri" charset="0"/>
                <a:cs typeface="Calibri" charset="0"/>
              </a:rPr>
              <a:t>Briefly describe The Writing Process in the Guidebooks and explain how this is different from the traditional “writing process.”</a:t>
            </a:r>
          </a:p>
        </p:txBody>
      </p:sp>
    </p:spTree>
    <p:extLst>
      <p:ext uri="{BB962C8B-B14F-4D97-AF65-F5344CB8AC3E}">
        <p14:creationId xmlns:p14="http://schemas.microsoft.com/office/powerpoint/2010/main" val="18455399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a:t>Take a Break</a:t>
            </a:r>
          </a:p>
        </p:txBody>
      </p:sp>
    </p:spTree>
    <p:extLst>
      <p:ext uri="{BB962C8B-B14F-4D97-AF65-F5344CB8AC3E}">
        <p14:creationId xmlns:p14="http://schemas.microsoft.com/office/powerpoint/2010/main" val="647924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2</a:t>
            </a:r>
            <a:r>
              <a:rPr lang="en-US" sz="5000"/>
              <a:t>: Opinion / Argument Writing in the Guidebooks</a:t>
            </a:r>
            <a:endParaRPr lang="en-US">
              <a:latin typeface="Calibri"/>
              <a:cs typeface="Calibri"/>
            </a:endParaRPr>
          </a:p>
        </p:txBody>
      </p:sp>
    </p:spTree>
    <p:extLst>
      <p:ext uri="{BB962C8B-B14F-4D97-AF65-F5344CB8AC3E}">
        <p14:creationId xmlns:p14="http://schemas.microsoft.com/office/powerpoint/2010/main" val="231551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7C8E9E-33A6-BF4E-9E0C-8650DB8ACA93}"/>
              </a:ext>
            </a:extLst>
          </p:cNvPr>
          <p:cNvSpPr>
            <a:spLocks noGrp="1"/>
          </p:cNvSpPr>
          <p:nvPr>
            <p:ph type="sldNum" sz="quarter" idx="4"/>
          </p:nvPr>
        </p:nvSpPr>
        <p:spPr/>
        <p:txBody>
          <a:bodyPr/>
          <a:lstStyle/>
          <a:p>
            <a:fld id="{4080289E-A2FF-0941-931A-EE1328331F47}" type="slidenum">
              <a:rPr lang="uk-UA" smtClean="0"/>
              <a:pPr/>
              <a:t>43</a:t>
            </a:fld>
            <a:endParaRPr lang="uk-UA"/>
          </a:p>
        </p:txBody>
      </p:sp>
      <p:sp>
        <p:nvSpPr>
          <p:cNvPr id="6" name="Text Placeholder 5">
            <a:extLst>
              <a:ext uri="{FF2B5EF4-FFF2-40B4-BE49-F238E27FC236}">
                <a16:creationId xmlns:a16="http://schemas.microsoft.com/office/drawing/2014/main" id="{419BD4DC-382D-074E-A4F8-D05A9E33E7AC}"/>
              </a:ext>
            </a:extLst>
          </p:cNvPr>
          <p:cNvSpPr>
            <a:spLocks noGrp="1"/>
          </p:cNvSpPr>
          <p:nvPr>
            <p:ph type="body" sz="quarter" idx="10"/>
          </p:nvPr>
        </p:nvSpPr>
        <p:spPr>
          <a:xfrm>
            <a:off x="7666282" y="999051"/>
            <a:ext cx="4217843" cy="4822825"/>
          </a:xfrm>
        </p:spPr>
        <p:txBody>
          <a:bodyPr/>
          <a:lstStyle/>
          <a:p>
            <a:pPr marL="0" indent="0">
              <a:buNone/>
            </a:pPr>
            <a:r>
              <a:rPr lang="en-US" sz="4400" b="1" dirty="0">
                <a:solidFill>
                  <a:schemeClr val="tx2"/>
                </a:solidFill>
              </a:rPr>
              <a:t>Study this image. </a:t>
            </a:r>
          </a:p>
          <a:p>
            <a:pPr marL="0" indent="0">
              <a:buNone/>
            </a:pPr>
            <a:r>
              <a:rPr lang="en-US" sz="4400" b="1" dirty="0">
                <a:solidFill>
                  <a:schemeClr val="tx2"/>
                </a:solidFill>
              </a:rPr>
              <a:t>Then, discuss:</a:t>
            </a:r>
          </a:p>
          <a:p>
            <a:r>
              <a:rPr lang="en-US" sz="4400" dirty="0"/>
              <a:t>What is its purpose? </a:t>
            </a:r>
          </a:p>
          <a:p>
            <a:r>
              <a:rPr lang="en-US" sz="4400" dirty="0"/>
              <a:t>Why do you think it was created? </a:t>
            </a:r>
          </a:p>
        </p:txBody>
      </p:sp>
      <p:sp>
        <p:nvSpPr>
          <p:cNvPr id="5" name="Title 4">
            <a:extLst>
              <a:ext uri="{FF2B5EF4-FFF2-40B4-BE49-F238E27FC236}">
                <a16:creationId xmlns:a16="http://schemas.microsoft.com/office/drawing/2014/main" id="{AD0B21D0-9F6A-B148-9B73-C7579E744323}"/>
              </a:ext>
            </a:extLst>
          </p:cNvPr>
          <p:cNvSpPr>
            <a:spLocks noGrp="1"/>
          </p:cNvSpPr>
          <p:nvPr>
            <p:ph type="title"/>
          </p:nvPr>
        </p:nvSpPr>
        <p:spPr/>
        <p:txBody>
          <a:bodyPr/>
          <a:lstStyle/>
          <a:p>
            <a:r>
              <a:rPr lang="en-US" dirty="0"/>
              <a:t>Do Now </a:t>
            </a:r>
          </a:p>
        </p:txBody>
      </p:sp>
      <p:pic>
        <p:nvPicPr>
          <p:cNvPr id="8" name="Picture 7">
            <a:extLst>
              <a:ext uri="{FF2B5EF4-FFF2-40B4-BE49-F238E27FC236}">
                <a16:creationId xmlns:a16="http://schemas.microsoft.com/office/drawing/2014/main" id="{A0120878-5B04-BC4F-BB8A-929D453C47CA}"/>
              </a:ext>
            </a:extLst>
          </p:cNvPr>
          <p:cNvPicPr>
            <a:picLocks noChangeAspect="1"/>
          </p:cNvPicPr>
          <p:nvPr/>
        </p:nvPicPr>
        <p:blipFill>
          <a:blip r:embed="rId3"/>
          <a:stretch>
            <a:fillRect/>
          </a:stretch>
        </p:blipFill>
        <p:spPr>
          <a:xfrm>
            <a:off x="249382" y="999051"/>
            <a:ext cx="7057241" cy="4808313"/>
          </a:xfrm>
          <a:prstGeom prst="rect">
            <a:avLst/>
          </a:prstGeom>
        </p:spPr>
      </p:pic>
    </p:spTree>
    <p:extLst>
      <p:ext uri="{BB962C8B-B14F-4D97-AF65-F5344CB8AC3E}">
        <p14:creationId xmlns:p14="http://schemas.microsoft.com/office/powerpoint/2010/main" val="5293988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44</a:t>
            </a:fld>
            <a:endParaRPr lang="uk-UA"/>
          </a:p>
        </p:txBody>
      </p:sp>
      <p:sp>
        <p:nvSpPr>
          <p:cNvPr id="4" name="Title 3"/>
          <p:cNvSpPr>
            <a:spLocks noGrp="1"/>
          </p:cNvSpPr>
          <p:nvPr>
            <p:ph type="title"/>
          </p:nvPr>
        </p:nvSpPr>
        <p:spPr/>
        <p:txBody>
          <a:bodyPr/>
          <a:lstStyle/>
          <a:p>
            <a:r>
              <a:rPr lang="en-US" dirty="0"/>
              <a:t>Persuasion in Real Life</a:t>
            </a:r>
          </a:p>
        </p:txBody>
      </p:sp>
      <p:graphicFrame>
        <p:nvGraphicFramePr>
          <p:cNvPr id="6" name="Table 5"/>
          <p:cNvGraphicFramePr>
            <a:graphicFrameLocks noGrp="1"/>
          </p:cNvGraphicFramePr>
          <p:nvPr>
            <p:extLst>
              <p:ext uri="{D42A27DB-BD31-4B8C-83A1-F6EECF244321}">
                <p14:modId xmlns:p14="http://schemas.microsoft.com/office/powerpoint/2010/main" val="4028839416"/>
              </p:ext>
            </p:extLst>
          </p:nvPr>
        </p:nvGraphicFramePr>
        <p:xfrm>
          <a:off x="1134405" y="1249456"/>
          <a:ext cx="10092730" cy="4572000"/>
        </p:xfrm>
        <a:graphic>
          <a:graphicData uri="http://schemas.openxmlformats.org/drawingml/2006/table">
            <a:tbl>
              <a:tblPr firstRow="1" bandRow="1">
                <a:tableStyleId>{5C22544A-7EE6-4342-B048-85BDC9FD1C3A}</a:tableStyleId>
              </a:tblPr>
              <a:tblGrid>
                <a:gridCol w="5046365">
                  <a:extLst>
                    <a:ext uri="{9D8B030D-6E8A-4147-A177-3AD203B41FA5}">
                      <a16:colId xmlns:a16="http://schemas.microsoft.com/office/drawing/2014/main" val="20000"/>
                    </a:ext>
                  </a:extLst>
                </a:gridCol>
                <a:gridCol w="5046365">
                  <a:extLst>
                    <a:ext uri="{9D8B030D-6E8A-4147-A177-3AD203B41FA5}">
                      <a16:colId xmlns:a16="http://schemas.microsoft.com/office/drawing/2014/main" val="20001"/>
                    </a:ext>
                  </a:extLst>
                </a:gridCol>
              </a:tblGrid>
              <a:tr h="844378">
                <a:tc>
                  <a:txBody>
                    <a:bodyPr/>
                    <a:lstStyle/>
                    <a:p>
                      <a:pPr algn="ctr"/>
                      <a:r>
                        <a:rPr lang="en-US" sz="3500" dirty="0">
                          <a:latin typeface="Calibri" charset="0"/>
                          <a:ea typeface="Calibri" charset="0"/>
                          <a:cs typeface="Calibri" charset="0"/>
                        </a:rPr>
                        <a:t>Advertising</a:t>
                      </a:r>
                      <a:r>
                        <a:rPr lang="en-US" sz="3500" baseline="0" dirty="0">
                          <a:latin typeface="Calibri" charset="0"/>
                          <a:ea typeface="Calibri" charset="0"/>
                          <a:cs typeface="Calibri" charset="0"/>
                        </a:rPr>
                        <a:t> </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dirty="0">
                          <a:latin typeface="Calibri" charset="0"/>
                          <a:ea typeface="Calibri" charset="0"/>
                          <a:cs typeface="Calibri" charset="0"/>
                        </a:rPr>
                        <a:t>Propaganda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27622">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3" name="TextBox 2"/>
          <p:cNvSpPr txBox="1"/>
          <p:nvPr/>
        </p:nvSpPr>
        <p:spPr>
          <a:xfrm>
            <a:off x="6480037" y="2183510"/>
            <a:ext cx="4747098" cy="2862322"/>
          </a:xfrm>
          <a:prstGeom prst="rect">
            <a:avLst/>
          </a:prstGeom>
          <a:noFill/>
        </p:spPr>
        <p:txBody>
          <a:bodyPr wrap="square" rtlCol="0">
            <a:spAutoFit/>
          </a:bodyPr>
          <a:lstStyle/>
          <a:p>
            <a:r>
              <a:rPr lang="en-US" sz="4500" dirty="0">
                <a:latin typeface="Calibri" charset="0"/>
                <a:ea typeface="Calibri" charset="0"/>
                <a:cs typeface="Calibri" charset="0"/>
              </a:rPr>
              <a:t>Get the audience to think a certain way, benefiting the author’s agenda</a:t>
            </a:r>
          </a:p>
        </p:txBody>
      </p:sp>
      <p:sp>
        <p:nvSpPr>
          <p:cNvPr id="5" name="Rectangle 4"/>
          <p:cNvSpPr/>
          <p:nvPr/>
        </p:nvSpPr>
        <p:spPr>
          <a:xfrm>
            <a:off x="1692613" y="2155801"/>
            <a:ext cx="4403387" cy="3554819"/>
          </a:xfrm>
          <a:prstGeom prst="rect">
            <a:avLst/>
          </a:prstGeom>
        </p:spPr>
        <p:txBody>
          <a:bodyPr wrap="square">
            <a:spAutoFit/>
          </a:bodyPr>
          <a:lstStyle/>
          <a:p>
            <a:r>
              <a:rPr lang="en-US" sz="4500" dirty="0">
                <a:latin typeface="Calibri" charset="0"/>
                <a:ea typeface="Calibri" charset="0"/>
                <a:cs typeface="Calibri" charset="0"/>
              </a:rPr>
              <a:t>Get the audience to buy or vote for something, benefiting the advertiser</a:t>
            </a:r>
          </a:p>
        </p:txBody>
      </p:sp>
    </p:spTree>
    <p:extLst>
      <p:ext uri="{BB962C8B-B14F-4D97-AF65-F5344CB8AC3E}">
        <p14:creationId xmlns:p14="http://schemas.microsoft.com/office/powerpoint/2010/main" val="14464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5A8AE5-95D0-FB4B-BCE8-0F045F940932}"/>
              </a:ext>
            </a:extLst>
          </p:cNvPr>
          <p:cNvSpPr>
            <a:spLocks noGrp="1"/>
          </p:cNvSpPr>
          <p:nvPr>
            <p:ph type="sldNum" sz="quarter" idx="4"/>
          </p:nvPr>
        </p:nvSpPr>
        <p:spPr/>
        <p:txBody>
          <a:bodyPr/>
          <a:lstStyle/>
          <a:p>
            <a:fld id="{4080289E-A2FF-0941-931A-EE1328331F47}" type="slidenum">
              <a:rPr lang="uk-UA" smtClean="0"/>
              <a:pPr/>
              <a:t>45</a:t>
            </a:fld>
            <a:endParaRPr lang="uk-UA"/>
          </a:p>
        </p:txBody>
      </p:sp>
      <p:sp>
        <p:nvSpPr>
          <p:cNvPr id="4" name="Title 3">
            <a:extLst>
              <a:ext uri="{FF2B5EF4-FFF2-40B4-BE49-F238E27FC236}">
                <a16:creationId xmlns:a16="http://schemas.microsoft.com/office/drawing/2014/main" id="{2EC473B7-ACCA-484E-93E1-5EA3991CD100}"/>
              </a:ext>
            </a:extLst>
          </p:cNvPr>
          <p:cNvSpPr>
            <a:spLocks noGrp="1"/>
          </p:cNvSpPr>
          <p:nvPr>
            <p:ph type="title"/>
          </p:nvPr>
        </p:nvSpPr>
        <p:spPr/>
        <p:txBody>
          <a:bodyPr/>
          <a:lstStyle/>
          <a:p>
            <a:r>
              <a:rPr lang="en-US" dirty="0"/>
              <a:t>Argument Writing is Different</a:t>
            </a:r>
          </a:p>
        </p:txBody>
      </p:sp>
      <p:graphicFrame>
        <p:nvGraphicFramePr>
          <p:cNvPr id="5" name="Table 4">
            <a:extLst>
              <a:ext uri="{FF2B5EF4-FFF2-40B4-BE49-F238E27FC236}">
                <a16:creationId xmlns:a16="http://schemas.microsoft.com/office/drawing/2014/main" id="{5C852062-A7AC-9447-8DD4-DB06AAE074DB}"/>
              </a:ext>
            </a:extLst>
          </p:cNvPr>
          <p:cNvGraphicFramePr>
            <a:graphicFrameLocks noGrp="1"/>
          </p:cNvGraphicFramePr>
          <p:nvPr>
            <p:extLst>
              <p:ext uri="{D42A27DB-BD31-4B8C-83A1-F6EECF244321}">
                <p14:modId xmlns:p14="http://schemas.microsoft.com/office/powerpoint/2010/main" val="296782675"/>
              </p:ext>
            </p:extLst>
          </p:nvPr>
        </p:nvGraphicFramePr>
        <p:xfrm>
          <a:off x="743884" y="1452990"/>
          <a:ext cx="10676388" cy="3916680"/>
        </p:xfrm>
        <a:graphic>
          <a:graphicData uri="http://schemas.openxmlformats.org/drawingml/2006/table">
            <a:tbl>
              <a:tblPr firstRow="1" bandRow="1">
                <a:tableStyleId>{5C22544A-7EE6-4342-B048-85BDC9FD1C3A}</a:tableStyleId>
              </a:tblPr>
              <a:tblGrid>
                <a:gridCol w="3558796">
                  <a:extLst>
                    <a:ext uri="{9D8B030D-6E8A-4147-A177-3AD203B41FA5}">
                      <a16:colId xmlns:a16="http://schemas.microsoft.com/office/drawing/2014/main" val="20000"/>
                    </a:ext>
                  </a:extLst>
                </a:gridCol>
                <a:gridCol w="3558796">
                  <a:extLst>
                    <a:ext uri="{9D8B030D-6E8A-4147-A177-3AD203B41FA5}">
                      <a16:colId xmlns:a16="http://schemas.microsoft.com/office/drawing/2014/main" val="20001"/>
                    </a:ext>
                  </a:extLst>
                </a:gridCol>
                <a:gridCol w="3558796">
                  <a:extLst>
                    <a:ext uri="{9D8B030D-6E8A-4147-A177-3AD203B41FA5}">
                      <a16:colId xmlns:a16="http://schemas.microsoft.com/office/drawing/2014/main" val="20002"/>
                    </a:ext>
                  </a:extLst>
                </a:gridCol>
              </a:tblGrid>
              <a:tr h="370840">
                <a:tc>
                  <a:txBody>
                    <a:bodyPr/>
                    <a:lstStyle/>
                    <a:p>
                      <a:pPr algn="ctr"/>
                      <a:r>
                        <a:rPr lang="en-US" sz="3500" dirty="0">
                          <a:latin typeface="Calibri" charset="0"/>
                          <a:ea typeface="Calibri" charset="0"/>
                          <a:cs typeface="Calibri" charset="0"/>
                        </a:rPr>
                        <a:t>Advertising</a:t>
                      </a:r>
                      <a:r>
                        <a:rPr lang="en-US" sz="3500" baseline="0" dirty="0">
                          <a:latin typeface="Calibri" charset="0"/>
                          <a:ea typeface="Calibri" charset="0"/>
                          <a:cs typeface="Calibri" charset="0"/>
                        </a:rPr>
                        <a:t> </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dirty="0">
                          <a:latin typeface="Calibri" charset="0"/>
                          <a:ea typeface="Calibri" charset="0"/>
                          <a:cs typeface="Calibri" charset="0"/>
                        </a:rPr>
                        <a:t>Propaganda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Argument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500" dirty="0">
                          <a:latin typeface="Calibri" charset="0"/>
                          <a:ea typeface="Calibri" charset="0"/>
                          <a:cs typeface="Calibri" charset="0"/>
                        </a:rPr>
                        <a:t>Get</a:t>
                      </a:r>
                      <a:r>
                        <a:rPr lang="en-US" sz="3500" baseline="0" dirty="0">
                          <a:latin typeface="Calibri" charset="0"/>
                          <a:ea typeface="Calibri" charset="0"/>
                          <a:cs typeface="Calibri" charset="0"/>
                        </a:rPr>
                        <a:t> the audience to buy or vote for something, benefiting the advertiser</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dirty="0">
                          <a:latin typeface="Calibri" charset="0"/>
                          <a:ea typeface="Calibri" charset="0"/>
                          <a:cs typeface="Calibri" charset="0"/>
                        </a:rPr>
                        <a:t>Get the audience to think a certain way, benefiting the</a:t>
                      </a:r>
                      <a:r>
                        <a:rPr lang="en-US" sz="3500" baseline="0" dirty="0">
                          <a:latin typeface="Calibri" charset="0"/>
                          <a:ea typeface="Calibri" charset="0"/>
                          <a:cs typeface="Calibri" charset="0"/>
                        </a:rPr>
                        <a:t> author’s agenda</a:t>
                      </a:r>
                      <a:endParaRPr lang="en-US" sz="3500" dirty="0">
                        <a:latin typeface="Calibri" charset="0"/>
                        <a:ea typeface="Calibri" charset="0"/>
                        <a:cs typeface="Calibri" charset="0"/>
                      </a:endParaRPr>
                    </a:p>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6" name="Oval 5">
            <a:extLst>
              <a:ext uri="{FF2B5EF4-FFF2-40B4-BE49-F238E27FC236}">
                <a16:creationId xmlns:a16="http://schemas.microsoft.com/office/drawing/2014/main" id="{E564BDE4-2A51-B04D-95C3-275E61B9E5EB}"/>
              </a:ext>
            </a:extLst>
          </p:cNvPr>
          <p:cNvSpPr/>
          <p:nvPr/>
        </p:nvSpPr>
        <p:spPr>
          <a:xfrm>
            <a:off x="7342909" y="756955"/>
            <a:ext cx="4513507" cy="5311336"/>
          </a:xfrm>
          <a:prstGeom prst="ellipse">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914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46</a:t>
            </a:fld>
            <a:endParaRPr lang="en-US"/>
          </a:p>
        </p:txBody>
      </p:sp>
      <p:sp>
        <p:nvSpPr>
          <p:cNvPr id="5" name="Text Placeholder 4"/>
          <p:cNvSpPr>
            <a:spLocks noGrp="1"/>
          </p:cNvSpPr>
          <p:nvPr>
            <p:ph type="body" sz="quarter" idx="10"/>
          </p:nvPr>
        </p:nvSpPr>
        <p:spPr/>
        <p:txBody>
          <a:bodyPr/>
          <a:lstStyle/>
          <a:p>
            <a:pPr>
              <a:buFont typeface="Arial" charset="0"/>
              <a:buChar char="•"/>
            </a:pPr>
            <a:r>
              <a:rPr lang="en-US" sz="4000" dirty="0">
                <a:solidFill>
                  <a:schemeClr val="tx1"/>
                </a:solidFill>
              </a:rPr>
              <a:t>Understand the purpose of argument writing and examine argument writing in the standards</a:t>
            </a:r>
          </a:p>
          <a:p>
            <a:pPr>
              <a:buFont typeface="Arial" charset="0"/>
              <a:buChar char="•"/>
            </a:pPr>
            <a:endParaRPr lang="en-US" sz="1500" dirty="0">
              <a:solidFill>
                <a:schemeClr val="tx1"/>
              </a:solidFill>
            </a:endParaRPr>
          </a:p>
          <a:p>
            <a:pPr>
              <a:buFont typeface="Arial" charset="0"/>
              <a:buChar char="•"/>
            </a:pPr>
            <a:r>
              <a:rPr lang="en-US" sz="4000" dirty="0">
                <a:solidFill>
                  <a:schemeClr val="tx1"/>
                </a:solidFill>
              </a:rPr>
              <a:t>Recognize what strong argument writing about literature looks like, and what it does not look like</a:t>
            </a:r>
          </a:p>
          <a:p>
            <a:pPr>
              <a:buFont typeface="Arial" charset="0"/>
              <a:buChar char="•"/>
            </a:pPr>
            <a:endParaRPr lang="en-US" sz="1500" dirty="0">
              <a:solidFill>
                <a:schemeClr val="tx1"/>
              </a:solidFill>
            </a:endParaRPr>
          </a:p>
          <a:p>
            <a:pPr marL="0" indent="0">
              <a:buNone/>
            </a:pPr>
            <a:endParaRPr lang="en-US" sz="3400" dirty="0"/>
          </a:p>
          <a:p>
            <a:endParaRPr lang="en-US" sz="3400" dirty="0"/>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792940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47</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nvPr>
        </p:nvGraphicFramePr>
        <p:xfrm>
          <a:off x="1307932" y="1223811"/>
          <a:ext cx="9576135" cy="3541276"/>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0">
                <a:tc>
                  <a:txBody>
                    <a:bodyPr/>
                    <a:lstStyle/>
                    <a:p>
                      <a:pPr algn="ctr"/>
                      <a:r>
                        <a:rPr lang="en-US" sz="32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21292">
                <a:tc>
                  <a:txBody>
                    <a:bodyPr/>
                    <a:lstStyle/>
                    <a:p>
                      <a:pPr algn="ctr"/>
                      <a:r>
                        <a:rPr lang="en-US" sz="32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2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68604">
                <a:tc>
                  <a:txBody>
                    <a:bodyPr/>
                    <a:lstStyle/>
                    <a:p>
                      <a:pPr algn="ctr"/>
                      <a:r>
                        <a:rPr lang="en-US" sz="3200" baseline="0" dirty="0">
                          <a:latin typeface="Calibri" charset="0"/>
                          <a:ea typeface="Calibri" charset="0"/>
                          <a:cs typeface="Calibri" charset="0"/>
                        </a:rPr>
                        <a:t>15 </a:t>
                      </a:r>
                      <a:r>
                        <a:rPr lang="en-US" sz="32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Intro to Argument</a:t>
                      </a:r>
                      <a:r>
                        <a:rPr lang="en-US" sz="3200" baseline="0">
                          <a:latin typeface="Calibri" charset="0"/>
                          <a:ea typeface="Calibri" charset="0"/>
                          <a:cs typeface="Calibri" charset="0"/>
                        </a:rPr>
                        <a:t> Writing</a:t>
                      </a:r>
                      <a:endParaRPr lang="en-US" sz="32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54514">
                <a:tc>
                  <a:txBody>
                    <a:bodyPr/>
                    <a:lstStyle/>
                    <a:p>
                      <a:pPr algn="ctr"/>
                      <a:r>
                        <a:rPr lang="en-US" sz="3200" baseline="0" dirty="0">
                          <a:latin typeface="Calibri" charset="0"/>
                          <a:ea typeface="Calibri" charset="0"/>
                          <a:cs typeface="Calibri" charset="0"/>
                        </a:rPr>
                        <a:t>30 </a:t>
                      </a:r>
                      <a:r>
                        <a:rPr lang="en-US" sz="32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dirty="0">
                          <a:latin typeface="Calibri" charset="0"/>
                          <a:ea typeface="Calibri" charset="0"/>
                          <a:cs typeface="Calibri" charset="0"/>
                        </a:rPr>
                        <a:t>Distinguish Between Examples and Non-Examples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94944">
                <a:tc>
                  <a:txBody>
                    <a:bodyPr/>
                    <a:lstStyle/>
                    <a:p>
                      <a:pPr algn="ctr"/>
                      <a:r>
                        <a:rPr lang="en-US" sz="32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39728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48</a:t>
            </a:fld>
            <a:endParaRPr lang="en-US" sz="1600">
              <a:solidFill>
                <a:schemeClr val="dk1"/>
              </a:solidFill>
              <a:latin typeface="Calibri"/>
              <a:ea typeface="Calibri"/>
              <a:cs typeface="Calibri"/>
              <a:sym typeface="Calibri"/>
            </a:endParaRPr>
          </a:p>
        </p:txBody>
      </p:sp>
      <p:sp>
        <p:nvSpPr>
          <p:cNvPr id="2" name="Text Placeholder 1"/>
          <p:cNvSpPr>
            <a:spLocks noGrp="1"/>
          </p:cNvSpPr>
          <p:nvPr>
            <p:ph type="body" sz="quarter" idx="10"/>
          </p:nvPr>
        </p:nvSpPr>
        <p:spPr/>
        <p:txBody>
          <a:bodyPr/>
          <a:lstStyle/>
          <a:p>
            <a:r>
              <a:rPr lang="en-US" sz="4000" b="1" dirty="0">
                <a:solidFill>
                  <a:schemeClr val="tx2"/>
                </a:solidFill>
              </a:rPr>
              <a:t>Read</a:t>
            </a:r>
            <a:r>
              <a:rPr lang="en-US" sz="4000" dirty="0">
                <a:solidFill>
                  <a:schemeClr val="tx1"/>
                </a:solidFill>
              </a:rPr>
              <a:t> the two quotes in your note-catcher</a:t>
            </a:r>
          </a:p>
          <a:p>
            <a:endParaRPr lang="en-US" sz="3000" dirty="0">
              <a:solidFill>
                <a:schemeClr val="tx1"/>
              </a:solidFill>
            </a:endParaRPr>
          </a:p>
          <a:p>
            <a:pPr marL="0" indent="0" algn="ctr">
              <a:buNone/>
            </a:pPr>
            <a:r>
              <a:rPr lang="en-US" sz="4000" b="1" dirty="0">
                <a:solidFill>
                  <a:schemeClr val="tx2"/>
                </a:solidFill>
              </a:rPr>
              <a:t>Write – Pair – Share</a:t>
            </a:r>
          </a:p>
          <a:p>
            <a:r>
              <a:rPr lang="en-US" sz="4000" dirty="0">
                <a:solidFill>
                  <a:schemeClr val="tx1"/>
                </a:solidFill>
              </a:rPr>
              <a:t> What do these two quotes tell us about argument writing? </a:t>
            </a:r>
          </a:p>
          <a:p>
            <a:r>
              <a:rPr lang="en-US" sz="4000" dirty="0">
                <a:solidFill>
                  <a:schemeClr val="bg1">
                    <a:lumMod val="50000"/>
                  </a:schemeClr>
                </a:solidFill>
              </a:rPr>
              <a:t> With a partner, craft a definition of “argument writing”</a:t>
            </a: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What is argument writing? </a:t>
            </a:r>
          </a:p>
        </p:txBody>
      </p:sp>
    </p:spTree>
    <p:extLst>
      <p:ext uri="{BB962C8B-B14F-4D97-AF65-F5344CB8AC3E}">
        <p14:creationId xmlns:p14="http://schemas.microsoft.com/office/powerpoint/2010/main" val="330307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49</a:t>
            </a:fld>
            <a:endParaRPr lang="en-US" sz="160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a:solidFill>
                  <a:schemeClr val="lt1"/>
                </a:solidFill>
                <a:ea typeface="Calibri"/>
                <a:sym typeface="Calibri"/>
              </a:rPr>
              <a:t>Two Quotes</a:t>
            </a:r>
            <a:endParaRPr lang="en-US" sz="4000" b="0" i="0" u="none" strike="noStrike" cap="none">
              <a:solidFill>
                <a:schemeClr val="lt1"/>
              </a:solidFill>
              <a:latin typeface="Calibri"/>
              <a:ea typeface="Calibri"/>
              <a:cs typeface="Calibri"/>
              <a:sym typeface="Calibri"/>
            </a:endParaRPr>
          </a:p>
        </p:txBody>
      </p:sp>
      <p:sp>
        <p:nvSpPr>
          <p:cNvPr id="2" name="TextBox 1"/>
          <p:cNvSpPr txBox="1"/>
          <p:nvPr/>
        </p:nvSpPr>
        <p:spPr>
          <a:xfrm>
            <a:off x="625221" y="1365631"/>
            <a:ext cx="5232654" cy="4339650"/>
          </a:xfrm>
          <a:prstGeom prst="rect">
            <a:avLst/>
          </a:prstGeom>
          <a:noFill/>
        </p:spPr>
        <p:txBody>
          <a:bodyPr wrap="square" rtlCol="0">
            <a:spAutoFit/>
          </a:bodyPr>
          <a:lstStyle/>
          <a:p>
            <a:r>
              <a:rPr lang="en-US" sz="2300">
                <a:latin typeface="Calibri"/>
                <a:cs typeface="Calibri"/>
              </a:rPr>
              <a:t>"Argument forces a writer to evaluate the strengths and weaknesses of multiple perspectives. When teachers ask students to consider two or more perspectives on a topic or issue, something far beyond surface knowledge is required: students must think critically and deeply, assess the validity of their own thinking, and anticipate counterclaims in opposition to their own assertions”</a:t>
            </a:r>
          </a:p>
          <a:p>
            <a:endParaRPr lang="en-US" sz="2300">
              <a:latin typeface="Calibri"/>
              <a:cs typeface="Calibri"/>
            </a:endParaRPr>
          </a:p>
          <a:p>
            <a:r>
              <a:rPr lang="en-US" sz="2300" i="1">
                <a:latin typeface="Calibri"/>
                <a:cs typeface="Calibri"/>
              </a:rPr>
              <a:t>Neil Postman, 1997</a:t>
            </a:r>
          </a:p>
        </p:txBody>
      </p:sp>
      <p:sp>
        <p:nvSpPr>
          <p:cNvPr id="3" name="Rectangle 2"/>
          <p:cNvSpPr/>
          <p:nvPr/>
        </p:nvSpPr>
        <p:spPr>
          <a:xfrm>
            <a:off x="6686550" y="1365631"/>
            <a:ext cx="4171950" cy="4339650"/>
          </a:xfrm>
          <a:prstGeom prst="rect">
            <a:avLst/>
          </a:prstGeom>
        </p:spPr>
        <p:txBody>
          <a:bodyPr wrap="square">
            <a:spAutoFit/>
          </a:bodyPr>
          <a:lstStyle/>
          <a:p>
            <a:r>
              <a:rPr lang="en-US" sz="2300" dirty="0">
                <a:latin typeface="Calibri" charset="0"/>
                <a:ea typeface="Calibri" charset="0"/>
                <a:cs typeface="Calibri" charset="0"/>
              </a:rPr>
              <a:t>“…the proper context for thinking about argument is one ‘in which the goal is not victory but a good decision, one in which all arguers are at risk of needing to alter their views, one in which a participant takes seriously and fairly the views different from his or her own’”</a:t>
            </a:r>
          </a:p>
          <a:p>
            <a:endParaRPr lang="en-US" sz="2300" dirty="0">
              <a:latin typeface="Calibri" charset="0"/>
              <a:ea typeface="Calibri" charset="0"/>
              <a:cs typeface="Calibri" charset="0"/>
            </a:endParaRPr>
          </a:p>
          <a:p>
            <a:endParaRPr lang="en-US" sz="2300" i="1" dirty="0">
              <a:latin typeface="Calibri" charset="0"/>
              <a:ea typeface="Calibri" charset="0"/>
              <a:cs typeface="Calibri" charset="0"/>
            </a:endParaRPr>
          </a:p>
          <a:p>
            <a:r>
              <a:rPr lang="en-US" sz="2300" i="1" dirty="0">
                <a:latin typeface="Calibri" charset="0"/>
                <a:ea typeface="Calibri" charset="0"/>
                <a:cs typeface="Calibri" charset="0"/>
              </a:rPr>
              <a:t>Richard Fulkerson 1996</a:t>
            </a:r>
          </a:p>
        </p:txBody>
      </p:sp>
    </p:spTree>
    <p:extLst>
      <p:ext uri="{BB962C8B-B14F-4D97-AF65-F5344CB8AC3E}">
        <p14:creationId xmlns:p14="http://schemas.microsoft.com/office/powerpoint/2010/main" val="235988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5</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5000">
              <a:solidFill>
                <a:schemeClr val="tx1"/>
              </a:solidFill>
            </a:endParaRPr>
          </a:p>
          <a:p>
            <a:pPr marL="177800" indent="0" algn="ctr">
              <a:buNone/>
            </a:pPr>
            <a:r>
              <a:rPr lang="en-US" sz="5000">
                <a:solidFill>
                  <a:schemeClr val="tx1"/>
                </a:solidFill>
              </a:rPr>
              <a:t>What reactions or questions do you anticipate your teachers may have in response to the content we’ve learned so far?</a:t>
            </a:r>
          </a:p>
        </p:txBody>
      </p:sp>
      <p:sp>
        <p:nvSpPr>
          <p:cNvPr id="6" name="Title 5"/>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12340444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50</a:t>
            </a:fld>
            <a:endParaRPr lang="en-US" sz="160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is-IS" sz="4000" b="0" i="0" u="none" strike="noStrike" cap="none">
                <a:solidFill>
                  <a:schemeClr val="lt1"/>
                </a:solidFill>
                <a:latin typeface="Calibri"/>
                <a:ea typeface="Calibri"/>
                <a:cs typeface="Calibri"/>
                <a:sym typeface="Calibri"/>
              </a:rPr>
              <a:t>What is argument writing, exactly?</a:t>
            </a:r>
            <a:endParaRPr lang="en-US" sz="4000" b="0" i="0" u="none" strike="noStrike" cap="none">
              <a:solidFill>
                <a:schemeClr val="lt1"/>
              </a:solidFill>
              <a:latin typeface="Calibri"/>
              <a:ea typeface="Calibri"/>
              <a:cs typeface="Calibri"/>
              <a:sym typeface="Calibri"/>
            </a:endParaRPr>
          </a:p>
        </p:txBody>
      </p:sp>
      <p:sp>
        <p:nvSpPr>
          <p:cNvPr id="3" name="TextBox 2"/>
          <p:cNvSpPr txBox="1"/>
          <p:nvPr/>
        </p:nvSpPr>
        <p:spPr>
          <a:xfrm>
            <a:off x="408074" y="1043109"/>
            <a:ext cx="7226103" cy="5109091"/>
          </a:xfrm>
          <a:prstGeom prst="rect">
            <a:avLst/>
          </a:prstGeom>
          <a:noFill/>
        </p:spPr>
        <p:txBody>
          <a:bodyPr wrap="square" rtlCol="0">
            <a:spAutoFit/>
          </a:bodyPr>
          <a:lstStyle/>
          <a:p>
            <a:pPr marL="457200" indent="-457200">
              <a:buFont typeface="Arial" charset="0"/>
              <a:buChar char="•"/>
            </a:pPr>
            <a:r>
              <a:rPr lang="en-US" sz="3800" b="1" dirty="0">
                <a:solidFill>
                  <a:schemeClr val="tx2"/>
                </a:solidFill>
                <a:latin typeface="Calibri" charset="0"/>
                <a:ea typeface="Calibri" charset="0"/>
                <a:cs typeface="Calibri" charset="0"/>
              </a:rPr>
              <a:t>Relies on </a:t>
            </a:r>
            <a:r>
              <a:rPr lang="en-US" sz="3800" dirty="0">
                <a:latin typeface="Calibri" charset="0"/>
                <a:ea typeface="Calibri" charset="0"/>
                <a:cs typeface="Calibri" charset="0"/>
              </a:rPr>
              <a:t>evidence, reasoning and logic</a:t>
            </a: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Chooses</a:t>
            </a:r>
            <a:r>
              <a:rPr lang="en-US" sz="3800" dirty="0">
                <a:latin typeface="Calibri" charset="0"/>
                <a:ea typeface="Calibri" charset="0"/>
                <a:cs typeface="Calibri" charset="0"/>
              </a:rPr>
              <a:t> facts and ideas that have been deeply considered</a:t>
            </a: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Respectfully addresses </a:t>
            </a:r>
            <a:r>
              <a:rPr lang="en-US" sz="3800" dirty="0">
                <a:latin typeface="Calibri" charset="0"/>
                <a:ea typeface="Calibri" charset="0"/>
                <a:cs typeface="Calibri" charset="0"/>
              </a:rPr>
              <a:t>alternative viewpoints or perspectives</a:t>
            </a:r>
          </a:p>
          <a:p>
            <a:endParaRPr lang="en-US" sz="3000" dirty="0">
              <a:latin typeface="Calibri" charset="0"/>
              <a:ea typeface="Calibri" charset="0"/>
              <a:cs typeface="Calibri"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2818" y="1287557"/>
            <a:ext cx="3403600" cy="4495800"/>
          </a:xfrm>
          <a:prstGeom prst="rect">
            <a:avLst/>
          </a:prstGeom>
        </p:spPr>
      </p:pic>
    </p:spTree>
    <p:extLst>
      <p:ext uri="{BB962C8B-B14F-4D97-AF65-F5344CB8AC3E}">
        <p14:creationId xmlns:p14="http://schemas.microsoft.com/office/powerpoint/2010/main" val="80191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51</a:t>
            </a:fld>
            <a:endParaRPr lang="uk-UA"/>
          </a:p>
        </p:txBody>
      </p:sp>
      <p:sp>
        <p:nvSpPr>
          <p:cNvPr id="4" name="Title 3"/>
          <p:cNvSpPr>
            <a:spLocks noGrp="1"/>
          </p:cNvSpPr>
          <p:nvPr>
            <p:ph type="title"/>
          </p:nvPr>
        </p:nvSpPr>
        <p:spPr/>
        <p:txBody>
          <a:bodyPr/>
          <a:lstStyle/>
          <a:p>
            <a:r>
              <a:rPr lang="en-US" dirty="0"/>
              <a:t>Argument Writing is Different</a:t>
            </a:r>
          </a:p>
        </p:txBody>
      </p:sp>
      <p:graphicFrame>
        <p:nvGraphicFramePr>
          <p:cNvPr id="6" name="Table 5"/>
          <p:cNvGraphicFramePr>
            <a:graphicFrameLocks noGrp="1"/>
          </p:cNvGraphicFramePr>
          <p:nvPr>
            <p:extLst/>
          </p:nvPr>
        </p:nvGraphicFramePr>
        <p:xfrm>
          <a:off x="743884" y="1591535"/>
          <a:ext cx="10676388" cy="3383280"/>
        </p:xfrm>
        <a:graphic>
          <a:graphicData uri="http://schemas.openxmlformats.org/drawingml/2006/table">
            <a:tbl>
              <a:tblPr firstRow="1" bandRow="1">
                <a:tableStyleId>{5C22544A-7EE6-4342-B048-85BDC9FD1C3A}</a:tableStyleId>
              </a:tblPr>
              <a:tblGrid>
                <a:gridCol w="3558796">
                  <a:extLst>
                    <a:ext uri="{9D8B030D-6E8A-4147-A177-3AD203B41FA5}">
                      <a16:colId xmlns:a16="http://schemas.microsoft.com/office/drawing/2014/main" val="20000"/>
                    </a:ext>
                  </a:extLst>
                </a:gridCol>
                <a:gridCol w="3558796">
                  <a:extLst>
                    <a:ext uri="{9D8B030D-6E8A-4147-A177-3AD203B41FA5}">
                      <a16:colId xmlns:a16="http://schemas.microsoft.com/office/drawing/2014/main" val="20001"/>
                    </a:ext>
                  </a:extLst>
                </a:gridCol>
                <a:gridCol w="3558796">
                  <a:extLst>
                    <a:ext uri="{9D8B030D-6E8A-4147-A177-3AD203B41FA5}">
                      <a16:colId xmlns:a16="http://schemas.microsoft.com/office/drawing/2014/main" val="20002"/>
                    </a:ext>
                  </a:extLst>
                </a:gridCol>
              </a:tblGrid>
              <a:tr h="370840">
                <a:tc>
                  <a:txBody>
                    <a:bodyPr/>
                    <a:lstStyle/>
                    <a:p>
                      <a:pPr algn="ctr"/>
                      <a:r>
                        <a:rPr lang="en-US" sz="3500">
                          <a:latin typeface="Calibri" charset="0"/>
                          <a:ea typeface="Calibri" charset="0"/>
                          <a:cs typeface="Calibri" charset="0"/>
                        </a:rPr>
                        <a:t>Propaganda</a:t>
                      </a:r>
                      <a:r>
                        <a:rPr lang="en-US" sz="3500" baseline="0">
                          <a:latin typeface="Calibri" charset="0"/>
                          <a:ea typeface="Calibri" charset="0"/>
                          <a:cs typeface="Calibri" charset="0"/>
                        </a:rPr>
                        <a:t> </a:t>
                      </a:r>
                      <a:endParaRPr lang="en-US" sz="35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Advertising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Argument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r>
                        <a:rPr lang="en-US" sz="3500" dirty="0">
                          <a:latin typeface="Calibri" charset="0"/>
                          <a:ea typeface="Calibri" charset="0"/>
                          <a:cs typeface="Calibri" charset="0"/>
                        </a:rPr>
                        <a:t>Get the audience to think a certain way, benefiting the</a:t>
                      </a:r>
                      <a:r>
                        <a:rPr lang="en-US" sz="3500" baseline="0" dirty="0">
                          <a:latin typeface="Calibri" charset="0"/>
                          <a:ea typeface="Calibri" charset="0"/>
                          <a:cs typeface="Calibri" charset="0"/>
                        </a:rPr>
                        <a:t> author’s agenda</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a:latin typeface="Calibri" charset="0"/>
                          <a:ea typeface="Calibri" charset="0"/>
                          <a:cs typeface="Calibri" charset="0"/>
                        </a:rPr>
                        <a:t>Get</a:t>
                      </a:r>
                      <a:r>
                        <a:rPr lang="en-US" sz="3500" baseline="0">
                          <a:latin typeface="Calibri" charset="0"/>
                          <a:ea typeface="Calibri" charset="0"/>
                          <a:cs typeface="Calibri" charset="0"/>
                        </a:rPr>
                        <a:t> the audience to buy or vote for something, benefiting the advertiser</a:t>
                      </a:r>
                      <a:endParaRPr lang="en-US" sz="35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dirty="0">
                          <a:latin typeface="Calibri" charset="0"/>
                          <a:ea typeface="Calibri" charset="0"/>
                          <a:cs typeface="Calibri" charset="0"/>
                        </a:rPr>
                        <a:t>Brings the reader along a “search for</a:t>
                      </a:r>
                      <a:r>
                        <a:rPr lang="en-US" sz="3500" baseline="0" dirty="0">
                          <a:latin typeface="Calibri" charset="0"/>
                          <a:ea typeface="Calibri" charset="0"/>
                          <a:cs typeface="Calibri" charset="0"/>
                        </a:rPr>
                        <a:t> truth,” or deep understanding,</a:t>
                      </a:r>
                      <a:r>
                        <a:rPr lang="en-US" sz="3500" dirty="0">
                          <a:latin typeface="Calibri" charset="0"/>
                          <a:ea typeface="Calibri" charset="0"/>
                          <a:cs typeface="Calibri" charset="0"/>
                        </a:rPr>
                        <a:t> benefitting 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5" name="Oval 4">
            <a:extLst>
              <a:ext uri="{FF2B5EF4-FFF2-40B4-BE49-F238E27FC236}">
                <a16:creationId xmlns:a16="http://schemas.microsoft.com/office/drawing/2014/main" id="{8CF7BE4B-91E8-0547-856B-AB52A8248042}"/>
              </a:ext>
            </a:extLst>
          </p:cNvPr>
          <p:cNvSpPr/>
          <p:nvPr/>
        </p:nvSpPr>
        <p:spPr>
          <a:xfrm>
            <a:off x="7342909" y="756955"/>
            <a:ext cx="4513507" cy="5311336"/>
          </a:xfrm>
          <a:prstGeom prst="ellipse">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278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52</a:t>
            </a:fld>
            <a:endParaRPr lang="uk-UA"/>
          </a:p>
        </p:txBody>
      </p:sp>
      <p:sp>
        <p:nvSpPr>
          <p:cNvPr id="3" name="Text Placeholder 2"/>
          <p:cNvSpPr>
            <a:spLocks noGrp="1"/>
          </p:cNvSpPr>
          <p:nvPr>
            <p:ph type="body" sz="quarter" idx="10"/>
          </p:nvPr>
        </p:nvSpPr>
        <p:spPr>
          <a:xfrm>
            <a:off x="398464" y="1193800"/>
            <a:ext cx="5107392" cy="4822825"/>
          </a:xfrm>
        </p:spPr>
        <p:txBody>
          <a:bodyPr/>
          <a:lstStyle/>
          <a:p>
            <a:pPr marL="0" indent="0" algn="ctr">
              <a:buNone/>
            </a:pPr>
            <a:endParaRPr lang="en-US" sz="3500" b="1" dirty="0">
              <a:solidFill>
                <a:schemeClr val="tx2"/>
              </a:solidFill>
              <a:latin typeface="Calibri" charset="0"/>
              <a:ea typeface="Calibri" charset="0"/>
              <a:cs typeface="Calibri" charset="0"/>
            </a:endParaRPr>
          </a:p>
          <a:p>
            <a:pPr marL="0" indent="0" algn="ctr">
              <a:buNone/>
            </a:pPr>
            <a:r>
              <a:rPr lang="en-US" sz="4500" b="1" dirty="0">
                <a:solidFill>
                  <a:schemeClr val="tx2"/>
                </a:solidFill>
                <a:latin typeface="Calibri" charset="0"/>
                <a:ea typeface="Calibri" charset="0"/>
                <a:cs typeface="Calibri" charset="0"/>
              </a:rPr>
              <a:t>to inform and sometimes persuade the reader about a complex topic</a:t>
            </a:r>
            <a:endParaRPr lang="en-US" dirty="0"/>
          </a:p>
        </p:txBody>
      </p:sp>
      <p:sp>
        <p:nvSpPr>
          <p:cNvPr id="4" name="Title 3"/>
          <p:cNvSpPr>
            <a:spLocks noGrp="1"/>
          </p:cNvSpPr>
          <p:nvPr>
            <p:ph type="title"/>
          </p:nvPr>
        </p:nvSpPr>
        <p:spPr/>
        <p:txBody>
          <a:bodyPr/>
          <a:lstStyle/>
          <a:p>
            <a:r>
              <a:rPr lang="en-US" dirty="0"/>
              <a:t>The Purpose of Argument Writing</a:t>
            </a:r>
            <a:r>
              <a:rPr lang="is-IS" dirty="0"/>
              <a:t>…</a:t>
            </a:r>
            <a:endParaRPr lang="en-US" dirty="0"/>
          </a:p>
        </p:txBody>
      </p:sp>
      <p:sp>
        <p:nvSpPr>
          <p:cNvPr id="5" name="Rectangle 4"/>
          <p:cNvSpPr/>
          <p:nvPr/>
        </p:nvSpPr>
        <p:spPr>
          <a:xfrm>
            <a:off x="5817140" y="1193800"/>
            <a:ext cx="6096000" cy="4632037"/>
          </a:xfrm>
          <a:prstGeom prst="rect">
            <a:avLst/>
          </a:prstGeom>
          <a:ln w="47625">
            <a:solidFill>
              <a:schemeClr val="tx2"/>
            </a:solidFill>
          </a:ln>
        </p:spPr>
        <p:txBody>
          <a:bodyPr>
            <a:spAutoFit/>
          </a:bodyPr>
          <a:lstStyle/>
          <a:p>
            <a:r>
              <a:rPr lang="en-US" sz="3000" dirty="0">
                <a:latin typeface="Calibri" charset="0"/>
                <a:ea typeface="Calibri" charset="0"/>
                <a:cs typeface="Calibri" charset="0"/>
              </a:rPr>
              <a:t>A useful perspective for thinking about argument writing is one “in which the goal is not victory but a good decision, one in which all arguers are at risk of needing to alter their views, one in which a participant takes seriously and fairly the views different from his or her own”.</a:t>
            </a:r>
          </a:p>
          <a:p>
            <a:endParaRPr lang="en-US" sz="3500" i="1" dirty="0">
              <a:latin typeface="Calibri" charset="0"/>
              <a:ea typeface="Calibri" charset="0"/>
              <a:cs typeface="Calibri" charset="0"/>
            </a:endParaRPr>
          </a:p>
          <a:p>
            <a:r>
              <a:rPr lang="en-US" sz="2000" i="1" dirty="0">
                <a:latin typeface="Calibri" charset="0"/>
                <a:ea typeface="Calibri" charset="0"/>
                <a:cs typeface="Calibri" charset="0"/>
              </a:rPr>
              <a:t>Richard Fulkerson 1996</a:t>
            </a:r>
          </a:p>
        </p:txBody>
      </p:sp>
    </p:spTree>
    <p:extLst>
      <p:ext uri="{BB962C8B-B14F-4D97-AF65-F5344CB8AC3E}">
        <p14:creationId xmlns:p14="http://schemas.microsoft.com/office/powerpoint/2010/main" val="169985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53</a:t>
            </a:fld>
            <a:endParaRPr lang="uk-UA"/>
          </a:p>
        </p:txBody>
      </p:sp>
      <p:sp>
        <p:nvSpPr>
          <p:cNvPr id="3" name="Text Placeholder 2"/>
          <p:cNvSpPr>
            <a:spLocks noGrp="1"/>
          </p:cNvSpPr>
          <p:nvPr>
            <p:ph type="body" sz="quarter" idx="10"/>
          </p:nvPr>
        </p:nvSpPr>
        <p:spPr/>
        <p:txBody>
          <a:bodyPr/>
          <a:lstStyle/>
          <a:p>
            <a:r>
              <a:rPr lang="en-US" sz="4500" dirty="0">
                <a:solidFill>
                  <a:schemeClr val="tx1"/>
                </a:solidFill>
              </a:rPr>
              <a:t> Deep knowledge of a topic</a:t>
            </a:r>
          </a:p>
          <a:p>
            <a:endParaRPr lang="en-US" sz="2000" dirty="0">
              <a:solidFill>
                <a:schemeClr val="tx1"/>
              </a:solidFill>
            </a:endParaRPr>
          </a:p>
          <a:p>
            <a:r>
              <a:rPr lang="en-US" sz="4500" dirty="0">
                <a:solidFill>
                  <a:schemeClr val="tx1"/>
                </a:solidFill>
              </a:rPr>
              <a:t> An awareness of the complexity of the topic</a:t>
            </a:r>
          </a:p>
          <a:p>
            <a:endParaRPr lang="en-US" sz="2000" dirty="0">
              <a:solidFill>
                <a:schemeClr val="tx1"/>
              </a:solidFill>
            </a:endParaRPr>
          </a:p>
          <a:p>
            <a:r>
              <a:rPr lang="en-US" sz="4500" dirty="0">
                <a:solidFill>
                  <a:schemeClr val="tx1"/>
                </a:solidFill>
              </a:rPr>
              <a:t> An appreciation for multiple perspectives on the topic</a:t>
            </a:r>
          </a:p>
          <a:p>
            <a:endParaRPr lang="en-US" dirty="0"/>
          </a:p>
        </p:txBody>
      </p:sp>
      <p:sp>
        <p:nvSpPr>
          <p:cNvPr id="4" name="Title 3"/>
          <p:cNvSpPr>
            <a:spLocks noGrp="1"/>
          </p:cNvSpPr>
          <p:nvPr>
            <p:ph type="title"/>
          </p:nvPr>
        </p:nvSpPr>
        <p:spPr/>
        <p:txBody>
          <a:bodyPr/>
          <a:lstStyle/>
          <a:p>
            <a:r>
              <a:rPr lang="en-US" dirty="0"/>
              <a:t>That means students need</a:t>
            </a:r>
            <a:r>
              <a:rPr lang="is-IS" dirty="0"/>
              <a:t>…</a:t>
            </a:r>
            <a:endParaRPr lang="en-US" dirty="0"/>
          </a:p>
        </p:txBody>
      </p:sp>
    </p:spTree>
    <p:extLst>
      <p:ext uri="{BB962C8B-B14F-4D97-AF65-F5344CB8AC3E}">
        <p14:creationId xmlns:p14="http://schemas.microsoft.com/office/powerpoint/2010/main" val="286912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54</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dirty="0">
              <a:latin typeface="Calibri" charset="0"/>
              <a:ea typeface="Calibri" charset="0"/>
              <a:cs typeface="Calibri" charset="0"/>
            </a:endParaRPr>
          </a:p>
          <a:p>
            <a:pPr algn="ctr"/>
            <a:r>
              <a:rPr lang="en-US" sz="3500" b="1" dirty="0">
                <a:latin typeface="Calibri" charset="0"/>
                <a:ea typeface="Calibri" charset="0"/>
                <a:cs typeface="Calibri" charset="0"/>
              </a:rPr>
              <a:t>Narrative</a:t>
            </a:r>
          </a:p>
          <a:p>
            <a:pPr algn="ctr"/>
            <a:r>
              <a:rPr lang="en-US" sz="3500" b="1" dirty="0">
                <a:latin typeface="Calibri" charset="0"/>
                <a:ea typeface="Calibri" charset="0"/>
                <a:cs typeface="Calibri" charset="0"/>
              </a:rPr>
              <a:t>Writing</a:t>
            </a:r>
            <a:endParaRPr lang="en-US" sz="1700" b="1" dirty="0">
              <a:latin typeface="Calibri" charset="0"/>
              <a:ea typeface="Calibri" charset="0"/>
              <a:cs typeface="Calibri" charset="0"/>
            </a:endParaRPr>
          </a:p>
          <a:p>
            <a:pPr algn="ctr"/>
            <a:endParaRPr lang="en-US" sz="1600" b="1" dirty="0">
              <a:latin typeface="Calibri" charset="0"/>
              <a:ea typeface="Calibri" charset="0"/>
              <a:cs typeface="Calibri" charset="0"/>
            </a:endParaRPr>
          </a:p>
        </p:txBody>
      </p:sp>
    </p:spTree>
    <p:extLst>
      <p:ext uri="{BB962C8B-B14F-4D97-AF65-F5344CB8AC3E}">
        <p14:creationId xmlns:p14="http://schemas.microsoft.com/office/powerpoint/2010/main" val="171428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55</a:t>
            </a:fld>
            <a:endParaRPr lang="uk-UA"/>
          </a:p>
        </p:txBody>
      </p:sp>
      <p:sp>
        <p:nvSpPr>
          <p:cNvPr id="4" name="Text Placeholder 3"/>
          <p:cNvSpPr>
            <a:spLocks noGrp="1"/>
          </p:cNvSpPr>
          <p:nvPr>
            <p:ph type="body" sz="quarter" idx="10"/>
          </p:nvPr>
        </p:nvSpPr>
        <p:spPr>
          <a:xfrm>
            <a:off x="423863" y="990600"/>
            <a:ext cx="4303600" cy="4978400"/>
          </a:xfrm>
          <a:solidFill>
            <a:schemeClr val="tx1">
              <a:lumMod val="20000"/>
              <a:lumOff val="80000"/>
            </a:schemeClr>
          </a:solidFill>
          <a:ln w="38100">
            <a:solidFill>
              <a:schemeClr val="tx2"/>
            </a:solidFill>
          </a:ln>
        </p:spPr>
        <p:txBody>
          <a:bodyPr/>
          <a:lstStyle/>
          <a:p>
            <a:pPr marL="0" lvl="0" indent="0" algn="ctr">
              <a:buNone/>
            </a:pPr>
            <a:r>
              <a:rPr lang="en-US" sz="3600" b="1">
                <a:solidFill>
                  <a:schemeClr val="tx1"/>
                </a:solidFill>
              </a:rPr>
              <a:t>Anchor Standard W.1</a:t>
            </a:r>
          </a:p>
          <a:p>
            <a:pPr marL="0" lvl="0" indent="0" algn="ctr">
              <a:buNone/>
            </a:pPr>
            <a:r>
              <a:rPr lang="en-US" sz="3600">
                <a:solidFill>
                  <a:schemeClr val="tx1"/>
                </a:solidFill>
              </a:rPr>
              <a:t>Write arguments to support claims in an analysis of substantive topics or texts, using valid reasoning and relevant and sufficient evidence.</a:t>
            </a:r>
          </a:p>
          <a:p>
            <a:pPr marL="0" indent="0">
              <a:buNone/>
            </a:pPr>
            <a:endParaRPr lang="en-US"/>
          </a:p>
        </p:txBody>
      </p:sp>
      <p:sp>
        <p:nvSpPr>
          <p:cNvPr id="2" name="Title 1"/>
          <p:cNvSpPr>
            <a:spLocks noGrp="1"/>
          </p:cNvSpPr>
          <p:nvPr>
            <p:ph type="title"/>
          </p:nvPr>
        </p:nvSpPr>
        <p:spPr/>
        <p:txBody>
          <a:bodyPr/>
          <a:lstStyle/>
          <a:p>
            <a:r>
              <a:rPr lang="en-US" dirty="0"/>
              <a:t>Zoom in: Writing Anchor Standard 1</a:t>
            </a:r>
          </a:p>
        </p:txBody>
      </p:sp>
      <p:sp>
        <p:nvSpPr>
          <p:cNvPr id="5" name="TextBox 4"/>
          <p:cNvSpPr txBox="1"/>
          <p:nvPr/>
        </p:nvSpPr>
        <p:spPr>
          <a:xfrm>
            <a:off x="5181600" y="990600"/>
            <a:ext cx="6360175" cy="4031873"/>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Study</a:t>
            </a:r>
            <a:r>
              <a:rPr lang="en-US" sz="4000" dirty="0">
                <a:latin typeface="Calibri" charset="0"/>
                <a:ea typeface="Calibri" charset="0"/>
                <a:cs typeface="Calibri" charset="0"/>
              </a:rPr>
              <a:t> the anchor standard</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b="1" dirty="0">
                <a:solidFill>
                  <a:schemeClr val="tx2"/>
                </a:solidFill>
                <a:latin typeface="Calibri" charset="0"/>
                <a:ea typeface="Calibri" charset="0"/>
                <a:cs typeface="Calibri" charset="0"/>
              </a:rPr>
              <a:t>Highlight</a:t>
            </a:r>
            <a:r>
              <a:rPr lang="en-US" sz="4000" dirty="0">
                <a:latin typeface="Calibri" charset="0"/>
                <a:ea typeface="Calibri" charset="0"/>
                <a:cs typeface="Calibri" charset="0"/>
              </a:rPr>
              <a:t> key words and phrases that describe what students must do in order to meet this standard</a:t>
            </a:r>
          </a:p>
          <a:p>
            <a:pPr marL="285750" indent="-285750">
              <a:buFont typeface="Arial" charset="0"/>
              <a:buChar char="•"/>
            </a:pPr>
            <a:endParaRPr lang="en-US" dirty="0">
              <a:latin typeface="Calibri" charset="0"/>
              <a:ea typeface="Calibri" charset="0"/>
              <a:cs typeface="Calibri" charset="0"/>
            </a:endParaRPr>
          </a:p>
          <a:p>
            <a:pPr marL="285750" indent="-285750">
              <a:buFont typeface="Arial" charset="0"/>
              <a:buChar char="•"/>
            </a:pPr>
            <a:endParaRPr lang="en-US" dirty="0">
              <a:latin typeface="Calibri" charset="0"/>
              <a:ea typeface="Calibri" charset="0"/>
              <a:cs typeface="Calibri" charset="0"/>
            </a:endParaRPr>
          </a:p>
        </p:txBody>
      </p:sp>
    </p:spTree>
    <p:extLst>
      <p:ext uri="{BB962C8B-B14F-4D97-AF65-F5344CB8AC3E}">
        <p14:creationId xmlns:p14="http://schemas.microsoft.com/office/powerpoint/2010/main" val="152137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56</a:t>
            </a:fld>
            <a:endParaRPr lang="uk-UA"/>
          </a:p>
        </p:txBody>
      </p:sp>
      <p:sp>
        <p:nvSpPr>
          <p:cNvPr id="4" name="Text Placeholder 3"/>
          <p:cNvSpPr>
            <a:spLocks noGrp="1"/>
          </p:cNvSpPr>
          <p:nvPr>
            <p:ph type="body" sz="quarter" idx="10"/>
          </p:nvPr>
        </p:nvSpPr>
        <p:spPr>
          <a:xfrm>
            <a:off x="398463" y="1041400"/>
            <a:ext cx="4111265" cy="4822825"/>
          </a:xfrm>
          <a:solidFill>
            <a:schemeClr val="tx1">
              <a:lumMod val="20000"/>
              <a:lumOff val="80000"/>
            </a:schemeClr>
          </a:solidFill>
          <a:ln w="38100">
            <a:solidFill>
              <a:schemeClr val="tx2"/>
            </a:solidFill>
          </a:ln>
        </p:spPr>
        <p:txBody>
          <a:bodyPr/>
          <a:lstStyle/>
          <a:p>
            <a:pPr marL="0" lvl="0" indent="0" algn="ctr">
              <a:buNone/>
            </a:pPr>
            <a:r>
              <a:rPr lang="en-US" sz="3500" b="1">
                <a:solidFill>
                  <a:schemeClr val="tx1"/>
                </a:solidFill>
              </a:rPr>
              <a:t>Anchor Standard W.1</a:t>
            </a:r>
          </a:p>
          <a:p>
            <a:pPr marL="0" lvl="0" indent="0" algn="ctr">
              <a:buNone/>
            </a:pPr>
            <a:r>
              <a:rPr lang="en-US" sz="3500">
                <a:solidFill>
                  <a:schemeClr val="tx1"/>
                </a:solidFill>
              </a:rPr>
              <a:t>Write arguments to support claims in an analysis of substantive topics or texts, using valid reasoning and relevant and sufficient evidence.</a:t>
            </a:r>
          </a:p>
          <a:p>
            <a:pPr marL="0" indent="0">
              <a:buNone/>
            </a:pPr>
            <a:endParaRPr lang="en-US"/>
          </a:p>
        </p:txBody>
      </p:sp>
      <p:sp>
        <p:nvSpPr>
          <p:cNvPr id="2" name="Title 1"/>
          <p:cNvSpPr>
            <a:spLocks noGrp="1"/>
          </p:cNvSpPr>
          <p:nvPr>
            <p:ph type="title"/>
          </p:nvPr>
        </p:nvSpPr>
        <p:spPr/>
        <p:txBody>
          <a:bodyPr/>
          <a:lstStyle/>
          <a:p>
            <a:r>
              <a:rPr lang="en-US"/>
              <a:t>Argument Writing in the ELA Classroom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4369" y="1304131"/>
            <a:ext cx="7032047" cy="4297362"/>
          </a:xfrm>
          <a:prstGeom prst="rect">
            <a:avLst/>
          </a:prstGeom>
        </p:spPr>
      </p:pic>
    </p:spTree>
    <p:extLst>
      <p:ext uri="{BB962C8B-B14F-4D97-AF65-F5344CB8AC3E}">
        <p14:creationId xmlns:p14="http://schemas.microsoft.com/office/powerpoint/2010/main" val="7573477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57</a:t>
            </a:fld>
            <a:endParaRPr lang="en-US"/>
          </a:p>
        </p:txBody>
      </p:sp>
      <p:sp>
        <p:nvSpPr>
          <p:cNvPr id="4" name="Title 3"/>
          <p:cNvSpPr>
            <a:spLocks noGrp="1"/>
          </p:cNvSpPr>
          <p:nvPr>
            <p:ph type="title"/>
          </p:nvPr>
        </p:nvSpPr>
        <p:spPr/>
        <p:txBody>
          <a:bodyPr/>
          <a:lstStyle/>
          <a:p>
            <a:r>
              <a:rPr lang="en-US"/>
              <a:t>It starts with a rich, worthy, and substantive text….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502" y="2159310"/>
            <a:ext cx="2186460" cy="34153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7292" y="1335545"/>
            <a:ext cx="2128710" cy="336715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3091" y="1335545"/>
            <a:ext cx="1956957" cy="3266392"/>
          </a:xfrm>
          <a:prstGeom prst="rect">
            <a:avLst/>
          </a:prstGeom>
        </p:spPr>
      </p:pic>
      <p:pic>
        <p:nvPicPr>
          <p:cNvPr id="3" name="Picture 2"/>
          <p:cNvPicPr>
            <a:picLocks noChangeAspect="1"/>
          </p:cNvPicPr>
          <p:nvPr/>
        </p:nvPicPr>
        <p:blipFill>
          <a:blip r:embed="rId6"/>
          <a:stretch>
            <a:fillRect/>
          </a:stretch>
        </p:blipFill>
        <p:spPr>
          <a:xfrm>
            <a:off x="9917332" y="2226754"/>
            <a:ext cx="2010585" cy="3311161"/>
          </a:xfrm>
          <a:prstGeom prst="rect">
            <a:avLst/>
          </a:prstGeom>
        </p:spPr>
      </p:pic>
      <p:pic>
        <p:nvPicPr>
          <p:cNvPr id="12" name="Picture 11"/>
          <p:cNvPicPr>
            <a:picLocks noChangeAspect="1"/>
          </p:cNvPicPr>
          <p:nvPr/>
        </p:nvPicPr>
        <p:blipFill>
          <a:blip r:embed="rId7"/>
          <a:stretch>
            <a:fillRect/>
          </a:stretch>
        </p:blipFill>
        <p:spPr>
          <a:xfrm>
            <a:off x="392571" y="2514865"/>
            <a:ext cx="2035561" cy="3023050"/>
          </a:xfrm>
          <a:prstGeom prst="rect">
            <a:avLst/>
          </a:prstGeom>
        </p:spPr>
      </p:pic>
      <p:sp>
        <p:nvSpPr>
          <p:cNvPr id="17" name="Rectangle 16">
            <a:extLst>
              <a:ext uri="{FF2B5EF4-FFF2-40B4-BE49-F238E27FC236}">
                <a16:creationId xmlns:a16="http://schemas.microsoft.com/office/drawing/2014/main" id="{D88E74AE-50B8-284A-8959-227194963370}"/>
              </a:ext>
            </a:extLst>
          </p:cNvPr>
          <p:cNvSpPr/>
          <p:nvPr/>
        </p:nvSpPr>
        <p:spPr>
          <a:xfrm>
            <a:off x="931813" y="5586640"/>
            <a:ext cx="94169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(Speare, 2011)</a:t>
            </a:r>
            <a:endParaRPr lang="en-US" sz="1000">
              <a:latin typeface="Calibri" charset="0"/>
              <a:ea typeface="Calibri" charset="0"/>
              <a:cs typeface="Calibri" charset="0"/>
            </a:endParaRPr>
          </a:p>
        </p:txBody>
      </p:sp>
      <p:sp>
        <p:nvSpPr>
          <p:cNvPr id="18" name="Rectangle 17">
            <a:extLst>
              <a:ext uri="{FF2B5EF4-FFF2-40B4-BE49-F238E27FC236}">
                <a16:creationId xmlns:a16="http://schemas.microsoft.com/office/drawing/2014/main" id="{3728A0B9-E1E8-A047-9220-AE342F29C462}"/>
              </a:ext>
            </a:extLst>
          </p:cNvPr>
          <p:cNvSpPr/>
          <p:nvPr/>
        </p:nvSpPr>
        <p:spPr>
          <a:xfrm>
            <a:off x="3360721" y="4648486"/>
            <a:ext cx="94169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(Lowry, 1993)</a:t>
            </a:r>
            <a:endParaRPr lang="en-US" sz="1000">
              <a:latin typeface="Calibri" charset="0"/>
              <a:ea typeface="Calibri" charset="0"/>
              <a:cs typeface="Calibri" charset="0"/>
            </a:endParaRPr>
          </a:p>
        </p:txBody>
      </p:sp>
      <p:sp>
        <p:nvSpPr>
          <p:cNvPr id="19" name="Rectangle 18">
            <a:extLst>
              <a:ext uri="{FF2B5EF4-FFF2-40B4-BE49-F238E27FC236}">
                <a16:creationId xmlns:a16="http://schemas.microsoft.com/office/drawing/2014/main" id="{BF4FC5AB-5384-414F-9C4D-B8F1C9CC5A78}"/>
              </a:ext>
            </a:extLst>
          </p:cNvPr>
          <p:cNvSpPr/>
          <p:nvPr/>
        </p:nvSpPr>
        <p:spPr>
          <a:xfrm>
            <a:off x="5596835" y="5586640"/>
            <a:ext cx="998329"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(London, 2011)</a:t>
            </a:r>
            <a:endParaRPr lang="en-US" sz="1000">
              <a:latin typeface="Calibri" charset="0"/>
              <a:ea typeface="Calibri" charset="0"/>
              <a:cs typeface="Calibri" charset="0"/>
            </a:endParaRPr>
          </a:p>
        </p:txBody>
      </p:sp>
      <p:sp>
        <p:nvSpPr>
          <p:cNvPr id="20" name="Rectangle 19">
            <a:extLst>
              <a:ext uri="{FF2B5EF4-FFF2-40B4-BE49-F238E27FC236}">
                <a16:creationId xmlns:a16="http://schemas.microsoft.com/office/drawing/2014/main" id="{B76B6998-73B3-CB40-A56A-49172C11B3E0}"/>
              </a:ext>
            </a:extLst>
          </p:cNvPr>
          <p:cNvSpPr/>
          <p:nvPr/>
        </p:nvSpPr>
        <p:spPr>
          <a:xfrm>
            <a:off x="8120799" y="4702697"/>
            <a:ext cx="94169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(Keyes, 1994)</a:t>
            </a:r>
            <a:endParaRPr lang="en-US" sz="1000">
              <a:latin typeface="Calibri" charset="0"/>
              <a:ea typeface="Calibri" charset="0"/>
              <a:cs typeface="Calibri" charset="0"/>
            </a:endParaRPr>
          </a:p>
        </p:txBody>
      </p:sp>
      <p:sp>
        <p:nvSpPr>
          <p:cNvPr id="21" name="Rectangle 20">
            <a:extLst>
              <a:ext uri="{FF2B5EF4-FFF2-40B4-BE49-F238E27FC236}">
                <a16:creationId xmlns:a16="http://schemas.microsoft.com/office/drawing/2014/main" id="{2CF03062-9710-314F-A8AF-480BF797C4CA}"/>
              </a:ext>
            </a:extLst>
          </p:cNvPr>
          <p:cNvSpPr/>
          <p:nvPr/>
        </p:nvSpPr>
        <p:spPr>
          <a:xfrm>
            <a:off x="10524723" y="5586640"/>
            <a:ext cx="795802" cy="246221"/>
          </a:xfrm>
          <a:prstGeom prst="rect">
            <a:avLst/>
          </a:prstGeom>
        </p:spPr>
        <p:txBody>
          <a:bodyPr wrap="square">
            <a:spAutoFit/>
          </a:bodyPr>
          <a:lstStyle/>
          <a:p>
            <a:r>
              <a:rPr lang="en-US" sz="1000">
                <a:solidFill>
                  <a:srgbClr val="0000FF"/>
                </a:solidFill>
                <a:latin typeface="Calibri" charset="0"/>
                <a:ea typeface="Calibri" charset="0"/>
                <a:cs typeface="Calibri" charset="0"/>
              </a:rPr>
              <a:t>(Poe, 2004)</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21363344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58</a:t>
            </a:fld>
            <a:endParaRPr lang="en-US"/>
          </a:p>
        </p:txBody>
      </p:sp>
      <p:sp>
        <p:nvSpPr>
          <p:cNvPr id="4" name="Title 3"/>
          <p:cNvSpPr>
            <a:spLocks noGrp="1"/>
          </p:cNvSpPr>
          <p:nvPr>
            <p:ph type="title"/>
          </p:nvPr>
        </p:nvSpPr>
        <p:spPr/>
        <p:txBody>
          <a:bodyPr>
            <a:normAutofit/>
          </a:bodyPr>
          <a:lstStyle/>
          <a:p>
            <a:r>
              <a:rPr lang="en-US"/>
              <a:t>…And a Thought-Provoking Question</a:t>
            </a:r>
          </a:p>
        </p:txBody>
      </p:sp>
      <p:sp>
        <p:nvSpPr>
          <p:cNvPr id="6" name="Rectangle 5"/>
          <p:cNvSpPr/>
          <p:nvPr/>
        </p:nvSpPr>
        <p:spPr>
          <a:xfrm>
            <a:off x="3640667" y="756955"/>
            <a:ext cx="8215749" cy="1569660"/>
          </a:xfrm>
          <a:prstGeom prst="rect">
            <a:avLst/>
          </a:prstGeom>
        </p:spPr>
        <p:txBody>
          <a:bodyPr wrap="square">
            <a:spAutoFit/>
          </a:bodyPr>
          <a:lstStyle/>
          <a:p>
            <a:endParaRPr lang="en-US" sz="2400"/>
          </a:p>
          <a:p>
            <a:endParaRPr lang="en-US" sz="2400"/>
          </a:p>
          <a:p>
            <a:endParaRPr lang="en-US" sz="2400"/>
          </a:p>
          <a:p>
            <a:endParaRPr lang="en-US" sz="24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564" y="949506"/>
            <a:ext cx="3428999" cy="4927060"/>
          </a:xfrm>
          <a:prstGeom prst="rect">
            <a:avLst/>
          </a:prstGeom>
        </p:spPr>
      </p:pic>
      <p:sp>
        <p:nvSpPr>
          <p:cNvPr id="3" name="TextBox 2"/>
          <p:cNvSpPr txBox="1"/>
          <p:nvPr/>
        </p:nvSpPr>
        <p:spPr>
          <a:xfrm>
            <a:off x="4229084" y="1335544"/>
            <a:ext cx="8215748" cy="4154984"/>
          </a:xfrm>
          <a:prstGeom prst="rect">
            <a:avLst/>
          </a:prstGeom>
          <a:noFill/>
        </p:spPr>
        <p:txBody>
          <a:bodyPr wrap="square" rtlCol="0">
            <a:spAutoFit/>
          </a:bodyPr>
          <a:lstStyle/>
          <a:p>
            <a:r>
              <a:rPr lang="en-US" sz="4000">
                <a:latin typeface="Calibri" charset="0"/>
                <a:ea typeface="Calibri" charset="0"/>
                <a:cs typeface="Calibri" charset="0"/>
              </a:rPr>
              <a:t>Consider how Charlie has changed from the beginning of “Flowers for Algernon.” </a:t>
            </a:r>
          </a:p>
          <a:p>
            <a:endParaRPr lang="en-US" sz="4000">
              <a:latin typeface="Calibri" charset="0"/>
              <a:ea typeface="Calibri" charset="0"/>
              <a:cs typeface="Calibri" charset="0"/>
            </a:endParaRPr>
          </a:p>
          <a:p>
            <a:r>
              <a:rPr lang="en-US" sz="4000">
                <a:latin typeface="Calibri" charset="0"/>
                <a:ea typeface="Calibri" charset="0"/>
                <a:cs typeface="Calibri" charset="0"/>
              </a:rPr>
              <a:t>How does the surgery improve or worsen his quality of life? </a:t>
            </a:r>
          </a:p>
          <a:p>
            <a:endParaRPr lang="en-US" sz="2400"/>
          </a:p>
        </p:txBody>
      </p:sp>
      <p:sp>
        <p:nvSpPr>
          <p:cNvPr id="9" name="Rectangle 8">
            <a:extLst>
              <a:ext uri="{FF2B5EF4-FFF2-40B4-BE49-F238E27FC236}">
                <a16:creationId xmlns:a16="http://schemas.microsoft.com/office/drawing/2014/main" id="{9AC89112-EE4F-E547-8498-FBB72E72BD80}"/>
              </a:ext>
            </a:extLst>
          </p:cNvPr>
          <p:cNvSpPr/>
          <p:nvPr/>
        </p:nvSpPr>
        <p:spPr>
          <a:xfrm>
            <a:off x="505348" y="5753455"/>
            <a:ext cx="94169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(Keyes, 1994)</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6918511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59</a:t>
            </a:fld>
            <a:endParaRPr lang="en-US"/>
          </a:p>
        </p:txBody>
      </p:sp>
      <p:sp>
        <p:nvSpPr>
          <p:cNvPr id="4" name="Title 3"/>
          <p:cNvSpPr>
            <a:spLocks noGrp="1"/>
          </p:cNvSpPr>
          <p:nvPr>
            <p:ph type="title"/>
          </p:nvPr>
        </p:nvSpPr>
        <p:spPr/>
        <p:txBody>
          <a:bodyPr>
            <a:normAutofit/>
          </a:bodyPr>
          <a:lstStyle/>
          <a:p>
            <a:r>
              <a:rPr lang="en-US"/>
              <a:t>Compare to a Non-Example</a:t>
            </a:r>
          </a:p>
        </p:txBody>
      </p:sp>
      <p:sp>
        <p:nvSpPr>
          <p:cNvPr id="6" name="Rectangle 5"/>
          <p:cNvSpPr/>
          <p:nvPr/>
        </p:nvSpPr>
        <p:spPr>
          <a:xfrm>
            <a:off x="647531" y="1046258"/>
            <a:ext cx="5991013" cy="4832092"/>
          </a:xfrm>
          <a:prstGeom prst="rect">
            <a:avLst/>
          </a:prstGeom>
          <a:solidFill>
            <a:schemeClr val="tx1">
              <a:lumMod val="20000"/>
              <a:lumOff val="80000"/>
            </a:schemeClr>
          </a:solidFill>
          <a:ln w="53975">
            <a:solidFill>
              <a:schemeClr val="tx2"/>
            </a:solidFill>
          </a:ln>
        </p:spPr>
        <p:txBody>
          <a:bodyPr wrap="square">
            <a:spAutoFit/>
          </a:bodyPr>
          <a:lstStyle/>
          <a:p>
            <a:pPr algn="ctr"/>
            <a:r>
              <a:rPr lang="en-US" sz="2800" b="1">
                <a:latin typeface="Calibri" charset="0"/>
                <a:ea typeface="Calibri" charset="0"/>
                <a:cs typeface="Calibri" charset="0"/>
              </a:rPr>
              <a:t>Writing Task</a:t>
            </a:r>
            <a:endParaRPr lang="en-US" sz="2800">
              <a:latin typeface="Calibri" charset="0"/>
              <a:ea typeface="Calibri" charset="0"/>
              <a:cs typeface="Calibri" charset="0"/>
            </a:endParaRPr>
          </a:p>
          <a:p>
            <a:r>
              <a:rPr lang="en-US" sz="2800">
                <a:latin typeface="Calibri" charset="0"/>
                <a:ea typeface="Calibri" charset="0"/>
                <a:cs typeface="Calibri" charset="0"/>
              </a:rPr>
              <a:t>You have just read an interesting story, </a:t>
            </a:r>
            <a:r>
              <a:rPr lang="en-US" sz="2800" i="1">
                <a:latin typeface="Calibri" charset="0"/>
                <a:ea typeface="Calibri" charset="0"/>
                <a:cs typeface="Calibri" charset="0"/>
              </a:rPr>
              <a:t>Flowers for Algernon</a:t>
            </a:r>
            <a:r>
              <a:rPr lang="en-US" sz="2800">
                <a:latin typeface="Calibri" charset="0"/>
                <a:ea typeface="Calibri" charset="0"/>
                <a:cs typeface="Calibri" charset="0"/>
              </a:rPr>
              <a:t>. Think about the main character, Charlie Gordon. In your opinion, do you think Charlie would make a good friend for you? Write an argument essay about this question. Make sure you include a summary of the story when you write and that you give several reasons why Charlie would be a good friend for you or not. </a:t>
            </a:r>
          </a:p>
        </p:txBody>
      </p:sp>
      <p:sp>
        <p:nvSpPr>
          <p:cNvPr id="3" name="TextBox 2"/>
          <p:cNvSpPr txBox="1"/>
          <p:nvPr/>
        </p:nvSpPr>
        <p:spPr>
          <a:xfrm>
            <a:off x="7119824" y="1046258"/>
            <a:ext cx="4736592" cy="4770537"/>
          </a:xfrm>
          <a:prstGeom prst="rect">
            <a:avLst/>
          </a:prstGeom>
          <a:noFill/>
        </p:spPr>
        <p:txBody>
          <a:bodyPr wrap="square" rtlCol="0">
            <a:spAutoFit/>
          </a:bodyPr>
          <a:lstStyle/>
          <a:p>
            <a:pPr marL="457200" indent="-457200">
              <a:buFont typeface="Arial" charset="0"/>
              <a:buChar char="•"/>
            </a:pPr>
            <a:r>
              <a:rPr lang="en-US" sz="3800" b="1">
                <a:solidFill>
                  <a:schemeClr val="tx2"/>
                </a:solidFill>
                <a:latin typeface="Calibri" charset="0"/>
                <a:ea typeface="Calibri" charset="0"/>
                <a:cs typeface="Calibri" charset="0"/>
              </a:rPr>
              <a:t>Compare and contrast </a:t>
            </a:r>
            <a:r>
              <a:rPr lang="en-US" sz="3800">
                <a:latin typeface="Calibri" charset="0"/>
                <a:ea typeface="Calibri" charset="0"/>
                <a:cs typeface="Calibri" charset="0"/>
              </a:rPr>
              <a:t>the example and non-example </a:t>
            </a:r>
          </a:p>
          <a:p>
            <a:pPr marL="457200" indent="-457200">
              <a:buFont typeface="Arial" charset="0"/>
              <a:buChar char="•"/>
            </a:pPr>
            <a:r>
              <a:rPr lang="en-US" sz="3800">
                <a:latin typeface="Calibri" charset="0"/>
                <a:ea typeface="Calibri" charset="0"/>
                <a:cs typeface="Calibri" charset="0"/>
              </a:rPr>
              <a:t>To what extent does each task reflect the intended purpose of argument writing?</a:t>
            </a:r>
          </a:p>
        </p:txBody>
      </p:sp>
    </p:spTree>
    <p:extLst>
      <p:ext uri="{BB962C8B-B14F-4D97-AF65-F5344CB8AC3E}">
        <p14:creationId xmlns:p14="http://schemas.microsoft.com/office/powerpoint/2010/main" val="131159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a:t>My ideal pet is/would be</a:t>
            </a:r>
            <a:r>
              <a:rPr lang="is-IS"/>
              <a:t>…</a:t>
            </a:r>
            <a:endParaRPr lang="en-US"/>
          </a:p>
        </p:txBody>
      </p:sp>
      <p:sp>
        <p:nvSpPr>
          <p:cNvPr id="10" name="TextBox 9"/>
          <p:cNvSpPr txBox="1"/>
          <p:nvPr/>
        </p:nvSpPr>
        <p:spPr>
          <a:xfrm>
            <a:off x="657299" y="1610336"/>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1</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2</a:t>
            </a:r>
          </a:p>
        </p:txBody>
      </p:sp>
      <p:sp>
        <p:nvSpPr>
          <p:cNvPr id="11" name="TextBox 10"/>
          <p:cNvSpPr txBox="1"/>
          <p:nvPr/>
        </p:nvSpPr>
        <p:spPr>
          <a:xfrm>
            <a:off x="9471436" y="1565687"/>
            <a:ext cx="1676400" cy="3939540"/>
          </a:xfrm>
          <a:prstGeom prst="rect">
            <a:avLst/>
          </a:prstGeom>
          <a:noFill/>
        </p:spPr>
        <p:txBody>
          <a:bodyPr wrap="square" rtlCol="0">
            <a:spAutoFit/>
          </a:bodyPr>
          <a:lstStyle/>
          <a:p>
            <a:pPr algn="ctr"/>
            <a:r>
              <a:rPr lang="en-US" sz="5000" b="1">
                <a:latin typeface="Calibri" charset="0"/>
                <a:ea typeface="Calibri" charset="0"/>
                <a:cs typeface="Calibri" charset="0"/>
              </a:rPr>
              <a:t>3</a:t>
            </a: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endParaRPr lang="en-US" sz="5000" b="1">
              <a:latin typeface="Calibri" charset="0"/>
              <a:ea typeface="Calibri" charset="0"/>
              <a:cs typeface="Calibri" charset="0"/>
            </a:endParaRPr>
          </a:p>
          <a:p>
            <a:pPr algn="ctr"/>
            <a:r>
              <a:rPr lang="en-US" sz="5000" b="1">
                <a:latin typeface="Calibri" charset="0"/>
                <a:ea typeface="Calibri" charset="0"/>
                <a:cs typeface="Calibri" charset="0"/>
              </a:rPr>
              <a:t>4</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3732" y="1166395"/>
            <a:ext cx="2717704" cy="226981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9135" y="1168400"/>
            <a:ext cx="2926866" cy="226981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30303" y="3845650"/>
            <a:ext cx="2695698" cy="2146162"/>
          </a:xfrm>
          <a:prstGeom prst="rect">
            <a:avLst/>
          </a:prstGeom>
        </p:spPr>
      </p:pic>
      <p:sp>
        <p:nvSpPr>
          <p:cNvPr id="13" name="TextBox 12"/>
          <p:cNvSpPr txBox="1"/>
          <p:nvPr/>
        </p:nvSpPr>
        <p:spPr>
          <a:xfrm>
            <a:off x="6753732" y="3872290"/>
            <a:ext cx="2717704" cy="2092881"/>
          </a:xfrm>
          <a:prstGeom prst="rect">
            <a:avLst/>
          </a:prstGeom>
          <a:noFill/>
          <a:ln w="41275">
            <a:solidFill>
              <a:schemeClr val="accent1"/>
            </a:solidFill>
          </a:ln>
        </p:spPr>
        <p:txBody>
          <a:bodyPr wrap="square" rtlCol="0">
            <a:spAutoFit/>
          </a:bodyPr>
          <a:lstStyle/>
          <a:p>
            <a:pPr algn="ctr"/>
            <a:r>
              <a:rPr lang="en-US" sz="6500">
                <a:latin typeface="Calibri" charset="0"/>
                <a:ea typeface="Calibri" charset="0"/>
                <a:cs typeface="Calibri" charset="0"/>
              </a:rPr>
              <a:t>No pet!</a:t>
            </a:r>
          </a:p>
        </p:txBody>
      </p:sp>
    </p:spTree>
    <p:extLst>
      <p:ext uri="{BB962C8B-B14F-4D97-AF65-F5344CB8AC3E}">
        <p14:creationId xmlns:p14="http://schemas.microsoft.com/office/powerpoint/2010/main" val="5049314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2B0E36-83CD-514C-90CE-1B586BEDAD1D}"/>
              </a:ext>
            </a:extLst>
          </p:cNvPr>
          <p:cNvSpPr>
            <a:spLocks noGrp="1"/>
          </p:cNvSpPr>
          <p:nvPr>
            <p:ph type="sldNum" sz="quarter" idx="4"/>
          </p:nvPr>
        </p:nvSpPr>
        <p:spPr/>
        <p:txBody>
          <a:bodyPr/>
          <a:lstStyle/>
          <a:p>
            <a:fld id="{4080289E-A2FF-0941-931A-EE1328331F47}" type="slidenum">
              <a:rPr lang="uk-UA" smtClean="0"/>
              <a:pPr/>
              <a:t>60</a:t>
            </a:fld>
            <a:endParaRPr lang="uk-UA"/>
          </a:p>
        </p:txBody>
      </p:sp>
      <p:sp>
        <p:nvSpPr>
          <p:cNvPr id="3" name="Text Placeholder 2">
            <a:extLst>
              <a:ext uri="{FF2B5EF4-FFF2-40B4-BE49-F238E27FC236}">
                <a16:creationId xmlns:a16="http://schemas.microsoft.com/office/drawing/2014/main" id="{9282BD28-C891-A54E-9AB9-D9D4E1D20D46}"/>
              </a:ext>
            </a:extLst>
          </p:cNvPr>
          <p:cNvSpPr>
            <a:spLocks noGrp="1"/>
          </p:cNvSpPr>
          <p:nvPr>
            <p:ph type="body" sz="quarter" idx="10"/>
          </p:nvPr>
        </p:nvSpPr>
        <p:spPr>
          <a:xfrm>
            <a:off x="398463" y="1193800"/>
            <a:ext cx="6057755" cy="4822825"/>
          </a:xfrm>
        </p:spPr>
        <p:txBody>
          <a:bodyPr/>
          <a:lstStyle/>
          <a:p>
            <a:r>
              <a:rPr lang="en-US" sz="4800" b="1" dirty="0">
                <a:solidFill>
                  <a:schemeClr val="tx2"/>
                </a:solidFill>
              </a:rPr>
              <a:t>Read</a:t>
            </a:r>
            <a:r>
              <a:rPr lang="en-US" sz="4800" dirty="0"/>
              <a:t> the Grade 8 standard for argument writing in your note catcher </a:t>
            </a:r>
          </a:p>
          <a:p>
            <a:r>
              <a:rPr lang="en-US" sz="4800" b="1" dirty="0">
                <a:solidFill>
                  <a:schemeClr val="tx2"/>
                </a:solidFill>
              </a:rPr>
              <a:t>Underline</a:t>
            </a:r>
            <a:r>
              <a:rPr lang="en-US" sz="4800" dirty="0"/>
              <a:t> key words or phrases</a:t>
            </a:r>
          </a:p>
        </p:txBody>
      </p:sp>
      <p:sp>
        <p:nvSpPr>
          <p:cNvPr id="4" name="Title 3">
            <a:extLst>
              <a:ext uri="{FF2B5EF4-FFF2-40B4-BE49-F238E27FC236}">
                <a16:creationId xmlns:a16="http://schemas.microsoft.com/office/drawing/2014/main" id="{61AEC916-203E-A74D-88D2-18CF77385B97}"/>
              </a:ext>
            </a:extLst>
          </p:cNvPr>
          <p:cNvSpPr>
            <a:spLocks noGrp="1"/>
          </p:cNvSpPr>
          <p:nvPr>
            <p:ph type="title"/>
          </p:nvPr>
        </p:nvSpPr>
        <p:spPr/>
        <p:txBody>
          <a:bodyPr/>
          <a:lstStyle/>
          <a:p>
            <a:r>
              <a:rPr lang="en-US" dirty="0"/>
              <a:t>Grade 8 Standard for Argument Writing</a:t>
            </a:r>
          </a:p>
        </p:txBody>
      </p:sp>
      <p:sp>
        <p:nvSpPr>
          <p:cNvPr id="5" name="TextBox 4">
            <a:extLst>
              <a:ext uri="{FF2B5EF4-FFF2-40B4-BE49-F238E27FC236}">
                <a16:creationId xmlns:a16="http://schemas.microsoft.com/office/drawing/2014/main" id="{69CA6FCC-1E37-9246-B326-A4DB162CA6B9}"/>
              </a:ext>
            </a:extLst>
          </p:cNvPr>
          <p:cNvSpPr txBox="1"/>
          <p:nvPr/>
        </p:nvSpPr>
        <p:spPr>
          <a:xfrm>
            <a:off x="6733310" y="1332345"/>
            <a:ext cx="4984561" cy="3785652"/>
          </a:xfrm>
          <a:prstGeom prst="rect">
            <a:avLst/>
          </a:prstGeom>
          <a:solidFill>
            <a:schemeClr val="bg1">
              <a:lumMod val="75000"/>
            </a:schemeClr>
          </a:solidFill>
          <a:ln w="76200">
            <a:solidFill>
              <a:schemeClr val="accent6"/>
            </a:solidFill>
          </a:ln>
        </p:spPr>
        <p:txBody>
          <a:bodyPr wrap="square" rtlCol="0">
            <a:spAutoFit/>
          </a:bodyPr>
          <a:lstStyle/>
          <a:p>
            <a:pPr algn="ctr"/>
            <a:r>
              <a:rPr lang="en-US" sz="4800" b="1" dirty="0">
                <a:solidFill>
                  <a:schemeClr val="tx2"/>
                </a:solidFill>
                <a:latin typeface="Calibri" panose="020F0502020204030204" pitchFamily="34" charset="0"/>
                <a:cs typeface="Calibri" panose="020F0502020204030204" pitchFamily="34" charset="0"/>
              </a:rPr>
              <a:t>Standard W.8.1 </a:t>
            </a:r>
          </a:p>
          <a:p>
            <a:pPr algn="ctr"/>
            <a:r>
              <a:rPr lang="en-US" sz="4800" dirty="0">
                <a:solidFill>
                  <a:schemeClr val="bg1"/>
                </a:solidFill>
                <a:latin typeface="Calibri" panose="020F0502020204030204" pitchFamily="34" charset="0"/>
                <a:cs typeface="Calibri" panose="020F0502020204030204" pitchFamily="34" charset="0"/>
              </a:rPr>
              <a:t>Write arguments to support claims with clear reasons and evidence.</a:t>
            </a:r>
          </a:p>
        </p:txBody>
      </p:sp>
    </p:spTree>
    <p:extLst>
      <p:ext uri="{BB962C8B-B14F-4D97-AF65-F5344CB8AC3E}">
        <p14:creationId xmlns:p14="http://schemas.microsoft.com/office/powerpoint/2010/main" val="3243636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61</a:t>
            </a:fld>
            <a:endParaRPr lang="uk-UA"/>
          </a:p>
        </p:txBody>
      </p:sp>
      <p:sp>
        <p:nvSpPr>
          <p:cNvPr id="7" name="Text Placeholder 6"/>
          <p:cNvSpPr>
            <a:spLocks noGrp="1"/>
          </p:cNvSpPr>
          <p:nvPr>
            <p:ph type="body" sz="quarter" idx="10"/>
          </p:nvPr>
        </p:nvSpPr>
        <p:spPr>
          <a:xfrm>
            <a:off x="7137399" y="1193800"/>
            <a:ext cx="4645025" cy="4822825"/>
          </a:xfrm>
        </p:spPr>
        <p:txBody>
          <a:bodyPr/>
          <a:lstStyle/>
          <a:p>
            <a:pPr marL="0" indent="0" algn="ctr">
              <a:buNone/>
            </a:pPr>
            <a:endParaRPr lang="en-US" sz="4500" b="1">
              <a:solidFill>
                <a:schemeClr val="tx2"/>
              </a:solidFill>
              <a:latin typeface="Calibri" charset="0"/>
              <a:ea typeface="Calibri" charset="0"/>
              <a:cs typeface="Calibri" charset="0"/>
            </a:endParaRPr>
          </a:p>
          <a:p>
            <a:pPr marL="0" indent="0" algn="ctr">
              <a:buNone/>
            </a:pPr>
            <a:endParaRPr lang="en-US" sz="4500" b="1">
              <a:solidFill>
                <a:schemeClr val="tx2"/>
              </a:solidFill>
              <a:latin typeface="Calibri" charset="0"/>
              <a:ea typeface="Calibri" charset="0"/>
              <a:cs typeface="Calibri" charset="0"/>
            </a:endParaRPr>
          </a:p>
          <a:p>
            <a:pPr marL="0" indent="0" algn="ctr">
              <a:buNone/>
            </a:pPr>
            <a:r>
              <a:rPr lang="en-US" sz="4500" b="1">
                <a:solidFill>
                  <a:schemeClr val="tx2"/>
                </a:solidFill>
                <a:latin typeface="Calibri" charset="0"/>
                <a:ea typeface="Calibri" charset="0"/>
                <a:cs typeface="Calibri" charset="0"/>
              </a:rPr>
              <a:t>Read</a:t>
            </a:r>
            <a:r>
              <a:rPr lang="en-US" sz="4500">
                <a:solidFill>
                  <a:schemeClr val="tx1"/>
                </a:solidFill>
                <a:latin typeface="Calibri" charset="0"/>
                <a:ea typeface="Calibri" charset="0"/>
                <a:cs typeface="Calibri" charset="0"/>
              </a:rPr>
              <a:t> the two writing samples</a:t>
            </a:r>
          </a:p>
          <a:p>
            <a:pPr marL="457200" indent="-457200">
              <a:buFont typeface="Arial" charset="0"/>
              <a:buChar char="•"/>
            </a:pPr>
            <a:endParaRPr lang="en-US" sz="3600">
              <a:solidFill>
                <a:schemeClr val="tx1"/>
              </a:solidFill>
              <a:latin typeface="Calibri" charset="0"/>
              <a:ea typeface="Calibri" charset="0"/>
              <a:cs typeface="Calibri" charset="0"/>
            </a:endParaRPr>
          </a:p>
          <a:p>
            <a:pPr marL="914400" lvl="1" indent="-457200">
              <a:buFont typeface="Arial" charset="0"/>
              <a:buChar char="•"/>
            </a:pPr>
            <a:endParaRPr lang="en-US">
              <a:latin typeface="Calibri" charset="0"/>
              <a:ea typeface="Calibri" charset="0"/>
              <a:cs typeface="Calibri" charset="0"/>
            </a:endParaRPr>
          </a:p>
          <a:p>
            <a:endParaRPr lang="en-US"/>
          </a:p>
        </p:txBody>
      </p:sp>
      <p:sp>
        <p:nvSpPr>
          <p:cNvPr id="6" name="Title 5"/>
          <p:cNvSpPr>
            <a:spLocks noGrp="1"/>
          </p:cNvSpPr>
          <p:nvPr>
            <p:ph type="title"/>
          </p:nvPr>
        </p:nvSpPr>
        <p:spPr/>
        <p:txBody>
          <a:bodyPr/>
          <a:lstStyle/>
          <a:p>
            <a:r>
              <a:rPr lang="en-US"/>
              <a:t>Analyze Student Writing</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9475" y="2682458"/>
            <a:ext cx="2965994" cy="3155014"/>
          </a:xfrm>
          <a:prstGeom prst="rect">
            <a:avLst/>
          </a:prstGeom>
          <a:ln w="31750">
            <a:solidFill>
              <a:srgbClr val="797879"/>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215" y="1104951"/>
            <a:ext cx="2863483" cy="3155014"/>
          </a:xfrm>
          <a:prstGeom prst="rect">
            <a:avLst/>
          </a:prstGeom>
          <a:ln w="34925">
            <a:solidFill>
              <a:schemeClr val="accent1"/>
            </a:solidFill>
          </a:ln>
        </p:spPr>
      </p:pic>
      <p:sp>
        <p:nvSpPr>
          <p:cNvPr id="10" name="Rectangle 9">
            <a:extLst>
              <a:ext uri="{FF2B5EF4-FFF2-40B4-BE49-F238E27FC236}">
                <a16:creationId xmlns:a16="http://schemas.microsoft.com/office/drawing/2014/main" id="{EAC43933-8A0F-DE4E-A763-05AA7EE4F93B}"/>
              </a:ext>
            </a:extLst>
          </p:cNvPr>
          <p:cNvSpPr/>
          <p:nvPr/>
        </p:nvSpPr>
        <p:spPr>
          <a:xfrm>
            <a:off x="0" y="5820054"/>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15815011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62</a:t>
            </a:fld>
            <a:endParaRPr lang="uk-UA"/>
          </a:p>
        </p:txBody>
      </p:sp>
      <p:sp>
        <p:nvSpPr>
          <p:cNvPr id="7" name="Text Placeholder 6"/>
          <p:cNvSpPr>
            <a:spLocks noGrp="1"/>
          </p:cNvSpPr>
          <p:nvPr>
            <p:ph type="body" sz="quarter" idx="10"/>
          </p:nvPr>
        </p:nvSpPr>
        <p:spPr>
          <a:xfrm>
            <a:off x="398463" y="1066800"/>
            <a:ext cx="5385649" cy="4822825"/>
          </a:xfrm>
          <a:ln w="47625">
            <a:solidFill>
              <a:schemeClr val="tx2"/>
            </a:solidFill>
          </a:ln>
        </p:spPr>
        <p:txBody>
          <a:bodyPr/>
          <a:lstStyle/>
          <a:p>
            <a:pPr marL="0" indent="0" algn="ctr">
              <a:buNone/>
            </a:pPr>
            <a:r>
              <a:rPr lang="en-US" sz="3800" b="1">
                <a:solidFill>
                  <a:schemeClr val="tx2"/>
                </a:solidFill>
                <a:latin typeface="Calibri" charset="0"/>
                <a:ea typeface="Calibri" charset="0"/>
                <a:cs typeface="Calibri" charset="0"/>
              </a:rPr>
              <a:t>To what extent does each task/writing sample reflect the</a:t>
            </a:r>
            <a:r>
              <a:rPr lang="is-IS" sz="3800" b="1">
                <a:solidFill>
                  <a:schemeClr val="tx2"/>
                </a:solidFill>
                <a:latin typeface="Calibri" charset="0"/>
                <a:ea typeface="Calibri" charset="0"/>
                <a:cs typeface="Calibri" charset="0"/>
              </a:rPr>
              <a:t>….</a:t>
            </a:r>
          </a:p>
          <a:p>
            <a:pPr marL="457200" indent="-457200">
              <a:buFont typeface="Arial" charset="0"/>
              <a:buChar char="•"/>
            </a:pPr>
            <a:r>
              <a:rPr lang="en-US" sz="3800">
                <a:solidFill>
                  <a:schemeClr val="tx1"/>
                </a:solidFill>
                <a:latin typeface="Calibri" charset="0"/>
                <a:ea typeface="Calibri" charset="0"/>
                <a:cs typeface="Calibri" charset="0"/>
              </a:rPr>
              <a:t>P</a:t>
            </a:r>
            <a:r>
              <a:rPr lang="is-IS" sz="3800">
                <a:solidFill>
                  <a:schemeClr val="tx1"/>
                </a:solidFill>
                <a:latin typeface="Calibri" charset="0"/>
                <a:ea typeface="Calibri" charset="0"/>
                <a:cs typeface="Calibri" charset="0"/>
              </a:rPr>
              <a:t>urpose of argument writing?</a:t>
            </a:r>
          </a:p>
          <a:p>
            <a:pPr marL="457200" indent="-457200">
              <a:buFont typeface="Arial" charset="0"/>
              <a:buChar char="•"/>
            </a:pPr>
            <a:r>
              <a:rPr lang="en-US" sz="3800">
                <a:solidFill>
                  <a:schemeClr val="tx1"/>
                </a:solidFill>
                <a:latin typeface="Calibri" charset="0"/>
                <a:ea typeface="Calibri" charset="0"/>
                <a:cs typeface="Calibri" charset="0"/>
              </a:rPr>
              <a:t>T</a:t>
            </a:r>
            <a:r>
              <a:rPr lang="is-IS" sz="3800">
                <a:solidFill>
                  <a:schemeClr val="tx1"/>
                </a:solidFill>
                <a:latin typeface="Calibri" charset="0"/>
                <a:ea typeface="Calibri" charset="0"/>
                <a:cs typeface="Calibri" charset="0"/>
              </a:rPr>
              <a:t>he grade-level standard for argument writing?</a:t>
            </a:r>
          </a:p>
          <a:p>
            <a:endParaRPr lang="en-US"/>
          </a:p>
        </p:txBody>
      </p:sp>
      <p:sp>
        <p:nvSpPr>
          <p:cNvPr id="6" name="Title 5"/>
          <p:cNvSpPr>
            <a:spLocks noGrp="1"/>
          </p:cNvSpPr>
          <p:nvPr>
            <p:ph type="title"/>
          </p:nvPr>
        </p:nvSpPr>
        <p:spPr/>
        <p:txBody>
          <a:bodyPr/>
          <a:lstStyle/>
          <a:p>
            <a:r>
              <a:rPr lang="en-US"/>
              <a:t>Compare Writing Samples</a:t>
            </a:r>
          </a:p>
        </p:txBody>
      </p:sp>
      <p:sp>
        <p:nvSpPr>
          <p:cNvPr id="8" name="TextBox 7"/>
          <p:cNvSpPr txBox="1"/>
          <p:nvPr/>
        </p:nvSpPr>
        <p:spPr>
          <a:xfrm>
            <a:off x="6400800" y="1339165"/>
            <a:ext cx="5354016" cy="4278094"/>
          </a:xfrm>
          <a:prstGeom prst="rect">
            <a:avLst/>
          </a:prstGeom>
          <a:noFill/>
        </p:spPr>
        <p:txBody>
          <a:bodyPr wrap="square" rtlCol="0">
            <a:spAutoFit/>
          </a:bodyPr>
          <a:lstStyle/>
          <a:p>
            <a:pPr algn="ctr"/>
            <a:r>
              <a:rPr lang="en-US" sz="4200" b="1">
                <a:solidFill>
                  <a:schemeClr val="tx2"/>
                </a:solidFill>
                <a:latin typeface="Calibri" charset="0"/>
                <a:ea typeface="Calibri" charset="0"/>
                <a:cs typeface="Calibri" charset="0"/>
              </a:rPr>
              <a:t>Work with a Partner</a:t>
            </a:r>
          </a:p>
          <a:p>
            <a:pPr algn="ctr"/>
            <a:endParaRPr lang="en-US" sz="2000" b="1">
              <a:solidFill>
                <a:schemeClr val="tx2"/>
              </a:solidFill>
              <a:latin typeface="Calibri" charset="0"/>
              <a:ea typeface="Calibri" charset="0"/>
              <a:cs typeface="Calibri" charset="0"/>
            </a:endParaRPr>
          </a:p>
          <a:p>
            <a:pPr marL="571500" indent="-571500">
              <a:buFont typeface="Arial" charset="0"/>
              <a:buChar char="•"/>
            </a:pPr>
            <a:r>
              <a:rPr lang="en-US" sz="4200">
                <a:latin typeface="Calibri" charset="0"/>
                <a:ea typeface="Calibri" charset="0"/>
                <a:cs typeface="Calibri" charset="0"/>
              </a:rPr>
              <a:t>Complete the graphic organizer in your note-catcher to compare the two writing samples</a:t>
            </a:r>
          </a:p>
        </p:txBody>
      </p:sp>
    </p:spTree>
    <p:extLst>
      <p:ext uri="{BB962C8B-B14F-4D97-AF65-F5344CB8AC3E}">
        <p14:creationId xmlns:p14="http://schemas.microsoft.com/office/powerpoint/2010/main" val="13676384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63</a:t>
            </a:fld>
            <a:endParaRPr lang="uk-UA"/>
          </a:p>
        </p:txBody>
      </p:sp>
      <p:sp>
        <p:nvSpPr>
          <p:cNvPr id="3" name="Text Placeholder 2"/>
          <p:cNvSpPr>
            <a:spLocks noGrp="1"/>
          </p:cNvSpPr>
          <p:nvPr>
            <p:ph type="body" sz="quarter" idx="10"/>
          </p:nvPr>
        </p:nvSpPr>
        <p:spPr/>
        <p:txBody>
          <a:bodyPr/>
          <a:lstStyle/>
          <a:p>
            <a:pPr marL="0" indent="0" algn="ctr">
              <a:buNone/>
            </a:pPr>
            <a:r>
              <a:rPr lang="en-US" sz="4000" b="1">
                <a:solidFill>
                  <a:schemeClr val="tx2"/>
                </a:solidFill>
                <a:latin typeface="Calibri" charset="0"/>
                <a:ea typeface="Calibri" charset="0"/>
                <a:cs typeface="Calibri" charset="0"/>
              </a:rPr>
              <a:t>To what extent does each writing sample reflect the</a:t>
            </a:r>
            <a:r>
              <a:rPr lang="is-IS" sz="4000" b="1">
                <a:solidFill>
                  <a:schemeClr val="tx2"/>
                </a:solidFill>
                <a:latin typeface="Calibri" charset="0"/>
                <a:ea typeface="Calibri" charset="0"/>
                <a:cs typeface="Calibri" charset="0"/>
              </a:rPr>
              <a:t>….</a:t>
            </a:r>
          </a:p>
          <a:p>
            <a:pPr marL="0" indent="0" algn="ctr">
              <a:buNone/>
            </a:pPr>
            <a:endParaRPr lang="is-IS" sz="2000" b="1">
              <a:solidFill>
                <a:schemeClr val="tx2"/>
              </a:solidFill>
              <a:latin typeface="Calibri" charset="0"/>
              <a:ea typeface="Calibri" charset="0"/>
              <a:cs typeface="Calibri" charset="0"/>
            </a:endParaRPr>
          </a:p>
          <a:p>
            <a:pPr marL="457200" indent="-457200">
              <a:buFont typeface="Arial" charset="0"/>
              <a:buChar char="•"/>
            </a:pPr>
            <a:r>
              <a:rPr lang="en-US" sz="4000">
                <a:solidFill>
                  <a:schemeClr val="tx1"/>
                </a:solidFill>
                <a:latin typeface="Calibri" charset="0"/>
                <a:ea typeface="Calibri" charset="0"/>
                <a:cs typeface="Calibri" charset="0"/>
              </a:rPr>
              <a:t>P</a:t>
            </a:r>
            <a:r>
              <a:rPr lang="is-IS" sz="4000">
                <a:solidFill>
                  <a:schemeClr val="tx1"/>
                </a:solidFill>
                <a:latin typeface="Calibri" charset="0"/>
                <a:ea typeface="Calibri" charset="0"/>
                <a:cs typeface="Calibri" charset="0"/>
              </a:rPr>
              <a:t>urpose of argument writing?</a:t>
            </a:r>
          </a:p>
          <a:p>
            <a:pPr marL="457200" indent="-457200">
              <a:buFont typeface="Arial" charset="0"/>
              <a:buChar char="•"/>
            </a:pPr>
            <a:r>
              <a:rPr lang="en-US" sz="4000">
                <a:solidFill>
                  <a:schemeClr val="tx1"/>
                </a:solidFill>
                <a:latin typeface="Calibri" charset="0"/>
                <a:ea typeface="Calibri" charset="0"/>
                <a:cs typeface="Calibri" charset="0"/>
              </a:rPr>
              <a:t>T</a:t>
            </a:r>
            <a:r>
              <a:rPr lang="is-IS" sz="4000">
                <a:solidFill>
                  <a:schemeClr val="tx1"/>
                </a:solidFill>
                <a:latin typeface="Calibri" charset="0"/>
                <a:ea typeface="Calibri" charset="0"/>
                <a:cs typeface="Calibri" charset="0"/>
              </a:rPr>
              <a:t>he grade-level standard for argument writing?</a:t>
            </a:r>
          </a:p>
          <a:p>
            <a:pPr marL="457200" indent="-457200">
              <a:buFont typeface="Arial" charset="0"/>
              <a:buChar char="•"/>
            </a:pPr>
            <a:endParaRPr lang="is-IS">
              <a:solidFill>
                <a:schemeClr val="tx1"/>
              </a:solidFill>
              <a:latin typeface="Calibri" charset="0"/>
              <a:ea typeface="Calibri" charset="0"/>
              <a:cs typeface="Calibri" charset="0"/>
            </a:endParaRPr>
          </a:p>
          <a:p>
            <a:pPr marL="0" indent="0" algn="ctr">
              <a:buNone/>
            </a:pPr>
            <a:r>
              <a:rPr lang="is-IS" sz="4000" b="1">
                <a:solidFill>
                  <a:schemeClr val="tx2"/>
                </a:solidFill>
                <a:latin typeface="Calibri" charset="0"/>
                <a:ea typeface="Calibri" charset="0"/>
                <a:cs typeface="Calibri" charset="0"/>
              </a:rPr>
              <a:t>What’s your evidence?</a:t>
            </a:r>
          </a:p>
        </p:txBody>
      </p:sp>
      <p:sp>
        <p:nvSpPr>
          <p:cNvPr id="4" name="Title 3"/>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203800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64</a:t>
            </a:fld>
            <a:endParaRPr lang="en-US"/>
          </a:p>
        </p:txBody>
      </p:sp>
      <p:sp>
        <p:nvSpPr>
          <p:cNvPr id="4" name="Title 3"/>
          <p:cNvSpPr>
            <a:spLocks noGrp="1"/>
          </p:cNvSpPr>
          <p:nvPr>
            <p:ph type="title"/>
          </p:nvPr>
        </p:nvSpPr>
        <p:spPr/>
        <p:txBody>
          <a:bodyPr/>
          <a:lstStyle/>
          <a:p>
            <a:r>
              <a:rPr lang="en-US"/>
              <a:t>Capture Your Learning</a:t>
            </a:r>
          </a:p>
        </p:txBody>
      </p:sp>
      <p:sp>
        <p:nvSpPr>
          <p:cNvPr id="8" name="Rectangle 7"/>
          <p:cNvSpPr/>
          <p:nvPr/>
        </p:nvSpPr>
        <p:spPr>
          <a:xfrm>
            <a:off x="465667" y="1100667"/>
            <a:ext cx="10583333" cy="1200329"/>
          </a:xfrm>
          <a:prstGeom prst="rect">
            <a:avLst/>
          </a:prstGeom>
        </p:spPr>
        <p:txBody>
          <a:bodyPr wrap="square">
            <a:spAutoFit/>
          </a:bodyPr>
          <a:lstStyle/>
          <a:p>
            <a:r>
              <a:rPr lang="en-US" sz="3600">
                <a:solidFill>
                  <a:schemeClr val="tx1">
                    <a:lumMod val="75000"/>
                  </a:schemeClr>
                </a:solidFill>
                <a:latin typeface="Calibri" charset="0"/>
                <a:ea typeface="Calibri" charset="0"/>
                <a:cs typeface="Calibri" charset="0"/>
              </a:rPr>
              <a:t>     </a:t>
            </a:r>
          </a:p>
          <a:p>
            <a:endParaRPr lang="en-US" sz="3600">
              <a:solidFill>
                <a:schemeClr val="tx1">
                  <a:lumMod val="75000"/>
                </a:schemeClr>
              </a:solidFill>
              <a:latin typeface="Calibri" charset="0"/>
              <a:ea typeface="Calibri" charset="0"/>
              <a:cs typeface="Calibri" charset="0"/>
            </a:endParaRPr>
          </a:p>
        </p:txBody>
      </p:sp>
      <p:sp>
        <p:nvSpPr>
          <p:cNvPr id="2" name="Rectangle 1"/>
          <p:cNvSpPr/>
          <p:nvPr/>
        </p:nvSpPr>
        <p:spPr>
          <a:xfrm>
            <a:off x="635001" y="1100667"/>
            <a:ext cx="10900832" cy="2600712"/>
          </a:xfrm>
          <a:prstGeom prst="rect">
            <a:avLst/>
          </a:prstGeom>
        </p:spPr>
        <p:txBody>
          <a:bodyPr wrap="square">
            <a:spAutoFit/>
          </a:bodyPr>
          <a:lstStyle/>
          <a:p>
            <a:pPr marL="457200" indent="-457200">
              <a:lnSpc>
                <a:spcPct val="150000"/>
              </a:lnSpc>
              <a:buFont typeface="Arial" charset="0"/>
              <a:buChar char="•"/>
            </a:pPr>
            <a:r>
              <a:rPr lang="en-US" sz="4500" dirty="0">
                <a:latin typeface="Calibri"/>
                <a:cs typeface="Calibri"/>
              </a:rPr>
              <a:t>What is argument writing?</a:t>
            </a:r>
          </a:p>
          <a:p>
            <a:pPr marL="457200" indent="-457200">
              <a:lnSpc>
                <a:spcPct val="150000"/>
              </a:lnSpc>
              <a:buFont typeface="Arial" charset="0"/>
              <a:buChar char="•"/>
            </a:pPr>
            <a:r>
              <a:rPr lang="en-US" sz="4500" dirty="0">
                <a:latin typeface="Calibri"/>
                <a:cs typeface="Calibri"/>
              </a:rPr>
              <a:t>What is the purpose of argument writing?</a:t>
            </a:r>
          </a:p>
          <a:p>
            <a:pPr marL="457200" indent="-457200">
              <a:buFont typeface="Arial" charset="0"/>
              <a:buChar char="•"/>
            </a:pPr>
            <a:endParaRPr lang="en-US" sz="2800" dirty="0">
              <a:latin typeface="Calibri"/>
              <a:cs typeface="Calibri"/>
            </a:endParaRPr>
          </a:p>
        </p:txBody>
      </p:sp>
    </p:spTree>
    <p:extLst>
      <p:ext uri="{BB962C8B-B14F-4D97-AF65-F5344CB8AC3E}">
        <p14:creationId xmlns:p14="http://schemas.microsoft.com/office/powerpoint/2010/main" val="14671080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a:t>
            </a:r>
            <a:br>
              <a:rPr lang="en-US" sz="5000"/>
            </a:br>
            <a:r>
              <a:rPr lang="en-US" sz="5000" b="1"/>
              <a:t>Session 3</a:t>
            </a:r>
            <a:r>
              <a:rPr lang="en-US" sz="5000"/>
              <a:t>: Informative/Explanatory Writing </a:t>
            </a:r>
            <a:br>
              <a:rPr lang="en-US" sz="4000"/>
            </a:br>
            <a:endParaRPr lang="en-US" sz="4000">
              <a:latin typeface="Calibri"/>
              <a:cs typeface="Calibri"/>
            </a:endParaRPr>
          </a:p>
        </p:txBody>
      </p:sp>
    </p:spTree>
    <p:extLst>
      <p:ext uri="{BB962C8B-B14F-4D97-AF65-F5344CB8AC3E}">
        <p14:creationId xmlns:p14="http://schemas.microsoft.com/office/powerpoint/2010/main" val="2675885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1193800"/>
            <a:ext cx="6257518" cy="4822825"/>
          </a:xfrm>
        </p:spPr>
        <p:txBody>
          <a:bodyPr/>
          <a:lstStyle/>
          <a:p>
            <a:pPr marL="514350" indent="-514350">
              <a:buAutoNum type="arabicParenR"/>
            </a:pPr>
            <a:endParaRPr lang="en-US" dirty="0"/>
          </a:p>
          <a:p>
            <a:pPr marL="0" indent="0">
              <a:buNone/>
            </a:pPr>
            <a:endParaRPr lang="en-US" dirty="0"/>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2" name="TextBox 1"/>
          <p:cNvSpPr txBox="1"/>
          <p:nvPr/>
        </p:nvSpPr>
        <p:spPr>
          <a:xfrm>
            <a:off x="311932" y="1001886"/>
            <a:ext cx="5672137" cy="3016210"/>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Prompt #1: </a:t>
            </a:r>
          </a:p>
          <a:p>
            <a:pPr algn="ctr"/>
            <a:r>
              <a:rPr lang="en-US" sz="3800" dirty="0">
                <a:latin typeface="Calibri" charset="0"/>
                <a:ea typeface="Calibri" charset="0"/>
                <a:cs typeface="Calibri" charset="0"/>
              </a:rPr>
              <a:t>What are the main biological differences between birds who migrate and birds who don’t?</a:t>
            </a:r>
          </a:p>
        </p:txBody>
      </p:sp>
      <p:sp>
        <p:nvSpPr>
          <p:cNvPr id="3" name="Rectangle 2"/>
          <p:cNvSpPr/>
          <p:nvPr/>
        </p:nvSpPr>
        <p:spPr>
          <a:xfrm>
            <a:off x="6096000" y="1104021"/>
            <a:ext cx="6096000" cy="2431435"/>
          </a:xfrm>
          <a:prstGeom prst="rect">
            <a:avLst/>
          </a:prstGeom>
        </p:spPr>
        <p:txBody>
          <a:bodyPr>
            <a:spAutoFit/>
          </a:bodyPr>
          <a:lstStyle/>
          <a:p>
            <a:pPr algn="ctr"/>
            <a:r>
              <a:rPr lang="en-US" sz="3800" b="1" dirty="0">
                <a:solidFill>
                  <a:schemeClr val="tx2"/>
                </a:solidFill>
                <a:latin typeface="Calibri" charset="0"/>
                <a:ea typeface="Calibri" charset="0"/>
                <a:cs typeface="Calibri" charset="0"/>
              </a:rPr>
              <a:t>Prompt #2: </a:t>
            </a:r>
          </a:p>
          <a:p>
            <a:pPr algn="ctr"/>
            <a:r>
              <a:rPr lang="en-US" sz="3800" dirty="0">
                <a:solidFill>
                  <a:schemeClr val="accent1"/>
                </a:solidFill>
                <a:latin typeface="Calibri" charset="0"/>
                <a:ea typeface="Calibri" charset="0"/>
                <a:cs typeface="Calibri" charset="0"/>
              </a:rPr>
              <a:t>Why is building understanding an important part of the writing process?</a:t>
            </a:r>
          </a:p>
        </p:txBody>
      </p:sp>
      <p:cxnSp>
        <p:nvCxnSpPr>
          <p:cNvPr id="8" name="Straight Connector 7"/>
          <p:cNvCxnSpPr>
            <a:cxnSpLocks/>
          </p:cNvCxnSpPr>
          <p:nvPr/>
        </p:nvCxnSpPr>
        <p:spPr>
          <a:xfrm>
            <a:off x="6052127" y="960583"/>
            <a:ext cx="0" cy="3057513"/>
          </a:xfrm>
          <a:prstGeom prst="line">
            <a:avLst/>
          </a:prstGeom>
          <a:ln w="666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06C6C53-36A3-0A49-869B-40E1BB3DBAF1}"/>
              </a:ext>
            </a:extLst>
          </p:cNvPr>
          <p:cNvSpPr txBox="1"/>
          <p:nvPr/>
        </p:nvSpPr>
        <p:spPr>
          <a:xfrm>
            <a:off x="1030189" y="4133828"/>
            <a:ext cx="10196946" cy="2431435"/>
          </a:xfrm>
          <a:prstGeom prst="rect">
            <a:avLst/>
          </a:prstGeom>
          <a:noFill/>
        </p:spPr>
        <p:txBody>
          <a:bodyPr wrap="square" rtlCol="0">
            <a:spAutoFit/>
          </a:bodyPr>
          <a:lstStyle/>
          <a:p>
            <a:pPr algn="ctr"/>
            <a:r>
              <a:rPr lang="en-US" sz="4000" b="1" dirty="0">
                <a:solidFill>
                  <a:schemeClr val="tx2"/>
                </a:solidFill>
                <a:latin typeface="Calibri" panose="020F0502020204030204" pitchFamily="34" charset="0"/>
                <a:cs typeface="Calibri" panose="020F0502020204030204" pitchFamily="34" charset="0"/>
              </a:rPr>
              <a:t>Discuss:</a:t>
            </a:r>
          </a:p>
          <a:p>
            <a:pPr algn="ctr"/>
            <a:r>
              <a:rPr lang="en-US" sz="4000" dirty="0">
                <a:solidFill>
                  <a:schemeClr val="accent1"/>
                </a:solidFill>
                <a:latin typeface="Calibri" panose="020F0502020204030204" pitchFamily="34" charset="0"/>
                <a:cs typeface="Calibri" panose="020F0502020204030204" pitchFamily="34" charset="0"/>
              </a:rPr>
              <a:t>What was different about how you approached these two tasks? Why? </a:t>
            </a:r>
          </a:p>
          <a:p>
            <a:pPr algn="ctr"/>
            <a:r>
              <a:rPr lang="en-US" sz="3200" b="1" dirty="0">
                <a:solidFill>
                  <a:schemeClr val="tx2"/>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81360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a:p>
        </p:txBody>
      </p:sp>
      <p:sp>
        <p:nvSpPr>
          <p:cNvPr id="5" name="Text Placeholder 4"/>
          <p:cNvSpPr>
            <a:spLocks noGrp="1"/>
          </p:cNvSpPr>
          <p:nvPr>
            <p:ph type="body" sz="quarter" idx="10"/>
          </p:nvPr>
        </p:nvSpPr>
        <p:spPr/>
        <p:txBody>
          <a:bodyPr/>
          <a:lstStyle/>
          <a:p>
            <a:r>
              <a:rPr lang="en-US" sz="4000">
                <a:solidFill>
                  <a:schemeClr val="tx1"/>
                </a:solidFill>
              </a:rPr>
              <a:t>Describe the core elements of Informative/ Explanatory writing.</a:t>
            </a:r>
          </a:p>
          <a:p>
            <a:endParaRPr lang="en-US" sz="1500">
              <a:solidFill>
                <a:schemeClr val="tx1"/>
              </a:solidFill>
            </a:endParaRPr>
          </a:p>
          <a:p>
            <a:r>
              <a:rPr lang="en-US" sz="4000">
                <a:solidFill>
                  <a:schemeClr val="tx1"/>
                </a:solidFill>
              </a:rPr>
              <a:t>Identify the progression of writing skills in a set of student Informative/Explanatory writing pieces.</a:t>
            </a:r>
          </a:p>
          <a:p>
            <a:endParaRPr lang="en-US" sz="1500">
              <a:solidFill>
                <a:schemeClr val="tx1"/>
              </a:solidFill>
            </a:endParaRPr>
          </a:p>
          <a:p>
            <a:r>
              <a:rPr lang="en-US" sz="4000">
                <a:solidFill>
                  <a:schemeClr val="tx1"/>
                </a:solidFill>
              </a:rPr>
              <a:t>Explore the Writing Progressions Chart in the Guidebooks</a:t>
            </a:r>
            <a:r>
              <a:rPr lang="en-US" sz="3400">
                <a:solidFill>
                  <a:schemeClr val="tx1"/>
                </a:solidFill>
              </a:rPr>
              <a:t>.</a:t>
            </a:r>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2085348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68</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
        <p:nvSpPr>
          <p:cNvPr id="3" name="Oval 2"/>
          <p:cNvSpPr/>
          <p:nvPr/>
        </p:nvSpPr>
        <p:spPr>
          <a:xfrm>
            <a:off x="4523232" y="3940622"/>
            <a:ext cx="3255264" cy="21396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996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69</a:t>
            </a:fld>
            <a:endParaRPr lang="uk-UA"/>
          </a:p>
        </p:txBody>
      </p:sp>
      <p:sp>
        <p:nvSpPr>
          <p:cNvPr id="6" name="Text Placeholder 5"/>
          <p:cNvSpPr>
            <a:spLocks noGrp="1"/>
          </p:cNvSpPr>
          <p:nvPr>
            <p:ph type="body" sz="quarter" idx="10"/>
          </p:nvPr>
        </p:nvSpPr>
        <p:spPr>
          <a:xfrm>
            <a:off x="5715000" y="1193800"/>
            <a:ext cx="6067424" cy="4822825"/>
          </a:xfrm>
        </p:spPr>
        <p:txBody>
          <a:bodyPr/>
          <a:lstStyle/>
          <a:p>
            <a:pPr marL="0" indent="0" algn="ctr">
              <a:buNone/>
            </a:pPr>
            <a:r>
              <a:rPr lang="en-US" sz="4000" b="1">
                <a:solidFill>
                  <a:schemeClr val="tx2"/>
                </a:solidFill>
              </a:rPr>
              <a:t>Our Guiding Questions:</a:t>
            </a:r>
          </a:p>
          <a:p>
            <a:pPr marL="0" indent="0" algn="ctr">
              <a:buNone/>
            </a:pPr>
            <a:endParaRPr lang="en-US" sz="1000" b="1">
              <a:solidFill>
                <a:schemeClr val="tx2"/>
              </a:solidFill>
            </a:endParaRPr>
          </a:p>
          <a:p>
            <a:r>
              <a:rPr lang="en-US" sz="4000">
                <a:solidFill>
                  <a:schemeClr val="tx1"/>
                </a:solidFill>
              </a:rPr>
              <a:t>What does informative writing look like across grades K-12?  </a:t>
            </a:r>
          </a:p>
          <a:p>
            <a:endParaRPr lang="en-US" sz="1000">
              <a:solidFill>
                <a:schemeClr val="tx1"/>
              </a:solidFill>
            </a:endParaRPr>
          </a:p>
          <a:p>
            <a:r>
              <a:rPr lang="en-US" sz="4000">
                <a:solidFill>
                  <a:schemeClr val="tx1"/>
                </a:solidFill>
              </a:rPr>
              <a:t>How does this standard build across the grade levels?</a:t>
            </a:r>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Anchor Standard W.2</a:t>
            </a:r>
          </a:p>
        </p:txBody>
      </p:sp>
      <p:sp>
        <p:nvSpPr>
          <p:cNvPr id="5" name="Text Placeholder 3"/>
          <p:cNvSpPr txBox="1">
            <a:spLocks/>
          </p:cNvSpPr>
          <p:nvPr/>
        </p:nvSpPr>
        <p:spPr>
          <a:xfrm>
            <a:off x="446046" y="1124044"/>
            <a:ext cx="4811753" cy="4822825"/>
          </a:xfrm>
          <a:prstGeom prst="rect">
            <a:avLst/>
          </a:prstGeom>
          <a:solidFill>
            <a:schemeClr val="tx1">
              <a:lumMod val="20000"/>
              <a:lumOff val="80000"/>
            </a:schemeClr>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500">
                <a:solidFill>
                  <a:schemeClr val="tx1"/>
                </a:solidFill>
              </a:rPr>
              <a:t>Write </a:t>
            </a:r>
            <a:r>
              <a:rPr lang="en-US" sz="3500" b="1">
                <a:solidFill>
                  <a:schemeClr val="tx1"/>
                </a:solidFill>
              </a:rPr>
              <a:t>informative/</a:t>
            </a:r>
          </a:p>
          <a:p>
            <a:pPr marL="0" indent="0" algn="ctr">
              <a:buNone/>
            </a:pPr>
            <a:r>
              <a:rPr lang="en-US" sz="3500" b="1">
                <a:solidFill>
                  <a:schemeClr val="tx1"/>
                </a:solidFill>
              </a:rPr>
              <a:t>explanatory </a:t>
            </a:r>
            <a:r>
              <a:rPr lang="en-US" sz="3500">
                <a:solidFill>
                  <a:schemeClr val="tx1"/>
                </a:solidFill>
              </a:rPr>
              <a:t>texts to examine and convey complex ideas, concepts, and information clearly and accurately through the effective selection, organization, and analysis of content.</a:t>
            </a:r>
          </a:p>
          <a:p>
            <a:pPr marL="0" indent="0">
              <a:buFont typeface="Arial"/>
              <a:buNone/>
            </a:pPr>
            <a:endParaRPr lang="en-US"/>
          </a:p>
        </p:txBody>
      </p:sp>
    </p:spTree>
    <p:extLst>
      <p:ext uri="{BB962C8B-B14F-4D97-AF65-F5344CB8AC3E}">
        <p14:creationId xmlns:p14="http://schemas.microsoft.com/office/powerpoint/2010/main" val="340561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5000">
              <a:solidFill>
                <a:schemeClr val="tx1"/>
              </a:solidFill>
            </a:endParaRPr>
          </a:p>
          <a:p>
            <a:pPr marL="177800" indent="0" algn="ctr">
              <a:buNone/>
            </a:pPr>
            <a:endParaRPr lang="en-US" sz="5000">
              <a:solidFill>
                <a:schemeClr val="tx1"/>
              </a:solidFill>
            </a:endParaRPr>
          </a:p>
          <a:p>
            <a:pPr marL="177800" indent="0" algn="ctr">
              <a:buNone/>
            </a:pPr>
            <a:r>
              <a:rPr lang="en-US" sz="5000">
                <a:solidFill>
                  <a:schemeClr val="tx1"/>
                </a:solidFill>
              </a:rPr>
              <a:t>What does writing instruction currently look like across your building?</a:t>
            </a:r>
          </a:p>
        </p:txBody>
      </p:sp>
      <p:sp>
        <p:nvSpPr>
          <p:cNvPr id="6" name="Title 5"/>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15830475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303FCE-9070-4CE4-A361-4EF473DDBCEC}"/>
              </a:ext>
            </a:extLst>
          </p:cNvPr>
          <p:cNvSpPr>
            <a:spLocks noGrp="1"/>
          </p:cNvSpPr>
          <p:nvPr>
            <p:ph type="sldNum" sz="quarter" idx="4"/>
          </p:nvPr>
        </p:nvSpPr>
        <p:spPr/>
        <p:txBody>
          <a:bodyPr/>
          <a:lstStyle/>
          <a:p>
            <a:fld id="{4080289E-A2FF-0941-931A-EE1328331F47}" type="slidenum">
              <a:rPr lang="uk-UA" smtClean="0"/>
              <a:pPr/>
              <a:t>70</a:t>
            </a:fld>
            <a:endParaRPr lang="uk-UA"/>
          </a:p>
        </p:txBody>
      </p:sp>
      <p:sp>
        <p:nvSpPr>
          <p:cNvPr id="6" name="Title 5">
            <a:extLst>
              <a:ext uri="{FF2B5EF4-FFF2-40B4-BE49-F238E27FC236}">
                <a16:creationId xmlns:a16="http://schemas.microsoft.com/office/drawing/2014/main" id="{1788160A-AAFC-4159-9BCD-2D7B0A5A31E3}"/>
              </a:ext>
            </a:extLst>
          </p:cNvPr>
          <p:cNvSpPr>
            <a:spLocks noGrp="1"/>
          </p:cNvSpPr>
          <p:nvPr>
            <p:ph type="title"/>
          </p:nvPr>
        </p:nvSpPr>
        <p:spPr/>
        <p:txBody>
          <a:bodyPr/>
          <a:lstStyle/>
          <a:p>
            <a:r>
              <a:rPr lang="en-US"/>
              <a:t>How Does Your Garden Grow?</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6937" y="1784349"/>
            <a:ext cx="5355063" cy="3284439"/>
          </a:xfrm>
          <a:prstGeom prst="rect">
            <a:avLst/>
          </a:prstGeom>
        </p:spPr>
      </p:pic>
      <p:sp>
        <p:nvSpPr>
          <p:cNvPr id="8" name="TextBox 7"/>
          <p:cNvSpPr txBox="1"/>
          <p:nvPr/>
        </p:nvSpPr>
        <p:spPr>
          <a:xfrm>
            <a:off x="312233" y="1025912"/>
            <a:ext cx="5977055" cy="4801314"/>
          </a:xfrm>
          <a:prstGeom prst="rect">
            <a:avLst/>
          </a:prstGeom>
          <a:noFill/>
        </p:spPr>
        <p:txBody>
          <a:bodyPr wrap="square" rtlCol="0">
            <a:spAutoFit/>
          </a:bodyPr>
          <a:lstStyle/>
          <a:p>
            <a:r>
              <a:rPr lang="en-US" sz="3400" b="1">
                <a:latin typeface="Calibri" charset="0"/>
                <a:ea typeface="Calibri" charset="0"/>
                <a:cs typeface="Calibri" charset="0"/>
              </a:rPr>
              <a:t>Purpose: </a:t>
            </a:r>
            <a:endParaRPr lang="en-US" sz="3400">
              <a:latin typeface="Calibri" charset="0"/>
              <a:ea typeface="Calibri" charset="0"/>
              <a:cs typeface="Calibri" charset="0"/>
            </a:endParaRPr>
          </a:p>
          <a:p>
            <a:pPr marL="457200" lvl="0" indent="-457200">
              <a:buFont typeface="Arial" charset="0"/>
              <a:buChar char="•"/>
            </a:pPr>
            <a:r>
              <a:rPr lang="en-US" sz="3400">
                <a:latin typeface="Calibri" charset="0"/>
                <a:ea typeface="Calibri" charset="0"/>
                <a:cs typeface="Calibri" charset="0"/>
              </a:rPr>
              <a:t>To identify the core elements of informative/explanatory writing.</a:t>
            </a:r>
          </a:p>
          <a:p>
            <a:pPr marL="457200" indent="-457200">
              <a:buFont typeface="Arial" charset="0"/>
              <a:buChar char="•"/>
            </a:pPr>
            <a:r>
              <a:rPr lang="en-US" sz="3400">
                <a:latin typeface="Calibri" charset="0"/>
                <a:ea typeface="Calibri" charset="0"/>
                <a:cs typeface="Calibri" charset="0"/>
              </a:rPr>
              <a:t>To trace a developmental progression in writing.</a:t>
            </a:r>
          </a:p>
          <a:p>
            <a:pPr marL="457200" lvl="0" indent="-457200">
              <a:buFont typeface="Arial" charset="0"/>
              <a:buChar char="•"/>
            </a:pPr>
            <a:r>
              <a:rPr lang="en-US" sz="3400">
                <a:latin typeface="Calibri" charset="0"/>
                <a:ea typeface="Calibri" charset="0"/>
                <a:cs typeface="Calibri" charset="0"/>
              </a:rPr>
              <a:t>To refine and deepen understanding of grade level expectations in the LSS.</a:t>
            </a:r>
          </a:p>
        </p:txBody>
      </p:sp>
    </p:spTree>
    <p:extLst>
      <p:ext uri="{BB962C8B-B14F-4D97-AF65-F5344CB8AC3E}">
        <p14:creationId xmlns:p14="http://schemas.microsoft.com/office/powerpoint/2010/main" val="1030012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303FCE-9070-4CE4-A361-4EF473DDBCEC}"/>
              </a:ext>
            </a:extLst>
          </p:cNvPr>
          <p:cNvSpPr>
            <a:spLocks noGrp="1"/>
          </p:cNvSpPr>
          <p:nvPr>
            <p:ph type="sldNum" sz="quarter" idx="4"/>
          </p:nvPr>
        </p:nvSpPr>
        <p:spPr/>
        <p:txBody>
          <a:bodyPr/>
          <a:lstStyle/>
          <a:p>
            <a:fld id="{4080289E-A2FF-0941-931A-EE1328331F47}" type="slidenum">
              <a:rPr lang="uk-UA" smtClean="0"/>
              <a:pPr/>
              <a:t>71</a:t>
            </a:fld>
            <a:endParaRPr lang="uk-UA"/>
          </a:p>
        </p:txBody>
      </p:sp>
      <p:sp>
        <p:nvSpPr>
          <p:cNvPr id="6" name="Title 5">
            <a:extLst>
              <a:ext uri="{FF2B5EF4-FFF2-40B4-BE49-F238E27FC236}">
                <a16:creationId xmlns:a16="http://schemas.microsoft.com/office/drawing/2014/main" id="{1788160A-AAFC-4159-9BCD-2D7B0A5A31E3}"/>
              </a:ext>
            </a:extLst>
          </p:cNvPr>
          <p:cNvSpPr>
            <a:spLocks noGrp="1"/>
          </p:cNvSpPr>
          <p:nvPr>
            <p:ph type="title"/>
          </p:nvPr>
        </p:nvSpPr>
        <p:spPr/>
        <p:txBody>
          <a:bodyPr/>
          <a:lstStyle/>
          <a:p>
            <a:r>
              <a:rPr lang="en-US"/>
              <a:t>Let’s Prepare!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863" y="959005"/>
            <a:ext cx="4023072" cy="4817327"/>
          </a:xfrm>
          <a:prstGeom prst="rect">
            <a:avLst/>
          </a:prstGeom>
          <a:ln w="31750">
            <a:solidFill>
              <a:schemeClr val="tx1">
                <a:lumMod val="75000"/>
              </a:schemeClr>
            </a:solidFill>
          </a:ln>
        </p:spPr>
      </p:pic>
      <p:sp>
        <p:nvSpPr>
          <p:cNvPr id="8" name="TextBox 7"/>
          <p:cNvSpPr txBox="1"/>
          <p:nvPr/>
        </p:nvSpPr>
        <p:spPr>
          <a:xfrm>
            <a:off x="4705817" y="959005"/>
            <a:ext cx="7352371" cy="4862870"/>
          </a:xfrm>
          <a:prstGeom prst="rect">
            <a:avLst/>
          </a:prstGeom>
          <a:noFill/>
        </p:spPr>
        <p:txBody>
          <a:bodyPr wrap="square" rtlCol="0">
            <a:spAutoFit/>
          </a:bodyPr>
          <a:lstStyle/>
          <a:p>
            <a:pPr marL="514350" lvl="0" indent="-514350">
              <a:buFont typeface="+mj-lt"/>
              <a:buAutoNum type="arabicPeriod"/>
            </a:pPr>
            <a:r>
              <a:rPr lang="en-US" sz="3100" b="1" dirty="0">
                <a:solidFill>
                  <a:schemeClr val="tx2"/>
                </a:solidFill>
                <a:latin typeface="Calibri" charset="0"/>
                <a:ea typeface="Calibri" charset="0"/>
                <a:cs typeface="Calibri" charset="0"/>
              </a:rPr>
              <a:t>Read sample #1. </a:t>
            </a:r>
            <a:r>
              <a:rPr lang="en-US" sz="3100" dirty="0">
                <a:latin typeface="Calibri" charset="0"/>
                <a:ea typeface="Calibri" charset="0"/>
                <a:cs typeface="Calibri" charset="0"/>
              </a:rPr>
              <a:t>What elements of effective writing are evident?</a:t>
            </a:r>
          </a:p>
          <a:p>
            <a:pPr marL="514350" lvl="0" indent="-514350">
              <a:buFont typeface="+mj-lt"/>
              <a:buAutoNum type="arabicPeriod"/>
            </a:pPr>
            <a:r>
              <a:rPr lang="en-US" sz="3100" b="1" dirty="0">
                <a:solidFill>
                  <a:schemeClr val="tx2"/>
                </a:solidFill>
                <a:latin typeface="Calibri" charset="0"/>
                <a:ea typeface="Calibri" charset="0"/>
                <a:cs typeface="Calibri" charset="0"/>
              </a:rPr>
              <a:t>Read the next piece.  </a:t>
            </a:r>
            <a:r>
              <a:rPr lang="en-US" sz="3100" dirty="0">
                <a:latin typeface="Calibri" charset="0"/>
                <a:ea typeface="Calibri" charset="0"/>
                <a:cs typeface="Calibri" charset="0"/>
              </a:rPr>
              <a:t>Record similarities and differences between this piece and the first on your recording sheet. </a:t>
            </a:r>
          </a:p>
          <a:p>
            <a:pPr marL="514350" lvl="0" indent="-514350">
              <a:buFont typeface="+mj-lt"/>
              <a:buAutoNum type="arabicPeriod"/>
            </a:pPr>
            <a:r>
              <a:rPr lang="en-US" sz="3100" b="1" dirty="0">
                <a:solidFill>
                  <a:schemeClr val="tx2"/>
                </a:solidFill>
                <a:latin typeface="Calibri" charset="0"/>
                <a:ea typeface="Calibri" charset="0"/>
                <a:cs typeface="Calibri" charset="0"/>
              </a:rPr>
              <a:t>Repeat. </a:t>
            </a:r>
            <a:r>
              <a:rPr lang="en-US" sz="3100" dirty="0">
                <a:latin typeface="Calibri" charset="0"/>
                <a:ea typeface="Calibri" charset="0"/>
                <a:cs typeface="Calibri" charset="0"/>
              </a:rPr>
              <a:t>Be sure to capture your thinking on the record sheet as you work through the samples.</a:t>
            </a:r>
          </a:p>
          <a:p>
            <a:pPr marL="514350" lvl="0" indent="-514350">
              <a:buFont typeface="+mj-lt"/>
              <a:buAutoNum type="arabicPeriod"/>
            </a:pPr>
            <a:r>
              <a:rPr lang="en-US" sz="3100" b="1" dirty="0">
                <a:solidFill>
                  <a:schemeClr val="tx2"/>
                </a:solidFill>
                <a:latin typeface="Calibri" charset="0"/>
                <a:ea typeface="Calibri" charset="0"/>
                <a:cs typeface="Calibri" charset="0"/>
              </a:rPr>
              <a:t>Synthesize</a:t>
            </a:r>
            <a:r>
              <a:rPr lang="en-US" sz="3100" dirty="0">
                <a:latin typeface="Calibri" charset="0"/>
                <a:ea typeface="Calibri" charset="0"/>
                <a:cs typeface="Calibri" charset="0"/>
              </a:rPr>
              <a:t> your observations across grade-levels</a:t>
            </a:r>
          </a:p>
        </p:txBody>
      </p:sp>
      <p:sp>
        <p:nvSpPr>
          <p:cNvPr id="9" name="Rectangle 8">
            <a:extLst>
              <a:ext uri="{FF2B5EF4-FFF2-40B4-BE49-F238E27FC236}">
                <a16:creationId xmlns:a16="http://schemas.microsoft.com/office/drawing/2014/main" id="{2E3355CF-D322-2E48-B5FA-C2DD9E977BBD}"/>
              </a:ext>
            </a:extLst>
          </p:cNvPr>
          <p:cNvSpPr/>
          <p:nvPr/>
        </p:nvSpPr>
        <p:spPr>
          <a:xfrm>
            <a:off x="0" y="5855271"/>
            <a:ext cx="2319867" cy="246221"/>
          </a:xfrm>
          <a:prstGeom prst="rect">
            <a:avLst/>
          </a:prstGeom>
        </p:spPr>
        <p:txBody>
          <a:bodyPr wrap="square">
            <a:spAutoFit/>
          </a:bodyPr>
          <a:lstStyle/>
          <a:p>
            <a:r>
              <a:rPr lang="en-US" sz="1000">
                <a:solidFill>
                  <a:srgbClr val="0000FF"/>
                </a:solidFill>
                <a:latin typeface="Calibri" charset="0"/>
                <a:ea typeface="Calibri" charset="0"/>
                <a:cs typeface="Calibri" charset="0"/>
              </a:rPr>
              <a:t>(Vermont Writing Collaborative,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3102660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F0212E-BACD-417F-A548-7BE0E9438A5A}"/>
              </a:ext>
            </a:extLst>
          </p:cNvPr>
          <p:cNvSpPr>
            <a:spLocks noGrp="1"/>
          </p:cNvSpPr>
          <p:nvPr>
            <p:ph type="sldNum" sz="quarter" idx="4"/>
          </p:nvPr>
        </p:nvSpPr>
        <p:spPr/>
        <p:txBody>
          <a:bodyPr/>
          <a:lstStyle/>
          <a:p>
            <a:fld id="{4080289E-A2FF-0941-931A-EE1328331F47}" type="slidenum">
              <a:rPr lang="uk-UA" smtClean="0"/>
              <a:pPr/>
              <a:t>72</a:t>
            </a:fld>
            <a:endParaRPr lang="uk-UA"/>
          </a:p>
        </p:txBody>
      </p:sp>
      <p:sp>
        <p:nvSpPr>
          <p:cNvPr id="4" name="Title 3">
            <a:extLst>
              <a:ext uri="{FF2B5EF4-FFF2-40B4-BE49-F238E27FC236}">
                <a16:creationId xmlns:a16="http://schemas.microsoft.com/office/drawing/2014/main" id="{514C2523-2981-4FBF-9700-1279F1E93D9D}"/>
              </a:ext>
            </a:extLst>
          </p:cNvPr>
          <p:cNvSpPr>
            <a:spLocks noGrp="1"/>
          </p:cNvSpPr>
          <p:nvPr>
            <p:ph type="title"/>
          </p:nvPr>
        </p:nvSpPr>
        <p:spPr/>
        <p:txBody>
          <a:bodyPr/>
          <a:lstStyle/>
          <a:p>
            <a:r>
              <a:rPr lang="en-US"/>
              <a:t>Two Options</a:t>
            </a:r>
          </a:p>
        </p:txBody>
      </p:sp>
      <p:sp>
        <p:nvSpPr>
          <p:cNvPr id="10" name="TextBox 3">
            <a:extLst>
              <a:ext uri="{FF2B5EF4-FFF2-40B4-BE49-F238E27FC236}">
                <a16:creationId xmlns:a16="http://schemas.microsoft.com/office/drawing/2014/main" id="{AB9840D4-F4A0-4D81-B98C-7EEE4A0013A9}"/>
              </a:ext>
            </a:extLst>
          </p:cNvPr>
          <p:cNvSpPr txBox="1"/>
          <p:nvPr/>
        </p:nvSpPr>
        <p:spPr>
          <a:xfrm>
            <a:off x="6397579" y="1134799"/>
            <a:ext cx="4829556" cy="4801314"/>
          </a:xfrm>
          <a:prstGeom prst="rect">
            <a:avLst/>
          </a:prstGeom>
          <a:noFill/>
          <a:ln w="57150">
            <a:solidFill>
              <a:schemeClr val="tx2"/>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a:latin typeface="Calibri" panose="020F0502020204030204" pitchFamily="34" charset="0"/>
                <a:cs typeface="Calibri" panose="020F0502020204030204" pitchFamily="34" charset="0"/>
              </a:rPr>
              <a:t>6-12</a:t>
            </a:r>
          </a:p>
          <a:p>
            <a:pPr algn="ctr"/>
            <a:endParaRPr lang="en-US" sz="4000">
              <a:latin typeface="Calibri" panose="020F0502020204030204" pitchFamily="34" charset="0"/>
              <a:cs typeface="Calibri" panose="020F0502020204030204" pitchFamily="34" charset="0"/>
            </a:endParaRPr>
          </a:p>
          <a:p>
            <a:pPr algn="ctr"/>
            <a:r>
              <a:rPr lang="en-US" sz="4000">
                <a:latin typeface="Calibri" panose="020F0502020204030204" pitchFamily="34" charset="0"/>
                <a:cs typeface="Calibri" panose="020F0502020204030204" pitchFamily="34" charset="0"/>
              </a:rPr>
              <a:t>What effect did the </a:t>
            </a:r>
            <a:r>
              <a:rPr lang="en-US" sz="4000" b="1">
                <a:latin typeface="Calibri" panose="020F0502020204030204" pitchFamily="34" charset="0"/>
                <a:cs typeface="Calibri" panose="020F0502020204030204" pitchFamily="34" charset="0"/>
              </a:rPr>
              <a:t>Great Depression </a:t>
            </a:r>
            <a:r>
              <a:rPr lang="en-US" sz="4000">
                <a:latin typeface="Calibri" panose="020F0502020204030204" pitchFamily="34" charset="0"/>
                <a:cs typeface="Calibri" panose="020F0502020204030204" pitchFamily="34" charset="0"/>
              </a:rPr>
              <a:t>have on people who lived through it?</a:t>
            </a:r>
          </a:p>
          <a:p>
            <a:pPr algn="ctr"/>
            <a:br>
              <a:rPr lang="en-US" sz="2400">
                <a:solidFill>
                  <a:schemeClr val="accent1">
                    <a:lumMod val="50000"/>
                  </a:schemeClr>
                </a:solidFill>
              </a:rPr>
            </a:br>
            <a:endParaRPr lang="en-US" sz="2400">
              <a:solidFill>
                <a:schemeClr val="accent1">
                  <a:lumMod val="50000"/>
                </a:schemeClr>
              </a:solidFill>
            </a:endParaRPr>
          </a:p>
          <a:p>
            <a:endParaRPr lang="en-US"/>
          </a:p>
        </p:txBody>
      </p:sp>
      <p:sp>
        <p:nvSpPr>
          <p:cNvPr id="5" name="TextBox 4"/>
          <p:cNvSpPr txBox="1"/>
          <p:nvPr/>
        </p:nvSpPr>
        <p:spPr>
          <a:xfrm>
            <a:off x="969264" y="1134799"/>
            <a:ext cx="4829556" cy="4801314"/>
          </a:xfrm>
          <a:prstGeom prst="rect">
            <a:avLst/>
          </a:prstGeom>
          <a:noFill/>
          <a:ln w="57150">
            <a:solidFill>
              <a:schemeClr val="tx2"/>
            </a:solidFill>
          </a:ln>
        </p:spPr>
        <p:txBody>
          <a:bodyPr wrap="square" rtlCol="0">
            <a:spAutoFit/>
          </a:bodyPr>
          <a:lstStyle/>
          <a:p>
            <a:pPr algn="ctr"/>
            <a:r>
              <a:rPr lang="en-US" sz="4000" b="1">
                <a:latin typeface="Calibri" charset="0"/>
                <a:ea typeface="Calibri" charset="0"/>
                <a:cs typeface="Calibri" charset="0"/>
              </a:rPr>
              <a:t>K-5</a:t>
            </a:r>
          </a:p>
          <a:p>
            <a:pPr algn="ctr"/>
            <a:endParaRPr lang="en-US" sz="4000">
              <a:latin typeface="Calibri" charset="0"/>
              <a:ea typeface="Calibri" charset="0"/>
              <a:cs typeface="Calibri" charset="0"/>
            </a:endParaRPr>
          </a:p>
          <a:p>
            <a:pPr algn="ctr"/>
            <a:r>
              <a:rPr lang="en-US" sz="4000">
                <a:latin typeface="Calibri" charset="0"/>
                <a:ea typeface="Calibri" charset="0"/>
                <a:cs typeface="Calibri" charset="0"/>
              </a:rPr>
              <a:t>What can you do to save water?</a:t>
            </a:r>
          </a:p>
          <a:p>
            <a:pPr algn="ctr"/>
            <a:endParaRPr lang="en-US" sz="4000">
              <a:latin typeface="Calibri" charset="0"/>
              <a:ea typeface="Calibri" charset="0"/>
              <a:cs typeface="Calibri" charset="0"/>
            </a:endParaRPr>
          </a:p>
          <a:p>
            <a:pPr algn="ctr"/>
            <a:endParaRPr lang="en-US" sz="4000">
              <a:latin typeface="Calibri" charset="0"/>
              <a:ea typeface="Calibri" charset="0"/>
              <a:cs typeface="Calibri" charset="0"/>
            </a:endParaRPr>
          </a:p>
          <a:p>
            <a:pPr algn="ctr"/>
            <a:endParaRPr lang="en-US" sz="4000">
              <a:latin typeface="Calibri" charset="0"/>
              <a:ea typeface="Calibri" charset="0"/>
              <a:cs typeface="Calibri" charset="0"/>
            </a:endParaRPr>
          </a:p>
          <a:p>
            <a:pPr algn="ctr"/>
            <a:endParaRPr lang="en-US"/>
          </a:p>
        </p:txBody>
      </p:sp>
    </p:spTree>
    <p:extLst>
      <p:ext uri="{BB962C8B-B14F-4D97-AF65-F5344CB8AC3E}">
        <p14:creationId xmlns:p14="http://schemas.microsoft.com/office/powerpoint/2010/main" val="13079075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73</a:t>
            </a:fld>
            <a:endParaRPr lang="uk-UA"/>
          </a:p>
        </p:txBody>
      </p:sp>
      <p:sp>
        <p:nvSpPr>
          <p:cNvPr id="7" name="Text Placeholder 6"/>
          <p:cNvSpPr>
            <a:spLocks noGrp="1"/>
          </p:cNvSpPr>
          <p:nvPr>
            <p:ph type="body" sz="quarter" idx="10"/>
          </p:nvPr>
        </p:nvSpPr>
        <p:spPr>
          <a:xfrm>
            <a:off x="5257799" y="1038159"/>
            <a:ext cx="6524625" cy="4822825"/>
          </a:xfrm>
        </p:spPr>
        <p:txBody>
          <a:bodyPr/>
          <a:lstStyle/>
          <a:p>
            <a:pPr marL="514350" lvl="0" indent="-514350">
              <a:buFont typeface="+mj-lt"/>
              <a:buAutoNum type="arabicPeriod"/>
            </a:pPr>
            <a:r>
              <a:rPr lang="en-US" sz="3000" b="1" dirty="0">
                <a:solidFill>
                  <a:schemeClr val="tx2"/>
                </a:solidFill>
                <a:latin typeface="Calibri" charset="0"/>
                <a:ea typeface="Calibri" charset="0"/>
                <a:cs typeface="Calibri" charset="0"/>
              </a:rPr>
              <a:t>Read sample #1. </a:t>
            </a:r>
            <a:r>
              <a:rPr lang="en-US" sz="3000" dirty="0">
                <a:solidFill>
                  <a:schemeClr val="tx1"/>
                </a:solidFill>
                <a:latin typeface="Calibri" charset="0"/>
                <a:ea typeface="Calibri" charset="0"/>
                <a:cs typeface="Calibri" charset="0"/>
              </a:rPr>
              <a:t>What elements of effective writing are evident?</a:t>
            </a:r>
          </a:p>
          <a:p>
            <a:pPr marL="514350" lvl="0" indent="-514350">
              <a:buFont typeface="+mj-lt"/>
              <a:buAutoNum type="arabicPeriod"/>
            </a:pPr>
            <a:r>
              <a:rPr lang="en-US" sz="3000" b="1" dirty="0">
                <a:solidFill>
                  <a:schemeClr val="tx2"/>
                </a:solidFill>
                <a:latin typeface="Calibri" charset="0"/>
                <a:ea typeface="Calibri" charset="0"/>
                <a:cs typeface="Calibri" charset="0"/>
              </a:rPr>
              <a:t>Read the next piece.  </a:t>
            </a:r>
            <a:r>
              <a:rPr lang="en-US" sz="3000" dirty="0">
                <a:solidFill>
                  <a:schemeClr val="tx1"/>
                </a:solidFill>
                <a:latin typeface="Calibri" charset="0"/>
                <a:ea typeface="Calibri" charset="0"/>
                <a:cs typeface="Calibri" charset="0"/>
              </a:rPr>
              <a:t>Record similarities and differences between this piece and the first on your recording sheet. </a:t>
            </a:r>
          </a:p>
          <a:p>
            <a:pPr marL="514350" lvl="0" indent="-514350">
              <a:buFont typeface="+mj-lt"/>
              <a:buAutoNum type="arabicPeriod"/>
            </a:pPr>
            <a:r>
              <a:rPr lang="en-US" sz="3000" b="1" dirty="0">
                <a:solidFill>
                  <a:schemeClr val="tx2"/>
                </a:solidFill>
                <a:latin typeface="Calibri" charset="0"/>
                <a:ea typeface="Calibri" charset="0"/>
                <a:cs typeface="Calibri" charset="0"/>
              </a:rPr>
              <a:t>Repeat. </a:t>
            </a:r>
            <a:r>
              <a:rPr lang="en-US" sz="3000" dirty="0">
                <a:solidFill>
                  <a:schemeClr val="tx1"/>
                </a:solidFill>
                <a:latin typeface="Calibri" charset="0"/>
                <a:ea typeface="Calibri" charset="0"/>
                <a:cs typeface="Calibri" charset="0"/>
              </a:rPr>
              <a:t>Be sure to capture your thinking on the record sheet as you work through the samples.</a:t>
            </a:r>
          </a:p>
          <a:p>
            <a:pPr marL="514350" lvl="0" indent="-514350">
              <a:buFont typeface="+mj-lt"/>
              <a:buAutoNum type="arabicPeriod"/>
            </a:pPr>
            <a:r>
              <a:rPr lang="en-US" sz="3000" b="1" dirty="0">
                <a:solidFill>
                  <a:schemeClr val="tx2"/>
                </a:solidFill>
                <a:latin typeface="Calibri" charset="0"/>
                <a:ea typeface="Calibri" charset="0"/>
                <a:cs typeface="Calibri" charset="0"/>
              </a:rPr>
              <a:t>Synthesize</a:t>
            </a:r>
            <a:r>
              <a:rPr lang="en-US" sz="3000" dirty="0">
                <a:latin typeface="Calibri" charset="0"/>
                <a:ea typeface="Calibri" charset="0"/>
                <a:cs typeface="Calibri" charset="0"/>
              </a:rPr>
              <a:t> </a:t>
            </a:r>
            <a:r>
              <a:rPr lang="en-US" sz="3000" dirty="0">
                <a:solidFill>
                  <a:schemeClr val="tx1"/>
                </a:solidFill>
                <a:latin typeface="Calibri" charset="0"/>
                <a:ea typeface="Calibri" charset="0"/>
                <a:cs typeface="Calibri" charset="0"/>
              </a:rPr>
              <a:t>your observations across grade-levels</a:t>
            </a:r>
          </a:p>
        </p:txBody>
      </p:sp>
      <p:sp>
        <p:nvSpPr>
          <p:cNvPr id="6" name="Title 5"/>
          <p:cNvSpPr>
            <a:spLocks noGrp="1"/>
          </p:cNvSpPr>
          <p:nvPr>
            <p:ph type="title"/>
          </p:nvPr>
        </p:nvSpPr>
        <p:spPr/>
        <p:txBody>
          <a:bodyPr/>
          <a:lstStyle/>
          <a:p>
            <a:r>
              <a:rPr lang="en-US"/>
              <a:t>Let’s Get Started!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863" y="959005"/>
            <a:ext cx="4023072" cy="4817327"/>
          </a:xfrm>
          <a:prstGeom prst="rect">
            <a:avLst/>
          </a:prstGeom>
          <a:ln w="31750">
            <a:solidFill>
              <a:schemeClr val="tx1">
                <a:lumMod val="75000"/>
              </a:schemeClr>
            </a:solidFill>
          </a:ln>
        </p:spPr>
      </p:pic>
      <p:sp>
        <p:nvSpPr>
          <p:cNvPr id="10" name="Rectangle 9">
            <a:extLst>
              <a:ext uri="{FF2B5EF4-FFF2-40B4-BE49-F238E27FC236}">
                <a16:creationId xmlns:a16="http://schemas.microsoft.com/office/drawing/2014/main" id="{D71D26E4-C08E-654D-A142-9A324D942C90}"/>
              </a:ext>
            </a:extLst>
          </p:cNvPr>
          <p:cNvSpPr/>
          <p:nvPr/>
        </p:nvSpPr>
        <p:spPr>
          <a:xfrm>
            <a:off x="0" y="5855271"/>
            <a:ext cx="2319867" cy="246221"/>
          </a:xfrm>
          <a:prstGeom prst="rect">
            <a:avLst/>
          </a:prstGeom>
        </p:spPr>
        <p:txBody>
          <a:bodyPr wrap="square">
            <a:spAutoFit/>
          </a:bodyPr>
          <a:lstStyle/>
          <a:p>
            <a:r>
              <a:rPr lang="en-US" sz="1000">
                <a:solidFill>
                  <a:srgbClr val="0000FF"/>
                </a:solidFill>
                <a:latin typeface="Calibri" charset="0"/>
                <a:ea typeface="Calibri" charset="0"/>
                <a:cs typeface="Calibri" charset="0"/>
              </a:rPr>
              <a:t>(Vermont Writing Collaborative, 2017) </a:t>
            </a:r>
            <a:endParaRPr lang="en-US" sz="1000">
              <a:latin typeface="Calibri" charset="0"/>
              <a:ea typeface="Calibri" charset="0"/>
              <a:cs typeface="Calibri" charset="0"/>
            </a:endParaRPr>
          </a:p>
        </p:txBody>
      </p:sp>
      <p:sp>
        <p:nvSpPr>
          <p:cNvPr id="9" name="5-Point Star 8">
            <a:extLst>
              <a:ext uri="{FF2B5EF4-FFF2-40B4-BE49-F238E27FC236}">
                <a16:creationId xmlns:a16="http://schemas.microsoft.com/office/drawing/2014/main" id="{ADF36A71-0C5D-A745-A6EE-254FA6997312}"/>
              </a:ext>
            </a:extLst>
          </p:cNvPr>
          <p:cNvSpPr/>
          <p:nvPr/>
        </p:nvSpPr>
        <p:spPr>
          <a:xfrm>
            <a:off x="11782424" y="5776331"/>
            <a:ext cx="269934" cy="240293"/>
          </a:xfrm>
          <a:prstGeom prst="star5">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3297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19E52A-0F75-4C92-AD43-1925C23427F5}"/>
              </a:ext>
            </a:extLst>
          </p:cNvPr>
          <p:cNvSpPr>
            <a:spLocks noGrp="1"/>
          </p:cNvSpPr>
          <p:nvPr>
            <p:ph type="sldNum" sz="quarter" idx="4"/>
          </p:nvPr>
        </p:nvSpPr>
        <p:spPr/>
        <p:txBody>
          <a:bodyPr/>
          <a:lstStyle/>
          <a:p>
            <a:fld id="{4080289E-A2FF-0941-931A-EE1328331F47}" type="slidenum">
              <a:rPr lang="uk-UA" smtClean="0"/>
              <a:pPr/>
              <a:t>74</a:t>
            </a:fld>
            <a:endParaRPr lang="uk-UA"/>
          </a:p>
        </p:txBody>
      </p:sp>
      <p:sp>
        <p:nvSpPr>
          <p:cNvPr id="3" name="Text Placeholder 2">
            <a:extLst>
              <a:ext uri="{FF2B5EF4-FFF2-40B4-BE49-F238E27FC236}">
                <a16:creationId xmlns:a16="http://schemas.microsoft.com/office/drawing/2014/main" id="{3A3A2331-7817-4E14-9E55-1B6199A2EA77}"/>
              </a:ext>
            </a:extLst>
          </p:cNvPr>
          <p:cNvSpPr>
            <a:spLocks noGrp="1"/>
          </p:cNvSpPr>
          <p:nvPr>
            <p:ph type="body" sz="quarter" idx="10"/>
          </p:nvPr>
        </p:nvSpPr>
        <p:spPr/>
        <p:txBody>
          <a:bodyPr/>
          <a:lstStyle/>
          <a:p>
            <a:r>
              <a:rPr lang="en-US" sz="4500">
                <a:solidFill>
                  <a:schemeClr val="tx1"/>
                </a:solidFill>
              </a:rPr>
              <a:t>What did you notice?</a:t>
            </a:r>
          </a:p>
          <a:p>
            <a:endParaRPr lang="en-US" sz="2000">
              <a:solidFill>
                <a:schemeClr val="tx1"/>
              </a:solidFill>
            </a:endParaRPr>
          </a:p>
          <a:p>
            <a:r>
              <a:rPr lang="en-US" sz="4500">
                <a:solidFill>
                  <a:schemeClr val="tx1"/>
                </a:solidFill>
              </a:rPr>
              <a:t>What were the common elements at all grade levels?</a:t>
            </a:r>
          </a:p>
        </p:txBody>
      </p:sp>
      <p:sp>
        <p:nvSpPr>
          <p:cNvPr id="4" name="Title 3">
            <a:extLst>
              <a:ext uri="{FF2B5EF4-FFF2-40B4-BE49-F238E27FC236}">
                <a16:creationId xmlns:a16="http://schemas.microsoft.com/office/drawing/2014/main" id="{5E23E857-7FDE-4FB2-BBA9-57D1621E7625}"/>
              </a:ext>
            </a:extLst>
          </p:cNvPr>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5765469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072DC4-1C77-460D-9285-34122EED0BCD}"/>
              </a:ext>
            </a:extLst>
          </p:cNvPr>
          <p:cNvSpPr>
            <a:spLocks noGrp="1"/>
          </p:cNvSpPr>
          <p:nvPr>
            <p:ph type="sldNum" sz="quarter" idx="4"/>
          </p:nvPr>
        </p:nvSpPr>
        <p:spPr/>
        <p:txBody>
          <a:bodyPr/>
          <a:lstStyle/>
          <a:p>
            <a:fld id="{4080289E-A2FF-0941-931A-EE1328331F47}" type="slidenum">
              <a:rPr lang="uk-UA" smtClean="0"/>
              <a:pPr/>
              <a:t>75</a:t>
            </a:fld>
            <a:endParaRPr lang="uk-UA"/>
          </a:p>
        </p:txBody>
      </p:sp>
      <p:sp>
        <p:nvSpPr>
          <p:cNvPr id="4" name="Title 3">
            <a:extLst>
              <a:ext uri="{FF2B5EF4-FFF2-40B4-BE49-F238E27FC236}">
                <a16:creationId xmlns:a16="http://schemas.microsoft.com/office/drawing/2014/main" id="{DD2D1F11-51CD-499B-9EC7-A25AA36492D1}"/>
              </a:ext>
            </a:extLst>
          </p:cNvPr>
          <p:cNvSpPr>
            <a:spLocks noGrp="1"/>
          </p:cNvSpPr>
          <p:nvPr>
            <p:ph type="title"/>
          </p:nvPr>
        </p:nvSpPr>
        <p:spPr/>
        <p:txBody>
          <a:bodyPr/>
          <a:lstStyle/>
          <a:p>
            <a:r>
              <a:rPr lang="en-US"/>
              <a:t>The Writing Progressions</a:t>
            </a:r>
          </a:p>
        </p:txBody>
      </p:sp>
      <p:sp>
        <p:nvSpPr>
          <p:cNvPr id="7" name="TextBox 6"/>
          <p:cNvSpPr txBox="1"/>
          <p:nvPr/>
        </p:nvSpPr>
        <p:spPr>
          <a:xfrm>
            <a:off x="6802244" y="981307"/>
            <a:ext cx="5054172" cy="4893647"/>
          </a:xfrm>
          <a:prstGeom prst="rect">
            <a:avLst/>
          </a:prstGeom>
          <a:noFill/>
        </p:spPr>
        <p:txBody>
          <a:bodyPr wrap="square" rtlCol="0">
            <a:spAutoFit/>
          </a:bodyPr>
          <a:lstStyle/>
          <a:p>
            <a:pPr algn="ctr"/>
            <a:r>
              <a:rPr lang="en-US" sz="3500" b="1">
                <a:solidFill>
                  <a:schemeClr val="tx2"/>
                </a:solidFill>
                <a:latin typeface="Calibri" charset="0"/>
                <a:ea typeface="Calibri" charset="0"/>
                <a:cs typeface="Calibri" charset="0"/>
              </a:rPr>
              <a:t>Review The Writing Progressions document</a:t>
            </a:r>
          </a:p>
          <a:p>
            <a:endParaRPr lang="en-US" sz="2000">
              <a:latin typeface="Calibri" charset="0"/>
              <a:ea typeface="Calibri" charset="0"/>
              <a:cs typeface="Calibri" charset="0"/>
            </a:endParaRPr>
          </a:p>
          <a:p>
            <a:pPr marL="457200" indent="-457200">
              <a:buFont typeface="Arial" charset="0"/>
              <a:buChar char="•"/>
            </a:pPr>
            <a:r>
              <a:rPr lang="en-US" sz="3500">
                <a:latin typeface="Calibri" charset="0"/>
                <a:ea typeface="Calibri" charset="0"/>
                <a:cs typeface="Calibri" charset="0"/>
              </a:rPr>
              <a:t>What do you </a:t>
            </a:r>
            <a:r>
              <a:rPr lang="en-US" sz="3500" b="1">
                <a:solidFill>
                  <a:schemeClr val="tx2"/>
                </a:solidFill>
                <a:latin typeface="Calibri" charset="0"/>
                <a:ea typeface="Calibri" charset="0"/>
                <a:cs typeface="Calibri" charset="0"/>
              </a:rPr>
              <a:t>notice</a:t>
            </a:r>
            <a:r>
              <a:rPr lang="en-US" sz="3500">
                <a:latin typeface="Calibri" charset="0"/>
                <a:ea typeface="Calibri" charset="0"/>
                <a:cs typeface="Calibri" charset="0"/>
              </a:rPr>
              <a:t> about how this document is organized?</a:t>
            </a:r>
          </a:p>
          <a:p>
            <a:pPr marL="457200" indent="-457200">
              <a:buFont typeface="Arial" charset="0"/>
              <a:buChar char="•"/>
            </a:pPr>
            <a:r>
              <a:rPr lang="en-US" sz="3500">
                <a:latin typeface="Calibri" charset="0"/>
                <a:ea typeface="Calibri" charset="0"/>
                <a:cs typeface="Calibri" charset="0"/>
              </a:rPr>
              <a:t>What do you </a:t>
            </a:r>
            <a:r>
              <a:rPr lang="en-US" sz="3500" b="1">
                <a:solidFill>
                  <a:schemeClr val="tx2"/>
                </a:solidFill>
                <a:latin typeface="Calibri" charset="0"/>
                <a:ea typeface="Calibri" charset="0"/>
                <a:cs typeface="Calibri" charset="0"/>
              </a:rPr>
              <a:t>wonder </a:t>
            </a:r>
            <a:r>
              <a:rPr lang="en-US" sz="3500">
                <a:latin typeface="Calibri" charset="0"/>
                <a:ea typeface="Calibri" charset="0"/>
                <a:cs typeface="Calibri" charset="0"/>
              </a:rPr>
              <a:t>about how this document is organized?</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 y="1653871"/>
            <a:ext cx="6422657" cy="3741285"/>
          </a:xfrm>
          <a:prstGeom prst="rect">
            <a:avLst/>
          </a:prstGeom>
          <a:ln w="34925">
            <a:solidFill>
              <a:srgbClr val="797879"/>
            </a:solidFill>
          </a:ln>
        </p:spPr>
      </p:pic>
      <p:sp>
        <p:nvSpPr>
          <p:cNvPr id="6" name="Rectangle 5">
            <a:extLst>
              <a:ext uri="{FF2B5EF4-FFF2-40B4-BE49-F238E27FC236}">
                <a16:creationId xmlns:a16="http://schemas.microsoft.com/office/drawing/2014/main" id="{FDC58E6D-7C35-FC42-B1A3-863F22AA7048}"/>
              </a:ext>
            </a:extLst>
          </p:cNvPr>
          <p:cNvSpPr/>
          <p:nvPr/>
        </p:nvSpPr>
        <p:spPr>
          <a:xfrm>
            <a:off x="0" y="5820054"/>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8123598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F1322D-C6E7-4DE0-B695-20D344B4B72A}"/>
              </a:ext>
            </a:extLst>
          </p:cNvPr>
          <p:cNvSpPr>
            <a:spLocks noGrp="1"/>
          </p:cNvSpPr>
          <p:nvPr>
            <p:ph type="sldNum" sz="quarter" idx="4"/>
          </p:nvPr>
        </p:nvSpPr>
        <p:spPr/>
        <p:txBody>
          <a:bodyPr/>
          <a:lstStyle/>
          <a:p>
            <a:fld id="{4080289E-A2FF-0941-931A-EE1328331F47}" type="slidenum">
              <a:rPr lang="uk-UA" smtClean="0"/>
              <a:pPr/>
              <a:t>76</a:t>
            </a:fld>
            <a:endParaRPr lang="uk-UA"/>
          </a:p>
        </p:txBody>
      </p:sp>
      <p:sp>
        <p:nvSpPr>
          <p:cNvPr id="4" name="Title 3">
            <a:extLst>
              <a:ext uri="{FF2B5EF4-FFF2-40B4-BE49-F238E27FC236}">
                <a16:creationId xmlns:a16="http://schemas.microsoft.com/office/drawing/2014/main" id="{EDEBC6AB-261F-44D6-A885-F1D6E0108C13}"/>
              </a:ext>
            </a:extLst>
          </p:cNvPr>
          <p:cNvSpPr>
            <a:spLocks noGrp="1"/>
          </p:cNvSpPr>
          <p:nvPr>
            <p:ph type="title"/>
          </p:nvPr>
        </p:nvSpPr>
        <p:spPr/>
        <p:txBody>
          <a:bodyPr/>
          <a:lstStyle/>
          <a:p>
            <a:r>
              <a:rPr lang="en-US"/>
              <a:t>You may have noticed</a:t>
            </a:r>
            <a:r>
              <a:rPr lang="is-IS"/>
              <a:t>…</a:t>
            </a:r>
            <a:endParaRPr lang="en-US"/>
          </a:p>
        </p:txBody>
      </p:sp>
      <p:pic>
        <p:nvPicPr>
          <p:cNvPr id="5" name="Picture 4">
            <a:extLst>
              <a:ext uri="{FF2B5EF4-FFF2-40B4-BE49-F238E27FC236}">
                <a16:creationId xmlns:a16="http://schemas.microsoft.com/office/drawing/2014/main" id="{81374A51-0E7B-4ED9-8C35-67CABC5C655D}"/>
              </a:ext>
            </a:extLst>
          </p:cNvPr>
          <p:cNvPicPr>
            <a:picLocks noChangeAspect="1"/>
          </p:cNvPicPr>
          <p:nvPr/>
        </p:nvPicPr>
        <p:blipFill>
          <a:blip r:embed="rId3"/>
          <a:stretch>
            <a:fillRect/>
          </a:stretch>
        </p:blipFill>
        <p:spPr>
          <a:xfrm>
            <a:off x="0" y="837647"/>
            <a:ext cx="12192000" cy="984418"/>
          </a:xfrm>
          <a:prstGeom prst="rect">
            <a:avLst/>
          </a:prstGeom>
        </p:spPr>
      </p:pic>
      <p:sp>
        <p:nvSpPr>
          <p:cNvPr id="6" name="TextBox 5">
            <a:extLst>
              <a:ext uri="{FF2B5EF4-FFF2-40B4-BE49-F238E27FC236}">
                <a16:creationId xmlns:a16="http://schemas.microsoft.com/office/drawing/2014/main" id="{9A473E6E-698C-401F-B8C4-C86F0A98B5BC}"/>
              </a:ext>
            </a:extLst>
          </p:cNvPr>
          <p:cNvSpPr txBox="1"/>
          <p:nvPr/>
        </p:nvSpPr>
        <p:spPr>
          <a:xfrm>
            <a:off x="556591" y="2084458"/>
            <a:ext cx="11243145" cy="4185761"/>
          </a:xfrm>
          <a:prstGeom prst="rect">
            <a:avLst/>
          </a:prstGeom>
          <a:noFill/>
        </p:spPr>
        <p:txBody>
          <a:bodyPr wrap="square" rtlCol="0">
            <a:spAutoFit/>
          </a:bodyPr>
          <a:lstStyle/>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Contains one page for each writing type: Opinion/Argument, Informative Explanatory and Narrative</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Identifies the writing skills students should demonstrate proficiency with at each grade level. </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Each grade builds on the previous grade.</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Teachers should reinforce the skills from the earlier grades while focusing on the skills new to the grade level.</a:t>
            </a:r>
          </a:p>
          <a:p>
            <a:endParaRPr lang="en-US"/>
          </a:p>
        </p:txBody>
      </p:sp>
    </p:spTree>
    <p:extLst>
      <p:ext uri="{BB962C8B-B14F-4D97-AF65-F5344CB8AC3E}">
        <p14:creationId xmlns:p14="http://schemas.microsoft.com/office/powerpoint/2010/main" val="21011326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E95875-3046-4186-96CE-2359C6740727}"/>
              </a:ext>
            </a:extLst>
          </p:cNvPr>
          <p:cNvSpPr>
            <a:spLocks noGrp="1"/>
          </p:cNvSpPr>
          <p:nvPr>
            <p:ph type="sldNum" sz="quarter" idx="4"/>
          </p:nvPr>
        </p:nvSpPr>
        <p:spPr/>
        <p:txBody>
          <a:bodyPr/>
          <a:lstStyle/>
          <a:p>
            <a:fld id="{4080289E-A2FF-0941-931A-EE1328331F47}" type="slidenum">
              <a:rPr lang="uk-UA" smtClean="0"/>
              <a:pPr/>
              <a:t>77</a:t>
            </a:fld>
            <a:endParaRPr lang="uk-UA"/>
          </a:p>
        </p:txBody>
      </p:sp>
      <p:sp>
        <p:nvSpPr>
          <p:cNvPr id="4" name="Title 3">
            <a:extLst>
              <a:ext uri="{FF2B5EF4-FFF2-40B4-BE49-F238E27FC236}">
                <a16:creationId xmlns:a16="http://schemas.microsoft.com/office/drawing/2014/main" id="{90D3B421-223C-4A2F-A616-54FD78D6FB9B}"/>
              </a:ext>
            </a:extLst>
          </p:cNvPr>
          <p:cNvSpPr>
            <a:spLocks noGrp="1"/>
          </p:cNvSpPr>
          <p:nvPr>
            <p:ph type="title"/>
          </p:nvPr>
        </p:nvSpPr>
        <p:spPr/>
        <p:txBody>
          <a:bodyPr>
            <a:normAutofit/>
          </a:bodyPr>
          <a:lstStyle/>
          <a:p>
            <a:r>
              <a:rPr lang="en-US"/>
              <a:t>Zoom In </a:t>
            </a:r>
            <a:r>
              <a:rPr lang="en-US">
                <a:sym typeface="Wingdings"/>
              </a:rPr>
              <a:t> Standard W.2</a:t>
            </a:r>
            <a:endParaRPr lang="en-US"/>
          </a:p>
        </p:txBody>
      </p:sp>
      <p:pic>
        <p:nvPicPr>
          <p:cNvPr id="5" name="Picture 4">
            <a:extLst>
              <a:ext uri="{FF2B5EF4-FFF2-40B4-BE49-F238E27FC236}">
                <a16:creationId xmlns:a16="http://schemas.microsoft.com/office/drawing/2014/main" id="{FA3FB4C8-491A-4A68-A09A-867B8902C4EA}"/>
              </a:ext>
            </a:extLst>
          </p:cNvPr>
          <p:cNvPicPr>
            <a:picLocks noChangeAspect="1"/>
          </p:cNvPicPr>
          <p:nvPr/>
        </p:nvPicPr>
        <p:blipFill>
          <a:blip r:embed="rId3"/>
          <a:stretch>
            <a:fillRect/>
          </a:stretch>
        </p:blipFill>
        <p:spPr>
          <a:xfrm>
            <a:off x="756414" y="1572768"/>
            <a:ext cx="7142305" cy="3604528"/>
          </a:xfrm>
          <a:prstGeom prst="rect">
            <a:avLst/>
          </a:prstGeom>
        </p:spPr>
      </p:pic>
      <p:sp>
        <p:nvSpPr>
          <p:cNvPr id="3" name="Arrow: Right 2">
            <a:extLst>
              <a:ext uri="{FF2B5EF4-FFF2-40B4-BE49-F238E27FC236}">
                <a16:creationId xmlns:a16="http://schemas.microsoft.com/office/drawing/2014/main" id="{2A6A1315-5E83-4F32-8F56-D364F2C7D69D}"/>
              </a:ext>
            </a:extLst>
          </p:cNvPr>
          <p:cNvSpPr/>
          <p:nvPr/>
        </p:nvSpPr>
        <p:spPr>
          <a:xfrm>
            <a:off x="240129" y="2022812"/>
            <a:ext cx="381663" cy="492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065008" y="1211743"/>
            <a:ext cx="3791408" cy="4647426"/>
          </a:xfrm>
          <a:prstGeom prst="rect">
            <a:avLst/>
          </a:prstGeom>
          <a:noFill/>
        </p:spPr>
        <p:txBody>
          <a:bodyPr wrap="square" rtlCol="0">
            <a:spAutoFit/>
          </a:bodyPr>
          <a:lstStyle/>
          <a:p>
            <a:pPr marL="571500" indent="-571500">
              <a:buFont typeface="Arial" charset="0"/>
              <a:buChar char="•"/>
            </a:pPr>
            <a:r>
              <a:rPr lang="en-US" sz="3700" b="1">
                <a:solidFill>
                  <a:schemeClr val="tx2"/>
                </a:solidFill>
                <a:latin typeface="Calibri" charset="0"/>
                <a:ea typeface="Calibri" charset="0"/>
                <a:cs typeface="Calibri" charset="0"/>
              </a:rPr>
              <a:t>Study</a:t>
            </a:r>
            <a:r>
              <a:rPr lang="en-US" sz="3700">
                <a:latin typeface="Calibri" charset="0"/>
                <a:ea typeface="Calibri" charset="0"/>
                <a:cs typeface="Calibri" charset="0"/>
              </a:rPr>
              <a:t> the top row</a:t>
            </a:r>
          </a:p>
          <a:p>
            <a:pPr marL="571500" indent="-571500">
              <a:buFont typeface="Arial" charset="0"/>
              <a:buChar char="•"/>
            </a:pPr>
            <a:r>
              <a:rPr lang="en-US" sz="3700" b="1">
                <a:solidFill>
                  <a:schemeClr val="tx2"/>
                </a:solidFill>
                <a:latin typeface="Calibri" charset="0"/>
                <a:ea typeface="Calibri" charset="0"/>
                <a:cs typeface="Calibri" charset="0"/>
              </a:rPr>
              <a:t>Look for: </a:t>
            </a:r>
            <a:r>
              <a:rPr lang="en-US" sz="3700">
                <a:latin typeface="Calibri" charset="0"/>
                <a:ea typeface="Calibri" charset="0"/>
                <a:cs typeface="Calibri" charset="0"/>
              </a:rPr>
              <a:t>What changes in length and complexity do you see across grade-levels?</a:t>
            </a:r>
          </a:p>
        </p:txBody>
      </p:sp>
      <p:sp>
        <p:nvSpPr>
          <p:cNvPr id="7" name="Rectangle 6">
            <a:extLst>
              <a:ext uri="{FF2B5EF4-FFF2-40B4-BE49-F238E27FC236}">
                <a16:creationId xmlns:a16="http://schemas.microsoft.com/office/drawing/2014/main" id="{42B26BD2-5BD9-5F4F-BD42-811885B1B0AF}"/>
              </a:ext>
            </a:extLst>
          </p:cNvPr>
          <p:cNvSpPr/>
          <p:nvPr/>
        </p:nvSpPr>
        <p:spPr>
          <a:xfrm>
            <a:off x="0" y="5820054"/>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8627700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84F6EC-2E46-4ED6-94E6-D70C15F41EF4}"/>
              </a:ext>
            </a:extLst>
          </p:cNvPr>
          <p:cNvSpPr>
            <a:spLocks noGrp="1"/>
          </p:cNvSpPr>
          <p:nvPr>
            <p:ph type="sldNum" sz="quarter" idx="4"/>
          </p:nvPr>
        </p:nvSpPr>
        <p:spPr/>
        <p:txBody>
          <a:bodyPr/>
          <a:lstStyle/>
          <a:p>
            <a:fld id="{4080289E-A2FF-0941-931A-EE1328331F47}" type="slidenum">
              <a:rPr lang="uk-UA" smtClean="0"/>
              <a:pPr/>
              <a:t>78</a:t>
            </a:fld>
            <a:endParaRPr lang="uk-UA"/>
          </a:p>
        </p:txBody>
      </p:sp>
      <p:sp>
        <p:nvSpPr>
          <p:cNvPr id="4" name="Title 3">
            <a:extLst>
              <a:ext uri="{FF2B5EF4-FFF2-40B4-BE49-F238E27FC236}">
                <a16:creationId xmlns:a16="http://schemas.microsoft.com/office/drawing/2014/main" id="{2121C37E-167A-459A-ABE3-C32B8122B731}"/>
              </a:ext>
            </a:extLst>
          </p:cNvPr>
          <p:cNvSpPr>
            <a:spLocks noGrp="1"/>
          </p:cNvSpPr>
          <p:nvPr>
            <p:ph type="title"/>
          </p:nvPr>
        </p:nvSpPr>
        <p:spPr/>
        <p:txBody>
          <a:bodyPr/>
          <a:lstStyle/>
          <a:p>
            <a:r>
              <a:rPr lang="en-US"/>
              <a:t>Increase in Length</a:t>
            </a:r>
          </a:p>
        </p:txBody>
      </p:sp>
      <p:graphicFrame>
        <p:nvGraphicFramePr>
          <p:cNvPr id="3" name="Diagram 2"/>
          <p:cNvGraphicFramePr/>
          <p:nvPr>
            <p:extLst/>
          </p:nvPr>
        </p:nvGraphicFramePr>
        <p:xfrm>
          <a:off x="1410208" y="1316736"/>
          <a:ext cx="9635744" cy="6321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410208" y="3017520"/>
            <a:ext cx="2414016"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 2</a:t>
            </a:r>
          </a:p>
        </p:txBody>
      </p:sp>
      <p:sp>
        <p:nvSpPr>
          <p:cNvPr id="8" name="TextBox 7"/>
          <p:cNvSpPr txBox="1"/>
          <p:nvPr/>
        </p:nvSpPr>
        <p:spPr>
          <a:xfrm>
            <a:off x="4486836" y="2358211"/>
            <a:ext cx="2948251"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Grades 3-5</a:t>
            </a:r>
          </a:p>
        </p:txBody>
      </p:sp>
      <p:sp>
        <p:nvSpPr>
          <p:cNvPr id="9" name="TextBox 8"/>
          <p:cNvSpPr txBox="1"/>
          <p:nvPr/>
        </p:nvSpPr>
        <p:spPr>
          <a:xfrm>
            <a:off x="7695362" y="1573381"/>
            <a:ext cx="3350590"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Grades 6-10</a:t>
            </a:r>
          </a:p>
        </p:txBody>
      </p:sp>
    </p:spTree>
    <p:extLst>
      <p:ext uri="{BB962C8B-B14F-4D97-AF65-F5344CB8AC3E}">
        <p14:creationId xmlns:p14="http://schemas.microsoft.com/office/powerpoint/2010/main" val="141759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84F6EC-2E46-4ED6-94E6-D70C15F41EF4}"/>
              </a:ext>
            </a:extLst>
          </p:cNvPr>
          <p:cNvSpPr>
            <a:spLocks noGrp="1"/>
          </p:cNvSpPr>
          <p:nvPr>
            <p:ph type="sldNum" sz="quarter" idx="4"/>
          </p:nvPr>
        </p:nvSpPr>
        <p:spPr/>
        <p:txBody>
          <a:bodyPr/>
          <a:lstStyle/>
          <a:p>
            <a:fld id="{4080289E-A2FF-0941-931A-EE1328331F47}" type="slidenum">
              <a:rPr lang="uk-UA" smtClean="0"/>
              <a:pPr/>
              <a:t>79</a:t>
            </a:fld>
            <a:endParaRPr lang="uk-UA"/>
          </a:p>
        </p:txBody>
      </p:sp>
      <p:sp>
        <p:nvSpPr>
          <p:cNvPr id="4" name="Title 3">
            <a:extLst>
              <a:ext uri="{FF2B5EF4-FFF2-40B4-BE49-F238E27FC236}">
                <a16:creationId xmlns:a16="http://schemas.microsoft.com/office/drawing/2014/main" id="{2121C37E-167A-459A-ABE3-C32B8122B731}"/>
              </a:ext>
            </a:extLst>
          </p:cNvPr>
          <p:cNvSpPr>
            <a:spLocks noGrp="1"/>
          </p:cNvSpPr>
          <p:nvPr>
            <p:ph type="title"/>
          </p:nvPr>
        </p:nvSpPr>
        <p:spPr/>
        <p:txBody>
          <a:bodyPr/>
          <a:lstStyle/>
          <a:p>
            <a:r>
              <a:rPr lang="en-US"/>
              <a:t>Increase in Complexity</a:t>
            </a:r>
          </a:p>
        </p:txBody>
      </p:sp>
      <p:graphicFrame>
        <p:nvGraphicFramePr>
          <p:cNvPr id="3" name="Diagram 2"/>
          <p:cNvGraphicFramePr/>
          <p:nvPr>
            <p:extLst/>
          </p:nvPr>
        </p:nvGraphicFramePr>
        <p:xfrm>
          <a:off x="1081027" y="994699"/>
          <a:ext cx="10418245" cy="6321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700784" y="3338885"/>
            <a:ext cx="1282192"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2</a:t>
            </a:r>
          </a:p>
        </p:txBody>
      </p:sp>
      <p:sp>
        <p:nvSpPr>
          <p:cNvPr id="8" name="TextBox 7"/>
          <p:cNvSpPr txBox="1"/>
          <p:nvPr/>
        </p:nvSpPr>
        <p:spPr>
          <a:xfrm>
            <a:off x="4187952" y="2750626"/>
            <a:ext cx="1706699"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3-5</a:t>
            </a:r>
          </a:p>
        </p:txBody>
      </p:sp>
      <p:sp>
        <p:nvSpPr>
          <p:cNvPr id="9" name="TextBox 8"/>
          <p:cNvSpPr txBox="1"/>
          <p:nvPr/>
        </p:nvSpPr>
        <p:spPr>
          <a:xfrm>
            <a:off x="7099627" y="1965796"/>
            <a:ext cx="1017488"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6-8</a:t>
            </a:r>
          </a:p>
        </p:txBody>
      </p:sp>
      <p:sp>
        <p:nvSpPr>
          <p:cNvPr id="10" name="TextBox 9"/>
          <p:cNvSpPr txBox="1"/>
          <p:nvPr/>
        </p:nvSpPr>
        <p:spPr>
          <a:xfrm>
            <a:off x="9555662" y="1404964"/>
            <a:ext cx="1414788"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9-10</a:t>
            </a:r>
          </a:p>
        </p:txBody>
      </p:sp>
    </p:spTree>
    <p:extLst>
      <p:ext uri="{BB962C8B-B14F-4D97-AF65-F5344CB8AC3E}">
        <p14:creationId xmlns:p14="http://schemas.microsoft.com/office/powerpoint/2010/main" val="96088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8</a:t>
            </a:fld>
            <a:endParaRPr lang="en-US" sz="160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1834615020"/>
              </p:ext>
            </p:extLst>
          </p:nvPr>
        </p:nvGraphicFramePr>
        <p:xfrm>
          <a:off x="481687" y="1124158"/>
          <a:ext cx="11228625" cy="4545122"/>
        </p:xfrm>
        <a:graphic>
          <a:graphicData uri="http://schemas.openxmlformats.org/drawingml/2006/table">
            <a:tbl>
              <a:tblPr firstRow="1" bandRow="1">
                <a:noFill/>
              </a:tblPr>
              <a:tblGrid>
                <a:gridCol w="2718713">
                  <a:extLst>
                    <a:ext uri="{9D8B030D-6E8A-4147-A177-3AD203B41FA5}">
                      <a16:colId xmlns:a16="http://schemas.microsoft.com/office/drawing/2014/main" val="20000"/>
                    </a:ext>
                  </a:extLst>
                </a:gridCol>
                <a:gridCol w="8509912">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3500" b="1" u="none" strike="noStrike" cap="none">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74736">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8:00 – 8:45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b="0" dirty="0">
                          <a:solidFill>
                            <a:schemeClr val="tx1"/>
                          </a:solidFill>
                          <a:latin typeface="Calibri"/>
                          <a:ea typeface="Calibri"/>
                          <a:cs typeface="Calibri"/>
                          <a:sym typeface="Calibri"/>
                        </a:rPr>
                        <a:t>Getting Started &amp; Distinction Assessments</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749808">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8:45 – 9:45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0" dirty="0">
                          <a:solidFill>
                            <a:schemeClr val="tx1"/>
                          </a:solidFill>
                          <a:latin typeface="Calibri"/>
                          <a:ea typeface="Calibri"/>
                          <a:cs typeface="Calibri"/>
                          <a:sym typeface="Calibri"/>
                        </a:rPr>
                        <a:t>Content Module 5, Session 1</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749808">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9:45 – 10:00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1" dirty="0">
                          <a:solidFill>
                            <a:schemeClr val="tx1"/>
                          </a:solidFill>
                          <a:latin typeface="Calibri"/>
                          <a:ea typeface="Calibri"/>
                          <a:cs typeface="Calibri"/>
                          <a:sym typeface="Calibri"/>
                        </a:rPr>
                        <a:t>Break </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804672">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10:00 – 11:00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0" dirty="0">
                          <a:solidFill>
                            <a:schemeClr val="tx1"/>
                          </a:solidFill>
                          <a:latin typeface="Calibri"/>
                          <a:ea typeface="Calibri"/>
                          <a:cs typeface="Calibri"/>
                          <a:sym typeface="Calibri"/>
                        </a:rPr>
                        <a:t>Content Module 5, Session 2</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r h="841248">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11:00 – 12:00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Content Module 5, Session 3</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677614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CEE53C-1473-4D69-B8BB-4DC6DE899D4F}"/>
              </a:ext>
            </a:extLst>
          </p:cNvPr>
          <p:cNvSpPr>
            <a:spLocks noGrp="1"/>
          </p:cNvSpPr>
          <p:nvPr>
            <p:ph type="sldNum" sz="quarter" idx="4"/>
          </p:nvPr>
        </p:nvSpPr>
        <p:spPr/>
        <p:txBody>
          <a:bodyPr/>
          <a:lstStyle/>
          <a:p>
            <a:fld id="{4080289E-A2FF-0941-931A-EE1328331F47}" type="slidenum">
              <a:rPr lang="uk-UA" smtClean="0"/>
              <a:pPr/>
              <a:t>80</a:t>
            </a:fld>
            <a:endParaRPr lang="uk-UA"/>
          </a:p>
        </p:txBody>
      </p:sp>
      <p:sp>
        <p:nvSpPr>
          <p:cNvPr id="5" name="Text Placeholder 4"/>
          <p:cNvSpPr>
            <a:spLocks noGrp="1"/>
          </p:cNvSpPr>
          <p:nvPr>
            <p:ph type="body" sz="quarter" idx="10"/>
          </p:nvPr>
        </p:nvSpPr>
        <p:spPr>
          <a:xfrm>
            <a:off x="272374" y="1006336"/>
            <a:ext cx="11584042" cy="4822825"/>
          </a:xfrm>
        </p:spPr>
        <p:txBody>
          <a:bodyPr/>
          <a:lstStyle/>
          <a:p>
            <a:r>
              <a:rPr lang="en-US" sz="4000" b="1" dirty="0">
                <a:solidFill>
                  <a:schemeClr val="tx2"/>
                </a:solidFill>
              </a:rPr>
              <a:t>Select</a:t>
            </a:r>
            <a:r>
              <a:rPr lang="en-US" sz="4000" dirty="0"/>
              <a:t> </a:t>
            </a:r>
            <a:r>
              <a:rPr lang="en-US" sz="4000" dirty="0">
                <a:solidFill>
                  <a:schemeClr val="tx1"/>
                </a:solidFill>
              </a:rPr>
              <a:t>any writing sample and reread it</a:t>
            </a:r>
          </a:p>
          <a:p>
            <a:pPr marL="0" indent="0">
              <a:buNone/>
            </a:pPr>
            <a:r>
              <a:rPr lang="en-US" sz="1200" dirty="0"/>
              <a:t>    </a:t>
            </a:r>
          </a:p>
          <a:p>
            <a:r>
              <a:rPr lang="en-US" sz="4000" b="1" dirty="0">
                <a:solidFill>
                  <a:schemeClr val="tx2"/>
                </a:solidFill>
              </a:rPr>
              <a:t>Discuss: </a:t>
            </a:r>
          </a:p>
          <a:p>
            <a:pPr lvl="1"/>
            <a:r>
              <a:rPr lang="en-US" sz="4000" dirty="0">
                <a:solidFill>
                  <a:schemeClr val="tx1"/>
                </a:solidFill>
              </a:rPr>
              <a:t>How well does this piece match the descriptors in the writing progression for </a:t>
            </a:r>
            <a:r>
              <a:rPr lang="en-US" sz="4000" b="1" dirty="0">
                <a:solidFill>
                  <a:schemeClr val="tx1"/>
                </a:solidFill>
              </a:rPr>
              <a:t>length and complexity of thinking</a:t>
            </a:r>
            <a:r>
              <a:rPr lang="en-US" sz="4000" dirty="0">
                <a:solidFill>
                  <a:schemeClr val="tx1"/>
                </a:solidFill>
              </a:rPr>
              <a:t>?</a:t>
            </a:r>
          </a:p>
          <a:p>
            <a:pPr lvl="1"/>
            <a:r>
              <a:rPr lang="en-US" sz="4000" dirty="0">
                <a:solidFill>
                  <a:schemeClr val="tx1"/>
                </a:solidFill>
              </a:rPr>
              <a:t>Zoom in on the </a:t>
            </a:r>
            <a:r>
              <a:rPr lang="en-US" sz="4000" b="1" dirty="0">
                <a:solidFill>
                  <a:schemeClr val="tx1"/>
                </a:solidFill>
              </a:rPr>
              <a:t>grade-level descriptors</a:t>
            </a:r>
            <a:r>
              <a:rPr lang="en-US" sz="4000" dirty="0">
                <a:solidFill>
                  <a:schemeClr val="tx1"/>
                </a:solidFill>
              </a:rPr>
              <a:t>. What evidence of these descriptors do you see in the student’s writing?</a:t>
            </a:r>
          </a:p>
          <a:p>
            <a:endParaRPr lang="en-US" dirty="0"/>
          </a:p>
        </p:txBody>
      </p:sp>
      <p:sp>
        <p:nvSpPr>
          <p:cNvPr id="4" name="Title 3">
            <a:extLst>
              <a:ext uri="{FF2B5EF4-FFF2-40B4-BE49-F238E27FC236}">
                <a16:creationId xmlns:a16="http://schemas.microsoft.com/office/drawing/2014/main" id="{86D7C19C-CB6E-483D-AFBA-07487C1D9158}"/>
              </a:ext>
            </a:extLst>
          </p:cNvPr>
          <p:cNvSpPr>
            <a:spLocks noGrp="1"/>
          </p:cNvSpPr>
          <p:nvPr>
            <p:ph type="title"/>
          </p:nvPr>
        </p:nvSpPr>
        <p:spPr/>
        <p:txBody>
          <a:bodyPr/>
          <a:lstStyle/>
          <a:p>
            <a:r>
              <a:rPr lang="en-US"/>
              <a:t>Bringing the Progression to Life</a:t>
            </a:r>
          </a:p>
        </p:txBody>
      </p:sp>
    </p:spTree>
    <p:extLst>
      <p:ext uri="{BB962C8B-B14F-4D97-AF65-F5344CB8AC3E}">
        <p14:creationId xmlns:p14="http://schemas.microsoft.com/office/powerpoint/2010/main" val="3412763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799CBF-8BB2-4467-9970-B921269B8FE5}"/>
              </a:ext>
            </a:extLst>
          </p:cNvPr>
          <p:cNvSpPr>
            <a:spLocks noGrp="1"/>
          </p:cNvSpPr>
          <p:nvPr>
            <p:ph type="sldNum" sz="quarter" idx="4"/>
          </p:nvPr>
        </p:nvSpPr>
        <p:spPr/>
        <p:txBody>
          <a:bodyPr/>
          <a:lstStyle/>
          <a:p>
            <a:fld id="{4080289E-A2FF-0941-931A-EE1328331F47}" type="slidenum">
              <a:rPr lang="uk-UA" smtClean="0"/>
              <a:pPr/>
              <a:t>81</a:t>
            </a:fld>
            <a:endParaRPr lang="uk-UA"/>
          </a:p>
        </p:txBody>
      </p:sp>
      <p:sp>
        <p:nvSpPr>
          <p:cNvPr id="4" name="Title 3">
            <a:extLst>
              <a:ext uri="{FF2B5EF4-FFF2-40B4-BE49-F238E27FC236}">
                <a16:creationId xmlns:a16="http://schemas.microsoft.com/office/drawing/2014/main" id="{FA4153A5-AB57-4F0D-AB73-1648938B5A6D}"/>
              </a:ext>
            </a:extLst>
          </p:cNvPr>
          <p:cNvSpPr>
            <a:spLocks noGrp="1"/>
          </p:cNvSpPr>
          <p:nvPr>
            <p:ph type="title"/>
          </p:nvPr>
        </p:nvSpPr>
        <p:spPr/>
        <p:txBody>
          <a:bodyPr/>
          <a:lstStyle/>
          <a:p>
            <a:r>
              <a:rPr lang="en-US"/>
              <a:t>The Writing Progressions: Key Points</a:t>
            </a:r>
          </a:p>
        </p:txBody>
      </p:sp>
      <p:sp>
        <p:nvSpPr>
          <p:cNvPr id="7" name="TextBox 6">
            <a:extLst>
              <a:ext uri="{FF2B5EF4-FFF2-40B4-BE49-F238E27FC236}">
                <a16:creationId xmlns:a16="http://schemas.microsoft.com/office/drawing/2014/main" id="{C616E1E5-3635-4FCF-BB3F-189CC11B8F58}"/>
              </a:ext>
            </a:extLst>
          </p:cNvPr>
          <p:cNvSpPr txBox="1"/>
          <p:nvPr/>
        </p:nvSpPr>
        <p:spPr>
          <a:xfrm>
            <a:off x="6913756" y="1184745"/>
            <a:ext cx="4878028" cy="738664"/>
          </a:xfrm>
          <a:prstGeom prst="rect">
            <a:avLst/>
          </a:prstGeom>
          <a:noFill/>
        </p:spPr>
        <p:txBody>
          <a:bodyPr wrap="square" rtlCol="0">
            <a:spAutoFit/>
          </a:bodyPr>
          <a:lstStyle/>
          <a:p>
            <a:pPr marL="342900" indent="-342900">
              <a:buFont typeface="Arial" charset="0"/>
              <a:buChar char="•"/>
            </a:pPr>
            <a:endParaRPr lang="en-US" sz="2400">
              <a:latin typeface="Calibri" panose="020F0502020204030204" pitchFamily="34" charset="0"/>
              <a:cs typeface="Calibri" panose="020F0502020204030204" pitchFamily="34" charset="0"/>
            </a:endParaRPr>
          </a:p>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 y="1653871"/>
            <a:ext cx="6422657" cy="3741285"/>
          </a:xfrm>
          <a:prstGeom prst="rect">
            <a:avLst/>
          </a:prstGeom>
          <a:ln w="34925">
            <a:solidFill>
              <a:srgbClr val="797879"/>
            </a:solidFill>
          </a:ln>
        </p:spPr>
      </p:pic>
      <p:sp>
        <p:nvSpPr>
          <p:cNvPr id="3" name="TextBox 2"/>
          <p:cNvSpPr txBox="1"/>
          <p:nvPr/>
        </p:nvSpPr>
        <p:spPr>
          <a:xfrm>
            <a:off x="6913756" y="1184745"/>
            <a:ext cx="4878028" cy="4555093"/>
          </a:xfrm>
          <a:prstGeom prst="rect">
            <a:avLst/>
          </a:prstGeom>
          <a:noFill/>
        </p:spPr>
        <p:txBody>
          <a:bodyPr wrap="square" rtlCol="0">
            <a:spAutoFit/>
          </a:bodyPr>
          <a:lstStyle/>
          <a:p>
            <a:pPr marL="285750" indent="-285750">
              <a:buFont typeface="Arial" charset="0"/>
              <a:buChar char="•"/>
            </a:pPr>
            <a:r>
              <a:rPr lang="en-US" sz="3400">
                <a:latin typeface="Calibri" charset="0"/>
                <a:ea typeface="Calibri" charset="0"/>
                <a:cs typeface="Calibri" charset="0"/>
              </a:rPr>
              <a:t>Each grade builds on the previous grade</a:t>
            </a:r>
          </a:p>
          <a:p>
            <a:pPr marL="285750" indent="-285750">
              <a:buFont typeface="Arial" charset="0"/>
              <a:buChar char="•"/>
            </a:pPr>
            <a:r>
              <a:rPr lang="en-US" sz="3400">
                <a:latin typeface="Calibri" charset="0"/>
                <a:ea typeface="Calibri" charset="0"/>
                <a:cs typeface="Calibri" charset="0"/>
              </a:rPr>
              <a:t>A coherent picture, not isolated skills: An effective writer weaves these components together to make meaning</a:t>
            </a:r>
          </a:p>
          <a:p>
            <a:pPr marL="285750" indent="-285750">
              <a:buFont typeface="Arial" charset="0"/>
              <a:buChar char="•"/>
            </a:pPr>
            <a:endParaRPr lang="en-US"/>
          </a:p>
        </p:txBody>
      </p:sp>
      <p:sp>
        <p:nvSpPr>
          <p:cNvPr id="9" name="Rectangle 8">
            <a:extLst>
              <a:ext uri="{FF2B5EF4-FFF2-40B4-BE49-F238E27FC236}">
                <a16:creationId xmlns:a16="http://schemas.microsoft.com/office/drawing/2014/main" id="{E43153ED-764F-5846-8760-A76A4D2778FF}"/>
              </a:ext>
            </a:extLst>
          </p:cNvPr>
          <p:cNvSpPr/>
          <p:nvPr/>
        </p:nvSpPr>
        <p:spPr>
          <a:xfrm>
            <a:off x="0" y="5820054"/>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a:t>
            </a:r>
            <a:r>
              <a:rPr lang="en-US" sz="1000" err="1">
                <a:solidFill>
                  <a:srgbClr val="0000FF"/>
                </a:solidFill>
                <a:latin typeface="Calibri" charset="0"/>
                <a:ea typeface="Calibri" charset="0"/>
                <a:cs typeface="Calibri" charset="0"/>
              </a:rPr>
              <a:t>LearnZillion</a:t>
            </a:r>
            <a:r>
              <a:rPr lang="en-US" sz="1000">
                <a:solidFill>
                  <a:srgbClr val="0000FF"/>
                </a:solidFill>
                <a:latin typeface="Calibri" charset="0"/>
                <a:ea typeface="Calibri" charset="0"/>
                <a:cs typeface="Calibri" charset="0"/>
              </a:rPr>
              <a:t>,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819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82</a:t>
            </a:fld>
            <a:endParaRPr lang="uk-UA"/>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0" indent="0" algn="ctr">
              <a:buNone/>
            </a:pPr>
            <a:r>
              <a:rPr lang="en-US" sz="4000">
                <a:solidFill>
                  <a:schemeClr val="tx1"/>
                </a:solidFill>
              </a:rPr>
              <a:t>What are the key elements of Informative/Explanatory writing at:</a:t>
            </a:r>
          </a:p>
          <a:p>
            <a:pPr marL="0" indent="0" algn="ctr">
              <a:buNone/>
            </a:pPr>
            <a:endParaRPr lang="en-US" sz="2000">
              <a:solidFill>
                <a:schemeClr val="tx1"/>
              </a:solidFill>
            </a:endParaRPr>
          </a:p>
          <a:p>
            <a:pPr>
              <a:buFont typeface="Arial" charset="0"/>
              <a:buChar char="•"/>
            </a:pPr>
            <a:r>
              <a:rPr lang="en-US" sz="4000">
                <a:solidFill>
                  <a:schemeClr val="tx1"/>
                </a:solidFill>
              </a:rPr>
              <a:t> </a:t>
            </a:r>
            <a:r>
              <a:rPr lang="en-US" sz="4000" b="1">
                <a:solidFill>
                  <a:schemeClr val="tx1"/>
                </a:solidFill>
              </a:rPr>
              <a:t>all</a:t>
            </a:r>
            <a:r>
              <a:rPr lang="en-US" sz="4000">
                <a:solidFill>
                  <a:schemeClr val="tx1"/>
                </a:solidFill>
              </a:rPr>
              <a:t> grade levels?</a:t>
            </a:r>
          </a:p>
          <a:p>
            <a:pPr>
              <a:buFont typeface="Arial" charset="0"/>
              <a:buChar char="•"/>
            </a:pPr>
            <a:endParaRPr lang="en-US" sz="1000">
              <a:solidFill>
                <a:schemeClr val="tx1"/>
              </a:solidFill>
            </a:endParaRPr>
          </a:p>
          <a:p>
            <a:pPr>
              <a:buFont typeface="Arial" charset="0"/>
              <a:buChar char="•"/>
            </a:pPr>
            <a:r>
              <a:rPr lang="en-US" sz="4000" b="1">
                <a:solidFill>
                  <a:schemeClr val="tx1"/>
                </a:solidFill>
              </a:rPr>
              <a:t> your</a:t>
            </a:r>
            <a:r>
              <a:rPr lang="en-US" sz="4000">
                <a:solidFill>
                  <a:schemeClr val="tx1"/>
                </a:solidFill>
              </a:rPr>
              <a:t> grade level?</a:t>
            </a:r>
          </a:p>
          <a:p>
            <a:pPr marL="0" indent="0">
              <a:buNone/>
            </a:pPr>
            <a:endParaRPr lang="en-US"/>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Capture Your Learning</a:t>
            </a:r>
          </a:p>
        </p:txBody>
      </p:sp>
    </p:spTree>
    <p:extLst>
      <p:ext uri="{BB962C8B-B14F-4D97-AF65-F5344CB8AC3E}">
        <p14:creationId xmlns:p14="http://schemas.microsoft.com/office/powerpoint/2010/main" val="2382137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a:t>Enjoy Lunch!</a:t>
            </a:r>
          </a:p>
        </p:txBody>
      </p:sp>
    </p:spTree>
    <p:extLst>
      <p:ext uri="{BB962C8B-B14F-4D97-AF65-F5344CB8AC3E}">
        <p14:creationId xmlns:p14="http://schemas.microsoft.com/office/powerpoint/2010/main" val="5523465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374" y="901841"/>
            <a:ext cx="6530009" cy="3009760"/>
          </a:xfrm>
        </p:spPr>
        <p:txBody>
          <a:bodyPr/>
          <a:lstStyle/>
          <a:p>
            <a:r>
              <a:rPr lang="en-US" b="1">
                <a:solidFill>
                  <a:schemeClr val="bg2"/>
                </a:solidFill>
              </a:rPr>
              <a:t>Welcome back!</a:t>
            </a:r>
            <a:br>
              <a:rPr lang="en-US"/>
            </a:br>
            <a:r>
              <a:rPr lang="en-US"/>
              <a:t>Here’s what’s on deck</a:t>
            </a:r>
            <a:r>
              <a:rPr lang="is-IS"/>
              <a:t>…</a:t>
            </a:r>
            <a:br>
              <a:rPr lang="is-IS"/>
            </a:br>
            <a:endParaRPr lang="en-US"/>
          </a:p>
        </p:txBody>
      </p:sp>
      <p:sp>
        <p:nvSpPr>
          <p:cNvPr id="3" name="Title 1"/>
          <p:cNvSpPr txBox="1">
            <a:spLocks/>
          </p:cNvSpPr>
          <p:nvPr/>
        </p:nvSpPr>
        <p:spPr>
          <a:xfrm>
            <a:off x="5160065" y="3530601"/>
            <a:ext cx="6864626" cy="3073400"/>
          </a:xfrm>
          <a:prstGeom prst="rect">
            <a:avLst/>
          </a:prstGeom>
          <a:noFill/>
          <a:ln>
            <a:noFill/>
          </a:ln>
        </p:spPr>
        <p:txBody>
          <a:bodyPr wrap="square" lIns="91425" tIns="91425" rIns="91425" bIns="91425" anchor="ctr" anchorCtr="0"/>
          <a:lstStyle>
            <a:defPPr marR="0" lvl="0" algn="l" rtl="0">
              <a:lnSpc>
                <a:spcPct val="100000"/>
              </a:lnSpc>
              <a:spcBef>
                <a:spcPts val="0"/>
              </a:spcBef>
              <a:spcAft>
                <a:spcPts val="0"/>
              </a:spcAft>
            </a:defPPr>
            <a:lvl1pPr marL="0" marR="0" lvl="0" indent="0" algn="ctr" rtl="0">
              <a:lnSpc>
                <a:spcPct val="90000"/>
              </a:lnSpc>
              <a:spcBef>
                <a:spcPts val="0"/>
              </a:spcBef>
              <a:spcAft>
                <a:spcPts val="0"/>
              </a:spcAft>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marL="457200" indent="-457200" algn="l">
              <a:buFont typeface="Arial" charset="0"/>
              <a:buChar char="•"/>
            </a:pPr>
            <a:r>
              <a:rPr lang="en-US" sz="3800" b="1" kern="0">
                <a:solidFill>
                  <a:schemeClr val="tx1"/>
                </a:solidFill>
              </a:rPr>
              <a:t>Session 4: </a:t>
            </a:r>
            <a:r>
              <a:rPr lang="en-US" sz="3800" kern="0">
                <a:solidFill>
                  <a:schemeClr val="tx1"/>
                </a:solidFill>
              </a:rPr>
              <a:t>Narrative Writing</a:t>
            </a:r>
          </a:p>
          <a:p>
            <a:pPr marL="457200" indent="-457200" algn="l">
              <a:buFont typeface="Arial" charset="0"/>
              <a:buChar char="•"/>
            </a:pPr>
            <a:r>
              <a:rPr lang="en-US" sz="3800" b="1" kern="0">
                <a:solidFill>
                  <a:schemeClr val="tx1"/>
                </a:solidFill>
              </a:rPr>
              <a:t>Session 5: </a:t>
            </a:r>
            <a:r>
              <a:rPr lang="en-US" sz="3800" kern="0">
                <a:solidFill>
                  <a:schemeClr val="tx1"/>
                </a:solidFill>
              </a:rPr>
              <a:t>Annotating  Writing</a:t>
            </a:r>
          </a:p>
          <a:p>
            <a:pPr marL="457200" indent="-457200" algn="l">
              <a:buFont typeface="Arial" charset="0"/>
              <a:buChar char="•"/>
            </a:pPr>
            <a:r>
              <a:rPr lang="en-US" sz="3800" b="1" kern="0">
                <a:solidFill>
                  <a:schemeClr val="tx1"/>
                </a:solidFill>
              </a:rPr>
              <a:t>Session 6: </a:t>
            </a:r>
            <a:r>
              <a:rPr lang="en-US" sz="3800" kern="0">
                <a:solidFill>
                  <a:schemeClr val="tx1"/>
                </a:solidFill>
              </a:rPr>
              <a:t>Preparing to Teach</a:t>
            </a:r>
          </a:p>
          <a:p>
            <a:pPr marL="457200" indent="-457200" algn="l">
              <a:buFont typeface="Arial" charset="0"/>
              <a:buChar char="•"/>
            </a:pPr>
            <a:r>
              <a:rPr lang="en-US" sz="3800" b="1" kern="0">
                <a:solidFill>
                  <a:schemeClr val="tx1"/>
                </a:solidFill>
              </a:rPr>
              <a:t>Wrapping Up</a:t>
            </a:r>
            <a:r>
              <a:rPr lang="en-US" sz="3800" kern="0">
                <a:solidFill>
                  <a:schemeClr val="tx1"/>
                </a:solidFill>
              </a:rPr>
              <a:t>: Survey</a:t>
            </a:r>
            <a:br>
              <a:rPr lang="is-IS" kern="0"/>
            </a:br>
            <a:endParaRPr lang="en-US" kern="0"/>
          </a:p>
        </p:txBody>
      </p:sp>
    </p:spTree>
    <p:extLst>
      <p:ext uri="{BB962C8B-B14F-4D97-AF65-F5344CB8AC3E}">
        <p14:creationId xmlns:p14="http://schemas.microsoft.com/office/powerpoint/2010/main" val="4509076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85</a:t>
            </a:fld>
            <a:endParaRPr lang="en-US" sz="160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D43B0889-0584-A34A-B9F8-FEE0F555C1DF}"/>
              </a:ext>
            </a:extLst>
          </p:cNvPr>
          <p:cNvSpPr>
            <a:spLocks noGrp="1"/>
          </p:cNvSpPr>
          <p:nvPr>
            <p:ph type="body" sz="quarter" idx="10"/>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Afternoon at a Glance</a:t>
            </a:r>
          </a:p>
        </p:txBody>
      </p:sp>
      <p:graphicFrame>
        <p:nvGraphicFramePr>
          <p:cNvPr id="101" name="Shape 101"/>
          <p:cNvGraphicFramePr/>
          <p:nvPr>
            <p:extLst>
              <p:ext uri="{D42A27DB-BD31-4B8C-83A1-F6EECF244321}">
                <p14:modId xmlns:p14="http://schemas.microsoft.com/office/powerpoint/2010/main" val="2501331070"/>
              </p:ext>
            </p:extLst>
          </p:nvPr>
        </p:nvGraphicFramePr>
        <p:xfrm>
          <a:off x="481687" y="1021401"/>
          <a:ext cx="11240621" cy="4772854"/>
        </p:xfrm>
        <a:graphic>
          <a:graphicData uri="http://schemas.openxmlformats.org/drawingml/2006/table">
            <a:tbl>
              <a:tblPr firstRow="1" bandRow="1">
                <a:noFill/>
              </a:tblPr>
              <a:tblGrid>
                <a:gridCol w="3069461">
                  <a:extLst>
                    <a:ext uri="{9D8B030D-6E8A-4147-A177-3AD203B41FA5}">
                      <a16:colId xmlns:a16="http://schemas.microsoft.com/office/drawing/2014/main" val="20000"/>
                    </a:ext>
                  </a:extLst>
                </a:gridCol>
                <a:gridCol w="8171160">
                  <a:extLst>
                    <a:ext uri="{9D8B030D-6E8A-4147-A177-3AD203B41FA5}">
                      <a16:colId xmlns:a16="http://schemas.microsoft.com/office/drawing/2014/main" val="20001"/>
                    </a:ext>
                  </a:extLst>
                </a:gridCol>
              </a:tblGrid>
              <a:tr h="528643">
                <a:tc>
                  <a:txBody>
                    <a:bodyPr/>
                    <a:lstStyle/>
                    <a:p>
                      <a:pPr marL="0" marR="0" lvl="0" indent="0" algn="ctr" rtl="0">
                        <a:spcBef>
                          <a:spcPts val="0"/>
                        </a:spcBef>
                        <a:buSzPct val="25000"/>
                        <a:buNone/>
                      </a:pPr>
                      <a:r>
                        <a:rPr lang="en-US" sz="3500" b="1" u="none" strike="noStrike" cap="none">
                          <a:solidFill>
                            <a:schemeClr val="tx1"/>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tx1"/>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691334">
                <a:tc>
                  <a:txBody>
                    <a:bodyPr/>
                    <a:lstStyle/>
                    <a:p>
                      <a:pPr marL="0" marR="0" lvl="0" indent="0" algn="l" rtl="0">
                        <a:spcBef>
                          <a:spcPts val="0"/>
                        </a:spcBef>
                        <a:buSzPct val="25000"/>
                        <a:buNone/>
                      </a:pPr>
                      <a:r>
                        <a:rPr lang="en-US" sz="3200" b="0" u="none" strike="noStrike" cap="none" dirty="0">
                          <a:solidFill>
                            <a:schemeClr val="tx1"/>
                          </a:solidFill>
                          <a:latin typeface="Calibri"/>
                          <a:ea typeface="Calibri"/>
                          <a:cs typeface="Calibri"/>
                          <a:sym typeface="Calibri"/>
                        </a:rPr>
                        <a:t>12:00 – 1:00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b="0" i="1">
                          <a:solidFill>
                            <a:schemeClr val="tx1"/>
                          </a:solidFill>
                          <a:latin typeface="Calibri"/>
                          <a:ea typeface="Calibri"/>
                          <a:cs typeface="Calibri"/>
                          <a:sym typeface="Calibri"/>
                        </a:rPr>
                        <a:t>Lunch</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1:00 – 2:15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0">
                          <a:solidFill>
                            <a:schemeClr val="tx1"/>
                          </a:solidFill>
                          <a:latin typeface="Calibri"/>
                          <a:ea typeface="Calibri"/>
                          <a:cs typeface="Calibri"/>
                          <a:sym typeface="Calibri"/>
                        </a:rPr>
                        <a:t>Content Module 5 Session 4</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2:15 – 3:15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0">
                          <a:solidFill>
                            <a:schemeClr val="tx1"/>
                          </a:solidFill>
                          <a:latin typeface="Calibri"/>
                          <a:ea typeface="Calibri"/>
                          <a:cs typeface="Calibri"/>
                          <a:sym typeface="Calibri"/>
                        </a:rPr>
                        <a:t>Content Module 5 Session 5</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3:15 – 3:30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1">
                          <a:solidFill>
                            <a:schemeClr val="tx1"/>
                          </a:solidFill>
                          <a:latin typeface="Calibri"/>
                          <a:ea typeface="Calibri"/>
                          <a:cs typeface="Calibri"/>
                          <a:sym typeface="Calibri"/>
                        </a:rPr>
                        <a:t>Break</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3:30 – 4:20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Content Module 5 Session 6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5"/>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4:20 – 4:30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Wrapping Up </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890253340"/>
                  </a:ext>
                </a:extLst>
              </a:tr>
            </a:tbl>
          </a:graphicData>
        </a:graphic>
      </p:graphicFrame>
    </p:spTree>
    <p:extLst>
      <p:ext uri="{BB962C8B-B14F-4D97-AF65-F5344CB8AC3E}">
        <p14:creationId xmlns:p14="http://schemas.microsoft.com/office/powerpoint/2010/main" val="4275132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86</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6934200" y="1193802"/>
            <a:ext cx="4848226" cy="4822825"/>
          </a:xfrm>
        </p:spPr>
        <p:txBody>
          <a:bodyPr/>
          <a:lstStyle/>
          <a:p>
            <a:pPr marL="177800" indent="0" algn="ctr">
              <a:buNone/>
            </a:pPr>
            <a:endParaRPr lang="en-US" sz="4000">
              <a:solidFill>
                <a:schemeClr val="tx1"/>
              </a:solidFill>
            </a:endParaRPr>
          </a:p>
          <a:p>
            <a:pPr marL="177800" indent="0" algn="ctr">
              <a:buNone/>
            </a:pPr>
            <a:r>
              <a:rPr lang="en-US" sz="4000">
                <a:solidFill>
                  <a:schemeClr val="tx1"/>
                </a:solidFill>
              </a:rPr>
              <a:t>Anything we’ve discussed in Content Leader trainings from November to now is fair game!</a:t>
            </a:r>
          </a:p>
        </p:txBody>
      </p:sp>
      <p:sp>
        <p:nvSpPr>
          <p:cNvPr id="4" name="Title 3"/>
          <p:cNvSpPr>
            <a:spLocks noGrp="1"/>
          </p:cNvSpPr>
          <p:nvPr>
            <p:ph type="title"/>
          </p:nvPr>
        </p:nvSpPr>
        <p:spPr/>
        <p:txBody>
          <a:bodyPr/>
          <a:lstStyle/>
          <a:p>
            <a:r>
              <a:rPr lang="en-US"/>
              <a:t>Pictionary Challenge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00" y="985555"/>
            <a:ext cx="5842000" cy="4901731"/>
          </a:xfrm>
          <a:prstGeom prst="rect">
            <a:avLst/>
          </a:prstGeom>
        </p:spPr>
      </p:pic>
    </p:spTree>
    <p:extLst>
      <p:ext uri="{BB962C8B-B14F-4D97-AF65-F5344CB8AC3E}">
        <p14:creationId xmlns:p14="http://schemas.microsoft.com/office/powerpoint/2010/main" val="20820627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87</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3" y="1193802"/>
            <a:ext cx="4452937" cy="4822825"/>
          </a:xfrm>
        </p:spPr>
        <p:txBody>
          <a:bodyPr/>
          <a:lstStyle/>
          <a:p>
            <a:r>
              <a:rPr lang="en-US">
                <a:solidFill>
                  <a:schemeClr val="tx1"/>
                </a:solidFill>
              </a:rPr>
              <a:t>Close Reading</a:t>
            </a:r>
          </a:p>
          <a:p>
            <a:r>
              <a:rPr lang="en-US">
                <a:solidFill>
                  <a:schemeClr val="tx1"/>
                </a:solidFill>
              </a:rPr>
              <a:t>Direct Vocabulary</a:t>
            </a:r>
          </a:p>
          <a:p>
            <a:r>
              <a:rPr lang="en-US">
                <a:solidFill>
                  <a:schemeClr val="tx1"/>
                </a:solidFill>
              </a:rPr>
              <a:t>Indirect Vocabulary</a:t>
            </a:r>
          </a:p>
          <a:p>
            <a:r>
              <a:rPr lang="en-US">
                <a:solidFill>
                  <a:schemeClr val="tx1"/>
                </a:solidFill>
              </a:rPr>
              <a:t>Instructional Shifts </a:t>
            </a:r>
          </a:p>
          <a:p>
            <a:r>
              <a:rPr lang="en-US">
                <a:solidFill>
                  <a:schemeClr val="tx1"/>
                </a:solidFill>
              </a:rPr>
              <a:t>Text Complexity</a:t>
            </a:r>
          </a:p>
          <a:p>
            <a:r>
              <a:rPr lang="en-US">
                <a:solidFill>
                  <a:schemeClr val="tx1"/>
                </a:solidFill>
              </a:rPr>
              <a:t>Text-dependent questions</a:t>
            </a:r>
          </a:p>
          <a:p>
            <a:r>
              <a:rPr lang="en-US">
                <a:solidFill>
                  <a:schemeClr val="tx1"/>
                </a:solidFill>
              </a:rPr>
              <a:t>Supports Flow Chart</a:t>
            </a:r>
          </a:p>
          <a:p>
            <a:r>
              <a:rPr lang="en-US">
                <a:solidFill>
                  <a:schemeClr val="tx1"/>
                </a:solidFill>
              </a:rPr>
              <a:t>Reader’s Circles</a:t>
            </a:r>
          </a:p>
        </p:txBody>
      </p:sp>
      <p:sp>
        <p:nvSpPr>
          <p:cNvPr id="4" name="Title 3"/>
          <p:cNvSpPr>
            <a:spLocks noGrp="1"/>
          </p:cNvSpPr>
          <p:nvPr>
            <p:ph type="title"/>
          </p:nvPr>
        </p:nvSpPr>
        <p:spPr/>
        <p:txBody>
          <a:bodyPr/>
          <a:lstStyle/>
          <a:p>
            <a:r>
              <a:rPr lang="en-US"/>
              <a:t>Pictionary Word Cards</a:t>
            </a:r>
          </a:p>
        </p:txBody>
      </p:sp>
      <p:sp>
        <p:nvSpPr>
          <p:cNvPr id="5" name="Text Placeholder 2"/>
          <p:cNvSpPr txBox="1">
            <a:spLocks/>
          </p:cNvSpPr>
          <p:nvPr/>
        </p:nvSpPr>
        <p:spPr>
          <a:xfrm>
            <a:off x="6096000" y="1193802"/>
            <a:ext cx="4452937" cy="4822825"/>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r>
              <a:rPr lang="en-US" kern="0">
                <a:solidFill>
                  <a:schemeClr val="tx1"/>
                </a:solidFill>
              </a:rPr>
              <a:t>Look </a:t>
            </a:r>
            <a:r>
              <a:rPr lang="en-US" kern="0" err="1">
                <a:solidFill>
                  <a:schemeClr val="tx1"/>
                </a:solidFill>
              </a:rPr>
              <a:t>Fors</a:t>
            </a:r>
            <a:endParaRPr lang="en-US" kern="0">
              <a:solidFill>
                <a:schemeClr val="tx1"/>
              </a:solidFill>
            </a:endParaRPr>
          </a:p>
          <a:p>
            <a:r>
              <a:rPr lang="en-US" kern="0">
                <a:solidFill>
                  <a:schemeClr val="tx1"/>
                </a:solidFill>
              </a:rPr>
              <a:t>Volume of Reading</a:t>
            </a:r>
          </a:p>
          <a:p>
            <a:r>
              <a:rPr lang="en-US" kern="0">
                <a:solidFill>
                  <a:schemeClr val="tx1"/>
                </a:solidFill>
              </a:rPr>
              <a:t>Classroom Conversation Guide</a:t>
            </a:r>
          </a:p>
          <a:p>
            <a:r>
              <a:rPr lang="en-US" kern="0">
                <a:solidFill>
                  <a:schemeClr val="tx1"/>
                </a:solidFill>
              </a:rPr>
              <a:t>Conceptual Coherence</a:t>
            </a:r>
          </a:p>
          <a:p>
            <a:r>
              <a:rPr lang="en-US" kern="0">
                <a:solidFill>
                  <a:schemeClr val="tx1"/>
                </a:solidFill>
              </a:rPr>
              <a:t>Talk Moves</a:t>
            </a:r>
          </a:p>
          <a:p>
            <a:r>
              <a:rPr lang="en-US" kern="0">
                <a:solidFill>
                  <a:schemeClr val="tx1"/>
                </a:solidFill>
              </a:rPr>
              <a:t>The Writing Process</a:t>
            </a:r>
          </a:p>
          <a:p>
            <a:r>
              <a:rPr lang="en-US" kern="0">
                <a:solidFill>
                  <a:schemeClr val="tx1"/>
                </a:solidFill>
              </a:rPr>
              <a:t>Argument Writing</a:t>
            </a:r>
          </a:p>
          <a:p>
            <a:endParaRPr lang="en-US" kern="0">
              <a:solidFill>
                <a:schemeClr val="tx1"/>
              </a:solidFill>
            </a:endParaRPr>
          </a:p>
        </p:txBody>
      </p:sp>
    </p:spTree>
    <p:extLst>
      <p:ext uri="{BB962C8B-B14F-4D97-AF65-F5344CB8AC3E}">
        <p14:creationId xmlns:p14="http://schemas.microsoft.com/office/powerpoint/2010/main" val="18858922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a:t>
            </a:r>
            <a:br>
              <a:rPr lang="en-US" sz="5000"/>
            </a:br>
            <a:r>
              <a:rPr lang="en-US" sz="5000" b="1"/>
              <a:t>Session 4</a:t>
            </a:r>
            <a:r>
              <a:rPr lang="en-US" sz="5000"/>
              <a:t>: Narrative Writing and the Mentor Texts Strategy</a:t>
            </a:r>
            <a:br>
              <a:rPr lang="en-US" sz="4000"/>
            </a:br>
            <a:endParaRPr lang="en-US" sz="4000">
              <a:latin typeface="Calibri"/>
              <a:cs typeface="Calibri"/>
            </a:endParaRPr>
          </a:p>
        </p:txBody>
      </p:sp>
    </p:spTree>
    <p:extLst>
      <p:ext uri="{BB962C8B-B14F-4D97-AF65-F5344CB8AC3E}">
        <p14:creationId xmlns:p14="http://schemas.microsoft.com/office/powerpoint/2010/main" val="4939139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89</a:t>
            </a:fld>
            <a:endParaRPr lang="uk-UA"/>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a:t>Do Now</a:t>
            </a:r>
          </a:p>
        </p:txBody>
      </p:sp>
      <p:sp>
        <p:nvSpPr>
          <p:cNvPr id="3" name="TextBox 2">
            <a:extLst>
              <a:ext uri="{FF2B5EF4-FFF2-40B4-BE49-F238E27FC236}">
                <a16:creationId xmlns:a16="http://schemas.microsoft.com/office/drawing/2014/main" id="{61431713-7552-4E0A-A07D-8E2E3685482F}"/>
              </a:ext>
            </a:extLst>
          </p:cNvPr>
          <p:cNvSpPr txBox="1"/>
          <p:nvPr/>
        </p:nvSpPr>
        <p:spPr>
          <a:xfrm>
            <a:off x="581260" y="1088633"/>
            <a:ext cx="11029480" cy="4278094"/>
          </a:xfrm>
          <a:prstGeom prst="rect">
            <a:avLst/>
          </a:prstGeom>
          <a:noFill/>
        </p:spPr>
        <p:txBody>
          <a:bodyPr wrap="square" rtlCol="0">
            <a:spAutoFit/>
          </a:bodyPr>
          <a:lstStyle/>
          <a:p>
            <a:pPr marR="0" lvl="0" algn="ctr" defTabSz="914400" eaLnBrk="1" fontAlgn="auto" latinLnBrk="0" hangingPunct="1">
              <a:lnSpc>
                <a:spcPct val="100000"/>
              </a:lnSpc>
              <a:spcBef>
                <a:spcPts val="0"/>
              </a:spcBef>
              <a:spcAft>
                <a:spcPts val="0"/>
              </a:spcAft>
              <a:buClrTx/>
              <a:buSzTx/>
              <a:tabLst/>
              <a:defRPr/>
            </a:pPr>
            <a:r>
              <a:rPr lang="en-US" sz="4000" b="1">
                <a:solidFill>
                  <a:schemeClr val="tx2"/>
                </a:solidFill>
                <a:latin typeface="Calibri" panose="020F0502020204030204" pitchFamily="34" charset="0"/>
                <a:cs typeface="Calibri" panose="020F0502020204030204" pitchFamily="34" charset="0"/>
              </a:rPr>
              <a:t>Write – Pair - Share</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r>
              <a:rPr lang="en-US" sz="4000">
                <a:latin typeface="Calibri" panose="020F0502020204030204" pitchFamily="34" charset="0"/>
                <a:cs typeface="Calibri" panose="020F0502020204030204" pitchFamily="34" charset="0"/>
              </a:rPr>
              <a:t>How would you describe narrative writing?</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r>
              <a:rPr lang="en-US" sz="4000">
                <a:latin typeface="Calibri" panose="020F0502020204030204" pitchFamily="34" charset="0"/>
                <a:cs typeface="Calibri" panose="020F0502020204030204" pitchFamily="34" charset="0"/>
              </a:rPr>
              <a:t>Think about a narrative writing prompt you’ve used in your classroom this year. What successes and challenges did you and your students experience with this task?</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endParaRPr lang="en-US" sz="3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01106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9</a:t>
            </a:fld>
            <a:endParaRPr lang="en-US" sz="160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Afternoon at a Glance</a:t>
            </a:r>
          </a:p>
        </p:txBody>
      </p:sp>
      <p:graphicFrame>
        <p:nvGraphicFramePr>
          <p:cNvPr id="101" name="Shape 101"/>
          <p:cNvGraphicFramePr/>
          <p:nvPr>
            <p:extLst>
              <p:ext uri="{D42A27DB-BD31-4B8C-83A1-F6EECF244321}">
                <p14:modId xmlns:p14="http://schemas.microsoft.com/office/powerpoint/2010/main" val="2114170996"/>
              </p:ext>
            </p:extLst>
          </p:nvPr>
        </p:nvGraphicFramePr>
        <p:xfrm>
          <a:off x="481687" y="1021401"/>
          <a:ext cx="11240621" cy="4772854"/>
        </p:xfrm>
        <a:graphic>
          <a:graphicData uri="http://schemas.openxmlformats.org/drawingml/2006/table">
            <a:tbl>
              <a:tblPr firstRow="1" bandRow="1">
                <a:noFill/>
              </a:tblPr>
              <a:tblGrid>
                <a:gridCol w="3069461">
                  <a:extLst>
                    <a:ext uri="{9D8B030D-6E8A-4147-A177-3AD203B41FA5}">
                      <a16:colId xmlns:a16="http://schemas.microsoft.com/office/drawing/2014/main" val="20000"/>
                    </a:ext>
                  </a:extLst>
                </a:gridCol>
                <a:gridCol w="8171160">
                  <a:extLst>
                    <a:ext uri="{9D8B030D-6E8A-4147-A177-3AD203B41FA5}">
                      <a16:colId xmlns:a16="http://schemas.microsoft.com/office/drawing/2014/main" val="20001"/>
                    </a:ext>
                  </a:extLst>
                </a:gridCol>
              </a:tblGrid>
              <a:tr h="528643">
                <a:tc>
                  <a:txBody>
                    <a:bodyPr/>
                    <a:lstStyle/>
                    <a:p>
                      <a:pPr marL="0" marR="0" lvl="0" indent="0" algn="ctr" rtl="0">
                        <a:spcBef>
                          <a:spcPts val="0"/>
                        </a:spcBef>
                        <a:buSzPct val="25000"/>
                        <a:buNone/>
                      </a:pPr>
                      <a:r>
                        <a:rPr lang="en-US" sz="3500" b="1" u="none" strike="noStrike" cap="none">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691334">
                <a:tc>
                  <a:txBody>
                    <a:bodyPr/>
                    <a:lstStyle/>
                    <a:p>
                      <a:pPr marL="0" marR="0" lvl="0" indent="0" algn="l" rtl="0">
                        <a:spcBef>
                          <a:spcPts val="0"/>
                        </a:spcBef>
                        <a:buSzPct val="25000"/>
                        <a:buNone/>
                      </a:pPr>
                      <a:r>
                        <a:rPr lang="en-US" sz="3200" b="0" u="none" strike="noStrike" cap="none" dirty="0">
                          <a:solidFill>
                            <a:schemeClr val="tx1"/>
                          </a:solidFill>
                          <a:latin typeface="Calibri"/>
                          <a:ea typeface="Calibri"/>
                          <a:cs typeface="Calibri"/>
                          <a:sym typeface="Calibri"/>
                        </a:rPr>
                        <a:t>12:00 – 1:00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b="0" i="1">
                          <a:solidFill>
                            <a:schemeClr val="tx1"/>
                          </a:solidFill>
                          <a:latin typeface="Calibri"/>
                          <a:ea typeface="Calibri"/>
                          <a:cs typeface="Calibri"/>
                          <a:sym typeface="Calibri"/>
                        </a:rPr>
                        <a:t>Lunch</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1:00 – 2:15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0">
                          <a:solidFill>
                            <a:schemeClr val="tx1"/>
                          </a:solidFill>
                          <a:latin typeface="Calibri"/>
                          <a:ea typeface="Calibri"/>
                          <a:cs typeface="Calibri"/>
                          <a:sym typeface="Calibri"/>
                        </a:rPr>
                        <a:t>Content Module 5 Session 4</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2:15 – 3:15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0">
                          <a:solidFill>
                            <a:schemeClr val="tx1"/>
                          </a:solidFill>
                          <a:latin typeface="Calibri"/>
                          <a:ea typeface="Calibri"/>
                          <a:cs typeface="Calibri"/>
                          <a:sym typeface="Calibri"/>
                        </a:rPr>
                        <a:t>Content Module 5 Session 5</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3:15 – 3:30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1">
                          <a:solidFill>
                            <a:schemeClr val="tx1"/>
                          </a:solidFill>
                          <a:latin typeface="Calibri"/>
                          <a:ea typeface="Calibri"/>
                          <a:cs typeface="Calibri"/>
                          <a:sym typeface="Calibri"/>
                        </a:rPr>
                        <a:t>Break</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3:30 – 4:20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Content Module 5 Session 6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5"/>
                  </a:ext>
                </a:extLst>
              </a:tr>
              <a:tr h="69133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4:20 – 4:30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Wrapping Up </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890253340"/>
                  </a:ext>
                </a:extLst>
              </a:tr>
            </a:tbl>
          </a:graphicData>
        </a:graphic>
      </p:graphicFrame>
    </p:spTree>
    <p:extLst>
      <p:ext uri="{BB962C8B-B14F-4D97-AF65-F5344CB8AC3E}">
        <p14:creationId xmlns:p14="http://schemas.microsoft.com/office/powerpoint/2010/main" val="9501953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90</a:t>
            </a:fld>
            <a:endParaRPr lang="en-US"/>
          </a:p>
        </p:txBody>
      </p:sp>
      <p:sp>
        <p:nvSpPr>
          <p:cNvPr id="5" name="Text Placeholder 4"/>
          <p:cNvSpPr>
            <a:spLocks noGrp="1"/>
          </p:cNvSpPr>
          <p:nvPr>
            <p:ph type="body" sz="quarter" idx="10"/>
          </p:nvPr>
        </p:nvSpPr>
        <p:spPr/>
        <p:txBody>
          <a:bodyPr/>
          <a:lstStyle/>
          <a:p>
            <a:r>
              <a:rPr lang="en-US" sz="3600" dirty="0">
                <a:solidFill>
                  <a:schemeClr val="tx1"/>
                </a:solidFill>
              </a:rPr>
              <a:t>Describe how narrative writing is different from expository writing.</a:t>
            </a:r>
          </a:p>
          <a:p>
            <a:r>
              <a:rPr lang="en-US" sz="3600" dirty="0">
                <a:solidFill>
                  <a:schemeClr val="tx1"/>
                </a:solidFill>
              </a:rPr>
              <a:t>Provide examples of narrative writing assignments based on shared texts and topics from the Guidebooks.</a:t>
            </a:r>
          </a:p>
          <a:p>
            <a:r>
              <a:rPr lang="en-US" sz="3600" dirty="0">
                <a:solidFill>
                  <a:schemeClr val="tx1"/>
                </a:solidFill>
              </a:rPr>
              <a:t>Explain how narrative writing can support students in building knowledge of content and of writing skills.</a:t>
            </a:r>
          </a:p>
          <a:p>
            <a:r>
              <a:rPr lang="en-US" sz="3600" dirty="0">
                <a:solidFill>
                  <a:schemeClr val="tx1"/>
                </a:solidFill>
              </a:rPr>
              <a:t>Explore the Guidebooks Protocol for using Mentor Texts to teach writing.</a:t>
            </a:r>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11366194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91</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
        <p:nvSpPr>
          <p:cNvPr id="3" name="Oval 2"/>
          <p:cNvSpPr/>
          <p:nvPr/>
        </p:nvSpPr>
        <p:spPr>
          <a:xfrm>
            <a:off x="8488680" y="3940622"/>
            <a:ext cx="3255264" cy="21396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882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41FC2-6FC4-4677-9A2A-D4EA79BB9E7F}"/>
              </a:ext>
            </a:extLst>
          </p:cNvPr>
          <p:cNvSpPr>
            <a:spLocks noGrp="1"/>
          </p:cNvSpPr>
          <p:nvPr>
            <p:ph type="sldNum" sz="quarter" idx="4"/>
          </p:nvPr>
        </p:nvSpPr>
        <p:spPr/>
        <p:txBody>
          <a:bodyPr/>
          <a:lstStyle/>
          <a:p>
            <a:fld id="{4080289E-A2FF-0941-931A-EE1328331F47}" type="slidenum">
              <a:rPr lang="uk-UA" smtClean="0"/>
              <a:pPr/>
              <a:t>92</a:t>
            </a:fld>
            <a:endParaRPr lang="uk-UA"/>
          </a:p>
        </p:txBody>
      </p:sp>
      <p:sp>
        <p:nvSpPr>
          <p:cNvPr id="3" name="Text Placeholder 2">
            <a:extLst>
              <a:ext uri="{FF2B5EF4-FFF2-40B4-BE49-F238E27FC236}">
                <a16:creationId xmlns:a16="http://schemas.microsoft.com/office/drawing/2014/main" id="{8C51BFF7-897F-4FAE-8247-B98AA3D53C7F}"/>
              </a:ext>
            </a:extLst>
          </p:cNvPr>
          <p:cNvSpPr>
            <a:spLocks noGrp="1"/>
          </p:cNvSpPr>
          <p:nvPr>
            <p:ph type="body" sz="quarter" idx="10"/>
          </p:nvPr>
        </p:nvSpPr>
        <p:spPr/>
        <p:txBody>
          <a:bodyPr/>
          <a:lstStyle/>
          <a:p>
            <a:pPr>
              <a:buFont typeface="Arial" charset="0"/>
              <a:buChar char="•"/>
            </a:pPr>
            <a:r>
              <a:rPr lang="en-US" sz="4000" b="1">
                <a:solidFill>
                  <a:schemeClr val="tx2"/>
                </a:solidFill>
              </a:rPr>
              <a:t>Examine</a:t>
            </a:r>
            <a:r>
              <a:rPr lang="en-US" sz="4000">
                <a:solidFill>
                  <a:schemeClr val="tx1"/>
                </a:solidFill>
              </a:rPr>
              <a:t> the language of the three anchor standards in your note-catcher</a:t>
            </a:r>
          </a:p>
          <a:p>
            <a:pPr>
              <a:buFont typeface="Arial" charset="0"/>
              <a:buChar char="•"/>
            </a:pPr>
            <a:endParaRPr lang="en-US" sz="4000">
              <a:solidFill>
                <a:schemeClr val="tx1"/>
              </a:solidFill>
            </a:endParaRPr>
          </a:p>
          <a:p>
            <a:pPr marL="0" indent="0" algn="ctr">
              <a:buNone/>
            </a:pPr>
            <a:r>
              <a:rPr lang="en-US" sz="4000" b="1">
                <a:solidFill>
                  <a:schemeClr val="tx2"/>
                </a:solidFill>
              </a:rPr>
              <a:t>Discuss:</a:t>
            </a:r>
          </a:p>
          <a:p>
            <a:pPr>
              <a:buFont typeface="Arial" charset="0"/>
              <a:buChar char="•"/>
            </a:pPr>
            <a:r>
              <a:rPr lang="en-US" sz="4000">
                <a:solidFill>
                  <a:schemeClr val="tx1"/>
                </a:solidFill>
              </a:rPr>
              <a:t>How is narrative writing different?</a:t>
            </a:r>
          </a:p>
          <a:p>
            <a:pPr>
              <a:buFont typeface="Arial" charset="0"/>
              <a:buChar char="•"/>
            </a:pPr>
            <a:r>
              <a:rPr lang="en-US" sz="4000">
                <a:solidFill>
                  <a:schemeClr val="tx1"/>
                </a:solidFill>
              </a:rPr>
              <a:t>What is the goal or purpose of narrative writing?</a:t>
            </a:r>
          </a:p>
        </p:txBody>
      </p:sp>
      <p:sp>
        <p:nvSpPr>
          <p:cNvPr id="4" name="Title 3">
            <a:extLst>
              <a:ext uri="{FF2B5EF4-FFF2-40B4-BE49-F238E27FC236}">
                <a16:creationId xmlns:a16="http://schemas.microsoft.com/office/drawing/2014/main" id="{B4539978-0F1E-48F0-A2BD-4C2A6FA623B8}"/>
              </a:ext>
            </a:extLst>
          </p:cNvPr>
          <p:cNvSpPr>
            <a:spLocks noGrp="1"/>
          </p:cNvSpPr>
          <p:nvPr>
            <p:ph type="title"/>
          </p:nvPr>
        </p:nvSpPr>
        <p:spPr/>
        <p:txBody>
          <a:bodyPr/>
          <a:lstStyle/>
          <a:p>
            <a:r>
              <a:rPr lang="en-US"/>
              <a:t>How is narrative writing different?</a:t>
            </a:r>
          </a:p>
        </p:txBody>
      </p:sp>
    </p:spTree>
    <p:extLst>
      <p:ext uri="{BB962C8B-B14F-4D97-AF65-F5344CB8AC3E}">
        <p14:creationId xmlns:p14="http://schemas.microsoft.com/office/powerpoint/2010/main" val="41376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93</a:t>
            </a:fld>
            <a:endParaRPr lang="uk-UA"/>
          </a:p>
        </p:txBody>
      </p:sp>
      <p:sp>
        <p:nvSpPr>
          <p:cNvPr id="5" name="Text Placeholder 2">
            <a:extLst>
              <a:ext uri="{FF2B5EF4-FFF2-40B4-BE49-F238E27FC236}">
                <a16:creationId xmlns:a16="http://schemas.microsoft.com/office/drawing/2014/main" id="{8C51BFF7-897F-4FAE-8247-B98AA3D53C7F}"/>
              </a:ext>
            </a:extLst>
          </p:cNvPr>
          <p:cNvSpPr>
            <a:spLocks noGrp="1"/>
          </p:cNvSpPr>
          <p:nvPr>
            <p:ph type="body" sz="quarter" idx="10"/>
          </p:nvPr>
        </p:nvSpPr>
        <p:spPr/>
        <p:txBody>
          <a:bodyPr/>
          <a:lstStyle/>
          <a:p>
            <a:pPr marL="0" indent="0">
              <a:buNone/>
            </a:pPr>
            <a:r>
              <a:rPr lang="en-US" b="1">
                <a:solidFill>
                  <a:schemeClr val="tx1"/>
                </a:solidFill>
              </a:rPr>
              <a:t>LSS.W.11-12. 1	</a:t>
            </a:r>
          </a:p>
          <a:p>
            <a:pPr marL="0" indent="0">
              <a:buNone/>
            </a:pPr>
            <a:r>
              <a:rPr lang="en-US">
                <a:solidFill>
                  <a:schemeClr val="tx1"/>
                </a:solidFill>
              </a:rPr>
              <a:t>Write </a:t>
            </a:r>
            <a:r>
              <a:rPr lang="en-US" b="1">
                <a:solidFill>
                  <a:schemeClr val="tx1"/>
                </a:solidFill>
              </a:rPr>
              <a:t>arguments</a:t>
            </a:r>
            <a:r>
              <a:rPr lang="en-US">
                <a:solidFill>
                  <a:schemeClr val="tx1"/>
                </a:solidFill>
              </a:rPr>
              <a:t> </a:t>
            </a:r>
            <a:r>
              <a:rPr lang="en-US" b="1">
                <a:solidFill>
                  <a:schemeClr val="tx1"/>
                </a:solidFill>
              </a:rPr>
              <a:t>to support claims in an analysis of substantive topics or texts</a:t>
            </a:r>
            <a:r>
              <a:rPr lang="en-US">
                <a:solidFill>
                  <a:schemeClr val="tx1"/>
                </a:solidFill>
              </a:rPr>
              <a:t>, using valid reasoning and relevant and sufficient evidence.</a:t>
            </a:r>
          </a:p>
          <a:p>
            <a:pPr marL="0" indent="0">
              <a:buNone/>
            </a:pPr>
            <a:r>
              <a:rPr lang="en-US" b="1">
                <a:solidFill>
                  <a:schemeClr val="tx1"/>
                </a:solidFill>
              </a:rPr>
              <a:t>LSS.W.11-12. 2	</a:t>
            </a:r>
          </a:p>
          <a:p>
            <a:pPr marL="0" indent="0">
              <a:buNone/>
            </a:pPr>
            <a:r>
              <a:rPr lang="en-US">
                <a:solidFill>
                  <a:schemeClr val="tx1"/>
                </a:solidFill>
              </a:rPr>
              <a:t>Write </a:t>
            </a:r>
            <a:r>
              <a:rPr lang="en-US" b="1">
                <a:solidFill>
                  <a:schemeClr val="tx1"/>
                </a:solidFill>
              </a:rPr>
              <a:t>informative/explanatory </a:t>
            </a:r>
            <a:r>
              <a:rPr lang="en-US">
                <a:solidFill>
                  <a:schemeClr val="tx1"/>
                </a:solidFill>
              </a:rPr>
              <a:t>texts </a:t>
            </a:r>
            <a:r>
              <a:rPr lang="en-US" b="1">
                <a:solidFill>
                  <a:schemeClr val="tx1"/>
                </a:solidFill>
              </a:rPr>
              <a:t>to examine and convey complex ideas, concepts, and information </a:t>
            </a:r>
            <a:r>
              <a:rPr lang="en-US">
                <a:solidFill>
                  <a:schemeClr val="tx1"/>
                </a:solidFill>
              </a:rPr>
              <a:t>clearly and accurately through the effective selection, organization, and analysis of content</a:t>
            </a:r>
          </a:p>
          <a:p>
            <a:pPr marL="0" indent="0">
              <a:buNone/>
            </a:pPr>
            <a:r>
              <a:rPr lang="en-US" b="1">
                <a:solidFill>
                  <a:schemeClr val="tx1"/>
                </a:solidFill>
              </a:rPr>
              <a:t>LSS.W. 11-12.3</a:t>
            </a:r>
            <a:r>
              <a:rPr lang="en-US">
                <a:solidFill>
                  <a:schemeClr val="tx1"/>
                </a:solidFill>
              </a:rPr>
              <a:t>	</a:t>
            </a:r>
          </a:p>
          <a:p>
            <a:pPr marL="0" indent="0">
              <a:buNone/>
            </a:pPr>
            <a:r>
              <a:rPr lang="en-US">
                <a:solidFill>
                  <a:schemeClr val="tx1"/>
                </a:solidFill>
              </a:rPr>
              <a:t>Write </a:t>
            </a:r>
            <a:r>
              <a:rPr lang="en-US" b="1">
                <a:solidFill>
                  <a:schemeClr val="tx1"/>
                </a:solidFill>
              </a:rPr>
              <a:t>narratives</a:t>
            </a:r>
            <a:r>
              <a:rPr lang="en-US">
                <a:solidFill>
                  <a:schemeClr val="tx1"/>
                </a:solidFill>
              </a:rPr>
              <a:t> </a:t>
            </a:r>
            <a:r>
              <a:rPr lang="en-US" b="1">
                <a:solidFill>
                  <a:schemeClr val="tx1"/>
                </a:solidFill>
              </a:rPr>
              <a:t>to develop real or imagined experiences or events </a:t>
            </a:r>
            <a:r>
              <a:rPr lang="en-US">
                <a:solidFill>
                  <a:schemeClr val="tx1"/>
                </a:solidFill>
              </a:rPr>
              <a:t>using effective technique, well-chosen details, and well-structured event sequences.</a:t>
            </a:r>
          </a:p>
          <a:p>
            <a:pPr marL="0" indent="0">
              <a:buNone/>
            </a:pPr>
            <a:endParaRPr lang="en-US"/>
          </a:p>
        </p:txBody>
      </p:sp>
      <p:sp>
        <p:nvSpPr>
          <p:cNvPr id="4" name="Title 3"/>
          <p:cNvSpPr>
            <a:spLocks noGrp="1"/>
          </p:cNvSpPr>
          <p:nvPr>
            <p:ph type="title"/>
          </p:nvPr>
        </p:nvSpPr>
        <p:spPr/>
        <p:txBody>
          <a:bodyPr/>
          <a:lstStyle/>
          <a:p>
            <a:r>
              <a:rPr lang="en-US"/>
              <a:t>Three Anchor Standards</a:t>
            </a:r>
          </a:p>
        </p:txBody>
      </p:sp>
    </p:spTree>
    <p:extLst>
      <p:ext uri="{BB962C8B-B14F-4D97-AF65-F5344CB8AC3E}">
        <p14:creationId xmlns:p14="http://schemas.microsoft.com/office/powerpoint/2010/main" val="17765957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41FC2-6FC4-4677-9A2A-D4EA79BB9E7F}"/>
              </a:ext>
            </a:extLst>
          </p:cNvPr>
          <p:cNvSpPr>
            <a:spLocks noGrp="1"/>
          </p:cNvSpPr>
          <p:nvPr>
            <p:ph type="sldNum" sz="quarter" idx="4"/>
          </p:nvPr>
        </p:nvSpPr>
        <p:spPr/>
        <p:txBody>
          <a:bodyPr/>
          <a:lstStyle/>
          <a:p>
            <a:fld id="{4080289E-A2FF-0941-931A-EE1328331F47}" type="slidenum">
              <a:rPr lang="uk-UA" smtClean="0"/>
              <a:pPr/>
              <a:t>94</a:t>
            </a:fld>
            <a:endParaRPr lang="uk-UA"/>
          </a:p>
        </p:txBody>
      </p:sp>
      <p:sp>
        <p:nvSpPr>
          <p:cNvPr id="4" name="Title 3">
            <a:extLst>
              <a:ext uri="{FF2B5EF4-FFF2-40B4-BE49-F238E27FC236}">
                <a16:creationId xmlns:a16="http://schemas.microsoft.com/office/drawing/2014/main" id="{B4539978-0F1E-48F0-A2BD-4C2A6FA623B8}"/>
              </a:ext>
            </a:extLst>
          </p:cNvPr>
          <p:cNvSpPr>
            <a:spLocks noGrp="1"/>
          </p:cNvSpPr>
          <p:nvPr>
            <p:ph type="title"/>
          </p:nvPr>
        </p:nvSpPr>
        <p:spPr/>
        <p:txBody>
          <a:bodyPr/>
          <a:lstStyle/>
          <a:p>
            <a:r>
              <a:rPr lang="en-US"/>
              <a:t>A Shift in How Narrative Writing is Assessed</a:t>
            </a:r>
          </a:p>
        </p:txBody>
      </p:sp>
      <p:sp>
        <p:nvSpPr>
          <p:cNvPr id="5" name="TextBox 4"/>
          <p:cNvSpPr txBox="1"/>
          <p:nvPr/>
        </p:nvSpPr>
        <p:spPr>
          <a:xfrm>
            <a:off x="780585" y="1042465"/>
            <a:ext cx="4995747" cy="4878259"/>
          </a:xfrm>
          <a:prstGeom prst="rect">
            <a:avLst/>
          </a:prstGeom>
          <a:noFill/>
          <a:ln w="50800">
            <a:solidFill>
              <a:schemeClr val="tx2"/>
            </a:solidFill>
          </a:ln>
        </p:spPr>
        <p:txBody>
          <a:bodyPr wrap="square" rtlCol="0">
            <a:spAutoFit/>
          </a:bodyPr>
          <a:lstStyle/>
          <a:p>
            <a:pPr algn="ctr"/>
            <a:r>
              <a:rPr lang="en-US" sz="3200" b="1" dirty="0">
                <a:solidFill>
                  <a:schemeClr val="tx2"/>
                </a:solidFill>
                <a:latin typeface="Calibri" charset="0"/>
                <a:ea typeface="Calibri" charset="0"/>
                <a:cs typeface="Calibri" charset="0"/>
              </a:rPr>
              <a:t>FROM:</a:t>
            </a:r>
          </a:p>
          <a:p>
            <a:pPr algn="ctr"/>
            <a:endParaRPr lang="en-US" sz="1000" dirty="0">
              <a:latin typeface="Calibri" charset="0"/>
              <a:ea typeface="Calibri" charset="0"/>
              <a:cs typeface="Calibri" charset="0"/>
            </a:endParaRPr>
          </a:p>
          <a:p>
            <a:pPr algn="ctr"/>
            <a:r>
              <a:rPr lang="en-US" sz="3200" dirty="0">
                <a:latin typeface="Calibri" charset="0"/>
                <a:ea typeface="Calibri" charset="0"/>
                <a:cs typeface="Calibri" charset="0"/>
              </a:rPr>
              <a:t>Imagine what life might look like in the year 3018.  How similar or different do you imagine it might be?  Write a story about characters living in the year 3018.</a:t>
            </a:r>
          </a:p>
          <a:p>
            <a:pPr algn="ctr"/>
            <a:endParaRPr lang="en-US" sz="3200" dirty="0">
              <a:latin typeface="Calibri" charset="0"/>
              <a:ea typeface="Calibri" charset="0"/>
              <a:cs typeface="Calibri" charset="0"/>
            </a:endParaRPr>
          </a:p>
          <a:p>
            <a:pPr algn="ctr"/>
            <a:endParaRPr lang="en-US" sz="4500" dirty="0">
              <a:latin typeface="Calibri" charset="0"/>
              <a:ea typeface="Calibri" charset="0"/>
              <a:cs typeface="Calibri" charset="0"/>
            </a:endParaRPr>
          </a:p>
        </p:txBody>
      </p:sp>
      <p:sp>
        <p:nvSpPr>
          <p:cNvPr id="6" name="TextBox 5"/>
          <p:cNvSpPr txBox="1"/>
          <p:nvPr/>
        </p:nvSpPr>
        <p:spPr>
          <a:xfrm>
            <a:off x="6096000" y="1042465"/>
            <a:ext cx="5067159" cy="4862870"/>
          </a:xfrm>
          <a:prstGeom prst="rect">
            <a:avLst/>
          </a:prstGeom>
          <a:noFill/>
          <a:ln w="50800">
            <a:solidFill>
              <a:schemeClr val="tx2"/>
            </a:solidFill>
          </a:ln>
        </p:spPr>
        <p:txBody>
          <a:bodyPr wrap="square" rtlCol="0">
            <a:spAutoFit/>
          </a:bodyPr>
          <a:lstStyle/>
          <a:p>
            <a:pPr algn="ctr"/>
            <a:r>
              <a:rPr lang="en-US" sz="3000" b="1">
                <a:solidFill>
                  <a:schemeClr val="tx2"/>
                </a:solidFill>
                <a:latin typeface="Calibri" charset="0"/>
                <a:ea typeface="Calibri" charset="0"/>
                <a:cs typeface="Calibri" charset="0"/>
              </a:rPr>
              <a:t>TO:</a:t>
            </a:r>
          </a:p>
          <a:p>
            <a:pPr algn="ctr"/>
            <a:endParaRPr lang="en-US" sz="1000">
              <a:latin typeface="Calibri" charset="0"/>
              <a:ea typeface="Calibri" charset="0"/>
              <a:cs typeface="Calibri" charset="0"/>
            </a:endParaRPr>
          </a:p>
          <a:p>
            <a:pPr algn="ctr"/>
            <a:r>
              <a:rPr lang="en-US" sz="3000">
                <a:latin typeface="Calibri" charset="0"/>
                <a:ea typeface="Calibri" charset="0"/>
                <a:cs typeface="Calibri" charset="0"/>
              </a:rPr>
              <a:t>You just finished reading the folktale “The Fox and the Horse.” Beginning after paragraph 9, write an alternate ending to the folktale using details about the characters and events from the passage.  You may choose to use dialogue in your new ending. </a:t>
            </a:r>
          </a:p>
        </p:txBody>
      </p:sp>
    </p:spTree>
    <p:extLst>
      <p:ext uri="{BB962C8B-B14F-4D97-AF65-F5344CB8AC3E}">
        <p14:creationId xmlns:p14="http://schemas.microsoft.com/office/powerpoint/2010/main" val="172019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CB5C0E-2681-47DB-9909-DA16E60749E3}"/>
              </a:ext>
            </a:extLst>
          </p:cNvPr>
          <p:cNvSpPr>
            <a:spLocks noGrp="1"/>
          </p:cNvSpPr>
          <p:nvPr>
            <p:ph type="sldNum" sz="quarter" idx="4"/>
          </p:nvPr>
        </p:nvSpPr>
        <p:spPr/>
        <p:txBody>
          <a:bodyPr/>
          <a:lstStyle/>
          <a:p>
            <a:fld id="{4080289E-A2FF-0941-931A-EE1328331F47}" type="slidenum">
              <a:rPr lang="uk-UA" smtClean="0"/>
              <a:pPr/>
              <a:t>95</a:t>
            </a:fld>
            <a:endParaRPr lang="uk-UA"/>
          </a:p>
        </p:txBody>
      </p:sp>
      <p:sp>
        <p:nvSpPr>
          <p:cNvPr id="3" name="Text Placeholder 2">
            <a:extLst>
              <a:ext uri="{FF2B5EF4-FFF2-40B4-BE49-F238E27FC236}">
                <a16:creationId xmlns:a16="http://schemas.microsoft.com/office/drawing/2014/main" id="{82C82C6D-2D82-4812-B24E-33F51F5E5EF6}"/>
              </a:ext>
            </a:extLst>
          </p:cNvPr>
          <p:cNvSpPr>
            <a:spLocks noGrp="1"/>
          </p:cNvSpPr>
          <p:nvPr>
            <p:ph type="body" sz="quarter" idx="10"/>
          </p:nvPr>
        </p:nvSpPr>
        <p:spPr/>
        <p:txBody>
          <a:bodyPr/>
          <a:lstStyle/>
          <a:p>
            <a:r>
              <a:rPr lang="en-US" sz="4200" dirty="0">
                <a:solidFill>
                  <a:schemeClr val="tx1"/>
                </a:solidFill>
              </a:rPr>
              <a:t>Level the playing field </a:t>
            </a:r>
          </a:p>
          <a:p>
            <a:endParaRPr lang="en-US" sz="800" dirty="0">
              <a:solidFill>
                <a:schemeClr val="tx1"/>
              </a:solidFill>
            </a:endParaRPr>
          </a:p>
          <a:p>
            <a:r>
              <a:rPr lang="en-US" sz="4200" dirty="0">
                <a:solidFill>
                  <a:schemeClr val="tx1"/>
                </a:solidFill>
              </a:rPr>
              <a:t>Anchor discussion, oral processing and collaborative activities</a:t>
            </a:r>
          </a:p>
          <a:p>
            <a:endParaRPr lang="en-US" sz="800" dirty="0">
              <a:solidFill>
                <a:schemeClr val="tx1"/>
              </a:solidFill>
            </a:endParaRPr>
          </a:p>
          <a:p>
            <a:r>
              <a:rPr lang="en-US" sz="4200" dirty="0">
                <a:solidFill>
                  <a:schemeClr val="tx1"/>
                </a:solidFill>
              </a:rPr>
              <a:t>Expand opportunities for writing</a:t>
            </a:r>
          </a:p>
          <a:p>
            <a:endParaRPr lang="en-US" sz="800" dirty="0">
              <a:solidFill>
                <a:schemeClr val="tx1"/>
              </a:solidFill>
            </a:endParaRPr>
          </a:p>
          <a:p>
            <a:r>
              <a:rPr lang="en-US" sz="4200" dirty="0">
                <a:solidFill>
                  <a:schemeClr val="tx1"/>
                </a:solidFill>
              </a:rPr>
              <a:t>Support students in deepening their understanding of the text</a:t>
            </a:r>
          </a:p>
        </p:txBody>
      </p:sp>
      <p:sp>
        <p:nvSpPr>
          <p:cNvPr id="4" name="Title 3">
            <a:extLst>
              <a:ext uri="{FF2B5EF4-FFF2-40B4-BE49-F238E27FC236}">
                <a16:creationId xmlns:a16="http://schemas.microsoft.com/office/drawing/2014/main" id="{9EF4BFFC-9860-4D07-9A77-DAD475A84043}"/>
              </a:ext>
            </a:extLst>
          </p:cNvPr>
          <p:cNvSpPr>
            <a:spLocks noGrp="1"/>
          </p:cNvSpPr>
          <p:nvPr>
            <p:ph type="title"/>
          </p:nvPr>
        </p:nvSpPr>
        <p:spPr/>
        <p:txBody>
          <a:bodyPr>
            <a:normAutofit/>
          </a:bodyPr>
          <a:lstStyle/>
          <a:p>
            <a:r>
              <a:rPr lang="en-US" dirty="0">
                <a:sym typeface="Wingdings"/>
              </a:rPr>
              <a:t>Why Text-Based Narratives? </a:t>
            </a:r>
            <a:endParaRPr lang="en-US" dirty="0"/>
          </a:p>
        </p:txBody>
      </p:sp>
    </p:spTree>
    <p:extLst>
      <p:ext uri="{BB962C8B-B14F-4D97-AF65-F5344CB8AC3E}">
        <p14:creationId xmlns:p14="http://schemas.microsoft.com/office/powerpoint/2010/main" val="92022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3ABB19-F911-41B0-B270-E5453E6108D5}"/>
              </a:ext>
            </a:extLst>
          </p:cNvPr>
          <p:cNvSpPr>
            <a:spLocks noGrp="1"/>
          </p:cNvSpPr>
          <p:nvPr>
            <p:ph type="sldNum" sz="quarter" idx="4"/>
          </p:nvPr>
        </p:nvSpPr>
        <p:spPr/>
        <p:txBody>
          <a:bodyPr/>
          <a:lstStyle/>
          <a:p>
            <a:fld id="{4080289E-A2FF-0941-931A-EE1328331F47}" type="slidenum">
              <a:rPr lang="uk-UA" smtClean="0"/>
              <a:pPr/>
              <a:t>96</a:t>
            </a:fld>
            <a:endParaRPr lang="uk-UA"/>
          </a:p>
        </p:txBody>
      </p:sp>
      <p:sp>
        <p:nvSpPr>
          <p:cNvPr id="3" name="Text Placeholder 2">
            <a:extLst>
              <a:ext uri="{FF2B5EF4-FFF2-40B4-BE49-F238E27FC236}">
                <a16:creationId xmlns:a16="http://schemas.microsoft.com/office/drawing/2014/main" id="{D5B07688-FD7A-457A-A0EF-FD5BC6581BC0}"/>
              </a:ext>
            </a:extLst>
          </p:cNvPr>
          <p:cNvSpPr>
            <a:spLocks noGrp="1"/>
          </p:cNvSpPr>
          <p:nvPr>
            <p:ph type="body" sz="quarter" idx="10"/>
          </p:nvPr>
        </p:nvSpPr>
        <p:spPr/>
        <p:txBody>
          <a:bodyPr/>
          <a:lstStyle/>
          <a:p>
            <a:pPr marL="0" indent="0" algn="ctr">
              <a:buNone/>
            </a:pPr>
            <a:r>
              <a:rPr lang="en-US" sz="4400" b="1">
                <a:solidFill>
                  <a:schemeClr val="tx1"/>
                </a:solidFill>
              </a:rPr>
              <a:t>Narrative writing can support students in</a:t>
            </a:r>
            <a:r>
              <a:rPr lang="is-IS" sz="4400" b="1">
                <a:solidFill>
                  <a:schemeClr val="tx1"/>
                </a:solidFill>
              </a:rPr>
              <a:t>…</a:t>
            </a:r>
            <a:endParaRPr lang="en-US" b="1">
              <a:solidFill>
                <a:schemeClr val="tx1"/>
              </a:solidFill>
            </a:endParaRPr>
          </a:p>
        </p:txBody>
      </p:sp>
      <p:sp>
        <p:nvSpPr>
          <p:cNvPr id="4" name="Title 3">
            <a:extLst>
              <a:ext uri="{FF2B5EF4-FFF2-40B4-BE49-F238E27FC236}">
                <a16:creationId xmlns:a16="http://schemas.microsoft.com/office/drawing/2014/main" id="{A85E593C-45A9-460E-9A17-EA77BE8A10F4}"/>
              </a:ext>
            </a:extLst>
          </p:cNvPr>
          <p:cNvSpPr>
            <a:spLocks noGrp="1"/>
          </p:cNvSpPr>
          <p:nvPr>
            <p:ph type="title"/>
          </p:nvPr>
        </p:nvSpPr>
        <p:spPr/>
        <p:txBody>
          <a:bodyPr/>
          <a:lstStyle/>
          <a:p>
            <a:r>
              <a:rPr lang="en-US"/>
              <a:t>Narrative Writing in the Guidebooks</a:t>
            </a:r>
          </a:p>
        </p:txBody>
      </p:sp>
      <p:sp>
        <p:nvSpPr>
          <p:cNvPr id="5" name="TextBox 4"/>
          <p:cNvSpPr txBox="1"/>
          <p:nvPr/>
        </p:nvSpPr>
        <p:spPr>
          <a:xfrm>
            <a:off x="2182761" y="2507227"/>
            <a:ext cx="3480619" cy="3170099"/>
          </a:xfrm>
          <a:prstGeom prst="rect">
            <a:avLst/>
          </a:prstGeom>
          <a:solidFill>
            <a:schemeClr val="tx2">
              <a:lumMod val="20000"/>
              <a:lumOff val="80000"/>
            </a:schemeClr>
          </a:solidFill>
          <a:ln w="47625">
            <a:solidFill>
              <a:schemeClr val="tx1">
                <a:lumMod val="75000"/>
              </a:schemeClr>
            </a:solidFill>
          </a:ln>
        </p:spPr>
        <p:txBody>
          <a:bodyPr wrap="square" rtlCol="0">
            <a:spAutoFit/>
          </a:bodyPr>
          <a:lstStyle/>
          <a:p>
            <a:pPr algn="ctr"/>
            <a:endParaRPr lang="en-US" sz="2000" b="1">
              <a:latin typeface="Calibri" charset="0"/>
              <a:ea typeface="Calibri" charset="0"/>
              <a:cs typeface="Calibri" charset="0"/>
            </a:endParaRPr>
          </a:p>
          <a:p>
            <a:pPr algn="ctr"/>
            <a:r>
              <a:rPr lang="en-US" sz="4000" b="1">
                <a:latin typeface="Calibri" charset="0"/>
                <a:ea typeface="Calibri" charset="0"/>
                <a:cs typeface="Calibri" charset="0"/>
              </a:rPr>
              <a:t>learning to effectively express themselves.</a:t>
            </a:r>
            <a:endParaRPr lang="en-US"/>
          </a:p>
          <a:p>
            <a:pPr algn="ctr"/>
            <a:endParaRPr lang="en-US" sz="2000" b="1">
              <a:latin typeface="Calibri" charset="0"/>
              <a:ea typeface="Calibri" charset="0"/>
              <a:cs typeface="Calibri" charset="0"/>
            </a:endParaRPr>
          </a:p>
        </p:txBody>
      </p:sp>
      <p:sp>
        <p:nvSpPr>
          <p:cNvPr id="6" name="TextBox 5"/>
          <p:cNvSpPr txBox="1"/>
          <p:nvPr/>
        </p:nvSpPr>
        <p:spPr>
          <a:xfrm>
            <a:off x="6695767" y="2507226"/>
            <a:ext cx="3480619" cy="3170099"/>
          </a:xfrm>
          <a:prstGeom prst="rect">
            <a:avLst/>
          </a:prstGeom>
          <a:solidFill>
            <a:schemeClr val="tx2">
              <a:lumMod val="20000"/>
              <a:lumOff val="80000"/>
            </a:schemeClr>
          </a:solidFill>
          <a:ln w="57150">
            <a:solidFill>
              <a:schemeClr val="tx1">
                <a:lumMod val="75000"/>
              </a:schemeClr>
            </a:solidFill>
          </a:ln>
        </p:spPr>
        <p:txBody>
          <a:bodyPr wrap="square" rtlCol="0">
            <a:spAutoFit/>
          </a:bodyPr>
          <a:lstStyle/>
          <a:p>
            <a:pPr algn="ctr"/>
            <a:r>
              <a:rPr lang="en-US" sz="4000" b="1">
                <a:latin typeface="Calibri" charset="0"/>
                <a:ea typeface="Calibri" charset="0"/>
                <a:cs typeface="Calibri" charset="0"/>
              </a:rPr>
              <a:t>constructing a deeper understanding of a text or topic.</a:t>
            </a:r>
            <a:endParaRPr lang="en-US" sz="4000">
              <a:latin typeface="Calibri" charset="0"/>
              <a:ea typeface="Calibri" charset="0"/>
              <a:cs typeface="Calibri" charset="0"/>
            </a:endParaRPr>
          </a:p>
        </p:txBody>
      </p:sp>
      <p:sp>
        <p:nvSpPr>
          <p:cNvPr id="7" name="Oval 6"/>
          <p:cNvSpPr/>
          <p:nvPr/>
        </p:nvSpPr>
        <p:spPr>
          <a:xfrm>
            <a:off x="6430297" y="2064774"/>
            <a:ext cx="4041058" cy="3952568"/>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057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CB5C0E-2681-47DB-9909-DA16E60749E3}"/>
              </a:ext>
            </a:extLst>
          </p:cNvPr>
          <p:cNvSpPr>
            <a:spLocks noGrp="1"/>
          </p:cNvSpPr>
          <p:nvPr>
            <p:ph type="sldNum" sz="quarter" idx="4"/>
          </p:nvPr>
        </p:nvSpPr>
        <p:spPr/>
        <p:txBody>
          <a:bodyPr/>
          <a:lstStyle/>
          <a:p>
            <a:fld id="{4080289E-A2FF-0941-931A-EE1328331F47}" type="slidenum">
              <a:rPr lang="uk-UA" smtClean="0"/>
              <a:pPr/>
              <a:t>97</a:t>
            </a:fld>
            <a:endParaRPr lang="uk-UA"/>
          </a:p>
        </p:txBody>
      </p:sp>
      <p:sp>
        <p:nvSpPr>
          <p:cNvPr id="4" name="Title 3">
            <a:extLst>
              <a:ext uri="{FF2B5EF4-FFF2-40B4-BE49-F238E27FC236}">
                <a16:creationId xmlns:a16="http://schemas.microsoft.com/office/drawing/2014/main" id="{9EF4BFFC-9860-4D07-9A77-DAD475A84043}"/>
              </a:ext>
            </a:extLst>
          </p:cNvPr>
          <p:cNvSpPr>
            <a:spLocks noGrp="1"/>
          </p:cNvSpPr>
          <p:nvPr>
            <p:ph type="title"/>
          </p:nvPr>
        </p:nvSpPr>
        <p:spPr/>
        <p:txBody>
          <a:bodyPr>
            <a:normAutofit/>
          </a:bodyPr>
          <a:lstStyle/>
          <a:p>
            <a:r>
              <a:rPr lang="en-US"/>
              <a:t>For Example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955" y="1221146"/>
            <a:ext cx="5765984" cy="4734743"/>
          </a:xfrm>
          <a:prstGeom prst="rect">
            <a:avLst/>
          </a:prstGeom>
        </p:spPr>
      </p:pic>
      <p:sp>
        <p:nvSpPr>
          <p:cNvPr id="7" name="TextBox 6"/>
          <p:cNvSpPr txBox="1"/>
          <p:nvPr/>
        </p:nvSpPr>
        <p:spPr>
          <a:xfrm>
            <a:off x="6430296" y="1221146"/>
            <a:ext cx="5545393" cy="4770537"/>
          </a:xfrm>
          <a:prstGeom prst="rect">
            <a:avLst/>
          </a:prstGeom>
          <a:noFill/>
        </p:spPr>
        <p:txBody>
          <a:bodyPr wrap="square" rtlCol="0">
            <a:spAutoFit/>
          </a:bodyPr>
          <a:lstStyle/>
          <a:p>
            <a:pPr marL="571500" indent="-571500">
              <a:buFont typeface="Arial" charset="0"/>
              <a:buChar char="•"/>
            </a:pPr>
            <a:r>
              <a:rPr lang="en-US" sz="3800" b="1">
                <a:solidFill>
                  <a:schemeClr val="tx2"/>
                </a:solidFill>
                <a:latin typeface="Calibri" charset="0"/>
                <a:ea typeface="Calibri" charset="0"/>
                <a:cs typeface="Calibri" charset="0"/>
              </a:rPr>
              <a:t>Read</a:t>
            </a:r>
            <a:r>
              <a:rPr lang="en-US" sz="3800">
                <a:latin typeface="Calibri" charset="0"/>
                <a:ea typeface="Calibri" charset="0"/>
                <a:cs typeface="Calibri" charset="0"/>
              </a:rPr>
              <a:t> the Narrative Writing prompt from Lesson 20 in your note-catcher</a:t>
            </a:r>
          </a:p>
          <a:p>
            <a:pPr marL="571500" indent="-571500">
              <a:buFont typeface="Arial" charset="0"/>
              <a:buChar char="•"/>
            </a:pPr>
            <a:r>
              <a:rPr lang="en-US" sz="3800" b="1">
                <a:solidFill>
                  <a:schemeClr val="tx2"/>
                </a:solidFill>
                <a:latin typeface="Calibri" charset="0"/>
                <a:ea typeface="Calibri" charset="0"/>
                <a:cs typeface="Calibri" charset="0"/>
              </a:rPr>
              <a:t>Discuss: </a:t>
            </a:r>
            <a:r>
              <a:rPr lang="en-US" sz="3800">
                <a:latin typeface="Calibri" charset="0"/>
                <a:ea typeface="Calibri" charset="0"/>
                <a:cs typeface="Calibri" charset="0"/>
              </a:rPr>
              <a:t>How might this task deepen students’ understanding of the text?</a:t>
            </a:r>
          </a:p>
        </p:txBody>
      </p:sp>
      <p:sp>
        <p:nvSpPr>
          <p:cNvPr id="8" name="Rectangle 7">
            <a:extLst>
              <a:ext uri="{FF2B5EF4-FFF2-40B4-BE49-F238E27FC236}">
                <a16:creationId xmlns:a16="http://schemas.microsoft.com/office/drawing/2014/main" id="{9CC88533-916C-1348-9E15-BD4180913A32}"/>
              </a:ext>
            </a:extLst>
          </p:cNvPr>
          <p:cNvSpPr/>
          <p:nvPr/>
        </p:nvSpPr>
        <p:spPr>
          <a:xfrm>
            <a:off x="0" y="5919196"/>
            <a:ext cx="1252026" cy="246221"/>
          </a:xfrm>
          <a:prstGeom prst="rect">
            <a:avLst/>
          </a:prstGeom>
        </p:spPr>
        <p:txBody>
          <a:bodyPr wrap="square">
            <a:spAutoFit/>
          </a:bodyPr>
          <a:lstStyle/>
          <a:p>
            <a:r>
              <a:rPr lang="en-US" sz="1000">
                <a:solidFill>
                  <a:srgbClr val="0000FF"/>
                </a:solidFill>
                <a:latin typeface="Calibri" charset="0"/>
                <a:ea typeface="Calibri" charset="0"/>
                <a:cs typeface="Calibri" charset="0"/>
              </a:rPr>
              <a:t>(LearnZillion, 2017) </a:t>
            </a:r>
            <a:endParaRPr lang="en-US" sz="1000">
              <a:latin typeface="Calibri" charset="0"/>
              <a:ea typeface="Calibri" charset="0"/>
              <a:cs typeface="Calibri" charset="0"/>
            </a:endParaRPr>
          </a:p>
        </p:txBody>
      </p:sp>
    </p:spTree>
    <p:extLst>
      <p:ext uri="{BB962C8B-B14F-4D97-AF65-F5344CB8AC3E}">
        <p14:creationId xmlns:p14="http://schemas.microsoft.com/office/powerpoint/2010/main" val="94285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333955" y="1677725"/>
            <a:ext cx="10805822" cy="369332"/>
          </a:xfrm>
          <a:prstGeom prst="rect">
            <a:avLst/>
          </a:prstGeom>
          <a:noFill/>
        </p:spPr>
        <p:txBody>
          <a:bodyPr wrap="square" rtlCol="0">
            <a:spAutoFit/>
          </a:bodyPr>
          <a:lstStyle/>
          <a:p>
            <a:endParaRPr lang="en-US"/>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p:txBody>
          <a:bodyPr/>
          <a:lstStyle/>
          <a:p>
            <a:r>
              <a:rPr lang="en-US" sz="4000">
                <a:solidFill>
                  <a:schemeClr val="bg1"/>
                </a:solidFill>
                <a:latin typeface="Calibri" charset="0"/>
                <a:ea typeface="Calibri" charset="0"/>
                <a:cs typeface="Calibri" charset="0"/>
              </a:rPr>
              <a:t>Narrative Prompt</a:t>
            </a:r>
          </a:p>
        </p:txBody>
      </p:sp>
      <p:pic>
        <p:nvPicPr>
          <p:cNvPr id="3" name="Picture 2">
            <a:extLst>
              <a:ext uri="{FF2B5EF4-FFF2-40B4-BE49-F238E27FC236}">
                <a16:creationId xmlns:a16="http://schemas.microsoft.com/office/drawing/2014/main" id="{BC4ADC9D-F86E-424C-AD47-E4F6901EF985}"/>
              </a:ext>
            </a:extLst>
          </p:cNvPr>
          <p:cNvPicPr>
            <a:picLocks noChangeAspect="1"/>
          </p:cNvPicPr>
          <p:nvPr/>
        </p:nvPicPr>
        <p:blipFill>
          <a:blip r:embed="rId3"/>
          <a:stretch>
            <a:fillRect/>
          </a:stretch>
        </p:blipFill>
        <p:spPr>
          <a:xfrm>
            <a:off x="594154" y="1174599"/>
            <a:ext cx="4884296" cy="2035768"/>
          </a:xfrm>
          <a:prstGeom prst="rect">
            <a:avLst/>
          </a:prstGeom>
        </p:spPr>
      </p:pic>
      <p:pic>
        <p:nvPicPr>
          <p:cNvPr id="4" name="Picture 3">
            <a:extLst>
              <a:ext uri="{FF2B5EF4-FFF2-40B4-BE49-F238E27FC236}">
                <a16:creationId xmlns:a16="http://schemas.microsoft.com/office/drawing/2014/main" id="{D58F3C9A-7AE2-468A-993A-905CF8D91629}"/>
              </a:ext>
            </a:extLst>
          </p:cNvPr>
          <p:cNvPicPr>
            <a:picLocks noChangeAspect="1"/>
          </p:cNvPicPr>
          <p:nvPr/>
        </p:nvPicPr>
        <p:blipFill>
          <a:blip r:embed="rId4"/>
          <a:stretch>
            <a:fillRect/>
          </a:stretch>
        </p:blipFill>
        <p:spPr>
          <a:xfrm>
            <a:off x="5931673" y="1033209"/>
            <a:ext cx="5468303" cy="5103242"/>
          </a:xfrm>
          <a:prstGeom prst="rect">
            <a:avLst/>
          </a:prstGeom>
        </p:spPr>
      </p:pic>
      <p:sp>
        <p:nvSpPr>
          <p:cNvPr id="5" name="TextBox 4">
            <a:extLst>
              <a:ext uri="{FF2B5EF4-FFF2-40B4-BE49-F238E27FC236}">
                <a16:creationId xmlns:a16="http://schemas.microsoft.com/office/drawing/2014/main" id="{11D24EF0-A178-4B1C-B6F2-992B97DDB302}"/>
              </a:ext>
            </a:extLst>
          </p:cNvPr>
          <p:cNvSpPr txBox="1"/>
          <p:nvPr/>
        </p:nvSpPr>
        <p:spPr>
          <a:xfrm>
            <a:off x="737062" y="3618807"/>
            <a:ext cx="4117571" cy="923330"/>
          </a:xfrm>
          <a:prstGeom prst="rect">
            <a:avLst/>
          </a:prstGeom>
          <a:noFill/>
        </p:spPr>
        <p:txBody>
          <a:bodyPr wrap="square" rtlCol="0">
            <a:spAutoFit/>
          </a:bodyPr>
          <a:lstStyle/>
          <a:p>
            <a:r>
              <a:rPr lang="en-US"/>
              <a:t>From:</a:t>
            </a:r>
          </a:p>
          <a:p>
            <a:r>
              <a:rPr lang="en-US"/>
              <a:t>Flowers for Algernon</a:t>
            </a:r>
          </a:p>
          <a:p>
            <a:r>
              <a:rPr lang="en-US"/>
              <a:t>Lesson 20</a:t>
            </a:r>
          </a:p>
        </p:txBody>
      </p:sp>
    </p:spTree>
    <p:extLst>
      <p:ext uri="{BB962C8B-B14F-4D97-AF65-F5344CB8AC3E}">
        <p14:creationId xmlns:p14="http://schemas.microsoft.com/office/powerpoint/2010/main" val="11118649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F5BB-3232-4E7B-8A3E-2F9E4348A7AF}"/>
              </a:ext>
            </a:extLst>
          </p:cNvPr>
          <p:cNvSpPr>
            <a:spLocks noGrp="1"/>
          </p:cNvSpPr>
          <p:nvPr>
            <p:ph type="title"/>
          </p:nvPr>
        </p:nvSpPr>
        <p:spPr/>
        <p:txBody>
          <a:bodyPr>
            <a:noAutofit/>
          </a:bodyPr>
          <a:lstStyle/>
          <a:p>
            <a:r>
              <a:rPr lang="en-US" sz="4000">
                <a:solidFill>
                  <a:schemeClr val="bg1"/>
                </a:solidFill>
                <a:latin typeface="Calibri" charset="0"/>
                <a:ea typeface="Calibri" charset="0"/>
                <a:cs typeface="Calibri" charset="0"/>
              </a:rPr>
              <a:t>Examine Student Writing</a:t>
            </a:r>
          </a:p>
        </p:txBody>
      </p:sp>
      <p:sp>
        <p:nvSpPr>
          <p:cNvPr id="3" name="TextBox 2">
            <a:extLst>
              <a:ext uri="{FF2B5EF4-FFF2-40B4-BE49-F238E27FC236}">
                <a16:creationId xmlns:a16="http://schemas.microsoft.com/office/drawing/2014/main" id="{07BCFE78-BC52-42AF-8FB5-DCB0163F3158}"/>
              </a:ext>
            </a:extLst>
          </p:cNvPr>
          <p:cNvSpPr txBox="1"/>
          <p:nvPr/>
        </p:nvSpPr>
        <p:spPr>
          <a:xfrm>
            <a:off x="324464" y="1127885"/>
            <a:ext cx="11546833" cy="3939540"/>
          </a:xfrm>
          <a:prstGeom prst="rect">
            <a:avLst/>
          </a:prstGeom>
          <a:noFill/>
        </p:spPr>
        <p:txBody>
          <a:bodyPr wrap="square" rtlCol="0">
            <a:spAutoFit/>
          </a:bodyPr>
          <a:lstStyle/>
          <a:p>
            <a:pPr marL="571500" indent="-5715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sample student response</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endParaRPr lang="en-US" sz="2000" dirty="0">
              <a:latin typeface="Calibri" charset="0"/>
              <a:ea typeface="Calibri" charset="0"/>
              <a:cs typeface="Calibri" charset="0"/>
            </a:endParaRPr>
          </a:p>
          <a:p>
            <a:pPr algn="ctr"/>
            <a:r>
              <a:rPr lang="en-US" sz="4200" b="1" dirty="0">
                <a:solidFill>
                  <a:schemeClr val="tx2"/>
                </a:solidFill>
                <a:latin typeface="Calibri" charset="0"/>
                <a:ea typeface="Calibri" charset="0"/>
                <a:cs typeface="Calibri" charset="0"/>
              </a:rPr>
              <a:t>Discuss: </a:t>
            </a:r>
          </a:p>
          <a:p>
            <a:pPr marL="571500" indent="-571500">
              <a:buFont typeface="Arial" charset="0"/>
              <a:buChar char="•"/>
            </a:pPr>
            <a:r>
              <a:rPr lang="en-US" sz="4200" dirty="0">
                <a:latin typeface="Calibri" charset="0"/>
                <a:ea typeface="Calibri" charset="0"/>
                <a:cs typeface="Calibri" charset="0"/>
              </a:rPr>
              <a:t>Based on this student’s response, what can we infer this student understands about the text and specifically, about the main character, Charlie?</a:t>
            </a:r>
          </a:p>
        </p:txBody>
      </p:sp>
    </p:spTree>
    <p:extLst>
      <p:ext uri="{BB962C8B-B14F-4D97-AF65-F5344CB8AC3E}">
        <p14:creationId xmlns:p14="http://schemas.microsoft.com/office/powerpoint/2010/main" val="203681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14842</TotalTime>
  <Words>22208</Words>
  <Application>Microsoft Macintosh PowerPoint</Application>
  <PresentationFormat>Widescreen</PresentationFormat>
  <Paragraphs>2137</Paragraphs>
  <Slides>147</Slides>
  <Notes>146</Notes>
  <HiddenSlides>6</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147</vt:i4>
      </vt:variant>
    </vt:vector>
  </HeadingPairs>
  <TitlesOfParts>
    <vt:vector size="161" baseType="lpstr">
      <vt:lpstr>Allerta</vt:lpstr>
      <vt:lpstr>Arial</vt:lpstr>
      <vt:lpstr>Avenir</vt:lpstr>
      <vt:lpstr>Calibri</vt:lpstr>
      <vt:lpstr>Century</vt:lpstr>
      <vt:lpstr>Century Gothic</vt:lpstr>
      <vt:lpstr>Century Schoolbook</vt:lpstr>
      <vt:lpstr>Lato</vt:lpstr>
      <vt:lpstr>Wingdings</vt:lpstr>
      <vt:lpstr>Cover</vt:lpstr>
      <vt:lpstr>Mentor Text 2</vt:lpstr>
      <vt:lpstr>1_Mentor Text 2</vt:lpstr>
      <vt:lpstr>1_Cover</vt:lpstr>
      <vt:lpstr>Section</vt:lpstr>
      <vt:lpstr>PowerPoint Presentation</vt:lpstr>
      <vt:lpstr>If I had to choose I would rather…</vt:lpstr>
      <vt:lpstr>Let’s Discuss!</vt:lpstr>
      <vt:lpstr>I could never give up…</vt:lpstr>
      <vt:lpstr>Let’s Discuss!</vt:lpstr>
      <vt:lpstr>My ideal pet is/would be…</vt:lpstr>
      <vt:lpstr>Let’s Discuss!</vt:lpstr>
      <vt:lpstr>Morning at a Glance</vt:lpstr>
      <vt:lpstr>Afternoon at a Glance</vt:lpstr>
      <vt:lpstr>A Look Back: Where have we been?</vt:lpstr>
      <vt:lpstr>A Look Ahead: Where are we going?</vt:lpstr>
      <vt:lpstr>Our Inquiry Cycle Question</vt:lpstr>
      <vt:lpstr> Our Inquiry Cycle </vt:lpstr>
      <vt:lpstr>Our New Content – Module 5 Session Topics</vt:lpstr>
      <vt:lpstr> Between Now and Module 6… </vt:lpstr>
      <vt:lpstr>The 5 ELA Content Leader Distinction Assessments</vt:lpstr>
      <vt:lpstr>What’s the purpose of the distinction assessments?  </vt:lpstr>
      <vt:lpstr>Assessment Preview</vt:lpstr>
      <vt:lpstr>Accessing the Assessments </vt:lpstr>
      <vt:lpstr>Having trouble finding your email invitation? </vt:lpstr>
      <vt:lpstr>Assessment Preview</vt:lpstr>
      <vt:lpstr>Assessment Preview</vt:lpstr>
      <vt:lpstr>Assessment Next Steps </vt:lpstr>
      <vt:lpstr>Module 5: Developing Writing and Language Skills  Session 1: The Writing Process in the Guidebooks</vt:lpstr>
      <vt:lpstr>Do Now</vt:lpstr>
      <vt:lpstr>Session Objectives</vt:lpstr>
      <vt:lpstr>Three Assessment Types</vt:lpstr>
      <vt:lpstr>A Closer Look: the Culminating Writing Task</vt:lpstr>
      <vt:lpstr>Students must be able to…</vt:lpstr>
      <vt:lpstr>Vision of Excellence</vt:lpstr>
      <vt:lpstr>Let’s Discuss!</vt:lpstr>
      <vt:lpstr>Remember…</vt:lpstr>
      <vt:lpstr>The Traditional Writing Process</vt:lpstr>
      <vt:lpstr>The Guidebooks Approach to Writing Instruction</vt:lpstr>
      <vt:lpstr>Two Big Goals</vt:lpstr>
      <vt:lpstr>Let’s Prepare!</vt:lpstr>
      <vt:lpstr>Building Understanding</vt:lpstr>
      <vt:lpstr>Brainstorming – Drafting – Revising – Editing - Publishing</vt:lpstr>
      <vt:lpstr>Let’s Discuss</vt:lpstr>
      <vt:lpstr>Capture Your Learning</vt:lpstr>
      <vt:lpstr>Take a Break</vt:lpstr>
      <vt:lpstr>Module 5: Developing Writing and Language Skills  Session 2: Opinion / Argument Writing in the Guidebooks</vt:lpstr>
      <vt:lpstr>Do Now </vt:lpstr>
      <vt:lpstr>Persuasion in Real Life</vt:lpstr>
      <vt:lpstr>Argument Writing is Different</vt:lpstr>
      <vt:lpstr>Session Objectives</vt:lpstr>
      <vt:lpstr>Agenda</vt:lpstr>
      <vt:lpstr>What is argument writing? </vt:lpstr>
      <vt:lpstr>Two Quotes</vt:lpstr>
      <vt:lpstr>What is argument writing, exactly?</vt:lpstr>
      <vt:lpstr>Argument Writing is Different</vt:lpstr>
      <vt:lpstr>The Purpose of Argument Writing…</vt:lpstr>
      <vt:lpstr>That means students need…</vt:lpstr>
      <vt:lpstr>The Writing Types</vt:lpstr>
      <vt:lpstr>Zoom in: Writing Anchor Standard 1</vt:lpstr>
      <vt:lpstr>Argument Writing in the ELA Classroom</vt:lpstr>
      <vt:lpstr>It starts with a rich, worthy, and substantive text….</vt:lpstr>
      <vt:lpstr>…And a Thought-Provoking Question</vt:lpstr>
      <vt:lpstr>Compare to a Non-Example</vt:lpstr>
      <vt:lpstr>Grade 8 Standard for Argument Writing</vt:lpstr>
      <vt:lpstr>Analyze Student Writing</vt:lpstr>
      <vt:lpstr>Compare Writing Samples</vt:lpstr>
      <vt:lpstr>Let’s Discuss!</vt:lpstr>
      <vt:lpstr>Capture Your Learning</vt:lpstr>
      <vt:lpstr>Module 5: Developing Writing and Language Skills Session 3: Informative/Explanatory Writing  </vt:lpstr>
      <vt:lpstr>Do Now</vt:lpstr>
      <vt:lpstr>Session Objectives</vt:lpstr>
      <vt:lpstr>The Writing Types</vt:lpstr>
      <vt:lpstr>Anchor Standard W.2</vt:lpstr>
      <vt:lpstr>How Does Your Garden Grow?</vt:lpstr>
      <vt:lpstr>Let’s Prepare!</vt:lpstr>
      <vt:lpstr>Two Options</vt:lpstr>
      <vt:lpstr>Let’s Get Started!</vt:lpstr>
      <vt:lpstr>Let’s Discuss!</vt:lpstr>
      <vt:lpstr>The Writing Progressions</vt:lpstr>
      <vt:lpstr>You may have noticed…</vt:lpstr>
      <vt:lpstr>Zoom In  Standard W.2</vt:lpstr>
      <vt:lpstr>Increase in Length</vt:lpstr>
      <vt:lpstr>Increase in Complexity</vt:lpstr>
      <vt:lpstr>Bringing the Progression to Life</vt:lpstr>
      <vt:lpstr>The Writing Progressions: Key Points</vt:lpstr>
      <vt:lpstr>Capture Your Learning</vt:lpstr>
      <vt:lpstr>Enjoy Lunch!</vt:lpstr>
      <vt:lpstr>Welcome back! Here’s what’s on deck… </vt:lpstr>
      <vt:lpstr>Afternoon at a Glance</vt:lpstr>
      <vt:lpstr>Pictionary Challenge</vt:lpstr>
      <vt:lpstr>Pictionary Word Cards</vt:lpstr>
      <vt:lpstr>Module 5: Developing Writing and Language Skills Session 4: Narrative Writing and the Mentor Texts Strategy </vt:lpstr>
      <vt:lpstr>Do Now</vt:lpstr>
      <vt:lpstr>Session Objectives</vt:lpstr>
      <vt:lpstr>The Writing Types</vt:lpstr>
      <vt:lpstr>How is narrative writing different?</vt:lpstr>
      <vt:lpstr>Three Anchor Standards</vt:lpstr>
      <vt:lpstr>A Shift in How Narrative Writing is Assessed</vt:lpstr>
      <vt:lpstr>Why Text-Based Narratives? </vt:lpstr>
      <vt:lpstr>Narrative Writing in the Guidebooks</vt:lpstr>
      <vt:lpstr>For Example</vt:lpstr>
      <vt:lpstr>Narrative Prompt</vt:lpstr>
      <vt:lpstr>Examine Student Writing</vt:lpstr>
      <vt:lpstr>Student Writing</vt:lpstr>
      <vt:lpstr>A Strategy to Support Students with Narrative Writing</vt:lpstr>
      <vt:lpstr>Hatchet  </vt:lpstr>
      <vt:lpstr>Narrative Writing Task  </vt:lpstr>
      <vt:lpstr>Step 1: Select a Mentor Text</vt:lpstr>
      <vt:lpstr>First - The Framing</vt:lpstr>
      <vt:lpstr>Read the Mentor Text in Lesson 13</vt:lpstr>
      <vt:lpstr>Access Hatchet Lesson 13  </vt:lpstr>
      <vt:lpstr>Unpack the Mentor Text Protocol in Action</vt:lpstr>
      <vt:lpstr>Let’s Prepare!</vt:lpstr>
      <vt:lpstr>Let’s Discuss!</vt:lpstr>
      <vt:lpstr>Module 5: Developing Writing and Language Skills  Session 5: Annotating Student Writing</vt:lpstr>
      <vt:lpstr>Do Now</vt:lpstr>
      <vt:lpstr>Session Objectives</vt:lpstr>
      <vt:lpstr>Cycle of Inquiry</vt:lpstr>
      <vt:lpstr>Our Guiding Question</vt:lpstr>
      <vt:lpstr>Your Upcoming Task</vt:lpstr>
      <vt:lpstr>First…</vt:lpstr>
      <vt:lpstr>Recall the Prompt</vt:lpstr>
      <vt:lpstr>Let’s Prepare!</vt:lpstr>
      <vt:lpstr>Annotate Evidence of the Standards – An Example</vt:lpstr>
      <vt:lpstr>Making an Annotation</vt:lpstr>
      <vt:lpstr>Let’s Practice!</vt:lpstr>
      <vt:lpstr>Check Your Work and Reflect</vt:lpstr>
      <vt:lpstr>In a moment…</vt:lpstr>
      <vt:lpstr>What if…</vt:lpstr>
      <vt:lpstr>Your Turn!</vt:lpstr>
      <vt:lpstr>In a moment…</vt:lpstr>
      <vt:lpstr>Which type of writing is it?</vt:lpstr>
      <vt:lpstr>But first…</vt:lpstr>
      <vt:lpstr>Options for Annotation </vt:lpstr>
      <vt:lpstr>Read and Annotate the Student Exemplar</vt:lpstr>
      <vt:lpstr>Let’s Discuss!</vt:lpstr>
      <vt:lpstr>Take a Break</vt:lpstr>
      <vt:lpstr>Module 5: Developing Writing and Language Skills  Session 6: Preparing to Teach and Collect Evidence</vt:lpstr>
      <vt:lpstr>Do Now</vt:lpstr>
      <vt:lpstr>Session Objectives</vt:lpstr>
      <vt:lpstr>Where are we now?</vt:lpstr>
      <vt:lpstr>Quick review: The Guidebooks Writing Process</vt:lpstr>
      <vt:lpstr>In a moment…</vt:lpstr>
      <vt:lpstr>Building Understanding</vt:lpstr>
      <vt:lpstr>Brainstorming – Drafting – Revising – Editing - Publishing</vt:lpstr>
      <vt:lpstr>Let’s Discuss!</vt:lpstr>
      <vt:lpstr>Next Steps &amp; Wrapping Up</vt:lpstr>
      <vt:lpstr>Next Steps</vt:lpstr>
      <vt:lpstr>Assessment Accountability Buddy Check-In </vt:lpstr>
      <vt:lpstr>Assessment Accountability Buddy Check-In </vt:lpstr>
      <vt:lpstr>Please complete the survey!</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Jason Shinkunas</cp:lastModifiedBy>
  <cp:revision>701</cp:revision>
  <dcterms:created xsi:type="dcterms:W3CDTF">2017-08-15T16:44:18Z</dcterms:created>
  <dcterms:modified xsi:type="dcterms:W3CDTF">2019-08-30T20:02:54Z</dcterms:modified>
</cp:coreProperties>
</file>