
<file path=[Content_Types].xml><?xml version="1.0" encoding="utf-8"?>
<Types xmlns="http://schemas.openxmlformats.org/package/2006/content-types">
  <Default Extension="png" ContentType="image/png"/>
  <Default Extension="mov" ContentType="video/quicktime"/>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6.xml" ContentType="application/vnd.openxmlformats-officedocument.theme+xml"/>
  <Override PartName="/ppt/slideLayouts/slideLayout1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 id="2147483661" r:id="rId2"/>
    <p:sldMasterId id="2147483662" r:id="rId3"/>
    <p:sldMasterId id="2147483663" r:id="rId4"/>
    <p:sldMasterId id="2147483665" r:id="rId5"/>
    <p:sldMasterId id="2147483673" r:id="rId6"/>
    <p:sldMasterId id="2147483666" r:id="rId7"/>
  </p:sldMasterIdLst>
  <p:notesMasterIdLst>
    <p:notesMasterId r:id="rId145"/>
  </p:notesMasterIdLst>
  <p:handoutMasterIdLst>
    <p:handoutMasterId r:id="rId146"/>
  </p:handoutMasterIdLst>
  <p:sldIdLst>
    <p:sldId id="508" r:id="rId8"/>
    <p:sldId id="1379" r:id="rId9"/>
    <p:sldId id="1380" r:id="rId10"/>
    <p:sldId id="1381" r:id="rId11"/>
    <p:sldId id="1382" r:id="rId12"/>
    <p:sldId id="1383" r:id="rId13"/>
    <p:sldId id="400" r:id="rId14"/>
    <p:sldId id="408" r:id="rId15"/>
    <p:sldId id="409" r:id="rId16"/>
    <p:sldId id="517" r:id="rId17"/>
    <p:sldId id="518" r:id="rId18"/>
    <p:sldId id="511" r:id="rId19"/>
    <p:sldId id="512" r:id="rId20"/>
    <p:sldId id="262" r:id="rId21"/>
    <p:sldId id="263" r:id="rId22"/>
    <p:sldId id="421" r:id="rId23"/>
    <p:sldId id="266" r:id="rId24"/>
    <p:sldId id="278" r:id="rId25"/>
    <p:sldId id="422" r:id="rId26"/>
    <p:sldId id="423" r:id="rId27"/>
    <p:sldId id="310" r:id="rId28"/>
    <p:sldId id="1018" r:id="rId29"/>
    <p:sldId id="1024" r:id="rId30"/>
    <p:sldId id="1019" r:id="rId31"/>
    <p:sldId id="1025" r:id="rId32"/>
    <p:sldId id="1372" r:id="rId33"/>
    <p:sldId id="1023" r:id="rId34"/>
    <p:sldId id="1022" r:id="rId35"/>
    <p:sldId id="312" r:id="rId36"/>
    <p:sldId id="313" r:id="rId37"/>
    <p:sldId id="314" r:id="rId38"/>
    <p:sldId id="315" r:id="rId39"/>
    <p:sldId id="424" r:id="rId40"/>
    <p:sldId id="318" r:id="rId41"/>
    <p:sldId id="319" r:id="rId42"/>
    <p:sldId id="322" r:id="rId43"/>
    <p:sldId id="323" r:id="rId44"/>
    <p:sldId id="324" r:id="rId45"/>
    <p:sldId id="426" r:id="rId46"/>
    <p:sldId id="427" r:id="rId47"/>
    <p:sldId id="429" r:id="rId48"/>
    <p:sldId id="430" r:id="rId49"/>
    <p:sldId id="431" r:id="rId50"/>
    <p:sldId id="433" r:id="rId51"/>
    <p:sldId id="434" r:id="rId52"/>
    <p:sldId id="326" r:id="rId53"/>
    <p:sldId id="435" r:id="rId54"/>
    <p:sldId id="436" r:id="rId55"/>
    <p:sldId id="327" r:id="rId56"/>
    <p:sldId id="443" r:id="rId57"/>
    <p:sldId id="328" r:id="rId58"/>
    <p:sldId id="440" r:id="rId59"/>
    <p:sldId id="335" r:id="rId60"/>
    <p:sldId id="498" r:id="rId61"/>
    <p:sldId id="441" r:id="rId62"/>
    <p:sldId id="444" r:id="rId63"/>
    <p:sldId id="337" r:id="rId64"/>
    <p:sldId id="439" r:id="rId65"/>
    <p:sldId id="509" r:id="rId66"/>
    <p:sldId id="450" r:id="rId67"/>
    <p:sldId id="425" r:id="rId68"/>
    <p:sldId id="449" r:id="rId69"/>
    <p:sldId id="451" r:id="rId70"/>
    <p:sldId id="452" r:id="rId71"/>
    <p:sldId id="453" r:id="rId72"/>
    <p:sldId id="455" r:id="rId73"/>
    <p:sldId id="467" r:id="rId74"/>
    <p:sldId id="456" r:id="rId75"/>
    <p:sldId id="468" r:id="rId76"/>
    <p:sldId id="459" r:id="rId77"/>
    <p:sldId id="471" r:id="rId78"/>
    <p:sldId id="469" r:id="rId79"/>
    <p:sldId id="472" r:id="rId80"/>
    <p:sldId id="458" r:id="rId81"/>
    <p:sldId id="473" r:id="rId82"/>
    <p:sldId id="460" r:id="rId83"/>
    <p:sldId id="463" r:id="rId84"/>
    <p:sldId id="475" r:id="rId85"/>
    <p:sldId id="464" r:id="rId86"/>
    <p:sldId id="476" r:id="rId87"/>
    <p:sldId id="462" r:id="rId88"/>
    <p:sldId id="513" r:id="rId89"/>
    <p:sldId id="514" r:id="rId90"/>
    <p:sldId id="348" r:id="rId91"/>
    <p:sldId id="515" r:id="rId92"/>
    <p:sldId id="516" r:id="rId93"/>
    <p:sldId id="477" r:id="rId94"/>
    <p:sldId id="372" r:id="rId95"/>
    <p:sldId id="480" r:id="rId96"/>
    <p:sldId id="479" r:id="rId97"/>
    <p:sldId id="373" r:id="rId98"/>
    <p:sldId id="499" r:id="rId99"/>
    <p:sldId id="374" r:id="rId100"/>
    <p:sldId id="481" r:id="rId101"/>
    <p:sldId id="507" r:id="rId102"/>
    <p:sldId id="375" r:id="rId103"/>
    <p:sldId id="484" r:id="rId104"/>
    <p:sldId id="485" r:id="rId105"/>
    <p:sldId id="482" r:id="rId106"/>
    <p:sldId id="506" r:id="rId107"/>
    <p:sldId id="483" r:id="rId108"/>
    <p:sldId id="487" r:id="rId109"/>
    <p:sldId id="486" r:id="rId110"/>
    <p:sldId id="377" r:id="rId111"/>
    <p:sldId id="489" r:id="rId112"/>
    <p:sldId id="378" r:id="rId113"/>
    <p:sldId id="488" r:id="rId114"/>
    <p:sldId id="379" r:id="rId115"/>
    <p:sldId id="383" r:id="rId116"/>
    <p:sldId id="381" r:id="rId117"/>
    <p:sldId id="491" r:id="rId118"/>
    <p:sldId id="382" r:id="rId119"/>
    <p:sldId id="494" r:id="rId120"/>
    <p:sldId id="505" r:id="rId121"/>
    <p:sldId id="504" r:id="rId122"/>
    <p:sldId id="503" r:id="rId123"/>
    <p:sldId id="384" r:id="rId124"/>
    <p:sldId id="492" r:id="rId125"/>
    <p:sldId id="493" r:id="rId126"/>
    <p:sldId id="447" r:id="rId127"/>
    <p:sldId id="390" r:id="rId128"/>
    <p:sldId id="448" r:id="rId129"/>
    <p:sldId id="405" r:id="rId130"/>
    <p:sldId id="392" r:id="rId131"/>
    <p:sldId id="393" r:id="rId132"/>
    <p:sldId id="496" r:id="rId133"/>
    <p:sldId id="395" r:id="rId134"/>
    <p:sldId id="497" r:id="rId135"/>
    <p:sldId id="495" r:id="rId136"/>
    <p:sldId id="397" r:id="rId137"/>
    <p:sldId id="398" r:id="rId138"/>
    <p:sldId id="1378" r:id="rId139"/>
    <p:sldId id="500" r:id="rId140"/>
    <p:sldId id="501" r:id="rId141"/>
    <p:sldId id="1377" r:id="rId142"/>
    <p:sldId id="1373" r:id="rId143"/>
    <p:sldId id="399" r:id="rId14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FA48BEFC-A978-044D-9D30-96930DA9E063}">
          <p14:sldIdLst>
            <p14:sldId id="508"/>
            <p14:sldId id="1379"/>
            <p14:sldId id="1380"/>
            <p14:sldId id="1381"/>
            <p14:sldId id="1382"/>
            <p14:sldId id="1383"/>
            <p14:sldId id="400"/>
            <p14:sldId id="408"/>
            <p14:sldId id="409"/>
            <p14:sldId id="517"/>
            <p14:sldId id="518"/>
            <p14:sldId id="511"/>
            <p14:sldId id="512"/>
            <p14:sldId id="262"/>
            <p14:sldId id="263"/>
            <p14:sldId id="421"/>
            <p14:sldId id="266"/>
            <p14:sldId id="278"/>
            <p14:sldId id="422"/>
            <p14:sldId id="423"/>
            <p14:sldId id="310"/>
            <p14:sldId id="1018"/>
            <p14:sldId id="1024"/>
            <p14:sldId id="1019"/>
            <p14:sldId id="1025"/>
            <p14:sldId id="1372"/>
            <p14:sldId id="1023"/>
            <p14:sldId id="1022"/>
            <p14:sldId id="312"/>
            <p14:sldId id="313"/>
            <p14:sldId id="314"/>
            <p14:sldId id="315"/>
            <p14:sldId id="424"/>
            <p14:sldId id="318"/>
            <p14:sldId id="319"/>
            <p14:sldId id="322"/>
            <p14:sldId id="323"/>
            <p14:sldId id="324"/>
            <p14:sldId id="426"/>
            <p14:sldId id="427"/>
            <p14:sldId id="429"/>
            <p14:sldId id="430"/>
            <p14:sldId id="431"/>
            <p14:sldId id="433"/>
            <p14:sldId id="434"/>
            <p14:sldId id="326"/>
            <p14:sldId id="435"/>
            <p14:sldId id="436"/>
            <p14:sldId id="327"/>
            <p14:sldId id="443"/>
            <p14:sldId id="328"/>
            <p14:sldId id="440"/>
            <p14:sldId id="335"/>
            <p14:sldId id="498"/>
            <p14:sldId id="441"/>
            <p14:sldId id="444"/>
            <p14:sldId id="337"/>
            <p14:sldId id="439"/>
            <p14:sldId id="509"/>
            <p14:sldId id="450"/>
            <p14:sldId id="425"/>
            <p14:sldId id="449"/>
            <p14:sldId id="451"/>
            <p14:sldId id="452"/>
            <p14:sldId id="453"/>
            <p14:sldId id="455"/>
            <p14:sldId id="467"/>
            <p14:sldId id="456"/>
            <p14:sldId id="468"/>
            <p14:sldId id="459"/>
            <p14:sldId id="471"/>
            <p14:sldId id="469"/>
            <p14:sldId id="472"/>
            <p14:sldId id="458"/>
            <p14:sldId id="473"/>
            <p14:sldId id="460"/>
            <p14:sldId id="463"/>
            <p14:sldId id="475"/>
            <p14:sldId id="464"/>
            <p14:sldId id="476"/>
            <p14:sldId id="462"/>
            <p14:sldId id="513"/>
            <p14:sldId id="514"/>
            <p14:sldId id="348"/>
            <p14:sldId id="515"/>
            <p14:sldId id="516"/>
            <p14:sldId id="477"/>
            <p14:sldId id="372"/>
            <p14:sldId id="480"/>
            <p14:sldId id="479"/>
            <p14:sldId id="373"/>
            <p14:sldId id="499"/>
            <p14:sldId id="374"/>
            <p14:sldId id="481"/>
            <p14:sldId id="507"/>
            <p14:sldId id="375"/>
            <p14:sldId id="484"/>
            <p14:sldId id="485"/>
            <p14:sldId id="482"/>
            <p14:sldId id="506"/>
            <p14:sldId id="483"/>
            <p14:sldId id="487"/>
            <p14:sldId id="486"/>
            <p14:sldId id="377"/>
            <p14:sldId id="489"/>
            <p14:sldId id="378"/>
            <p14:sldId id="488"/>
            <p14:sldId id="379"/>
            <p14:sldId id="383"/>
            <p14:sldId id="381"/>
            <p14:sldId id="491"/>
            <p14:sldId id="382"/>
            <p14:sldId id="494"/>
            <p14:sldId id="505"/>
            <p14:sldId id="504"/>
            <p14:sldId id="503"/>
            <p14:sldId id="384"/>
            <p14:sldId id="492"/>
            <p14:sldId id="493"/>
            <p14:sldId id="447"/>
            <p14:sldId id="390"/>
            <p14:sldId id="448"/>
            <p14:sldId id="405"/>
            <p14:sldId id="392"/>
            <p14:sldId id="393"/>
            <p14:sldId id="496"/>
            <p14:sldId id="395"/>
            <p14:sldId id="497"/>
            <p14:sldId id="495"/>
            <p14:sldId id="397"/>
            <p14:sldId id="398"/>
            <p14:sldId id="1378"/>
            <p14:sldId id="500"/>
            <p14:sldId id="501"/>
            <p14:sldId id="1377"/>
            <p14:sldId id="1373"/>
            <p14:sldId id="39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las Kulkarni" initials="SK" lastIdx="8" clrIdx="0"/>
  <p:cmAuthor id="2" name="Amanda Pecsi" initials="AP" lastIdx="3" clrIdx="1"/>
  <p:cmAuthor id="3" name="Jason Shinkunas" initials="JS" lastIdx="39" clrIdx="2">
    <p:extLst>
      <p:ext uri="{19B8F6BF-5375-455C-9EA6-DF929625EA0E}">
        <p15:presenceInfo xmlns:p15="http://schemas.microsoft.com/office/powerpoint/2012/main" userId="8202c7408cc24ce1" providerId="Windows Live"/>
      </p:ext>
    </p:extLst>
  </p:cmAuthor>
  <p:cmAuthor id="4" name="Meredith Leonard" initials="ML" lastIdx="10" clrIdx="3">
    <p:extLst>
      <p:ext uri="{19B8F6BF-5375-455C-9EA6-DF929625EA0E}">
        <p15:presenceInfo xmlns:p15="http://schemas.microsoft.com/office/powerpoint/2012/main" userId="f19d9847d9c9721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A9A8D34-E949-4843-BE28-9E13C4B9EC3F}">
  <a:tblStyle styleId="{AA9A8D34-E949-4843-BE28-9E13C4B9EC3F}" styleName="Table_0">
    <a:wholeTbl>
      <a:tcTxStyle b="off" i="off">
        <a:font>
          <a:latin typeface="Century Schoolbook"/>
          <a:ea typeface="Century Schoolbook"/>
          <a:cs typeface="Century Schoolbook"/>
        </a:font>
        <a:schemeClr val="dk1"/>
      </a:tcTxStyle>
      <a:tcStyle>
        <a:tcBdr>
          <a:left>
            <a:ln w="12700" cap="flat" cmpd="sng">
              <a:solidFill>
                <a:schemeClr val="accent5"/>
              </a:solidFill>
              <a:prstDash val="solid"/>
              <a:round/>
              <a:headEnd type="none" w="med" len="med"/>
              <a:tailEnd type="none" w="med" len="med"/>
            </a:ln>
          </a:left>
          <a:right>
            <a:ln w="12700" cap="flat" cmpd="sng">
              <a:solidFill>
                <a:schemeClr val="accent5"/>
              </a:solidFill>
              <a:prstDash val="solid"/>
              <a:round/>
              <a:headEnd type="none" w="med" len="med"/>
              <a:tailEnd type="none" w="med" len="med"/>
            </a:ln>
          </a:right>
          <a:top>
            <a:ln w="12700" cap="flat" cmpd="sng">
              <a:solidFill>
                <a:schemeClr val="accent5"/>
              </a:solidFill>
              <a:prstDash val="solid"/>
              <a:round/>
              <a:headEnd type="none" w="med" len="med"/>
              <a:tailEnd type="none" w="med" len="med"/>
            </a:ln>
          </a:top>
          <a:bottom>
            <a:ln w="12700" cap="flat" cmpd="sng">
              <a:solidFill>
                <a:schemeClr val="accent5"/>
              </a:solidFill>
              <a:prstDash val="solid"/>
              <a:round/>
              <a:headEnd type="none" w="med" len="med"/>
              <a:tailEnd type="none" w="med" len="med"/>
            </a:ln>
          </a:bottom>
          <a:insideH>
            <a:ln w="12700" cap="flat" cmpd="sng">
              <a:solidFill>
                <a:schemeClr val="accent5"/>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chemeClr val="lt1"/>
          </a:solidFill>
        </a:fill>
      </a:tcStyle>
    </a:wholeTbl>
    <a:band1H>
      <a:tcTxStyle b="off" i="off"/>
      <a:tcStyle>
        <a:tcBdr/>
        <a:fill>
          <a:solidFill>
            <a:srgbClr val="F1E8ED"/>
          </a:solidFill>
        </a:fill>
      </a:tcStyle>
    </a:band1H>
    <a:band2H>
      <a:tcTxStyle b="off" i="off"/>
      <a:tcStyle>
        <a:tcBdr/>
      </a:tcStyle>
    </a:band2H>
    <a:band1V>
      <a:tcTxStyle b="off" i="off"/>
      <a:tcStyle>
        <a:tcBdr/>
        <a:fill>
          <a:solidFill>
            <a:srgbClr val="F1E8ED"/>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50800" cap="flat" cmpd="sng">
              <a:solidFill>
                <a:schemeClr val="accent5"/>
              </a:solidFill>
              <a:prstDash val="solid"/>
              <a:round/>
              <a:headEnd type="none" w="med" len="med"/>
              <a:tailEnd type="none" w="med" len="med"/>
            </a:ln>
          </a:top>
        </a:tcBdr>
        <a:fill>
          <a:solidFill>
            <a:schemeClr val="lt1"/>
          </a:solidFill>
        </a:fill>
      </a:tcStyle>
    </a:lastRow>
    <a:seCell>
      <a:tcTxStyle b="off" i="off"/>
      <a:tcStyle>
        <a:tcBdr/>
      </a:tcStyle>
    </a:seCell>
    <a:swCell>
      <a:tcTxStyle b="off" i="off"/>
      <a:tcStyle>
        <a:tcBdr/>
      </a:tcStyle>
    </a:swCell>
    <a:firstRow>
      <a:tcTxStyle b="on" i="off">
        <a:font>
          <a:latin typeface="Century Schoolbook"/>
          <a:ea typeface="Century Schoolbook"/>
          <a:cs typeface="Century Schoolbook"/>
        </a:font>
        <a:schemeClr val="lt1"/>
      </a:tcTxStyle>
      <a:tcStyle>
        <a:tcBdr/>
        <a:fill>
          <a:solidFill>
            <a:schemeClr val="accent5"/>
          </a:solidFill>
        </a:fill>
      </a:tcStyle>
    </a:firstRow>
    <a:neCell>
      <a:tcTxStyle b="off" i="off"/>
      <a:tcStyle>
        <a:tcBdr/>
      </a:tcStyle>
    </a:neCell>
    <a:nwCell>
      <a:tcTxStyle b="off" i="off"/>
      <a:tcStyle>
        <a:tcBdr/>
      </a:tcStyle>
    </a:nwCell>
  </a:tblStyle>
  <a:tblStyle styleId="{C8BCCE8F-0674-4E68-AC24-8F718962C06C}" styleName="Table_1">
    <a:wholeTbl>
      <a:tcTxStyle b="off" i="off">
        <a:font>
          <a:latin typeface="Century Schoolbook"/>
          <a:ea typeface="Century Schoolbook"/>
          <a:cs typeface="Century Schoolbook"/>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BEBEB"/>
          </a:solidFill>
        </a:fill>
      </a:tcStyle>
    </a:wholeTbl>
    <a:band1H>
      <a:tcTxStyle b="off" i="off"/>
      <a:tcStyle>
        <a:tcBdr/>
        <a:fill>
          <a:solidFill>
            <a:srgbClr val="D6D5D5"/>
          </a:solidFill>
        </a:fill>
      </a:tcStyle>
    </a:band1H>
    <a:band2H>
      <a:tcTxStyle b="off" i="off"/>
      <a:tcStyle>
        <a:tcBdr/>
      </a:tcStyle>
    </a:band2H>
    <a:band1V>
      <a:tcTxStyle b="off" i="off"/>
      <a:tcStyle>
        <a:tcBdr/>
        <a:fill>
          <a:solidFill>
            <a:srgbClr val="D6D5D5"/>
          </a:solidFill>
        </a:fill>
      </a:tcStyle>
    </a:band1V>
    <a:band2V>
      <a:tcTxStyle b="off" i="off"/>
      <a:tcStyle>
        <a:tcBdr/>
      </a:tcStyle>
    </a:band2V>
    <a:lastCol>
      <a:tcTxStyle b="on" i="off">
        <a:font>
          <a:latin typeface="Century Schoolbook"/>
          <a:ea typeface="Century Schoolbook"/>
          <a:cs typeface="Century Schoolbook"/>
        </a:font>
        <a:schemeClr val="lt1"/>
      </a:tcTxStyle>
      <a:tcStyle>
        <a:tcBdr/>
        <a:fill>
          <a:solidFill>
            <a:schemeClr val="accent1"/>
          </a:solidFill>
        </a:fill>
      </a:tcStyle>
    </a:lastCol>
    <a:firstCol>
      <a:tcTxStyle b="on" i="off">
        <a:font>
          <a:latin typeface="Century Schoolbook"/>
          <a:ea typeface="Century Schoolbook"/>
          <a:cs typeface="Century Schoolbook"/>
        </a:font>
        <a:schemeClr val="lt1"/>
      </a:tcTxStyle>
      <a:tcStyle>
        <a:tcBdr/>
        <a:fill>
          <a:solidFill>
            <a:schemeClr val="accent1"/>
          </a:solidFill>
        </a:fill>
      </a:tcStyle>
    </a:firstCol>
    <a:lastRow>
      <a:tcTxStyle b="on" i="off">
        <a:font>
          <a:latin typeface="Century Schoolbook"/>
          <a:ea typeface="Century Schoolbook"/>
          <a:cs typeface="Century Schoolbook"/>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seCell>
      <a:tcTxStyle b="off" i="off"/>
      <a:tcStyle>
        <a:tcBdr/>
      </a:tcStyle>
    </a:seCell>
    <a:swCell>
      <a:tcTxStyle b="off" i="off"/>
      <a:tcStyle>
        <a:tcBdr/>
      </a:tcStyle>
    </a:swCell>
    <a:firstRow>
      <a:tcTxStyle b="on" i="off">
        <a:font>
          <a:latin typeface="Century Schoolbook"/>
          <a:ea typeface="Century Schoolbook"/>
          <a:cs typeface="Century Schoolbook"/>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neCell>
      <a:tcTxStyle b="off" i="off"/>
      <a:tcStyle>
        <a:tcBdr/>
      </a:tcStyle>
    </a:neCell>
    <a:nwCell>
      <a:tcTxStyle b="off" i="off"/>
      <a:tcStyle>
        <a:tcBdr/>
      </a:tcStyle>
    </a:nwCell>
  </a:tblStyle>
  <a:tblStyle styleId="{A1CD7FF9-5A77-4022-B87F-6AE51BA89680}" styleName="Table_2">
    <a:wholeTbl>
      <a:tcTxStyle b="off" i="off">
        <a:font>
          <a:latin typeface="Century Schoolbook"/>
          <a:ea typeface="Century Schoolbook"/>
          <a:cs typeface="Century Schoolbook"/>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5"/>
              </a:solidFill>
              <a:prstDash val="solid"/>
              <a:round/>
              <a:headEnd type="none" w="med" len="med"/>
              <a:tailEnd type="none" w="med" len="med"/>
            </a:ln>
          </a:top>
          <a:bottom>
            <a:ln w="12700" cap="flat" cmpd="sng">
              <a:solidFill>
                <a:schemeClr val="accent5"/>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TxStyle/>
      <a:tcStyle>
        <a:tcBdr/>
        <a:fill>
          <a:solidFill>
            <a:schemeClr val="accent5">
              <a:alpha val="20000"/>
            </a:schemeClr>
          </a:solidFill>
        </a:fill>
      </a:tcStyle>
    </a:band1H>
    <a:band2H>
      <a:tcTxStyle/>
      <a:tcStyle>
        <a:tcBdr/>
      </a:tcStyle>
    </a:band2H>
    <a:band1V>
      <a:tcTxStyle/>
      <a:tcStyle>
        <a:tcBdr/>
        <a:fill>
          <a:solidFill>
            <a:schemeClr val="accent5">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accent5"/>
              </a:solidFill>
              <a:prstDash val="solid"/>
              <a:round/>
              <a:headEnd type="none" w="med" len="med"/>
              <a:tailEnd type="none" w="med" len="med"/>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accent5"/>
              </a:solidFill>
              <a:prstDash val="solid"/>
              <a:round/>
              <a:headEnd type="none" w="med" len="med"/>
              <a:tailEnd type="none" w="med" len="med"/>
            </a:ln>
          </a:bottom>
        </a:tcBdr>
        <a:fill>
          <a:solidFill>
            <a:srgbClr val="FFFFFF">
              <a:alpha val="0"/>
            </a:srgbClr>
          </a:solidFill>
        </a:fill>
      </a:tcStyle>
    </a:firstRow>
    <a:neCell>
      <a:tcTxStyle/>
      <a:tcStyle>
        <a:tcBdr/>
      </a:tcStyle>
    </a:neCell>
    <a:nwCell>
      <a:tcTxStyle/>
      <a:tcStyle>
        <a:tcBdr/>
      </a:tcStyle>
    </a:nwCell>
  </a:tblStyle>
  <a:tblStyle styleId="{047B7DBA-13CC-4C7E-BF9E-2E8228092784}" styleName="Table_3">
    <a:wholeTbl>
      <a:tcTxStyle b="off" i="off">
        <a:font>
          <a:latin typeface="Century Schoolbook"/>
          <a:ea typeface="Century Schoolbook"/>
          <a:cs typeface="Century Schoolbook"/>
        </a:font>
        <a:schemeClr val="dk1"/>
      </a:tcTxStyle>
      <a:tcStyle>
        <a:tcBdr>
          <a:left>
            <a:ln w="9525" cap="flat" cmpd="sng">
              <a:solidFill>
                <a:schemeClr val="dk1"/>
              </a:solidFill>
              <a:prstDash val="solid"/>
              <a:round/>
              <a:headEnd type="none" w="med" len="med"/>
              <a:tailEnd type="none" w="med" len="med"/>
            </a:ln>
          </a:left>
          <a:right>
            <a:ln w="9525" cap="flat" cmpd="sng">
              <a:solidFill>
                <a:schemeClr val="dk1"/>
              </a:solidFill>
              <a:prstDash val="solid"/>
              <a:round/>
              <a:headEnd type="none" w="med" len="med"/>
              <a:tailEnd type="none" w="med" len="med"/>
            </a:ln>
          </a:right>
          <a:top>
            <a:ln w="9525" cap="flat" cmpd="sng">
              <a:solidFill>
                <a:schemeClr val="dk1"/>
              </a:solidFill>
              <a:prstDash val="solid"/>
              <a:round/>
              <a:headEnd type="none" w="med" len="med"/>
              <a:tailEnd type="none" w="med" len="med"/>
            </a:ln>
          </a:top>
          <a:bottom>
            <a:ln w="9525" cap="flat" cmpd="sng">
              <a:solidFill>
                <a:schemeClr val="dk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TxStyle/>
      <a:tcStyle>
        <a:tcBdr>
          <a:top>
            <a:ln w="9525" cap="flat" cmpd="sng">
              <a:solidFill>
                <a:schemeClr val="dk1"/>
              </a:solidFill>
              <a:prstDash val="solid"/>
              <a:round/>
              <a:headEnd type="none" w="med" len="med"/>
              <a:tailEnd type="none" w="med" len="med"/>
            </a:ln>
          </a:top>
          <a:bottom>
            <a:ln w="9525" cap="flat" cmpd="sng">
              <a:solidFill>
                <a:schemeClr val="dk1"/>
              </a:solidFill>
              <a:prstDash val="solid"/>
              <a:round/>
              <a:headEnd type="none" w="med" len="med"/>
              <a:tailEnd type="none" w="med" len="med"/>
            </a:ln>
          </a:bottom>
        </a:tcBdr>
      </a:tcStyle>
    </a:band1H>
    <a:band2H>
      <a:tcTxStyle/>
      <a:tcStyle>
        <a:tcBdr/>
      </a:tcStyle>
    </a:band2H>
    <a:band1V>
      <a:tcTxStyle/>
      <a:tcStyle>
        <a:tcBdr>
          <a:left>
            <a:ln w="9525" cap="flat" cmpd="sng">
              <a:solidFill>
                <a:schemeClr val="dk1"/>
              </a:solidFill>
              <a:prstDash val="solid"/>
              <a:round/>
              <a:headEnd type="none" w="med" len="med"/>
              <a:tailEnd type="none" w="med" len="med"/>
            </a:ln>
          </a:left>
          <a:right>
            <a:ln w="9525" cap="flat" cmpd="sng">
              <a:solidFill>
                <a:schemeClr val="dk1"/>
              </a:solidFill>
              <a:prstDash val="solid"/>
              <a:round/>
              <a:headEnd type="none" w="med" len="med"/>
              <a:tailEnd type="none" w="med" len="med"/>
            </a:ln>
          </a:right>
        </a:tcBdr>
      </a:tcStyle>
    </a:band1V>
    <a:band2V>
      <a:tcTxStyle/>
      <a:tcStyle>
        <a:tcBdr>
          <a:left>
            <a:ln w="9525" cap="flat" cmpd="sng">
              <a:solidFill>
                <a:schemeClr val="dk1"/>
              </a:solidFill>
              <a:prstDash val="solid"/>
              <a:round/>
              <a:headEnd type="none" w="med" len="med"/>
              <a:tailEnd type="none" w="med" len="med"/>
            </a:ln>
          </a:left>
          <a:right>
            <a:ln w="9525" cap="flat" cmpd="sng">
              <a:solidFill>
                <a:schemeClr val="dk1"/>
              </a:solidFill>
              <a:prstDash val="solid"/>
              <a:round/>
              <a:headEnd type="none" w="med" len="med"/>
              <a:tailEnd type="none" w="med" len="med"/>
            </a:ln>
          </a:right>
        </a:tcBdr>
      </a:tcStyle>
    </a:band2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med" len="med"/>
              <a:tailEnd type="none" w="med" len="med"/>
            </a:ln>
          </a:top>
        </a:tcBdr>
      </a:tcStyle>
    </a:lastRow>
    <a:seCell>
      <a:tcTxStyle/>
      <a:tcStyle>
        <a:tcBdr/>
      </a:tcStyle>
    </a:seCell>
    <a:swCell>
      <a:tcTxStyle/>
      <a:tcStyle>
        <a:tcBdr/>
      </a:tcStyle>
    </a:swCell>
    <a:firstRow>
      <a:tcTxStyle b="on" i="off">
        <a:font>
          <a:latin typeface="Century Schoolbook"/>
          <a:ea typeface="Century Schoolbook"/>
          <a:cs typeface="Century Schoolbook"/>
        </a:font>
        <a:schemeClr val="lt1"/>
      </a:tcTxStyle>
      <a:tcStyle>
        <a:tcBdr/>
        <a:fill>
          <a:solidFill>
            <a:schemeClr val="dk1"/>
          </a:solidFill>
        </a:fill>
      </a:tcStyle>
    </a:firstRow>
    <a:neCell>
      <a:tcTxStyle/>
      <a:tcStyle>
        <a:tcBdr/>
      </a:tcStyle>
    </a:neCell>
    <a:nwCell>
      <a:tcTxStyle/>
      <a:tcStyle>
        <a:tcBdr/>
      </a:tcStyle>
    </a:nwCell>
  </a:tblStyle>
  <a:tblStyle styleId="{E6D8CA9C-780C-435B-B25F-3D20A68330BE}" styleName="Table_4">
    <a:wholeTbl>
      <a:tcTxStyle b="off" i="off">
        <a:font>
          <a:latin typeface="Century Schoolbook"/>
          <a:ea typeface="Century Schoolbook"/>
          <a:cs typeface="Century Schoolbook"/>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BEBEB"/>
          </a:solidFill>
        </a:fill>
      </a:tcStyle>
    </a:wholeTbl>
    <a:band1H>
      <a:tcTxStyle/>
      <a:tcStyle>
        <a:tcBdr/>
        <a:fill>
          <a:solidFill>
            <a:srgbClr val="D6D5D5"/>
          </a:solidFill>
        </a:fill>
      </a:tcStyle>
    </a:band1H>
    <a:band2H>
      <a:tcTxStyle/>
      <a:tcStyle>
        <a:tcBdr/>
      </a:tcStyle>
    </a:band2H>
    <a:band1V>
      <a:tcTxStyle/>
      <a:tcStyle>
        <a:tcBdr/>
        <a:fill>
          <a:solidFill>
            <a:srgbClr val="D6D5D5"/>
          </a:solidFill>
        </a:fill>
      </a:tcStyle>
    </a:band1V>
    <a:band2V>
      <a:tcTxStyle/>
      <a:tcStyle>
        <a:tcBdr/>
      </a:tcStyle>
    </a:band2V>
    <a:lastCol>
      <a:tcTxStyle b="on" i="off">
        <a:font>
          <a:latin typeface="Century Schoolbook"/>
          <a:ea typeface="Century Schoolbook"/>
          <a:cs typeface="Century Schoolbook"/>
        </a:font>
        <a:schemeClr val="lt1"/>
      </a:tcTxStyle>
      <a:tcStyle>
        <a:tcBdr/>
        <a:fill>
          <a:solidFill>
            <a:schemeClr val="accent1"/>
          </a:solidFill>
        </a:fill>
      </a:tcStyle>
    </a:lastCol>
    <a:firstCol>
      <a:tcTxStyle b="on" i="off">
        <a:font>
          <a:latin typeface="Century Schoolbook"/>
          <a:ea typeface="Century Schoolbook"/>
          <a:cs typeface="Century Schoolbook"/>
        </a:font>
        <a:schemeClr val="lt1"/>
      </a:tcTxStyle>
      <a:tcStyle>
        <a:tcBdr/>
        <a:fill>
          <a:solidFill>
            <a:schemeClr val="accent1"/>
          </a:solidFill>
        </a:fill>
      </a:tcStyle>
    </a:firstCol>
    <a:lastRow>
      <a:tcTxStyle b="on" i="off">
        <a:font>
          <a:latin typeface="Century Schoolbook"/>
          <a:ea typeface="Century Schoolbook"/>
          <a:cs typeface="Century Schoolbook"/>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seCell>
      <a:tcTxStyle/>
      <a:tcStyle>
        <a:tcBdr/>
      </a:tcStyle>
    </a:seCell>
    <a:swCell>
      <a:tcTxStyle/>
      <a:tcStyle>
        <a:tcBdr/>
      </a:tcStyle>
    </a:swCell>
    <a:firstRow>
      <a:tcTxStyle b="on" i="off">
        <a:font>
          <a:latin typeface="Century Schoolbook"/>
          <a:ea typeface="Century Schoolbook"/>
          <a:cs typeface="Century Schoolbook"/>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43"/>
    <p:restoredTop sz="68210"/>
  </p:normalViewPr>
  <p:slideViewPr>
    <p:cSldViewPr snapToGrid="0" snapToObjects="1">
      <p:cViewPr varScale="1">
        <p:scale>
          <a:sx n="70" d="100"/>
          <a:sy n="70" d="100"/>
        </p:scale>
        <p:origin x="976" y="176"/>
      </p:cViewPr>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5" d="100"/>
          <a:sy n="85" d="100"/>
        </p:scale>
        <p:origin x="3928" y="16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38" Type="http://schemas.openxmlformats.org/officeDocument/2006/relationships/slide" Target="slides/slide131.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53" Type="http://schemas.openxmlformats.org/officeDocument/2006/relationships/slide" Target="slides/slide46.xml"/><Relationship Id="rId74" Type="http://schemas.openxmlformats.org/officeDocument/2006/relationships/slide" Target="slides/slide67.xml"/><Relationship Id="rId128" Type="http://schemas.openxmlformats.org/officeDocument/2006/relationships/slide" Target="slides/slide121.xml"/><Relationship Id="rId149" Type="http://schemas.openxmlformats.org/officeDocument/2006/relationships/viewProps" Target="viewProps.xml"/><Relationship Id="rId5" Type="http://schemas.openxmlformats.org/officeDocument/2006/relationships/slideMaster" Target="slideMasters/slideMaster5.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slide" Target="slides/slide127.xml"/><Relationship Id="rId139" Type="http://schemas.openxmlformats.org/officeDocument/2006/relationships/slide" Target="slides/slide132.xml"/><Relationship Id="rId80" Type="http://schemas.openxmlformats.org/officeDocument/2006/relationships/slide" Target="slides/slide73.xml"/><Relationship Id="rId85" Type="http://schemas.openxmlformats.org/officeDocument/2006/relationships/slide" Target="slides/slide78.xml"/><Relationship Id="rId150" Type="http://schemas.openxmlformats.org/officeDocument/2006/relationships/theme" Target="theme/theme1.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40" Type="http://schemas.openxmlformats.org/officeDocument/2006/relationships/slide" Target="slides/slide133.xml"/><Relationship Id="rId14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slide" Target="slides/slide128.xml"/><Relationship Id="rId151" Type="http://schemas.openxmlformats.org/officeDocument/2006/relationships/tableStyles" Target="tableStyles.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slide" Target="slides/slide134.xml"/><Relationship Id="rId146"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147"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slide" Target="slides/slide135.xml"/><Relationship Id="rId3" Type="http://schemas.openxmlformats.org/officeDocument/2006/relationships/slideMaster" Target="slideMasters/slideMaster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slide" Target="slides/slide13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43" Type="http://schemas.openxmlformats.org/officeDocument/2006/relationships/slide" Target="slides/slide136.xml"/><Relationship Id="rId148"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6" Type="http://schemas.openxmlformats.org/officeDocument/2006/relationships/slide" Target="slides/slide9.xml"/><Relationship Id="rId37" Type="http://schemas.openxmlformats.org/officeDocument/2006/relationships/slide" Target="slides/slide30.xml"/><Relationship Id="rId58" Type="http://schemas.openxmlformats.org/officeDocument/2006/relationships/slide" Target="slides/slide51.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44" Type="http://schemas.openxmlformats.org/officeDocument/2006/relationships/slide" Target="slides/slide137.xml"/><Relationship Id="rId90" Type="http://schemas.openxmlformats.org/officeDocument/2006/relationships/slide" Target="slides/slide8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54131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91425" rIns="91425" bIns="9142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this slide up as participants enter</a:t>
            </a:r>
            <a:r>
              <a:rPr lang="en-US" baseline="0" dirty="0"/>
              <a:t> the room.  Make sure everyone picks up a partner assignment sheet from the front of the room and uses this time before the session begins to sign up with different partners.  Encourage participants to find new partners this time around!</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dirty="0"/>
          </a:p>
        </p:txBody>
      </p:sp>
    </p:spTree>
    <p:extLst>
      <p:ext uri="{BB962C8B-B14F-4D97-AF65-F5344CB8AC3E}">
        <p14:creationId xmlns:p14="http://schemas.microsoft.com/office/powerpoint/2010/main" val="152165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dirty="0"/>
              <a:t>15 seconds</a:t>
            </a:r>
          </a:p>
          <a:p>
            <a:pPr marL="0" lvl="0" indent="0">
              <a:spcBef>
                <a:spcPts val="0"/>
              </a:spcBef>
              <a:spcAft>
                <a:spcPts val="0"/>
              </a:spcAft>
              <a:buNone/>
            </a:pPr>
            <a:endParaRPr lang="en-US" dirty="0"/>
          </a:p>
          <a:p>
            <a:pPr marL="0" lvl="0" indent="0">
              <a:spcBef>
                <a:spcPts val="0"/>
              </a:spcBef>
              <a:spcAft>
                <a:spcPts val="0"/>
              </a:spcAft>
              <a:buNone/>
            </a:pPr>
            <a:r>
              <a:rPr lang="en-US" b="1" dirty="0"/>
              <a:t>Facilitator</a:t>
            </a:r>
            <a:r>
              <a:rPr lang="en-US" b="1" baseline="0" dirty="0"/>
              <a:t> does: </a:t>
            </a:r>
            <a:r>
              <a:rPr lang="en-US" b="0" baseline="0" dirty="0"/>
              <a:t>review the morning agenda</a:t>
            </a:r>
          </a:p>
          <a:p>
            <a:pPr marL="0" lvl="0" indent="0">
              <a:spcBef>
                <a:spcPts val="0"/>
              </a:spcBef>
              <a:spcAft>
                <a:spcPts val="0"/>
              </a:spcAft>
              <a:buNone/>
            </a:pPr>
            <a:endParaRPr lang="en-US" sz="1200" b="0" i="0" u="none" strike="noStrike" cap="none" baseline="0" dirty="0">
              <a:solidFill>
                <a:schemeClr val="dk1"/>
              </a:solidFill>
              <a:latin typeface="Calibri"/>
              <a:ea typeface="Calibri"/>
              <a:cs typeface="Calibri"/>
              <a:sym typeface="Calibri"/>
            </a:endParaRPr>
          </a:p>
          <a:p>
            <a:pPr marL="0" lvl="0" indent="0">
              <a:spcBef>
                <a:spcPts val="0"/>
              </a:spcBef>
              <a:spcAft>
                <a:spcPts val="0"/>
              </a:spcAft>
              <a:buNone/>
            </a:pPr>
            <a:r>
              <a:rPr lang="en-US" sz="1200" b="0" i="0" u="none" strike="noStrike" cap="none" baseline="0" dirty="0">
                <a:solidFill>
                  <a:schemeClr val="dk1"/>
                </a:solidFill>
                <a:latin typeface="Calibri"/>
                <a:ea typeface="Calibri"/>
                <a:cs typeface="Calibri"/>
                <a:sym typeface="Calibri"/>
              </a:rPr>
              <a:t>*15 minute break included within the Paper to Presentation session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096559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ea typeface="Calibri"/>
                <a:cs typeface="Calibri"/>
                <a:sym typeface="Calibri"/>
              </a:rPr>
              <a:t>30 seconds</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In a moment we are going to look at a case study that demonstrates the pre-select a share strategy.  But first, let’s take a moment to review this strategy</a:t>
            </a:r>
            <a:r>
              <a:rPr lang="is-IS" sz="1200" b="0" i="0" u="none" strike="noStrike" cap="none" baseline="0" dirty="0">
                <a:solidFill>
                  <a:schemeClr val="dk1"/>
                </a:solidFill>
                <a:latin typeface="Calibri"/>
                <a:ea typeface="Calibri"/>
                <a:cs typeface="Calibri"/>
                <a:sym typeface="Calibri"/>
              </a:rPr>
              <a:t>…</a:t>
            </a:r>
            <a:r>
              <a:rPr lang="en-US" sz="1200" b="0" i="0" u="none" strike="noStrike" cap="none" baseline="0" dirty="0">
                <a:solidFill>
                  <a:schemeClr val="dk1"/>
                </a:solidFill>
                <a:latin typeface="Calibri"/>
                <a:ea typeface="Calibri"/>
                <a:cs typeface="Calibri"/>
                <a:sym typeface="Calibri"/>
              </a:rPr>
              <a:t>Essentially, this strategy is about being strategic about who you want to share in the whole group debrief.  </a:t>
            </a:r>
            <a:endParaRPr lang="en-US" dirty="0"/>
          </a:p>
          <a:p>
            <a:pPr marL="0" marR="0" lvl="0" indent="0" algn="l" rtl="0">
              <a:spcBef>
                <a:spcPts val="0"/>
              </a:spcBef>
              <a:spcAft>
                <a:spcPts val="0"/>
              </a:spcAft>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is-IS" sz="1200" b="1" i="0" u="none" strike="noStrike" cap="none" baseline="0" dirty="0">
                <a:solidFill>
                  <a:schemeClr val="dk1"/>
                </a:solidFill>
                <a:latin typeface="Calibri"/>
                <a:ea typeface="Calibri"/>
                <a:cs typeface="Calibri"/>
                <a:sym typeface="Calibri"/>
              </a:rPr>
              <a:t>Facilitator does: </a:t>
            </a:r>
            <a:r>
              <a:rPr lang="is-IS" sz="1200" b="0" i="0" u="none" strike="noStrike" cap="none" baseline="0" dirty="0">
                <a:solidFill>
                  <a:schemeClr val="dk1"/>
                </a:solidFill>
                <a:latin typeface="Calibri"/>
                <a:ea typeface="Calibri"/>
                <a:cs typeface="Calibri"/>
                <a:sym typeface="Calibri"/>
              </a:rPr>
              <a:t>Read/explain each bullet and provide any additional context.  Note that there are a number of different reasons you may want someone to share out – we’ll see one example in the case study!</a:t>
            </a:r>
          </a:p>
          <a:p>
            <a:pPr marL="0" marR="0" lvl="0" indent="0" algn="l" rtl="0">
              <a:spcBef>
                <a:spcPts val="0"/>
              </a:spcBef>
              <a:spcAft>
                <a:spcPts val="0"/>
              </a:spcAft>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is-IS" sz="1200" b="1" i="0" u="none" strike="noStrike" cap="none" baseline="0" dirty="0">
                <a:solidFill>
                  <a:schemeClr val="dk1"/>
                </a:solidFill>
                <a:latin typeface="Calibri"/>
                <a:ea typeface="Calibri"/>
                <a:cs typeface="Calibri"/>
                <a:sym typeface="Calibri"/>
              </a:rPr>
              <a:t>Factilitator says: </a:t>
            </a:r>
            <a:r>
              <a:rPr lang="is-IS" sz="1200" b="0" i="0" u="none" strike="noStrike" cap="none" baseline="0" dirty="0">
                <a:solidFill>
                  <a:schemeClr val="dk1"/>
                </a:solidFill>
                <a:latin typeface="Calibri"/>
                <a:ea typeface="Calibri"/>
                <a:cs typeface="Calibri"/>
                <a:sym typeface="Calibri"/>
              </a:rPr>
              <a:t>In order to use this strategy effecitvely you really need to know what they key points are that you want to bubble up in every activity.  So, before we look at the case study let’s zoom in on the activity that will be highlighted in this case study so we can become familiar with those key points ourselves!</a:t>
            </a:r>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100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161780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Shape 10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51" name="Shape 105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ea typeface="Calibri"/>
                <a:cs typeface="Calibri"/>
                <a:sym typeface="Calibri"/>
              </a:rPr>
              <a:t>4 minutes</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Explain that in a moment they will read a brief scenario highlighting this strategy in action.  But in order to understand why the facilitator’s move is a strategic one, it’s important first for us to have an understanding of the key points they would want to come out of this conversation.  </a:t>
            </a:r>
          </a:p>
          <a:p>
            <a:pPr marL="0" marR="0" lvl="0" indent="0" algn="l" rtl="0">
              <a:spcBef>
                <a:spcPts val="0"/>
              </a:spcBef>
              <a:spcAft>
                <a:spcPts val="0"/>
              </a:spcAft>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baseline="0" dirty="0">
                <a:solidFill>
                  <a:schemeClr val="dk1"/>
                </a:solidFill>
                <a:latin typeface="Calibri"/>
                <a:ea typeface="Calibri"/>
                <a:cs typeface="Calibri"/>
                <a:sym typeface="Calibri"/>
              </a:rPr>
              <a:t>Review the directions and direct participants to slide 27 in the Shifts Experiential PPT/slides handout. Provide a minute of independent review time then have participants discuss with a partner. Direct participants to look at the “look </a:t>
            </a:r>
            <a:r>
              <a:rPr lang="en-US" sz="1200" b="0" i="0" u="none" strike="noStrike" cap="none" baseline="0" dirty="0" err="1">
                <a:solidFill>
                  <a:schemeClr val="dk1"/>
                </a:solidFill>
                <a:latin typeface="Calibri"/>
                <a:ea typeface="Calibri"/>
                <a:cs typeface="Calibri"/>
                <a:sym typeface="Calibri"/>
              </a:rPr>
              <a:t>fors</a:t>
            </a:r>
            <a:r>
              <a:rPr lang="en-US" sz="1200" b="0" i="0" u="none" strike="noStrike" cap="none" baseline="0" dirty="0">
                <a:solidFill>
                  <a:schemeClr val="dk1"/>
                </a:solidFill>
                <a:latin typeface="Calibri"/>
                <a:ea typeface="Calibri"/>
                <a:cs typeface="Calibri"/>
                <a:sym typeface="Calibri"/>
              </a:rPr>
              <a:t>” when determining key points for a given conversation/slide. </a:t>
            </a:r>
            <a:endParaRPr sz="1200" b="0" i="0" u="none" strike="noStrike" cap="none" dirty="0">
              <a:solidFill>
                <a:schemeClr val="dk1"/>
              </a:solidFill>
              <a:latin typeface="Calibri"/>
              <a:ea typeface="Calibri"/>
              <a:cs typeface="Calibri"/>
              <a:sym typeface="Calibri"/>
            </a:endParaRPr>
          </a:p>
        </p:txBody>
      </p:sp>
      <p:sp>
        <p:nvSpPr>
          <p:cNvPr id="1052" name="Shape 105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101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303930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Shape 10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51" name="Shape 105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cs typeface="Calibri"/>
                <a:sym typeface="Calibri"/>
              </a:rPr>
              <a:t>5</a:t>
            </a:r>
            <a:r>
              <a:rPr lang="en-US" sz="1200" b="0" i="0" u="none" strike="noStrike" cap="none" baseline="0" dirty="0">
                <a:solidFill>
                  <a:schemeClr val="dk1"/>
                </a:solidFill>
                <a:latin typeface="Calibri"/>
                <a:ea typeface="Calibri"/>
                <a:cs typeface="Calibri"/>
                <a:sym typeface="Calibri"/>
              </a:rPr>
              <a:t> minutes</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directions and point participants to the scenario in their note-catchers. </a:t>
            </a:r>
            <a:endParaRPr sz="1200" b="0" i="0" u="none" strike="noStrike" cap="none" dirty="0">
              <a:solidFill>
                <a:schemeClr val="dk1"/>
              </a:solidFill>
              <a:latin typeface="Calibri"/>
              <a:ea typeface="Calibri"/>
              <a:cs typeface="Calibri"/>
              <a:sym typeface="Calibri"/>
            </a:endParaRPr>
          </a:p>
        </p:txBody>
      </p:sp>
      <p:sp>
        <p:nvSpPr>
          <p:cNvPr id="1052" name="Shape 105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102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084238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Shape 10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51" name="Shape 105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cs typeface="Calibri"/>
                <a:sym typeface="Calibri"/>
              </a:rPr>
              <a:t>5 </a:t>
            </a:r>
            <a:r>
              <a:rPr lang="en-US" sz="1200" b="0" i="0" u="none" strike="noStrike" cap="none" baseline="0" dirty="0">
                <a:solidFill>
                  <a:schemeClr val="dk1"/>
                </a:solidFill>
                <a:latin typeface="Calibri"/>
                <a:ea typeface="Calibri"/>
                <a:cs typeface="Calibri"/>
                <a:sym typeface="Calibri"/>
              </a:rPr>
              <a:t>minutes</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Have participants discuss at their table groups first (or use a critter partner), then invite a few participants to share with the whole group.</a:t>
            </a:r>
          </a:p>
          <a:p>
            <a:pPr marL="0" marR="0" lvl="0" indent="0" algn="l" rtl="0">
              <a:spcBef>
                <a:spcPts val="0"/>
              </a:spcBef>
              <a:spcAft>
                <a:spcPts val="0"/>
              </a:spcAft>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baseline="0" dirty="0">
                <a:solidFill>
                  <a:schemeClr val="dk1"/>
                </a:solidFill>
                <a:latin typeface="Calibri"/>
                <a:ea typeface="Calibri"/>
                <a:cs typeface="Calibri"/>
                <a:sym typeface="Calibri"/>
              </a:rPr>
              <a:t>Consider modeling the strategy here by pre-selecting a few participants to share!</a:t>
            </a:r>
            <a:endParaRPr sz="1200" b="0" i="0" u="none" strike="noStrike" cap="none" dirty="0">
              <a:solidFill>
                <a:schemeClr val="dk1"/>
              </a:solidFill>
              <a:latin typeface="Calibri"/>
              <a:ea typeface="Calibri"/>
              <a:cs typeface="Calibri"/>
              <a:sym typeface="Calibri"/>
            </a:endParaRPr>
          </a:p>
        </p:txBody>
      </p:sp>
      <p:sp>
        <p:nvSpPr>
          <p:cNvPr id="1052" name="Shape 105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103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7158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5"/>
        <p:cNvGrpSpPr/>
        <p:nvPr/>
      </p:nvGrpSpPr>
      <p:grpSpPr>
        <a:xfrm>
          <a:off x="0" y="0"/>
          <a:ext cx="0" cy="0"/>
          <a:chOff x="0" y="0"/>
          <a:chExt cx="0" cy="0"/>
        </a:xfrm>
      </p:grpSpPr>
      <p:sp>
        <p:nvSpPr>
          <p:cNvPr id="1066" name="Shape 10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67" name="Shape 106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cs typeface="Calibri"/>
                <a:sym typeface="Calibri"/>
              </a:rPr>
              <a:t>5</a:t>
            </a:r>
            <a:r>
              <a:rPr lang="en-US" sz="1200" b="0" i="0" u="none" strike="noStrike" cap="none" baseline="0" dirty="0">
                <a:solidFill>
                  <a:schemeClr val="dk1"/>
                </a:solidFill>
                <a:latin typeface="Calibri"/>
                <a:ea typeface="Calibri"/>
                <a:cs typeface="Calibri"/>
                <a:sym typeface="Calibri"/>
              </a:rPr>
              <a:t> minutes</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directions and circulate during work time. </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lang="en-US" dirty="0"/>
          </a:p>
          <a:p>
            <a:pPr marL="0" marR="0" lvl="0" indent="0" algn="l" rtl="0">
              <a:spcBef>
                <a:spcPts val="0"/>
              </a:spcBef>
              <a:spcAft>
                <a:spcPts val="0"/>
              </a:spcAft>
              <a:buNone/>
            </a:pPr>
            <a:r>
              <a:rPr lang="en-US" dirty="0"/>
              <a:t>If</a:t>
            </a:r>
            <a:r>
              <a:rPr lang="en-US" baseline="0" dirty="0"/>
              <a:t> time allows, have participants meet with a critter partner to share their plans.</a:t>
            </a:r>
          </a:p>
          <a:p>
            <a:pPr marL="0" marR="0" lvl="0" indent="0" algn="l" rtl="0">
              <a:spcBef>
                <a:spcPts val="0"/>
              </a:spcBef>
              <a:spcAft>
                <a:spcPts val="0"/>
              </a:spcAft>
              <a:buNone/>
            </a:pPr>
            <a:endParaRPr lang="en-US" baseline="0" dirty="0"/>
          </a:p>
          <a:p>
            <a:pPr marL="0" marR="0" lvl="0" indent="0" algn="l" rtl="0">
              <a:spcBef>
                <a:spcPts val="0"/>
              </a:spcBef>
              <a:spcAft>
                <a:spcPts val="0"/>
              </a:spcAft>
              <a:buNone/>
            </a:pPr>
            <a:r>
              <a:rPr lang="en-US" b="1" baseline="0" dirty="0"/>
              <a:t>Note: </a:t>
            </a:r>
            <a:r>
              <a:rPr lang="en-US" b="0" baseline="0" dirty="0"/>
              <a:t>Participants should make notes directly on their digital version OR the hard copy of the PPT/notes handout, depending on their preference. </a:t>
            </a:r>
            <a:endParaRPr b="1" dirty="0"/>
          </a:p>
        </p:txBody>
      </p:sp>
      <p:sp>
        <p:nvSpPr>
          <p:cNvPr id="1068" name="Shape 106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104</a:t>
            </a:fld>
            <a:endParaRPr sz="1200">
              <a:solidFill>
                <a:schemeClr val="dk1"/>
              </a:solidFill>
              <a:latin typeface="Calibri"/>
              <a:ea typeface="Calibri"/>
              <a:cs typeface="Calibri"/>
              <a:sym typeface="Calibri"/>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Shape 536"/>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
        <p:nvSpPr>
          <p:cNvPr id="537" name="Shape 5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216254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3"/>
        <p:cNvGrpSpPr/>
        <p:nvPr/>
      </p:nvGrpSpPr>
      <p:grpSpPr>
        <a:xfrm>
          <a:off x="0" y="0"/>
          <a:ext cx="0" cy="0"/>
          <a:chOff x="0" y="0"/>
          <a:chExt cx="0" cy="0"/>
        </a:xfrm>
      </p:grpSpPr>
      <p:sp>
        <p:nvSpPr>
          <p:cNvPr id="1074" name="Shape 1074"/>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075" name="Shape 107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Shape 6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27" name="Shape 62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b="1" dirty="0"/>
              <a:t>Facilitator</a:t>
            </a:r>
            <a:r>
              <a:rPr lang="en-US" b="1" baseline="0" dirty="0"/>
              <a:t> says: </a:t>
            </a:r>
            <a:r>
              <a:rPr lang="en-US" sz="1200" b="0" i="0" u="none" strike="noStrike" cap="none" baseline="0" dirty="0">
                <a:solidFill>
                  <a:schemeClr val="dk1"/>
                </a:solidFill>
                <a:latin typeface="Calibri"/>
                <a:ea typeface="Calibri"/>
                <a:cs typeface="Calibri"/>
                <a:sym typeface="Calibri"/>
              </a:rPr>
              <a:t>Remember the prep protocol we introduced and started working through earlier today</a:t>
            </a:r>
            <a:r>
              <a:rPr lang="is-IS" sz="1200" b="0" i="0" u="none" strike="noStrike" cap="none" baseline="0" dirty="0">
                <a:solidFill>
                  <a:schemeClr val="dk1"/>
                </a:solidFill>
                <a:latin typeface="Calibri"/>
                <a:ea typeface="Calibri"/>
                <a:cs typeface="Calibri"/>
                <a:sym typeface="Calibri"/>
              </a:rPr>
              <a:t>…now we are ready for the final step: rehearsing!  </a:t>
            </a:r>
            <a:endParaRPr dirty="0"/>
          </a:p>
          <a:p>
            <a:pPr marL="171450" marR="0" lvl="0" indent="-95250" algn="l" rtl="0">
              <a:spcBef>
                <a:spcPts val="0"/>
              </a:spcBef>
              <a:spcAft>
                <a:spcPts val="0"/>
              </a:spcAft>
              <a:buClr>
                <a:schemeClr val="dk1"/>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1" i="0" u="none" strike="noStrike" cap="none" dirty="0">
                <a:solidFill>
                  <a:schemeClr val="dk1"/>
                </a:solidFill>
                <a:latin typeface="Calibri"/>
                <a:ea typeface="Calibri"/>
                <a:cs typeface="Calibri"/>
                <a:sym typeface="Calibri"/>
              </a:rPr>
              <a:t>Image Source</a:t>
            </a:r>
            <a:r>
              <a:rPr lang="en-US" sz="1200" b="0" i="0" u="none" strike="noStrike" cap="none" dirty="0">
                <a:solidFill>
                  <a:schemeClr val="dk1"/>
                </a:solidFill>
                <a:latin typeface="Calibri"/>
                <a:ea typeface="Calibri"/>
                <a:cs typeface="Calibri"/>
                <a:sym typeface="Calibri"/>
              </a:rPr>
              <a:t>: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/pumps-high-heeled-shoe-154636/</a:t>
            </a:r>
            <a:endParaRPr sz="1200" b="0" i="0" u="none" strike="noStrike" cap="none" dirty="0">
              <a:solidFill>
                <a:schemeClr val="dk1"/>
              </a:solidFill>
              <a:latin typeface="Calibri"/>
              <a:ea typeface="Calibri"/>
              <a:cs typeface="Calibri"/>
              <a:sym typeface="Calibri"/>
            </a:endParaRPr>
          </a:p>
        </p:txBody>
      </p:sp>
      <p:sp>
        <p:nvSpPr>
          <p:cNvPr id="628" name="Shape 62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107</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481428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8"/>
        <p:cNvGrpSpPr/>
        <p:nvPr/>
      </p:nvGrpSpPr>
      <p:grpSpPr>
        <a:xfrm>
          <a:off x="0" y="0"/>
          <a:ext cx="0" cy="0"/>
          <a:chOff x="0" y="0"/>
          <a:chExt cx="0" cy="0"/>
        </a:xfrm>
      </p:grpSpPr>
      <p:sp>
        <p:nvSpPr>
          <p:cNvPr id="1079" name="Shape 107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80" name="Shape 108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Briefly review objective and explain that we will spend this session rehearsing and getting/giving feedback!</a:t>
            </a:r>
            <a:endParaRPr lang="en-US" dirty="0"/>
          </a:p>
        </p:txBody>
      </p:sp>
      <p:sp>
        <p:nvSpPr>
          <p:cNvPr id="1081" name="Shape 108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108</a:t>
            </a:fld>
            <a:endParaRPr sz="1200">
              <a:solidFill>
                <a:schemeClr val="dk1"/>
              </a:solidFill>
              <a:latin typeface="Calibri"/>
              <a:ea typeface="Calibri"/>
              <a:cs typeface="Calibri"/>
              <a:sym typeface="Calibri"/>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Shape 11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12" name="Shape 111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Briefly preview the practice protocol they will be engaging in.  Explain that we will provide some guidance around how to provide feedback before we get started.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Note: </a:t>
            </a:r>
            <a:r>
              <a:rPr lang="en-US" sz="1200" b="0" i="0" u="none" strike="noStrike" cap="none" baseline="0" dirty="0">
                <a:solidFill>
                  <a:schemeClr val="dk1"/>
                </a:solidFill>
                <a:latin typeface="Calibri"/>
                <a:ea typeface="Calibri"/>
                <a:cs typeface="Calibri"/>
                <a:sym typeface="Calibri"/>
              </a:rPr>
              <a:t>This slide is just meant as a brief preview – participants should NOT move into their groups just yet! There is additional prep time and framing about how to provide feedback within this protocol on upcoming slides. </a:t>
            </a:r>
            <a:endParaRPr sz="1200" b="1" i="0" u="none" strike="noStrike" cap="none" dirty="0">
              <a:solidFill>
                <a:schemeClr val="dk1"/>
              </a:solidFill>
              <a:latin typeface="Calibri"/>
              <a:ea typeface="Calibri"/>
              <a:cs typeface="Calibri"/>
              <a:sym typeface="Calibri"/>
            </a:endParaRPr>
          </a:p>
        </p:txBody>
      </p:sp>
      <p:sp>
        <p:nvSpPr>
          <p:cNvPr id="1113" name="Shape 111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109</a:t>
            </a:fld>
            <a:endParaRPr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dirty="0"/>
              <a:t>15 seconds</a:t>
            </a:r>
          </a:p>
          <a:p>
            <a:pPr marL="0" lvl="0" indent="0">
              <a:spcBef>
                <a:spcPts val="0"/>
              </a:spcBef>
              <a:spcAft>
                <a:spcPts val="0"/>
              </a:spcAft>
              <a:buNone/>
            </a:pPr>
            <a:endParaRPr lang="en-US" dirty="0"/>
          </a:p>
          <a:p>
            <a:pPr marL="0" lvl="0" indent="0">
              <a:spcBef>
                <a:spcPts val="0"/>
              </a:spcBef>
              <a:spcAft>
                <a:spcPts val="0"/>
              </a:spcAft>
              <a:buNone/>
            </a:pPr>
            <a:r>
              <a:rPr lang="en-US" b="1" dirty="0"/>
              <a:t>Facilitator</a:t>
            </a:r>
            <a:r>
              <a:rPr lang="en-US" b="1" baseline="0" dirty="0"/>
              <a:t> does: </a:t>
            </a:r>
            <a:r>
              <a:rPr lang="en-US" b="0" baseline="0" dirty="0"/>
              <a:t>Review the afternoon agenda</a:t>
            </a: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704494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4"/>
        <p:cNvGrpSpPr/>
        <p:nvPr/>
      </p:nvGrpSpPr>
      <p:grpSpPr>
        <a:xfrm>
          <a:off x="0" y="0"/>
          <a:ext cx="0" cy="0"/>
          <a:chOff x="0" y="0"/>
          <a:chExt cx="0" cy="0"/>
        </a:xfrm>
      </p:grpSpPr>
      <p:sp>
        <p:nvSpPr>
          <p:cNvPr id="1095" name="Shape 109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96" name="Shape 109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 </a:t>
            </a:r>
          </a:p>
          <a:p>
            <a:pPr marL="0" indent="0">
              <a:buFontTx/>
              <a:buNone/>
            </a:pPr>
            <a:r>
              <a:rPr lang="en-US" b="1" baseline="0" dirty="0"/>
              <a:t>Duration: </a:t>
            </a:r>
            <a:r>
              <a:rPr lang="en-US" b="0" baseline="0" dirty="0"/>
              <a:t>15 minutes</a:t>
            </a:r>
            <a:endParaRPr lang="en-US" dirty="0"/>
          </a:p>
          <a:p>
            <a:pPr marL="0" indent="0">
              <a:buFontTx/>
              <a:buNone/>
            </a:pPr>
            <a:endParaRPr lang="en-US" dirty="0"/>
          </a:p>
          <a:p>
            <a:pPr marL="0" indent="0">
              <a:buFontTx/>
              <a:buNone/>
            </a:pPr>
            <a:r>
              <a:rPr lang="en-US" b="1" dirty="0"/>
              <a:t>Facilitator</a:t>
            </a:r>
            <a:r>
              <a:rPr lang="en-US" b="1" baseline="0" dirty="0"/>
              <a:t> says: </a:t>
            </a:r>
            <a:r>
              <a:rPr lang="en-US" sz="1200" b="0" i="0" u="none" strike="noStrike" cap="none" baseline="0" dirty="0">
                <a:solidFill>
                  <a:schemeClr val="dk1"/>
                </a:solidFill>
                <a:latin typeface="Calibri"/>
                <a:ea typeface="Calibri"/>
                <a:cs typeface="Calibri"/>
                <a:sym typeface="Calibri"/>
              </a:rPr>
              <a:t>In just a few moments we are going to start rehearsing</a:t>
            </a:r>
            <a:r>
              <a:rPr lang="is-IS" sz="1200" b="0" i="0" u="none" strike="noStrike" cap="none" baseline="0" dirty="0">
                <a:solidFill>
                  <a:schemeClr val="dk1"/>
                </a:solidFill>
                <a:latin typeface="Calibri"/>
                <a:ea typeface="Calibri"/>
                <a:cs typeface="Calibri"/>
                <a:sym typeface="Calibri"/>
              </a:rPr>
              <a:t>…but first I want to give you a chance to get back into your faciitator’s guide to do your final review and preparation.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Facilitator does</a:t>
            </a:r>
            <a:r>
              <a:rPr lang="en-US" sz="1200" b="0" i="0" u="none" strike="noStrike" cap="none" dirty="0">
                <a:solidFill>
                  <a:schemeClr val="dk1"/>
                </a:solidFill>
                <a:latin typeface="Calibri"/>
                <a:ea typeface="Calibri"/>
                <a:cs typeface="Calibri"/>
                <a:sym typeface="Calibri"/>
              </a:rPr>
              <a:t>: Review directions and encourage participants to focus on making additional annotations,</a:t>
            </a:r>
            <a:r>
              <a:rPr lang="en-US" sz="1200" b="0" i="0" u="none" strike="noStrike" cap="none" baseline="0" dirty="0">
                <a:solidFill>
                  <a:schemeClr val="dk1"/>
                </a:solidFill>
                <a:latin typeface="Calibri"/>
                <a:ea typeface="Calibri"/>
                <a:cs typeface="Calibri"/>
                <a:sym typeface="Calibri"/>
              </a:rPr>
              <a:t> re-reading notes, rehearsing in their heads, etc.  </a:t>
            </a:r>
            <a:endParaRPr sz="1200" b="0" i="0" u="none" strike="noStrike" cap="none" dirty="0">
              <a:solidFill>
                <a:schemeClr val="dk1"/>
              </a:solidFill>
              <a:latin typeface="Calibri"/>
              <a:ea typeface="Calibri"/>
              <a:cs typeface="Calibri"/>
              <a:sym typeface="Calibri"/>
            </a:endParaRPr>
          </a:p>
        </p:txBody>
      </p:sp>
      <p:sp>
        <p:nvSpPr>
          <p:cNvPr id="1097" name="Shape 109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110</a:t>
            </a:fld>
            <a:endParaRPr sz="1200">
              <a:solidFill>
                <a:schemeClr val="dk1"/>
              </a:solidFill>
              <a:latin typeface="Calibri"/>
              <a:ea typeface="Calibri"/>
              <a:cs typeface="Calibri"/>
              <a:sym typeface="Calibri"/>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30 seconds</a:t>
            </a:r>
          </a:p>
          <a:p>
            <a:pPr marL="0" indent="0">
              <a:buFontTx/>
              <a:buNone/>
            </a:pPr>
            <a:endParaRPr lang="en-US" dirty="0"/>
          </a:p>
          <a:p>
            <a:pPr marL="0" indent="0">
              <a:buFontTx/>
              <a:buNone/>
            </a:pPr>
            <a:r>
              <a:rPr lang="en-US" b="1" dirty="0"/>
              <a:t>Facilitator</a:t>
            </a:r>
            <a:r>
              <a:rPr lang="en-US" b="1" baseline="0" dirty="0"/>
              <a:t> says: </a:t>
            </a:r>
            <a:r>
              <a:rPr lang="en-US" b="0" baseline="0" dirty="0"/>
              <a:t>Before we get started, let’s take a moment to get normed on what kind of feedback we will be providing to our peers.</a:t>
            </a:r>
          </a:p>
          <a:p>
            <a:pPr marL="0" indent="0">
              <a:buFontTx/>
              <a:buNone/>
            </a:pPr>
            <a:endParaRPr lang="en-US" b="1" baseline="0" dirty="0"/>
          </a:p>
          <a:p>
            <a:pPr marL="0" indent="0">
              <a:buFontTx/>
              <a:buNone/>
            </a:pPr>
            <a:r>
              <a:rPr lang="en-US" b="1" baseline="0" dirty="0"/>
              <a:t>Facilitator does: </a:t>
            </a:r>
            <a:r>
              <a:rPr lang="en-US" b="0" baseline="0" dirty="0"/>
              <a:t>Briefly review the feedback prompts.</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111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212668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Shape 110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04" name="Shape 1104"/>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minutes</a:t>
            </a:r>
          </a:p>
          <a:p>
            <a:pPr marL="0" indent="0">
              <a:buFontTx/>
              <a:buNone/>
            </a:pPr>
            <a:endParaRPr lang="en-US" dirty="0"/>
          </a:p>
          <a:p>
            <a:pPr marL="0" indent="0">
              <a:buFontTx/>
              <a:buNone/>
            </a:pPr>
            <a:r>
              <a:rPr lang="en-US" b="1" dirty="0"/>
              <a:t>Facilitator</a:t>
            </a:r>
            <a:r>
              <a:rPr lang="en-US" b="1" baseline="0" dirty="0"/>
              <a:t> does: </a:t>
            </a:r>
            <a:r>
              <a:rPr lang="en-US" b="0" baseline="0" dirty="0"/>
              <a:t>Explain the three ”criteria” of good feedback, then click to reveal and share the example and non-example.  Point out that the issue with this non-example is that it’s not specific.  I’m left wondering what exactly could be better about the directions?</a:t>
            </a:r>
          </a:p>
          <a:p>
            <a:pPr marL="0" indent="0">
              <a:buFontTx/>
              <a:buNone/>
            </a:pPr>
            <a:endParaRPr lang="en-US" b="0" baseline="0" dirty="0"/>
          </a:p>
          <a:p>
            <a:pPr marL="0" indent="0">
              <a:buFontTx/>
              <a:buNone/>
            </a:pPr>
            <a:r>
              <a:rPr lang="en-US" b="0" baseline="0" dirty="0"/>
              <a:t>Explain that the same holds true for positive feedback (praise) – it should also be very specific.  For example, instead of “I liked all of it, or I liked your framing” say “It was effective how you framed each activity, especially on slide _ when you said ___ because</a:t>
            </a:r>
            <a:r>
              <a:rPr lang="is-IS" b="0" baseline="0" dirty="0"/>
              <a:t>…”</a:t>
            </a:r>
            <a:endParaRPr dirty="0"/>
          </a:p>
        </p:txBody>
      </p:sp>
      <p:sp>
        <p:nvSpPr>
          <p:cNvPr id="1105" name="Shape 1105"/>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112</a:t>
            </a:fld>
            <a:endParaRPr sz="1200">
              <a:solidFill>
                <a:schemeClr val="dk1"/>
              </a:solidFill>
              <a:latin typeface="Calibri"/>
              <a:ea typeface="Calibri"/>
              <a:cs typeface="Calibri"/>
              <a:sym typeface="Calibri"/>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1 minutes</a:t>
            </a:r>
          </a:p>
          <a:p>
            <a:pPr marL="0" indent="0">
              <a:buFontTx/>
              <a:buNone/>
            </a:pPr>
            <a:endParaRPr lang="en-US" dirty="0"/>
          </a:p>
          <a:p>
            <a:pPr marL="0" indent="0">
              <a:buFontTx/>
              <a:buNone/>
            </a:pPr>
            <a:r>
              <a:rPr lang="en-US" b="1" dirty="0"/>
              <a:t>Facilitator</a:t>
            </a:r>
            <a:r>
              <a:rPr lang="en-US" b="1" baseline="0" dirty="0"/>
              <a:t> does: </a:t>
            </a:r>
            <a:r>
              <a:rPr lang="en-US" b="0" baseline="0" dirty="0"/>
              <a:t>Briefly review list of general look </a:t>
            </a:r>
            <a:r>
              <a:rPr lang="en-US" b="0" baseline="0" dirty="0" err="1"/>
              <a:t>fors</a:t>
            </a:r>
            <a:r>
              <a:rPr lang="en-US" b="0" baseline="0" dirty="0"/>
              <a:t> and point participants to where this list is in their note-catchers so they can refer back to it when giving feedback. </a:t>
            </a:r>
          </a:p>
          <a:p>
            <a:pPr marL="0" indent="0">
              <a:buFontTx/>
              <a:buNone/>
            </a:pPr>
            <a:endParaRPr lang="en-US" b="0" baseline="0" dirty="0"/>
          </a:p>
          <a:p>
            <a:pPr marL="0" indent="0">
              <a:buFontTx/>
              <a:buNone/>
            </a:pPr>
            <a:r>
              <a:rPr lang="en-US" b="0" baseline="0" dirty="0"/>
              <a:t>Note these are just some general look </a:t>
            </a:r>
            <a:r>
              <a:rPr lang="en-US" b="0" baseline="0" dirty="0" err="1"/>
              <a:t>fors</a:t>
            </a:r>
            <a:r>
              <a:rPr lang="en-US" b="0" baseline="0" dirty="0"/>
              <a:t> (not an exhaustive list by any means)!</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113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918620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dirty="0"/>
              <a:t>1 minute</a:t>
            </a:r>
          </a:p>
          <a:p>
            <a:endParaRPr lang="en-US" dirty="0"/>
          </a:p>
          <a:p>
            <a:r>
              <a:rPr lang="en-US" b="1" dirty="0"/>
              <a:t>Facilitator says: </a:t>
            </a:r>
            <a:r>
              <a:rPr lang="en-US" b="0" dirty="0"/>
              <a:t>After you’ve received feedback from your partners, you’ll also have an opportunity to take your practice to the next level! You can choose to select 1-2 slides you’d like to redo (to implement feedback or to make adjustments based on your own personal reflections). Name the thing you’re working on this time around, and ask your partners to look specifically for evidence of that improvement. Then, take this opportunity to practice in front of a real audience. </a:t>
            </a:r>
            <a:endParaRPr lang="en-US"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815680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1 minute </a:t>
            </a:r>
          </a:p>
          <a:p>
            <a:pPr marL="0" indent="0">
              <a:buFontTx/>
              <a:buNone/>
            </a:pPr>
            <a:endParaRPr lang="en-US" dirty="0"/>
          </a:p>
          <a:p>
            <a:pPr marL="0" indent="0">
              <a:buFontTx/>
              <a:buNone/>
            </a:pPr>
            <a:r>
              <a:rPr lang="en-US" b="1" dirty="0"/>
              <a:t>Facilitator</a:t>
            </a:r>
            <a:r>
              <a:rPr lang="en-US" b="1" baseline="0" dirty="0"/>
              <a:t> says: </a:t>
            </a:r>
            <a:r>
              <a:rPr lang="en-US" b="0" baseline="0" dirty="0"/>
              <a:t>Before we get started – I want to give you a little but of advice.  We (the facilitator team who presents this content to you) do this exact same process ourselves (rehearse and give and get feedback). And I know firsthand that sometimes it can feel a little nerve-wracking.  There are two rules of thumb that really help make this process a little less scary and a lot more helpful</a:t>
            </a:r>
            <a:r>
              <a:rPr lang="is-IS" b="0" baseline="0" dirty="0"/>
              <a:t>…</a:t>
            </a:r>
          </a:p>
          <a:p>
            <a:pPr marL="0" indent="0">
              <a:buFontTx/>
              <a:buNone/>
            </a:pPr>
            <a:endParaRPr lang="is-IS" b="0" baseline="0" dirty="0"/>
          </a:p>
          <a:p>
            <a:pPr marL="0" indent="0">
              <a:buFontTx/>
              <a:buNone/>
            </a:pPr>
            <a:r>
              <a:rPr lang="is-IS" b="1" baseline="0" dirty="0"/>
              <a:t>Facilitator does:</a:t>
            </a:r>
            <a:r>
              <a:rPr lang="en-US" b="1" baseline="0" dirty="0"/>
              <a:t> </a:t>
            </a:r>
            <a:r>
              <a:rPr lang="en-US" b="0" baseline="0" dirty="0"/>
              <a:t>Click to reveal and read/explain each bullet</a:t>
            </a:r>
          </a:p>
          <a:p>
            <a:pPr marL="171450" indent="-171450">
              <a:buFont typeface="Arial" charset="0"/>
              <a:buChar char="•"/>
            </a:pPr>
            <a:r>
              <a:rPr lang="en-US" b="0" baseline="0" dirty="0"/>
              <a:t>Lean into and embrace the discomfort – know that this practice is about making you better, so embrace the discomfort you might be feeling now</a:t>
            </a:r>
          </a:p>
          <a:p>
            <a:pPr marL="171450" indent="-171450">
              <a:buFont typeface="Arial" charset="0"/>
              <a:buChar char="•"/>
            </a:pPr>
            <a:r>
              <a:rPr lang="en-US" b="0" baseline="0" dirty="0"/>
              <a:t>Commit - it’s tempting to want to “talk through” ”what you would say” to participants – but that’s not helpful for anyone.  You have to treat this practice opportunity like you are in front of your peers and delivering I because that’s the only way you’ll get better!  It’s also INCREDIBLY valuable to your peers to see an example of your portion facilitated.  Bottom line: be authentic and actually present this as if you are in front of your colleagues back at your school  Stand and deliver!</a:t>
            </a:r>
          </a:p>
          <a:p>
            <a:pPr marL="628650" lvl="1" indent="-171450">
              <a:buFont typeface="Arial" charset="0"/>
              <a:buChar char="•"/>
            </a:pPr>
            <a:r>
              <a:rPr lang="en-US" b="0" baseline="0" dirty="0"/>
              <a:t>This also has implications for the two partners who are observing and giving feedback – to help your colleague stay in character, you should be actively participating in the portion they are delivering as a participant.</a:t>
            </a:r>
          </a:p>
          <a:p>
            <a:pPr marL="628650" lvl="1" indent="-171450">
              <a:buFont typeface="Arial" charset="0"/>
              <a:buChar char="•"/>
            </a:pPr>
            <a:endParaRPr lang="en-US" b="0" baseline="0" dirty="0"/>
          </a:p>
          <a:p>
            <a:pPr marL="0" lvl="0" indent="0">
              <a:buFontTx/>
              <a:buNone/>
            </a:pPr>
            <a:r>
              <a:rPr lang="en-US" b="0" baseline="0" dirty="0"/>
              <a:t>Ask if there are any questions before we get started!</a:t>
            </a:r>
            <a:endParaRPr lang="is-IS" b="0" baseline="0"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115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025106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Shape 11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12" name="Shape 111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2 minutes</a:t>
            </a:r>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b="1" dirty="0"/>
              <a:t>Facilitator</a:t>
            </a:r>
            <a:r>
              <a:rPr lang="en-US" b="1" baseline="0" dirty="0"/>
              <a:t> does: </a:t>
            </a:r>
            <a:r>
              <a:rPr lang="en-US" sz="1200" b="0" i="0" u="none" strike="noStrike" cap="none" dirty="0">
                <a:solidFill>
                  <a:schemeClr val="dk1"/>
                </a:solidFill>
                <a:latin typeface="Calibri"/>
                <a:ea typeface="Calibri"/>
                <a:cs typeface="Calibri"/>
                <a:sym typeface="Calibri"/>
              </a:rPr>
              <a:t>Have people start by getting back into the same groups they formed before lunch (this is the group of 3 that they met with briefly to determine who would be responsible</a:t>
            </a:r>
            <a:r>
              <a:rPr lang="en-US" sz="1200" b="0" i="0" u="none" strike="noStrike" cap="none" baseline="0" dirty="0">
                <a:solidFill>
                  <a:schemeClr val="dk1"/>
                </a:solidFill>
                <a:latin typeface="Calibri"/>
                <a:ea typeface="Calibri"/>
                <a:cs typeface="Calibri"/>
                <a:sym typeface="Calibri"/>
              </a:rPr>
              <a:t> for facilitating each of the assigned sections). Also, direct groups to appoint a time keeper to keep the group on track. Instead of moving ahead, use the full time amount (either to keep practicing, redo tricky sections, or ask for additional feedback). Take advantage of this great opportunity to practice and get feedback! </a:t>
            </a:r>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200" b="0" i="0" u="none" strike="noStrike" cap="none" dirty="0">
                <a:solidFill>
                  <a:srgbClr val="5A5A5A"/>
                </a:solidFill>
                <a:latin typeface="Calibri"/>
                <a:ea typeface="Calibri"/>
                <a:cs typeface="Calibri"/>
                <a:sym typeface="Calibri"/>
              </a:rPr>
              <a:t>Finally, point participants to the space in their note-catcher</a:t>
            </a:r>
            <a:r>
              <a:rPr lang="en-US" sz="1200" b="0" i="0" u="none" strike="noStrike" cap="none" baseline="0" dirty="0">
                <a:solidFill>
                  <a:srgbClr val="5A5A5A"/>
                </a:solidFill>
                <a:latin typeface="Calibri"/>
                <a:ea typeface="Calibri"/>
                <a:cs typeface="Calibri"/>
                <a:sym typeface="Calibri"/>
              </a:rPr>
              <a:t> where observers can record their observations and feedback.</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113" name="Shape 111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116</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338492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Shape 1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20" name="Shape 112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15 minutes</a:t>
            </a:r>
          </a:p>
          <a:p>
            <a:pPr marL="0" indent="0">
              <a:buFontTx/>
              <a:buNone/>
            </a:pPr>
            <a:endParaRPr lang="en-US" dirty="0"/>
          </a:p>
          <a:p>
            <a:pPr marL="0" indent="0">
              <a:buFontTx/>
              <a:buNone/>
            </a:pPr>
            <a:r>
              <a:rPr lang="en-US" b="1" dirty="0"/>
              <a:t>Facilitator</a:t>
            </a:r>
            <a:r>
              <a:rPr lang="en-US" b="1" baseline="0" dirty="0"/>
              <a:t> does: </a:t>
            </a:r>
            <a:r>
              <a:rPr lang="en-US" b="0" baseline="0" dirty="0"/>
              <a:t>Have partner A get started, then circulate during presentations.  Keep track of time to keep participants on pace with this protocol.</a:t>
            </a:r>
            <a:endParaRPr sz="1200" b="0" i="0" u="none" strike="noStrike" cap="none" dirty="0">
              <a:solidFill>
                <a:schemeClr val="dk1"/>
              </a:solidFill>
              <a:latin typeface="Calibri"/>
              <a:ea typeface="Calibri"/>
              <a:cs typeface="Calibri"/>
              <a:sym typeface="Calibri"/>
            </a:endParaRPr>
          </a:p>
        </p:txBody>
      </p:sp>
      <p:sp>
        <p:nvSpPr>
          <p:cNvPr id="1121" name="Shape 112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117</a:t>
            </a:fld>
            <a:endParaRPr sz="1200">
              <a:solidFill>
                <a:schemeClr val="dk1"/>
              </a:solidFill>
              <a:latin typeface="Calibri"/>
              <a:ea typeface="Calibri"/>
              <a:cs typeface="Calibri"/>
              <a:sym typeface="Calibri"/>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Shape 1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20" name="Shape 112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15 minutes</a:t>
            </a:r>
          </a:p>
          <a:p>
            <a:pPr marL="0" indent="0">
              <a:buFontTx/>
              <a:buNone/>
            </a:pPr>
            <a:endParaRPr lang="en-US" dirty="0"/>
          </a:p>
          <a:p>
            <a:pPr marL="0" indent="0">
              <a:buFontTx/>
              <a:buNone/>
            </a:pPr>
            <a:r>
              <a:rPr lang="en-US" b="1" dirty="0"/>
              <a:t>Facilitator</a:t>
            </a:r>
            <a:r>
              <a:rPr lang="en-US" b="1" baseline="0" dirty="0"/>
              <a:t> does: </a:t>
            </a:r>
            <a:r>
              <a:rPr lang="en-US" b="0" baseline="0" dirty="0"/>
              <a:t>Have partner B get started, then circulate during presentations.  Keep track of time to keep participants on pace with this protocol.</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121" name="Shape 112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118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380447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8"/>
        <p:cNvGrpSpPr/>
        <p:nvPr/>
      </p:nvGrpSpPr>
      <p:grpSpPr>
        <a:xfrm>
          <a:off x="0" y="0"/>
          <a:ext cx="0" cy="0"/>
          <a:chOff x="0" y="0"/>
          <a:chExt cx="0" cy="0"/>
        </a:xfrm>
      </p:grpSpPr>
      <p:sp>
        <p:nvSpPr>
          <p:cNvPr id="1119" name="Shape 1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20" name="Shape 112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15 minutes</a:t>
            </a:r>
          </a:p>
          <a:p>
            <a:pPr marL="0" indent="0">
              <a:buFontTx/>
              <a:buNone/>
            </a:pPr>
            <a:endParaRPr lang="en-US" dirty="0"/>
          </a:p>
          <a:p>
            <a:pPr marL="0" indent="0">
              <a:buFontTx/>
              <a:buNone/>
            </a:pPr>
            <a:r>
              <a:rPr lang="en-US" b="1" dirty="0"/>
              <a:t>Facilitator</a:t>
            </a:r>
            <a:r>
              <a:rPr lang="en-US" b="1" baseline="0" dirty="0"/>
              <a:t> does: </a:t>
            </a:r>
            <a:r>
              <a:rPr lang="en-US" b="0" baseline="0" dirty="0"/>
              <a:t>Have partner C get started, then circulate during presentations.  Keep track of time to keep participants on pace with this protocol.</a:t>
            </a:r>
            <a:endParaRPr lang="en-US" sz="1200" b="0" i="0" u="none" strike="noStrike" cap="none" dirty="0">
              <a:solidFill>
                <a:schemeClr val="dk1"/>
              </a:solidFill>
              <a:latin typeface="Calibri"/>
              <a:ea typeface="Calibri"/>
              <a:cs typeface="Calibri"/>
              <a:sym typeface="Calibri"/>
            </a:endParaRPr>
          </a:p>
        </p:txBody>
      </p:sp>
      <p:sp>
        <p:nvSpPr>
          <p:cNvPr id="1121" name="Shape 112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119</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9723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dirty="0"/>
              <a:t>15 seconds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745870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Shape 804"/>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 minutes</a:t>
            </a:r>
          </a:p>
          <a:p>
            <a:pPr marL="0" indent="0">
              <a:buFontTx/>
              <a:buNone/>
            </a:pPr>
            <a:endParaRPr lang="en-US" dirty="0"/>
          </a:p>
          <a:p>
            <a:pPr marL="0" indent="0">
              <a:buFontTx/>
              <a:buNone/>
            </a:pPr>
            <a:r>
              <a:rPr lang="en-US" b="1" dirty="0"/>
              <a:t>Facilitator</a:t>
            </a:r>
            <a:r>
              <a:rPr lang="en-US" b="1" baseline="0" dirty="0"/>
              <a:t> does: </a:t>
            </a:r>
            <a:r>
              <a:rPr lang="en-US" b="0" baseline="0" dirty="0"/>
              <a:t>Have participants return back to their seats and discuss these prompts at their table groups.  Then invite a few participants to share out with the whole group.</a:t>
            </a:r>
            <a:endParaRPr dirty="0"/>
          </a:p>
        </p:txBody>
      </p:sp>
      <p:sp>
        <p:nvSpPr>
          <p:cNvPr id="805" name="Shape 8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46563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6"/>
        <p:cNvGrpSpPr/>
        <p:nvPr/>
      </p:nvGrpSpPr>
      <p:grpSpPr>
        <a:xfrm>
          <a:off x="0" y="0"/>
          <a:ext cx="0" cy="0"/>
          <a:chOff x="0" y="0"/>
          <a:chExt cx="0" cy="0"/>
        </a:xfrm>
      </p:grpSpPr>
      <p:sp>
        <p:nvSpPr>
          <p:cNvPr id="1167" name="Shape 116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68" name="Shape 1168"/>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 minutes</a:t>
            </a:r>
          </a:p>
          <a:p>
            <a:pPr marL="0" indent="0">
              <a:buFontTx/>
              <a:buNone/>
            </a:pPr>
            <a:endParaRPr lang="en-US" dirty="0"/>
          </a:p>
          <a:p>
            <a:pPr marL="0" indent="0">
              <a:buFontTx/>
              <a:buNone/>
            </a:pPr>
            <a:r>
              <a:rPr lang="en-US" b="1" dirty="0"/>
              <a:t>Facilitator</a:t>
            </a:r>
            <a:r>
              <a:rPr lang="en-US" b="1" baseline="0" dirty="0"/>
              <a:t> says: </a:t>
            </a:r>
            <a:r>
              <a:rPr lang="en-US" b="0" baseline="0" dirty="0"/>
              <a:t>Now is your opportunity to capture your key takeaways from engaging in this rehearsal and feedback.  Based on what you learned today, what you observed by watching your peers facilitate, and the feedback you received from your own facilitation, take the next 3 minutes to jot your independent reflections down in your note-catcher.</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0" i="0" u="none" strike="noStrike" cap="none" baseline="0" dirty="0">
                <a:solidFill>
                  <a:schemeClr val="dk1"/>
                </a:solidFill>
                <a:latin typeface="Calibri"/>
                <a:ea typeface="Calibri"/>
                <a:cs typeface="Calibri"/>
                <a:sym typeface="Calibri"/>
              </a:rPr>
              <a:t>Facilitator does: Review reflection prompt then point participants to the space in their note-catcher to record their thinking. </a:t>
            </a:r>
            <a:endParaRPr sz="1200" b="0" i="0" u="none" strike="noStrike" cap="none" dirty="0">
              <a:solidFill>
                <a:schemeClr val="dk1"/>
              </a:solidFill>
              <a:latin typeface="Calibri"/>
              <a:ea typeface="Calibri"/>
              <a:cs typeface="Calibri"/>
              <a:sym typeface="Calibri"/>
            </a:endParaRPr>
          </a:p>
        </p:txBody>
      </p:sp>
      <p:sp>
        <p:nvSpPr>
          <p:cNvPr id="1169" name="Shape 1169"/>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121</a:t>
            </a:fld>
            <a:endParaRPr sz="1200">
              <a:solidFill>
                <a:schemeClr val="dk1"/>
              </a:solidFill>
              <a:latin typeface="Calibri"/>
              <a:ea typeface="Calibri"/>
              <a:cs typeface="Calibri"/>
              <a:sym typeface="Calibri"/>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Shape 82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p>
          <a:p>
            <a:pPr marL="0" indent="0">
              <a:buFontTx/>
              <a:buNone/>
            </a:pPr>
            <a:endParaRPr lang="en-US" dirty="0"/>
          </a:p>
          <a:p>
            <a:pPr marL="0" marR="0" lvl="0" indent="0" algn="l" rtl="0">
              <a:lnSpc>
                <a:spcPct val="90000"/>
              </a:lnSpc>
              <a:spcBef>
                <a:spcPts val="0"/>
              </a:spcBef>
              <a:spcAft>
                <a:spcPts val="0"/>
              </a:spcAft>
              <a:buClr>
                <a:srgbClr val="5A5A5A"/>
              </a:buClr>
              <a:buSzPts val="2800"/>
              <a:buFontTx/>
              <a:buNone/>
            </a:pPr>
            <a:r>
              <a:rPr lang="en-US" b="1" dirty="0"/>
              <a:t>Facilitator</a:t>
            </a:r>
            <a:r>
              <a:rPr lang="en-US" b="1" baseline="0" dirty="0"/>
              <a:t> says: </a:t>
            </a:r>
            <a:r>
              <a:rPr lang="en-US" sz="1200" b="0" i="0" u="none" strike="noStrike" cap="none" dirty="0">
                <a:solidFill>
                  <a:schemeClr val="tx1"/>
                </a:solidFill>
                <a:sym typeface="Calibri"/>
              </a:rPr>
              <a:t>Make sure you schedule enough time to go through the entire prep protocol before your present.</a:t>
            </a:r>
            <a:r>
              <a:rPr lang="en-US" sz="1200" b="0" i="0" u="none" strike="noStrike" cap="none" baseline="0" dirty="0">
                <a:solidFill>
                  <a:schemeClr val="tx1"/>
                </a:solidFill>
                <a:sym typeface="Calibri"/>
              </a:rPr>
              <a:t>  This protocol takes a lot of time and it’s not enough to start prepping the night before! </a:t>
            </a:r>
            <a:r>
              <a:rPr lang="en-US" sz="1200" b="0" i="0" u="none" strike="noStrike" cap="none" dirty="0">
                <a:solidFill>
                  <a:schemeClr val="tx1"/>
                </a:solidFill>
                <a:sym typeface="Calibri"/>
              </a:rPr>
              <a:t>To do this well it’s helpful to actually set aside time</a:t>
            </a:r>
            <a:r>
              <a:rPr lang="en-US" sz="1200" b="0" i="0" u="none" strike="noStrike" cap="none" baseline="0" dirty="0">
                <a:solidFill>
                  <a:schemeClr val="tx1"/>
                </a:solidFill>
                <a:sym typeface="Calibri"/>
              </a:rPr>
              <a:t> to prepare – we recommend blocking off time on your calendar to do this in the days and weeks leading up to your PD.</a:t>
            </a:r>
            <a:endParaRPr lang="en-US" sz="1200" b="0" i="0" u="none" strike="noStrike" cap="none" dirty="0">
              <a:solidFill>
                <a:schemeClr val="tx1"/>
              </a:solidFill>
              <a:sym typeface="Calibri"/>
            </a:endParaRPr>
          </a:p>
          <a:p>
            <a:pPr marL="0" indent="0">
              <a:buFontTx/>
              <a:buNone/>
            </a:pPr>
            <a:endParaRPr dirty="0"/>
          </a:p>
        </p:txBody>
      </p:sp>
      <p:sp>
        <p:nvSpPr>
          <p:cNvPr id="826" name="Shape 8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178713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4"/>
        <p:cNvGrpSpPr/>
        <p:nvPr/>
      </p:nvGrpSpPr>
      <p:grpSpPr>
        <a:xfrm>
          <a:off x="0" y="0"/>
          <a:ext cx="0" cy="0"/>
          <a:chOff x="0" y="0"/>
          <a:chExt cx="0" cy="0"/>
        </a:xfrm>
      </p:grpSpPr>
      <p:sp>
        <p:nvSpPr>
          <p:cNvPr id="1175" name="Shape 117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6" name="Shape 117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p:txBody>
      </p:sp>
      <p:sp>
        <p:nvSpPr>
          <p:cNvPr id="1177" name="Shape 117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358113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0"/>
        <p:cNvGrpSpPr/>
        <p:nvPr/>
      </p:nvGrpSpPr>
      <p:grpSpPr>
        <a:xfrm>
          <a:off x="0" y="0"/>
          <a:ext cx="0" cy="0"/>
          <a:chOff x="0" y="0"/>
          <a:chExt cx="0" cy="0"/>
        </a:xfrm>
      </p:grpSpPr>
      <p:sp>
        <p:nvSpPr>
          <p:cNvPr id="1181" name="Shape 11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82" name="Shape 118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5 minutes</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a:t>
            </a:r>
            <a:r>
              <a:rPr lang="en-US" sz="1200" b="0" i="0" u="none" strike="noStrike" cap="none" dirty="0">
                <a:solidFill>
                  <a:schemeClr val="dk1"/>
                </a:solidFill>
                <a:latin typeface="Calibri"/>
                <a:ea typeface="Calibri"/>
                <a:cs typeface="Calibri"/>
                <a:sym typeface="Calibri"/>
              </a:rPr>
              <a:t>prompts and provide</a:t>
            </a:r>
            <a:r>
              <a:rPr lang="en-US" sz="1200" b="0" i="0" u="none" strike="noStrike" cap="none" baseline="0" dirty="0">
                <a:solidFill>
                  <a:schemeClr val="dk1"/>
                </a:solidFill>
                <a:latin typeface="Calibri"/>
                <a:ea typeface="Calibri"/>
                <a:cs typeface="Calibri"/>
                <a:sym typeface="Calibri"/>
              </a:rPr>
              <a:t> a moment of independent think time before having participants discuss with a partner.  Afterwards, invite participants to share out with the whole group. </a:t>
            </a:r>
            <a:endParaRPr lang="en-US" dirty="0"/>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p:txBody>
      </p:sp>
      <p:sp>
        <p:nvSpPr>
          <p:cNvPr id="1183" name="Shape 118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124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8"/>
        <p:cNvGrpSpPr/>
        <p:nvPr/>
      </p:nvGrpSpPr>
      <p:grpSpPr>
        <a:xfrm>
          <a:off x="0" y="0"/>
          <a:ext cx="0" cy="0"/>
          <a:chOff x="0" y="0"/>
          <a:chExt cx="0" cy="0"/>
        </a:xfrm>
      </p:grpSpPr>
      <p:sp>
        <p:nvSpPr>
          <p:cNvPr id="1189" name="Shape 118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90" name="Shape 119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briefly review objectives</a:t>
            </a:r>
            <a:endParaRPr sz="1200" b="0" i="0" u="none" strike="noStrike" cap="none" dirty="0">
              <a:solidFill>
                <a:schemeClr val="dk1"/>
              </a:solidFill>
              <a:latin typeface="Calibri"/>
              <a:ea typeface="Calibri"/>
              <a:cs typeface="Calibri"/>
              <a:sym typeface="Calibri"/>
            </a:endParaRPr>
          </a:p>
        </p:txBody>
      </p:sp>
      <p:sp>
        <p:nvSpPr>
          <p:cNvPr id="1191" name="Shape 119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125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2" name="Shape 24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indent="0">
              <a:buFontTx/>
              <a:buNone/>
            </a:pPr>
            <a:r>
              <a:rPr lang="en-US" b="1" dirty="0"/>
              <a:t>Facilitator</a:t>
            </a:r>
            <a:r>
              <a:rPr lang="en-US" b="1" baseline="0" dirty="0"/>
              <a:t> does: </a:t>
            </a:r>
            <a:r>
              <a:rPr lang="en-US" sz="1200" b="0" i="0" u="none" strike="noStrike" cap="none" baseline="0" dirty="0">
                <a:solidFill>
                  <a:schemeClr val="dk1"/>
                </a:solidFill>
                <a:latin typeface="Calibri"/>
                <a:ea typeface="Calibri"/>
                <a:cs typeface="Calibri"/>
                <a:sym typeface="Calibri"/>
              </a:rPr>
              <a:t>Explain that we have learned a lot of new content today about how to facilitate.  Now is our chance to prepare for step 3 (trying it with teachers), which is what content leaders will be charged with doing once they leave here today!</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So what will step 3 look like?</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p:txBody>
      </p:sp>
      <p:sp>
        <p:nvSpPr>
          <p:cNvPr id="243" name="Shape 24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126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231269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Shape 12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06" name="Shape 120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p>
          <a:p>
            <a:pPr marL="0" indent="0">
              <a:buFontTx/>
              <a:buNone/>
            </a:pPr>
            <a:endParaRPr lang="en-US" b="0" baseline="0"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Briefly review the expectations for what participants should do after they leave here today (and BEFORE CLM9).</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Note: </a:t>
            </a:r>
            <a:r>
              <a:rPr lang="en-US" sz="1200" b="0" i="0" u="none" strike="noStrike" cap="none" baseline="0" dirty="0">
                <a:solidFill>
                  <a:schemeClr val="dk1"/>
                </a:solidFill>
                <a:latin typeface="Calibri"/>
                <a:ea typeface="Calibri"/>
                <a:cs typeface="Calibri"/>
                <a:sym typeface="Calibri"/>
              </a:rPr>
              <a:t>Emphasize that it’s totally fine if participants (based on timing, participant availability, limitations at schools, etc.) need to deliver this in a very informal setting (i.e. a couple of friends/colleagues at a coffee shop!). The goal is to PRACTICE the prep protocol and to practice delivery in front of people – do not stress out if you will not be able to hold a formal PD session at school between now and CLM 9 in December (but if you can – great!). </a:t>
            </a:r>
            <a:endParaRPr lang="en-US" sz="1200" b="1" i="0" u="none" strike="noStrike" cap="none" baseline="0" dirty="0">
              <a:solidFill>
                <a:schemeClr val="dk1"/>
              </a:solidFill>
              <a:latin typeface="Calibri"/>
              <a:ea typeface="Calibri"/>
              <a:cs typeface="Calibri"/>
              <a:sym typeface="Calibri"/>
            </a:endParaRPr>
          </a:p>
        </p:txBody>
      </p:sp>
      <p:sp>
        <p:nvSpPr>
          <p:cNvPr id="1207" name="Shape 120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127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2" name="Shape 24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b="1" dirty="0"/>
          </a:p>
          <a:p>
            <a:pPr marL="0" indent="0">
              <a:buFontTx/>
              <a:buNone/>
            </a:pPr>
            <a:r>
              <a:rPr lang="en-US" b="1" dirty="0"/>
              <a:t>Facilitator says:</a:t>
            </a:r>
            <a:r>
              <a:rPr lang="en-US" b="1" baseline="0" dirty="0"/>
              <a:t> </a:t>
            </a:r>
            <a:r>
              <a:rPr lang="en-US" b="0" dirty="0"/>
              <a:t>Like our previous cycles of inquiry, you will be responsible for collecting and</a:t>
            </a:r>
            <a:r>
              <a:rPr lang="en-US" b="0" baseline="0" dirty="0"/>
              <a:t> bringing back evidence to analyze in our next session.  We have devoted some time in CLM 9 for you to reflect on your experience leading this PD and to analyze the evidence you brought back.</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p:txBody>
      </p:sp>
      <p:sp>
        <p:nvSpPr>
          <p:cNvPr id="243" name="Shape 24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128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586595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Shape 12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06" name="Shape 120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p>
          <a:p>
            <a:pPr marL="0" indent="0">
              <a:buFontTx/>
              <a:buNone/>
            </a:pPr>
            <a:endParaRPr lang="en-US" b="0" baseline="0"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Briefly review the evidence that participants should bring back with them to CLM 9. Point out that this survey has already been created for them! They just need to make copies of this form (which includes BOTH the survey (about the  facilitation) AND the two exit ticket questions (about the content). The screen shots show what this survey/exit ticket looks like – it can be found in their handouts. </a:t>
            </a:r>
          </a:p>
        </p:txBody>
      </p:sp>
      <p:sp>
        <p:nvSpPr>
          <p:cNvPr id="1207" name="Shape 120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129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45050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dirty="0"/>
              <a:t>45 seconds </a:t>
            </a:r>
          </a:p>
          <a:p>
            <a:pPr marL="0" lvl="0" indent="0">
              <a:spcBef>
                <a:spcPts val="0"/>
              </a:spcBef>
              <a:spcAft>
                <a:spcPts val="0"/>
              </a:spcAft>
              <a:buNone/>
            </a:pPr>
            <a:endParaRPr lang="en-US" b="1" dirty="0"/>
          </a:p>
          <a:p>
            <a:pPr marL="0" lvl="0" indent="0">
              <a:spcBef>
                <a:spcPts val="0"/>
              </a:spcBef>
              <a:spcAft>
                <a:spcPts val="0"/>
              </a:spcAft>
              <a:buNone/>
            </a:pPr>
            <a:r>
              <a:rPr lang="en-US" b="1" dirty="0"/>
              <a:t>Facilitator says: </a:t>
            </a:r>
            <a:endParaRPr lang="en-US" b="0" dirty="0"/>
          </a:p>
          <a:p>
            <a:pPr marL="0" lvl="0" indent="0">
              <a:spcBef>
                <a:spcPts val="0"/>
              </a:spcBef>
              <a:spcAft>
                <a:spcPts val="0"/>
              </a:spcAft>
              <a:buNone/>
            </a:pPr>
            <a:endParaRPr lang="en-US" b="0" dirty="0"/>
          </a:p>
          <a:p>
            <a:pPr marL="0" lvl="0" indent="0">
              <a:spcBef>
                <a:spcPts val="0"/>
              </a:spcBef>
              <a:spcAft>
                <a:spcPts val="0"/>
              </a:spcAft>
              <a:buNone/>
            </a:pPr>
            <a:r>
              <a:rPr lang="en-US" b="1" dirty="0"/>
              <a:t>Note: </a:t>
            </a:r>
            <a:r>
              <a:rPr lang="en-US" b="0" dirty="0"/>
              <a:t>The goal of this slide is just to reorient participants to the sequence of learning they engaged in, not to summarize all of the key points. Do this briefly so participants are able to engage effectively in the reflection. </a:t>
            </a:r>
            <a:endParaRPr lang="en-US"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524406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p:cNvGrpSpPr/>
        <p:nvPr/>
      </p:nvGrpSpPr>
      <p:grpSpPr>
        <a:xfrm>
          <a:off x="0" y="0"/>
          <a:ext cx="0" cy="0"/>
          <a:chOff x="0" y="0"/>
          <a:chExt cx="0" cy="0"/>
        </a:xfrm>
      </p:grpSpPr>
      <p:sp>
        <p:nvSpPr>
          <p:cNvPr id="1221" name="Shape 122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22" name="Shape 122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15-20 minutes</a:t>
            </a:r>
          </a:p>
          <a:p>
            <a:pPr marL="0" indent="0">
              <a:buFontTx/>
              <a:buNone/>
            </a:pPr>
            <a:endParaRPr lang="en-US" b="0" baseline="0"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Point participants to the action planning template and circulate during independent work time.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Important note: </a:t>
            </a:r>
            <a:r>
              <a:rPr lang="en-US" sz="1200" b="0" i="0" u="none" strike="noStrike" cap="none" baseline="0" dirty="0">
                <a:solidFill>
                  <a:schemeClr val="dk1"/>
                </a:solidFill>
                <a:latin typeface="Calibri"/>
                <a:ea typeface="Calibri"/>
                <a:cs typeface="Calibri"/>
                <a:sym typeface="Calibri"/>
              </a:rPr>
              <a:t>Encourage participants to complete as much of this template as they possibly can. Encourage them NOT to get hung up on one part they may not have control over, such as the date of the PD. If they will need approval from a principal to schedule a date, for example, explain that that’s understandable! They can skip that box for now and move forward with planning other logistical aspects of the training. </a:t>
            </a:r>
            <a:endParaRPr sz="1200" b="1" i="0" u="none" strike="noStrike" cap="none" dirty="0">
              <a:solidFill>
                <a:schemeClr val="dk1"/>
              </a:solidFill>
              <a:latin typeface="Calibri"/>
              <a:ea typeface="Calibri"/>
              <a:cs typeface="Calibri"/>
              <a:sym typeface="Calibri"/>
            </a:endParaRPr>
          </a:p>
        </p:txBody>
      </p:sp>
      <p:sp>
        <p:nvSpPr>
          <p:cNvPr id="1223" name="Shape 122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130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8"/>
        <p:cNvGrpSpPr/>
        <p:nvPr/>
      </p:nvGrpSpPr>
      <p:grpSpPr>
        <a:xfrm>
          <a:off x="0" y="0"/>
          <a:ext cx="0" cy="0"/>
          <a:chOff x="0" y="0"/>
          <a:chExt cx="0" cy="0"/>
        </a:xfrm>
      </p:grpSpPr>
      <p:sp>
        <p:nvSpPr>
          <p:cNvPr id="1229" name="Shape 122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30" name="Shape 123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5 minutes</a:t>
            </a:r>
          </a:p>
          <a:p>
            <a:pPr marL="0" indent="0">
              <a:buFontTx/>
              <a:buNone/>
            </a:pPr>
            <a:endParaRPr lang="en-US" b="0" baseline="0"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directions and explain that this is their opportunity to engage in any problem solving around any issues or challenges they anticipate with facilitating this PD back at their schools. Have participants meet with a critter partner.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0" i="0" u="none" strike="noStrike" cap="none" baseline="0" dirty="0">
                <a:solidFill>
                  <a:schemeClr val="dk1"/>
                </a:solidFill>
                <a:latin typeface="Calibri"/>
                <a:ea typeface="Calibri"/>
                <a:cs typeface="Calibri"/>
                <a:sym typeface="Calibri"/>
              </a:rPr>
              <a:t>Afterwards, have participants to return to their seats. </a:t>
            </a:r>
            <a:endParaRPr sz="1200" b="0" i="0" u="none" strike="noStrike" cap="none" dirty="0">
              <a:solidFill>
                <a:schemeClr val="dk1"/>
              </a:solidFill>
              <a:latin typeface="Calibri"/>
              <a:ea typeface="Calibri"/>
              <a:cs typeface="Calibri"/>
              <a:sym typeface="Calibri"/>
            </a:endParaRPr>
          </a:p>
        </p:txBody>
      </p:sp>
      <p:sp>
        <p:nvSpPr>
          <p:cNvPr id="1231" name="Shape 123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131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2" name="Shape 24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b="1" dirty="0"/>
          </a:p>
          <a:p>
            <a:pPr marL="0" indent="0">
              <a:buFontTx/>
              <a:buNone/>
            </a:pPr>
            <a:r>
              <a:rPr lang="en-US" b="1" dirty="0"/>
              <a:t>Facilitator says:</a:t>
            </a:r>
            <a:r>
              <a:rPr lang="en-US" b="1" baseline="0" dirty="0"/>
              <a:t> </a:t>
            </a:r>
            <a:r>
              <a:rPr lang="en-US" b="0" baseline="0" dirty="0"/>
              <a:t>So just to make sure everyone is 100% clear on next steps, I want to quickly recap your next steps between not and CLM 9</a:t>
            </a:r>
            <a:r>
              <a:rPr lang="is-IS" b="0" baseline="0" dirty="0"/>
              <a:t>…</a:t>
            </a:r>
          </a:p>
          <a:p>
            <a:pPr marL="0" indent="0">
              <a:buFontTx/>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1" i="0" u="none" strike="noStrike" cap="none" dirty="0">
                <a:solidFill>
                  <a:schemeClr val="dk1"/>
                </a:solidFill>
                <a:latin typeface="Calibri"/>
                <a:ea typeface="Calibri"/>
                <a:cs typeface="Calibri"/>
                <a:sym typeface="Calibri"/>
              </a:rPr>
              <a:t>Facilitator</a:t>
            </a:r>
            <a:r>
              <a:rPr lang="en-US" sz="1200" b="1" i="0" u="none" strike="noStrike" cap="none" baseline="0" dirty="0">
                <a:solidFill>
                  <a:schemeClr val="dk1"/>
                </a:solidFill>
                <a:latin typeface="Calibri"/>
                <a:ea typeface="Calibri"/>
                <a:cs typeface="Calibri"/>
                <a:sym typeface="Calibri"/>
              </a:rPr>
              <a:t> does</a:t>
            </a:r>
            <a:r>
              <a:rPr lang="en-US" sz="1200" b="0" i="0" u="none" strike="noStrike" cap="none" baseline="0" dirty="0">
                <a:solidFill>
                  <a:schemeClr val="dk1"/>
                </a:solidFill>
                <a:latin typeface="Calibri"/>
                <a:ea typeface="Calibri"/>
                <a:cs typeface="Calibri"/>
                <a:sym typeface="Calibri"/>
              </a:rPr>
              <a:t>: Click to reveal and read each bullet.  Stop to ask if there are any questions. </a:t>
            </a:r>
          </a:p>
          <a:p>
            <a:pPr marL="0" marR="0" lvl="0" indent="0" algn="l" rtl="0">
              <a:spcBef>
                <a:spcPts val="0"/>
              </a:spcBef>
              <a:spcAft>
                <a:spcPts val="0"/>
              </a:spcAft>
              <a:buClr>
                <a:schemeClr val="dk1"/>
              </a:buClr>
              <a:buSzPts val="3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I want to emphasize here that there are many different ways your presentation of this content can look, for the purposes of our inquiry cycle! If you’re able to present more formally to a larger group of colleagues, that’s great! But do not stress if that’s not the case or isn’t going to be possible logistically in the time frame we have. You can also present to just a few of your friends/colleagues in a much more informal setting. The real goal here is that you are practicing and completing the prep protocol. </a:t>
            </a:r>
            <a:endParaRPr lang="en-US" sz="1200" b="1"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1" i="0" u="none" strike="noStrike" cap="none" baseline="0" dirty="0">
                <a:solidFill>
                  <a:schemeClr val="dk1"/>
                </a:solidFill>
                <a:latin typeface="Calibri"/>
                <a:ea typeface="Calibri"/>
                <a:cs typeface="Calibri"/>
                <a:sym typeface="Calibri"/>
              </a:rPr>
              <a:t>Note: </a:t>
            </a:r>
            <a:r>
              <a:rPr lang="en-US" sz="1200" b="0" i="0" u="none" strike="noStrike" cap="none" baseline="0" dirty="0">
                <a:solidFill>
                  <a:schemeClr val="dk1"/>
                </a:solidFill>
                <a:latin typeface="Calibri"/>
                <a:ea typeface="Calibri"/>
                <a:cs typeface="Calibri"/>
                <a:sym typeface="Calibri"/>
              </a:rPr>
              <a:t>For bullet #3 it’s just important that CLs require their participants to complete this survey because we’ll be analyzing that data during Content Leader Module 9! So please make sure to bring these surveys back with you when we meet again for CLM 9.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p:txBody>
      </p:sp>
      <p:sp>
        <p:nvSpPr>
          <p:cNvPr id="243" name="Shape 24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133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253935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2 minutes</a:t>
            </a:r>
            <a:endParaRPr lang="en-US" dirty="0"/>
          </a:p>
          <a:p>
            <a:pPr marL="0" indent="0">
              <a:buFontTx/>
              <a:buNone/>
            </a:pPr>
            <a:endParaRPr lang="en-US" b="1" dirty="0"/>
          </a:p>
          <a:p>
            <a:pPr marL="0" indent="0">
              <a:buFontTx/>
              <a:buNone/>
            </a:pPr>
            <a:r>
              <a:rPr lang="en-US" b="1" dirty="0"/>
              <a:t>Facilitator does: </a:t>
            </a:r>
            <a:r>
              <a:rPr lang="en-US" b="0" dirty="0"/>
              <a:t>Read the first option and provide time for CLs</a:t>
            </a:r>
            <a:r>
              <a:rPr lang="en-US" b="0" baseline="0" dirty="0"/>
              <a:t> to identify a partner and exchange contact info.  Then, click to reveal and read #2. Emphasize that they should only use this email address for CONTENT SPECIFIC QUESTIONS that they need answered in order to facilitate this PD. </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134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282483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b="0" dirty="0"/>
              <a:t>4</a:t>
            </a:r>
            <a:r>
              <a:rPr lang="en-US" dirty="0"/>
              <a:t> minutes</a:t>
            </a:r>
          </a:p>
          <a:p>
            <a:endParaRPr lang="en-US" dirty="0"/>
          </a:p>
          <a:p>
            <a:r>
              <a:rPr lang="en-US" b="1" dirty="0"/>
              <a:t>Facilitator does: </a:t>
            </a:r>
            <a:r>
              <a:rPr lang="en-US" b="0" dirty="0"/>
              <a:t>Reveal each discussion question and allow time for partners/tables to discuss.  If time permits, have 2-3 participants share out their reflections.</a:t>
            </a:r>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135</a:t>
            </a:fld>
            <a:endParaRPr lang="en-US"/>
          </a:p>
        </p:txBody>
      </p:sp>
    </p:spTree>
    <p:extLst>
      <p:ext uri="{BB962C8B-B14F-4D97-AF65-F5344CB8AC3E}">
        <p14:creationId xmlns:p14="http://schemas.microsoft.com/office/powerpoint/2010/main" val="418610423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b="0" dirty="0"/>
              <a:t>30 seconds</a:t>
            </a:r>
          </a:p>
          <a:p>
            <a:pPr marL="0" lvl="0" indent="0">
              <a:spcBef>
                <a:spcPts val="0"/>
              </a:spcBef>
              <a:spcAft>
                <a:spcPts val="0"/>
              </a:spcAft>
              <a:buNone/>
            </a:pPr>
            <a:endParaRPr lang="en-US" dirty="0"/>
          </a:p>
          <a:p>
            <a:r>
              <a:rPr lang="en-US" b="1" dirty="0"/>
              <a:t>Facilitator Says: </a:t>
            </a:r>
            <a:r>
              <a:rPr lang="en-US" sz="1200" b="0" i="0" u="none" strike="noStrike" cap="none" dirty="0">
                <a:solidFill>
                  <a:schemeClr val="dk1"/>
                </a:solidFill>
                <a:effectLst/>
                <a:latin typeface="Calibri"/>
                <a:ea typeface="Calibri"/>
                <a:cs typeface="Calibri"/>
                <a:sym typeface="Calibri"/>
              </a:rPr>
              <a:t> We want to start thinking about and planning for the “Facilitating Adult Group Learning,” assessment, but you will get more information and support during CLM 9 about planning to redeliver the Content Modules.  We encourage you to continue working to complete these three assessments first!</a:t>
            </a:r>
          </a:p>
          <a:p>
            <a:endParaRPr lang="en-US" sz="1200" b="0" i="0" u="none" strike="noStrike" cap="none" dirty="0">
              <a:solidFill>
                <a:schemeClr val="dk1"/>
              </a:solidFill>
              <a:effectLst/>
              <a:latin typeface="Calibri"/>
              <a:ea typeface="Calibri"/>
              <a:cs typeface="Calibri"/>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chemeClr val="dk1"/>
                </a:solidFill>
                <a:effectLst/>
                <a:latin typeface="Calibri"/>
                <a:ea typeface="Calibri"/>
                <a:cs typeface="Calibri"/>
                <a:sym typeface="Calibri"/>
              </a:rPr>
              <a:t>Note for facilitators: </a:t>
            </a:r>
            <a:r>
              <a:rPr lang="en-US" sz="1200" b="0" i="0" u="none" strike="noStrike" cap="none" dirty="0">
                <a:solidFill>
                  <a:schemeClr val="dk1"/>
                </a:solidFill>
                <a:effectLst/>
                <a:latin typeface="Calibri"/>
                <a:ea typeface="Calibri"/>
                <a:cs typeface="Calibri"/>
                <a:sym typeface="Calibri"/>
              </a:rPr>
              <a:t>Content Leaders must redeliver the “Introduction to the Instructional Shifts” PD for our inquiry cycle, but the distinction assessment requires them to redeliver one of the six content modules.  Encourage participants to:</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complete these three distinction assessments between now and CLM 9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complete the “Facilitating Adult Group Learning” assessment after CLM 9, as they’ll receive more information then about planning to deliver the Content Modules.</a:t>
            </a:r>
          </a:p>
          <a:p>
            <a:endParaRPr lang="en-US" sz="1200" b="0" i="0" u="none" strike="noStrike" cap="none" dirty="0">
              <a:solidFill>
                <a:schemeClr val="dk1"/>
              </a:solidFill>
              <a:effectLst/>
              <a:latin typeface="Calibri"/>
              <a:ea typeface="Calibri"/>
              <a:cs typeface="Calibri"/>
              <a:sym typeface="Calibri"/>
            </a:endParaRPr>
          </a:p>
        </p:txBody>
      </p:sp>
      <p:sp>
        <p:nvSpPr>
          <p:cNvPr id="4" name="Slide Number Placeholder 3"/>
          <p:cNvSpPr>
            <a:spLocks noGrp="1"/>
          </p:cNvSpPr>
          <p:nvPr>
            <p:ph type="sldNum" sz="quarter" idx="5"/>
          </p:nvPr>
        </p:nvSpPr>
        <p:spPr/>
        <p:txBody>
          <a:bodyPr/>
          <a:lstStyle/>
          <a:p>
            <a:fld id="{86425DA3-A274-D349-A373-1D0D30C163E5}" type="slidenum">
              <a:rPr lang="en-US" smtClean="0"/>
              <a:t>136</a:t>
            </a:fld>
            <a:endParaRPr lang="en-US"/>
          </a:p>
        </p:txBody>
      </p:sp>
    </p:spTree>
    <p:extLst>
      <p:ext uri="{BB962C8B-B14F-4D97-AF65-F5344CB8AC3E}">
        <p14:creationId xmlns:p14="http://schemas.microsoft.com/office/powerpoint/2010/main" val="300495553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6"/>
        <p:cNvGrpSpPr/>
        <p:nvPr/>
      </p:nvGrpSpPr>
      <p:grpSpPr>
        <a:xfrm>
          <a:off x="0" y="0"/>
          <a:ext cx="0" cy="0"/>
          <a:chOff x="0" y="0"/>
          <a:chExt cx="0" cy="0"/>
        </a:xfrm>
      </p:grpSpPr>
      <p:sp>
        <p:nvSpPr>
          <p:cNvPr id="1237" name="Shape 12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38" name="Shape 1238"/>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p:txBody>
      </p:sp>
      <p:sp>
        <p:nvSpPr>
          <p:cNvPr id="1239" name="Shape 1239"/>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137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indent="0">
              <a:buFontTx/>
              <a:buNone/>
            </a:pPr>
            <a:r>
              <a:rPr lang="en-US" b="1" dirty="0"/>
              <a:t>Facilitator</a:t>
            </a:r>
            <a:r>
              <a:rPr lang="en-US" b="1" baseline="0" dirty="0"/>
              <a:t> says</a:t>
            </a:r>
            <a:r>
              <a:rPr lang="en-US" baseline="0" dirty="0"/>
              <a:t>: In a moment you are going to have about 15 minutes (5 minutes per question) to engage in a structured reflection about your own knowledge and practice as a content leader.  First, let’s take a moment to review the questions that will guide your reflection.</a:t>
            </a:r>
            <a:endParaRPr lang="en-US" sz="1200" b="0" i="0" u="none" strike="noStrike" cap="none" dirty="0">
              <a:solidFill>
                <a:srgbClr val="5A5A5A"/>
              </a:solidFill>
              <a:latin typeface="Calibri"/>
              <a:ea typeface="Calibri"/>
              <a:cs typeface="Calibri"/>
              <a:sym typeface="Calibri"/>
            </a:endParaRPr>
          </a:p>
          <a:p>
            <a:pPr marL="0" lvl="0" indent="0">
              <a:spcBef>
                <a:spcPts val="0"/>
              </a:spcBef>
              <a:spcAft>
                <a:spcPts val="0"/>
              </a:spcAft>
              <a:buNone/>
            </a:pPr>
            <a:endParaRPr lang="en-US" dirty="0"/>
          </a:p>
          <a:p>
            <a:pPr marL="0" lvl="0" indent="0">
              <a:spcBef>
                <a:spcPts val="0"/>
              </a:spcBef>
              <a:spcAft>
                <a:spcPts val="0"/>
              </a:spcAft>
              <a:buNone/>
            </a:pPr>
            <a:r>
              <a:rPr lang="en-US" b="1" dirty="0"/>
              <a:t>Facilitator</a:t>
            </a:r>
            <a:r>
              <a:rPr lang="en-US" b="1" baseline="0" dirty="0"/>
              <a:t> does: </a:t>
            </a:r>
            <a:r>
              <a:rPr lang="en-US" baseline="0" dirty="0"/>
              <a:t>Click to reveal and read (or have a volunteer read) each bullet. Explain that they should be able to cite evidence that supports their reflection.</a:t>
            </a:r>
          </a:p>
          <a:p>
            <a:pPr marL="0" lvl="0" indent="0">
              <a:spcBef>
                <a:spcPts val="0"/>
              </a:spcBef>
              <a:spcAft>
                <a:spcPts val="0"/>
              </a:spcAft>
              <a:buNone/>
            </a:pPr>
            <a:endParaRPr lang="en-US" baseline="0" dirty="0"/>
          </a:p>
          <a:p>
            <a:pPr marL="0" lvl="0" indent="0">
              <a:spcBef>
                <a:spcPts val="0"/>
              </a:spcBef>
              <a:spcAft>
                <a:spcPts val="0"/>
              </a:spcAft>
              <a:buNone/>
            </a:pPr>
            <a:endParaRPr dirty="0"/>
          </a:p>
        </p:txBody>
      </p:sp>
      <p:sp>
        <p:nvSpPr>
          <p:cNvPr id="114" name="Shape 11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1.5 minutes</a:t>
            </a:r>
            <a:endParaRPr lang="en-US" dirty="0"/>
          </a:p>
          <a:p>
            <a:pPr marL="0" indent="0">
              <a:buFontTx/>
              <a:buNone/>
            </a:pPr>
            <a:endParaRPr lang="en-US" dirty="0"/>
          </a:p>
          <a:p>
            <a:pPr marL="0" indent="0">
              <a:buFontTx/>
              <a:buNone/>
            </a:pPr>
            <a:r>
              <a:rPr lang="en-US" b="1" dirty="0"/>
              <a:t>Facilitator</a:t>
            </a:r>
            <a:r>
              <a:rPr lang="en-US" b="1" baseline="0" dirty="0"/>
              <a:t> says</a:t>
            </a:r>
            <a:r>
              <a:rPr lang="en-US" baseline="0" dirty="0"/>
              <a:t>: For these reflections to be meaningful, it’s important for you to be specific, concrete and detailed. It’s not that the non-example isn’t true – we’re sure it is true! However, it’s more helpful to reflect on and name the specific practices and knowledge you’ve gained, and to describe the impact these shifts have had on students already. </a:t>
            </a:r>
          </a:p>
          <a:p>
            <a:pPr marL="0" indent="0">
              <a:buFontTx/>
              <a:buNone/>
            </a:pPr>
            <a:endParaRPr lang="en-US" sz="1200" b="0" i="0" u="none" strike="noStrike" cap="none" baseline="0" dirty="0">
              <a:solidFill>
                <a:srgbClr val="5A5A5A"/>
              </a:solidFill>
              <a:latin typeface="Calibri"/>
              <a:ea typeface="Calibri"/>
              <a:cs typeface="Calibri"/>
              <a:sym typeface="Calibri"/>
            </a:endParaRPr>
          </a:p>
          <a:p>
            <a:pPr marL="0" indent="0">
              <a:buFontTx/>
              <a:buNone/>
            </a:pPr>
            <a:r>
              <a:rPr lang="en-US" sz="1200" b="1" i="0" u="none" strike="noStrike" cap="none" baseline="0" dirty="0">
                <a:solidFill>
                  <a:srgbClr val="5A5A5A"/>
                </a:solidFill>
                <a:latin typeface="Calibri"/>
                <a:ea typeface="Calibri"/>
                <a:cs typeface="Calibri"/>
                <a:sym typeface="Calibri"/>
              </a:rPr>
              <a:t>Facilitator does: </a:t>
            </a:r>
            <a:r>
              <a:rPr lang="en-US" sz="1200" b="0" i="0" u="none" strike="noStrike" cap="none" baseline="0" dirty="0">
                <a:solidFill>
                  <a:srgbClr val="5A5A5A"/>
                </a:solidFill>
                <a:latin typeface="Calibri"/>
                <a:ea typeface="Calibri"/>
                <a:cs typeface="Calibri"/>
                <a:sym typeface="Calibri"/>
              </a:rPr>
              <a:t>Click to reveal and discuss the example and non-example one at a time.  Ask participants to think about how each does/does not demonstrate the three criteria (specific, concrete and detailed). Point out the in general participants should a</a:t>
            </a:r>
            <a:r>
              <a:rPr lang="en-US" sz="1200" b="0" i="0" u="none" strike="noStrike" cap="none" dirty="0">
                <a:solidFill>
                  <a:srgbClr val="5A5A5A"/>
                </a:solidFill>
                <a:latin typeface="Calibri"/>
                <a:ea typeface="Calibri"/>
                <a:cs typeface="Calibri"/>
                <a:sym typeface="Calibri"/>
              </a:rPr>
              <a:t>im for at least 1-2 good paragraphs (3+ sentences each) for each of the four questions.</a:t>
            </a:r>
          </a:p>
          <a:p>
            <a:pPr marL="0" lvl="0" indent="0">
              <a:spcBef>
                <a:spcPts val="0"/>
              </a:spcBef>
              <a:spcAft>
                <a:spcPts val="0"/>
              </a:spcAft>
              <a:buNone/>
            </a:pPr>
            <a:endParaRPr dirty="0"/>
          </a:p>
        </p:txBody>
      </p:sp>
      <p:sp>
        <p:nvSpPr>
          <p:cNvPr id="121" name="Shape 12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10 minutes</a:t>
            </a:r>
            <a:endParaRPr lang="en-US" dirty="0"/>
          </a:p>
          <a:p>
            <a:pPr marL="0" indent="0">
              <a:buFontTx/>
              <a:buNone/>
            </a:pPr>
            <a:endParaRPr lang="en-US" dirty="0"/>
          </a:p>
          <a:p>
            <a:pPr marL="0" indent="0">
              <a:buFontTx/>
              <a:buNone/>
            </a:pPr>
            <a:r>
              <a:rPr lang="en-US" b="1" dirty="0"/>
              <a:t>Facilitator</a:t>
            </a:r>
            <a:r>
              <a:rPr lang="en-US" b="1" baseline="0" dirty="0"/>
              <a:t> does: </a:t>
            </a:r>
            <a:r>
              <a:rPr lang="en-US" b="0" baseline="0" dirty="0"/>
              <a:t>Direct participants to access the google drive via the link emailed to them/or to use the shortened link provided here. Keep participants on track with time by giving updates every 5 minutes. </a:t>
            </a:r>
            <a:endParaRPr lang="en-US" sz="1200" b="0" i="0" u="none" strike="noStrike" cap="none" dirty="0">
              <a:solidFill>
                <a:srgbClr val="5A5A5A"/>
              </a:solidFill>
              <a:latin typeface="Calibri"/>
              <a:ea typeface="Calibri"/>
              <a:cs typeface="Calibri"/>
              <a:sym typeface="Calibri"/>
            </a:endParaRPr>
          </a:p>
          <a:p>
            <a:pPr marL="0" lvl="0" indent="0">
              <a:spcBef>
                <a:spcPts val="0"/>
              </a:spcBef>
              <a:spcAft>
                <a:spcPts val="0"/>
              </a:spcAft>
              <a:buNone/>
            </a:pPr>
            <a:endParaRPr lang="en-US" dirty="0"/>
          </a:p>
          <a:p>
            <a:pPr marL="0" lvl="0" indent="0">
              <a:spcBef>
                <a:spcPts val="0"/>
              </a:spcBef>
              <a:spcAft>
                <a:spcPts val="0"/>
              </a:spcAft>
              <a:buNone/>
            </a:pPr>
            <a:endParaRPr lang="en-US" b="1"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Questions in Google Form:</a:t>
            </a:r>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0"/>
              </a:spcBef>
              <a:spcAft>
                <a:spcPts val="0"/>
              </a:spcAft>
              <a:buClr>
                <a:srgbClr val="5A5A5A"/>
              </a:buClr>
              <a:buSzPts val="2800"/>
              <a:buFont typeface="Arial"/>
              <a:buChar char="•"/>
            </a:pPr>
            <a:r>
              <a:rPr lang="en-US" sz="1200" b="1" i="0" u="none" strike="noStrike" cap="none" dirty="0">
                <a:solidFill>
                  <a:srgbClr val="5A5A5A"/>
                </a:solidFill>
                <a:latin typeface="Calibri"/>
                <a:ea typeface="Calibri"/>
                <a:cs typeface="Calibri"/>
                <a:sym typeface="Calibri"/>
              </a:rPr>
              <a:t>Practice: </a:t>
            </a:r>
            <a:r>
              <a:rPr lang="en-US" sz="1200" b="0" i="0" u="none" strike="noStrike" cap="none" dirty="0">
                <a:solidFill>
                  <a:srgbClr val="5A5A5A"/>
                </a:solidFill>
                <a:latin typeface="Calibri"/>
                <a:ea typeface="Calibri"/>
                <a:cs typeface="Calibri"/>
                <a:sym typeface="Calibri"/>
              </a:rPr>
              <a:t>What is one major way in which your</a:t>
            </a:r>
            <a:r>
              <a:rPr lang="en-US" sz="1200" b="0" i="1" u="none" strike="noStrike" cap="none" dirty="0">
                <a:solidFill>
                  <a:srgbClr val="5A5A5A"/>
                </a:solidFill>
                <a:latin typeface="Calibri"/>
                <a:ea typeface="Calibri"/>
                <a:cs typeface="Calibri"/>
                <a:sym typeface="Calibri"/>
              </a:rPr>
              <a:t> practice</a:t>
            </a:r>
            <a:r>
              <a:rPr lang="en-US" sz="1200" b="0" i="0" u="none" strike="noStrike" cap="none" dirty="0">
                <a:solidFill>
                  <a:srgbClr val="5A5A5A"/>
                </a:solidFill>
                <a:latin typeface="Calibri"/>
                <a:ea typeface="Calibri"/>
                <a:cs typeface="Calibri"/>
                <a:sym typeface="Calibri"/>
              </a:rPr>
              <a:t> as a literacy teacher/literacy leader has shifted based on your learning from the ELA Content Leader Modules?  </a:t>
            </a:r>
          </a:p>
          <a:p>
            <a:pPr marL="228600" marR="0" lvl="0" indent="-228600" algn="l" rtl="0">
              <a:lnSpc>
                <a:spcPct val="90000"/>
              </a:lnSpc>
              <a:spcBef>
                <a:spcPts val="1000"/>
              </a:spcBef>
              <a:spcAft>
                <a:spcPts val="0"/>
              </a:spcAft>
              <a:buClr>
                <a:srgbClr val="5A5A5A"/>
              </a:buClr>
              <a:buSzPts val="2800"/>
              <a:buFont typeface="Arial"/>
              <a:buChar char="•"/>
            </a:pPr>
            <a:r>
              <a:rPr lang="en-US" sz="1200" b="1" i="0" u="none" strike="noStrike" cap="none" dirty="0">
                <a:solidFill>
                  <a:srgbClr val="5A5A5A"/>
                </a:solidFill>
                <a:latin typeface="Calibri"/>
                <a:ea typeface="Calibri"/>
                <a:cs typeface="Calibri"/>
                <a:sym typeface="Calibri"/>
              </a:rPr>
              <a:t>Knowledge: </a:t>
            </a:r>
            <a:r>
              <a:rPr lang="en-US" sz="1200" b="0" i="0" u="none" strike="noStrike" cap="none" dirty="0">
                <a:solidFill>
                  <a:srgbClr val="5A5A5A"/>
                </a:solidFill>
                <a:latin typeface="Calibri"/>
                <a:ea typeface="Calibri"/>
                <a:cs typeface="Calibri"/>
                <a:sym typeface="Calibri"/>
              </a:rPr>
              <a:t>What specific </a:t>
            </a:r>
            <a:r>
              <a:rPr lang="en-US" sz="1200" b="0" i="1" u="none" strike="noStrike" cap="none" dirty="0">
                <a:solidFill>
                  <a:srgbClr val="5A5A5A"/>
                </a:solidFill>
                <a:latin typeface="Calibri"/>
                <a:ea typeface="Calibri"/>
                <a:cs typeface="Calibri"/>
                <a:sym typeface="Calibri"/>
              </a:rPr>
              <a:t>knowledge</a:t>
            </a:r>
            <a:r>
              <a:rPr lang="en-US" sz="1200" b="0" i="0" u="none" strike="noStrike" cap="none" dirty="0">
                <a:solidFill>
                  <a:srgbClr val="5A5A5A"/>
                </a:solidFill>
                <a:latin typeface="Calibri"/>
                <a:ea typeface="Calibri"/>
                <a:cs typeface="Calibri"/>
                <a:sym typeface="Calibri"/>
              </a:rPr>
              <a:t> about literacy research or the Guidebooks Curriculum that you learned from the Content Modules supported this shift in your practice and how?</a:t>
            </a:r>
            <a:endParaRPr lang="en-US" dirty="0"/>
          </a:p>
          <a:p>
            <a:pPr marL="228600" marR="0" lvl="0" indent="-228600" algn="l" rtl="0">
              <a:lnSpc>
                <a:spcPct val="90000"/>
              </a:lnSpc>
              <a:spcBef>
                <a:spcPts val="1000"/>
              </a:spcBef>
              <a:spcAft>
                <a:spcPts val="0"/>
              </a:spcAft>
              <a:buClr>
                <a:srgbClr val="5A5A5A"/>
              </a:buClr>
              <a:buSzPts val="2800"/>
              <a:buFont typeface="Arial"/>
              <a:buChar char="•"/>
            </a:pPr>
            <a:r>
              <a:rPr lang="en-US" sz="1200" b="1" i="0" u="none" strike="noStrike" cap="none" dirty="0">
                <a:solidFill>
                  <a:srgbClr val="5A5A5A"/>
                </a:solidFill>
                <a:latin typeface="Calibri"/>
                <a:ea typeface="Calibri"/>
                <a:cs typeface="Calibri"/>
                <a:sym typeface="Calibri"/>
              </a:rPr>
              <a:t>Student Impact: </a:t>
            </a:r>
            <a:r>
              <a:rPr lang="en-US" sz="1200" b="0" i="0" u="none" strike="noStrike" cap="none" dirty="0">
                <a:solidFill>
                  <a:srgbClr val="5A5A5A"/>
                </a:solidFill>
                <a:latin typeface="Calibri"/>
                <a:ea typeface="Calibri"/>
                <a:cs typeface="Calibri"/>
                <a:sym typeface="Calibri"/>
              </a:rPr>
              <a:t>How has this shift in practice impacted </a:t>
            </a:r>
            <a:r>
              <a:rPr lang="en-US" sz="1200" b="0" i="1" u="none" strike="noStrike" cap="none" dirty="0">
                <a:solidFill>
                  <a:srgbClr val="5A5A5A"/>
                </a:solidFill>
                <a:latin typeface="Calibri"/>
                <a:ea typeface="Calibri"/>
                <a:cs typeface="Calibri"/>
                <a:sym typeface="Calibri"/>
              </a:rPr>
              <a:t>student learning</a:t>
            </a:r>
            <a:r>
              <a:rPr lang="en-US" sz="1200" b="0" i="0" u="none" strike="noStrike" cap="none" dirty="0">
                <a:solidFill>
                  <a:srgbClr val="5A5A5A"/>
                </a:solidFill>
                <a:latin typeface="Calibri"/>
                <a:ea typeface="Calibri"/>
                <a:cs typeface="Calibri"/>
                <a:sym typeface="Calibri"/>
              </a:rPr>
              <a:t>?</a:t>
            </a:r>
            <a:endParaRPr lang="en-US" dirty="0"/>
          </a:p>
          <a:p>
            <a:pPr marL="0" lvl="0" indent="0">
              <a:spcBef>
                <a:spcPts val="0"/>
              </a:spcBef>
              <a:spcAft>
                <a:spcPts val="0"/>
              </a:spcAft>
              <a:buNone/>
            </a:pPr>
            <a:endParaRPr lang="en-US" baseline="0" dirty="0"/>
          </a:p>
          <a:p>
            <a:pPr marL="0" lvl="0" indent="0">
              <a:spcBef>
                <a:spcPts val="0"/>
              </a:spcBef>
              <a:spcAft>
                <a:spcPts val="0"/>
              </a:spcAft>
              <a:buNone/>
            </a:pPr>
            <a:endParaRPr dirty="0"/>
          </a:p>
        </p:txBody>
      </p:sp>
      <p:sp>
        <p:nvSpPr>
          <p:cNvPr id="114" name="Shape 11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20625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7 minutes (1 minute for directions and transition, 6 minutes for participants to discuss in groups of 4, 3 minutes for whole group </a:t>
            </a:r>
            <a:r>
              <a:rPr lang="en-US" b="0" baseline="0" dirty="0" err="1"/>
              <a:t>shareouts</a:t>
            </a:r>
            <a:r>
              <a:rPr lang="en-US" b="0" baseline="0" dirty="0"/>
              <a:t>)</a:t>
            </a:r>
          </a:p>
          <a:p>
            <a:pPr marL="0" indent="0">
              <a:buFontTx/>
              <a:buNone/>
            </a:pPr>
            <a:endParaRPr lang="en-US" b="0" baseline="0" dirty="0"/>
          </a:p>
          <a:p>
            <a:pPr marL="0" indent="0">
              <a:buFontTx/>
              <a:buNone/>
            </a:pPr>
            <a:r>
              <a:rPr lang="en-US" b="0" baseline="0" dirty="0"/>
              <a:t>Count off by … to form groups of 4</a:t>
            </a:r>
          </a:p>
          <a:p>
            <a:pPr marL="171450" indent="-171450">
              <a:buFontTx/>
              <a:buChar char="-"/>
            </a:pPr>
            <a:r>
              <a:rPr lang="en-US" b="0" baseline="0" dirty="0"/>
              <a:t>If 12 people, count off by 3</a:t>
            </a:r>
          </a:p>
          <a:p>
            <a:pPr marL="171450" indent="-171450">
              <a:buFontTx/>
              <a:buChar char="-"/>
            </a:pPr>
            <a:r>
              <a:rPr lang="en-US" b="0" baseline="0" dirty="0"/>
              <a:t>If 16 people, count off by 4</a:t>
            </a:r>
          </a:p>
          <a:p>
            <a:pPr marL="171450" indent="-171450">
              <a:buFontTx/>
              <a:buChar char="-"/>
            </a:pPr>
            <a:r>
              <a:rPr lang="en-US" b="0" baseline="0" dirty="0"/>
              <a:t>If 20 people, count off by 5</a:t>
            </a:r>
          </a:p>
          <a:p>
            <a:pPr marL="0" indent="0">
              <a:buFontTx/>
              <a:buNone/>
            </a:pPr>
            <a:endParaRPr lang="en-US" dirty="0"/>
          </a:p>
          <a:p>
            <a:pPr marL="0" indent="0">
              <a:buFontTx/>
              <a:buNone/>
            </a:pPr>
            <a:r>
              <a:rPr lang="en-US" b="1" dirty="0"/>
              <a:t>Facilitator</a:t>
            </a:r>
            <a:r>
              <a:rPr lang="en-US" b="1" baseline="0" dirty="0"/>
              <a:t> does: </a:t>
            </a:r>
            <a:r>
              <a:rPr lang="en-US" b="0" baseline="0" dirty="0"/>
              <a:t>Review directions and have an efficient system for having participants form new groups of 4.  Keep time and provide time checks).  After 6 minutes, have participants return to their seats and invite a few participants to share out any trends or big takeaways.</a:t>
            </a:r>
            <a:endParaRPr b="0" dirty="0"/>
          </a:p>
        </p:txBody>
      </p:sp>
      <p:sp>
        <p:nvSpPr>
          <p:cNvPr id="144" name="Shape 1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2" name="Shape 24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p>
          <a:p>
            <a:pPr marL="0" indent="0">
              <a:buFontTx/>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r>
              <a:rPr lang="en-US" sz="1200" b="1" i="0" u="none" strike="noStrike" cap="none" dirty="0">
                <a:solidFill>
                  <a:schemeClr val="dk1"/>
                </a:solidFill>
                <a:latin typeface="Calibri"/>
                <a:ea typeface="Calibri"/>
                <a:cs typeface="Calibri"/>
                <a:sym typeface="Calibri"/>
              </a:rPr>
              <a:t>Facilitator does:</a:t>
            </a:r>
            <a:r>
              <a:rPr lang="en-US" sz="1200" b="1" i="0" u="none" strike="noStrike" cap="none" baseline="0" dirty="0">
                <a:solidFill>
                  <a:schemeClr val="dk1"/>
                </a:solidFill>
                <a:latin typeface="Calibri"/>
                <a:ea typeface="Calibri"/>
                <a:cs typeface="Calibri"/>
                <a:sym typeface="Calibri"/>
              </a:rPr>
              <a:t> </a:t>
            </a:r>
            <a:r>
              <a:rPr lang="en-US" sz="1200" b="0" i="0" u="none" strike="noStrike" cap="none" baseline="0" dirty="0">
                <a:solidFill>
                  <a:schemeClr val="dk1"/>
                </a:solidFill>
                <a:latin typeface="Calibri"/>
                <a:ea typeface="Calibri"/>
                <a:cs typeface="Calibri"/>
                <a:sym typeface="Calibri"/>
              </a:rPr>
              <a:t>Explain that now we have completed our journey through the content modules we will be embarking on a final cycle of inquiry – this time, focused on delivering effective PD.</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p:txBody>
      </p:sp>
      <p:sp>
        <p:nvSpPr>
          <p:cNvPr id="243" name="Shape 24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b="1" dirty="0"/>
              <a:t>Facilitator</a:t>
            </a:r>
            <a:r>
              <a:rPr lang="en-US" b="1" baseline="0" dirty="0"/>
              <a:t> does</a:t>
            </a:r>
            <a:r>
              <a:rPr lang="en-US" b="0" baseline="0" dirty="0"/>
              <a:t>: Remind participants that all good inquiry cycles begin with a question! Read question.</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8496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8:00 – 8:15 </a:t>
            </a:r>
          </a:p>
          <a:p>
            <a:endParaRPr lang="en-US" dirty="0"/>
          </a:p>
          <a:p>
            <a:r>
              <a:rPr lang="en-US" dirty="0"/>
              <a:t>Energizer directions: </a:t>
            </a:r>
          </a:p>
          <a:p>
            <a:pPr>
              <a:buAutoNum type="arabicPeriod"/>
            </a:pPr>
            <a:r>
              <a:rPr lang="en-US" dirty="0"/>
              <a:t>Number participants off from 1-2.  Half of the participants should be ‘1’ and half should be ‘2’.  Ask participants to line up so all the ‘1’s are in a line facing the ‘2’s.  Explain that they will have 2 minutes to answer the question on the screen before the row of ‘1’s rotates to the next person! Both ‘daters’ should share during this time.</a:t>
            </a:r>
          </a:p>
          <a:p>
            <a:pPr>
              <a:buAutoNum type="arabicPeriod"/>
            </a:pPr>
            <a:r>
              <a:rPr lang="en-US" dirty="0"/>
              <a:t>Explain that participants will: introduce themselves and their role and answer the question on the screen. Then they will repeat!</a:t>
            </a:r>
          </a:p>
          <a:p>
            <a:endParaRPr lang="en-US" dirty="0"/>
          </a:p>
          <a:p>
            <a:endParaRPr lang="en-US" dirty="0"/>
          </a:p>
          <a:p>
            <a:r>
              <a:rPr lang="en-US" dirty="0"/>
              <a:t>Note for facilitators:  2 row should stay stationary; 1 should move down a person at the end of 2 minutes.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8087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2" name="Shape 24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2 minutes</a:t>
            </a:r>
            <a:endParaRPr lang="en-US" dirty="0"/>
          </a:p>
          <a:p>
            <a:pPr marL="0" indent="0">
              <a:buFontTx/>
              <a:buNone/>
            </a:pPr>
            <a:endParaRPr lang="en-US" dirty="0"/>
          </a:p>
          <a:p>
            <a:pPr marL="0" indent="0">
              <a:buFontTx/>
              <a:buNone/>
            </a:pPr>
            <a:r>
              <a:rPr lang="en-US" b="1" dirty="0"/>
              <a:t>Facilitator</a:t>
            </a:r>
            <a:r>
              <a:rPr lang="en-US" b="1" baseline="0" dirty="0"/>
              <a:t> says:</a:t>
            </a:r>
          </a:p>
          <a:p>
            <a:pPr marL="171450" indent="-171450">
              <a:buFont typeface="Arial" charset="0"/>
              <a:buChar char="•"/>
            </a:pPr>
            <a:r>
              <a:rPr lang="en-US" sz="1200" b="1" i="0" u="none" strike="noStrike" cap="none" baseline="0" dirty="0">
                <a:solidFill>
                  <a:schemeClr val="dk1"/>
                </a:solidFill>
                <a:latin typeface="Calibri"/>
                <a:ea typeface="Calibri"/>
                <a:cs typeface="Calibri"/>
                <a:sym typeface="Calibri"/>
              </a:rPr>
              <a:t>Step 1 – </a:t>
            </a:r>
            <a:r>
              <a:rPr lang="en-US" sz="1200" b="0" i="0" u="none" strike="noStrike" cap="none" baseline="0" dirty="0">
                <a:solidFill>
                  <a:schemeClr val="dk1"/>
                </a:solidFill>
                <a:latin typeface="Calibri"/>
                <a:ea typeface="Calibri"/>
                <a:cs typeface="Calibri"/>
                <a:sym typeface="Calibri"/>
              </a:rPr>
              <a:t>the big need that has been identified here is that teachers NEED to learn the content that you have learned here!  That means that we as content leaders NEED to prepare to deliver that content and hone our own facilitation skills.</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red box.</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says</a:t>
            </a:r>
            <a:r>
              <a:rPr lang="en-US" sz="1200" b="0" i="0" u="none" strike="noStrike" cap="none" baseline="0" dirty="0">
                <a:solidFill>
                  <a:schemeClr val="dk1"/>
                </a:solidFill>
                <a:latin typeface="Calibri"/>
                <a:ea typeface="Calibri"/>
                <a:cs typeface="Calibri"/>
                <a:sym typeface="Calibri"/>
              </a:rPr>
              <a:t>: Step 2 is what we are going to do today. We are going to learn new content – specifically how to prepare to facilitate content that someone else has created and we will also learn specific strategies for giving precise directions and for engaging your participants.</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a:t>
            </a:r>
            <a:r>
              <a:rPr lang="en-US" sz="1200" b="0" i="0" u="none" strike="noStrike" cap="none" baseline="0" dirty="0">
                <a:solidFill>
                  <a:schemeClr val="dk1"/>
                </a:solidFill>
                <a:latin typeface="Calibri"/>
                <a:ea typeface="Calibri"/>
                <a:cs typeface="Calibri"/>
                <a:sym typeface="Calibri"/>
              </a:rPr>
              <a:t>: Click to reveal arrows and text.</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After today, and before we come back in April for CLM 9, you will try this out with teachers at your school!  In other words, you will actually take part of the PD you’ve learned here and turnkey it back at your schools (don’t worry – we will spend lots of time reviewing and practicing that content today!).  You will collect evidence of your PD (which we will talk about later today), and you will bring that evidence back in April so that</a:t>
            </a:r>
            <a:r>
              <a:rPr lang="is-IS" sz="1200" b="0" i="0" u="none" strike="noStrike" cap="none" baseline="0" dirty="0">
                <a:solidFill>
                  <a:schemeClr val="dk1"/>
                </a:solidFill>
                <a:latin typeface="Calibri"/>
                <a:ea typeface="Calibri"/>
                <a:cs typeface="Calibri"/>
                <a:sym typeface="Calibri"/>
              </a:rPr>
              <a:t>…</a:t>
            </a:r>
          </a:p>
          <a:p>
            <a:pPr marL="0" indent="0">
              <a:buFontTx/>
              <a:buNone/>
            </a:pPr>
            <a:endParaRPr lang="is-IS" sz="1200" b="0" i="0" u="none" strike="noStrike" cap="none" baseline="0" dirty="0">
              <a:solidFill>
                <a:schemeClr val="dk1"/>
              </a:solidFill>
              <a:latin typeface="Calibri"/>
              <a:ea typeface="Calibri"/>
              <a:cs typeface="Calibri"/>
              <a:sym typeface="Calibri"/>
            </a:endParaRPr>
          </a:p>
          <a:p>
            <a:pPr marL="0" indent="0">
              <a:buFontTx/>
              <a:buNone/>
            </a:pPr>
            <a:r>
              <a:rPr lang="is-IS" sz="1200" b="1" i="0" u="none" strike="noStrike" cap="none" baseline="0" dirty="0">
                <a:solidFill>
                  <a:schemeClr val="dk1"/>
                </a:solidFill>
                <a:latin typeface="Calibri"/>
                <a:ea typeface="Calibri"/>
                <a:cs typeface="Calibri"/>
                <a:sym typeface="Calibri"/>
              </a:rPr>
              <a:t>Faciitator does: </a:t>
            </a:r>
            <a:r>
              <a:rPr lang="is-IS" sz="1200" b="0" i="0" u="none" strike="noStrike" cap="none" baseline="0" dirty="0">
                <a:solidFill>
                  <a:schemeClr val="dk1"/>
                </a:solidFill>
                <a:latin typeface="Calibri"/>
                <a:ea typeface="Calibri"/>
                <a:cs typeface="Calibri"/>
                <a:sym typeface="Calibri"/>
              </a:rPr>
              <a:t>Click to reveal final arrow and text.</a:t>
            </a:r>
          </a:p>
          <a:p>
            <a:pPr marL="0" indent="0">
              <a:buFontTx/>
              <a:buNone/>
            </a:pPr>
            <a:endParaRPr lang="is-IS" sz="1200" b="0" i="0" u="none" strike="noStrike" cap="none" baseline="0" dirty="0">
              <a:solidFill>
                <a:schemeClr val="dk1"/>
              </a:solidFill>
              <a:latin typeface="Calibri"/>
              <a:ea typeface="Calibri"/>
              <a:cs typeface="Calibri"/>
              <a:sym typeface="Calibri"/>
            </a:endParaRPr>
          </a:p>
          <a:p>
            <a:pPr marL="0" indent="0">
              <a:buFontTx/>
              <a:buNone/>
            </a:pPr>
            <a:r>
              <a:rPr lang="is-IS" sz="1200" b="1" i="0" u="none" strike="noStrike" cap="none" baseline="0" dirty="0">
                <a:solidFill>
                  <a:schemeClr val="dk1"/>
                </a:solidFill>
                <a:latin typeface="Calibri"/>
                <a:ea typeface="Calibri"/>
                <a:cs typeface="Calibri"/>
                <a:sym typeface="Calibri"/>
              </a:rPr>
              <a:t>Facilitator says: </a:t>
            </a:r>
            <a:r>
              <a:rPr lang="is-IS" sz="1200" b="0" i="0" u="none" strike="noStrike" cap="none" baseline="0" dirty="0">
                <a:solidFill>
                  <a:schemeClr val="dk1"/>
                </a:solidFill>
                <a:latin typeface="Calibri"/>
                <a:ea typeface="Calibri"/>
                <a:cs typeface="Calibri"/>
                <a:sym typeface="Calibri"/>
              </a:rPr>
              <a:t>When you return for the final day (CLM 9) you can reflect on your experience and analyze the evidence you collected. </a:t>
            </a:r>
          </a:p>
          <a:p>
            <a:pPr marL="0" indent="0">
              <a:buFontTx/>
              <a:buNone/>
            </a:pPr>
            <a:endParaRPr lang="is-IS" sz="1200" b="0" i="0" u="none" strike="noStrike" cap="none" baseline="0" dirty="0">
              <a:solidFill>
                <a:schemeClr val="dk1"/>
              </a:solidFill>
              <a:latin typeface="Calibri"/>
              <a:ea typeface="Calibri"/>
              <a:cs typeface="Calibri"/>
              <a:sym typeface="Calibri"/>
            </a:endParaRPr>
          </a:p>
          <a:p>
            <a:pPr marL="0" indent="0">
              <a:buFontTx/>
              <a:buNone/>
            </a:pPr>
            <a:r>
              <a:rPr lang="is-IS" sz="1200" b="1" i="0" u="none" strike="noStrike" cap="none" baseline="0" dirty="0">
                <a:solidFill>
                  <a:schemeClr val="dk1"/>
                </a:solidFill>
                <a:latin typeface="Calibri"/>
                <a:ea typeface="Calibri"/>
                <a:cs typeface="Calibri"/>
                <a:sym typeface="Calibri"/>
              </a:rPr>
              <a:t>Facilitator says: </a:t>
            </a:r>
            <a:r>
              <a:rPr lang="is-IS" sz="1200" b="0" i="0" u="none" strike="noStrike" cap="none" baseline="0" dirty="0">
                <a:solidFill>
                  <a:schemeClr val="dk1"/>
                </a:solidFill>
                <a:latin typeface="Calibri"/>
                <a:ea typeface="Calibri"/>
                <a:cs typeface="Calibri"/>
                <a:sym typeface="Calibri"/>
              </a:rPr>
              <a:t>So now I’m sure you’re wondering...what content will I be taking back to facilitate?</a:t>
            </a:r>
          </a:p>
          <a:p>
            <a:pPr marL="0" indent="0">
              <a:buFontTx/>
              <a:buNone/>
            </a:pPr>
            <a:endParaRPr lang="is-IS" sz="1200" b="0" i="0" u="none" strike="noStrike" cap="none" baseline="0" dirty="0">
              <a:solidFill>
                <a:schemeClr val="dk1"/>
              </a:solidFill>
              <a:latin typeface="Calibri"/>
              <a:ea typeface="Calibri"/>
              <a:cs typeface="Calibri"/>
              <a:sym typeface="Calibri"/>
            </a:endParaRPr>
          </a:p>
          <a:p>
            <a:pPr marL="0" indent="0">
              <a:buFontTx/>
              <a:buNone/>
            </a:pPr>
            <a:r>
              <a:rPr lang="is-IS" sz="1200" b="1" i="0" u="none" strike="noStrike" cap="none" baseline="0" dirty="0">
                <a:solidFill>
                  <a:schemeClr val="dk1"/>
                </a:solidFill>
                <a:latin typeface="Calibri"/>
                <a:ea typeface="Calibri"/>
                <a:cs typeface="Calibri"/>
                <a:sym typeface="Calibri"/>
              </a:rPr>
              <a:t>Facilitator does: </a:t>
            </a:r>
            <a:r>
              <a:rPr lang="is-IS" sz="1200" b="0" i="0" u="none" strike="noStrike" cap="none" baseline="0" dirty="0">
                <a:solidFill>
                  <a:schemeClr val="dk1"/>
                </a:solidFill>
                <a:latin typeface="Calibri"/>
                <a:ea typeface="Calibri"/>
                <a:cs typeface="Calibri"/>
                <a:sym typeface="Calibri"/>
              </a:rPr>
              <a:t>Get people excited about the fact that they are going to facilitate....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p:txBody>
      </p:sp>
      <p:sp>
        <p:nvSpPr>
          <p:cNvPr id="243" name="Shape 24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9708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Shape 5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29" name="Shape 52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indent="0">
              <a:buFontTx/>
              <a:buNone/>
            </a:pPr>
            <a:r>
              <a:rPr lang="en-US" b="1" dirty="0"/>
              <a:t>Facilitator</a:t>
            </a:r>
            <a:r>
              <a:rPr lang="en-US" b="1" baseline="0" dirty="0"/>
              <a:t> says: </a:t>
            </a:r>
            <a:r>
              <a:rPr lang="en-US" b="0" baseline="0" dirty="0"/>
              <a:t>You’re going to be facilitating the Intro to the Instructional Shifts PD, which was the first content-focused session we did during Content Leader Module 1.</a:t>
            </a:r>
          </a:p>
          <a:p>
            <a:pPr marL="0" indent="0">
              <a:buFontTx/>
              <a:buNone/>
            </a:pPr>
            <a:endParaRPr lang="en-US" sz="1200" b="1"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Briefly remind participants of the Intro to the Inst. Shifts PD which consisted of 1 hour of pre- and post-shifts experiential (read the less complex version of Prometheus and engaged in a strategies-based lesson, then we read the actual, more complex Prometheus text and engaged in a text-based lesson so we could compare the two experiences before learning more about the three instructional shifts and 1 hour of the Shifts overview.</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Explain directions for the upcoming task that participants will be responsible for doing between now and April.  Explain that this PD is a two hour session, but there is some flexibility with how they can do it.  They can either do the whole two hour PD in one sitting, or can break it into two one-hour session.  Point out that we’ll explain more about that at the end of the day.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Important Note for Facilitators: </a:t>
            </a:r>
            <a:r>
              <a:rPr lang="en-US" sz="1200" b="0" i="0" u="none" strike="noStrike" cap="none" baseline="0" dirty="0">
                <a:solidFill>
                  <a:schemeClr val="dk1"/>
                </a:solidFill>
                <a:latin typeface="Calibri"/>
                <a:ea typeface="Calibri"/>
                <a:cs typeface="Calibri"/>
                <a:sym typeface="Calibri"/>
              </a:rPr>
              <a:t>Depending on your room, there may or may not be participants who have already delivered similar content back at their schools. This is unlikely, as the experiential comes from Content Leader Module 1, and CLs are only expected to redeliver Content Modules 1-6. However, if you do have a participant who pushes back against this practice because they’ve already presented, provide this framing: “That’s great you’ve already had a chance to share this content with your colleagues! Although we’re using the experiential as our vehicle for shared practice, the real goal of today is to learn a prep PROCESS that can be applied to any future PD you deliver. So, engaging in the practice will still be beneficial, and it can help you prepare to deliver this content (and the Content Modules) to even more teachers in the future.” </a:t>
            </a:r>
            <a:endParaRPr sz="1200" b="1" i="0" u="none" strike="noStrike" cap="none" dirty="0">
              <a:solidFill>
                <a:schemeClr val="dk1"/>
              </a:solidFill>
              <a:latin typeface="Calibri"/>
              <a:ea typeface="Calibri"/>
              <a:cs typeface="Calibri"/>
              <a:sym typeface="Calibri"/>
            </a:endParaRPr>
          </a:p>
        </p:txBody>
      </p:sp>
      <p:sp>
        <p:nvSpPr>
          <p:cNvPr id="530" name="Shape 53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dirty="0"/>
              <a:t>1 minute</a:t>
            </a:r>
          </a:p>
          <a:p>
            <a:endParaRPr lang="en-US" dirty="0"/>
          </a:p>
          <a:p>
            <a:r>
              <a:rPr lang="en-US" b="1" dirty="0"/>
              <a:t>Facilitator Says: </a:t>
            </a:r>
            <a:r>
              <a:rPr lang="en-US" b="0" dirty="0"/>
              <a:t>Today, our learning directly connects to “Facilitating Adult Group Learning” This assessment is designed to help you demonstrate what you have learned as a Content Leader during these trainings.  </a:t>
            </a:r>
          </a:p>
          <a:p>
            <a:endParaRPr lang="en-US" b="0" dirty="0"/>
          </a:p>
          <a:p>
            <a:r>
              <a:rPr lang="en-US" sz="1200" b="1" i="0" u="none" strike="noStrike" cap="none" baseline="0" dirty="0">
                <a:solidFill>
                  <a:schemeClr val="dk1"/>
                </a:solidFill>
                <a:latin typeface="Calibri"/>
                <a:ea typeface="Calibri"/>
                <a:cs typeface="Calibri"/>
                <a:sym typeface="Calibri"/>
              </a:rPr>
              <a:t>Important Note for Facilitators: </a:t>
            </a:r>
            <a:r>
              <a:rPr lang="en-US" b="0" dirty="0"/>
              <a:t>Content leaders will be receiving additional support on facilitating adult group learning in CLM 9.  Message to content leaders that while we are previewing this distinction assessment today, they will receive </a:t>
            </a:r>
            <a:r>
              <a:rPr lang="en-US" sz="1200" b="0" i="0" u="none" strike="noStrike" cap="none" dirty="0">
                <a:solidFill>
                  <a:schemeClr val="dk1"/>
                </a:solidFill>
                <a:effectLst/>
                <a:latin typeface="Calibri"/>
                <a:ea typeface="Calibri"/>
                <a:cs typeface="Calibri"/>
                <a:sym typeface="Calibri"/>
              </a:rPr>
              <a:t>more information and support during CLM 9 about how to coordinate with their school leaders around planning to deliver the Content Modules.</a:t>
            </a:r>
            <a:endParaRPr lang="en-US" b="0" dirty="0"/>
          </a:p>
        </p:txBody>
      </p:sp>
      <p:sp>
        <p:nvSpPr>
          <p:cNvPr id="4" name="Slide Number Placeholder 3"/>
          <p:cNvSpPr>
            <a:spLocks noGrp="1"/>
          </p:cNvSpPr>
          <p:nvPr>
            <p:ph type="sldNum" sz="quarter" idx="5"/>
          </p:nvPr>
        </p:nvSpPr>
        <p:spPr/>
        <p:txBody>
          <a:bodyPr/>
          <a:lstStyle/>
          <a:p>
            <a:fld id="{86425DA3-A274-D349-A373-1D0D30C163E5}" type="slidenum">
              <a:rPr lang="en-US" smtClean="0"/>
              <a:t>22</a:t>
            </a:fld>
            <a:endParaRPr lang="en-US"/>
          </a:p>
        </p:txBody>
      </p:sp>
    </p:spTree>
    <p:extLst>
      <p:ext uri="{BB962C8B-B14F-4D97-AF65-F5344CB8AC3E}">
        <p14:creationId xmlns:p14="http://schemas.microsoft.com/office/powerpoint/2010/main" val="2242972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dirty="0"/>
              <a:t>1 minute</a:t>
            </a:r>
          </a:p>
          <a:p>
            <a:endParaRPr lang="en-US" dirty="0"/>
          </a:p>
          <a:p>
            <a:r>
              <a:rPr lang="en-US" b="1" dirty="0"/>
              <a:t>Say: </a:t>
            </a:r>
            <a:r>
              <a:rPr lang="en-US" b="0" dirty="0"/>
              <a:t>As a reminder, the Distinction Assessments are a recognition of your work as Content Leaders! You are spending a great deal of time and effort to attend these trainings and deepen your knowledge of ELA content pedagogy and the Guidebooks and completing these assessments is a recognition of your hard work as CLs.  These assessments are an addition to your teaching certificate and they are competency based – meaning that they’re not a paper and pencil test, but assessments that are job-embedded and support you to demonstrate what you’ve learned and what you will do in the role of a Content Leader. </a:t>
            </a:r>
          </a:p>
          <a:p>
            <a:endParaRPr lang="en-US" b="0" dirty="0"/>
          </a:p>
          <a:p>
            <a:pPr>
              <a:lnSpc>
                <a:spcPct val="150000"/>
              </a:lnSpc>
              <a:spcBef>
                <a:spcPts val="533"/>
              </a:spcBef>
              <a:buClr>
                <a:schemeClr val="dk1"/>
              </a:buClr>
              <a:buSzPts val="1100"/>
            </a:pPr>
            <a:endParaRPr lang="en-US" sz="1200" dirty="0">
              <a:solidFill>
                <a:srgbClr val="4A4A4A"/>
              </a:solidFill>
              <a:latin typeface="Lato"/>
              <a:ea typeface="Lato"/>
              <a:cs typeface="Lato"/>
              <a:sym typeface="Lato"/>
            </a:endParaRPr>
          </a:p>
          <a:p>
            <a:pPr>
              <a:lnSpc>
                <a:spcPct val="150000"/>
              </a:lnSpc>
              <a:spcBef>
                <a:spcPts val="533"/>
              </a:spcBef>
              <a:buClr>
                <a:schemeClr val="dk1"/>
              </a:buClr>
              <a:buSzPts val="1100"/>
            </a:pPr>
            <a:r>
              <a:rPr lang="en-US" sz="1200" dirty="0">
                <a:solidFill>
                  <a:srgbClr val="4A4A4A"/>
                </a:solidFill>
                <a:latin typeface="Lato"/>
                <a:ea typeface="Lato"/>
                <a:cs typeface="Lato"/>
                <a:sym typeface="Lato"/>
              </a:rPr>
              <a:t>This process is administered by </a:t>
            </a:r>
            <a:r>
              <a:rPr lang="en-US" sz="1200" dirty="0" err="1">
                <a:solidFill>
                  <a:srgbClr val="4A4A4A"/>
                </a:solidFill>
                <a:latin typeface="Lato"/>
                <a:ea typeface="Lato"/>
                <a:cs typeface="Lato"/>
                <a:sym typeface="Lato"/>
              </a:rPr>
              <a:t>BloomBoard</a:t>
            </a:r>
            <a:r>
              <a:rPr lang="en-US" sz="1200" dirty="0">
                <a:solidFill>
                  <a:srgbClr val="4A4A4A"/>
                </a:solidFill>
                <a:latin typeface="Lato"/>
                <a:ea typeface="Lato"/>
                <a:cs typeface="Lato"/>
                <a:sym typeface="Lato"/>
              </a:rPr>
              <a:t>, who leads similar online, inquiry-based educator credentialing work across the country.  </a:t>
            </a:r>
          </a:p>
        </p:txBody>
      </p:sp>
      <p:sp>
        <p:nvSpPr>
          <p:cNvPr id="4" name="Slide Number Placeholder 3"/>
          <p:cNvSpPr>
            <a:spLocks noGrp="1"/>
          </p:cNvSpPr>
          <p:nvPr>
            <p:ph type="sldNum" sz="quarter" idx="5"/>
          </p:nvPr>
        </p:nvSpPr>
        <p:spPr/>
        <p:txBody>
          <a:bodyPr/>
          <a:lstStyle/>
          <a:p>
            <a:fld id="{86425DA3-A274-D349-A373-1D0D30C163E5}" type="slidenum">
              <a:rPr lang="en-US" smtClean="0"/>
              <a:t>23</a:t>
            </a:fld>
            <a:endParaRPr lang="en-US"/>
          </a:p>
        </p:txBody>
      </p:sp>
    </p:spTree>
    <p:extLst>
      <p:ext uri="{BB962C8B-B14F-4D97-AF65-F5344CB8AC3E}">
        <p14:creationId xmlns:p14="http://schemas.microsoft.com/office/powerpoint/2010/main" val="3570660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dirty="0"/>
              <a:t>5 minutes</a:t>
            </a:r>
          </a:p>
          <a:p>
            <a:endParaRPr lang="en-US" dirty="0"/>
          </a:p>
          <a:p>
            <a:r>
              <a:rPr lang="en-US" b="1" dirty="0"/>
              <a:t>Facilitator Says: </a:t>
            </a:r>
            <a:r>
              <a:rPr lang="en-US" dirty="0"/>
              <a:t>Before we dive into today’s content, let’s take a  look at what this assessment is so you can have it at the top of your mind throughout these training days.  Most you have access to your </a:t>
            </a:r>
            <a:r>
              <a:rPr lang="en-US" dirty="0" err="1"/>
              <a:t>Bloomboard</a:t>
            </a:r>
            <a:r>
              <a:rPr lang="en-US" dirty="0"/>
              <a:t> accounts, so I’m going to give us time to navigate to these accounts so you can pull up the assessment and access it on the platform.  Please take 5 minutes to navigate to your BB account.  As a reminder, I’ve included some information about how to access your account if you don’t remember your password, etc. </a:t>
            </a:r>
          </a:p>
        </p:txBody>
      </p:sp>
      <p:sp>
        <p:nvSpPr>
          <p:cNvPr id="4" name="Slide Number Placeholder 3"/>
          <p:cNvSpPr>
            <a:spLocks noGrp="1"/>
          </p:cNvSpPr>
          <p:nvPr>
            <p:ph type="sldNum" sz="quarter" idx="5"/>
          </p:nvPr>
        </p:nvSpPr>
        <p:spPr/>
        <p:txBody>
          <a:bodyPr/>
          <a:lstStyle/>
          <a:p>
            <a:fld id="{86425DA3-A274-D349-A373-1D0D30C163E5}" type="slidenum">
              <a:rPr lang="en-US" smtClean="0"/>
              <a:t>24</a:t>
            </a:fld>
            <a:endParaRPr lang="en-US"/>
          </a:p>
        </p:txBody>
      </p:sp>
    </p:spTree>
    <p:extLst>
      <p:ext uri="{BB962C8B-B14F-4D97-AF65-F5344CB8AC3E}">
        <p14:creationId xmlns:p14="http://schemas.microsoft.com/office/powerpoint/2010/main" val="9668643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44c223881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 name="Google Shape;494;g44c223881c_0_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dirty="0"/>
              <a:t>30 seconds</a:t>
            </a:r>
          </a:p>
          <a:p>
            <a:pPr marL="0" lvl="0" indent="0" algn="l" rtl="0">
              <a:spcBef>
                <a:spcPts val="0"/>
              </a:spcBef>
              <a:spcAft>
                <a:spcPts val="0"/>
              </a:spcAft>
              <a:buNone/>
            </a:pPr>
            <a:endParaRPr lang="en-US" dirty="0"/>
          </a:p>
          <a:p>
            <a:pPr marL="0" lvl="0" indent="0" algn="l" rtl="0">
              <a:spcBef>
                <a:spcPts val="0"/>
              </a:spcBef>
              <a:spcAft>
                <a:spcPts val="0"/>
              </a:spcAft>
              <a:buNone/>
            </a:pPr>
            <a:r>
              <a:rPr lang="en-US" b="1" dirty="0"/>
              <a:t>Say: </a:t>
            </a:r>
            <a:r>
              <a:rPr lang="en-US" b="0" dirty="0"/>
              <a:t> You should have already received information from </a:t>
            </a:r>
            <a:r>
              <a:rPr lang="en-US" b="0" dirty="0" err="1"/>
              <a:t>BloomBoard</a:t>
            </a:r>
            <a:r>
              <a:rPr lang="en-US" b="0" dirty="0"/>
              <a:t>.  If you have not or have questions, I’ll share some information related to who you can reach out to after we go through this content and watch a short video.  </a:t>
            </a:r>
            <a:r>
              <a:rPr lang="en-US" b="0" i="1" dirty="0"/>
              <a:t>Walk through information on slide. </a:t>
            </a:r>
            <a:endParaRPr b="1" dirty="0"/>
          </a:p>
        </p:txBody>
      </p:sp>
      <p:sp>
        <p:nvSpPr>
          <p:cNvPr id="495" name="Google Shape;495;g44c223881c_0_2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25</a:t>
            </a:fld>
            <a:endParaRPr/>
          </a:p>
        </p:txBody>
      </p:sp>
    </p:spTree>
    <p:extLst>
      <p:ext uri="{BB962C8B-B14F-4D97-AF65-F5344CB8AC3E}">
        <p14:creationId xmlns:p14="http://schemas.microsoft.com/office/powerpoint/2010/main" val="25754264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dirty="0"/>
              <a:t>30 seconds</a:t>
            </a:r>
          </a:p>
        </p:txBody>
      </p:sp>
      <p:sp>
        <p:nvSpPr>
          <p:cNvPr id="4" name="Slide Number Placeholder 3"/>
          <p:cNvSpPr>
            <a:spLocks noGrp="1"/>
          </p:cNvSpPr>
          <p:nvPr>
            <p:ph type="sldNum" sz="quarter" idx="5"/>
          </p:nvPr>
        </p:nvSpPr>
        <p:spPr/>
        <p:txBody>
          <a:bodyPr/>
          <a:lstStyle/>
          <a:p>
            <a:fld id="{86425DA3-A274-D349-A373-1D0D30C163E5}" type="slidenum">
              <a:rPr lang="en-US" smtClean="0"/>
              <a:t>26</a:t>
            </a:fld>
            <a:endParaRPr lang="en-US"/>
          </a:p>
        </p:txBody>
      </p:sp>
    </p:spTree>
    <p:extLst>
      <p:ext uri="{BB962C8B-B14F-4D97-AF65-F5344CB8AC3E}">
        <p14:creationId xmlns:p14="http://schemas.microsoft.com/office/powerpoint/2010/main" val="24495463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b="0" dirty="0"/>
              <a:t>10 min</a:t>
            </a:r>
          </a:p>
          <a:p>
            <a:endParaRPr lang="en-US" b="1" dirty="0"/>
          </a:p>
          <a:p>
            <a:r>
              <a:rPr lang="en-US" b="0" dirty="0"/>
              <a:t>Facilitator says: please take the next 10 minutes to </a:t>
            </a:r>
            <a:r>
              <a:rPr lang="en-US" b="0" u="sng" dirty="0"/>
              <a:t>independently</a:t>
            </a:r>
            <a:r>
              <a:rPr lang="en-US" b="0" dirty="0"/>
              <a:t> read and review this assessment. Consider the questions on the slide as you review the assessment. </a:t>
            </a:r>
          </a:p>
        </p:txBody>
      </p:sp>
      <p:sp>
        <p:nvSpPr>
          <p:cNvPr id="4" name="Slide Number Placeholder 3"/>
          <p:cNvSpPr>
            <a:spLocks noGrp="1"/>
          </p:cNvSpPr>
          <p:nvPr>
            <p:ph type="sldNum" sz="quarter" idx="5"/>
          </p:nvPr>
        </p:nvSpPr>
        <p:spPr/>
        <p:txBody>
          <a:bodyPr/>
          <a:lstStyle/>
          <a:p>
            <a:fld id="{86425DA3-A274-D349-A373-1D0D30C163E5}" type="slidenum">
              <a:rPr lang="en-US" smtClean="0"/>
              <a:t>27</a:t>
            </a:fld>
            <a:endParaRPr lang="en-US"/>
          </a:p>
        </p:txBody>
      </p:sp>
    </p:spTree>
    <p:extLst>
      <p:ext uri="{BB962C8B-B14F-4D97-AF65-F5344CB8AC3E}">
        <p14:creationId xmlns:p14="http://schemas.microsoft.com/office/powerpoint/2010/main" val="1163950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dirty="0"/>
              <a:t>30 seconds</a:t>
            </a:r>
          </a:p>
          <a:p>
            <a:endParaRPr lang="en-US" dirty="0"/>
          </a:p>
          <a:p>
            <a:r>
              <a:rPr lang="en-US" b="1" dirty="0"/>
              <a:t>Facilitator Says: </a:t>
            </a:r>
            <a:r>
              <a:rPr lang="en-US" sz="1200" b="0" i="0" u="none" strike="noStrike" cap="none" dirty="0">
                <a:solidFill>
                  <a:schemeClr val="dk1"/>
                </a:solidFill>
                <a:effectLst/>
                <a:latin typeface="Calibri"/>
                <a:ea typeface="Calibri"/>
                <a:cs typeface="Calibri"/>
                <a:sym typeface="Calibri"/>
              </a:rPr>
              <a:t> Throughout today, look for connections!</a:t>
            </a:r>
            <a:endParaRPr lang="en-US" b="1" dirty="0"/>
          </a:p>
        </p:txBody>
      </p:sp>
      <p:sp>
        <p:nvSpPr>
          <p:cNvPr id="4" name="Slide Number Placeholder 3"/>
          <p:cNvSpPr>
            <a:spLocks noGrp="1"/>
          </p:cNvSpPr>
          <p:nvPr>
            <p:ph type="sldNum" sz="quarter" idx="5"/>
          </p:nvPr>
        </p:nvSpPr>
        <p:spPr/>
        <p:txBody>
          <a:bodyPr/>
          <a:lstStyle/>
          <a:p>
            <a:fld id="{86425DA3-A274-D349-A373-1D0D30C163E5}" type="slidenum">
              <a:rPr lang="en-US" smtClean="0"/>
              <a:t>28</a:t>
            </a:fld>
            <a:endParaRPr lang="en-US"/>
          </a:p>
        </p:txBody>
      </p:sp>
    </p:spTree>
    <p:extLst>
      <p:ext uri="{BB962C8B-B14F-4D97-AF65-F5344CB8AC3E}">
        <p14:creationId xmlns:p14="http://schemas.microsoft.com/office/powerpoint/2010/main" val="28389101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Shape 5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43" name="Shape 54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marR="0" lvl="0" indent="0" algn="l" rtl="0">
              <a:spcBef>
                <a:spcPts val="0"/>
              </a:spcBef>
              <a:spcAft>
                <a:spcPts val="0"/>
              </a:spcAft>
              <a:buNone/>
            </a:pP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So, let’s get started!</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We’ll demystify the process of preparing to facilitate professional learning designed by others.  In this session, you’ll explore processes to effectively prepare to facilitate the Content Modules, and they will apply these processes to the materials for the Pre/Post Shifts Experiential.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544" name="Shape 54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minutes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9600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Shape 54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49" name="Shape 54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5 minutes</a:t>
            </a:r>
            <a:endParaRPr lang="en-US" dirty="0"/>
          </a:p>
          <a:p>
            <a:pPr marL="0" indent="0">
              <a:buFontTx/>
              <a:buNone/>
            </a:pPr>
            <a:endParaRPr lang="en-US" dirty="0"/>
          </a:p>
          <a:p>
            <a:pPr marL="0" indent="0">
              <a:buFontTx/>
              <a:buNone/>
            </a:pPr>
            <a:r>
              <a:rPr lang="en-US" b="1" dirty="0"/>
              <a:t>Facilitator</a:t>
            </a:r>
            <a:r>
              <a:rPr lang="en-US" b="1" baseline="0" dirty="0"/>
              <a:t> says: </a:t>
            </a:r>
            <a:r>
              <a:rPr lang="en-US" b="0" baseline="0" dirty="0"/>
              <a:t>We are</a:t>
            </a:r>
            <a:r>
              <a:rPr lang="en-US" sz="1200" b="0" i="0" u="none" strike="noStrike" cap="none" baseline="0" dirty="0">
                <a:solidFill>
                  <a:schemeClr val="dk1"/>
                </a:solidFill>
                <a:latin typeface="Calibri"/>
                <a:ea typeface="Calibri"/>
                <a:cs typeface="Calibri"/>
                <a:sym typeface="Calibri"/>
              </a:rPr>
              <a:t> g</a:t>
            </a:r>
            <a:r>
              <a:rPr lang="en-US" sz="1200" b="0" i="0" u="none" strike="noStrike" cap="none" dirty="0">
                <a:solidFill>
                  <a:schemeClr val="dk1"/>
                </a:solidFill>
                <a:latin typeface="Calibri"/>
                <a:ea typeface="Calibri"/>
                <a:cs typeface="Calibri"/>
                <a:sym typeface="Calibri"/>
              </a:rPr>
              <a:t>oing to start off this session with thinking about your own process for facilitating and how you currently PD to educators. </a:t>
            </a:r>
          </a:p>
          <a:p>
            <a:pPr marL="0" indent="0">
              <a:buFontTx/>
              <a:buNone/>
            </a:pPr>
            <a:endParaRPr lang="en-US" sz="1200" b="0" i="0" u="none" strike="noStrike" cap="none" dirty="0">
              <a:solidFill>
                <a:schemeClr val="dk1"/>
              </a:solidFill>
              <a:latin typeface="Calibri"/>
              <a:ea typeface="Calibri"/>
              <a:cs typeface="Calibri"/>
              <a:sym typeface="Calibri"/>
            </a:endParaRPr>
          </a:p>
          <a:p>
            <a:pPr marL="0" indent="0">
              <a:buFontTx/>
              <a:buNone/>
            </a:pPr>
            <a:r>
              <a:rPr lang="en-US" sz="1200" b="1" i="0" u="none" strike="noStrike" cap="none" dirty="0">
                <a:solidFill>
                  <a:schemeClr val="dk1"/>
                </a:solidFill>
                <a:latin typeface="Calibri"/>
                <a:ea typeface="Calibri"/>
                <a:cs typeface="Calibri"/>
                <a:sym typeface="Calibri"/>
              </a:rPr>
              <a:t>Facilitator does</a:t>
            </a:r>
            <a:r>
              <a:rPr lang="en-US" sz="1200" b="0" i="0" u="none" strike="noStrike" cap="none" dirty="0">
                <a:solidFill>
                  <a:schemeClr val="dk1"/>
                </a:solidFill>
                <a:latin typeface="Calibri"/>
                <a:ea typeface="Calibri"/>
                <a:cs typeface="Calibri"/>
                <a:sym typeface="Calibri"/>
              </a:rPr>
              <a:t>: Review discussion prompts and have participants</a:t>
            </a:r>
            <a:r>
              <a:rPr lang="en-US" sz="1200" b="0" i="0" u="none" strike="noStrike" cap="none" baseline="0" dirty="0">
                <a:solidFill>
                  <a:schemeClr val="dk1"/>
                </a:solidFill>
                <a:latin typeface="Calibri"/>
                <a:ea typeface="Calibri"/>
                <a:cs typeface="Calibri"/>
                <a:sym typeface="Calibri"/>
              </a:rPr>
              <a:t> discuss at their tables.  After 4 minutes, invite participants to share out with the whole group.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Gauge the room (how many people are currently creating/delivering PD as a regular part of their role) using a fist to five, and then acknowledge </a:t>
            </a:r>
            <a:r>
              <a:rPr lang="en-US" sz="1200" b="0" i="0" u="none" strike="noStrike" cap="none" dirty="0">
                <a:solidFill>
                  <a:schemeClr val="dk1"/>
                </a:solidFill>
                <a:latin typeface="Calibri"/>
                <a:ea typeface="Calibri"/>
                <a:cs typeface="Calibri"/>
                <a:sym typeface="Calibri"/>
              </a:rPr>
              <a:t>the varied experience with designing and facilitating PD for adults; some people in this room train teachers every day, others less frequently.  Purpose of this session is primarily to support you to do what it takes to deliver the ELA content modules (exactly what we’ve been presenting here with you), which may look and feel different from other PD you’ve delivered in the past.  </a:t>
            </a:r>
            <a:endParaRPr lang="en-US" dirty="0"/>
          </a:p>
          <a:p>
            <a:pPr marL="0" indent="0">
              <a:buFontTx/>
              <a:buNone/>
            </a:pPr>
            <a:endParaRPr dirty="0"/>
          </a:p>
          <a:p>
            <a:pPr marL="171450" marR="0" lvl="0" indent="-152400" algn="l" rtl="0">
              <a:spcBef>
                <a:spcPts val="0"/>
              </a:spcBef>
              <a:spcAft>
                <a:spcPts val="0"/>
              </a:spcAft>
              <a:buClr>
                <a:schemeClr val="dk1"/>
              </a:buClr>
              <a:buSzPts val="300"/>
              <a:buFont typeface="Arial"/>
              <a:buNone/>
            </a:pPr>
            <a:endParaRPr sz="1200" b="0" i="0" u="none" strike="noStrike" cap="none" dirty="0">
              <a:solidFill>
                <a:schemeClr val="dk1"/>
              </a:solidFill>
              <a:latin typeface="Calibri"/>
              <a:ea typeface="Calibri"/>
              <a:cs typeface="Calibri"/>
              <a:sym typeface="Calibri"/>
            </a:endParaRPr>
          </a:p>
        </p:txBody>
      </p:sp>
      <p:sp>
        <p:nvSpPr>
          <p:cNvPr id="550" name="Shape 55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Clr>
                <a:schemeClr val="dk1"/>
              </a:buClr>
              <a:buSzPts val="300"/>
              <a:buFont typeface="Calibri"/>
              <a:buNone/>
            </a:pPr>
            <a:fld id="{00000000-1234-1234-1234-123412341234}" type="slidenum">
              <a:rPr lang="en-US" sz="1200">
                <a:solidFill>
                  <a:schemeClr val="dk1"/>
                </a:solidFill>
                <a:latin typeface="Calibri"/>
                <a:ea typeface="Calibri"/>
                <a:cs typeface="Calibri"/>
                <a:sym typeface="Calibri"/>
              </a:rPr>
              <a:t>30</a:t>
            </a:fld>
            <a:endParaRPr sz="1200">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Shape 55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57" name="Shape 55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indent="0">
              <a:buFontTx/>
              <a:buNone/>
            </a:pPr>
            <a:r>
              <a:rPr lang="en-US" b="1" dirty="0"/>
              <a:t>Facilitator</a:t>
            </a:r>
            <a:r>
              <a:rPr lang="en-US" b="1" baseline="0" dirty="0"/>
              <a:t> says: </a:t>
            </a:r>
            <a:r>
              <a:rPr lang="en-US" b="0" baseline="0" dirty="0"/>
              <a:t>So why are we talking about this right now? Because </a:t>
            </a:r>
            <a:r>
              <a:rPr lang="en-US" sz="1200" b="0" i="0" u="none" strike="noStrike" cap="none" dirty="0">
                <a:solidFill>
                  <a:schemeClr val="dk1"/>
                </a:solidFill>
                <a:latin typeface="Calibri"/>
                <a:ea typeface="Calibri"/>
                <a:cs typeface="Calibri"/>
                <a:sym typeface="Calibri"/>
              </a:rPr>
              <a:t>your ability to effectively facilitate professional learning is one of the key skills in being</a:t>
            </a:r>
            <a:r>
              <a:rPr lang="en-US" sz="1200" b="0" i="0" u="none" strike="noStrike" cap="none" baseline="0" dirty="0">
                <a:solidFill>
                  <a:schemeClr val="dk1"/>
                </a:solidFill>
                <a:latin typeface="Calibri"/>
                <a:ea typeface="Calibri"/>
                <a:cs typeface="Calibri"/>
                <a:sym typeface="Calibri"/>
              </a:rPr>
              <a:t> an </a:t>
            </a:r>
            <a:r>
              <a:rPr lang="en-US" sz="1200" b="0" i="0" u="none" strike="noStrike" cap="none" dirty="0">
                <a:solidFill>
                  <a:schemeClr val="dk1"/>
                </a:solidFill>
                <a:latin typeface="Calibri"/>
                <a:ea typeface="Calibri"/>
                <a:cs typeface="Calibri"/>
                <a:sym typeface="Calibri"/>
              </a:rPr>
              <a:t>effective Content Leader!</a:t>
            </a:r>
            <a:r>
              <a:rPr lang="en-US" sz="1200" b="0" i="0" u="none" strike="noStrike" cap="none" baseline="0" dirty="0">
                <a:solidFill>
                  <a:schemeClr val="dk1"/>
                </a:solidFill>
                <a:latin typeface="Calibri"/>
                <a:ea typeface="Calibri"/>
                <a:cs typeface="Calibri"/>
                <a:sym typeface="Calibri"/>
              </a:rPr>
              <a:t>  But you are not alone</a:t>
            </a:r>
            <a:r>
              <a:rPr lang="is-IS" sz="1200" b="0" i="0" u="none" strike="noStrike" cap="none" baseline="0" dirty="0">
                <a:solidFill>
                  <a:schemeClr val="dk1"/>
                </a:solidFill>
                <a:latin typeface="Calibri"/>
                <a:ea typeface="Calibri"/>
                <a:cs typeface="Calibri"/>
                <a:sym typeface="Calibri"/>
              </a:rPr>
              <a:t>….we are here to help you!  We will help you do this by:</a:t>
            </a:r>
          </a:p>
          <a:p>
            <a:pPr marL="0" indent="0">
              <a:buFontTx/>
              <a:buNone/>
            </a:pPr>
            <a:endParaRPr lang="is-IS" sz="1200" b="0" i="0" u="none" strike="noStrike" cap="none" baseline="0" dirty="0">
              <a:solidFill>
                <a:schemeClr val="dk1"/>
              </a:solidFill>
              <a:latin typeface="Calibri"/>
              <a:ea typeface="Calibri"/>
              <a:cs typeface="Calibri"/>
              <a:sym typeface="Calibri"/>
            </a:endParaRPr>
          </a:p>
          <a:p>
            <a:pPr marL="0" indent="0">
              <a:buFontTx/>
              <a:buNone/>
            </a:pPr>
            <a:r>
              <a:rPr lang="is-IS" sz="1200" b="1" i="0" u="none" strike="noStrike" cap="none" baseline="0" dirty="0">
                <a:solidFill>
                  <a:schemeClr val="dk1"/>
                </a:solidFill>
                <a:latin typeface="Calibri"/>
                <a:ea typeface="Calibri"/>
                <a:cs typeface="Calibri"/>
                <a:sym typeface="Calibri"/>
              </a:rPr>
              <a:t>Facilitator does: </a:t>
            </a:r>
            <a:r>
              <a:rPr lang="is-IS" sz="1200" b="0" i="0" u="none" strike="noStrike" cap="none" baseline="0" dirty="0">
                <a:solidFill>
                  <a:schemeClr val="dk1"/>
                </a:solidFill>
                <a:latin typeface="Calibri"/>
                <a:ea typeface="Calibri"/>
                <a:cs typeface="Calibri"/>
                <a:sym typeface="Calibri"/>
              </a:rPr>
              <a:t>Click to reveal and explain each bullet:</a:t>
            </a:r>
          </a:p>
          <a:p>
            <a:pPr marL="228600" indent="-228600">
              <a:buFont typeface="+mj-lt"/>
              <a:buAutoNum type="arabicParenR"/>
            </a:pPr>
            <a:r>
              <a:rPr lang="en-US" dirty="0"/>
              <a:t>Supporting you in really knowing the content.  This is the first and most important step in preparing to lead this work back at your schools.  All of these content modules have been designed to build your knowledge</a:t>
            </a:r>
            <a:r>
              <a:rPr lang="en-US" baseline="0" dirty="0"/>
              <a:t> of the content, and in in our work today we will take you through a facilitation prep protocol that focuses heavily on internalizing the content. </a:t>
            </a:r>
          </a:p>
          <a:p>
            <a:pPr marL="228600" indent="-228600">
              <a:buFont typeface="+mj-lt"/>
              <a:buAutoNum type="arabicParenR"/>
            </a:pPr>
            <a:r>
              <a:rPr lang="en-US" baseline="0" dirty="0"/>
              <a:t>With a deep understanding of the content in place, you can then focus on how to convey this content to your peers.  Again the protocol we will practice today will support you in doing this – and we will also examine two specific strategies for facilitation. </a:t>
            </a:r>
          </a:p>
          <a:p>
            <a:pPr marL="228600" indent="-228600">
              <a:buFont typeface="+mj-lt"/>
              <a:buAutoNum type="arabicParenR"/>
            </a:pPr>
            <a:r>
              <a:rPr lang="en-US" baseline="0" dirty="0"/>
              <a:t>Finally, once you practice delivering this two hours of content and we reflect on that experience in CLM 9, we will then turn our attention to this third step – leading cycles of inquiry that lead to changes in teacher practice. We will talk much more about this in CLM 9 and afterwards, you will feel equipped to take all 6 content modules back to your school to lead those two cycles of inquiry that you engaged in as learners – 1) leading a text based discussion and 2) implementing a Guidebooks writing task. </a:t>
            </a:r>
          </a:p>
          <a:p>
            <a:pPr marL="228600" indent="-228600">
              <a:buFont typeface="+mj-lt"/>
              <a:buAutoNum type="arabicParenR"/>
            </a:pPr>
            <a:endParaRPr lang="en-US" baseline="0" dirty="0"/>
          </a:p>
          <a:p>
            <a:pPr marL="0" indent="0">
              <a:buFontTx/>
              <a:buNone/>
            </a:pPr>
            <a:r>
              <a:rPr lang="en-US" baseline="0" dirty="0"/>
              <a:t>And as we shared all the way back in November  - the reason for all of this is our students.  We are doing this work to impact student learning, to prepare ALL of Louisiana’s students for College and Career!</a:t>
            </a:r>
          </a:p>
          <a:p>
            <a:pPr marL="228600" indent="-228600">
              <a:buFont typeface="+mj-lt"/>
              <a:buAutoNum type="arabicParenR"/>
            </a:pPr>
            <a:endParaRPr dirty="0"/>
          </a:p>
          <a:p>
            <a:pPr marL="171450" marR="0" lvl="0"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
        <p:nvSpPr>
          <p:cNvPr id="558" name="Shape 55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31</a:t>
            </a:fld>
            <a:endParaRPr sz="1200">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Shape 5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66" name="Shape 56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b="1" dirty="0"/>
              <a:t>Facilitator</a:t>
            </a:r>
            <a:r>
              <a:rPr lang="en-US" b="1" baseline="0" dirty="0"/>
              <a:t> does: </a:t>
            </a:r>
            <a:r>
              <a:rPr lang="en-US" b="0" baseline="0" dirty="0"/>
              <a:t>Provide a moment for participants to read the objectives to themselves.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0" i="0" u="none" strike="noStrike" cap="none" dirty="0">
                <a:solidFill>
                  <a:schemeClr val="dk1"/>
                </a:solidFill>
                <a:latin typeface="Calibri"/>
                <a:ea typeface="Calibri"/>
                <a:cs typeface="Calibri"/>
                <a:sym typeface="Calibri"/>
              </a:rPr>
              <a:t>Note that the objectives of this session are designed to get help folks think about how they facilitate content that other people (us) have written and designed, because this looks and feels different from delivering content you have designed</a:t>
            </a:r>
            <a:r>
              <a:rPr lang="en-US" sz="1200" b="0" i="0" u="none" strike="noStrike" cap="none" baseline="0" dirty="0">
                <a:solidFill>
                  <a:schemeClr val="dk1"/>
                </a:solidFill>
                <a:latin typeface="Calibri"/>
                <a:ea typeface="Calibri"/>
                <a:cs typeface="Calibri"/>
                <a:sym typeface="Calibri"/>
              </a:rPr>
              <a:t> yourself.</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Ultimately we’re trying to build your toolbox so that you feel ready to do this work with teachers in your district</a:t>
            </a:r>
            <a:endParaRPr sz="1200" b="0" i="0" u="none" strike="noStrike" cap="none" dirty="0">
              <a:solidFill>
                <a:schemeClr val="dk1"/>
              </a:solidFill>
              <a:latin typeface="Calibri"/>
              <a:ea typeface="Calibri"/>
              <a:cs typeface="Calibri"/>
              <a:sym typeface="Calibri"/>
            </a:endParaRPr>
          </a:p>
        </p:txBody>
      </p:sp>
      <p:sp>
        <p:nvSpPr>
          <p:cNvPr id="567" name="Shape 56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Clr>
                <a:schemeClr val="dk1"/>
              </a:buClr>
              <a:buSzPts val="300"/>
              <a:buFont typeface="Calibri"/>
              <a:buNone/>
            </a:pPr>
            <a:fld id="{00000000-1234-1234-1234-123412341234}" type="slidenum">
              <a:rPr lang="en-US" sz="1200">
                <a:solidFill>
                  <a:schemeClr val="dk1"/>
                </a:solidFill>
                <a:latin typeface="Calibri"/>
                <a:ea typeface="Calibri"/>
                <a:cs typeface="Calibri"/>
                <a:sym typeface="Calibri"/>
              </a:rPr>
              <a:t>32</a:t>
            </a:fld>
            <a:endParaRPr sz="1200">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Shape 5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82" name="Shape 58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5 minutes</a:t>
            </a:r>
            <a:endParaRPr lang="en-US" dirty="0"/>
          </a:p>
          <a:p>
            <a:pPr marL="0" indent="0">
              <a:buFontTx/>
              <a:buNone/>
            </a:pPr>
            <a:endParaRPr lang="en-US" dirty="0"/>
          </a:p>
          <a:p>
            <a:pPr marL="0" indent="0">
              <a:buFontTx/>
              <a:buNone/>
            </a:pPr>
            <a:r>
              <a:rPr lang="en-US" b="1" dirty="0"/>
              <a:t>Facilitator</a:t>
            </a:r>
            <a:r>
              <a:rPr lang="en-US" b="1" baseline="0" dirty="0"/>
              <a:t> says: </a:t>
            </a:r>
            <a:r>
              <a:rPr lang="en-US" b="0" baseline="0" dirty="0"/>
              <a:t>I want to start with a quote from a piece of survey feedback we got during our first days together </a:t>
            </a:r>
            <a:r>
              <a:rPr lang="en-US" sz="1200" b="0" i="0" u="none" strike="noStrike" cap="none" dirty="0">
                <a:solidFill>
                  <a:schemeClr val="dk1"/>
                </a:solidFill>
                <a:latin typeface="Calibri"/>
                <a:ea typeface="Calibri"/>
                <a:cs typeface="Calibri"/>
                <a:sym typeface="Calibri"/>
              </a:rPr>
              <a:t>(we don’t know who submitted this particular</a:t>
            </a:r>
            <a:r>
              <a:rPr lang="en-US" sz="1200" b="0" i="0" u="none" strike="noStrike" cap="none" baseline="0" dirty="0">
                <a:solidFill>
                  <a:schemeClr val="dk1"/>
                </a:solidFill>
                <a:latin typeface="Calibri"/>
                <a:ea typeface="Calibri"/>
                <a:cs typeface="Calibri"/>
                <a:sym typeface="Calibri"/>
              </a:rPr>
              <a:t> feedback, but we certainly appreciate it!).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Read the quote aloud, have a participant read it aloud, or have participants read it to themselves.  Then, click to reveal the box with discussion prompts.  Review the prompts and have participants discuss with a partner or at their table groups.  Afterwards, invite participants to share with the whole group. </a:t>
            </a:r>
          </a:p>
          <a:p>
            <a:pPr marL="0" indent="0">
              <a:buFontTx/>
              <a:buNone/>
            </a:pPr>
            <a:r>
              <a:rPr lang="en-US" sz="1200" b="0" i="0" u="none" strike="noStrike" cap="none" baseline="0" dirty="0">
                <a:solidFill>
                  <a:schemeClr val="dk1"/>
                </a:solidFill>
                <a:latin typeface="Calibri"/>
                <a:ea typeface="Calibri"/>
                <a:cs typeface="Calibri"/>
                <a:sym typeface="Calibri"/>
              </a:rPr>
              <a:t> </a:t>
            </a:r>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We aren’t bringing this quote to you now to pat ourselves on the back – we are showing this quote because something very specific about this quote resonated with us. We are glad to see that this person had such a positive experience during our first round of trainings, but what really struck us about this comment is that </a:t>
            </a:r>
            <a:r>
              <a:rPr lang="is-IS" sz="1200" b="0" i="0" u="none" strike="noStrike" cap="none" baseline="0" dirty="0">
                <a:solidFill>
                  <a:schemeClr val="dk1"/>
                </a:solidFill>
                <a:latin typeface="Calibri"/>
                <a:ea typeface="Calibri"/>
                <a:cs typeface="Calibri"/>
                <a:sym typeface="Calibri"/>
              </a:rPr>
              <a:t>this person is apprehensive about being able to do this themselves. A</a:t>
            </a:r>
            <a:r>
              <a:rPr lang="en-US" sz="1200" b="0" i="0" u="none" strike="noStrike" cap="none" baseline="0" dirty="0">
                <a:solidFill>
                  <a:schemeClr val="dk1"/>
                </a:solidFill>
                <a:latin typeface="Calibri"/>
                <a:ea typeface="Calibri"/>
                <a:cs typeface="Calibri"/>
                <a:sym typeface="Calibri"/>
              </a:rPr>
              <a:t>n</a:t>
            </a:r>
            <a:r>
              <a:rPr lang="is-IS" sz="1200" b="0" i="0" u="none" strike="noStrike" cap="none" baseline="0" dirty="0">
                <a:solidFill>
                  <a:schemeClr val="dk1"/>
                </a:solidFill>
                <a:latin typeface="Calibri"/>
                <a:ea typeface="Calibri"/>
                <a:cs typeface="Calibri"/>
                <a:sym typeface="Calibri"/>
              </a:rPr>
              <a:t>d that’s totally understandable!  We are sure this person is not alone (in fact we saw several simialr comments in the surveys over the last few months)...so much so that we really want to name this feeling and more importantly...put your minds at ease!</a:t>
            </a:r>
            <a:endParaRPr dirty="0"/>
          </a:p>
          <a:p>
            <a:pPr marL="171450" marR="0" lvl="0"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
        <p:nvSpPr>
          <p:cNvPr id="583" name="Shape 58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31562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Shape 58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90" name="Shape 59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indent="0">
              <a:buFontTx/>
              <a:buNone/>
            </a:pPr>
            <a:r>
              <a:rPr lang="en-US" b="1" dirty="0"/>
              <a:t>Facilitator</a:t>
            </a:r>
            <a:r>
              <a:rPr lang="en-US" b="1" baseline="0" dirty="0"/>
              <a:t> says: </a:t>
            </a:r>
            <a:r>
              <a:rPr lang="en-US" b="0" baseline="0" dirty="0"/>
              <a:t>What you may be thinking about the Content Modules you experienced yourself is that it seems like magic.</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Bringing Content Modules to life is like Dorothy visiting the Emerald City in the Wizard of Oz. </a:t>
            </a:r>
            <a:r>
              <a:rPr lang="en-US" sz="1200" b="0" i="0" u="none" strike="noStrike" cap="none" baseline="0" dirty="0">
                <a:solidFill>
                  <a:schemeClr val="dk1"/>
                </a:solidFill>
                <a:latin typeface="Calibri"/>
                <a:ea typeface="Calibri"/>
                <a:cs typeface="Calibri"/>
                <a:sym typeface="Calibri"/>
              </a:rPr>
              <a:t>  Dorothy goes to this beautiful, magical city</a:t>
            </a:r>
            <a:r>
              <a:rPr lang="en-US" sz="1200" b="0" i="0" u="none" strike="noStrike" cap="none" dirty="0">
                <a:solidFill>
                  <a:schemeClr val="dk1"/>
                </a:solidFill>
                <a:latin typeface="Calibri"/>
                <a:ea typeface="Calibri"/>
                <a:cs typeface="Calibri"/>
                <a:sym typeface="Calibri"/>
              </a:rPr>
              <a:t> to see the Wizard, all smoke and fire (lot of show), but in reality we find out there’s actually no wizard granting wishes, there’s just a person behind the curtain working all of the smoke machines, etc.</a:t>
            </a:r>
          </a:p>
          <a:p>
            <a:pPr marL="0" indent="0">
              <a:buFontTx/>
              <a:buNone/>
            </a:pPr>
            <a:endParaRPr lang="en-US" sz="1200" b="0" i="0" u="none" strike="noStrike" cap="none" dirty="0">
              <a:solidFill>
                <a:schemeClr val="dk1"/>
              </a:solidFill>
              <a:latin typeface="Calibri"/>
              <a:ea typeface="Calibri"/>
              <a:cs typeface="Calibri"/>
              <a:sym typeface="Calibri"/>
            </a:endParaRPr>
          </a:p>
          <a:p>
            <a:pPr marL="0" indent="0">
              <a:buFontTx/>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Click</a:t>
            </a:r>
            <a:r>
              <a:rPr lang="en-US" sz="1200" b="0" i="0" u="none" strike="noStrike" cap="none" baseline="0" dirty="0">
                <a:solidFill>
                  <a:schemeClr val="dk1"/>
                </a:solidFill>
                <a:latin typeface="Calibri"/>
                <a:ea typeface="Calibri"/>
                <a:cs typeface="Calibri"/>
                <a:sym typeface="Calibri"/>
              </a:rPr>
              <a:t> to reveal text.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We</a:t>
            </a:r>
            <a:r>
              <a:rPr lang="en-US" sz="1200" b="0" i="0" u="none" strike="noStrike" cap="none" baseline="0" dirty="0">
                <a:solidFill>
                  <a:schemeClr val="dk1"/>
                </a:solidFill>
                <a:latin typeface="Calibri"/>
                <a:ea typeface="Calibri"/>
                <a:cs typeface="Calibri"/>
                <a:sym typeface="Calibri"/>
              </a:rPr>
              <a:t> s</a:t>
            </a:r>
            <a:r>
              <a:rPr lang="en-US" sz="1200" b="0" i="0" u="none" strike="noStrike" cap="none" dirty="0">
                <a:solidFill>
                  <a:schemeClr val="dk1"/>
                </a:solidFill>
                <a:latin typeface="Calibri"/>
                <a:ea typeface="Calibri"/>
                <a:cs typeface="Calibri"/>
                <a:sym typeface="Calibri"/>
              </a:rPr>
              <a:t>hare this analogy to say that your facilitators may seem like the wizard, however, there has been a lot of intentional study, planning, and facilitation practice that’s gone into them being in front of you delivering the modules, leading this PD.</a:t>
            </a:r>
            <a:r>
              <a:rPr lang="en-US" sz="1200" b="0" i="0" u="none" strike="noStrike" cap="none" baseline="0" dirty="0">
                <a:solidFill>
                  <a:schemeClr val="dk1"/>
                </a:solidFill>
                <a:latin typeface="Calibri"/>
                <a:ea typeface="Calibri"/>
                <a:cs typeface="Calibri"/>
                <a:sym typeface="Calibri"/>
              </a:rPr>
              <a:t>  And just like you, they delivered this content without actually creating it themselves!</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Key Point: </a:t>
            </a:r>
            <a:r>
              <a:rPr lang="en-US" sz="1200" b="0" i="0" u="none" strike="noStrike" cap="none" dirty="0">
                <a:solidFill>
                  <a:schemeClr val="dk1"/>
                </a:solidFill>
                <a:latin typeface="Calibri"/>
                <a:ea typeface="Calibri"/>
                <a:cs typeface="Calibri"/>
                <a:sym typeface="Calibri"/>
              </a:rPr>
              <a:t>The punchline here is that there’s no wizard/smoke/magic, there’s just your facilitators, doing the hard work of preparing to deliver this content to you,</a:t>
            </a:r>
            <a:r>
              <a:rPr lang="en-US" sz="1200" b="0" i="0" u="none" strike="noStrike" cap="none" baseline="0" dirty="0">
                <a:solidFill>
                  <a:schemeClr val="dk1"/>
                </a:solidFill>
                <a:latin typeface="Calibri"/>
                <a:ea typeface="Calibri"/>
                <a:cs typeface="Calibri"/>
                <a:sym typeface="Calibri"/>
              </a:rPr>
              <a:t> which means you too can deliver the content effectively as long as you put in the time and work to prepare!</a:t>
            </a:r>
            <a:endParaRPr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Image Source: </a:t>
            </a:r>
            <a:r>
              <a:rPr lang="en-US" sz="1200" b="0" i="0" u="none" strike="noStrike" cap="none" dirty="0">
                <a:solidFill>
                  <a:schemeClr val="dk1"/>
                </a:solidFill>
                <a:latin typeface="Calibri"/>
                <a:ea typeface="Calibri"/>
                <a:cs typeface="Calibri"/>
                <a:sym typeface="Calibri"/>
              </a:rPr>
              <a:t>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/the-wizard-of-oz-bert-lahr-516687/</a:t>
            </a:r>
            <a:endParaRPr sz="1200" b="0" i="0" u="none" strike="noStrike" cap="none" dirty="0">
              <a:solidFill>
                <a:schemeClr val="dk1"/>
              </a:solidFill>
              <a:latin typeface="Calibri"/>
              <a:ea typeface="Calibri"/>
              <a:cs typeface="Calibri"/>
              <a:sym typeface="Calibri"/>
            </a:endParaRPr>
          </a:p>
        </p:txBody>
      </p:sp>
      <p:sp>
        <p:nvSpPr>
          <p:cNvPr id="591" name="Shape 59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34</a:t>
            </a:fld>
            <a:endParaRPr sz="1200">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Shape 60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01" name="Shape 60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indent="0">
              <a:buFontTx/>
              <a:buNone/>
            </a:pPr>
            <a:r>
              <a:rPr lang="en-US" b="1" dirty="0"/>
              <a:t>Facilitator</a:t>
            </a:r>
            <a:r>
              <a:rPr lang="en-US" b="1" baseline="0" dirty="0"/>
              <a:t> says: </a:t>
            </a:r>
            <a:r>
              <a:rPr lang="en-US" b="0" baseline="0" dirty="0"/>
              <a:t>Still feeling a little nervous? Don’t worry, we are going to walk you through the same process we use to prepare to deliver these Content Modules, so you can use it too in your own preparations!  </a:t>
            </a:r>
            <a:r>
              <a:rPr lang="en-US" sz="1200" b="0" i="0" u="none" strike="noStrike" cap="none" dirty="0">
                <a:solidFill>
                  <a:schemeClr val="dk1"/>
                </a:solidFill>
                <a:latin typeface="Calibri"/>
                <a:ea typeface="Calibri"/>
                <a:cs typeface="Calibri"/>
                <a:sym typeface="Calibri"/>
              </a:rPr>
              <a:t>So, what exactly does that preparation look like?</a:t>
            </a:r>
          </a:p>
          <a:p>
            <a:pPr marL="0" indent="0">
              <a:buFontTx/>
              <a:buNone/>
            </a:pPr>
            <a:endParaRPr lang="en-US" sz="1200" b="0" i="0" u="none" strike="noStrike" cap="none" dirty="0">
              <a:solidFill>
                <a:schemeClr val="dk1"/>
              </a:solidFill>
              <a:latin typeface="Calibri"/>
              <a:ea typeface="Calibri"/>
              <a:cs typeface="Calibri"/>
              <a:sym typeface="Calibri"/>
            </a:endParaRPr>
          </a:p>
          <a:p>
            <a:pPr marL="0" indent="0">
              <a:buFontTx/>
              <a:buNone/>
            </a:pPr>
            <a:r>
              <a:rPr lang="en-US" sz="1200" b="1" i="0" u="none" strike="noStrike" cap="none" dirty="0">
                <a:solidFill>
                  <a:schemeClr val="dk1"/>
                </a:solidFill>
                <a:latin typeface="Calibri"/>
                <a:ea typeface="Calibri"/>
                <a:cs typeface="Calibri"/>
                <a:sym typeface="Calibri"/>
              </a:rPr>
              <a:t>Facilitator</a:t>
            </a:r>
            <a:r>
              <a:rPr lang="en-US" sz="1200" b="1" i="0" u="none" strike="noStrike" cap="none" baseline="0" dirty="0">
                <a:solidFill>
                  <a:schemeClr val="dk1"/>
                </a:solidFill>
                <a:latin typeface="Calibri"/>
                <a:ea typeface="Calibri"/>
                <a:cs typeface="Calibri"/>
                <a:sym typeface="Calibri"/>
              </a:rPr>
              <a:t> does</a:t>
            </a:r>
            <a:r>
              <a:rPr lang="en-US" sz="1200" b="0" i="0" u="none" strike="noStrike" cap="none" baseline="0" dirty="0">
                <a:solidFill>
                  <a:schemeClr val="dk1"/>
                </a:solidFill>
                <a:latin typeface="Calibri"/>
                <a:ea typeface="Calibri"/>
                <a:cs typeface="Calibri"/>
                <a:sym typeface="Calibri"/>
              </a:rPr>
              <a:t>: Click to reveal and briefly explain each bullet.  Emphasize the last bullet – the more you practice, the more confident you’ll feel and the more prepared you will be on the day of!  Explain that we rehearse in lots of different ways – on our own (in front of a mirror, in front of your dog, or spouse, etc.), and with each other – because we live far away we rehearse virtually together over the computer so we can practice and get feedback.</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W</a:t>
            </a:r>
            <a:r>
              <a:rPr lang="en-US" sz="1200" b="0" i="0" u="none" strike="noStrike" cap="none" dirty="0">
                <a:solidFill>
                  <a:schemeClr val="dk1"/>
                </a:solidFill>
                <a:latin typeface="Calibri"/>
                <a:ea typeface="Calibri"/>
                <a:cs typeface="Calibri"/>
                <a:sym typeface="Calibri"/>
              </a:rPr>
              <a:t>e’re going to take you through this today so you can feel prepared to do your first rehearsal</a:t>
            </a:r>
            <a:r>
              <a:rPr lang="en-US" sz="1200" b="0" i="0" u="none" strike="noStrike" cap="none" baseline="0" dirty="0">
                <a:solidFill>
                  <a:schemeClr val="dk1"/>
                </a:solidFill>
                <a:latin typeface="Calibri"/>
                <a:ea typeface="Calibri"/>
                <a:cs typeface="Calibri"/>
                <a:sym typeface="Calibri"/>
              </a:rPr>
              <a:t> this afternoon and so you can use this process to prepare to deliver the Pre/Post Shifts Experiential between now and CLM 9!</a:t>
            </a:r>
            <a:endParaRPr lang="en-US" dirty="0"/>
          </a:p>
          <a:p>
            <a:pPr marL="0" indent="0">
              <a:buFontTx/>
              <a:buNone/>
            </a:pPr>
            <a:endParaRPr dirty="0"/>
          </a:p>
          <a:p>
            <a:pPr marL="171450" marR="0" lvl="0" indent="-171450" algn="l" rtl="0">
              <a:spcBef>
                <a:spcPts val="0"/>
              </a:spcBef>
              <a:spcAft>
                <a:spcPts val="0"/>
              </a:spcAft>
              <a:buClr>
                <a:schemeClr val="dk1"/>
              </a:buClr>
              <a:buSzPts val="1200"/>
              <a:buFont typeface="Arial"/>
              <a:buChar char="•"/>
            </a:pPr>
            <a:endParaRPr lang="en-US" sz="1200" b="0" i="0" u="none" strike="noStrike" cap="none" dirty="0">
              <a:solidFill>
                <a:schemeClr val="dk1"/>
              </a:solidFill>
              <a:latin typeface="Calibri"/>
              <a:ea typeface="Calibri"/>
              <a:cs typeface="Calibri"/>
              <a:sym typeface="Calibri"/>
            </a:endParaRPr>
          </a:p>
          <a:p>
            <a:pPr marL="171450" marR="0" lvl="0"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1" i="0" u="none" strike="noStrike" cap="none" dirty="0">
                <a:solidFill>
                  <a:schemeClr val="dk1"/>
                </a:solidFill>
                <a:latin typeface="Calibri"/>
                <a:ea typeface="Calibri"/>
                <a:cs typeface="Calibri"/>
                <a:sym typeface="Calibri"/>
              </a:rPr>
              <a:t>Image Source</a:t>
            </a:r>
            <a:r>
              <a:rPr lang="en-US" sz="1200" b="0" i="0" u="none" strike="noStrike" cap="none" dirty="0">
                <a:solidFill>
                  <a:schemeClr val="dk1"/>
                </a:solidFill>
                <a:latin typeface="Calibri"/>
                <a:ea typeface="Calibri"/>
                <a:cs typeface="Calibri"/>
                <a:sym typeface="Calibri"/>
              </a:rPr>
              <a:t>: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/bert-lahr-actor-cowardly-lion-516812/</a:t>
            </a:r>
            <a:endParaRPr sz="1200" b="0" i="0" u="none" strike="noStrike" cap="none" dirty="0">
              <a:solidFill>
                <a:schemeClr val="dk1"/>
              </a:solidFill>
              <a:latin typeface="Calibri"/>
              <a:ea typeface="Calibri"/>
              <a:cs typeface="Calibri"/>
              <a:sym typeface="Calibri"/>
            </a:endParaRPr>
          </a:p>
        </p:txBody>
      </p:sp>
      <p:sp>
        <p:nvSpPr>
          <p:cNvPr id="602" name="Shape 60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35</a:t>
            </a:fld>
            <a:endParaRPr sz="1200">
              <a:solidFill>
                <a:schemeClr val="dk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Shape 6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27" name="Shape 62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b="1" dirty="0"/>
              <a:t>Facilitator</a:t>
            </a:r>
            <a:r>
              <a:rPr lang="en-US" b="1" baseline="0" dirty="0"/>
              <a:t> says: </a:t>
            </a:r>
            <a:r>
              <a:rPr lang="en-US" sz="1200" b="0" i="0" u="none" strike="noStrike" cap="none" baseline="0" dirty="0">
                <a:solidFill>
                  <a:schemeClr val="dk1"/>
                </a:solidFill>
                <a:latin typeface="Calibri"/>
                <a:ea typeface="Calibri"/>
                <a:cs typeface="Calibri"/>
                <a:sym typeface="Calibri"/>
              </a:rPr>
              <a:t>The prep protocol we will use is the same as the 4 steps we just shared with you.  This </a:t>
            </a:r>
            <a:r>
              <a:rPr lang="en-US" sz="1200" b="0" i="0" u="none" strike="noStrike" cap="none" dirty="0">
                <a:solidFill>
                  <a:schemeClr val="dk1"/>
                </a:solidFill>
                <a:latin typeface="Calibri"/>
                <a:ea typeface="Calibri"/>
                <a:cs typeface="Calibri"/>
                <a:sym typeface="Calibri"/>
              </a:rPr>
              <a:t>protocol is kind of your “ruby slippers” – this is what will lead you to success to deliver these trainings! So, let’s dive into step 1: reviewing your session materials.</a:t>
            </a:r>
            <a:endParaRPr dirty="0"/>
          </a:p>
          <a:p>
            <a:pPr marL="171450" marR="0" lvl="0" indent="-95250" algn="l" rtl="0">
              <a:spcBef>
                <a:spcPts val="0"/>
              </a:spcBef>
              <a:spcAft>
                <a:spcPts val="0"/>
              </a:spcAft>
              <a:buClr>
                <a:schemeClr val="dk1"/>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1" i="0" u="none" strike="noStrike" cap="none" dirty="0">
                <a:solidFill>
                  <a:schemeClr val="dk1"/>
                </a:solidFill>
                <a:latin typeface="Calibri"/>
                <a:ea typeface="Calibri"/>
                <a:cs typeface="Calibri"/>
                <a:sym typeface="Calibri"/>
              </a:rPr>
              <a:t>Image Source</a:t>
            </a:r>
            <a:r>
              <a:rPr lang="en-US" sz="1200" b="0" i="0" u="none" strike="noStrike" cap="none" dirty="0">
                <a:solidFill>
                  <a:schemeClr val="dk1"/>
                </a:solidFill>
                <a:latin typeface="Calibri"/>
                <a:ea typeface="Calibri"/>
                <a:cs typeface="Calibri"/>
                <a:sym typeface="Calibri"/>
              </a:rPr>
              <a:t>: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/pumps-high-heeled-shoe-154636/</a:t>
            </a:r>
            <a:endParaRPr sz="1200" b="0" i="0" u="none" strike="noStrike" cap="none" dirty="0">
              <a:solidFill>
                <a:schemeClr val="dk1"/>
              </a:solidFill>
              <a:latin typeface="Calibri"/>
              <a:ea typeface="Calibri"/>
              <a:cs typeface="Calibri"/>
              <a:sym typeface="Calibri"/>
            </a:endParaRPr>
          </a:p>
        </p:txBody>
      </p:sp>
      <p:sp>
        <p:nvSpPr>
          <p:cNvPr id="628" name="Shape 62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36</a:t>
            </a:fld>
            <a:endParaRPr sz="1200">
              <a:solidFill>
                <a:schemeClr val="dk1"/>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Shape 6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36" name="Shape 63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1.5 minutes</a:t>
            </a:r>
            <a:endParaRPr lang="en-US" dirty="0"/>
          </a:p>
          <a:p>
            <a:pPr marL="0" indent="0">
              <a:buFontTx/>
              <a:buNone/>
            </a:pPr>
            <a:endParaRPr lang="en-US" dirty="0"/>
          </a:p>
          <a:p>
            <a:pPr marL="0" indent="0">
              <a:buFontTx/>
              <a:buNone/>
            </a:pPr>
            <a:r>
              <a:rPr lang="en-US" b="1" dirty="0"/>
              <a:t>Facilitator</a:t>
            </a:r>
            <a:r>
              <a:rPr lang="en-US" b="1" baseline="0" dirty="0"/>
              <a:t> does: </a:t>
            </a:r>
            <a:r>
              <a:rPr lang="en-US" sz="1200" b="0" i="0" u="none" strike="noStrike" cap="none" dirty="0">
                <a:solidFill>
                  <a:schemeClr val="dk1"/>
                </a:solidFill>
                <a:latin typeface="Calibri"/>
                <a:ea typeface="Calibri"/>
                <a:cs typeface="Calibri"/>
                <a:sym typeface="Calibri"/>
              </a:rPr>
              <a:t>Orient people to the materials associated with this session.</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Indicate that they have hard copies and that they can also go to this link where they’ll be able to download a zip file of electronic copies of all of the materials.</a:t>
            </a:r>
          </a:p>
          <a:p>
            <a:pPr marL="0" indent="0">
              <a:buFontTx/>
              <a:buNone/>
            </a:pPr>
            <a:endParaRPr lang="en-US" sz="1200" b="0" i="0" u="none" strike="noStrike" cap="none" dirty="0">
              <a:solidFill>
                <a:schemeClr val="dk1"/>
              </a:solidFill>
              <a:latin typeface="Calibri"/>
              <a:ea typeface="Calibri"/>
              <a:cs typeface="Calibri"/>
              <a:sym typeface="Calibri"/>
            </a:endParaRPr>
          </a:p>
          <a:p>
            <a:pPr marL="0" indent="0">
              <a:buFontTx/>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Some of you may have the hard copy print outs of these slides and materials from your own note catchers (from back in July!). Those may be helpful to refer to if you’ve written notes as a learner, but it’s also important now to be able to access these materials digitally, since you’ll actually use them to present! </a:t>
            </a:r>
          </a:p>
          <a:p>
            <a:pPr marL="0" indent="0">
              <a:buFontTx/>
              <a:buNone/>
            </a:pPr>
            <a:endParaRPr lang="en-US" sz="1200" b="0" i="0" u="none" strike="noStrike" cap="none" dirty="0">
              <a:solidFill>
                <a:schemeClr val="dk1"/>
              </a:solidFill>
              <a:latin typeface="Calibri"/>
              <a:ea typeface="Calibri"/>
              <a:cs typeface="Calibri"/>
              <a:sym typeface="Calibri"/>
            </a:endParaRPr>
          </a:p>
          <a:p>
            <a:pPr marL="0" indent="0">
              <a:buFontTx/>
              <a:buNone/>
            </a:pPr>
            <a:r>
              <a:rPr lang="en-US" sz="1200" b="1" i="0" u="none" strike="noStrike" cap="none" dirty="0">
                <a:solidFill>
                  <a:schemeClr val="dk1"/>
                </a:solidFill>
                <a:latin typeface="Calibri"/>
                <a:ea typeface="Calibri"/>
                <a:cs typeface="Calibri"/>
                <a:sym typeface="Calibri"/>
              </a:rPr>
              <a:t>Note: </a:t>
            </a:r>
            <a:r>
              <a:rPr lang="en-US" sz="1200" b="0" i="0" u="none" strike="noStrike" cap="none" dirty="0">
                <a:solidFill>
                  <a:schemeClr val="dk1"/>
                </a:solidFill>
                <a:latin typeface="Calibri"/>
                <a:ea typeface="Calibri"/>
                <a:cs typeface="Calibri"/>
                <a:sym typeface="Calibri"/>
              </a:rPr>
              <a:t>Participants MUST download these files to their computers in order to edit them. They cannot edit them online from the folder in google.</a:t>
            </a:r>
            <a:endParaRPr lang="en-US" sz="1200" b="1" i="0" u="none" strike="noStrike" cap="none" dirty="0">
              <a:solidFill>
                <a:schemeClr val="dk1"/>
              </a:solidFill>
              <a:latin typeface="Calibri"/>
              <a:ea typeface="Calibri"/>
              <a:cs typeface="Calibri"/>
              <a:sym typeface="Calibri"/>
            </a:endParaRPr>
          </a:p>
          <a:p>
            <a:pPr marL="0" indent="0">
              <a:buFontTx/>
              <a:buNone/>
            </a:pPr>
            <a:endParaRPr lang="en-US" sz="1200" b="0" i="0" u="none" strike="noStrike" cap="none" dirty="0">
              <a:solidFill>
                <a:schemeClr val="dk1"/>
              </a:solidFill>
              <a:latin typeface="Calibri"/>
              <a:ea typeface="Calibri"/>
              <a:cs typeface="Calibri"/>
              <a:sym typeface="Calibri"/>
            </a:endParaRPr>
          </a:p>
          <a:p>
            <a:pPr marL="0" indent="0">
              <a:buFontTx/>
              <a:buNone/>
            </a:pPr>
            <a:endParaRPr lang="en-US" sz="1200" b="1" i="0" u="none" strike="noStrike" cap="none" dirty="0">
              <a:solidFill>
                <a:schemeClr val="dk1"/>
              </a:solidFill>
              <a:latin typeface="Calibri"/>
              <a:ea typeface="Calibri"/>
              <a:cs typeface="Calibri"/>
              <a:sym typeface="Calibri"/>
            </a:endParaRPr>
          </a:p>
        </p:txBody>
      </p:sp>
      <p:sp>
        <p:nvSpPr>
          <p:cNvPr id="637" name="Shape 63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37</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Shape 64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44" name="Shape 644"/>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20 minutes</a:t>
            </a:r>
            <a:endParaRPr lang="en-US" dirty="0"/>
          </a:p>
          <a:p>
            <a:pPr marL="0" indent="0">
              <a:buFontTx/>
              <a:buNone/>
            </a:pPr>
            <a:endParaRPr lang="en-US" dirty="0"/>
          </a:p>
          <a:p>
            <a:pPr marL="0" indent="0">
              <a:buFontTx/>
              <a:buNone/>
            </a:pPr>
            <a:r>
              <a:rPr lang="en-US" b="1" dirty="0"/>
              <a:t>Facilitator</a:t>
            </a:r>
            <a:r>
              <a:rPr lang="en-US" b="1" baseline="0" dirty="0"/>
              <a:t> does: </a:t>
            </a:r>
            <a:r>
              <a:rPr lang="en-US" b="0" baseline="0" dirty="0"/>
              <a:t>Direct participants to review their PPT and facilitator notes.  Explain that this is a first look, not a deep dive.  We will be going much deeper into all of this content soon! For now they should read through the slides and take note of the type of information that is provided in the facilitator notes. </a:t>
            </a:r>
          </a:p>
          <a:p>
            <a:pPr marL="0" indent="0">
              <a:buFontTx/>
              <a:buNone/>
            </a:pPr>
            <a:endParaRPr lang="en-US" b="0" baseline="0" dirty="0"/>
          </a:p>
          <a:p>
            <a:pPr marL="0" indent="0">
              <a:buFontTx/>
              <a:buNone/>
            </a:pPr>
            <a:r>
              <a:rPr lang="en-US" b="1" baseline="0" dirty="0"/>
              <a:t>Note: </a:t>
            </a:r>
            <a:r>
              <a:rPr lang="en-US" b="0" baseline="0" dirty="0"/>
              <a:t>Here, our focus is on the PPT and facilitator notes because these are resources participants have not seen before. We’re de-emphasizing reviewing the note catchers and other materials/handouts because they’ve seen them, and also because they’ll have time to dig into those during Step 2 of the protocol.  </a:t>
            </a:r>
          </a:p>
          <a:p>
            <a:pPr marL="0" indent="0">
              <a:buFontTx/>
              <a:buNone/>
            </a:pPr>
            <a:endParaRPr lang="en-US" b="0" baseline="0" dirty="0"/>
          </a:p>
          <a:p>
            <a:pPr marL="0" indent="0">
              <a:buFontTx/>
              <a:buNone/>
            </a:pPr>
            <a:r>
              <a:rPr lang="en-US" b="1" baseline="0" dirty="0"/>
              <a:t>Note: </a:t>
            </a:r>
            <a:r>
              <a:rPr lang="en-US" b="0" baseline="0" dirty="0"/>
              <a:t>Participants can review the PPT and facilitator notes digitally by downloading the version in the google folder on the previous slide. However, if you have participants who prefer hard copies, we are also including a printout of the slides and notes pages in their participant handouts (this is printed separately from the note catcher). </a:t>
            </a:r>
            <a:endParaRPr b="1" dirty="0"/>
          </a:p>
          <a:p>
            <a:pPr marL="0" marR="0" lvl="0" indent="0" algn="l" rtl="0">
              <a:spcBef>
                <a:spcPts val="0"/>
              </a:spcBef>
              <a:spcAft>
                <a:spcPts val="0"/>
              </a:spcAft>
              <a:buClr>
                <a:schemeClr val="dk1"/>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1" i="0" u="none" strike="noStrike" cap="none" dirty="0">
                <a:solidFill>
                  <a:schemeClr val="dk1"/>
                </a:solidFill>
                <a:latin typeface="Calibri"/>
                <a:ea typeface="Calibri"/>
                <a:cs typeface="Calibri"/>
                <a:sym typeface="Calibri"/>
              </a:rPr>
              <a:t>Image Source</a:t>
            </a:r>
            <a:r>
              <a:rPr lang="en-US" sz="1200" b="0" i="0" u="none" strike="noStrike" cap="none" dirty="0">
                <a:solidFill>
                  <a:schemeClr val="dk1"/>
                </a:solidFill>
                <a:latin typeface="Calibri"/>
                <a:ea typeface="Calibri"/>
                <a:cs typeface="Calibri"/>
                <a:sym typeface="Calibri"/>
              </a:rPr>
              <a:t>: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/pumps-high-heeled-shoe-154636/</a:t>
            </a:r>
            <a:endParaRPr sz="1200" b="0" i="0" u="none" strike="noStrike" cap="none" dirty="0">
              <a:solidFill>
                <a:schemeClr val="dk1"/>
              </a:solidFill>
              <a:latin typeface="Calibri"/>
              <a:ea typeface="Calibri"/>
              <a:cs typeface="Calibri"/>
              <a:sym typeface="Calibri"/>
            </a:endParaRPr>
          </a:p>
        </p:txBody>
      </p:sp>
      <p:sp>
        <p:nvSpPr>
          <p:cNvPr id="645" name="Shape 645"/>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38</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Shape 64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44" name="Shape 644"/>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4 minutes</a:t>
            </a:r>
            <a:endParaRPr lang="en-US" dirty="0"/>
          </a:p>
          <a:p>
            <a:pPr marL="0" indent="0">
              <a:buFontTx/>
              <a:buNone/>
            </a:pPr>
            <a:endParaRPr lang="en-US" dirty="0"/>
          </a:p>
          <a:p>
            <a:pPr marL="0" indent="0">
              <a:buFontTx/>
              <a:buNone/>
            </a:pPr>
            <a:r>
              <a:rPr lang="en-US" b="1" dirty="0"/>
              <a:t>Facilitator</a:t>
            </a:r>
            <a:r>
              <a:rPr lang="en-US" b="1" baseline="0" dirty="0"/>
              <a:t> does: </a:t>
            </a:r>
            <a:r>
              <a:rPr lang="en-US" b="0" baseline="0" dirty="0"/>
              <a:t>Review discussion prompts and have participants meet with a new partner (use their critter partners) to discuss. Afterwards, invite a few participants to share their observations and reactions with the group. </a:t>
            </a: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1" i="0" u="none" strike="noStrike" cap="none" dirty="0">
                <a:solidFill>
                  <a:schemeClr val="dk1"/>
                </a:solidFill>
                <a:latin typeface="Calibri"/>
                <a:ea typeface="Calibri"/>
                <a:cs typeface="Calibri"/>
                <a:sym typeface="Calibri"/>
              </a:rPr>
              <a:t>Key Takeaways: </a:t>
            </a:r>
          </a:p>
          <a:p>
            <a:pPr marL="171450" marR="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latin typeface="Calibri"/>
                <a:ea typeface="Calibri"/>
                <a:cs typeface="Calibri"/>
                <a:sym typeface="Calibri"/>
              </a:rPr>
              <a:t>Facilitator notes provide information on timing, directions, content.</a:t>
            </a:r>
          </a:p>
          <a:p>
            <a:pPr marL="171450" marR="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latin typeface="Calibri"/>
                <a:ea typeface="Calibri"/>
                <a:cs typeface="Calibri"/>
                <a:sym typeface="Calibri"/>
              </a:rPr>
              <a:t>Potential challenge: it’s a lot to internalize! </a:t>
            </a:r>
          </a:p>
          <a:p>
            <a:pPr marL="171450" marR="0" lvl="0" indent="-171450" algn="l" rtl="0">
              <a:spcBef>
                <a:spcPts val="0"/>
              </a:spcBef>
              <a:spcAft>
                <a:spcPts val="0"/>
              </a:spcAft>
              <a:buClr>
                <a:schemeClr val="dk1"/>
              </a:buClr>
              <a:buSzPts val="1200"/>
              <a:buFont typeface="Arial" panose="020B0604020202020204" pitchFamily="34" charset="0"/>
              <a:buChar char="•"/>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panose="020B0604020202020204" pitchFamily="34" charset="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Point out that we have intentionally included a LOT in the facilitator notes because we want you to have a lot of information about the content itself and also the intention behind each slide. However, these are not meant to be used as a “script” that you must read directly from, word for word. Once you have internalized the content and purpose of each slide, it’s great and encouraged to present it in your own personal way. More to come on this idea when we “annotate our facilitator notes” in Step 3! </a:t>
            </a:r>
            <a:endParaRPr sz="1200" b="1" i="0" u="none" strike="noStrike" cap="none" dirty="0">
              <a:solidFill>
                <a:schemeClr val="dk1"/>
              </a:solidFill>
              <a:latin typeface="Calibri"/>
              <a:ea typeface="Calibri"/>
              <a:cs typeface="Calibri"/>
              <a:sym typeface="Calibri"/>
            </a:endParaRPr>
          </a:p>
        </p:txBody>
      </p:sp>
      <p:sp>
        <p:nvSpPr>
          <p:cNvPr id="645" name="Shape 645"/>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39</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166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minutes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87156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Shape 6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27" name="Shape 62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b="1" dirty="0"/>
              <a:t>Facilitator</a:t>
            </a:r>
            <a:r>
              <a:rPr lang="en-US" b="1" baseline="0" dirty="0"/>
              <a:t> says: </a:t>
            </a:r>
            <a:r>
              <a:rPr lang="en-US" sz="1200" b="0" i="0" u="none" strike="noStrike" cap="none" baseline="0" dirty="0">
                <a:solidFill>
                  <a:schemeClr val="dk1"/>
                </a:solidFill>
                <a:latin typeface="Calibri"/>
                <a:ea typeface="Calibri"/>
                <a:cs typeface="Calibri"/>
                <a:sym typeface="Calibri"/>
              </a:rPr>
              <a:t>Now let’s start to dig a little bit deeper into the content.  In step 2 we will complete all the activities.  Now, you are actually at a big advantage here because you already engaged in all of these activities as learners back in November!  So technically you have already done step 2 – but since you are now preparing to facilitate and we want to practice this protocol with you, we are going to engage in some of the session activities again right now. </a:t>
            </a:r>
            <a:endParaRPr dirty="0"/>
          </a:p>
          <a:p>
            <a:pPr marL="171450" marR="0" lvl="0" indent="-95250" algn="l" rtl="0">
              <a:spcBef>
                <a:spcPts val="0"/>
              </a:spcBef>
              <a:spcAft>
                <a:spcPts val="0"/>
              </a:spcAft>
              <a:buClr>
                <a:schemeClr val="dk1"/>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1" i="0" u="none" strike="noStrike" cap="none" dirty="0">
                <a:solidFill>
                  <a:schemeClr val="dk1"/>
                </a:solidFill>
                <a:latin typeface="Calibri"/>
                <a:ea typeface="Calibri"/>
                <a:cs typeface="Calibri"/>
                <a:sym typeface="Calibri"/>
              </a:rPr>
              <a:t>Image Source</a:t>
            </a:r>
            <a:r>
              <a:rPr lang="en-US" sz="1200" b="0" i="0" u="none" strike="noStrike" cap="none" dirty="0">
                <a:solidFill>
                  <a:schemeClr val="dk1"/>
                </a:solidFill>
                <a:latin typeface="Calibri"/>
                <a:ea typeface="Calibri"/>
                <a:cs typeface="Calibri"/>
                <a:sym typeface="Calibri"/>
              </a:rPr>
              <a:t>: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/pumps-high-heeled-shoe-154636/</a:t>
            </a:r>
            <a:endParaRPr sz="1200" b="0" i="0" u="none" strike="noStrike" cap="none" dirty="0">
              <a:solidFill>
                <a:schemeClr val="dk1"/>
              </a:solidFill>
              <a:latin typeface="Calibri"/>
              <a:ea typeface="Calibri"/>
              <a:cs typeface="Calibri"/>
              <a:sym typeface="Calibri"/>
            </a:endParaRPr>
          </a:p>
        </p:txBody>
      </p:sp>
      <p:sp>
        <p:nvSpPr>
          <p:cNvPr id="628" name="Shape 62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40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19196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Shape 6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95" name="Shape 69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1.5 minute</a:t>
            </a:r>
            <a:endParaRPr lang="en-US" dirty="0"/>
          </a:p>
          <a:p>
            <a:pPr marL="0" indent="0">
              <a:buFontTx/>
              <a:buNone/>
            </a:pPr>
            <a:endParaRPr lang="en-US" dirty="0"/>
          </a:p>
          <a:p>
            <a:pPr marL="0" indent="0">
              <a:buFontTx/>
              <a:buNone/>
            </a:pPr>
            <a:r>
              <a:rPr lang="en-US" b="1" dirty="0"/>
              <a:t>Facilitator</a:t>
            </a:r>
            <a:r>
              <a:rPr lang="en-US" b="1" baseline="0" dirty="0"/>
              <a:t> says: </a:t>
            </a:r>
            <a:r>
              <a:rPr lang="en-US" sz="1200" b="0" i="0" u="none" strike="noStrike" cap="none" dirty="0">
                <a:solidFill>
                  <a:schemeClr val="dk1"/>
                </a:solidFill>
                <a:latin typeface="Calibri"/>
                <a:ea typeface="Calibri"/>
                <a:cs typeface="Calibri"/>
                <a:sym typeface="Calibri"/>
              </a:rPr>
              <a:t>So why is this step</a:t>
            </a:r>
            <a:r>
              <a:rPr lang="en-US" sz="1200" b="0" i="0" u="none" strike="noStrike" cap="none" baseline="0" dirty="0">
                <a:solidFill>
                  <a:schemeClr val="dk1"/>
                </a:solidFill>
                <a:latin typeface="Calibri"/>
                <a:ea typeface="Calibri"/>
                <a:cs typeface="Calibri"/>
                <a:sym typeface="Calibri"/>
              </a:rPr>
              <a:t> so important? W</a:t>
            </a:r>
            <a:r>
              <a:rPr lang="en-US" sz="1200" b="0" i="0" u="none" strike="noStrike" cap="none" dirty="0">
                <a:solidFill>
                  <a:schemeClr val="dk1"/>
                </a:solidFill>
                <a:latin typeface="Calibri"/>
                <a:ea typeface="Calibri"/>
                <a:cs typeface="Calibri"/>
                <a:sym typeface="Calibri"/>
              </a:rPr>
              <a:t>ho’s ever found themselves in the middle of an activity that you didn’t try out beforehand?  Didn’t think through fully?  How did that go? </a:t>
            </a:r>
          </a:p>
          <a:p>
            <a:pPr marL="0" indent="0">
              <a:buFontTx/>
              <a:buNone/>
            </a:pPr>
            <a:endParaRPr lang="en-US" sz="1200" b="0" i="0" u="none" strike="noStrike" cap="none" dirty="0">
              <a:solidFill>
                <a:schemeClr val="dk1"/>
              </a:solidFill>
              <a:latin typeface="Calibri"/>
              <a:ea typeface="Calibri"/>
              <a:cs typeface="Calibri"/>
              <a:sym typeface="Calibri"/>
            </a:endParaRPr>
          </a:p>
          <a:p>
            <a:pPr marL="0" indent="0">
              <a:buFontTx/>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Explain the bullets</a:t>
            </a:r>
            <a:endParaRPr dirty="0"/>
          </a:p>
          <a:p>
            <a:pPr marL="171450" marR="0" lvl="0" indent="-171450" algn="l" rtl="0">
              <a:spcBef>
                <a:spcPts val="0"/>
              </a:spcBef>
              <a:spcAft>
                <a:spcPts val="0"/>
              </a:spcAft>
              <a:buClr>
                <a:schemeClr val="dk1"/>
              </a:buClr>
              <a:buSzPts val="1200"/>
              <a:buFont typeface="Arial"/>
              <a:buChar char="•"/>
            </a:pPr>
            <a:r>
              <a:rPr lang="en-US" sz="1200" b="0" i="0" u="none" strike="noStrike" cap="none" dirty="0">
                <a:solidFill>
                  <a:schemeClr val="dk1"/>
                </a:solidFill>
                <a:latin typeface="Calibri"/>
                <a:ea typeface="Calibri"/>
                <a:cs typeface="Calibri"/>
                <a:sym typeface="Calibri"/>
              </a:rPr>
              <a:t>The</a:t>
            </a:r>
            <a:r>
              <a:rPr lang="en-US" sz="1200" b="0" i="0" u="none" strike="noStrike" cap="none" baseline="0" dirty="0">
                <a:solidFill>
                  <a:schemeClr val="dk1"/>
                </a:solidFill>
                <a:latin typeface="Calibri"/>
                <a:ea typeface="Calibri"/>
                <a:cs typeface="Calibri"/>
                <a:sym typeface="Calibri"/>
              </a:rPr>
              <a:t> learning sequence in these sessions are like the yellow brick road – we must walk along that road ourselves to understand what the learning experience will be like for participants</a:t>
            </a:r>
          </a:p>
          <a:p>
            <a:pPr marL="171450" marR="0" lvl="0" indent="-171450" algn="l" rtl="0">
              <a:spcBef>
                <a:spcPts val="0"/>
              </a:spcBef>
              <a:spcAft>
                <a:spcPts val="0"/>
              </a:spcAft>
              <a:buClr>
                <a:schemeClr val="dk1"/>
              </a:buClr>
              <a:buSzPts val="1200"/>
              <a:buFont typeface="Arial"/>
              <a:buChar char="•"/>
            </a:pPr>
            <a:r>
              <a:rPr lang="en-US" sz="1200" b="0" i="0" u="none" strike="noStrike" cap="none" baseline="0" dirty="0">
                <a:solidFill>
                  <a:schemeClr val="dk1"/>
                </a:solidFill>
                <a:latin typeface="Calibri"/>
                <a:ea typeface="Calibri"/>
                <a:cs typeface="Calibri"/>
                <a:sym typeface="Calibri"/>
              </a:rPr>
              <a:t>In doing so, we can internalize the activities and develop a deeper understanding of what exactly we want participants to take away from each activity. </a:t>
            </a:r>
          </a:p>
          <a:p>
            <a:pPr marL="171450" marR="0" lvl="0" indent="-171450" algn="l" rtl="0">
              <a:spcBef>
                <a:spcPts val="0"/>
              </a:spcBef>
              <a:spcAft>
                <a:spcPts val="0"/>
              </a:spcAft>
              <a:buClr>
                <a:schemeClr val="dk1"/>
              </a:buClr>
              <a:buSzPts val="1200"/>
              <a:buFont typeface="Arial"/>
              <a:buChar char="•"/>
            </a:pPr>
            <a:r>
              <a:rPr lang="en-US" sz="1200" b="0" i="0" u="none" strike="noStrike" cap="none" baseline="0" dirty="0">
                <a:solidFill>
                  <a:schemeClr val="dk1"/>
                </a:solidFill>
                <a:latin typeface="Calibri"/>
                <a:ea typeface="Calibri"/>
                <a:cs typeface="Calibri"/>
                <a:sym typeface="Calibri"/>
              </a:rPr>
              <a:t>This will not only help us to draw out the key points but will also help us anticipate misconceptions.</a:t>
            </a:r>
          </a:p>
          <a:p>
            <a:pPr marL="171450" marR="0" lvl="0" indent="-171450" algn="l" rtl="0">
              <a:spcBef>
                <a:spcPts val="0"/>
              </a:spcBef>
              <a:spcAft>
                <a:spcPts val="0"/>
              </a:spcAft>
              <a:buClr>
                <a:schemeClr val="dk1"/>
              </a:buClr>
              <a:buSzPts val="1200"/>
              <a:buFont typeface="Arial"/>
              <a:buChar char="•"/>
            </a:pPr>
            <a:endParaRPr lang="en-US" sz="1200" b="0" i="0" u="none" strike="noStrike" cap="none" baseline="0" dirty="0">
              <a:solidFill>
                <a:schemeClr val="dk1"/>
              </a:solidFill>
              <a:latin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1" i="0" u="none" strike="noStrike" cap="none" baseline="0" dirty="0">
                <a:solidFill>
                  <a:schemeClr val="dk1"/>
                </a:solidFill>
                <a:latin typeface="Calibri"/>
                <a:cs typeface="Calibri"/>
                <a:sym typeface="Calibri"/>
              </a:rPr>
              <a:t>Facilitator says: </a:t>
            </a:r>
            <a:r>
              <a:rPr lang="en-US" sz="1200" b="0" i="0" u="none" strike="noStrike" cap="none" baseline="0" dirty="0">
                <a:solidFill>
                  <a:schemeClr val="dk1"/>
                </a:solidFill>
                <a:latin typeface="Calibri"/>
                <a:cs typeface="Calibri"/>
                <a:sym typeface="Calibri"/>
              </a:rPr>
              <a:t>When you prepare to deliver the Content Modules (or any other PD session), it’s really important that you’ve completed all activities participants will complete for all of these reasons. However, for our purposes today (learning the prep protocol), we’re just going to do a few activities to practice this step. It’s also important to point out that this step is much more effective if you actually DO the activities – this will provide you a really helpful resource in the moment to refer to before/during debriefs to ensure you’re hitting the key points!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Image Source</a:t>
            </a:r>
            <a:r>
              <a:rPr lang="en-US" sz="1200" b="0" i="0" u="none" strike="noStrike" cap="none" dirty="0">
                <a:solidFill>
                  <a:schemeClr val="dk1"/>
                </a:solidFill>
                <a:latin typeface="Calibri"/>
                <a:ea typeface="Calibri"/>
                <a:cs typeface="Calibri"/>
                <a:sym typeface="Calibri"/>
              </a:rPr>
              <a:t>: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/feet-female-shoes-sneakers-3095532/</a:t>
            </a:r>
            <a:endParaRPr sz="1200" b="0" i="0" u="none" strike="noStrike" cap="none" dirty="0">
              <a:solidFill>
                <a:schemeClr val="dk1"/>
              </a:solidFill>
              <a:latin typeface="Calibri"/>
              <a:ea typeface="Calibri"/>
              <a:cs typeface="Calibri"/>
              <a:sym typeface="Calibri"/>
            </a:endParaRPr>
          </a:p>
        </p:txBody>
      </p:sp>
      <p:sp>
        <p:nvSpPr>
          <p:cNvPr id="696" name="Shape 69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41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56763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20 minutes</a:t>
            </a:r>
            <a:endParaRPr lang="en-US" dirty="0"/>
          </a:p>
          <a:p>
            <a:pPr marL="0" indent="0">
              <a:buFontTx/>
              <a:buNone/>
            </a:pPr>
            <a:endParaRPr lang="en-US" dirty="0"/>
          </a:p>
          <a:p>
            <a:pPr marL="0" indent="0">
              <a:buFontTx/>
              <a:buNone/>
            </a:pPr>
            <a:r>
              <a:rPr lang="en-US" b="1" dirty="0"/>
              <a:t>Facilitator</a:t>
            </a:r>
            <a:r>
              <a:rPr lang="en-US" b="1" baseline="0" dirty="0"/>
              <a:t> does: </a:t>
            </a:r>
            <a:r>
              <a:rPr lang="en-US" b="0" baseline="0" dirty="0"/>
              <a:t>Explain that for our purposes we are going to prioritize doing a few of the key activities from the first hour of the sessions.  Participants should follow this same process on their own when preparing to facilitate by completing all remaining session activities. Point participants to these specific activities in the pre-shifts/post-shifts PPT and have them work with a partner to work through the activities.</a:t>
            </a:r>
          </a:p>
          <a:p>
            <a:pPr marL="0" indent="0">
              <a:buFontTx/>
              <a:buNone/>
            </a:pPr>
            <a:endParaRPr lang="en-US" b="0" baseline="0" dirty="0"/>
          </a:p>
          <a:p>
            <a:pPr marL="0" indent="0">
              <a:buFontTx/>
              <a:buNone/>
            </a:pPr>
            <a:r>
              <a:rPr lang="en-US" b="1" baseline="0" dirty="0"/>
              <a:t>Important note for facilitators: </a:t>
            </a:r>
            <a:r>
              <a:rPr lang="en-US" b="0" baseline="0" dirty="0"/>
              <a:t>Participants will be completing these activities directly on the hard copy of the “Experiencing the Instructional Shifts” participant handout. This handout is printed separately from the note catcher for CLM 8. </a:t>
            </a:r>
          </a:p>
          <a:p>
            <a:pPr marL="0" indent="0">
              <a:buFontTx/>
              <a:buNone/>
            </a:pPr>
            <a:endParaRPr lang="en-US" b="0" baseline="0" dirty="0"/>
          </a:p>
          <a:p>
            <a:pPr marL="0" indent="0">
              <a:buFontTx/>
              <a:buNone/>
            </a:pPr>
            <a:r>
              <a:rPr lang="en-US" b="1" baseline="0" dirty="0"/>
              <a:t>For facilitator reference: </a:t>
            </a:r>
          </a:p>
          <a:p>
            <a:pPr marL="171450" indent="-171450">
              <a:buFont typeface="Arial" panose="020B0604020202020204" pitchFamily="34" charset="0"/>
              <a:buChar char="•"/>
            </a:pPr>
            <a:r>
              <a:rPr lang="en-US" b="1" baseline="0" dirty="0"/>
              <a:t>Slides 11-13: </a:t>
            </a:r>
            <a:r>
              <a:rPr lang="en-US" b="0" baseline="0" dirty="0"/>
              <a:t>Pre-shifts reading, making a connection, and answering comprehension questions for Story 1</a:t>
            </a:r>
          </a:p>
          <a:p>
            <a:pPr marL="171450" indent="-171450">
              <a:buFont typeface="Arial" panose="020B0604020202020204" pitchFamily="34" charset="0"/>
              <a:buChar char="•"/>
            </a:pPr>
            <a:r>
              <a:rPr lang="en-US" b="1" baseline="0" dirty="0"/>
              <a:t>Slide 16: </a:t>
            </a:r>
            <a:r>
              <a:rPr lang="en-US" b="0" baseline="0" dirty="0"/>
              <a:t>Stop and Jot for pre-shifts </a:t>
            </a:r>
          </a:p>
          <a:p>
            <a:pPr marL="171450" indent="-171450">
              <a:buFont typeface="Arial" panose="020B0604020202020204" pitchFamily="34" charset="0"/>
              <a:buChar char="•"/>
            </a:pPr>
            <a:r>
              <a:rPr lang="en-US" b="1" baseline="0" dirty="0"/>
              <a:t>Slides 20-21: </a:t>
            </a:r>
            <a:r>
              <a:rPr lang="en-US" b="0" baseline="0" dirty="0"/>
              <a:t>Read the building knowledge text about Greek myths and use evidence to summarize what a Greek myth is</a:t>
            </a:r>
          </a:p>
          <a:p>
            <a:pPr marL="171450" indent="-171450">
              <a:buFont typeface="Arial" panose="020B0604020202020204" pitchFamily="34" charset="0"/>
              <a:buChar char="•"/>
            </a:pPr>
            <a:r>
              <a:rPr lang="en-US" b="1" baseline="0" dirty="0"/>
              <a:t>Slides 23-24: </a:t>
            </a:r>
            <a:r>
              <a:rPr lang="en-US" b="0" baseline="0" dirty="0"/>
              <a:t>Read the post-shifts story and answer TDQs to deepen understanding</a:t>
            </a:r>
          </a:p>
          <a:p>
            <a:pPr marL="171450" indent="-171450">
              <a:buFont typeface="Arial" panose="020B0604020202020204" pitchFamily="34" charset="0"/>
              <a:buChar char="•"/>
            </a:pPr>
            <a:r>
              <a:rPr lang="en-US" b="1" baseline="0" dirty="0"/>
              <a:t>Slide 27: </a:t>
            </a:r>
            <a:r>
              <a:rPr lang="en-US" b="0" baseline="0" dirty="0"/>
              <a:t>Reflect and discuss </a:t>
            </a:r>
            <a:endParaRPr lang="en-US" b="1" baseline="0" dirty="0"/>
          </a:p>
          <a:p>
            <a:pPr marL="171450" indent="-171450">
              <a:buFont typeface="Arial" panose="020B0604020202020204" pitchFamily="34" charset="0"/>
              <a:buChar char="•"/>
            </a:pPr>
            <a:endParaRPr lang="en-US" b="1"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42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20737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8 minutes</a:t>
            </a:r>
            <a:endParaRPr lang="en-US" dirty="0"/>
          </a:p>
          <a:p>
            <a:pPr marL="0" indent="0">
              <a:buFontTx/>
              <a:buNone/>
            </a:pPr>
            <a:endParaRPr lang="en-US" dirty="0"/>
          </a:p>
          <a:p>
            <a:pPr marL="0" indent="0">
              <a:buFontTx/>
              <a:buNone/>
            </a:pPr>
            <a:r>
              <a:rPr lang="en-US" b="1" dirty="0"/>
              <a:t>Facilitator</a:t>
            </a:r>
            <a:r>
              <a:rPr lang="en-US" b="1" baseline="0" dirty="0"/>
              <a:t> does: </a:t>
            </a:r>
            <a:r>
              <a:rPr lang="en-US" sz="1200" b="0" i="0" u="none" strike="noStrike" cap="none" baseline="0" dirty="0">
                <a:solidFill>
                  <a:schemeClr val="dk1"/>
                </a:solidFill>
                <a:latin typeface="Calibri"/>
                <a:ea typeface="Calibri"/>
                <a:cs typeface="Calibri"/>
                <a:sym typeface="Calibri"/>
              </a:rPr>
              <a:t>Have participants meet with a new partner to now discuss these questions about the activities they just completed (5 min). Point them to the space in their note-catcher where they should record their notes. Afterwards, have participants return back to their table groups.  Invite participants to share out with the whole group (3 min).</a:t>
            </a:r>
          </a:p>
          <a:p>
            <a:pPr marL="0" indent="0">
              <a:buFontTx/>
              <a:buNone/>
            </a:pPr>
            <a:endParaRPr lang="en-US" sz="1200" b="0" i="0" u="none" strike="noStrike" cap="none" baseline="0" dirty="0">
              <a:solidFill>
                <a:schemeClr val="dk1"/>
              </a:solidFill>
              <a:latin typeface="Calibri"/>
              <a:cs typeface="Calibri"/>
              <a:sym typeface="Calibri"/>
            </a:endParaRPr>
          </a:p>
          <a:p>
            <a:pPr marL="0" indent="0">
              <a:buFontTx/>
              <a:buNone/>
            </a:pPr>
            <a:r>
              <a:rPr lang="en-US" sz="1200" b="1" i="0" u="none" strike="noStrike" cap="none" baseline="0" dirty="0">
                <a:solidFill>
                  <a:schemeClr val="dk1"/>
                </a:solidFill>
                <a:latin typeface="Calibri"/>
                <a:cs typeface="Calibri"/>
                <a:sym typeface="Calibri"/>
              </a:rPr>
              <a:t>Key Takeaways: </a:t>
            </a:r>
          </a:p>
          <a:p>
            <a:pPr marL="171450" indent="-171450">
              <a:buFontTx/>
              <a:buChar char="-"/>
            </a:pPr>
            <a:r>
              <a:rPr lang="en-US" sz="1200" b="0" i="0" u="none" strike="noStrike" cap="none" baseline="0" dirty="0">
                <a:solidFill>
                  <a:schemeClr val="dk1"/>
                </a:solidFill>
                <a:latin typeface="Calibri"/>
                <a:cs typeface="Calibri"/>
                <a:sym typeface="Calibri"/>
              </a:rPr>
              <a:t>Pre-shifts = easier text, basic comprehension questions, no knowledge building, opinion/personal experience questions, strategies-based (connections)</a:t>
            </a:r>
          </a:p>
          <a:p>
            <a:pPr marL="171450" indent="-171450">
              <a:buFontTx/>
              <a:buChar char="-"/>
            </a:pPr>
            <a:r>
              <a:rPr lang="en-US" sz="1200" b="0" i="0" u="none" strike="noStrike" cap="none" baseline="0" dirty="0">
                <a:solidFill>
                  <a:schemeClr val="dk1"/>
                </a:solidFill>
                <a:latin typeface="Calibri"/>
                <a:cs typeface="Calibri"/>
                <a:sym typeface="Calibri"/>
              </a:rPr>
              <a:t>Post-shifts = complex text, use nonfiction to build knowledge, text-based questions w/ evidence </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43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41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Shape 536"/>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
        <p:nvSpPr>
          <p:cNvPr id="537" name="Shape 5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62361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Shape 6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27" name="Shape 62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b="1" dirty="0"/>
              <a:t>Facilitator</a:t>
            </a:r>
            <a:r>
              <a:rPr lang="en-US" b="1" baseline="0" dirty="0"/>
              <a:t> says: </a:t>
            </a:r>
            <a:r>
              <a:rPr lang="en-US" sz="1200" b="0" i="0" u="none" strike="noStrike" cap="none" baseline="0" dirty="0">
                <a:solidFill>
                  <a:schemeClr val="dk1"/>
                </a:solidFill>
                <a:latin typeface="Calibri"/>
                <a:ea typeface="Calibri"/>
                <a:cs typeface="Calibri"/>
                <a:sym typeface="Calibri"/>
              </a:rPr>
              <a:t>So now we have reviewed the session materials and completed activities. That brings us to step 3 – creating our own facilitator’s guide!  There’s quite a bit to unpack in this step, so let’s take a moment to break down what exactly we mean by this</a:t>
            </a:r>
            <a:r>
              <a:rPr lang="is-IS" sz="1200" b="0" i="0" u="none" strike="noStrike" cap="none" baseline="0" dirty="0">
                <a:solidFill>
                  <a:schemeClr val="dk1"/>
                </a:solidFill>
                <a:latin typeface="Calibri"/>
                <a:ea typeface="Calibri"/>
                <a:cs typeface="Calibri"/>
                <a:sym typeface="Calibri"/>
              </a:rPr>
              <a:t>…</a:t>
            </a:r>
            <a:endParaRPr dirty="0"/>
          </a:p>
          <a:p>
            <a:pPr marL="171450" marR="0" lvl="0" indent="-95250" algn="l" rtl="0">
              <a:spcBef>
                <a:spcPts val="0"/>
              </a:spcBef>
              <a:spcAft>
                <a:spcPts val="0"/>
              </a:spcAft>
              <a:buClr>
                <a:schemeClr val="dk1"/>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1" i="0" u="none" strike="noStrike" cap="none" dirty="0">
                <a:solidFill>
                  <a:schemeClr val="dk1"/>
                </a:solidFill>
                <a:latin typeface="Calibri"/>
                <a:ea typeface="Calibri"/>
                <a:cs typeface="Calibri"/>
                <a:sym typeface="Calibri"/>
              </a:rPr>
              <a:t>Image Source</a:t>
            </a:r>
            <a:r>
              <a:rPr lang="en-US" sz="1200" b="0" i="0" u="none" strike="noStrike" cap="none" dirty="0">
                <a:solidFill>
                  <a:schemeClr val="dk1"/>
                </a:solidFill>
                <a:latin typeface="Calibri"/>
                <a:ea typeface="Calibri"/>
                <a:cs typeface="Calibri"/>
                <a:sym typeface="Calibri"/>
              </a:rPr>
              <a:t>: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/pumps-high-heeled-shoe-154636/</a:t>
            </a:r>
            <a:endParaRPr sz="1200" b="0" i="0" u="none" strike="noStrike" cap="none" dirty="0">
              <a:solidFill>
                <a:schemeClr val="dk1"/>
              </a:solidFill>
              <a:latin typeface="Calibri"/>
              <a:ea typeface="Calibri"/>
              <a:cs typeface="Calibri"/>
              <a:sym typeface="Calibri"/>
            </a:endParaRPr>
          </a:p>
        </p:txBody>
      </p:sp>
      <p:sp>
        <p:nvSpPr>
          <p:cNvPr id="628" name="Shape 62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45</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06839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Shape 6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61" name="Shape 66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b="1" dirty="0"/>
              <a:t>Facilitator</a:t>
            </a:r>
            <a:r>
              <a:rPr lang="en-US" b="1" baseline="0" dirty="0"/>
              <a:t> does: </a:t>
            </a:r>
            <a:r>
              <a:rPr lang="en-US" sz="1200" b="0" i="0" u="none" strike="noStrike" cap="none" baseline="0" dirty="0">
                <a:solidFill>
                  <a:schemeClr val="dk1"/>
                </a:solidFill>
                <a:latin typeface="Calibri"/>
                <a:ea typeface="Calibri"/>
                <a:cs typeface="Calibri"/>
                <a:sym typeface="Calibri"/>
              </a:rPr>
              <a:t>Explain the components of creating a facilitator’s guide – note that we just practiced a little bit with these first two bullets in the previous activity (focused on one particular activity).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Now is our opportunity to zoom out and think about the session as a whole – what are the key points we want to to make sure people walk away with? What are the potential hot spots, or areas where participants may push back or have misconceptions?  From there we then zoom back in to the micro level and plan out what we will say for each slide.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red box.  Say that first, we will practice determining the key points for this session.</a:t>
            </a:r>
          </a:p>
          <a:p>
            <a:pPr marL="0" indent="0">
              <a:buFontTx/>
              <a:buNone/>
            </a:pPr>
            <a:endParaRPr lang="en-US" sz="1200" b="0" i="0" u="none" strike="noStrike" cap="none" dirty="0">
              <a:solidFill>
                <a:schemeClr val="dk1"/>
              </a:solidFill>
              <a:latin typeface="Calibri"/>
              <a:ea typeface="Calibri"/>
              <a:cs typeface="Calibri"/>
              <a:sym typeface="Calibri"/>
            </a:endParaRPr>
          </a:p>
        </p:txBody>
      </p:sp>
      <p:sp>
        <p:nvSpPr>
          <p:cNvPr id="662" name="Shape 66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46</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Shape 6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61" name="Shape 66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 </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So, you’ve just looked at all of these facilitator materials – there are a ton of them!  We heard that this is both great and also a challenge, that’s why the next key step in facilitation is writing out the key points in your own words. What do we mean by Key Points? </a:t>
            </a:r>
            <a:endParaRPr lang="en-US" dirty="0"/>
          </a:p>
          <a:p>
            <a:pPr marL="0" indent="0">
              <a:buFontTx/>
              <a:buNone/>
            </a:pPr>
            <a:endParaRPr lang="en-US" dirty="0"/>
          </a:p>
          <a:p>
            <a:pPr marL="0" indent="0">
              <a:buFontTx/>
              <a:buNone/>
            </a:pPr>
            <a:r>
              <a:rPr lang="en-US" b="1" dirty="0"/>
              <a:t>Facilitator</a:t>
            </a:r>
            <a:r>
              <a:rPr lang="en-US" b="1" baseline="0" dirty="0"/>
              <a:t> does: </a:t>
            </a:r>
            <a:r>
              <a:rPr lang="en-US" sz="1200" b="0" i="0" u="none" strike="noStrike" cap="none" baseline="0" dirty="0">
                <a:solidFill>
                  <a:schemeClr val="dk1"/>
                </a:solidFill>
                <a:latin typeface="Calibri"/>
                <a:ea typeface="Calibri"/>
                <a:cs typeface="Calibri"/>
                <a:sym typeface="Calibri"/>
              </a:rPr>
              <a:t>Explain what we mean by “key points” and provide these two examples from our Module 1 Fluency session. Note that the example key points are simple and easy to understand. </a:t>
            </a:r>
          </a:p>
          <a:p>
            <a:pPr marL="171450" indent="-171450">
              <a:buFont typeface="Arial" panose="020B0604020202020204" pitchFamily="34" charset="0"/>
              <a:buChar char="•"/>
            </a:pPr>
            <a:r>
              <a:rPr lang="en-US" sz="1200" b="0" i="0" u="none" strike="noStrike" cap="none" baseline="0" dirty="0">
                <a:solidFill>
                  <a:schemeClr val="dk1"/>
                </a:solidFill>
                <a:latin typeface="Calibri"/>
                <a:ea typeface="Calibri"/>
                <a:cs typeface="Calibri"/>
                <a:sym typeface="Calibri"/>
              </a:rPr>
              <a:t>Model/think aloud the process for determining key points: “The first thing I did to determine these key points from our fluency session was to review the objectives and all slides/activities. Then I began to ask myself: what are the most important ideas or concepts all of these slides/activities are driving towards? If participants walked away with only a few key understandings, what would I want them to be? What are the most important things for them to remember? For this session, those key ideas were: [click to reveal the example key points]. It’s not that the other information isn’t important – of course it’s critical and supports these key understandings. Knowing the key points is more about helping you as a facilitator make sure that you’re constantly driving towards these ultimate goals – knowing these can help keep you on track during debriefs, and it can help you guide participants when you’re listening into table conversations, etc.”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All of these sessions have been very intentionally designed to drive towards key ideas and takeaways. Identifying the key points will support YOU as you’re facilitating in ensuring you’re keeping participants focused on these big ideas. They’re the real point of the session and the most important thing people should remember!</a:t>
            </a:r>
            <a:endParaRPr lang="en-US" sz="1200" b="1" i="0" u="none" strike="noStrike" cap="none" baseline="0" dirty="0">
              <a:solidFill>
                <a:schemeClr val="dk1"/>
              </a:solidFill>
              <a:latin typeface="Calibri"/>
              <a:ea typeface="Calibri"/>
              <a:cs typeface="Calibri"/>
              <a:sym typeface="Calibri"/>
            </a:endParaRPr>
          </a:p>
          <a:p>
            <a:pPr marL="0" indent="0">
              <a:buFontTx/>
              <a:buNone/>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So why is this so important? You’re going to find yourself up there standing in front of people, thinking about a million things.  Your key points should be small enough in number that you can commit them to memory. i.e. if I ask you to name the 3 key points of session one you should be able to do so without checking your notes.</a:t>
            </a:r>
            <a:endParaRPr lang="en-US" dirty="0"/>
          </a:p>
          <a:p>
            <a:pPr marL="0" indent="0">
              <a:buFontTx/>
              <a:buNone/>
            </a:pPr>
            <a:endParaRPr lang="en-US" sz="1200" b="0" i="0" u="none" strike="noStrike" cap="none" dirty="0">
              <a:solidFill>
                <a:schemeClr val="dk1"/>
              </a:solidFill>
              <a:latin typeface="Calibri"/>
              <a:ea typeface="Calibri"/>
              <a:cs typeface="Calibri"/>
              <a:sym typeface="Calibri"/>
            </a:endParaRPr>
          </a:p>
        </p:txBody>
      </p:sp>
      <p:sp>
        <p:nvSpPr>
          <p:cNvPr id="662" name="Shape 66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47</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83948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Shape 6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61" name="Shape 66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8 minutes (~3 mins to draft independently, ~5 to get on anchor chart) </a:t>
            </a:r>
            <a:endParaRPr lang="en-US" dirty="0"/>
          </a:p>
          <a:p>
            <a:pPr marL="0" indent="0">
              <a:buFontTx/>
              <a:buNone/>
            </a:pPr>
            <a:endParaRPr lang="en-US" dirty="0"/>
          </a:p>
          <a:p>
            <a:pPr marL="0" indent="0">
              <a:buFontTx/>
              <a:buNone/>
            </a:pPr>
            <a:r>
              <a:rPr lang="en-US" b="1" dirty="0"/>
              <a:t>Facilitator</a:t>
            </a:r>
            <a:r>
              <a:rPr lang="en-US" b="1" baseline="0" dirty="0"/>
              <a:t> says: </a:t>
            </a:r>
            <a:r>
              <a:rPr lang="en-US" sz="1200" b="0" i="0" u="none" strike="noStrike" cap="none" baseline="0" dirty="0">
                <a:solidFill>
                  <a:schemeClr val="dk1"/>
                </a:solidFill>
                <a:latin typeface="Calibri"/>
                <a:ea typeface="Calibri"/>
                <a:cs typeface="Calibri"/>
                <a:sym typeface="Calibri"/>
              </a:rPr>
              <a:t>So now that you have experienced this session yourself and have had a chance to review the materials – what would you say are the biggest key points we want participants to walk away with after this session?  Take a moment first to independently jot down your ideas.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Provide three minutes of independent work time for participants to record their ideas in the space provided in their note-catcher.  Then, have participants work with their table groups to compare ideas, determine commonalities, and narrow it down to 2-4 key points.  Each group should record their key points on an anchor chart.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662" name="Shape 66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48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07120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Shape 66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69" name="Shape 66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10 minutes</a:t>
            </a:r>
            <a:endParaRPr lang="en-US" dirty="0"/>
          </a:p>
          <a:p>
            <a:pPr marL="0" indent="0">
              <a:buFontTx/>
              <a:buNone/>
            </a:pPr>
            <a:endParaRPr lang="en-US" dirty="0"/>
          </a:p>
          <a:p>
            <a:pPr marL="0" indent="0">
              <a:buFontTx/>
              <a:buNone/>
            </a:pPr>
            <a:r>
              <a:rPr lang="en-US" b="1" dirty="0"/>
              <a:t>Facilitator</a:t>
            </a:r>
            <a:r>
              <a:rPr lang="en-US" b="1" baseline="0" dirty="0"/>
              <a:t> does: </a:t>
            </a:r>
            <a:r>
              <a:rPr lang="en-US" b="0" baseline="0" dirty="0"/>
              <a:t>Review directions and annotations (encourage participants to add specific comments to clarify their annotations).  After 8 minutes, have each time revisit their original anchor chart to review the comments that were left. </a:t>
            </a:r>
            <a:endParaRPr sz="1200" b="0" i="0" u="none" strike="noStrike" cap="none" dirty="0">
              <a:solidFill>
                <a:schemeClr val="dk1"/>
              </a:solidFill>
              <a:latin typeface="Calibri"/>
              <a:ea typeface="Calibri"/>
              <a:cs typeface="Calibri"/>
              <a:sym typeface="Calibri"/>
            </a:endParaRPr>
          </a:p>
        </p:txBody>
      </p:sp>
      <p:sp>
        <p:nvSpPr>
          <p:cNvPr id="670" name="Shape 67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49</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minutes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68932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Shape 66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69" name="Shape 66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4 minutes</a:t>
            </a:r>
            <a:endParaRPr lang="en-US" dirty="0"/>
          </a:p>
          <a:p>
            <a:pPr marL="0" indent="0">
              <a:buFontTx/>
              <a:buNone/>
            </a:pPr>
            <a:endParaRPr lang="en-US" dirty="0"/>
          </a:p>
          <a:p>
            <a:pPr marL="0" indent="0">
              <a:buFontTx/>
              <a:buNone/>
            </a:pPr>
            <a:r>
              <a:rPr lang="en-US" b="1" dirty="0"/>
              <a:t>Facilitator</a:t>
            </a:r>
            <a:r>
              <a:rPr lang="en-US" b="1" baseline="0" dirty="0"/>
              <a:t> does: </a:t>
            </a:r>
            <a:r>
              <a:rPr lang="en-US" b="0" baseline="0" dirty="0"/>
              <a:t>Facilitate whole group debrief by having people share out in response to these three questions.  Afterwards, have participants return to their seats. </a:t>
            </a:r>
            <a:endParaRPr sz="1200" b="0" i="0" u="none" strike="noStrike" cap="none" dirty="0">
              <a:solidFill>
                <a:schemeClr val="dk1"/>
              </a:solidFill>
              <a:latin typeface="Calibri"/>
              <a:ea typeface="Calibri"/>
              <a:cs typeface="Calibri"/>
              <a:sym typeface="Calibri"/>
            </a:endParaRPr>
          </a:p>
        </p:txBody>
      </p:sp>
      <p:sp>
        <p:nvSpPr>
          <p:cNvPr id="670" name="Shape 67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63308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Shape 67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8" name="Shape 678"/>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indent="0">
              <a:buFontTx/>
              <a:buNone/>
            </a:pPr>
            <a:r>
              <a:rPr lang="en-US" b="1" dirty="0"/>
              <a:t>Facilitator</a:t>
            </a:r>
            <a:r>
              <a:rPr lang="en-US" b="1" baseline="0" dirty="0"/>
              <a:t> does: </a:t>
            </a:r>
            <a:r>
              <a:rPr lang="en-US" b="0" baseline="0" dirty="0"/>
              <a:t>Review the key points WE have identified for this session.  Make connections between these key points and the key points that participants drafted in the previous activity.  Use these key points to clarify and/or build upon what was posted on anchor charts and what was shared in the discussion.  Stop here to ask if there are any clarifying questions. </a:t>
            </a:r>
            <a:endParaRPr sz="1200" b="0" i="0" u="none" strike="noStrike" cap="none" dirty="0">
              <a:solidFill>
                <a:schemeClr val="dk1"/>
              </a:solidFill>
              <a:latin typeface="Calibri"/>
              <a:ea typeface="Calibri"/>
              <a:cs typeface="Calibri"/>
              <a:sym typeface="Calibri"/>
            </a:endParaRPr>
          </a:p>
        </p:txBody>
      </p:sp>
      <p:sp>
        <p:nvSpPr>
          <p:cNvPr id="679" name="Shape 679"/>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51</a:t>
            </a:fld>
            <a:endParaRPr sz="1200">
              <a:solidFill>
                <a:schemeClr val="dk1"/>
              </a:solidFill>
              <a:latin typeface="Calibri"/>
              <a:ea typeface="Calibri"/>
              <a:cs typeface="Calibri"/>
              <a:sym typeface="Calibri"/>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Shape 6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61" name="Shape 66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15 seconds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Now we will move into the next stage of writing our facilitator’s guide – identifying potential hot spots.</a:t>
            </a:r>
          </a:p>
          <a:p>
            <a:pPr marL="0" indent="0">
              <a:buFontTx/>
              <a:buNone/>
            </a:pPr>
            <a:endParaRPr lang="en-US" sz="1200" b="0" i="0" u="none" strike="noStrike" cap="none" dirty="0">
              <a:solidFill>
                <a:schemeClr val="dk1"/>
              </a:solidFill>
              <a:latin typeface="Calibri"/>
              <a:ea typeface="Calibri"/>
              <a:cs typeface="Calibri"/>
              <a:sym typeface="Calibri"/>
            </a:endParaRPr>
          </a:p>
        </p:txBody>
      </p:sp>
      <p:sp>
        <p:nvSpPr>
          <p:cNvPr id="662" name="Shape 66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95418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Shape 73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39" name="Shape 73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45 seconds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So what exactly do we mean by “hot spots?”</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0" i="0" u="none" strike="noStrike" cap="none" baseline="0" dirty="0">
                <a:solidFill>
                  <a:schemeClr val="dk1"/>
                </a:solidFill>
                <a:latin typeface="Calibri"/>
                <a:ea typeface="Calibri"/>
                <a:cs typeface="Calibri"/>
                <a:sym typeface="Calibri"/>
              </a:rPr>
              <a:t>Kate’s framing: “We can think of hot spots as anytime when we anticipate things might slow down, get tricky, or contentious in the room for a variety of reasons.”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and describe each bullet.  Encourage participants to reflect on their own experience as learners – when were times when they felt particularly challenged or even uncomfortable?</a:t>
            </a:r>
            <a:endParaRPr sz="1200" b="0" i="0" u="none" strike="noStrike" cap="none" dirty="0">
              <a:solidFill>
                <a:schemeClr val="dk1"/>
              </a:solidFill>
              <a:latin typeface="Calibri"/>
              <a:ea typeface="Calibri"/>
              <a:cs typeface="Calibri"/>
              <a:sym typeface="Calibri"/>
            </a:endParaRPr>
          </a:p>
        </p:txBody>
      </p:sp>
      <p:sp>
        <p:nvSpPr>
          <p:cNvPr id="740" name="Shape 74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53</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Shape 73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39" name="Shape 73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give example, then click to reveal a potential solution for how you might address that hot spot if it should arise.</a:t>
            </a:r>
            <a:endParaRPr sz="1200" b="0" i="0" u="none" strike="noStrike" cap="none" dirty="0">
              <a:solidFill>
                <a:schemeClr val="dk1"/>
              </a:solidFill>
              <a:latin typeface="Calibri"/>
              <a:ea typeface="Calibri"/>
              <a:cs typeface="Calibri"/>
              <a:sym typeface="Calibri"/>
            </a:endParaRPr>
          </a:p>
        </p:txBody>
      </p:sp>
      <p:sp>
        <p:nvSpPr>
          <p:cNvPr id="740" name="Shape 74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54</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34324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8 minutes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Have participants work with a partner or at their table groups to flag particular slides or ideas that they think could be a hot spot.  Point participants to the graphic organizer in their note-catcher where they can record their thinking. Afterwards, have participants share out with the whole group and encourage them to be specific!</a:t>
            </a:r>
          </a:p>
          <a:p>
            <a:pPr marL="0" indent="0">
              <a:buFontTx/>
              <a:buNone/>
            </a:pPr>
            <a:endParaRPr lang="en-US" sz="1200" b="1" i="0" u="none" strike="noStrike" cap="none" baseline="0" dirty="0">
              <a:solidFill>
                <a:schemeClr val="dk1"/>
              </a:solidFill>
              <a:latin typeface="Calibri"/>
              <a:ea typeface="Calibri"/>
              <a:cs typeface="Calibri"/>
              <a:sym typeface="Calibri"/>
            </a:endParaRPr>
          </a:p>
          <a:p>
            <a:pPr marL="0" indent="0">
              <a:buFontTx/>
              <a:buNone/>
            </a:pP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55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481826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Shape 6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61" name="Shape 66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Now we will move into the next stage of writing our facilitator’s guide – annotating or re-writing slide notes. You probably noticed the facilitator notes are pretty detailed – but the point is that these aren’t a script for you to read when you present.  You need to use these notes to plan out what you are going to say for each slide. </a:t>
            </a:r>
          </a:p>
          <a:p>
            <a:pPr marL="0" indent="0">
              <a:buFontTx/>
              <a:buNone/>
            </a:pPr>
            <a:endParaRPr lang="en-US" sz="1200" b="0" i="0" u="none" strike="noStrike" cap="none" dirty="0">
              <a:solidFill>
                <a:schemeClr val="dk1"/>
              </a:solidFill>
              <a:latin typeface="Calibri"/>
              <a:ea typeface="Calibri"/>
              <a:cs typeface="Calibri"/>
              <a:sym typeface="Calibri"/>
            </a:endParaRPr>
          </a:p>
        </p:txBody>
      </p:sp>
      <p:sp>
        <p:nvSpPr>
          <p:cNvPr id="662" name="Shape 66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56</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35885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Shape 75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57" name="Shape 75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 </a:t>
            </a:r>
          </a:p>
          <a:p>
            <a:pPr marL="0" indent="0">
              <a:buFontTx/>
              <a:buNone/>
            </a:pPr>
            <a:r>
              <a:rPr lang="en-US" b="1" baseline="0" dirty="0"/>
              <a:t>Duration: </a:t>
            </a:r>
            <a:r>
              <a:rPr lang="en-US" b="0" baseline="0" dirty="0"/>
              <a:t>1.5 minutes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So what exactly does this mean – what does it look like?</a:t>
            </a:r>
          </a:p>
          <a:p>
            <a:pPr marL="0" indent="0">
              <a:buFontTx/>
              <a:buNone/>
            </a:pPr>
            <a:endParaRPr lang="en-US" sz="1200" b="1"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and describe each bullet.</a:t>
            </a:r>
          </a:p>
          <a:p>
            <a:pPr marL="0" indent="0">
              <a:buFontTx/>
              <a:buNone/>
            </a:pPr>
            <a:endParaRPr lang="en-US" sz="1200" b="1" i="0" u="none" strike="noStrike" cap="none" baseline="0" dirty="0">
              <a:solidFill>
                <a:schemeClr val="dk1"/>
              </a:solidFill>
              <a:latin typeface="Calibri"/>
              <a:ea typeface="Calibri"/>
              <a:cs typeface="Calibri"/>
              <a:sym typeface="Calibri"/>
            </a:endParaRPr>
          </a:p>
          <a:p>
            <a:pPr marL="0" marR="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Remember, the slide notes that exist aren’t a script to read.  They are their to help you understand the intention of each slide and to put the pieces together. </a:t>
            </a:r>
            <a:r>
              <a:rPr lang="en-US" sz="1200" b="0" i="0" u="none" strike="noStrike" cap="none" dirty="0">
                <a:solidFill>
                  <a:schemeClr val="dk1"/>
                </a:solidFill>
                <a:latin typeface="Calibri"/>
                <a:ea typeface="Calibri"/>
                <a:cs typeface="Calibri"/>
                <a:sym typeface="Calibri"/>
              </a:rPr>
              <a:t>You don’t want to be that person who’s looking down at these documents during facilitation</a:t>
            </a:r>
            <a:endParaRPr lang="en-US" sz="1200" b="0" i="0" u="none" strike="noStrike" cap="none" baseline="0" dirty="0">
              <a:solidFill>
                <a:schemeClr val="dk1"/>
              </a:solidFill>
              <a:latin typeface="Calibri"/>
              <a:ea typeface="Calibri"/>
              <a:cs typeface="Calibri"/>
              <a:sym typeface="Calibri"/>
            </a:endParaRP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0" i="0" u="none" strike="noStrike" cap="none" baseline="0" dirty="0">
                <a:solidFill>
                  <a:schemeClr val="dk1"/>
                </a:solidFill>
                <a:latin typeface="Calibri"/>
                <a:ea typeface="Calibri"/>
                <a:cs typeface="Calibri"/>
                <a:sym typeface="Calibri"/>
              </a:rPr>
              <a:t>The most important reason for doing this is that it helps you internalize the content – if have you have to read it first, think it through and then put it in your own words, you’ll know it! But, when we say “make it your own” that means within reason – as long as you stay true to the intention of the slide and its key points – make it your own but stay on the yellow brick road!</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Point out that this “checklist” is in their note-catcher to refer to when they try this in just a few minutes.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171450" marR="0" lvl="0"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71450" marR="0" lvl="0" indent="-9525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p:txBody>
      </p:sp>
      <p:sp>
        <p:nvSpPr>
          <p:cNvPr id="758" name="Shape 75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57</a:t>
            </a:fld>
            <a:endParaRPr sz="1200">
              <a:solidFill>
                <a:schemeClr val="dk1"/>
              </a:solidFill>
              <a:latin typeface="Calibri"/>
              <a:ea typeface="Calibri"/>
              <a:cs typeface="Calibri"/>
              <a:sym typeface="Calibri"/>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Shape 818"/>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 minutes </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Since we will not be able to complete this step for the entire presentation today, we are actually going to select a small chunk of the PD to practice this step.  This afternoon you will practice delivering these roughly 10 minute sections in groups of 3 to a. practice delivery and b. get feedback.  Therefore, we will start preparing for that rehearsal now by selecting that same 10 minute chunk of time to begin deeply internalizing.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directions and have participants form groups of 3 and assign themselves to each of the sections listed in their note-catcher.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Note: </a:t>
            </a:r>
            <a:r>
              <a:rPr lang="en-US" sz="1200" b="0" i="0" u="none" strike="noStrike" cap="none" baseline="0" dirty="0">
                <a:solidFill>
                  <a:schemeClr val="dk1"/>
                </a:solidFill>
                <a:latin typeface="Calibri"/>
                <a:ea typeface="Calibri"/>
                <a:cs typeface="Calibri"/>
                <a:sym typeface="Calibri"/>
              </a:rPr>
              <a:t>If you are facilitating for a larger group, consider the most efficient way to get a large number of people into groups of 3. Here is one idea, but feel free to use your own! </a:t>
            </a:r>
          </a:p>
          <a:p>
            <a:pPr marL="171450" indent="-171450">
              <a:buFont typeface="Arial" panose="020B0604020202020204" pitchFamily="34" charset="0"/>
              <a:buChar char="•"/>
            </a:pPr>
            <a:r>
              <a:rPr lang="en-US" sz="1200" b="0" i="0" u="none" strike="noStrike" cap="none" baseline="0" dirty="0">
                <a:solidFill>
                  <a:schemeClr val="dk1"/>
                </a:solidFill>
                <a:latin typeface="Calibri"/>
                <a:ea typeface="Calibri"/>
                <a:cs typeface="Calibri"/>
                <a:sym typeface="Calibri"/>
              </a:rPr>
              <a:t>Divide your total number of participants by 3. Then, write those numbers on index cards, each repeating 3 times. </a:t>
            </a:r>
          </a:p>
          <a:p>
            <a:pPr marL="628650" lvl="1" indent="-171450">
              <a:buFont typeface="Arial" panose="020B0604020202020204" pitchFamily="34" charset="0"/>
              <a:buChar char="•"/>
            </a:pPr>
            <a:r>
              <a:rPr lang="en-US" sz="1200" b="0" i="0" u="none" strike="noStrike" cap="none" baseline="0" dirty="0">
                <a:solidFill>
                  <a:schemeClr val="dk1"/>
                </a:solidFill>
                <a:latin typeface="Calibri"/>
                <a:ea typeface="Calibri"/>
                <a:cs typeface="Calibri"/>
                <a:sym typeface="Calibri"/>
              </a:rPr>
              <a:t>Ex: In a group of 30, you’d write the numbers 1-10 on 30 index card, with each number appearing 3 times total in the deck.</a:t>
            </a:r>
          </a:p>
          <a:p>
            <a:pPr marL="171450" indent="-171450">
              <a:buFont typeface="Arial" panose="020B0604020202020204" pitchFamily="34" charset="0"/>
              <a:buChar char="•"/>
            </a:pPr>
            <a:r>
              <a:rPr lang="en-US" sz="1200" b="0" i="0" u="none" strike="noStrike" cap="none" baseline="0" dirty="0">
                <a:solidFill>
                  <a:schemeClr val="dk1"/>
                </a:solidFill>
                <a:latin typeface="Calibri"/>
                <a:ea typeface="Calibri"/>
                <a:cs typeface="Calibri"/>
                <a:sym typeface="Calibri"/>
              </a:rPr>
              <a:t>On the way into the room in the morning, have participants pick up one index card. </a:t>
            </a:r>
          </a:p>
          <a:p>
            <a:pPr marL="171450" indent="-171450">
              <a:buFont typeface="Arial" panose="020B0604020202020204" pitchFamily="34" charset="0"/>
              <a:buChar char="•"/>
            </a:pPr>
            <a:r>
              <a:rPr lang="en-US" sz="1200" b="0" i="0" u="none" strike="noStrike" cap="none" baseline="0" dirty="0">
                <a:solidFill>
                  <a:schemeClr val="dk1"/>
                </a:solidFill>
                <a:latin typeface="Calibri"/>
                <a:ea typeface="Calibri"/>
                <a:cs typeface="Calibri"/>
                <a:sym typeface="Calibri"/>
              </a:rPr>
              <a:t>When it’s time to break off into teams of 3, have all of the “1’s” find each other, and so on. </a:t>
            </a:r>
          </a:p>
          <a:p>
            <a:pPr marL="171450" indent="-171450">
              <a:buFont typeface="Arial" panose="020B0604020202020204" pitchFamily="34" charset="0"/>
              <a:buChar char="•"/>
            </a:pPr>
            <a:endParaRPr lang="en-US" sz="1200" b="0" i="0" u="none" strike="noStrike" cap="none" baseline="0" dirty="0">
              <a:solidFill>
                <a:schemeClr val="dk1"/>
              </a:solidFill>
              <a:latin typeface="Calibri"/>
              <a:ea typeface="Calibri"/>
              <a:cs typeface="Calibri"/>
              <a:sym typeface="Calibri"/>
            </a:endParaRPr>
          </a:p>
          <a:p>
            <a:pPr marL="171450" indent="-171450">
              <a:buFont typeface="Arial" panose="020B0604020202020204" pitchFamily="34" charset="0"/>
              <a:buChar char="•"/>
            </a:pPr>
            <a:endParaRPr lang="en-US" sz="1200" b="1" i="0" u="none" strike="noStrike" cap="none" baseline="0" dirty="0">
              <a:solidFill>
                <a:schemeClr val="dk1"/>
              </a:solidFill>
              <a:latin typeface="Calibri"/>
              <a:ea typeface="Calibri"/>
              <a:cs typeface="Calibri"/>
              <a:sym typeface="Calibri"/>
            </a:endParaRPr>
          </a:p>
          <a:p>
            <a:pPr marL="0" indent="0">
              <a:buFontTx/>
              <a:buNone/>
            </a:pPr>
            <a:endParaRPr lang="en-US" sz="1200" b="0" i="0" u="none" strike="noStrike" cap="none" baseline="0" dirty="0">
              <a:solidFill>
                <a:schemeClr val="dk1"/>
              </a:solidFill>
              <a:latin typeface="Calibri"/>
              <a:cs typeface="Calibri"/>
              <a:sym typeface="Calibri"/>
            </a:endParaRPr>
          </a:p>
        </p:txBody>
      </p:sp>
      <p:sp>
        <p:nvSpPr>
          <p:cNvPr id="819" name="Shape 8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2898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18 minutes </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directions, point participants to the “checklist” in their note-catcher and circulate during independent work time. If some participants would like to work collaboratively, they can f</a:t>
            </a:r>
            <a:r>
              <a:rPr lang="en-US" sz="1200" b="0" i="0" u="none" strike="noStrike" cap="none" dirty="0">
                <a:solidFill>
                  <a:schemeClr val="dk1"/>
                </a:solidFill>
                <a:latin typeface="Calibri"/>
                <a:ea typeface="Calibri"/>
                <a:cs typeface="Calibri"/>
                <a:sym typeface="Calibri"/>
              </a:rPr>
              <a:t>eel free to sit with other “A’s” or “B’s” who are preparing for the same section. Some people may prefer to work independently. </a:t>
            </a:r>
          </a:p>
          <a:p>
            <a:pPr marL="247650" marR="0" lvl="0" indent="-171450" algn="l" rtl="0">
              <a:spcBef>
                <a:spcPts val="0"/>
              </a:spcBef>
              <a:spcAft>
                <a:spcPts val="0"/>
              </a:spcAft>
              <a:buClr>
                <a:schemeClr val="dk1"/>
              </a:buClr>
              <a:buSzPts val="1200"/>
              <a:buFont typeface="Arial" panose="020B0604020202020204" pitchFamily="34" charset="0"/>
              <a:buChar char="•"/>
            </a:pPr>
            <a:endParaRPr lang="en-US" sz="1200" b="0" i="0" u="none" strike="noStrike" cap="none" dirty="0">
              <a:solidFill>
                <a:schemeClr val="dk1"/>
              </a:solidFill>
              <a:latin typeface="Calibri"/>
              <a:ea typeface="Calibri"/>
              <a:cs typeface="Calibri"/>
              <a:sym typeface="Calibri"/>
            </a:endParaRPr>
          </a:p>
          <a:p>
            <a:pPr marL="76200" marR="0" lvl="0" indent="0" algn="l" rtl="0">
              <a:spcBef>
                <a:spcPts val="0"/>
              </a:spcBef>
              <a:spcAft>
                <a:spcPts val="0"/>
              </a:spcAft>
              <a:buClr>
                <a:schemeClr val="dk1"/>
              </a:buClr>
              <a:buSzPts val="1200"/>
              <a:buFont typeface="Arial" panose="020B0604020202020204" pitchFamily="34" charset="0"/>
              <a:buNone/>
            </a:pPr>
            <a:r>
              <a:rPr lang="en-US" sz="1200" b="1" i="0" u="none" strike="noStrike" cap="none" dirty="0">
                <a:solidFill>
                  <a:schemeClr val="dk1"/>
                </a:solidFill>
                <a:latin typeface="Calibri"/>
                <a:ea typeface="Calibri"/>
                <a:cs typeface="Calibri"/>
                <a:sym typeface="Calibri"/>
              </a:rPr>
              <a:t>Facilitator says (after work time is over): </a:t>
            </a:r>
            <a:r>
              <a:rPr lang="en-US" sz="1200" b="0" i="0" u="none" strike="noStrike" cap="none" dirty="0">
                <a:solidFill>
                  <a:schemeClr val="dk1"/>
                </a:solidFill>
                <a:latin typeface="Calibri"/>
                <a:ea typeface="Calibri"/>
                <a:cs typeface="Calibri"/>
                <a:sym typeface="Calibri"/>
              </a:rPr>
              <a:t>So, we’re going to wrap up your annotation here, but the work you’ve put in here is going to be incredibly helpful when you prepare to rehearse later this afternoon. </a:t>
            </a:r>
          </a:p>
          <a:p>
            <a:pPr marL="76200" marR="0" lvl="0" indent="0" algn="l" rtl="0">
              <a:spcBef>
                <a:spcPts val="0"/>
              </a:spcBef>
              <a:spcAft>
                <a:spcPts val="0"/>
              </a:spcAft>
              <a:buClr>
                <a:schemeClr val="dk1"/>
              </a:buClr>
              <a:buSzPts val="1200"/>
              <a:buFont typeface="Arial" panose="020B0604020202020204" pitchFamily="34" charset="0"/>
              <a:buNone/>
            </a:pPr>
            <a:endParaRPr lang="en-US" sz="1200" b="0" i="0" u="none" strike="noStrike" cap="none" dirty="0">
              <a:solidFill>
                <a:schemeClr val="dk1"/>
              </a:solidFill>
              <a:latin typeface="Calibri"/>
              <a:ea typeface="Calibri"/>
              <a:cs typeface="Calibri"/>
              <a:sym typeface="Calibri"/>
            </a:endParaRPr>
          </a:p>
          <a:p>
            <a:pPr marL="76200" marR="0" lvl="0" indent="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None/>
              <a:tabLst/>
              <a:defRPr/>
            </a:pPr>
            <a:r>
              <a:rPr lang="en-US" sz="1200" b="1" i="0" u="none" strike="noStrike" cap="none" baseline="0" dirty="0">
                <a:solidFill>
                  <a:schemeClr val="dk1"/>
                </a:solidFill>
                <a:latin typeface="Calibri"/>
                <a:cs typeface="Calibri"/>
                <a:sym typeface="Calibri"/>
              </a:rPr>
              <a:t>Note: </a:t>
            </a:r>
            <a:r>
              <a:rPr lang="en-US" sz="1200" b="0" i="0" u="none" strike="noStrike" cap="none" baseline="0" dirty="0">
                <a:solidFill>
                  <a:schemeClr val="dk1"/>
                </a:solidFill>
                <a:latin typeface="Calibri"/>
                <a:cs typeface="Calibri"/>
                <a:sym typeface="Calibri"/>
              </a:rPr>
              <a:t>Remind people here as needed (and at other points when questions come up throughout the day) that at this point in the prep process, they may be relying pretty heavily on the notes – and that’s okay! That’s what the extensive facilitator notes are there for. However, as they internalize and rehearse more and more, they should start to make the notes sound more natural and less like a “script.” </a:t>
            </a:r>
          </a:p>
          <a:p>
            <a:pPr marL="76200" marR="0" lvl="0" indent="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None/>
              <a:tabLst/>
              <a:defRPr/>
            </a:pPr>
            <a:endParaRPr lang="en-US" sz="1200" b="0" i="0" u="none" strike="noStrike" cap="none" baseline="0" dirty="0">
              <a:solidFill>
                <a:schemeClr val="dk1"/>
              </a:solidFill>
              <a:latin typeface="Calibri"/>
              <a:cs typeface="Calibri"/>
              <a:sym typeface="Calibri"/>
            </a:endParaRPr>
          </a:p>
          <a:p>
            <a:pPr marL="76200" marR="0" lvl="0" indent="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None/>
              <a:tabLst/>
              <a:defRPr/>
            </a:pPr>
            <a:r>
              <a:rPr lang="en-US" sz="1200" b="1" i="0" u="none" strike="noStrike" cap="none" baseline="0" dirty="0">
                <a:solidFill>
                  <a:schemeClr val="dk1"/>
                </a:solidFill>
                <a:latin typeface="Calibri"/>
                <a:cs typeface="Calibri"/>
                <a:sym typeface="Calibri"/>
              </a:rPr>
              <a:t>Note: </a:t>
            </a:r>
            <a:r>
              <a:rPr lang="en-US" sz="1200" b="0" i="0" u="none" strike="noStrike" cap="none" baseline="0" dirty="0">
                <a:solidFill>
                  <a:schemeClr val="dk1"/>
                </a:solidFill>
                <a:latin typeface="Calibri"/>
                <a:cs typeface="Calibri"/>
                <a:sym typeface="Calibri"/>
              </a:rPr>
              <a:t>Encourage participants to annotate using the “comment” feature on the digital version of the PPT. Participants who prefer hard copies may also annotate directly on the slides/notes printout. </a:t>
            </a:r>
            <a:endParaRPr lang="en-US" b="1" dirty="0"/>
          </a:p>
          <a:p>
            <a:pPr marL="76200" marR="0" lvl="0" indent="0" algn="l" rtl="0">
              <a:spcBef>
                <a:spcPts val="0"/>
              </a:spcBef>
              <a:spcAft>
                <a:spcPts val="0"/>
              </a:spcAft>
              <a:buClr>
                <a:schemeClr val="dk1"/>
              </a:buClr>
              <a:buSzPts val="1200"/>
              <a:buFont typeface="Arial" panose="020B0604020202020204" pitchFamily="34" charset="0"/>
              <a:buNone/>
            </a:pPr>
            <a:endParaRPr lang="en-US" sz="1200" b="0" i="0" u="none" strike="noStrike" cap="none" dirty="0">
              <a:solidFill>
                <a:schemeClr val="dk1"/>
              </a:solidFill>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2820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minutes</a:t>
            </a:r>
          </a:p>
          <a:p>
            <a:endParaRPr lang="en-US" dirty="0"/>
          </a:p>
          <a:p>
            <a:r>
              <a:rPr lang="en-US" dirty="0"/>
              <a:t>Ask participants to return to seats.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24781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Shape 6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27" name="Shape 62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b="1" dirty="0"/>
              <a:t>Facilitator</a:t>
            </a:r>
            <a:r>
              <a:rPr lang="en-US" b="1" baseline="0" dirty="0"/>
              <a:t> says: </a:t>
            </a:r>
            <a:r>
              <a:rPr lang="en-US" sz="1200" b="0" i="0" u="none" strike="noStrike" cap="none" baseline="0" dirty="0">
                <a:solidFill>
                  <a:schemeClr val="dk1"/>
                </a:solidFill>
                <a:latin typeface="Calibri"/>
                <a:ea typeface="Calibri"/>
                <a:cs typeface="Calibri"/>
                <a:sym typeface="Calibri"/>
              </a:rPr>
              <a:t>So now we have gone through the first three stages of the process – next we need to rehearse!  But, we have some strategies we want to teach you first so you can add this learning back into your Facilitator’s Guide.  We will save this final step (rehearsing and practicing pacing) for later this afternoon!</a:t>
            </a:r>
            <a:endParaRPr dirty="0"/>
          </a:p>
          <a:p>
            <a:pPr marL="171450" marR="0" lvl="0" indent="-95250" algn="l" rtl="0">
              <a:spcBef>
                <a:spcPts val="0"/>
              </a:spcBef>
              <a:spcAft>
                <a:spcPts val="0"/>
              </a:spcAft>
              <a:buClr>
                <a:schemeClr val="dk1"/>
              </a:buClr>
              <a:buSzPts val="12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1" i="0" u="none" strike="noStrike" cap="none" dirty="0">
                <a:solidFill>
                  <a:schemeClr val="dk1"/>
                </a:solidFill>
                <a:latin typeface="Calibri"/>
                <a:ea typeface="Calibri"/>
                <a:cs typeface="Calibri"/>
                <a:sym typeface="Calibri"/>
              </a:rPr>
              <a:t>Image Source</a:t>
            </a:r>
            <a:r>
              <a:rPr lang="en-US" sz="1200" b="0" i="0" u="none" strike="noStrike" cap="none" dirty="0">
                <a:solidFill>
                  <a:schemeClr val="dk1"/>
                </a:solidFill>
                <a:latin typeface="Calibri"/>
                <a:ea typeface="Calibri"/>
                <a:cs typeface="Calibri"/>
                <a:sym typeface="Calibri"/>
              </a:rPr>
              <a:t>: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/pumps-high-heeled-shoe-154636/</a:t>
            </a:r>
            <a:endParaRPr sz="1200" b="0" i="0" u="none" strike="noStrike" cap="none" dirty="0">
              <a:solidFill>
                <a:schemeClr val="dk1"/>
              </a:solidFill>
              <a:latin typeface="Calibri"/>
              <a:ea typeface="Calibri"/>
              <a:cs typeface="Calibri"/>
              <a:sym typeface="Calibri"/>
            </a:endParaRPr>
          </a:p>
        </p:txBody>
      </p:sp>
      <p:sp>
        <p:nvSpPr>
          <p:cNvPr id="628" name="Shape 62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60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56302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Shape 60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10" name="Shape 61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This process - these </a:t>
            </a:r>
            <a:r>
              <a:rPr lang="en-US" sz="1200" b="0" i="0" u="none" strike="noStrike" cap="none" dirty="0">
                <a:solidFill>
                  <a:schemeClr val="dk1"/>
                </a:solidFill>
                <a:latin typeface="Calibri"/>
                <a:ea typeface="Calibri"/>
                <a:cs typeface="Calibri"/>
                <a:sym typeface="Calibri"/>
              </a:rPr>
              <a:t>“ruby slippers” have been </a:t>
            </a:r>
            <a:r>
              <a:rPr lang="en-US" sz="1200" b="0" i="1" u="none" strike="noStrike" cap="none" dirty="0">
                <a:solidFill>
                  <a:schemeClr val="dk1"/>
                </a:solidFill>
                <a:latin typeface="Calibri"/>
                <a:ea typeface="Calibri"/>
                <a:cs typeface="Calibri"/>
                <a:sym typeface="Calibri"/>
              </a:rPr>
              <a:t>our</a:t>
            </a:r>
            <a:r>
              <a:rPr lang="en-US" sz="1200" b="0" i="0" u="none" strike="noStrike" cap="none" dirty="0">
                <a:solidFill>
                  <a:schemeClr val="dk1"/>
                </a:solidFill>
                <a:latin typeface="Calibri"/>
                <a:ea typeface="Calibri"/>
                <a:cs typeface="Calibri"/>
                <a:sym typeface="Calibri"/>
              </a:rPr>
              <a:t> protocol to prepare, but you have your own pair/process that’s uniquely yours!  Make sure this process works for you, ultimately you want to feel prepared to present, you don’t have to do exactly this, but you need to have a process in place to prepare.  </a:t>
            </a:r>
            <a:endParaRPr lang="en-US" dirty="0"/>
          </a:p>
          <a:p>
            <a:pPr marL="0" marR="0" lvl="0" indent="0"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1" i="0" u="none" strike="noStrike" cap="none" dirty="0">
                <a:solidFill>
                  <a:schemeClr val="dk1"/>
                </a:solidFill>
                <a:latin typeface="Calibri"/>
                <a:ea typeface="Calibri"/>
                <a:cs typeface="Calibri"/>
                <a:sym typeface="Calibri"/>
              </a:rPr>
              <a:t>Image Source</a:t>
            </a:r>
            <a:r>
              <a:rPr lang="en-US" sz="1200" b="0" i="0" u="none" strike="noStrike" cap="none" dirty="0">
                <a:solidFill>
                  <a:schemeClr val="dk1"/>
                </a:solidFill>
                <a:latin typeface="Calibri"/>
                <a:ea typeface="Calibri"/>
                <a:cs typeface="Calibri"/>
                <a:sym typeface="Calibri"/>
              </a:rPr>
              <a:t>: https://</a:t>
            </a:r>
            <a:r>
              <a:rPr lang="en-US" sz="1200" b="0" i="0" u="none" strike="noStrike" cap="none" dirty="0" err="1">
                <a:solidFill>
                  <a:schemeClr val="dk1"/>
                </a:solidFill>
                <a:latin typeface="Calibri"/>
                <a:ea typeface="Calibri"/>
                <a:cs typeface="Calibri"/>
                <a:sym typeface="Calibri"/>
              </a:rPr>
              <a:t>pixabay.com</a:t>
            </a:r>
            <a:r>
              <a:rPr lang="en-US" sz="1200" b="0" i="0" u="none" strike="noStrike" cap="none" dirty="0">
                <a:solidFill>
                  <a:schemeClr val="dk1"/>
                </a:solidFill>
                <a:latin typeface="Calibri"/>
                <a:ea typeface="Calibri"/>
                <a:cs typeface="Calibri"/>
                <a:sym typeface="Calibri"/>
              </a:rPr>
              <a:t>/</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/the-wizard-of-oz-ray-bolger-actor-516791/</a:t>
            </a:r>
            <a:endParaRPr sz="1200" b="0" i="0" u="none" strike="noStrike" cap="none" dirty="0">
              <a:solidFill>
                <a:schemeClr val="dk1"/>
              </a:solidFill>
              <a:latin typeface="Calibri"/>
              <a:ea typeface="Calibri"/>
              <a:cs typeface="Calibri"/>
              <a:sym typeface="Calibri"/>
            </a:endParaRPr>
          </a:p>
        </p:txBody>
      </p:sp>
      <p:sp>
        <p:nvSpPr>
          <p:cNvPr id="611" name="Shape 61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61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893887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Shape 843"/>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We</a:t>
            </a:r>
            <a:r>
              <a:rPr lang="en-US" baseline="0" dirty="0"/>
              <a:t> are going to switch gears a little bit to talk about some basic facilitation moves that will set up to effectively facilitate this content to your peers. This Facilitation 101 section is broken into two parts – Precise Directions, which we will explore now, and then Engaging All Participants, which we will explore after lunch.</a:t>
            </a:r>
          </a:p>
          <a:p>
            <a:pPr marL="0" lvl="0" indent="0">
              <a:spcBef>
                <a:spcPts val="0"/>
              </a:spcBef>
              <a:spcAft>
                <a:spcPts val="0"/>
              </a:spcAft>
              <a:buNone/>
            </a:pPr>
            <a:endParaRPr lang="en-US" baseline="0" dirty="0"/>
          </a:p>
          <a:p>
            <a:pPr marL="0" lvl="0" indent="0">
              <a:spcBef>
                <a:spcPts val="0"/>
              </a:spcBef>
              <a:spcAft>
                <a:spcPts val="0"/>
              </a:spcAft>
              <a:buNone/>
            </a:pPr>
            <a:endParaRPr dirty="0"/>
          </a:p>
        </p:txBody>
      </p:sp>
      <p:sp>
        <p:nvSpPr>
          <p:cNvPr id="844" name="Shape 8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95210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Shape 84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49" name="Shape 84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4 minutes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Have participants discuss with a partner and record their similarities and differences in their note-catcher.  When thinking about the differences, encourage them to think about what might work with students that wouldn’t work with adults and vice versa. Afterwards, invite participants to share out with the whole group. </a:t>
            </a:r>
            <a:endParaRPr dirty="0"/>
          </a:p>
        </p:txBody>
      </p:sp>
      <p:sp>
        <p:nvSpPr>
          <p:cNvPr id="850" name="Shape 85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63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344744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4"/>
        <p:cNvGrpSpPr/>
        <p:nvPr/>
      </p:nvGrpSpPr>
      <p:grpSpPr>
        <a:xfrm>
          <a:off x="0" y="0"/>
          <a:ext cx="0" cy="0"/>
          <a:chOff x="0" y="0"/>
          <a:chExt cx="0" cy="0"/>
        </a:xfrm>
      </p:grpSpPr>
      <p:sp>
        <p:nvSpPr>
          <p:cNvPr id="995" name="Shape 99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96" name="Shape 99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Some points we may want to draw out if they don’t come up.  Adult affect is making sure we use communication strategies that are appropriate for adults.  Using strategies such as positive narration and clapping your hands 3 times to bring the group back together may annoy them, for example</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997" name="Shape 99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64</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80773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9"/>
        <p:cNvGrpSpPr/>
        <p:nvPr/>
      </p:nvGrpSpPr>
      <p:grpSpPr>
        <a:xfrm>
          <a:off x="0" y="0"/>
          <a:ext cx="0" cy="0"/>
          <a:chOff x="0" y="0"/>
          <a:chExt cx="0" cy="0"/>
        </a:xfrm>
      </p:grpSpPr>
      <p:sp>
        <p:nvSpPr>
          <p:cNvPr id="1010" name="Shape 1010"/>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Briefly review objectives</a:t>
            </a:r>
            <a:endParaRPr dirty="0"/>
          </a:p>
        </p:txBody>
      </p:sp>
      <p:sp>
        <p:nvSpPr>
          <p:cNvPr id="1011" name="Shape 10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645886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Shape 87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73" name="Shape 87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Let’s start by thinking about how we know whether or not directions are effective.</a:t>
            </a:r>
          </a:p>
          <a:p>
            <a:pPr marL="0" indent="0">
              <a:buFontTx/>
              <a:buNone/>
            </a:pPr>
            <a:endParaRPr lang="en-US" sz="1200" b="1"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Read title of slide, then click to reveal and read text.</a:t>
            </a:r>
            <a:endParaRPr sz="1200" b="0" i="0" u="none" strike="noStrike" cap="none" dirty="0">
              <a:solidFill>
                <a:schemeClr val="dk1"/>
              </a:solidFill>
              <a:latin typeface="Calibri"/>
              <a:ea typeface="Calibri"/>
              <a:cs typeface="Calibri"/>
              <a:sym typeface="Calibri"/>
            </a:endParaRPr>
          </a:p>
        </p:txBody>
      </p:sp>
      <p:sp>
        <p:nvSpPr>
          <p:cNvPr id="874" name="Shape 87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66</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168371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Explain that in a moment we are going to watch a video from one of our past Content Leader trainings.  Review what participants should be looking for when they watch this video and point them to the space in their note-catcher where they can record their observations. </a:t>
            </a:r>
            <a:endParaRPr lang="en-US" b="0" dirty="0"/>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67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30812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Shape 88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81" name="Shape 88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play v</a:t>
            </a:r>
            <a:r>
              <a:rPr lang="en-US" sz="1200" b="0" i="0" u="none" strike="noStrike" cap="none" dirty="0">
                <a:solidFill>
                  <a:schemeClr val="dk1"/>
                </a:solidFill>
                <a:latin typeface="Calibri"/>
                <a:ea typeface="Calibri"/>
                <a:cs typeface="Calibri"/>
                <a:sym typeface="Calibri"/>
              </a:rPr>
              <a:t>ideo</a:t>
            </a:r>
            <a:endParaRPr b="0"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882" name="Shape 88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68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26228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3.5 minutes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have participants discuss what they observed at their table groups first, then invite participants to share out with the whole group.</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69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4494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Shape 73"/>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Start by 8:15 </a:t>
            </a:r>
            <a:endParaRPr dirty="0"/>
          </a:p>
        </p:txBody>
      </p:sp>
      <p:sp>
        <p:nvSpPr>
          <p:cNvPr id="74" name="Shape 7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456191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Shape 9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05" name="Shape 90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Why are clear and effective directions so important? </a:t>
            </a:r>
            <a:r>
              <a:rPr lang="en-US" sz="1200" b="0" i="0" u="none" strike="noStrike" cap="none" dirty="0">
                <a:solidFill>
                  <a:schemeClr val="dk1"/>
                </a:solidFill>
                <a:latin typeface="Calibri"/>
                <a:ea typeface="Calibri"/>
                <a:cs typeface="Calibri"/>
                <a:sym typeface="Calibri"/>
              </a:rPr>
              <a:t>When you’re facilitating these activities, there are many ways to go off the path (there lies danger!)</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Look at the sheer number of materials that we’ve provided you throughout this training sequence alone – you have to plan to give people VERY clear directions, otherwise they are likely to get lost/off track, which will not only waste time but may</a:t>
            </a:r>
            <a:r>
              <a:rPr lang="en-US" sz="1200" b="0" i="0" u="none" strike="noStrike" cap="none" baseline="0" dirty="0">
                <a:solidFill>
                  <a:schemeClr val="dk1"/>
                </a:solidFill>
                <a:latin typeface="Calibri"/>
                <a:ea typeface="Calibri"/>
                <a:cs typeface="Calibri"/>
                <a:sym typeface="Calibri"/>
              </a:rPr>
              <a:t> impact how much content they are able to learn.</a:t>
            </a:r>
            <a:r>
              <a:rPr lang="en-US" sz="1200" b="0" i="0" u="none" strike="noStrike" cap="none" dirty="0">
                <a:solidFill>
                  <a:schemeClr val="dk1"/>
                </a:solidFill>
                <a:latin typeface="Calibri"/>
                <a:ea typeface="Calibri"/>
                <a:cs typeface="Calibri"/>
                <a:sym typeface="Calibri"/>
              </a:rPr>
              <a:t> </a:t>
            </a:r>
            <a:r>
              <a:rPr lang="en-US" sz="1200" b="0" i="0" u="none" strike="noStrike" cap="none" baseline="0" dirty="0">
                <a:solidFill>
                  <a:schemeClr val="dk1"/>
                </a:solidFill>
                <a:latin typeface="Calibri"/>
                <a:ea typeface="Calibri"/>
                <a:cs typeface="Calibri"/>
                <a:sym typeface="Calibri"/>
              </a:rPr>
              <a:t> Effective directions will help keep your participants on the right path!</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0" i="0" u="none" strike="noStrike" cap="none" baseline="0" dirty="0">
                <a:solidFill>
                  <a:schemeClr val="dk1"/>
                </a:solidFill>
                <a:latin typeface="Calibri"/>
                <a:ea typeface="Calibri"/>
                <a:cs typeface="Calibri"/>
                <a:sym typeface="Calibri"/>
              </a:rPr>
              <a:t>So let’s break down exactly what we mean by “effective directions.”</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the text and read each bullet. </a:t>
            </a:r>
            <a:endParaRPr lang="en-US" sz="1200" b="1" i="0" u="none" strike="noStrike" cap="none" baseline="0" dirty="0">
              <a:solidFill>
                <a:schemeClr val="dk1"/>
              </a:solidFill>
              <a:latin typeface="Calibri"/>
              <a:ea typeface="Calibri"/>
              <a:cs typeface="Calibri"/>
              <a:sym typeface="Calibri"/>
            </a:endParaRPr>
          </a:p>
        </p:txBody>
      </p:sp>
      <p:sp>
        <p:nvSpPr>
          <p:cNvPr id="906" name="Shape 90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70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09505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3 minutes</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In a moment I’m going to show you an example of each of the these components of precise directions.  But first, let’s look back at our facilitator notes to see what guidance is provided so you can see how I take the information provided in the facilitator notes and pull out the key information I need to give directions. </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1"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Direct participants to review the facilitator notes on slide 21 in their PPT handout.</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0" i="0" u="none" strike="noStrike" cap="none" baseline="0" dirty="0">
              <a:solidFill>
                <a:schemeClr val="dk1"/>
              </a:solidFill>
              <a:latin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cs typeface="Calibri"/>
                <a:sym typeface="Calibri"/>
              </a:rPr>
              <a:t>Note: </a:t>
            </a:r>
            <a:r>
              <a:rPr lang="en-US" sz="1200" b="0" i="0" u="none" strike="noStrike" cap="none" baseline="0" dirty="0">
                <a:solidFill>
                  <a:schemeClr val="dk1"/>
                </a:solidFill>
                <a:latin typeface="Calibri"/>
                <a:cs typeface="Calibri"/>
                <a:sym typeface="Calibri"/>
              </a:rPr>
              <a:t>These directions are not printed in the note catcher. Direct participants directly to the hard copy of the slides/notes pages for the “Introduction to the Shifts” PPT they will redeliver. </a:t>
            </a:r>
            <a:endParaRPr lang="en-US" b="1"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86477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the example of each component.</a:t>
            </a:r>
            <a:endParaRPr lang="en-US" b="0"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60154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tx1"/>
                </a:solidFill>
                <a:latin typeface="Calibri"/>
                <a:ea typeface="Calibri"/>
                <a:cs typeface="Calibri"/>
                <a:sym typeface="Calibri"/>
              </a:rPr>
              <a:t>Planning for effective directions is the big first step – but it’s not everything.  Whether or not your directions are effective will also depend on how you deliver them!</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0" i="0" u="none" strike="noStrike" cap="none" baseline="0" dirty="0">
              <a:solidFill>
                <a:schemeClr val="tx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tx1"/>
                </a:solidFill>
                <a:latin typeface="Calibri"/>
                <a:ea typeface="Calibri"/>
                <a:cs typeface="Calibri"/>
                <a:sym typeface="Calibri"/>
              </a:rPr>
              <a:t>Facilitator says: </a:t>
            </a:r>
            <a:r>
              <a:rPr lang="en-US" sz="1200" b="0" i="0" u="none" strike="noStrike" cap="none" baseline="0" dirty="0">
                <a:solidFill>
                  <a:schemeClr val="tx1"/>
                </a:solidFill>
                <a:latin typeface="Calibri"/>
                <a:ea typeface="Calibri"/>
                <a:cs typeface="Calibri"/>
                <a:sym typeface="Calibri"/>
              </a:rPr>
              <a:t>Let’s take a closer look at some of these implementation components, beginning with #1</a:t>
            </a:r>
            <a:r>
              <a:rPr lang="is-IS" sz="1200" b="0" i="0" u="none" strike="noStrike" cap="none" baseline="0" dirty="0">
                <a:solidFill>
                  <a:schemeClr val="tx1"/>
                </a:solidFill>
                <a:latin typeface="Calibri"/>
                <a:ea typeface="Calibri"/>
                <a:cs typeface="Calibri"/>
                <a:sym typeface="Calibri"/>
              </a:rPr>
              <a:t>…</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91862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
        <p:cNvGrpSpPr/>
        <p:nvPr/>
      </p:nvGrpSpPr>
      <p:grpSpPr>
        <a:xfrm>
          <a:off x="0" y="0"/>
          <a:ext cx="0" cy="0"/>
          <a:chOff x="0" y="0"/>
          <a:chExt cx="0" cy="0"/>
        </a:xfrm>
      </p:grpSpPr>
      <p:sp>
        <p:nvSpPr>
          <p:cNvPr id="896" name="Shape 8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7" name="Shape 89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The first key in giving effective directions is making sure you have 100% of your participants’ attention before you give them. </a:t>
            </a:r>
            <a:r>
              <a:rPr lang="en-US" sz="1200" b="0" i="0" u="none" strike="noStrike" cap="none" dirty="0">
                <a:solidFill>
                  <a:schemeClr val="dk1"/>
                </a:solidFill>
                <a:latin typeface="Calibri"/>
                <a:ea typeface="Calibri"/>
                <a:cs typeface="Calibri"/>
                <a:sym typeface="Calibri"/>
              </a:rPr>
              <a:t>70% is not good enough, because then 30% of people will not be likely to succeed with the activity, leading not only to confusion and lost time but more</a:t>
            </a:r>
            <a:r>
              <a:rPr lang="en-US" sz="1200" b="0" i="0" u="none" strike="noStrike" cap="none" baseline="0" dirty="0">
                <a:solidFill>
                  <a:schemeClr val="dk1"/>
                </a:solidFill>
                <a:latin typeface="Calibri"/>
                <a:ea typeface="Calibri"/>
                <a:cs typeface="Calibri"/>
                <a:sym typeface="Calibri"/>
              </a:rPr>
              <a:t> importantly, lost learning!</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a:t>
            </a:r>
            <a:r>
              <a:rPr lang="en-US" sz="1200" b="0" i="0" u="none" strike="noStrike" cap="none" baseline="0" dirty="0">
                <a:solidFill>
                  <a:schemeClr val="dk1"/>
                </a:solidFill>
                <a:latin typeface="Calibri"/>
                <a:ea typeface="Calibri"/>
                <a:cs typeface="Calibri"/>
                <a:sym typeface="Calibri"/>
              </a:rPr>
              <a:t>: Click to reveal and explain each bullet. </a:t>
            </a:r>
            <a:endParaRPr dirty="0"/>
          </a:p>
        </p:txBody>
      </p:sp>
      <p:sp>
        <p:nvSpPr>
          <p:cNvPr id="898" name="Shape 89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74</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170745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
        <p:cNvGrpSpPr/>
        <p:nvPr/>
      </p:nvGrpSpPr>
      <p:grpSpPr>
        <a:xfrm>
          <a:off x="0" y="0"/>
          <a:ext cx="0" cy="0"/>
          <a:chOff x="0" y="0"/>
          <a:chExt cx="0" cy="0"/>
        </a:xfrm>
      </p:grpSpPr>
      <p:sp>
        <p:nvSpPr>
          <p:cNvPr id="896" name="Shape 8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7" name="Shape 89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2 minutes</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and explain/model both bullets.  Then a</a:t>
            </a:r>
            <a:r>
              <a:rPr lang="en-US" sz="1200" b="0" i="0" u="none" strike="noStrike" cap="none" dirty="0">
                <a:solidFill>
                  <a:schemeClr val="dk1"/>
                </a:solidFill>
                <a:latin typeface="Calibri"/>
                <a:ea typeface="Calibri"/>
                <a:cs typeface="Calibri"/>
                <a:sym typeface="Calibri"/>
              </a:rPr>
              <a:t>sk people to share ideas for adult silent signals with the whole group, inviting participants to demonstrate!</a:t>
            </a:r>
            <a:r>
              <a:rPr lang="en-US" sz="1200" b="0" i="0" u="none" strike="noStrike" cap="none" baseline="0" dirty="0">
                <a:solidFill>
                  <a:schemeClr val="dk1"/>
                </a:solidFill>
                <a:latin typeface="Calibri"/>
                <a:ea typeface="Calibri"/>
                <a:cs typeface="Calibri"/>
                <a:sym typeface="Calibri"/>
              </a:rPr>
              <a:t> </a:t>
            </a:r>
            <a:endParaRPr dirty="0"/>
          </a:p>
        </p:txBody>
      </p:sp>
      <p:sp>
        <p:nvSpPr>
          <p:cNvPr id="898" name="Shape 89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75</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321676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1"/>
        <p:cNvGrpSpPr/>
        <p:nvPr/>
      </p:nvGrpSpPr>
      <p:grpSpPr>
        <a:xfrm>
          <a:off x="0" y="0"/>
          <a:ext cx="0" cy="0"/>
          <a:chOff x="0" y="0"/>
          <a:chExt cx="0" cy="0"/>
        </a:xfrm>
      </p:grpSpPr>
      <p:sp>
        <p:nvSpPr>
          <p:cNvPr id="912" name="Shape 9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13" name="Shape 91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5 minutes</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Once you have everyone’s attention and you already have your directions planned out, it’s important to deliver them as clearly and concisely as possible. There are three things to consider to make sure your directions are clear and not overly wordy. </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Have a participant read the three bullets aloud. </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A little later, you’ll have a chance to practice these things when you script your own set of directions for an activity in the experiential. </a:t>
            </a:r>
            <a:endParaRPr lang="en-US" sz="1200" b="1" i="0" u="none" strike="noStrike" cap="none" baseline="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914" name="Shape 91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76</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444727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9"/>
        <p:cNvGrpSpPr/>
        <p:nvPr/>
      </p:nvGrpSpPr>
      <p:grpSpPr>
        <a:xfrm>
          <a:off x="0" y="0"/>
          <a:ext cx="0" cy="0"/>
          <a:chOff x="0" y="0"/>
          <a:chExt cx="0" cy="0"/>
        </a:xfrm>
      </p:grpSpPr>
      <p:sp>
        <p:nvSpPr>
          <p:cNvPr id="920" name="Shape 9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21" name="Shape 92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1.5 minutes</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Once you have gotten everyone’s attention and delivered crystal clear instructions – just like in a classroom setting, you can’t assume everyone got it the first time around.  So just like you do with students, you stop to check for understanding.  We are going to briefly review two strategies or approaches for doing that:</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1"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and explain each approach.  Point out that the first strategy (ask for paraphrase) </a:t>
            </a:r>
            <a:r>
              <a:rPr lang="en-US" sz="1200" b="0" i="0" u="none" strike="noStrike" cap="none" dirty="0">
                <a:solidFill>
                  <a:schemeClr val="dk1"/>
                </a:solidFill>
                <a:latin typeface="Calibri"/>
                <a:ea typeface="Calibri"/>
                <a:cs typeface="Calibri"/>
                <a:sym typeface="Calibri"/>
              </a:rPr>
              <a:t>adds the element of repetition, but can sometimes be tedious, so don’t use for every activity.  Tool 2 allows you to ask everyone and can go very quick, so it’s useful if there is one part you think is likely to get tripped up.</a:t>
            </a:r>
            <a:endParaRPr dirty="0"/>
          </a:p>
        </p:txBody>
      </p:sp>
      <p:sp>
        <p:nvSpPr>
          <p:cNvPr id="922" name="Shape 92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77</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623441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the directions.  Then model:</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dirty="0">
                <a:solidFill>
                  <a:schemeClr val="tx1"/>
                </a:solidFill>
                <a:latin typeface="Calibri" charset="0"/>
                <a:ea typeface="Calibri" charset="0"/>
                <a:cs typeface="Calibri" charset="0"/>
              </a:rPr>
              <a:t>With a shoulder partner, take the next 4 minutes to re-read and annotate the text beginning on page 4 of your note-catcher.</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dirty="0">
              <a:solidFill>
                <a:schemeClr val="tx1"/>
              </a:solidFill>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dirty="0">
                <a:solidFill>
                  <a:schemeClr val="tx1"/>
                </a:solidFill>
                <a:latin typeface="Calibri" charset="0"/>
                <a:ea typeface="Calibri" charset="0"/>
                <a:cs typeface="Calibri" charset="0"/>
              </a:rPr>
              <a:t>Cold call on a participant and ask “which page of the note-catcher should we be looking at?”</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dirty="0">
              <a:solidFill>
                <a:schemeClr val="tx1"/>
              </a:solidFill>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dirty="0">
                <a:solidFill>
                  <a:schemeClr val="tx1"/>
                </a:solidFill>
                <a:latin typeface="Calibri" charset="0"/>
                <a:ea typeface="Calibri" charset="0"/>
                <a:cs typeface="Calibri" charset="0"/>
              </a:rPr>
              <a:t>Then, ask participants to reflect on which CFU was used.</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dirty="0">
              <a:solidFill>
                <a:schemeClr val="tx1"/>
              </a:solidFill>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dirty="0">
                <a:solidFill>
                  <a:schemeClr val="tx1"/>
                </a:solidFill>
                <a:latin typeface="Calibri" charset="0"/>
                <a:ea typeface="Calibri" charset="0"/>
                <a:cs typeface="Calibri" charset="0"/>
              </a:rPr>
              <a:t>Look for:</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dirty="0">
                <a:solidFill>
                  <a:schemeClr val="tx1"/>
                </a:solidFill>
                <a:latin typeface="Calibri" charset="0"/>
                <a:ea typeface="Calibri" charset="0"/>
                <a:cs typeface="Calibri" charset="0"/>
              </a:rPr>
              <a:t>Check a detail</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74342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Shape 9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29" name="Shape 92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and explain each step of the follow through:</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1. Once you’ve checked for understanding, give a clear “go signal”.  If you do this consistently participants will realize that they are not supposed to start until you are done explaining, which helps with maintaining attention.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2. Immediately after your go signal you should walk around the room and look for visual signs of success: are they are on the right page, if it’s supposed to be silent are they silent, does anyone look confused.  Anywhere where people are going a different direction quickly redirect or support</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3. A little less than half-way through a long activity, let people know they should be about half way done and remind them what  they need to get done by the end of the time.  Then immediately circulate again and see if people are about half way done.  Conference briefly with people to see how it’s progressing and if they need help.  Note if people are done early or seem off pace.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228600" marR="0" lvl="0" indent="-228600" algn="l" rtl="0">
              <a:spcBef>
                <a:spcPts val="0"/>
              </a:spcBef>
              <a:spcAft>
                <a:spcPts val="0"/>
              </a:spcAft>
              <a:buAutoNum type="arabicPeriod" startAt="4"/>
            </a:pPr>
            <a:r>
              <a:rPr lang="en-US" sz="1200" b="0" i="0" u="none" strike="noStrike" cap="none" dirty="0">
                <a:solidFill>
                  <a:schemeClr val="dk1"/>
                </a:solidFill>
                <a:latin typeface="Calibri"/>
                <a:ea typeface="Calibri"/>
                <a:cs typeface="Calibri"/>
                <a:sym typeface="Calibri"/>
              </a:rPr>
              <a:t>This step takes us back to the beginning with use of your silent signal.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930" name="Shape 93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79</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7156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b="1" dirty="0"/>
              <a:t>Facilitator</a:t>
            </a:r>
            <a:r>
              <a:rPr lang="en-US" b="1" baseline="0" dirty="0"/>
              <a:t> says</a:t>
            </a:r>
            <a:r>
              <a:rPr lang="en-US" baseline="0" dirty="0"/>
              <a:t>: First and foremost – CONGRATULATIONS! You have successfully completed all of the 6 Content Modules!  In other words, you have learned all of the content you will eventually take and turn key back at your schools!  Now that the first leg of our journey is complete and we all have a shared understanding of the content, today we begin the next phase of our journey – preparing to facilitate!  </a:t>
            </a:r>
          </a:p>
          <a:p>
            <a:pPr marL="0" indent="0">
              <a:buFontTx/>
              <a:buNone/>
            </a:pPr>
            <a:endParaRPr lang="en-US" b="1" baseline="0" dirty="0"/>
          </a:p>
          <a:p>
            <a:pPr marL="0" indent="0">
              <a:buFontTx/>
              <a:buNone/>
            </a:pPr>
            <a:r>
              <a:rPr lang="en-US" b="0" baseline="0" dirty="0"/>
              <a:t>But first let’s take a quick walk down memory lane</a:t>
            </a:r>
            <a:r>
              <a:rPr lang="is-IS" b="0" baseline="0" dirty="0"/>
              <a:t>…</a:t>
            </a:r>
            <a:endParaRPr lang="en-US" b="0" dirty="0"/>
          </a:p>
          <a:p>
            <a:pPr marL="0" lvl="0" indent="0">
              <a:spcBef>
                <a:spcPts val="0"/>
              </a:spcBef>
              <a:spcAft>
                <a:spcPts val="0"/>
              </a:spcAft>
              <a:buNone/>
            </a:pPr>
            <a:endParaRPr lang="en-US" b="1" dirty="0"/>
          </a:p>
          <a:p>
            <a:pPr marL="0" lvl="0" indent="0">
              <a:spcBef>
                <a:spcPts val="0"/>
              </a:spcBef>
              <a:spcAft>
                <a:spcPts val="0"/>
              </a:spcAft>
              <a:buNone/>
            </a:pPr>
            <a:r>
              <a:rPr lang="en-US" b="1" dirty="0"/>
              <a:t>Image Source</a:t>
            </a:r>
          </a:p>
          <a:p>
            <a:pPr marL="0" lvl="0" indent="0">
              <a:spcBef>
                <a:spcPts val="0"/>
              </a:spcBef>
              <a:spcAft>
                <a:spcPts val="0"/>
              </a:spcAft>
              <a:buNone/>
            </a:pPr>
            <a:r>
              <a:rPr lang="en-US" dirty="0"/>
              <a:t>This image is in the public domain:</a:t>
            </a:r>
          </a:p>
          <a:p>
            <a:pPr marL="0" lvl="0" indent="0">
              <a:spcBef>
                <a:spcPts val="0"/>
              </a:spcBef>
              <a:spcAft>
                <a:spcPts val="0"/>
              </a:spcAft>
              <a:buNone/>
            </a:pPr>
            <a:r>
              <a:rPr lang="en-US" dirty="0"/>
              <a:t>https://</a:t>
            </a:r>
            <a:r>
              <a:rPr lang="en-US" dirty="0" err="1"/>
              <a:t>pixabay.com</a:t>
            </a:r>
            <a:r>
              <a:rPr lang="en-US" dirty="0"/>
              <a:t>/</a:t>
            </a:r>
            <a:r>
              <a:rPr lang="en-US" dirty="0" err="1"/>
              <a:t>en</a:t>
            </a:r>
            <a:r>
              <a:rPr lang="en-US" dirty="0"/>
              <a:t>/new-year-s-eve-leipzig-fireworks-1953253/</a:t>
            </a:r>
          </a:p>
          <a:p>
            <a:pPr marL="0" lvl="0" indent="0">
              <a:spcBef>
                <a:spcPts val="0"/>
              </a:spcBef>
              <a:spcAft>
                <a:spcPts val="0"/>
              </a:spcAft>
              <a:buNone/>
            </a:pPr>
            <a:endParaRPr dirty="0"/>
          </a:p>
        </p:txBody>
      </p:sp>
      <p:sp>
        <p:nvSpPr>
          <p:cNvPr id="86" name="Shape 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157466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3"/>
        <p:cNvGrpSpPr/>
        <p:nvPr/>
      </p:nvGrpSpPr>
      <p:grpSpPr>
        <a:xfrm>
          <a:off x="0" y="0"/>
          <a:ext cx="0" cy="0"/>
          <a:chOff x="0" y="0"/>
          <a:chExt cx="0" cy="0"/>
        </a:xfrm>
      </p:grpSpPr>
      <p:sp>
        <p:nvSpPr>
          <p:cNvPr id="944" name="Shape 9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45" name="Shape 94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2 minutes</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Explain that in a moment participants will practice this – but first we are going to model what it looks like when you put it all together.</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0" i="0" u="none" strike="noStrike" cap="none" baseline="0" dirty="0">
                <a:solidFill>
                  <a:schemeClr val="dk1"/>
                </a:solidFill>
                <a:latin typeface="Calibri"/>
                <a:ea typeface="Calibri"/>
                <a:cs typeface="Calibri"/>
                <a:sym typeface="Calibri"/>
              </a:rPr>
              <a:t>Model:</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charset="0"/>
              <a:buChar char="•"/>
              <a:tabLst/>
              <a:defRPr/>
            </a:pPr>
            <a:r>
              <a:rPr lang="en-US" sz="1200" b="0" i="0" u="none" strike="noStrike" cap="none" baseline="0" dirty="0">
                <a:solidFill>
                  <a:schemeClr val="dk1"/>
                </a:solidFill>
                <a:latin typeface="Calibri"/>
                <a:ea typeface="Calibri"/>
                <a:cs typeface="Calibri"/>
                <a:sym typeface="Calibri"/>
              </a:rPr>
              <a:t>Get full attention</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charset="0"/>
              <a:buChar char="•"/>
              <a:tabLst/>
              <a:defRPr/>
            </a:pPr>
            <a:r>
              <a:rPr lang="en-US" sz="1200" b="0" i="0" u="none" strike="noStrike" cap="none" baseline="0" dirty="0">
                <a:solidFill>
                  <a:schemeClr val="dk1"/>
                </a:solidFill>
                <a:latin typeface="Calibri"/>
                <a:ea typeface="Calibri"/>
                <a:cs typeface="Calibri"/>
                <a:sym typeface="Calibri"/>
              </a:rPr>
              <a:t>Deliver clear and concise instructions: </a:t>
            </a:r>
            <a:r>
              <a:rPr lang="en-US" sz="1200" dirty="0">
                <a:solidFill>
                  <a:schemeClr val="tx1"/>
                </a:solidFill>
                <a:latin typeface="Calibri" charset="0"/>
                <a:ea typeface="Calibri" charset="0"/>
                <a:cs typeface="Calibri" charset="0"/>
              </a:rPr>
              <a:t>With a shoulder partner, take the next 4 minutes to re-read and annotate the text beginning on page 4 of your note-catcher.</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charset="0"/>
              <a:buChar char="•"/>
              <a:tabLst/>
              <a:defRPr/>
            </a:pPr>
            <a:r>
              <a:rPr lang="en-US" sz="1200" b="0" i="0" u="none" strike="noStrike" cap="none" dirty="0">
                <a:solidFill>
                  <a:schemeClr val="dk1"/>
                </a:solidFill>
                <a:latin typeface="Calibri"/>
                <a:ea typeface="Calibri"/>
                <a:cs typeface="Calibri"/>
                <a:sym typeface="Calibri"/>
              </a:rPr>
              <a:t>Check for understanding: Which page of the note-catcher are we looking at?</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charset="0"/>
              <a:buChar char="•"/>
              <a:tabLst/>
              <a:defRPr/>
            </a:pPr>
            <a:r>
              <a:rPr lang="en-US" sz="1200" b="0" i="0" u="none" strike="noStrike" cap="none" dirty="0">
                <a:solidFill>
                  <a:schemeClr val="dk1"/>
                </a:solidFill>
                <a:latin typeface="Calibri"/>
                <a:ea typeface="Calibri"/>
                <a:cs typeface="Calibri"/>
                <a:sym typeface="Calibri"/>
              </a:rPr>
              <a:t>Follow through: </a:t>
            </a:r>
          </a:p>
          <a:p>
            <a:pPr marL="628650" marR="0" lvl="1" indent="-171450" algn="l" defTabSz="914400" rtl="0" eaLnBrk="1" fontAlgn="auto" latinLnBrk="0" hangingPunct="1">
              <a:lnSpc>
                <a:spcPct val="100000"/>
              </a:lnSpc>
              <a:spcBef>
                <a:spcPts val="0"/>
              </a:spcBef>
              <a:spcAft>
                <a:spcPts val="0"/>
              </a:spcAft>
              <a:buClr>
                <a:schemeClr val="dk1"/>
              </a:buClr>
              <a:buSzPts val="1200"/>
              <a:buFont typeface="Arial" charset="0"/>
              <a:buChar char="•"/>
              <a:tabLst/>
              <a:defRPr/>
            </a:pPr>
            <a:r>
              <a:rPr lang="en-US" sz="1200" b="0" i="0" u="none" strike="noStrike" cap="none" dirty="0">
                <a:solidFill>
                  <a:schemeClr val="dk1"/>
                </a:solidFill>
                <a:latin typeface="Calibri"/>
                <a:ea typeface="Calibri"/>
                <a:cs typeface="Calibri"/>
                <a:sym typeface="Calibri"/>
              </a:rPr>
              <a:t>Go signal “go ahead and get started”</a:t>
            </a:r>
          </a:p>
          <a:p>
            <a:pPr marL="628650" marR="0" lvl="1" indent="-171450" algn="l" defTabSz="914400" rtl="0" eaLnBrk="1" fontAlgn="auto" latinLnBrk="0" hangingPunct="1">
              <a:lnSpc>
                <a:spcPct val="100000"/>
              </a:lnSpc>
              <a:spcBef>
                <a:spcPts val="0"/>
              </a:spcBef>
              <a:spcAft>
                <a:spcPts val="0"/>
              </a:spcAft>
              <a:buClr>
                <a:schemeClr val="dk1"/>
              </a:buClr>
              <a:buSzPts val="1200"/>
              <a:buFont typeface="Arial" charset="0"/>
              <a:buChar char="•"/>
              <a:tabLst/>
              <a:defRPr/>
            </a:pPr>
            <a:r>
              <a:rPr lang="en-US" sz="1200" b="0" i="0" u="none" strike="noStrike" cap="none" dirty="0">
                <a:solidFill>
                  <a:schemeClr val="dk1"/>
                </a:solidFill>
                <a:latin typeface="Calibri"/>
                <a:ea typeface="Calibri"/>
                <a:cs typeface="Calibri"/>
                <a:sym typeface="Calibri"/>
              </a:rPr>
              <a:t>Circulate</a:t>
            </a:r>
            <a:r>
              <a:rPr lang="en-US" sz="1200" b="0" i="0" u="none" strike="noStrike" cap="none" baseline="0" dirty="0">
                <a:solidFill>
                  <a:schemeClr val="dk1"/>
                </a:solidFill>
                <a:latin typeface="Calibri"/>
                <a:ea typeface="Calibri"/>
                <a:cs typeface="Calibri"/>
                <a:sym typeface="Calibri"/>
              </a:rPr>
              <a:t> and monitor</a:t>
            </a:r>
          </a:p>
          <a:p>
            <a:pPr marL="628650" marR="0" lvl="1" indent="-171450" algn="l" defTabSz="914400" rtl="0" eaLnBrk="1" fontAlgn="auto" latinLnBrk="0" hangingPunct="1">
              <a:lnSpc>
                <a:spcPct val="100000"/>
              </a:lnSpc>
              <a:spcBef>
                <a:spcPts val="0"/>
              </a:spcBef>
              <a:spcAft>
                <a:spcPts val="0"/>
              </a:spcAft>
              <a:buClr>
                <a:schemeClr val="dk1"/>
              </a:buClr>
              <a:buSzPts val="1200"/>
              <a:buFont typeface="Arial" charset="0"/>
              <a:buChar char="•"/>
              <a:tabLst/>
              <a:defRPr/>
            </a:pPr>
            <a:r>
              <a:rPr lang="en-US" sz="1200" b="0" i="0" u="none" strike="noStrike" cap="none" baseline="0" dirty="0">
                <a:solidFill>
                  <a:schemeClr val="dk1"/>
                </a:solidFill>
                <a:latin typeface="Calibri"/>
                <a:ea typeface="Calibri"/>
                <a:cs typeface="Calibri"/>
                <a:sym typeface="Calibri"/>
              </a:rPr>
              <a:t>Check in</a:t>
            </a:r>
          </a:p>
          <a:p>
            <a:pPr marL="628650" marR="0" lvl="1" indent="-171450" algn="l" defTabSz="914400" rtl="0" eaLnBrk="1" fontAlgn="auto" latinLnBrk="0" hangingPunct="1">
              <a:lnSpc>
                <a:spcPct val="100000"/>
              </a:lnSpc>
              <a:spcBef>
                <a:spcPts val="0"/>
              </a:spcBef>
              <a:spcAft>
                <a:spcPts val="0"/>
              </a:spcAft>
              <a:buClr>
                <a:schemeClr val="dk1"/>
              </a:buClr>
              <a:buSzPts val="1200"/>
              <a:buFont typeface="Arial" charset="0"/>
              <a:buChar char="•"/>
              <a:tabLst/>
              <a:defRPr/>
            </a:pPr>
            <a:r>
              <a:rPr lang="en-US" sz="1200" b="0" i="0" u="none" strike="noStrike" cap="none" baseline="0" dirty="0">
                <a:solidFill>
                  <a:schemeClr val="dk1"/>
                </a:solidFill>
                <a:latin typeface="Calibri"/>
                <a:ea typeface="Calibri"/>
                <a:cs typeface="Calibri"/>
                <a:sym typeface="Calibri"/>
              </a:rPr>
              <a:t>Bring to a close using attention getting signal</a:t>
            </a:r>
            <a:endParaRPr sz="1200" b="0" i="0" u="none" strike="noStrike" cap="none" dirty="0">
              <a:solidFill>
                <a:schemeClr val="dk1"/>
              </a:solidFill>
              <a:latin typeface="Calibri"/>
              <a:ea typeface="Calibri"/>
              <a:cs typeface="Calibri"/>
              <a:sym typeface="Calibri"/>
            </a:endParaRPr>
          </a:p>
        </p:txBody>
      </p:sp>
      <p:sp>
        <p:nvSpPr>
          <p:cNvPr id="946" name="Shape 94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80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526504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Shape 72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22" name="Shape 72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8 minutes</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directions and have participants go back to the facilitator guide they created in the last session to script out precise directions for one of the activities in the ten minute portion they will rehearse later today. </a:t>
            </a: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Note: </a:t>
            </a:r>
            <a:r>
              <a:rPr lang="en-US" sz="1200" b="0" i="0" u="none" strike="noStrike" cap="none" baseline="0" dirty="0">
                <a:solidFill>
                  <a:schemeClr val="dk1"/>
                </a:solidFill>
                <a:latin typeface="Calibri"/>
                <a:ea typeface="Calibri"/>
                <a:cs typeface="Calibri"/>
                <a:sym typeface="Calibri"/>
              </a:rPr>
              <a:t>There is not space for participants to script in the note catcher; this is because we want to encourage participants to write their scripts directly in their facilitator notes or on the printout of the slides/notes pages. This way they’re more likely to refer to it and practice the directions during rehearsal. </a:t>
            </a:r>
            <a:endParaRPr sz="1200" b="1" i="0" u="none" strike="noStrike" cap="none" dirty="0">
              <a:solidFill>
                <a:schemeClr val="dk1"/>
              </a:solidFill>
              <a:latin typeface="Calibri"/>
              <a:ea typeface="Calibri"/>
              <a:cs typeface="Calibri"/>
              <a:sym typeface="Calibri"/>
            </a:endParaRPr>
          </a:p>
        </p:txBody>
      </p:sp>
      <p:sp>
        <p:nvSpPr>
          <p:cNvPr id="723" name="Shape 72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81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4945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6</a:t>
            </a:r>
            <a:r>
              <a:rPr lang="en-US" dirty="0"/>
              <a:t> minutes (~2 minutes per person, 2 minutes for directions and transition time) </a:t>
            </a:r>
          </a:p>
          <a:p>
            <a:endParaRPr lang="en-US" dirty="0"/>
          </a:p>
          <a:p>
            <a:r>
              <a:rPr lang="en-US" b="1" dirty="0"/>
              <a:t>Facilitator says: </a:t>
            </a:r>
            <a:r>
              <a:rPr lang="en-US" b="0" dirty="0"/>
              <a:t>Now that you’ve scripted effective directions, we’re going to do some quick practice delivering these directions. Take a moment independently to reread the steps on the slide. </a:t>
            </a:r>
          </a:p>
          <a:p>
            <a:endParaRPr lang="en-US" b="0" dirty="0"/>
          </a:p>
          <a:p>
            <a:r>
              <a:rPr lang="en-US" b="1" dirty="0"/>
              <a:t>Facilitator does: </a:t>
            </a:r>
            <a:r>
              <a:rPr lang="en-US" b="0" dirty="0"/>
              <a:t>Give participants a few seconds to read the steps independently, or have a participant read them aloud. </a:t>
            </a:r>
          </a:p>
          <a:p>
            <a:endParaRPr lang="en-US" b="0" dirty="0"/>
          </a:p>
          <a:p>
            <a:r>
              <a:rPr lang="en-US" b="1" dirty="0"/>
              <a:t>Facilitator does: </a:t>
            </a:r>
            <a:r>
              <a:rPr lang="en-US" b="0" dirty="0"/>
              <a:t>Click to reveal the directions, and direct people to find their alligator partners and begin. Remind them that authentically practicing will help them feel much more prepared than just talking through what they would say!</a:t>
            </a:r>
            <a:endParaRPr lang="en-US"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492126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minute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13744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Shape 843"/>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844" name="Shape 8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~10-12 minutes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897093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Facilitators: Write these on post it notes during lunch. You can do “best of 5” or “best of 7” rounds to make it a competition.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146190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Shape 843"/>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
        <p:nvSpPr>
          <p:cNvPr id="844" name="Shape 8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81497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3"/>
        <p:cNvGrpSpPr/>
        <p:nvPr/>
      </p:nvGrpSpPr>
      <p:grpSpPr>
        <a:xfrm>
          <a:off x="0" y="0"/>
          <a:ext cx="0" cy="0"/>
          <a:chOff x="0" y="0"/>
          <a:chExt cx="0" cy="0"/>
        </a:xfrm>
      </p:grpSpPr>
      <p:sp>
        <p:nvSpPr>
          <p:cNvPr id="1024" name="Shape 102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25" name="Shape 102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 </a:t>
            </a:r>
          </a:p>
          <a:p>
            <a:pPr marL="0" indent="0">
              <a:buFontTx/>
              <a:buNone/>
            </a:pPr>
            <a:r>
              <a:rPr lang="en-US" b="1" baseline="0" dirty="0"/>
              <a:t>Duration: </a:t>
            </a:r>
            <a:r>
              <a:rPr lang="en-US" b="0" baseline="0" dirty="0"/>
              <a:t>5 minutes</a:t>
            </a:r>
            <a:endParaRPr lang="en-US" dirty="0"/>
          </a:p>
          <a:p>
            <a:pPr marL="0" indent="0">
              <a:buFontTx/>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200"/>
              <a:buFontTx/>
              <a:buNone/>
              <a:tabLst/>
              <a:defRPr/>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a:t>
            </a:r>
            <a:r>
              <a:rPr lang="en-US" sz="1200" b="0" i="0" u="none" strike="noStrike" cap="none" dirty="0">
                <a:solidFill>
                  <a:schemeClr val="dk1"/>
                </a:solidFill>
                <a:latin typeface="Calibri"/>
                <a:ea typeface="Calibri"/>
                <a:cs typeface="Calibri"/>
                <a:sym typeface="Calibri"/>
              </a:rPr>
              <a:t>directions and provide</a:t>
            </a:r>
            <a:r>
              <a:rPr lang="en-US" sz="1200" b="0" i="0" u="none" strike="noStrike" cap="none" baseline="0" dirty="0">
                <a:solidFill>
                  <a:schemeClr val="dk1"/>
                </a:solidFill>
                <a:latin typeface="Calibri"/>
                <a:ea typeface="Calibri"/>
                <a:cs typeface="Calibri"/>
                <a:sym typeface="Calibri"/>
              </a:rPr>
              <a:t> a moment of independent think time before having participants discuss with a partner.  Afterwards, invite participants to share out with the whole group.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Key Point: </a:t>
            </a:r>
            <a:r>
              <a:rPr lang="en-US" sz="1200" b="0" i="0" u="none" strike="noStrike" cap="none" dirty="0">
                <a:solidFill>
                  <a:schemeClr val="dk1"/>
                </a:solidFill>
                <a:latin typeface="Calibri"/>
                <a:ea typeface="Calibri"/>
                <a:cs typeface="Calibri"/>
                <a:sym typeface="Calibri"/>
              </a:rPr>
              <a:t>In</a:t>
            </a:r>
            <a:r>
              <a:rPr lang="en-US" sz="1200" b="0" i="0" u="none" strike="noStrike" cap="none" baseline="0" dirty="0">
                <a:solidFill>
                  <a:schemeClr val="dk1"/>
                </a:solidFill>
                <a:latin typeface="Calibri"/>
                <a:ea typeface="Calibri"/>
                <a:cs typeface="Calibri"/>
                <a:sym typeface="Calibri"/>
              </a:rPr>
              <a:t> order for participants to REMEMBER this content, they need to engage in THINKING about this content.  That means our participants need to be ACTIVE LEARNERS.</a:t>
            </a:r>
          </a:p>
          <a:p>
            <a:pPr marL="0" marR="0" lvl="0" indent="0" algn="l" rtl="0">
              <a:spcBef>
                <a:spcPts val="0"/>
              </a:spcBef>
              <a:spcAft>
                <a:spcPts val="0"/>
              </a:spcAft>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says</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One of the most important aspects of facilitation is making sure your participants are highly engaged in the content that you are delivering so that you can maximize their learning time.”</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026" name="Shape 102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88</a:t>
            </a:fld>
            <a:endParaRPr sz="1200">
              <a:solidFill>
                <a:schemeClr val="dk1"/>
              </a:solidFill>
              <a:latin typeface="Calibri"/>
              <a:ea typeface="Calibri"/>
              <a:cs typeface="Calibri"/>
              <a:sym typeface="Calibri"/>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9"/>
        <p:cNvGrpSpPr/>
        <p:nvPr/>
      </p:nvGrpSpPr>
      <p:grpSpPr>
        <a:xfrm>
          <a:off x="0" y="0"/>
          <a:ext cx="0" cy="0"/>
          <a:chOff x="0" y="0"/>
          <a:chExt cx="0" cy="0"/>
        </a:xfrm>
      </p:grpSpPr>
      <p:sp>
        <p:nvSpPr>
          <p:cNvPr id="1010" name="Shape 1010"/>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30 seconds</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Briefly review objectives</a:t>
            </a:r>
            <a:endParaRPr dirty="0"/>
          </a:p>
        </p:txBody>
      </p:sp>
      <p:sp>
        <p:nvSpPr>
          <p:cNvPr id="1011" name="Shape 10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56685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b="1" dirty="0"/>
              <a:t>Time:</a:t>
            </a:r>
          </a:p>
          <a:p>
            <a:pPr marL="0" lvl="0" indent="0">
              <a:spcBef>
                <a:spcPts val="0"/>
              </a:spcBef>
              <a:spcAft>
                <a:spcPts val="0"/>
              </a:spcAft>
              <a:buNone/>
            </a:pPr>
            <a:r>
              <a:rPr lang="en-US" b="1" dirty="0"/>
              <a:t>Duration: </a:t>
            </a:r>
            <a:r>
              <a:rPr lang="en-US" dirty="0"/>
              <a:t>30 seconds</a:t>
            </a:r>
          </a:p>
          <a:p>
            <a:pPr marL="0" lvl="0" indent="0">
              <a:spcBef>
                <a:spcPts val="0"/>
              </a:spcBef>
              <a:spcAft>
                <a:spcPts val="0"/>
              </a:spcAft>
              <a:buNone/>
            </a:pPr>
            <a:endParaRPr lang="en-US" dirty="0"/>
          </a:p>
          <a:p>
            <a:pPr marL="0" lvl="0" indent="0">
              <a:spcBef>
                <a:spcPts val="0"/>
              </a:spcBef>
              <a:spcAft>
                <a:spcPts val="0"/>
              </a:spcAft>
              <a:buNone/>
            </a:pPr>
            <a:r>
              <a:rPr lang="en-US" b="1" dirty="0"/>
              <a:t>Facilitator</a:t>
            </a:r>
            <a:r>
              <a:rPr lang="en-US" b="1" baseline="0" dirty="0"/>
              <a:t> does: </a:t>
            </a:r>
            <a:r>
              <a:rPr lang="en-US" baseline="0" dirty="0"/>
              <a:t>Either have the participants review the objectives independently, invite a participant to read them aloud or provide a brief summary of the objectives yourself. </a:t>
            </a:r>
            <a:endParaRPr dirty="0"/>
          </a:p>
        </p:txBody>
      </p:sp>
      <p:sp>
        <p:nvSpPr>
          <p:cNvPr id="93" name="Shape 9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086869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3"/>
        <p:cNvGrpSpPr/>
        <p:nvPr/>
      </p:nvGrpSpPr>
      <p:grpSpPr>
        <a:xfrm>
          <a:off x="0" y="0"/>
          <a:ext cx="0" cy="0"/>
          <a:chOff x="0" y="0"/>
          <a:chExt cx="0" cy="0"/>
        </a:xfrm>
      </p:grpSpPr>
      <p:sp>
        <p:nvSpPr>
          <p:cNvPr id="1024" name="Shape 102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25" name="Shape 102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b="0" baseline="0" dirty="0"/>
              <a:t>1 minute</a:t>
            </a:r>
            <a:endParaRPr lang="en-US" dirty="0"/>
          </a:p>
          <a:p>
            <a:pPr marL="0" indent="0">
              <a:buFontTx/>
              <a:buNone/>
            </a:pPr>
            <a:endParaRPr lang="en-US" dirty="0"/>
          </a:p>
          <a:p>
            <a:pPr marL="0" indent="0">
              <a:buFontTx/>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Let’s start by first acknowledging the potential challenges. </a:t>
            </a:r>
            <a:r>
              <a:rPr lang="en-US" sz="1200" b="0" i="0" u="none" strike="noStrike" cap="none" dirty="0">
                <a:solidFill>
                  <a:schemeClr val="dk1"/>
                </a:solidFill>
                <a:latin typeface="Calibri"/>
                <a:ea typeface="Calibri"/>
                <a:cs typeface="Calibri"/>
                <a:sym typeface="Calibri"/>
              </a:rPr>
              <a:t>So, what are some common engagement challenges that might arise in PL sessions? </a:t>
            </a:r>
          </a:p>
          <a:p>
            <a:pPr marL="0" indent="0">
              <a:buFontTx/>
              <a:buNone/>
            </a:pPr>
            <a:endParaRPr lang="en-US" sz="1200" b="0" i="0" u="none" strike="noStrike" cap="none" dirty="0">
              <a:solidFill>
                <a:schemeClr val="dk1"/>
              </a:solidFill>
              <a:latin typeface="Calibri"/>
              <a:ea typeface="Calibri"/>
              <a:cs typeface="Calibri"/>
              <a:sym typeface="Calibri"/>
            </a:endParaRPr>
          </a:p>
          <a:p>
            <a:pPr marL="0" indent="0">
              <a:buFontTx/>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Invite participants to popcorn</a:t>
            </a:r>
            <a:r>
              <a:rPr lang="en-US" sz="1200" b="0" i="0" u="none" strike="noStrike" cap="none" baseline="0" dirty="0">
                <a:solidFill>
                  <a:schemeClr val="dk1"/>
                </a:solidFill>
                <a:latin typeface="Calibri"/>
                <a:ea typeface="Calibri"/>
                <a:cs typeface="Calibri"/>
                <a:sym typeface="Calibri"/>
              </a:rPr>
              <a:t> some ideas, then </a:t>
            </a:r>
            <a:r>
              <a:rPr lang="en-US" sz="1200" b="0" i="0" u="none" strike="noStrike" cap="none" dirty="0">
                <a:solidFill>
                  <a:schemeClr val="dk1"/>
                </a:solidFill>
                <a:latin typeface="Calibri"/>
                <a:ea typeface="Calibri"/>
                <a:cs typeface="Calibri"/>
                <a:sym typeface="Calibri"/>
              </a:rPr>
              <a:t>Click to reveal each challeng</a:t>
            </a:r>
            <a:r>
              <a:rPr lang="en-US" sz="1200" b="0" i="0" u="none" strike="noStrike" cap="none" baseline="0" dirty="0">
                <a:solidFill>
                  <a:schemeClr val="dk1"/>
                </a:solidFill>
                <a:latin typeface="Calibri"/>
                <a:ea typeface="Calibri"/>
                <a:cs typeface="Calibri"/>
                <a:sym typeface="Calibri"/>
              </a:rPr>
              <a:t>e and make connections to some of the things participants just shared.   </a:t>
            </a:r>
          </a:p>
          <a:p>
            <a:pPr marL="0" indent="0">
              <a:buFontTx/>
              <a:buNone/>
            </a:pPr>
            <a:endParaRPr lang="en-US" sz="1200" b="0" i="0" u="none" strike="noStrike" cap="none" baseline="0" dirty="0">
              <a:solidFill>
                <a:schemeClr val="dk1"/>
              </a:solidFill>
              <a:latin typeface="Calibri"/>
              <a:ea typeface="Calibri"/>
              <a:cs typeface="Calibri"/>
              <a:sym typeface="Calibri"/>
            </a:endParaRPr>
          </a:p>
          <a:p>
            <a:pPr marL="0" indent="0">
              <a:buFontTx/>
              <a:buNone/>
            </a:pPr>
            <a:r>
              <a:rPr lang="en-US" sz="1200" b="1" i="0" u="none" strike="noStrike" cap="none" baseline="0" dirty="0">
                <a:solidFill>
                  <a:schemeClr val="dk1"/>
                </a:solidFill>
                <a:latin typeface="Calibri"/>
                <a:ea typeface="Calibri"/>
                <a:cs typeface="Calibri"/>
                <a:sym typeface="Calibri"/>
              </a:rPr>
              <a:t>Note: </a:t>
            </a:r>
            <a:r>
              <a:rPr lang="en-US" sz="1200" b="0" i="0" u="none" strike="noStrike" cap="none" baseline="0" dirty="0">
                <a:solidFill>
                  <a:schemeClr val="dk1"/>
                </a:solidFill>
                <a:latin typeface="Calibri"/>
                <a:ea typeface="Calibri"/>
                <a:cs typeface="Calibri"/>
                <a:sym typeface="Calibri"/>
              </a:rPr>
              <a:t>You do not need to fully explain each engagement challenge now, just give a high-level overview. On the next slide, participants will read a more detailed description of each challenge. </a:t>
            </a:r>
            <a:endParaRPr sz="1200" b="1" i="0" u="none" strike="noStrike" cap="none" dirty="0">
              <a:solidFill>
                <a:schemeClr val="dk1"/>
              </a:solidFill>
              <a:latin typeface="Calibri"/>
              <a:ea typeface="Calibri"/>
              <a:cs typeface="Calibri"/>
              <a:sym typeface="Calibri"/>
            </a:endParaRPr>
          </a:p>
        </p:txBody>
      </p:sp>
      <p:sp>
        <p:nvSpPr>
          <p:cNvPr id="1026" name="Shape 102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90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326277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1"/>
        <p:cNvGrpSpPr/>
        <p:nvPr/>
      </p:nvGrpSpPr>
      <p:grpSpPr>
        <a:xfrm>
          <a:off x="0" y="0"/>
          <a:ext cx="0" cy="0"/>
          <a:chOff x="0" y="0"/>
          <a:chExt cx="0" cy="0"/>
        </a:xfrm>
      </p:grpSpPr>
      <p:sp>
        <p:nvSpPr>
          <p:cNvPr id="1032" name="Shape 103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33" name="Shape 103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ea typeface="Calibri"/>
                <a:cs typeface="Calibri"/>
                <a:sym typeface="Calibri"/>
              </a:rPr>
              <a:t>2</a:t>
            </a:r>
            <a:r>
              <a:rPr lang="en-US" sz="1200" b="0" i="0" u="none" strike="noStrike" cap="none" dirty="0">
                <a:solidFill>
                  <a:schemeClr val="dk1"/>
                </a:solidFill>
                <a:latin typeface="Calibri"/>
                <a:ea typeface="Calibri"/>
                <a:cs typeface="Calibri"/>
                <a:sym typeface="Calibri"/>
              </a:rPr>
              <a:t> minutes</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directions and point participants to the descriptions in their note-catcher. Provide independent review time. </a:t>
            </a:r>
          </a:p>
          <a:p>
            <a:pPr marL="0" marR="0" lvl="0" indent="0" algn="l" rtl="0">
              <a:spcBef>
                <a:spcPts val="0"/>
              </a:spcBef>
              <a:spcAft>
                <a:spcPts val="0"/>
              </a:spcAft>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Note: </a:t>
            </a:r>
            <a:r>
              <a:rPr lang="en-US" sz="1200" b="0" i="0" u="none" strike="noStrike" cap="none" baseline="0" dirty="0">
                <a:solidFill>
                  <a:schemeClr val="dk1"/>
                </a:solidFill>
                <a:latin typeface="Calibri"/>
                <a:ea typeface="Calibri"/>
                <a:cs typeface="Calibri"/>
                <a:sym typeface="Calibri"/>
              </a:rPr>
              <a:t>Participants only need to be looking at page 24 of note catchers right now. There is a separate slide where they will dig into the engagement toolkit beginning on page 25. </a:t>
            </a: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034" name="Shape 103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91</a:t>
            </a:fld>
            <a:endParaRPr sz="1200">
              <a:solidFill>
                <a:schemeClr val="dk1"/>
              </a:solidFill>
              <a:latin typeface="Calibri"/>
              <a:ea typeface="Calibri"/>
              <a:cs typeface="Calibri"/>
              <a:sym typeface="Calibri"/>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1"/>
        <p:cNvGrpSpPr/>
        <p:nvPr/>
      </p:nvGrpSpPr>
      <p:grpSpPr>
        <a:xfrm>
          <a:off x="0" y="0"/>
          <a:ext cx="0" cy="0"/>
          <a:chOff x="0" y="0"/>
          <a:chExt cx="0" cy="0"/>
        </a:xfrm>
      </p:grpSpPr>
      <p:sp>
        <p:nvSpPr>
          <p:cNvPr id="1032" name="Shape 103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33" name="Shape 103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ea typeface="Calibri"/>
                <a:cs typeface="Calibri"/>
                <a:sym typeface="Calibri"/>
              </a:rPr>
              <a:t>6</a:t>
            </a:r>
            <a:r>
              <a:rPr lang="en-US" sz="1200" b="0" i="0" u="none" strike="noStrike" cap="none" dirty="0">
                <a:solidFill>
                  <a:schemeClr val="dk1"/>
                </a:solidFill>
                <a:latin typeface="Calibri"/>
                <a:ea typeface="Calibri"/>
                <a:cs typeface="Calibri"/>
                <a:sym typeface="Calibri"/>
              </a:rPr>
              <a:t> minutes</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Direct participants to move to the area of the room where the engagement challenge they’re most worried about is posted. Then, provide discussion time. </a:t>
            </a:r>
          </a:p>
          <a:p>
            <a:pPr marL="0" marR="0" lvl="0" indent="0" algn="l" rtl="0">
              <a:spcBef>
                <a:spcPts val="0"/>
              </a:spcBef>
              <a:spcAft>
                <a:spcPts val="0"/>
              </a:spcAft>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Note: </a:t>
            </a:r>
            <a:r>
              <a:rPr lang="en-US" sz="1200" b="0" i="0" u="none" strike="noStrike" cap="none" baseline="0" dirty="0">
                <a:solidFill>
                  <a:schemeClr val="dk1"/>
                </a:solidFill>
                <a:latin typeface="Calibri"/>
                <a:ea typeface="Calibri"/>
                <a:cs typeface="Calibri"/>
                <a:sym typeface="Calibri"/>
              </a:rPr>
              <a:t>Avoid rabbit holes here by briefly summarizing some key points you heard vs. holding a whole-group debrief. Use these discussion points as a way to transition into the engagement toolkit, i.e. “These challenges I heard you discussing are real, and you’re not alone in wondering how you can best overcome/prevent them! Luckily, we are about to dig into a tool called the “engagement toolkit” that will equip us with some strategies to do just that.”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034" name="Shape 103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92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185612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1"/>
        <p:cNvGrpSpPr/>
        <p:nvPr/>
      </p:nvGrpSpPr>
      <p:grpSpPr>
        <a:xfrm>
          <a:off x="0" y="0"/>
          <a:ext cx="0" cy="0"/>
          <a:chOff x="0" y="0"/>
          <a:chExt cx="0" cy="0"/>
        </a:xfrm>
      </p:grpSpPr>
      <p:sp>
        <p:nvSpPr>
          <p:cNvPr id="1042" name="Shape 10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43" name="Shape 104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ea typeface="Calibri"/>
                <a:cs typeface="Calibri"/>
                <a:sym typeface="Calibri"/>
              </a:rPr>
              <a:t>5</a:t>
            </a:r>
            <a:r>
              <a:rPr lang="en-US" sz="1200" b="0" i="0" u="none" strike="noStrike" cap="none" dirty="0">
                <a:solidFill>
                  <a:schemeClr val="dk1"/>
                </a:solidFill>
                <a:latin typeface="Calibri"/>
                <a:ea typeface="Calibri"/>
                <a:cs typeface="Calibri"/>
                <a:sym typeface="Calibri"/>
              </a:rPr>
              <a:t> minutes</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Review directions and direct participants to the Engagement Toolkit doc in their materials.  Provide three minutes of independent review and work time, then have participants discuss with a partner. </a:t>
            </a:r>
            <a:r>
              <a:rPr lang="en-US" sz="1200" b="0" i="0" u="none" strike="noStrike" cap="none" dirty="0">
                <a:solidFill>
                  <a:schemeClr val="dk1"/>
                </a:solidFill>
                <a:latin typeface="Calibri"/>
                <a:ea typeface="Calibri"/>
                <a:cs typeface="Calibri"/>
                <a:sym typeface="Calibri"/>
              </a:rPr>
              <a:t>Have 2-3 people share a few they are anxious about and ones they want to learn more about and</a:t>
            </a:r>
            <a:r>
              <a:rPr lang="en-US" sz="1200" b="0" i="0" u="none" strike="noStrike" cap="none" baseline="0" dirty="0">
                <a:solidFill>
                  <a:schemeClr val="dk1"/>
                </a:solidFill>
                <a:latin typeface="Calibri"/>
                <a:ea typeface="Calibri"/>
                <a:cs typeface="Calibri"/>
                <a:sym typeface="Calibri"/>
              </a:rPr>
              <a:t> why. </a:t>
            </a:r>
          </a:p>
          <a:p>
            <a:pPr marL="0" marR="0" lvl="0" indent="0" algn="l" rtl="0">
              <a:spcBef>
                <a:spcPts val="0"/>
              </a:spcBef>
              <a:spcAft>
                <a:spcPts val="0"/>
              </a:spcAft>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Note: </a:t>
            </a:r>
            <a:r>
              <a:rPr lang="en-US" sz="1200" b="0" i="0" u="none" strike="noStrike" cap="none" baseline="0" dirty="0">
                <a:solidFill>
                  <a:schemeClr val="dk1"/>
                </a:solidFill>
                <a:latin typeface="Calibri"/>
                <a:ea typeface="Calibri"/>
                <a:cs typeface="Calibri"/>
                <a:sym typeface="Calibri"/>
              </a:rPr>
              <a:t>they are reviewing the </a:t>
            </a:r>
            <a:r>
              <a:rPr lang="en-US" sz="1200" b="1" i="0" u="none" strike="noStrike" cap="none" baseline="0" dirty="0">
                <a:solidFill>
                  <a:schemeClr val="dk1"/>
                </a:solidFill>
                <a:latin typeface="Calibri"/>
                <a:ea typeface="Calibri"/>
                <a:cs typeface="Calibri"/>
                <a:sym typeface="Calibri"/>
              </a:rPr>
              <a:t>entire</a:t>
            </a:r>
            <a:r>
              <a:rPr lang="en-US" sz="1200" b="0" i="0" u="none" strike="noStrike" cap="none" baseline="0" dirty="0">
                <a:solidFill>
                  <a:schemeClr val="dk1"/>
                </a:solidFill>
                <a:latin typeface="Calibri"/>
                <a:ea typeface="Calibri"/>
                <a:cs typeface="Calibri"/>
                <a:sym typeface="Calibri"/>
              </a:rPr>
              <a:t> toolkit, not just looking at the strategies listed for the challenge they identified in the previous activity</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044" name="Shape 104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93</a:t>
            </a:fld>
            <a:endParaRPr sz="1200">
              <a:solidFill>
                <a:schemeClr val="dk1"/>
              </a:solidFill>
              <a:latin typeface="Calibri"/>
              <a:ea typeface="Calibri"/>
              <a:cs typeface="Calibri"/>
              <a:sym typeface="Calibri"/>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ea typeface="Calibri"/>
                <a:cs typeface="Calibri"/>
                <a:sym typeface="Calibri"/>
              </a:rPr>
              <a:t>30 seconds</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Now that we’ve gotten a first look at all of the strategies in the Engagement Toolkit, let’s zoom in on two strategies for a deeper dive: warm cold-calling and pre-select a share.</a:t>
            </a:r>
          </a:p>
          <a:p>
            <a:pPr marL="0" marR="0" lvl="0" indent="0" algn="l" rtl="0">
              <a:spcBef>
                <a:spcPts val="0"/>
              </a:spcBef>
              <a:spcAft>
                <a:spcPts val="0"/>
              </a:spcAft>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reveal red box and explain that we will start with warm cold-calling</a:t>
            </a:r>
          </a:p>
          <a:p>
            <a:pPr marL="0" marR="0" lvl="0" indent="0" algn="l" rtl="0">
              <a:spcBef>
                <a:spcPts val="0"/>
              </a:spcBef>
              <a:spcAft>
                <a:spcPts val="0"/>
              </a:spcAft>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04606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ea typeface="Calibri"/>
                <a:cs typeface="Calibri"/>
                <a:sym typeface="Calibri"/>
              </a:rPr>
              <a:t>30 seconds</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In a moment we are going to see a video clip that demonstrates the warm cold-calling strategy.  But first, let’s take a moment to review this strategy</a:t>
            </a:r>
            <a:r>
              <a:rPr lang="is-IS" sz="1200" b="0" i="0" u="none" strike="noStrike" cap="none" baseline="0" dirty="0">
                <a:solidFill>
                  <a:schemeClr val="dk1"/>
                </a:solidFill>
                <a:latin typeface="Calibri"/>
                <a:ea typeface="Calibri"/>
                <a:cs typeface="Calibri"/>
                <a:sym typeface="Calibri"/>
              </a:rPr>
              <a:t>…</a:t>
            </a:r>
          </a:p>
          <a:p>
            <a:pPr marL="0" marR="0" lvl="0" indent="0" algn="l" rtl="0">
              <a:spcBef>
                <a:spcPts val="0"/>
              </a:spcBef>
              <a:spcAft>
                <a:spcPts val="0"/>
              </a:spcAft>
              <a:buNone/>
            </a:pPr>
            <a:endParaRPr lang="is-IS" sz="1200" b="1"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is-IS" sz="1200" b="1" i="0" u="none" strike="noStrike" cap="none" baseline="0" dirty="0">
                <a:solidFill>
                  <a:schemeClr val="dk1"/>
                </a:solidFill>
                <a:latin typeface="Calibri"/>
                <a:ea typeface="Calibri"/>
                <a:cs typeface="Calibri"/>
                <a:sym typeface="Calibri"/>
              </a:rPr>
              <a:t>Facilitator does: </a:t>
            </a:r>
            <a:r>
              <a:rPr lang="is-IS" sz="1200" b="0" i="0" u="none" strike="noStrike" cap="none" baseline="0" dirty="0">
                <a:solidFill>
                  <a:schemeClr val="dk1"/>
                </a:solidFill>
                <a:latin typeface="Calibri"/>
                <a:ea typeface="Calibri"/>
                <a:cs typeface="Calibri"/>
                <a:sym typeface="Calibri"/>
              </a:rPr>
              <a:t>Click to reveal and read/explain each bullet</a:t>
            </a:r>
          </a:p>
          <a:p>
            <a:pPr marL="0" marR="0" lvl="0" indent="0" algn="l" rtl="0">
              <a:spcBef>
                <a:spcPts val="0"/>
              </a:spcBef>
              <a:spcAft>
                <a:spcPts val="0"/>
              </a:spcAft>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is-IS" sz="1200" b="0" i="0" u="none" strike="noStrike" cap="none" baseline="0" dirty="0">
                <a:solidFill>
                  <a:schemeClr val="dk1"/>
                </a:solidFill>
                <a:latin typeface="Calibri"/>
                <a:ea typeface="Calibri"/>
                <a:cs typeface="Calibri"/>
                <a:sym typeface="Calibri"/>
              </a:rPr>
              <a:t>Note for bullet #2: warm and respectful – this isn’t used as a “gotcha” – it’s really to hold all participants accountable for staying on task and ensuring equity of voice in the whole group debriefs.</a:t>
            </a:r>
            <a:endParaRPr lang="en-US" b="0"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761628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Shape 10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51" name="Shape 105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ea typeface="Calibri"/>
                <a:cs typeface="Calibri"/>
                <a:sym typeface="Calibri"/>
              </a:rPr>
              <a:t>30 seconds</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In a moment we are going to watch a video clip demonstrating warm cold-calling.  </a:t>
            </a:r>
          </a:p>
          <a:p>
            <a:pPr marL="0" marR="0" lvl="0" indent="0" algn="l" rtl="0">
              <a:spcBef>
                <a:spcPts val="0"/>
              </a:spcBef>
              <a:spcAft>
                <a:spcPts val="0"/>
              </a:spcAft>
              <a:buNone/>
            </a:pPr>
            <a:endParaRPr lang="en-US" sz="1200" b="1"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Briefly review the guiding questions/look </a:t>
            </a:r>
            <a:r>
              <a:rPr lang="en-US" sz="1200" b="0" i="0" u="none" strike="noStrike" cap="none" baseline="0" dirty="0" err="1">
                <a:solidFill>
                  <a:schemeClr val="dk1"/>
                </a:solidFill>
                <a:latin typeface="Calibri"/>
                <a:ea typeface="Calibri"/>
                <a:cs typeface="Calibri"/>
                <a:sym typeface="Calibri"/>
              </a:rPr>
              <a:t>fors</a:t>
            </a:r>
            <a:r>
              <a:rPr lang="en-US" sz="1200" b="0" i="0" u="none" strike="noStrike" cap="none" baseline="0" dirty="0">
                <a:solidFill>
                  <a:schemeClr val="dk1"/>
                </a:solidFill>
                <a:latin typeface="Calibri"/>
                <a:ea typeface="Calibri"/>
                <a:cs typeface="Calibri"/>
                <a:sym typeface="Calibri"/>
              </a:rPr>
              <a:t> they should keep in mind</a:t>
            </a:r>
            <a:endParaRPr sz="1200" b="0" i="0" u="none" strike="noStrike" cap="none" dirty="0">
              <a:solidFill>
                <a:schemeClr val="dk1"/>
              </a:solidFill>
              <a:latin typeface="Calibri"/>
              <a:ea typeface="Calibri"/>
              <a:cs typeface="Calibri"/>
              <a:sym typeface="Calibri"/>
            </a:endParaRPr>
          </a:p>
        </p:txBody>
      </p:sp>
      <p:sp>
        <p:nvSpPr>
          <p:cNvPr id="1052" name="Shape 105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96</a:t>
            </a:fld>
            <a:endParaRPr sz="1200">
              <a:solidFill>
                <a:schemeClr val="dk1"/>
              </a:solidFill>
              <a:latin typeface="Calibri"/>
              <a:ea typeface="Calibri"/>
              <a:cs typeface="Calibri"/>
              <a:sym typeface="Calibri"/>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Shape 10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51" name="Shape 105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ea typeface="Calibri"/>
                <a:cs typeface="Calibri"/>
                <a:sym typeface="Calibri"/>
              </a:rPr>
              <a:t>1 minute</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Play video </a:t>
            </a:r>
            <a:endParaRPr sz="1200" b="0" i="0" u="none" strike="noStrike" cap="none" dirty="0">
              <a:solidFill>
                <a:schemeClr val="dk1"/>
              </a:solidFill>
              <a:latin typeface="Calibri"/>
              <a:ea typeface="Calibri"/>
              <a:cs typeface="Calibri"/>
              <a:sym typeface="Calibri"/>
            </a:endParaRPr>
          </a:p>
        </p:txBody>
      </p:sp>
      <p:sp>
        <p:nvSpPr>
          <p:cNvPr id="1052" name="Shape 105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97</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189186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Shape 10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51" name="Shape 105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ea typeface="Calibri"/>
                <a:cs typeface="Calibri"/>
                <a:sym typeface="Calibri"/>
              </a:rPr>
              <a:t>5 minutes</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Have participants discuss at their table groups first, then invite participants to share with the whole group. </a:t>
            </a:r>
            <a:endParaRPr sz="1200" b="0" i="0" u="none" strike="noStrike" cap="none" dirty="0">
              <a:solidFill>
                <a:schemeClr val="dk1"/>
              </a:solidFill>
              <a:latin typeface="Calibri"/>
              <a:ea typeface="Calibri"/>
              <a:cs typeface="Calibri"/>
              <a:sym typeface="Calibri"/>
            </a:endParaRPr>
          </a:p>
        </p:txBody>
      </p:sp>
      <p:sp>
        <p:nvSpPr>
          <p:cNvPr id="1052" name="Shape 105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98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451554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sz="1200" b="0" i="0" u="none" strike="noStrike" cap="none" baseline="0" dirty="0">
                <a:solidFill>
                  <a:schemeClr val="dk1"/>
                </a:solidFill>
                <a:latin typeface="Calibri"/>
                <a:ea typeface="Calibri"/>
                <a:cs typeface="Calibri"/>
                <a:sym typeface="Calibri"/>
              </a:rPr>
              <a:t>30 seconds</a:t>
            </a:r>
            <a:endParaRPr lang="en-US" dirty="0"/>
          </a:p>
          <a:p>
            <a:pPr marL="0" marR="0" lvl="0" indent="0" algn="l" rtl="0">
              <a:spcBef>
                <a:spcPts val="0"/>
              </a:spcBef>
              <a:spcAft>
                <a:spcPts val="0"/>
              </a:spcAft>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Now let’s take a closer look at the next strategy: pre-selecting a share. </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439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Title">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3" y="901838"/>
            <a:ext cx="6530009" cy="5051701"/>
          </a:xfrm>
          <a:prstGeom prst="rect">
            <a:avLst/>
          </a:prstGeom>
          <a:noFill/>
          <a:ln>
            <a:noFill/>
          </a:ln>
        </p:spPr>
        <p:txBody>
          <a:bodyPr spcFirstLastPara="1" wrap="square" lIns="91425" tIns="91425" rIns="91425" bIns="91425" anchor="ctr" anchorCtr="0"/>
          <a:lstStyle>
            <a:lvl1pPr marR="0" lvl="0" algn="ctr" rtl="0">
              <a:lnSpc>
                <a:spcPct val="90000"/>
              </a:lnSpc>
              <a:spcBef>
                <a:spcPts val="0"/>
              </a:spcBef>
              <a:spcAft>
                <a:spcPts val="0"/>
              </a:spcAft>
              <a:buClr>
                <a:srgbClr val="5A5A5A"/>
              </a:buClr>
              <a:buSzPts val="6000"/>
              <a:buFont typeface="Calibri"/>
              <a:buNone/>
              <a:defRPr sz="6000" b="0" i="0" u="none" strike="noStrike" cap="none">
                <a:solidFill>
                  <a:srgbClr val="5A5A5A"/>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ext Option 1">
  <p:cSld name="Text Option 1">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1"/>
            <a:ext cx="12192000" cy="75695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31" name="Shape 31"/>
          <p:cNvSpPr txBox="1">
            <a:spLocks noGrp="1"/>
          </p:cNvSpPr>
          <p:nvPr>
            <p:ph type="body" idx="1"/>
          </p:nvPr>
        </p:nvSpPr>
        <p:spPr>
          <a:xfrm>
            <a:off x="398463" y="1193802"/>
            <a:ext cx="11383963" cy="4822825"/>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1pPr>
            <a:lvl2pPr marL="0" marR="0" lvl="1"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2pPr>
            <a:lvl3pPr marL="0" marR="0" lvl="2"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3pPr>
            <a:lvl4pPr marL="0" marR="0" lvl="3"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4pPr>
            <a:lvl5pPr marL="0" marR="0" lvl="4"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5pPr>
            <a:lvl6pPr marL="0" marR="0" lvl="5"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6pPr>
            <a:lvl7pPr marL="0" marR="0" lvl="6"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7pPr>
            <a:lvl8pPr marL="0" marR="0" lvl="7"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8pPr>
            <a:lvl9pPr marL="0" marR="0" lvl="8"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ext Option 2">
  <p:cSld name="Text Option 2">
    <p:spTree>
      <p:nvGrpSpPr>
        <p:cNvPr id="1" name="Shape 37"/>
        <p:cNvGrpSpPr/>
        <p:nvPr/>
      </p:nvGrpSpPr>
      <p:grpSpPr>
        <a:xfrm>
          <a:off x="0" y="0"/>
          <a:ext cx="0" cy="0"/>
          <a:chOff x="0" y="0"/>
          <a:chExt cx="0" cy="0"/>
        </a:xfrm>
      </p:grpSpPr>
      <p:sp>
        <p:nvSpPr>
          <p:cNvPr id="38" name="Shape 38"/>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1pPr>
            <a:lvl2pPr marL="0" marR="0" lvl="1"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2pPr>
            <a:lvl3pPr marL="0" marR="0" lvl="2"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3pPr>
            <a:lvl4pPr marL="0" marR="0" lvl="3"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4pPr>
            <a:lvl5pPr marL="0" marR="0" lvl="4"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5pPr>
            <a:lvl6pPr marL="0" marR="0" lvl="5"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6pPr>
            <a:lvl7pPr marL="0" marR="0" lvl="6"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7pPr>
            <a:lvl8pPr marL="0" marR="0" lvl="7"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8pPr>
            <a:lvl9pPr marL="0" marR="0" lvl="8"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39" name="Shape 39"/>
          <p:cNvSpPr txBox="1">
            <a:spLocks noGrp="1"/>
          </p:cNvSpPr>
          <p:nvPr>
            <p:ph type="body" idx="1"/>
          </p:nvPr>
        </p:nvSpPr>
        <p:spPr>
          <a:xfrm>
            <a:off x="398463" y="1193802"/>
            <a:ext cx="11383963" cy="4822825"/>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40" name="Shape 40"/>
          <p:cNvSpPr txBox="1">
            <a:spLocks noGrp="1"/>
          </p:cNvSpPr>
          <p:nvPr>
            <p:ph type="title"/>
          </p:nvPr>
        </p:nvSpPr>
        <p:spPr>
          <a:xfrm>
            <a:off x="0" y="1"/>
            <a:ext cx="12192000" cy="75695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11963861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31795404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ext Option 2">
  <p:cSld name="Text Option 2">
    <p:spTree>
      <p:nvGrpSpPr>
        <p:cNvPr id="1" name="Shape 60"/>
        <p:cNvGrpSpPr/>
        <p:nvPr/>
      </p:nvGrpSpPr>
      <p:grpSpPr>
        <a:xfrm>
          <a:off x="0" y="0"/>
          <a:ext cx="0" cy="0"/>
          <a:chOff x="0" y="0"/>
          <a:chExt cx="0" cy="0"/>
        </a:xfrm>
      </p:grpSpPr>
      <p:sp>
        <p:nvSpPr>
          <p:cNvPr id="61" name="Shape 61"/>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62" name="Shape 62"/>
          <p:cNvSpPr txBox="1">
            <a:spLocks noGrp="1"/>
          </p:cNvSpPr>
          <p:nvPr>
            <p:ph type="body" idx="1"/>
          </p:nvPr>
        </p:nvSpPr>
        <p:spPr>
          <a:xfrm>
            <a:off x="398463" y="1193800"/>
            <a:ext cx="11383962" cy="4822825"/>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63" name="Shape 63"/>
          <p:cNvSpPr txBox="1">
            <a:spLocks noGrp="1"/>
          </p:cNvSpPr>
          <p:nvPr>
            <p:ph type="title"/>
          </p:nvPr>
        </p:nvSpPr>
        <p:spPr>
          <a:xfrm>
            <a:off x="0" y="1"/>
            <a:ext cx="12192000" cy="75695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Shape 64"/>
          <p:cNvSpPr txBox="1"/>
          <p:nvPr/>
        </p:nvSpPr>
        <p:spPr>
          <a:xfrm>
            <a:off x="291548" y="6313958"/>
            <a:ext cx="707666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ELA Content Leader Module 8</a:t>
            </a:r>
            <a:endParaRPr sz="1800">
              <a:solidFill>
                <a:schemeClr val="dk1"/>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ver Title">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3" y="901838"/>
            <a:ext cx="6530009" cy="5051701"/>
          </a:xfrm>
          <a:prstGeom prst="rect">
            <a:avLst/>
          </a:prstGeom>
          <a:noFill/>
          <a:ln>
            <a:noFill/>
          </a:ln>
        </p:spPr>
        <p:txBody>
          <a:bodyPr spcFirstLastPara="1" wrap="square" lIns="91425" tIns="91425" rIns="91425" bIns="91425" anchor="ctr" anchorCtr="0"/>
          <a:lstStyle>
            <a:lvl1pPr marR="0" lvl="0" algn="ctr" rtl="0">
              <a:lnSpc>
                <a:spcPct val="90000"/>
              </a:lnSpc>
              <a:spcBef>
                <a:spcPts val="0"/>
              </a:spcBef>
              <a:spcAft>
                <a:spcPts val="0"/>
              </a:spcAft>
              <a:buClr>
                <a:srgbClr val="5A5A5A"/>
              </a:buClr>
              <a:buSzPts val="6000"/>
              <a:buFont typeface="Calibri"/>
              <a:buNone/>
              <a:defRPr sz="6000" b="0" i="0" u="none" strike="noStrike" cap="none">
                <a:solidFill>
                  <a:srgbClr val="5A5A5A"/>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17661980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ext Option 2">
  <p:cSld name="Text Option 2">
    <p:spTree>
      <p:nvGrpSpPr>
        <p:cNvPr id="1" name="Shape 60"/>
        <p:cNvGrpSpPr/>
        <p:nvPr/>
      </p:nvGrpSpPr>
      <p:grpSpPr>
        <a:xfrm>
          <a:off x="0" y="0"/>
          <a:ext cx="0" cy="0"/>
          <a:chOff x="0" y="0"/>
          <a:chExt cx="0" cy="0"/>
        </a:xfrm>
      </p:grpSpPr>
      <p:sp>
        <p:nvSpPr>
          <p:cNvPr id="61" name="Shape 61"/>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62" name="Shape 62"/>
          <p:cNvSpPr txBox="1">
            <a:spLocks noGrp="1"/>
          </p:cNvSpPr>
          <p:nvPr>
            <p:ph type="body" idx="1"/>
          </p:nvPr>
        </p:nvSpPr>
        <p:spPr>
          <a:xfrm>
            <a:off x="398463" y="1193800"/>
            <a:ext cx="11383962" cy="4822825"/>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63" name="Shape 63"/>
          <p:cNvSpPr txBox="1">
            <a:spLocks noGrp="1"/>
          </p:cNvSpPr>
          <p:nvPr>
            <p:ph type="title"/>
          </p:nvPr>
        </p:nvSpPr>
        <p:spPr>
          <a:xfrm>
            <a:off x="0" y="1"/>
            <a:ext cx="12192000" cy="75695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Shape 64"/>
          <p:cNvSpPr txBox="1"/>
          <p:nvPr/>
        </p:nvSpPr>
        <p:spPr>
          <a:xfrm>
            <a:off x="291548" y="6313958"/>
            <a:ext cx="707666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ELA Content Leader Module 8</a:t>
            </a:r>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7629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ext Option 2">
  <p:cSld name="Text Option 2">
    <p:spTree>
      <p:nvGrpSpPr>
        <p:cNvPr id="1" name="Shape 67"/>
        <p:cNvGrpSpPr/>
        <p:nvPr/>
      </p:nvGrpSpPr>
      <p:grpSpPr>
        <a:xfrm>
          <a:off x="0" y="0"/>
          <a:ext cx="0" cy="0"/>
          <a:chOff x="0" y="0"/>
          <a:chExt cx="0" cy="0"/>
        </a:xfrm>
      </p:grpSpPr>
      <p:sp>
        <p:nvSpPr>
          <p:cNvPr id="68" name="Shape 68"/>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69" name="Shape 69"/>
          <p:cNvSpPr txBox="1">
            <a:spLocks noGrp="1"/>
          </p:cNvSpPr>
          <p:nvPr>
            <p:ph type="body" idx="1"/>
          </p:nvPr>
        </p:nvSpPr>
        <p:spPr>
          <a:xfrm>
            <a:off x="398463" y="1193800"/>
            <a:ext cx="11383962" cy="4822825"/>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70" name="Shape 70"/>
          <p:cNvSpPr txBox="1">
            <a:spLocks noGrp="1"/>
          </p:cNvSpPr>
          <p:nvPr>
            <p:ph type="title"/>
          </p:nvPr>
        </p:nvSpPr>
        <p:spPr>
          <a:xfrm>
            <a:off x="0" y="1"/>
            <a:ext cx="12192000" cy="75695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Shape 71"/>
          <p:cNvSpPr txBox="1"/>
          <p:nvPr/>
        </p:nvSpPr>
        <p:spPr>
          <a:xfrm>
            <a:off x="291548" y="6313958"/>
            <a:ext cx="707666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chemeClr val="dk1"/>
                </a:solidFill>
                <a:latin typeface="Calibri"/>
                <a:ea typeface="Calibri"/>
                <a:cs typeface="Calibri"/>
                <a:sym typeface="Calibri"/>
              </a:rPr>
              <a:t>ELA Content Leader Module 8</a:t>
            </a:r>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ext Option 2">
  <p:cSld name="Text Option 2">
    <p:spTree>
      <p:nvGrpSpPr>
        <p:cNvPr id="1" name="Shape 67"/>
        <p:cNvGrpSpPr/>
        <p:nvPr/>
      </p:nvGrpSpPr>
      <p:grpSpPr>
        <a:xfrm>
          <a:off x="0" y="0"/>
          <a:ext cx="0" cy="0"/>
          <a:chOff x="0" y="0"/>
          <a:chExt cx="0" cy="0"/>
        </a:xfrm>
      </p:grpSpPr>
      <p:sp>
        <p:nvSpPr>
          <p:cNvPr id="68" name="Shape 68"/>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69" name="Shape 69"/>
          <p:cNvSpPr txBox="1">
            <a:spLocks noGrp="1"/>
          </p:cNvSpPr>
          <p:nvPr>
            <p:ph type="body" idx="1"/>
          </p:nvPr>
        </p:nvSpPr>
        <p:spPr>
          <a:xfrm>
            <a:off x="398463" y="1193800"/>
            <a:ext cx="11383962" cy="4822825"/>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70" name="Shape 70"/>
          <p:cNvSpPr txBox="1">
            <a:spLocks noGrp="1"/>
          </p:cNvSpPr>
          <p:nvPr>
            <p:ph type="title"/>
          </p:nvPr>
        </p:nvSpPr>
        <p:spPr>
          <a:xfrm>
            <a:off x="0" y="1"/>
            <a:ext cx="12192000" cy="75695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Shape 71"/>
          <p:cNvSpPr txBox="1"/>
          <p:nvPr/>
        </p:nvSpPr>
        <p:spPr>
          <a:xfrm>
            <a:off x="291548" y="6313958"/>
            <a:ext cx="707666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ELA Content Leader Module X</a:t>
            </a:r>
            <a:endParaRPr/>
          </a:p>
        </p:txBody>
      </p:sp>
    </p:spTree>
    <p:extLst>
      <p:ext uri="{BB962C8B-B14F-4D97-AF65-F5344CB8AC3E}">
        <p14:creationId xmlns:p14="http://schemas.microsoft.com/office/powerpoint/2010/main" val="1611221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52476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ext Option 2">
  <p:cSld name="Text Option 2">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7" name="Shape 17"/>
          <p:cNvSpPr txBox="1">
            <a:spLocks noGrp="1"/>
          </p:cNvSpPr>
          <p:nvPr>
            <p:ph type="body" idx="1"/>
          </p:nvPr>
        </p:nvSpPr>
        <p:spPr>
          <a:xfrm>
            <a:off x="398463" y="1193800"/>
            <a:ext cx="11383962" cy="4822825"/>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8" name="Shape 18"/>
          <p:cNvSpPr txBox="1">
            <a:spLocks noGrp="1"/>
          </p:cNvSpPr>
          <p:nvPr>
            <p:ph type="title"/>
          </p:nvPr>
        </p:nvSpPr>
        <p:spPr>
          <a:xfrm>
            <a:off x="0" y="1"/>
            <a:ext cx="12192000" cy="75695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Shape 19"/>
          <p:cNvSpPr txBox="1"/>
          <p:nvPr/>
        </p:nvSpPr>
        <p:spPr>
          <a:xfrm>
            <a:off x="291548" y="6313958"/>
            <a:ext cx="707666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chemeClr val="dk1"/>
                </a:solidFill>
                <a:latin typeface="Calibri"/>
                <a:ea typeface="Calibri"/>
                <a:cs typeface="Calibri"/>
                <a:sym typeface="Calibri"/>
              </a:rPr>
              <a:t>ELA Content Leader Module 8</a:t>
            </a:r>
            <a:endParaRPr sz="1800" dirty="0">
              <a:solidFill>
                <a:schemeClr val="dk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Rectangle 2"/>
          <p:cNvSpPr/>
          <p:nvPr userDrawn="1"/>
        </p:nvSpPr>
        <p:spPr>
          <a:xfrm>
            <a:off x="322263" y="6321481"/>
            <a:ext cx="3525837" cy="369332"/>
          </a:xfrm>
          <a:prstGeom prst="rect">
            <a:avLst/>
          </a:prstGeom>
        </p:spPr>
        <p:txBody>
          <a:bodyPr wrap="square">
            <a:spAutoFit/>
          </a:bodyPr>
          <a:lstStyle/>
          <a:p>
            <a:pPr marL="0" marR="0" lvl="0" indent="0" algn="l" rtl="0">
              <a:spcBef>
                <a:spcPts val="0"/>
              </a:spcBef>
              <a:spcAft>
                <a:spcPts val="0"/>
              </a:spcAft>
              <a:buNone/>
            </a:pPr>
            <a:r>
              <a:rPr lang="en-US" sz="1800" b="0" i="0" u="none" strike="noStrike" cap="none" dirty="0">
                <a:solidFill>
                  <a:schemeClr val="dk1"/>
                </a:solidFill>
                <a:latin typeface="Calibri"/>
                <a:ea typeface="Calibri"/>
                <a:cs typeface="Calibri"/>
                <a:sym typeface="Calibri"/>
              </a:rPr>
              <a:t>ELA</a:t>
            </a:r>
            <a:r>
              <a:rPr lang="en-US" sz="1800" b="1" i="0" u="none" strike="noStrike" cap="none" dirty="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Content Leader Module 8</a:t>
            </a:r>
            <a:endParaRPr lang="en-US" sz="18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9096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2_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 name="Rectangle 1"/>
          <p:cNvSpPr/>
          <p:nvPr userDrawn="1"/>
        </p:nvSpPr>
        <p:spPr>
          <a:xfrm>
            <a:off x="322263" y="6342633"/>
            <a:ext cx="2986715" cy="369332"/>
          </a:xfrm>
          <a:prstGeom prst="rect">
            <a:avLst/>
          </a:prstGeom>
        </p:spPr>
        <p:txBody>
          <a:bodyPr wrap="none">
            <a:spAutoFit/>
          </a:bodyPr>
          <a:lstStyle/>
          <a:p>
            <a:pPr marL="0" marR="0" lvl="0" indent="0" algn="l" rtl="0">
              <a:spcBef>
                <a:spcPts val="0"/>
              </a:spcBef>
              <a:spcAft>
                <a:spcPts val="0"/>
              </a:spcAft>
              <a:buNone/>
            </a:pPr>
            <a:r>
              <a:rPr lang="en-US" sz="1800" b="0" i="0" u="none" strike="noStrike" cap="none" dirty="0">
                <a:solidFill>
                  <a:schemeClr val="dk1"/>
                </a:solidFill>
                <a:latin typeface="Calibri"/>
                <a:ea typeface="Calibri"/>
                <a:cs typeface="Calibri"/>
                <a:sym typeface="Calibri"/>
              </a:rPr>
              <a:t>ELA Content Leader Module 8</a:t>
            </a:r>
            <a:endParaRPr lang="en-US" sz="18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5000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3203293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ver Title">
  <p:cSld name="Cover Title">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5327374" y="901840"/>
            <a:ext cx="6530009" cy="5051701"/>
          </a:xfrm>
          <a:prstGeom prst="rect">
            <a:avLst/>
          </a:prstGeom>
          <a:noFill/>
          <a:ln>
            <a:noFill/>
          </a:ln>
        </p:spPr>
        <p:txBody>
          <a:bodyPr spcFirstLastPara="1" wrap="square" lIns="91425" tIns="91425" rIns="91425" bIns="91425" anchor="ctr" anchorCtr="0"/>
          <a:lstStyle>
            <a:lvl1pPr marR="0" lvl="0" algn="ctr" rtl="0">
              <a:lnSpc>
                <a:spcPct val="90000"/>
              </a:lnSpc>
              <a:spcBef>
                <a:spcPts val="0"/>
              </a:spcBef>
              <a:spcAft>
                <a:spcPts val="0"/>
              </a:spcAft>
              <a:buClr>
                <a:srgbClr val="5A5A5A"/>
              </a:buClr>
              <a:buSzPts val="6000"/>
              <a:buFont typeface="Calibri"/>
              <a:buNone/>
              <a:defRPr sz="6000" b="0" i="0" u="none" strike="noStrike" cap="none">
                <a:solidFill>
                  <a:srgbClr val="5A5A5A"/>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ext &amp; Picture">
  <p:cSld name="Text &amp; Picture">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0" y="2"/>
            <a:ext cx="12192000" cy="767817"/>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000"/>
              <a:buFont typeface="Calibri"/>
              <a:buNone/>
              <a:defRPr sz="4000" b="0" i="0" u="none" strike="noStrike" cap="none">
                <a:solidFill>
                  <a:schemeClr val="lt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26" name="Shape 26"/>
          <p:cNvSpPr txBox="1">
            <a:spLocks noGrp="1"/>
          </p:cNvSpPr>
          <p:nvPr>
            <p:ph type="body" idx="1"/>
          </p:nvPr>
        </p:nvSpPr>
        <p:spPr>
          <a:xfrm>
            <a:off x="3629679" y="1033262"/>
            <a:ext cx="8152747" cy="4822825"/>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7" name="Shape 27"/>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spcFirstLastPara="1" wrap="square" lIns="91425" tIns="91425" rIns="91425" bIns="91425" anchor="t" anchorCtr="0"/>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8" name="Shape 28"/>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1pPr>
            <a:lvl2pPr marL="0" marR="0" lvl="1"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2pPr>
            <a:lvl3pPr marL="0" marR="0" lvl="2"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3pPr>
            <a:lvl4pPr marL="0" marR="0" lvl="3"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4pPr>
            <a:lvl5pPr marL="0" marR="0" lvl="4"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5pPr>
            <a:lvl6pPr marL="0" marR="0" lvl="5"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6pPr>
            <a:lvl7pPr marL="0" marR="0" lvl="6"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7pPr>
            <a:lvl8pPr marL="0" marR="0" lvl="7"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8pPr>
            <a:lvl9pPr marL="0" marR="0" lvl="8"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image" Target="../media/image2.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7.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5">
            <a:alphaModFix/>
          </a:blip>
          <a:srcRect/>
          <a:stretch/>
        </p:blipFill>
        <p:spPr>
          <a:xfrm>
            <a:off x="0" y="-1"/>
            <a:ext cx="12191999" cy="685933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77" r:id="rId2"/>
    <p:sldLayoutId id="2147483678"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6">
            <a:alphaModFix/>
          </a:blip>
          <a:srcRect/>
          <a:stretch/>
        </p:blipFill>
        <p:spPr>
          <a:xfrm>
            <a:off x="0" y="0"/>
            <a:ext cx="12192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70" r:id="rId2"/>
    <p:sldLayoutId id="2147483671" r:id="rId3"/>
    <p:sldLayoutId id="2147483681"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
        <p:cNvGrpSpPr/>
        <p:nvPr/>
      </p:nvGrpSpPr>
      <p:grpSpPr>
        <a:xfrm>
          <a:off x="0" y="0"/>
          <a:ext cx="0" cy="0"/>
          <a:chOff x="0" y="0"/>
          <a:chExt cx="0" cy="0"/>
        </a:xfrm>
      </p:grpSpPr>
      <p:pic>
        <p:nvPicPr>
          <p:cNvPr id="21" name="Shape 21"/>
          <p:cNvPicPr preferRelativeResize="0"/>
          <p:nvPr/>
        </p:nvPicPr>
        <p:blipFill rotWithShape="1">
          <a:blip r:embed="rId5">
            <a:alphaModFix/>
          </a:blip>
          <a:srcRect/>
          <a:stretch/>
        </p:blipFill>
        <p:spPr>
          <a:xfrm>
            <a:off x="0" y="-1"/>
            <a:ext cx="12192000" cy="684424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3"/>
        <p:cNvGrpSpPr/>
        <p:nvPr/>
      </p:nvGrpSpPr>
      <p:grpSpPr>
        <a:xfrm>
          <a:off x="0" y="0"/>
          <a:ext cx="0" cy="0"/>
          <a:chOff x="0" y="0"/>
          <a:chExt cx="0" cy="0"/>
        </a:xfrm>
      </p:grpSpPr>
      <p:pic>
        <p:nvPicPr>
          <p:cNvPr id="34" name="Shape 34"/>
          <p:cNvPicPr preferRelativeResize="0"/>
          <p:nvPr/>
        </p:nvPicPr>
        <p:blipFill rotWithShape="1">
          <a:blip r:embed="rId5">
            <a:alphaModFix/>
          </a:blip>
          <a:srcRect/>
          <a:stretch/>
        </p:blipFill>
        <p:spPr>
          <a:xfrm>
            <a:off x="0" y="0"/>
            <a:ext cx="12200813" cy="6857342"/>
          </a:xfrm>
          <a:prstGeom prst="rect">
            <a:avLst/>
          </a:prstGeom>
          <a:noFill/>
          <a:ln>
            <a:noFill/>
          </a:ln>
        </p:spPr>
      </p:pic>
      <p:sp>
        <p:nvSpPr>
          <p:cNvPr id="35" name="Shape 35"/>
          <p:cNvSpPr txBox="1"/>
          <p:nvPr/>
        </p:nvSpPr>
        <p:spPr>
          <a:xfrm>
            <a:off x="291548" y="6313958"/>
            <a:ext cx="7076661"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450"/>
              <a:buFont typeface="Calibri"/>
              <a:buNone/>
            </a:pPr>
            <a:r>
              <a:rPr lang="en-US" sz="1800" b="0" i="0" u="none" strike="noStrike" cap="none" dirty="0">
                <a:solidFill>
                  <a:schemeClr val="dk1"/>
                </a:solidFill>
                <a:latin typeface="Calibri"/>
                <a:ea typeface="Calibri"/>
                <a:cs typeface="Calibri"/>
                <a:sym typeface="Calibri"/>
              </a:rPr>
              <a:t>ELA Content Leader Module 8</a:t>
            </a:r>
            <a:endParaRPr dirty="0"/>
          </a:p>
        </p:txBody>
      </p:sp>
      <p:sp>
        <p:nvSpPr>
          <p:cNvPr id="36" name="Shape 36"/>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1pPr>
            <a:lvl2pPr marL="0" marR="0" lvl="1"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2pPr>
            <a:lvl3pPr marL="0" marR="0" lvl="2"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3pPr>
            <a:lvl4pPr marL="0" marR="0" lvl="3"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4pPr>
            <a:lvl5pPr marL="0" marR="0" lvl="4"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5pPr>
            <a:lvl6pPr marL="0" marR="0" lvl="5"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6pPr>
            <a:lvl7pPr marL="0" marR="0" lvl="6"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7pPr>
            <a:lvl8pPr marL="0" marR="0" lvl="7"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8pPr>
            <a:lvl9pPr marL="0" marR="0" lvl="8" indent="0" algn="ctr" rtl="0">
              <a:lnSpc>
                <a:spcPct val="100000"/>
              </a:lnSpc>
              <a:spcBef>
                <a:spcPts val="0"/>
              </a:spcBef>
              <a:spcAft>
                <a:spcPts val="0"/>
              </a:spcAft>
              <a:buClr>
                <a:schemeClr val="dk1"/>
              </a:buClr>
              <a:buSzPts val="400"/>
              <a:buFont typeface="Calibri"/>
              <a:buNone/>
              <a:defRPr sz="1600" b="0" i="0" u="none" strike="noStrike" cap="none">
                <a:solidFill>
                  <a:schemeClr val="dk1"/>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3" r:id="rId1"/>
    <p:sldLayoutId id="2147483679" r:id="rId2"/>
    <p:sldLayoutId id="2147483680"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8"/>
        <p:cNvGrpSpPr/>
        <p:nvPr/>
      </p:nvGrpSpPr>
      <p:grpSpPr>
        <a:xfrm>
          <a:off x="0" y="0"/>
          <a:ext cx="0" cy="0"/>
          <a:chOff x="0" y="0"/>
          <a:chExt cx="0" cy="0"/>
        </a:xfrm>
      </p:grpSpPr>
      <p:pic>
        <p:nvPicPr>
          <p:cNvPr id="59" name="Shape 59"/>
          <p:cNvPicPr preferRelativeResize="0"/>
          <p:nvPr/>
        </p:nvPicPr>
        <p:blipFill rotWithShape="1">
          <a:blip r:embed="rId4">
            <a:alphaModFix/>
          </a:blip>
          <a:srcRect/>
          <a:stretch/>
        </p:blipFill>
        <p:spPr>
          <a:xfrm>
            <a:off x="0" y="0"/>
            <a:ext cx="12192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8" r:id="rId1"/>
    <p:sldLayoutId id="214748367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1124217951"/>
      </p:ext>
    </p:extLst>
  </p:cSld>
  <p:clrMap bg1="lt1" tx1="dk1" bg2="lt2" tx2="dk2" accent1="accent1" accent2="accent2" accent3="accent3" accent4="accent4" accent5="accent5" accent6="accent6" hlink="hlink" folHlink="folHlink"/>
  <p:sldLayoutIdLst>
    <p:sldLayoutId id="2147483674" r:id="rId1"/>
    <p:sldLayoutId id="2147483675"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5"/>
        <p:cNvGrpSpPr/>
        <p:nvPr/>
      </p:nvGrpSpPr>
      <p:grpSpPr>
        <a:xfrm>
          <a:off x="0" y="0"/>
          <a:ext cx="0" cy="0"/>
          <a:chOff x="0" y="0"/>
          <a:chExt cx="0" cy="0"/>
        </a:xfrm>
      </p:grpSpPr>
      <p:pic>
        <p:nvPicPr>
          <p:cNvPr id="66" name="Shape 66"/>
          <p:cNvPicPr preferRelativeResize="0"/>
          <p:nvPr/>
        </p:nvPicPr>
        <p:blipFill rotWithShape="1">
          <a:blip r:embed="rId3">
            <a:alphaModFix/>
          </a:blip>
          <a:srcRect/>
          <a:stretch/>
        </p:blipFill>
        <p:spPr>
          <a:xfrm>
            <a:off x="0" y="0"/>
            <a:ext cx="12192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7.xml"/><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8.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8.xml"/></Relationships>
</file>

<file path=ppt/slides/_rels/slide1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5.xml"/><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6.xml"/><Relationship Id="rId1" Type="http://schemas.openxmlformats.org/officeDocument/2006/relationships/slideLayout" Target="../slideLayouts/slideLayout1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8.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8.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8.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8.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8.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1.xml"/></Relationships>
</file>

<file path=ppt/slides/_rels/slide1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6.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1.xml"/></Relationships>
</file>

<file path=ppt/slides/_rels/slide1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8.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1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9.xml"/><Relationship Id="rId1" Type="http://schemas.openxmlformats.org/officeDocument/2006/relationships/slideLayout" Target="../slideLayouts/slideLayout11.xml"/><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1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0.xml"/><Relationship Id="rId1" Type="http://schemas.openxmlformats.org/officeDocument/2006/relationships/slideLayout" Target="../slideLayouts/slideLayout11.xml"/></Relationships>
</file>

<file path=ppt/slides/_rels/slide1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1.xml"/><Relationship Id="rId1" Type="http://schemas.openxmlformats.org/officeDocument/2006/relationships/slideLayout" Target="../slideLayouts/slideLayout1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2.xml"/><Relationship Id="rId1" Type="http://schemas.openxmlformats.org/officeDocument/2006/relationships/slideLayout" Target="../slideLayouts/slideLayout1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2.xml"/></Relationships>
</file>

<file path=ppt/slides/_rels/slide1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5.xml"/><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3" Type="http://schemas.openxmlformats.org/officeDocument/2006/relationships/hyperlink" Target="https://tinyurl.com/ELAContentLeaderDay8" TargetMode="External"/><Relationship Id="rId2" Type="http://schemas.openxmlformats.org/officeDocument/2006/relationships/notesSlide" Target="../notesSlides/notesSlide136.xml"/><Relationship Id="rId1" Type="http://schemas.openxmlformats.org/officeDocument/2006/relationships/slideLayout" Target="../slideLayouts/slideLayout11.xml"/><Relationship Id="rId4" Type="http://schemas.openxmlformats.org/officeDocument/2006/relationships/hyperlink" Target="https://tinyurl.com/Y3LDOEContentLeaderDay8"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hyperlink" Target="https://my.bloomboard.com/"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hyperlink" Target="https://my.bloomboard.com/" TargetMode="External"/><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hyperlink" Target="mailto:do.not.reply@bloomboard.com"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my.bloomboard.com/" TargetMode="External"/><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hyperlink" Target="https://tinyurl.com/InstructionalShiftsPD" TargetMode="External"/><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1.xml"/><Relationship Id="rId1" Type="http://schemas.openxmlformats.org/officeDocument/2006/relationships/slideLayout" Target="../slideLayouts/slideLayout1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29.png"/><Relationship Id="rId4"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90.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3.xml"/><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9.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41.png"/><Relationship Id="rId4"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a:t>
            </a:fld>
            <a:endParaRPr lang="en-US" sz="1600" dirty="0">
              <a:solidFill>
                <a:schemeClr val="dk1"/>
              </a:solidFill>
              <a:latin typeface="Calibri"/>
              <a:ea typeface="Calibri"/>
              <a:cs typeface="Calibri"/>
              <a:sym typeface="Calibri"/>
            </a:endParaRPr>
          </a:p>
        </p:txBody>
      </p:sp>
      <p:sp>
        <p:nvSpPr>
          <p:cNvPr id="3" name="Text Placeholder 2"/>
          <p:cNvSpPr>
            <a:spLocks noGrp="1"/>
          </p:cNvSpPr>
          <p:nvPr>
            <p:ph type="body" idx="1"/>
          </p:nvPr>
        </p:nvSpPr>
        <p:spPr>
          <a:xfrm>
            <a:off x="404019" y="901192"/>
            <a:ext cx="11383962" cy="4822825"/>
          </a:xfrm>
        </p:spPr>
        <p:txBody>
          <a:bodyPr/>
          <a:lstStyle/>
          <a:p>
            <a:pPr marL="177800" indent="0" algn="ctr">
              <a:buNone/>
            </a:pPr>
            <a:r>
              <a:rPr lang="en-US" sz="4000" dirty="0">
                <a:solidFill>
                  <a:schemeClr val="tx1"/>
                </a:solidFill>
              </a:rPr>
              <a:t>Before we get started, please take a moment to sign up for partner appointments!</a:t>
            </a:r>
          </a:p>
          <a:p>
            <a:pPr marL="177800" indent="0" algn="ctr">
              <a:buNone/>
            </a:pPr>
            <a:endParaRPr lang="en-US" sz="4000" dirty="0"/>
          </a:p>
          <a:p>
            <a:pPr marL="177800" indent="0" algn="ctr">
              <a:buNone/>
            </a:pPr>
            <a:endParaRPr lang="en-US" sz="4000" dirty="0"/>
          </a:p>
        </p:txBody>
      </p:sp>
      <p:sp>
        <p:nvSpPr>
          <p:cNvPr id="4" name="Title 3"/>
          <p:cNvSpPr>
            <a:spLocks noGrp="1"/>
          </p:cNvSpPr>
          <p:nvPr>
            <p:ph type="title"/>
          </p:nvPr>
        </p:nvSpPr>
        <p:spPr/>
        <p:txBody>
          <a:bodyPr/>
          <a:lstStyle/>
          <a:p>
            <a:r>
              <a:rPr lang="en-US" dirty="0"/>
              <a:t>Welcome Back!</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5650" y="2403386"/>
            <a:ext cx="5600700" cy="3629114"/>
          </a:xfrm>
          <a:prstGeom prst="rect">
            <a:avLst/>
          </a:prstGeom>
        </p:spPr>
      </p:pic>
    </p:spTree>
    <p:extLst>
      <p:ext uri="{BB962C8B-B14F-4D97-AF65-F5344CB8AC3E}">
        <p14:creationId xmlns:p14="http://schemas.microsoft.com/office/powerpoint/2010/main" val="15086268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10</a:t>
            </a:fld>
            <a:endParaRPr lang="en-US" sz="1600" dirty="0">
              <a:solidFill>
                <a:schemeClr val="dk1"/>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Morning at a Glance</a:t>
            </a:r>
          </a:p>
        </p:txBody>
      </p:sp>
      <p:graphicFrame>
        <p:nvGraphicFramePr>
          <p:cNvPr id="101" name="Shape 101"/>
          <p:cNvGraphicFramePr/>
          <p:nvPr>
            <p:extLst>
              <p:ext uri="{D42A27DB-BD31-4B8C-83A1-F6EECF244321}">
                <p14:modId xmlns:p14="http://schemas.microsoft.com/office/powerpoint/2010/main" val="1135106435"/>
              </p:ext>
            </p:extLst>
          </p:nvPr>
        </p:nvGraphicFramePr>
        <p:xfrm>
          <a:off x="481687" y="921547"/>
          <a:ext cx="11228625" cy="5060254"/>
        </p:xfrm>
        <a:graphic>
          <a:graphicData uri="http://schemas.openxmlformats.org/drawingml/2006/table">
            <a:tbl>
              <a:tblPr firstRow="1" bandRow="1">
                <a:noFill/>
              </a:tblPr>
              <a:tblGrid>
                <a:gridCol w="2718713">
                  <a:extLst>
                    <a:ext uri="{9D8B030D-6E8A-4147-A177-3AD203B41FA5}">
                      <a16:colId xmlns:a16="http://schemas.microsoft.com/office/drawing/2014/main" val="20000"/>
                    </a:ext>
                  </a:extLst>
                </a:gridCol>
                <a:gridCol w="8509912">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3500" b="1" u="none" strike="noStrike" cap="none" dirty="0">
                          <a:solidFill>
                            <a:schemeClr val="bg2"/>
                          </a:solidFill>
                          <a:latin typeface="Calibri"/>
                          <a:ea typeface="Calibri"/>
                          <a:cs typeface="Calibri"/>
                          <a:sym typeface="Calibri"/>
                        </a:rPr>
                        <a:t>Time</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tc>
                  <a:txBody>
                    <a:bodyPr/>
                    <a:lstStyle/>
                    <a:p>
                      <a:pPr marL="0" marR="0" lvl="0" indent="0" algn="ctr" rtl="0">
                        <a:spcBef>
                          <a:spcPts val="0"/>
                        </a:spcBef>
                        <a:buSzPct val="25000"/>
                        <a:buNone/>
                      </a:pPr>
                      <a:r>
                        <a:rPr lang="en-US" sz="3500" b="1" u="none" strike="noStrike" cap="none" dirty="0">
                          <a:solidFill>
                            <a:schemeClr val="bg2"/>
                          </a:solidFill>
                          <a:latin typeface="Calibri"/>
                          <a:ea typeface="Calibri"/>
                          <a:cs typeface="Calibri"/>
                          <a:sym typeface="Calibri"/>
                        </a:rPr>
                        <a:t>Topic</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774736">
                <a:tc>
                  <a:txBody>
                    <a:bodyPr/>
                    <a:lstStyle/>
                    <a:p>
                      <a:pPr marL="0" marR="0" lvl="0" indent="0" algn="l" rtl="0">
                        <a:spcBef>
                          <a:spcPts val="0"/>
                        </a:spcBef>
                        <a:buSzPct val="25000"/>
                        <a:buNone/>
                      </a:pPr>
                      <a:r>
                        <a:rPr lang="en-US" sz="3500" b="0" u="none" strike="noStrike" cap="none" dirty="0">
                          <a:solidFill>
                            <a:schemeClr val="tx1"/>
                          </a:solidFill>
                          <a:latin typeface="Calibri"/>
                          <a:ea typeface="Calibri"/>
                          <a:cs typeface="Calibri"/>
                          <a:sym typeface="Calibri"/>
                        </a:rPr>
                        <a:t>8:00 – 8:15</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b="0" dirty="0">
                          <a:solidFill>
                            <a:schemeClr val="tx1"/>
                          </a:solidFill>
                          <a:latin typeface="Calibri"/>
                          <a:ea typeface="Calibri"/>
                          <a:cs typeface="Calibri"/>
                          <a:sym typeface="Calibri"/>
                        </a:rPr>
                        <a:t>Getting Started &amp; Energizer</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1637132695"/>
                  </a:ext>
                </a:extLst>
              </a:tr>
              <a:tr h="774736">
                <a:tc>
                  <a:txBody>
                    <a:bodyPr/>
                    <a:lstStyle/>
                    <a:p>
                      <a:pPr marL="0" marR="0" lvl="0" indent="0" algn="l" rtl="0">
                        <a:spcBef>
                          <a:spcPts val="0"/>
                        </a:spcBef>
                        <a:buSzPct val="25000"/>
                        <a:buNone/>
                      </a:pPr>
                      <a:r>
                        <a:rPr lang="en-US" sz="3500" b="0" u="none" strike="noStrike" cap="none" dirty="0">
                          <a:solidFill>
                            <a:schemeClr val="tx1"/>
                          </a:solidFill>
                          <a:latin typeface="Calibri"/>
                          <a:ea typeface="Calibri"/>
                          <a:cs typeface="Calibri"/>
                          <a:sym typeface="Calibri"/>
                        </a:rPr>
                        <a:t>8:15 – 9:00 </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Pct val="25000"/>
                        <a:buFont typeface="Arial"/>
                        <a:buNone/>
                        <a:tabLst/>
                        <a:defRPr/>
                      </a:pPr>
                      <a:r>
                        <a:rPr lang="en-US" sz="3500" b="0" dirty="0">
                          <a:solidFill>
                            <a:schemeClr val="tx1"/>
                          </a:solidFill>
                          <a:latin typeface="Calibri"/>
                          <a:ea typeface="Calibri"/>
                          <a:cs typeface="Calibri"/>
                          <a:sym typeface="Calibri"/>
                        </a:rPr>
                        <a:t>Reflecting on the Content Modules &amp; Looking Ahead to CLM 8</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3871640416"/>
                  </a:ext>
                </a:extLst>
              </a:tr>
              <a:tr h="749808">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9:00 – 11:30 </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i="0" dirty="0">
                          <a:solidFill>
                            <a:schemeClr val="tx1"/>
                          </a:solidFill>
                          <a:latin typeface="Calibri"/>
                          <a:ea typeface="Calibri"/>
                          <a:cs typeface="Calibri"/>
                          <a:sym typeface="Calibri"/>
                        </a:rPr>
                        <a:t>Paper to Presentation: Preparing to Facilitate</a:t>
                      </a:r>
                    </a:p>
                    <a:p>
                      <a:pPr marL="0" marR="0" lvl="0" indent="0" algn="l" rtl="0">
                        <a:spcBef>
                          <a:spcPts val="0"/>
                        </a:spcBef>
                        <a:buSzPct val="25000"/>
                        <a:buNone/>
                      </a:pPr>
                      <a:r>
                        <a:rPr lang="en-US" sz="2000" i="1" dirty="0">
                          <a:solidFill>
                            <a:schemeClr val="tx1"/>
                          </a:solidFill>
                          <a:latin typeface="Calibri"/>
                          <a:ea typeface="Calibri"/>
                          <a:cs typeface="Calibri"/>
                          <a:sym typeface="Calibri"/>
                        </a:rPr>
                        <a:t>15 minute break embedded in this session</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2"/>
                  </a:ext>
                </a:extLst>
              </a:tr>
              <a:tr h="768096">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11:30 – 12:15</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Pct val="25000"/>
                        <a:buFont typeface="Arial"/>
                        <a:buNone/>
                        <a:tabLst/>
                        <a:defRPr/>
                      </a:pPr>
                      <a:r>
                        <a:rPr lang="en-US" sz="3500" b="0" i="0" dirty="0">
                          <a:solidFill>
                            <a:schemeClr val="tx1"/>
                          </a:solidFill>
                          <a:latin typeface="Calibri"/>
                          <a:ea typeface="Calibri"/>
                          <a:cs typeface="Calibri"/>
                          <a:sym typeface="Calibri"/>
                        </a:rPr>
                        <a:t>Facilitation</a:t>
                      </a:r>
                      <a:r>
                        <a:rPr lang="en-US" sz="3500" b="0" i="0" baseline="0" dirty="0">
                          <a:solidFill>
                            <a:schemeClr val="tx1"/>
                          </a:solidFill>
                          <a:latin typeface="Calibri"/>
                          <a:ea typeface="Calibri"/>
                          <a:cs typeface="Calibri"/>
                          <a:sym typeface="Calibri"/>
                        </a:rPr>
                        <a:t> 101: Effective</a:t>
                      </a:r>
                      <a:r>
                        <a:rPr lang="en-US" sz="3500" baseline="0" dirty="0">
                          <a:solidFill>
                            <a:schemeClr val="tx1"/>
                          </a:solidFill>
                          <a:latin typeface="Calibri"/>
                          <a:ea typeface="Calibri"/>
                          <a:cs typeface="Calibri"/>
                          <a:sym typeface="Calibri"/>
                        </a:rPr>
                        <a:t> Directions</a:t>
                      </a:r>
                      <a:endParaRPr lang="en-US" sz="3500" dirty="0">
                        <a:solidFill>
                          <a:schemeClr val="tx1"/>
                        </a:solidFill>
                        <a:latin typeface="Calibri"/>
                        <a:ea typeface="Calibri"/>
                        <a:cs typeface="Calibri"/>
                        <a:sym typeface="Calibri"/>
                      </a:endParaRP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3"/>
                  </a:ext>
                </a:extLst>
              </a:tr>
              <a:tr h="804672">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12:15 – 1:15</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i="1" dirty="0">
                          <a:solidFill>
                            <a:schemeClr val="tx1"/>
                          </a:solidFill>
                          <a:latin typeface="Calibri"/>
                          <a:ea typeface="Calibri"/>
                          <a:cs typeface="Calibri"/>
                          <a:sym typeface="Calibri"/>
                        </a:rPr>
                        <a:t>Lunch</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701736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100</a:t>
            </a:fld>
            <a:endParaRPr lang="uk-UA"/>
          </a:p>
        </p:txBody>
      </p:sp>
      <p:sp>
        <p:nvSpPr>
          <p:cNvPr id="3" name="Text Placeholder 2"/>
          <p:cNvSpPr>
            <a:spLocks noGrp="1"/>
          </p:cNvSpPr>
          <p:nvPr>
            <p:ph type="body" idx="1"/>
          </p:nvPr>
        </p:nvSpPr>
        <p:spPr/>
        <p:txBody>
          <a:bodyPr/>
          <a:lstStyle/>
          <a:p>
            <a:r>
              <a:rPr lang="en-US" sz="4000" dirty="0">
                <a:solidFill>
                  <a:schemeClr val="tx1"/>
                </a:solidFill>
              </a:rPr>
              <a:t>During activities and small group discussions, circulate to listen in to conversations</a:t>
            </a:r>
          </a:p>
          <a:p>
            <a:endParaRPr lang="en-US" sz="1500" dirty="0">
              <a:solidFill>
                <a:schemeClr val="tx1"/>
              </a:solidFill>
            </a:endParaRPr>
          </a:p>
          <a:p>
            <a:r>
              <a:rPr lang="en-US" sz="4000" dirty="0">
                <a:solidFill>
                  <a:schemeClr val="tx1"/>
                </a:solidFill>
              </a:rPr>
              <a:t>Strategically identify participants you want to share out during the debrief</a:t>
            </a:r>
          </a:p>
          <a:p>
            <a:endParaRPr lang="en-US" sz="1500" dirty="0">
              <a:solidFill>
                <a:schemeClr val="tx1"/>
              </a:solidFill>
            </a:endParaRPr>
          </a:p>
          <a:p>
            <a:r>
              <a:rPr lang="en-US" sz="4000" dirty="0">
                <a:solidFill>
                  <a:schemeClr val="tx1"/>
                </a:solidFill>
              </a:rPr>
              <a:t>Give those participants a “heads up” that you’d like them to share with the whole group </a:t>
            </a:r>
          </a:p>
        </p:txBody>
      </p:sp>
      <p:sp>
        <p:nvSpPr>
          <p:cNvPr id="4" name="Title 3"/>
          <p:cNvSpPr>
            <a:spLocks noGrp="1"/>
          </p:cNvSpPr>
          <p:nvPr>
            <p:ph type="title"/>
          </p:nvPr>
        </p:nvSpPr>
        <p:spPr/>
        <p:txBody>
          <a:bodyPr/>
          <a:lstStyle/>
          <a:p>
            <a:r>
              <a:rPr lang="en-US" dirty="0"/>
              <a:t>Strategy #2: Pre-Select a Share</a:t>
            </a:r>
          </a:p>
        </p:txBody>
      </p:sp>
    </p:spTree>
    <p:extLst>
      <p:ext uri="{BB962C8B-B14F-4D97-AF65-F5344CB8AC3E}">
        <p14:creationId xmlns:p14="http://schemas.microsoft.com/office/powerpoint/2010/main" val="140263490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053"/>
        <p:cNvGrpSpPr/>
        <p:nvPr/>
      </p:nvGrpSpPr>
      <p:grpSpPr>
        <a:xfrm>
          <a:off x="0" y="0"/>
          <a:ext cx="0" cy="0"/>
          <a:chOff x="0" y="0"/>
          <a:chExt cx="0" cy="0"/>
        </a:xfrm>
      </p:grpSpPr>
      <p:sp>
        <p:nvSpPr>
          <p:cNvPr id="1054" name="Shape 1054"/>
          <p:cNvSpPr txBox="1">
            <a:spLocks noGrp="1"/>
          </p:cNvSpPr>
          <p:nvPr>
            <p:ph type="body" idx="1"/>
          </p:nvPr>
        </p:nvSpPr>
        <p:spPr>
          <a:xfrm>
            <a:off x="7346730" y="1036145"/>
            <a:ext cx="4845270" cy="482282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5A5A5A"/>
              </a:buClr>
              <a:buSzPts val="2800"/>
              <a:buFont typeface="Arial"/>
              <a:buChar char="•"/>
            </a:pPr>
            <a:r>
              <a:rPr lang="en-US" sz="4000" b="1" i="0" u="none" strike="noStrike" cap="none" dirty="0">
                <a:solidFill>
                  <a:schemeClr val="bg2"/>
                </a:solidFill>
                <a:sym typeface="Calibri"/>
              </a:rPr>
              <a:t>Review</a:t>
            </a:r>
            <a:r>
              <a:rPr lang="en-US" sz="4000" b="0" i="0" u="none" strike="noStrike" cap="none" dirty="0">
                <a:solidFill>
                  <a:schemeClr val="tx1"/>
                </a:solidFill>
                <a:sym typeface="Calibri"/>
              </a:rPr>
              <a:t> the facilitator notes on slide 27</a:t>
            </a:r>
          </a:p>
          <a:p>
            <a:pPr marL="0" marR="0" lvl="0" indent="0" algn="ctr" rtl="0">
              <a:lnSpc>
                <a:spcPct val="90000"/>
              </a:lnSpc>
              <a:spcBef>
                <a:spcPts val="1000"/>
              </a:spcBef>
              <a:spcAft>
                <a:spcPts val="0"/>
              </a:spcAft>
              <a:buClr>
                <a:srgbClr val="5A5A5A"/>
              </a:buClr>
              <a:buSzPts val="2800"/>
              <a:buNone/>
            </a:pPr>
            <a:r>
              <a:rPr lang="en-US" sz="4000" b="1" dirty="0">
                <a:solidFill>
                  <a:schemeClr val="bg2"/>
                </a:solidFill>
              </a:rPr>
              <a:t>Discuss:</a:t>
            </a:r>
          </a:p>
          <a:p>
            <a:pPr marL="228600" marR="0" lvl="0" indent="-228600" algn="l" rtl="0">
              <a:lnSpc>
                <a:spcPct val="90000"/>
              </a:lnSpc>
              <a:spcBef>
                <a:spcPts val="1000"/>
              </a:spcBef>
              <a:spcAft>
                <a:spcPts val="0"/>
              </a:spcAft>
              <a:buClr>
                <a:srgbClr val="5A5A5A"/>
              </a:buClr>
              <a:buSzPts val="2800"/>
              <a:buFont typeface="Arial"/>
              <a:buChar char="•"/>
            </a:pPr>
            <a:r>
              <a:rPr lang="en-US" sz="4000" b="0" i="0" u="none" strike="noStrike" cap="none" dirty="0">
                <a:solidFill>
                  <a:schemeClr val="tx1"/>
                </a:solidFill>
                <a:sym typeface="Calibri"/>
              </a:rPr>
              <a:t>What are the key points that should arise during this debrief?</a:t>
            </a:r>
            <a:endParaRPr sz="4000" b="0" i="0" u="none" strike="noStrike" cap="none" dirty="0">
              <a:solidFill>
                <a:schemeClr val="tx1"/>
              </a:solidFill>
              <a:sym typeface="Calibri"/>
            </a:endParaRP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055" name="Shape 105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Prepare!</a:t>
            </a:r>
            <a:endParaRPr sz="4000" b="0" i="0" u="none" strike="noStrike" cap="none" dirty="0">
              <a:solidFill>
                <a:schemeClr val="lt1"/>
              </a:solidFill>
              <a:latin typeface="Calibri"/>
              <a:ea typeface="Calibri"/>
              <a:cs typeface="Calibri"/>
              <a:sym typeface="Calibri"/>
            </a:endParaRPr>
          </a:p>
        </p:txBody>
      </p:sp>
      <p:sp>
        <p:nvSpPr>
          <p:cNvPr id="1056" name="Shape 1056"/>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101</a:t>
            </a:fld>
            <a:endParaRPr sz="1800">
              <a:solidFill>
                <a:schemeClr val="dk1"/>
              </a:solidFill>
              <a:latin typeface="Calibri"/>
              <a:ea typeface="Calibri"/>
              <a:cs typeface="Calibri"/>
              <a:sym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451" y="1384212"/>
            <a:ext cx="7078279" cy="4050241"/>
          </a:xfrm>
          <a:prstGeom prst="rect">
            <a:avLst/>
          </a:prstGeom>
        </p:spPr>
      </p:pic>
    </p:spTree>
    <p:extLst>
      <p:ext uri="{BB962C8B-B14F-4D97-AF65-F5344CB8AC3E}">
        <p14:creationId xmlns:p14="http://schemas.microsoft.com/office/powerpoint/2010/main" val="89398218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053"/>
        <p:cNvGrpSpPr/>
        <p:nvPr/>
      </p:nvGrpSpPr>
      <p:grpSpPr>
        <a:xfrm>
          <a:off x="0" y="0"/>
          <a:ext cx="0" cy="0"/>
          <a:chOff x="0" y="0"/>
          <a:chExt cx="0" cy="0"/>
        </a:xfrm>
      </p:grpSpPr>
      <p:sp>
        <p:nvSpPr>
          <p:cNvPr id="1054" name="Shape 1054"/>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R="0" lvl="0" indent="-457200" algn="l" rtl="0">
              <a:lnSpc>
                <a:spcPct val="90000"/>
              </a:lnSpc>
              <a:spcBef>
                <a:spcPts val="0"/>
              </a:spcBef>
              <a:spcAft>
                <a:spcPts val="0"/>
              </a:spcAft>
              <a:buClr>
                <a:srgbClr val="5A5A5A"/>
              </a:buClr>
              <a:buSzPts val="2800"/>
              <a:buFont typeface="Arial" charset="0"/>
              <a:buChar char="•"/>
            </a:pPr>
            <a:r>
              <a:rPr lang="en-US" sz="4500" b="1" i="0" u="none" strike="noStrike" cap="none" dirty="0">
                <a:solidFill>
                  <a:schemeClr val="bg2"/>
                </a:solidFill>
                <a:sym typeface="Calibri"/>
              </a:rPr>
              <a:t>Read</a:t>
            </a:r>
            <a:r>
              <a:rPr lang="en-US" sz="4500" b="0" i="0" u="none" strike="noStrike" cap="none" dirty="0">
                <a:solidFill>
                  <a:schemeClr val="tx1"/>
                </a:solidFill>
                <a:sym typeface="Calibri"/>
              </a:rPr>
              <a:t> the PD scenario</a:t>
            </a:r>
          </a:p>
          <a:p>
            <a:pPr marL="0" marR="0" lvl="0" indent="0" algn="ctr" rtl="0">
              <a:lnSpc>
                <a:spcPct val="90000"/>
              </a:lnSpc>
              <a:spcBef>
                <a:spcPts val="0"/>
              </a:spcBef>
              <a:spcAft>
                <a:spcPts val="0"/>
              </a:spcAft>
              <a:buClr>
                <a:srgbClr val="5A5A5A"/>
              </a:buClr>
              <a:buSzPts val="2800"/>
              <a:buNone/>
            </a:pPr>
            <a:r>
              <a:rPr lang="en-US" sz="4500" b="1" dirty="0">
                <a:solidFill>
                  <a:schemeClr val="bg2"/>
                </a:solidFill>
              </a:rPr>
              <a:t>Look For:</a:t>
            </a:r>
          </a:p>
          <a:p>
            <a:pPr marR="0" lvl="0" indent="-457200" algn="l" rtl="0">
              <a:lnSpc>
                <a:spcPct val="90000"/>
              </a:lnSpc>
              <a:spcBef>
                <a:spcPts val="0"/>
              </a:spcBef>
              <a:spcAft>
                <a:spcPts val="0"/>
              </a:spcAft>
              <a:buClr>
                <a:srgbClr val="5A5A5A"/>
              </a:buClr>
              <a:buSzPts val="2800"/>
              <a:buFont typeface="Arial" charset="0"/>
              <a:buChar char="•"/>
            </a:pPr>
            <a:r>
              <a:rPr lang="en-US" sz="4500" dirty="0">
                <a:solidFill>
                  <a:schemeClr val="tx1"/>
                </a:solidFill>
              </a:rPr>
              <a:t>What evidence do you see of the Pre-Select a Share Strategy?</a:t>
            </a:r>
          </a:p>
          <a:p>
            <a:pPr marR="0" lvl="0" indent="-457200" algn="l" rtl="0">
              <a:lnSpc>
                <a:spcPct val="90000"/>
              </a:lnSpc>
              <a:spcBef>
                <a:spcPts val="0"/>
              </a:spcBef>
              <a:spcAft>
                <a:spcPts val="0"/>
              </a:spcAft>
              <a:buClr>
                <a:srgbClr val="5A5A5A"/>
              </a:buClr>
              <a:buSzPts val="2800"/>
              <a:buFont typeface="Arial" charset="0"/>
              <a:buChar char="•"/>
            </a:pPr>
            <a:r>
              <a:rPr lang="en-US" sz="4500" dirty="0">
                <a:solidFill>
                  <a:schemeClr val="tx1"/>
                </a:solidFill>
              </a:rPr>
              <a:t>What was effective about how the facilitator used this strategy?</a:t>
            </a:r>
          </a:p>
          <a:p>
            <a:pPr marR="0" lvl="0" indent="-457200" algn="l" rtl="0">
              <a:lnSpc>
                <a:spcPct val="90000"/>
              </a:lnSpc>
              <a:spcBef>
                <a:spcPts val="0"/>
              </a:spcBef>
              <a:spcAft>
                <a:spcPts val="0"/>
              </a:spcAft>
              <a:buClr>
                <a:srgbClr val="5A5A5A"/>
              </a:buClr>
              <a:buSzPts val="2800"/>
              <a:buFont typeface="Arial" charset="0"/>
              <a:buChar char="•"/>
            </a:pPr>
            <a:r>
              <a:rPr lang="en-US" sz="4500" dirty="0">
                <a:solidFill>
                  <a:schemeClr val="tx1"/>
                </a:solidFill>
              </a:rPr>
              <a:t>How did this strategy increase engagement?</a:t>
            </a:r>
          </a:p>
          <a:p>
            <a:pPr marR="0" lvl="0" indent="-457200" algn="l" rtl="0">
              <a:lnSpc>
                <a:spcPct val="90000"/>
              </a:lnSpc>
              <a:spcBef>
                <a:spcPts val="0"/>
              </a:spcBef>
              <a:spcAft>
                <a:spcPts val="0"/>
              </a:spcAft>
              <a:buClr>
                <a:srgbClr val="5A5A5A"/>
              </a:buClr>
              <a:buSzPts val="2800"/>
              <a:buFont typeface="Arial" charset="0"/>
              <a:buChar char="•"/>
            </a:pPr>
            <a:endParaRPr lang="en-US" dirty="0"/>
          </a:p>
          <a:p>
            <a:pPr marR="0" lvl="0" indent="-457200" algn="l" rtl="0">
              <a:lnSpc>
                <a:spcPct val="90000"/>
              </a:lnSpc>
              <a:spcBef>
                <a:spcPts val="0"/>
              </a:spcBef>
              <a:spcAft>
                <a:spcPts val="0"/>
              </a:spcAft>
              <a:buClr>
                <a:srgbClr val="5A5A5A"/>
              </a:buClr>
              <a:buSzPts val="2800"/>
              <a:buFont typeface="Arial" charset="0"/>
              <a:buChar char="•"/>
            </a:pPr>
            <a:endParaRPr sz="2800" b="0" i="0" u="none" strike="noStrike" cap="none" dirty="0">
              <a:solidFill>
                <a:srgbClr val="5A5A5A"/>
              </a:solidFill>
              <a:latin typeface="Calibri"/>
              <a:ea typeface="Calibri"/>
              <a:cs typeface="Calibri"/>
              <a:sym typeface="Calibri"/>
            </a:endParaRP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055" name="Shape 105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Read!</a:t>
            </a:r>
            <a:endParaRPr sz="4000" b="0" i="0" u="none" strike="noStrike" cap="none" dirty="0">
              <a:solidFill>
                <a:schemeClr val="lt1"/>
              </a:solidFill>
              <a:latin typeface="Calibri"/>
              <a:ea typeface="Calibri"/>
              <a:cs typeface="Calibri"/>
              <a:sym typeface="Calibri"/>
            </a:endParaRPr>
          </a:p>
        </p:txBody>
      </p:sp>
      <p:sp>
        <p:nvSpPr>
          <p:cNvPr id="1056" name="Shape 1056"/>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102</a:t>
            </a:fld>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072321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053"/>
        <p:cNvGrpSpPr/>
        <p:nvPr/>
      </p:nvGrpSpPr>
      <p:grpSpPr>
        <a:xfrm>
          <a:off x="0" y="0"/>
          <a:ext cx="0" cy="0"/>
          <a:chOff x="0" y="0"/>
          <a:chExt cx="0" cy="0"/>
        </a:xfrm>
      </p:grpSpPr>
      <p:sp>
        <p:nvSpPr>
          <p:cNvPr id="1054" name="Shape 1054"/>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lvl="0" indent="-457200">
              <a:spcBef>
                <a:spcPts val="0"/>
              </a:spcBef>
              <a:buFont typeface="Arial" charset="0"/>
              <a:buChar char="•"/>
            </a:pPr>
            <a:r>
              <a:rPr lang="en-US" sz="4500" dirty="0">
                <a:solidFill>
                  <a:schemeClr val="tx1"/>
                </a:solidFill>
              </a:rPr>
              <a:t>What evidence do you see of the Pre-Select a Share Strategy?</a:t>
            </a:r>
          </a:p>
          <a:p>
            <a:pPr lvl="0" indent="-457200">
              <a:spcBef>
                <a:spcPts val="0"/>
              </a:spcBef>
              <a:buFont typeface="Arial" charset="0"/>
              <a:buChar char="•"/>
            </a:pPr>
            <a:endParaRPr lang="en-US" sz="2000" dirty="0">
              <a:solidFill>
                <a:schemeClr val="tx1"/>
              </a:solidFill>
            </a:endParaRPr>
          </a:p>
          <a:p>
            <a:pPr lvl="0" indent="-457200">
              <a:spcBef>
                <a:spcPts val="0"/>
              </a:spcBef>
              <a:buFont typeface="Arial" charset="0"/>
              <a:buChar char="•"/>
            </a:pPr>
            <a:r>
              <a:rPr lang="en-US" sz="4500" dirty="0">
                <a:solidFill>
                  <a:schemeClr val="tx1"/>
                </a:solidFill>
              </a:rPr>
              <a:t>What was effective about how the facilitator used this strategy?</a:t>
            </a:r>
          </a:p>
          <a:p>
            <a:pPr lvl="0" indent="-457200">
              <a:spcBef>
                <a:spcPts val="0"/>
              </a:spcBef>
              <a:buFont typeface="Arial" charset="0"/>
              <a:buChar char="•"/>
            </a:pPr>
            <a:endParaRPr lang="en-US" sz="2000" dirty="0">
              <a:solidFill>
                <a:schemeClr val="tx1"/>
              </a:solidFill>
            </a:endParaRPr>
          </a:p>
          <a:p>
            <a:pPr lvl="0" indent="-457200">
              <a:spcBef>
                <a:spcPts val="0"/>
              </a:spcBef>
              <a:buFont typeface="Arial" charset="0"/>
              <a:buChar char="•"/>
            </a:pPr>
            <a:r>
              <a:rPr lang="en-US" sz="4500" dirty="0">
                <a:solidFill>
                  <a:schemeClr val="tx1"/>
                </a:solidFill>
              </a:rPr>
              <a:t>How did this strategy increase engagement?</a:t>
            </a: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055" name="Shape 105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Discuss!</a:t>
            </a:r>
            <a:endParaRPr sz="4000" b="0" i="0" u="none" strike="noStrike" cap="none" dirty="0">
              <a:solidFill>
                <a:schemeClr val="lt1"/>
              </a:solidFill>
              <a:latin typeface="Calibri"/>
              <a:ea typeface="Calibri"/>
              <a:cs typeface="Calibri"/>
              <a:sym typeface="Calibri"/>
            </a:endParaRPr>
          </a:p>
        </p:txBody>
      </p:sp>
      <p:sp>
        <p:nvSpPr>
          <p:cNvPr id="1056" name="Shape 1056"/>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103</a:t>
            </a:fld>
            <a:endParaRPr sz="1800">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E6F5C8D7-C51A-264B-B7DD-F650AB871929}"/>
              </a:ext>
            </a:extLst>
          </p:cNvPr>
          <p:cNvPicPr>
            <a:picLocks noChangeAspect="1"/>
          </p:cNvPicPr>
          <p:nvPr/>
        </p:nvPicPr>
        <p:blipFill>
          <a:blip r:embed="rId3"/>
          <a:stretch>
            <a:fillRect/>
          </a:stretch>
        </p:blipFill>
        <p:spPr>
          <a:xfrm>
            <a:off x="10934700" y="5038725"/>
            <a:ext cx="1257300" cy="977900"/>
          </a:xfrm>
          <a:prstGeom prst="rect">
            <a:avLst/>
          </a:prstGeom>
        </p:spPr>
      </p:pic>
    </p:spTree>
    <p:extLst>
      <p:ext uri="{BB962C8B-B14F-4D97-AF65-F5344CB8AC3E}">
        <p14:creationId xmlns:p14="http://schemas.microsoft.com/office/powerpoint/2010/main" val="185873096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069"/>
        <p:cNvGrpSpPr/>
        <p:nvPr/>
      </p:nvGrpSpPr>
      <p:grpSpPr>
        <a:xfrm>
          <a:off x="0" y="0"/>
          <a:ext cx="0" cy="0"/>
          <a:chOff x="0" y="0"/>
          <a:chExt cx="0" cy="0"/>
        </a:xfrm>
      </p:grpSpPr>
      <p:sp>
        <p:nvSpPr>
          <p:cNvPr id="1070" name="Shape 1070"/>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685800" lvl="0" indent="-685800">
              <a:spcBef>
                <a:spcPts val="0"/>
              </a:spcBef>
              <a:buSzPts val="3000"/>
              <a:buFont typeface="Arial" charset="0"/>
              <a:buChar char="•"/>
            </a:pPr>
            <a:r>
              <a:rPr lang="en-US" sz="4500" b="1" dirty="0">
                <a:solidFill>
                  <a:schemeClr val="bg2"/>
                </a:solidFill>
              </a:rPr>
              <a:t>Return</a:t>
            </a:r>
            <a:r>
              <a:rPr lang="en-US" sz="4500" dirty="0">
                <a:solidFill>
                  <a:schemeClr val="tx1"/>
                </a:solidFill>
              </a:rPr>
              <a:t> to your PPT slides/notes</a:t>
            </a:r>
          </a:p>
          <a:p>
            <a:pPr marL="685800" lvl="0" indent="-685800">
              <a:spcBef>
                <a:spcPts val="0"/>
              </a:spcBef>
              <a:buSzPts val="3000"/>
              <a:buFont typeface="Arial" charset="0"/>
              <a:buChar char="•"/>
            </a:pPr>
            <a:endParaRPr lang="en-US" sz="2000" dirty="0">
              <a:solidFill>
                <a:schemeClr val="tx1"/>
              </a:solidFill>
            </a:endParaRPr>
          </a:p>
          <a:p>
            <a:pPr marL="685800" lvl="0" indent="-685800">
              <a:spcBef>
                <a:spcPts val="0"/>
              </a:spcBef>
              <a:buSzPts val="3000"/>
              <a:buFont typeface="Arial" charset="0"/>
              <a:buChar char="•"/>
            </a:pPr>
            <a:r>
              <a:rPr lang="en-US" sz="4500" b="1" dirty="0">
                <a:solidFill>
                  <a:schemeClr val="bg2"/>
                </a:solidFill>
              </a:rPr>
              <a:t>Identify </a:t>
            </a:r>
            <a:r>
              <a:rPr lang="en-US" sz="4500" dirty="0">
                <a:solidFill>
                  <a:schemeClr val="tx1"/>
                </a:solidFill>
              </a:rPr>
              <a:t>at least one engagement opportunity in the portion you will rehearse later this afternoon</a:t>
            </a:r>
          </a:p>
          <a:p>
            <a:pPr marL="685800" lvl="0" indent="-685800">
              <a:spcBef>
                <a:spcPts val="0"/>
              </a:spcBef>
              <a:buSzPts val="3000"/>
              <a:buFont typeface="Arial" charset="0"/>
              <a:buChar char="•"/>
            </a:pPr>
            <a:endParaRPr lang="en-US" sz="2000" dirty="0">
              <a:solidFill>
                <a:schemeClr val="tx1"/>
              </a:solidFill>
            </a:endParaRPr>
          </a:p>
          <a:p>
            <a:pPr marL="685800" lvl="0" indent="-685800">
              <a:spcBef>
                <a:spcPts val="0"/>
              </a:spcBef>
              <a:buSzPts val="3000"/>
              <a:buFont typeface="Arial" charset="0"/>
              <a:buChar char="•"/>
            </a:pPr>
            <a:r>
              <a:rPr lang="en-US" sz="4500" b="1" dirty="0">
                <a:solidFill>
                  <a:schemeClr val="bg2"/>
                </a:solidFill>
              </a:rPr>
              <a:t>Select </a:t>
            </a:r>
            <a:r>
              <a:rPr lang="en-US" sz="4500" dirty="0">
                <a:solidFill>
                  <a:schemeClr val="tx1"/>
                </a:solidFill>
              </a:rPr>
              <a:t>the engagement strategy you will use and plan this into your facilitator’s guide</a:t>
            </a:r>
          </a:p>
          <a:p>
            <a:pPr marL="685800" marR="0" lvl="1" indent="-76200" algn="l" rtl="0">
              <a:lnSpc>
                <a:spcPct val="90000"/>
              </a:lnSpc>
              <a:spcBef>
                <a:spcPts val="500"/>
              </a:spcBef>
              <a:spcAft>
                <a:spcPts val="0"/>
              </a:spcAft>
              <a:buClr>
                <a:srgbClr val="5A5A5A"/>
              </a:buClr>
              <a:buSzPts val="2400"/>
              <a:buFont typeface="Arial"/>
              <a:buNone/>
            </a:pPr>
            <a:endParaRPr sz="2400" b="0" i="0" u="none" strike="noStrike" cap="none" dirty="0">
              <a:solidFill>
                <a:srgbClr val="5A5A5A"/>
              </a:solidFill>
              <a:latin typeface="Calibri"/>
              <a:ea typeface="Calibri"/>
              <a:cs typeface="Calibri"/>
              <a:sym typeface="Calibri"/>
            </a:endParaRPr>
          </a:p>
        </p:txBody>
      </p:sp>
      <p:sp>
        <p:nvSpPr>
          <p:cNvPr id="1071" name="Shape 1071"/>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Application: Make a Plan for Engagement	</a:t>
            </a:r>
            <a:endParaRPr sz="4000" b="0" i="0" u="none" strike="noStrike" cap="none" dirty="0">
              <a:solidFill>
                <a:schemeClr val="lt1"/>
              </a:solidFill>
              <a:latin typeface="Calibri"/>
              <a:ea typeface="Calibri"/>
              <a:cs typeface="Calibri"/>
              <a:sym typeface="Calibri"/>
            </a:endParaRPr>
          </a:p>
        </p:txBody>
      </p:sp>
      <p:sp>
        <p:nvSpPr>
          <p:cNvPr id="1072" name="Shape 1072"/>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104</a:t>
            </a:fld>
            <a:endParaRPr sz="1800">
              <a:solidFill>
                <a:schemeClr val="dk1"/>
              </a:solidFill>
              <a:latin typeface="Calibri"/>
              <a:ea typeface="Calibri"/>
              <a:cs typeface="Calibri"/>
              <a:sym typeface="Calibri"/>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Shape 53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5A5A5A"/>
              </a:buClr>
              <a:buSzPts val="6000"/>
              <a:buFont typeface="Calibri"/>
              <a:buNone/>
            </a:pPr>
            <a:br>
              <a:rPr lang="en-US" sz="7000" b="1" i="0" u="none" strike="noStrike" cap="none" dirty="0">
                <a:solidFill>
                  <a:srgbClr val="5A5A5A"/>
                </a:solidFill>
                <a:latin typeface="Calibri"/>
                <a:ea typeface="Calibri"/>
                <a:cs typeface="Calibri"/>
                <a:sym typeface="Calibri"/>
              </a:rPr>
            </a:br>
            <a:br>
              <a:rPr lang="en-US" sz="7000" b="1" dirty="0">
                <a:solidFill>
                  <a:srgbClr val="5A5A5A"/>
                </a:solidFill>
                <a:ea typeface="Calibri"/>
                <a:sym typeface="Calibri"/>
              </a:rPr>
            </a:br>
            <a:r>
              <a:rPr lang="en-US" sz="7000" b="1" i="0" u="none" strike="noStrike" cap="none" dirty="0">
                <a:solidFill>
                  <a:srgbClr val="5A5A5A"/>
                </a:solidFill>
                <a:latin typeface="Calibri"/>
                <a:ea typeface="Calibri"/>
                <a:cs typeface="Calibri"/>
                <a:sym typeface="Calibri"/>
              </a:rPr>
              <a:t>15-minute Break</a:t>
            </a:r>
            <a:br>
              <a:rPr lang="en-US" sz="7000" b="1" i="0" u="none" strike="noStrike" cap="none" dirty="0">
                <a:solidFill>
                  <a:srgbClr val="5A5A5A"/>
                </a:solidFill>
                <a:latin typeface="Calibri"/>
                <a:ea typeface="Calibri"/>
                <a:cs typeface="Calibri"/>
                <a:sym typeface="Calibri"/>
              </a:rPr>
            </a:br>
            <a:br>
              <a:rPr lang="en-US" sz="7000" b="0" i="0" u="none" strike="noStrike" cap="none" dirty="0">
                <a:solidFill>
                  <a:srgbClr val="5A5A5A"/>
                </a:solidFill>
                <a:latin typeface="Calibri"/>
                <a:ea typeface="Calibri"/>
                <a:cs typeface="Calibri"/>
                <a:sym typeface="Calibri"/>
              </a:rPr>
            </a:br>
            <a:endParaRPr sz="7000" b="0" i="0" u="none" strike="noStrike" cap="none" dirty="0">
              <a:solidFill>
                <a:srgbClr val="5A5A5A"/>
              </a:solidFill>
              <a:latin typeface="Calibri"/>
              <a:ea typeface="Calibri"/>
              <a:cs typeface="Calibri"/>
              <a:sym typeface="Calibri"/>
            </a:endParaRPr>
          </a:p>
        </p:txBody>
      </p:sp>
      <p:sp>
        <p:nvSpPr>
          <p:cNvPr id="540" name="Shape 540"/>
          <p:cNvSpPr txBox="1">
            <a:spLocks noGrp="1"/>
          </p:cNvSpPr>
          <p:nvPr>
            <p:ph type="sldNum" idx="4294967295"/>
          </p:nvPr>
        </p:nvSpPr>
        <p:spPr>
          <a:xfrm>
            <a:off x="11561763" y="6313488"/>
            <a:ext cx="630237" cy="3651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105</a:t>
            </a:fld>
            <a:endParaRPr sz="16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796339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076"/>
        <p:cNvGrpSpPr/>
        <p:nvPr/>
      </p:nvGrpSpPr>
      <p:grpSpPr>
        <a:xfrm>
          <a:off x="0" y="0"/>
          <a:ext cx="0" cy="0"/>
          <a:chOff x="0" y="0"/>
          <a:chExt cx="0" cy="0"/>
        </a:xfrm>
      </p:grpSpPr>
      <p:sp>
        <p:nvSpPr>
          <p:cNvPr id="1077" name="Shape 1077"/>
          <p:cNvSpPr txBox="1">
            <a:spLocks noGrp="1"/>
          </p:cNvSpPr>
          <p:nvPr>
            <p:ph type="title"/>
          </p:nvPr>
        </p:nvSpPr>
        <p:spPr>
          <a:xfrm>
            <a:off x="5327373" y="901838"/>
            <a:ext cx="6530009" cy="5051701"/>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5A5A5A"/>
              </a:buClr>
              <a:buSzPts val="6000"/>
              <a:buFont typeface="Calibri"/>
              <a:buNone/>
            </a:pPr>
            <a:br>
              <a:rPr lang="en-US" dirty="0"/>
            </a:br>
            <a:r>
              <a:rPr lang="en-US" sz="6000" b="0" i="0" u="none" strike="noStrike" cap="none" dirty="0">
                <a:solidFill>
                  <a:srgbClr val="5A5A5A"/>
                </a:solidFill>
                <a:latin typeface="Calibri"/>
                <a:ea typeface="Calibri"/>
                <a:cs typeface="Calibri"/>
                <a:sym typeface="Calibri"/>
              </a:rPr>
              <a:t>Preparing to Facilitate:</a:t>
            </a:r>
            <a:br>
              <a:rPr lang="en-US" sz="6000" b="0" i="0" u="none" strike="noStrike" cap="none" dirty="0">
                <a:solidFill>
                  <a:srgbClr val="5A5A5A"/>
                </a:solidFill>
                <a:latin typeface="Calibri"/>
                <a:ea typeface="Calibri"/>
                <a:cs typeface="Calibri"/>
                <a:sym typeface="Calibri"/>
              </a:rPr>
            </a:br>
            <a:r>
              <a:rPr lang="en-US" dirty="0"/>
              <a:t>Rehearsal Time!</a:t>
            </a:r>
            <a:br>
              <a:rPr lang="en-US" sz="6000" b="0" i="0" u="none" strike="noStrike" cap="none" dirty="0">
                <a:solidFill>
                  <a:srgbClr val="5A5A5A"/>
                </a:solidFill>
                <a:latin typeface="Calibri"/>
                <a:ea typeface="Calibri"/>
                <a:cs typeface="Calibri"/>
                <a:sym typeface="Calibri"/>
              </a:rPr>
            </a:br>
            <a:endParaRPr sz="6000" b="0" i="0" u="none" strike="noStrike" cap="none" dirty="0">
              <a:solidFill>
                <a:srgbClr val="5A5A5A"/>
              </a:solidFill>
              <a:latin typeface="Calibri"/>
              <a:ea typeface="Calibri"/>
              <a:cs typeface="Calibri"/>
              <a:sym typeface="Calibri"/>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Shape 630"/>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107</a:t>
            </a:fld>
            <a:endParaRPr sz="1800">
              <a:solidFill>
                <a:schemeClr val="dk1"/>
              </a:solidFill>
              <a:latin typeface="Calibri"/>
              <a:ea typeface="Calibri"/>
              <a:cs typeface="Calibri"/>
              <a:sym typeface="Calibri"/>
            </a:endParaRPr>
          </a:p>
        </p:txBody>
      </p:sp>
      <p:sp>
        <p:nvSpPr>
          <p:cNvPr id="631" name="Shape 63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Where are we now?</a:t>
            </a:r>
            <a:endParaRPr sz="4000" b="0" i="0" u="none" strike="noStrike" cap="none" dirty="0">
              <a:solidFill>
                <a:schemeClr val="lt1"/>
              </a:solidFill>
              <a:latin typeface="Calibri"/>
              <a:ea typeface="Calibri"/>
              <a:cs typeface="Calibri"/>
              <a:sym typeface="Calibri"/>
            </a:endParaRPr>
          </a:p>
        </p:txBody>
      </p:sp>
      <p:graphicFrame>
        <p:nvGraphicFramePr>
          <p:cNvPr id="632" name="Shape 632"/>
          <p:cNvGraphicFramePr/>
          <p:nvPr>
            <p:extLst>
              <p:ext uri="{D42A27DB-BD31-4B8C-83A1-F6EECF244321}">
                <p14:modId xmlns:p14="http://schemas.microsoft.com/office/powerpoint/2010/main" val="2087328271"/>
              </p:ext>
            </p:extLst>
          </p:nvPr>
        </p:nvGraphicFramePr>
        <p:xfrm>
          <a:off x="441122" y="1830574"/>
          <a:ext cx="8671346" cy="3505250"/>
        </p:xfrm>
        <a:graphic>
          <a:graphicData uri="http://schemas.openxmlformats.org/drawingml/2006/table">
            <a:tbl>
              <a:tblPr firstRow="1" bandRow="1">
                <a:noFill/>
                <a:tableStyleId>{047B7DBA-13CC-4C7E-BF9E-2E8228092784}</a:tableStyleId>
              </a:tblPr>
              <a:tblGrid>
                <a:gridCol w="1136975">
                  <a:extLst>
                    <a:ext uri="{9D8B030D-6E8A-4147-A177-3AD203B41FA5}">
                      <a16:colId xmlns:a16="http://schemas.microsoft.com/office/drawing/2014/main" val="20000"/>
                    </a:ext>
                  </a:extLst>
                </a:gridCol>
                <a:gridCol w="7534371">
                  <a:extLst>
                    <a:ext uri="{9D8B030D-6E8A-4147-A177-3AD203B41FA5}">
                      <a16:colId xmlns:a16="http://schemas.microsoft.com/office/drawing/2014/main" val="20001"/>
                    </a:ext>
                  </a:extLst>
                </a:gridCol>
              </a:tblGrid>
              <a:tr h="370850">
                <a:tc>
                  <a:txBody>
                    <a:bodyPr/>
                    <a:lstStyle/>
                    <a:p>
                      <a:pPr marL="0" marR="0" lvl="0" indent="0" algn="ctr" rtl="0">
                        <a:spcBef>
                          <a:spcPts val="0"/>
                        </a:spcBef>
                        <a:spcAft>
                          <a:spcPts val="0"/>
                        </a:spcAft>
                        <a:buNone/>
                      </a:pPr>
                      <a:r>
                        <a:rPr lang="en-US" sz="4000" u="none" strike="noStrike" cap="none">
                          <a:latin typeface="Calibri"/>
                          <a:ea typeface="Calibri"/>
                          <a:cs typeface="Calibri"/>
                          <a:sym typeface="Calibri"/>
                        </a:rPr>
                        <a:t>Step</a:t>
                      </a:r>
                      <a:endParaRPr sz="4000" u="none" strike="noStrike" cap="none">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ctr" rtl="0">
                        <a:spcBef>
                          <a:spcPts val="0"/>
                        </a:spcBef>
                        <a:spcAft>
                          <a:spcPts val="0"/>
                        </a:spcAft>
                        <a:buNone/>
                      </a:pPr>
                      <a:r>
                        <a:rPr lang="en-US" sz="4000" u="none" strike="noStrike" cap="none" dirty="0">
                          <a:latin typeface="Calibri"/>
                          <a:ea typeface="Calibri"/>
                          <a:cs typeface="Calibri"/>
                          <a:sym typeface="Calibri"/>
                        </a:rPr>
                        <a:t>Action </a:t>
                      </a:r>
                      <a:endParaRPr sz="4000" u="none" strike="noStrike" cap="none"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en-US" sz="4000" u="none" strike="noStrike" cap="none">
                          <a:latin typeface="Calibri"/>
                          <a:ea typeface="Calibri"/>
                          <a:cs typeface="Calibri"/>
                          <a:sym typeface="Calibri"/>
                        </a:rPr>
                        <a:t>1</a:t>
                      </a:r>
                      <a:endParaRPr sz="4000" u="none" strike="noStrike" cap="none">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tc>
                  <a:txBody>
                    <a:bodyPr/>
                    <a:lstStyle/>
                    <a:p>
                      <a:pPr marL="0" marR="0" lvl="0" indent="0" algn="l" rtl="0">
                        <a:spcBef>
                          <a:spcPts val="0"/>
                        </a:spcBef>
                        <a:spcAft>
                          <a:spcPts val="0"/>
                        </a:spcAft>
                        <a:buNone/>
                      </a:pPr>
                      <a:r>
                        <a:rPr lang="en-US" sz="4000" u="none" strike="noStrike" cap="none" dirty="0">
                          <a:latin typeface="Calibri"/>
                          <a:ea typeface="Calibri"/>
                          <a:cs typeface="Calibri"/>
                          <a:sym typeface="Calibri"/>
                        </a:rPr>
                        <a:t>Review all session materials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en-US" sz="4000">
                          <a:latin typeface="Calibri"/>
                          <a:ea typeface="Calibri"/>
                          <a:cs typeface="Calibri"/>
                          <a:sym typeface="Calibri"/>
                        </a:rPr>
                        <a:t>2 </a:t>
                      </a:r>
                      <a:endParaRPr sz="400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tc>
                  <a:txBody>
                    <a:bodyPr/>
                    <a:lstStyle/>
                    <a:p>
                      <a:pPr marL="0" marR="0" lvl="0" indent="0" algn="l" rtl="0">
                        <a:spcBef>
                          <a:spcPts val="0"/>
                        </a:spcBef>
                        <a:spcAft>
                          <a:spcPts val="0"/>
                        </a:spcAft>
                        <a:buNone/>
                      </a:pPr>
                      <a:r>
                        <a:rPr lang="en-US" sz="4000" dirty="0">
                          <a:latin typeface="Calibri"/>
                          <a:ea typeface="Calibri"/>
                          <a:cs typeface="Calibri"/>
                          <a:sym typeface="Calibri"/>
                        </a:rPr>
                        <a:t>Complete all activities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en-US" sz="4000">
                          <a:latin typeface="Calibri"/>
                          <a:ea typeface="Calibri"/>
                          <a:cs typeface="Calibri"/>
                          <a:sym typeface="Calibri"/>
                        </a:rPr>
                        <a:t>3</a:t>
                      </a:r>
                      <a:endParaRPr sz="400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tc>
                  <a:txBody>
                    <a:bodyPr/>
                    <a:lstStyle/>
                    <a:p>
                      <a:pPr marL="0" marR="0" lvl="0" indent="0" algn="l" rtl="0">
                        <a:spcBef>
                          <a:spcPts val="0"/>
                        </a:spcBef>
                        <a:spcAft>
                          <a:spcPts val="0"/>
                        </a:spcAft>
                        <a:buNone/>
                      </a:pPr>
                      <a:r>
                        <a:rPr lang="en-US" sz="4000" dirty="0">
                          <a:latin typeface="Calibri"/>
                          <a:ea typeface="Calibri"/>
                          <a:cs typeface="Calibri"/>
                          <a:sym typeface="Calibri"/>
                        </a:rPr>
                        <a:t>Annotate your facilitator’s guide</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96450">
                <a:tc>
                  <a:txBody>
                    <a:bodyPr/>
                    <a:lstStyle/>
                    <a:p>
                      <a:pPr marL="0" marR="0" lvl="0" indent="0" algn="ctr" rtl="0">
                        <a:spcBef>
                          <a:spcPts val="0"/>
                        </a:spcBef>
                        <a:spcAft>
                          <a:spcPts val="0"/>
                        </a:spcAft>
                        <a:buNone/>
                      </a:pPr>
                      <a:r>
                        <a:rPr lang="en-US" sz="4000" dirty="0">
                          <a:latin typeface="Calibri"/>
                          <a:ea typeface="Calibri"/>
                          <a:cs typeface="Calibri"/>
                          <a:sym typeface="Calibri"/>
                        </a:rPr>
                        <a:t>4</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tx2">
                        <a:lumMod val="90000"/>
                      </a:schemeClr>
                    </a:solidFill>
                  </a:tcPr>
                </a:tc>
                <a:tc>
                  <a:txBody>
                    <a:bodyPr/>
                    <a:lstStyle/>
                    <a:p>
                      <a:pPr marL="0" marR="0" lvl="0" indent="0" algn="l" rtl="0">
                        <a:spcBef>
                          <a:spcPts val="0"/>
                        </a:spcBef>
                        <a:spcAft>
                          <a:spcPts val="0"/>
                        </a:spcAft>
                        <a:buNone/>
                      </a:pPr>
                      <a:r>
                        <a:rPr lang="en-US" sz="4000" dirty="0">
                          <a:latin typeface="Calibri"/>
                          <a:ea typeface="Calibri"/>
                          <a:cs typeface="Calibri"/>
                          <a:sym typeface="Calibri"/>
                        </a:rPr>
                        <a:t>Rehearse and practice pacing</a:t>
                      </a:r>
                      <a:endParaRPr sz="4000" dirty="0">
                        <a:latin typeface="Calibri"/>
                        <a:ea typeface="Calibri"/>
                        <a:cs typeface="Calibri"/>
                        <a:sym typeface="Calibri"/>
                      </a:endParaRPr>
                    </a:p>
                  </a:txBody>
                  <a:tcPr marL="91450" marR="91450" marT="45725" marB="45725">
                    <a:lnL w="12700" cap="flat" cmpd="sng" algn="ctr">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tx2">
                        <a:lumMod val="90000"/>
                      </a:schemeClr>
                    </a:solidFill>
                  </a:tcPr>
                </a:tc>
                <a:extLst>
                  <a:ext uri="{0D108BD9-81ED-4DB2-BD59-A6C34878D82A}">
                    <a16:rowId xmlns:a16="http://schemas.microsoft.com/office/drawing/2014/main" val="10007"/>
                  </a:ext>
                </a:extLst>
              </a:tr>
            </a:tbl>
          </a:graphicData>
        </a:graphic>
      </p:graphicFrame>
      <p:pic>
        <p:nvPicPr>
          <p:cNvPr id="633" name="Shape 633" descr="pumps-154636_1280.png"/>
          <p:cNvPicPr preferRelativeResize="0"/>
          <p:nvPr/>
        </p:nvPicPr>
        <p:blipFill rotWithShape="1">
          <a:blip r:embed="rId3">
            <a:alphaModFix/>
          </a:blip>
          <a:srcRect/>
          <a:stretch/>
        </p:blipFill>
        <p:spPr>
          <a:xfrm>
            <a:off x="9536582" y="2490951"/>
            <a:ext cx="2655418" cy="2184497"/>
          </a:xfrm>
          <a:prstGeom prst="rect">
            <a:avLst/>
          </a:prstGeom>
          <a:noFill/>
          <a:ln>
            <a:noFill/>
          </a:ln>
        </p:spPr>
      </p:pic>
    </p:spTree>
    <p:extLst>
      <p:ext uri="{BB962C8B-B14F-4D97-AF65-F5344CB8AC3E}">
        <p14:creationId xmlns:p14="http://schemas.microsoft.com/office/powerpoint/2010/main" val="10461345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1083" name="Shape 1083"/>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5A5A5A"/>
              </a:buClr>
              <a:buSzPts val="2800"/>
              <a:buFont typeface="Arial"/>
              <a:buChar char="•"/>
            </a:pPr>
            <a:r>
              <a:rPr lang="en-US" sz="4500" dirty="0">
                <a:solidFill>
                  <a:schemeClr val="tx1"/>
                </a:solidFill>
              </a:rPr>
              <a:t>I</a:t>
            </a:r>
            <a:r>
              <a:rPr lang="en-US" sz="4500" b="0" i="0" u="none" strike="noStrike" cap="none" dirty="0">
                <a:solidFill>
                  <a:schemeClr val="tx1"/>
                </a:solidFill>
                <a:sym typeface="Calibri"/>
              </a:rPr>
              <a:t>mprove our facilitation skills by rehearsing a 10-minute portion of the “Introduction to the Instructional Shifts” PD</a:t>
            </a:r>
          </a:p>
          <a:p>
            <a:pPr marL="228600" marR="0" lvl="0" indent="-228600" algn="l" rtl="0">
              <a:lnSpc>
                <a:spcPct val="90000"/>
              </a:lnSpc>
              <a:spcBef>
                <a:spcPts val="0"/>
              </a:spcBef>
              <a:spcAft>
                <a:spcPts val="0"/>
              </a:spcAft>
              <a:buClr>
                <a:srgbClr val="5A5A5A"/>
              </a:buClr>
              <a:buSzPts val="2800"/>
              <a:buFont typeface="Arial"/>
              <a:buChar char="•"/>
            </a:pPr>
            <a:endParaRPr lang="en-US" sz="2000" dirty="0">
              <a:solidFill>
                <a:schemeClr val="tx1"/>
              </a:solidFill>
              <a:latin typeface="Calibri"/>
              <a:ea typeface="Calibri"/>
              <a:cs typeface="Calibri"/>
            </a:endParaRPr>
          </a:p>
          <a:p>
            <a:pPr marL="228600" marR="0" lvl="0" indent="-228600" algn="l" rtl="0">
              <a:lnSpc>
                <a:spcPct val="90000"/>
              </a:lnSpc>
              <a:spcBef>
                <a:spcPts val="0"/>
              </a:spcBef>
              <a:spcAft>
                <a:spcPts val="0"/>
              </a:spcAft>
              <a:buClr>
                <a:srgbClr val="5A5A5A"/>
              </a:buClr>
              <a:buSzPts val="2800"/>
              <a:buFont typeface="Arial"/>
              <a:buChar char="•"/>
            </a:pPr>
            <a:r>
              <a:rPr lang="en-US" sz="4500" dirty="0">
                <a:solidFill>
                  <a:schemeClr val="tx1"/>
                </a:solidFill>
              </a:rPr>
              <a:t>Give specific, concrete and actionable feedback to your peers</a:t>
            </a:r>
          </a:p>
          <a:p>
            <a:pPr marL="228600" marR="0" lvl="0" indent="-228600" algn="l" rtl="0">
              <a:lnSpc>
                <a:spcPct val="90000"/>
              </a:lnSpc>
              <a:spcBef>
                <a:spcPts val="0"/>
              </a:spcBef>
              <a:spcAft>
                <a:spcPts val="0"/>
              </a:spcAft>
              <a:buClr>
                <a:srgbClr val="5A5A5A"/>
              </a:buClr>
              <a:buSzPts val="2800"/>
              <a:buFont typeface="Arial"/>
              <a:buChar char="•"/>
            </a:pPr>
            <a:endParaRPr lang="en-US" sz="2000" b="0" i="0" u="none" strike="noStrike" cap="none" dirty="0">
              <a:solidFill>
                <a:schemeClr val="tx1"/>
              </a:solidFill>
              <a:latin typeface="Calibri"/>
              <a:ea typeface="Calibri"/>
              <a:cs typeface="Calibri"/>
              <a:sym typeface="Calibri"/>
            </a:endParaRPr>
          </a:p>
          <a:p>
            <a:pPr marL="228600" marR="0" lvl="0" indent="-228600" algn="l" rtl="0">
              <a:lnSpc>
                <a:spcPct val="90000"/>
              </a:lnSpc>
              <a:spcBef>
                <a:spcPts val="0"/>
              </a:spcBef>
              <a:spcAft>
                <a:spcPts val="0"/>
              </a:spcAft>
              <a:buClr>
                <a:srgbClr val="5A5A5A"/>
              </a:buClr>
              <a:buSzPts val="2800"/>
              <a:buFont typeface="Arial"/>
              <a:buChar char="•"/>
            </a:pPr>
            <a:r>
              <a:rPr lang="en-US" sz="4500" dirty="0">
                <a:solidFill>
                  <a:schemeClr val="tx1"/>
                </a:solidFill>
              </a:rPr>
              <a:t>Act upon feedback from your peers</a:t>
            </a:r>
            <a:endParaRPr sz="2800" b="0" i="0" u="none" strike="noStrike" cap="none" dirty="0">
              <a:solidFill>
                <a:srgbClr val="5A5A5A"/>
              </a:solidFill>
              <a:latin typeface="Calibri"/>
              <a:ea typeface="Calibri"/>
              <a:cs typeface="Calibri"/>
              <a:sym typeface="Calibri"/>
            </a:endParaRPr>
          </a:p>
        </p:txBody>
      </p:sp>
      <p:sp>
        <p:nvSpPr>
          <p:cNvPr id="1084" name="Shape 1084"/>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Objective</a:t>
            </a:r>
            <a:endParaRPr/>
          </a:p>
        </p:txBody>
      </p:sp>
      <p:sp>
        <p:nvSpPr>
          <p:cNvPr id="1085" name="Shape 1085"/>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108</a:t>
            </a:fld>
            <a:endParaRPr sz="1800">
              <a:solidFill>
                <a:schemeClr val="dk1"/>
              </a:solidFill>
              <a:latin typeface="Calibri"/>
              <a:ea typeface="Calibri"/>
              <a:cs typeface="Calibri"/>
              <a:sym typeface="Calibri"/>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114"/>
        <p:cNvGrpSpPr/>
        <p:nvPr/>
      </p:nvGrpSpPr>
      <p:grpSpPr>
        <a:xfrm>
          <a:off x="0" y="0"/>
          <a:ext cx="0" cy="0"/>
          <a:chOff x="0" y="0"/>
          <a:chExt cx="0" cy="0"/>
        </a:xfrm>
      </p:grpSpPr>
      <p:sp>
        <p:nvSpPr>
          <p:cNvPr id="1115" name="Shape 1115"/>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109</a:t>
            </a:fld>
            <a:endParaRPr sz="1800">
              <a:solidFill>
                <a:schemeClr val="dk1"/>
              </a:solidFill>
              <a:latin typeface="Calibri"/>
              <a:ea typeface="Calibri"/>
              <a:cs typeface="Calibri"/>
              <a:sym typeface="Calibri"/>
            </a:endParaRPr>
          </a:p>
        </p:txBody>
      </p:sp>
      <p:sp>
        <p:nvSpPr>
          <p:cNvPr id="1116" name="Shape 1116"/>
          <p:cNvSpPr txBox="1">
            <a:spLocks noGrp="1"/>
          </p:cNvSpPr>
          <p:nvPr>
            <p:ph type="body" idx="1"/>
          </p:nvPr>
        </p:nvSpPr>
        <p:spPr>
          <a:xfrm>
            <a:off x="404019" y="1491133"/>
            <a:ext cx="11383962"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5A5A5A"/>
              </a:buClr>
              <a:buSzPts val="2800"/>
              <a:buNone/>
            </a:pPr>
            <a:r>
              <a:rPr lang="en-US" sz="4100" b="1" i="0" u="none" strike="noStrike" cap="none" dirty="0">
                <a:solidFill>
                  <a:schemeClr val="bg2"/>
                </a:solidFill>
                <a:sym typeface="Calibri"/>
              </a:rPr>
              <a:t>In groups of 3:</a:t>
            </a:r>
          </a:p>
          <a:p>
            <a:pPr marL="228600" marR="0" lvl="0" indent="-228600" algn="l" rtl="0">
              <a:lnSpc>
                <a:spcPct val="90000"/>
              </a:lnSpc>
              <a:spcBef>
                <a:spcPts val="1000"/>
              </a:spcBef>
              <a:spcAft>
                <a:spcPts val="0"/>
              </a:spcAft>
              <a:buClr>
                <a:srgbClr val="5A5A5A"/>
              </a:buClr>
              <a:buSzPts val="2800"/>
              <a:buFont typeface="Arial"/>
              <a:buChar char="•"/>
            </a:pPr>
            <a:endParaRPr sz="1000" dirty="0">
              <a:solidFill>
                <a:schemeClr val="tx1"/>
              </a:solidFill>
            </a:endParaRPr>
          </a:p>
          <a:p>
            <a:pPr marL="228600" marR="0" lvl="0" indent="-228600" algn="l" rtl="0">
              <a:lnSpc>
                <a:spcPct val="90000"/>
              </a:lnSpc>
              <a:spcBef>
                <a:spcPts val="1000"/>
              </a:spcBef>
              <a:spcAft>
                <a:spcPts val="0"/>
              </a:spcAft>
              <a:buClr>
                <a:srgbClr val="5A5A5A"/>
              </a:buClr>
              <a:buSzPts val="2800"/>
              <a:buFont typeface="Arial"/>
              <a:buChar char="•"/>
            </a:pPr>
            <a:r>
              <a:rPr lang="en-US" sz="4000" b="0" i="0" u="none" strike="noStrike" cap="none" dirty="0">
                <a:solidFill>
                  <a:schemeClr val="tx1"/>
                </a:solidFill>
                <a:sym typeface="Calibri"/>
              </a:rPr>
              <a:t>Partner A presents their portion of the PD (</a:t>
            </a:r>
            <a:r>
              <a:rPr lang="en-US" sz="4000" dirty="0">
                <a:solidFill>
                  <a:schemeClr val="tx1"/>
                </a:solidFill>
              </a:rPr>
              <a:t>10</a:t>
            </a:r>
            <a:r>
              <a:rPr lang="en-US" sz="4000" b="0" i="0" u="none" strike="noStrike" cap="none" dirty="0">
                <a:solidFill>
                  <a:schemeClr val="tx1"/>
                </a:solidFill>
                <a:sym typeface="Calibri"/>
              </a:rPr>
              <a:t> min)</a:t>
            </a:r>
            <a:endParaRPr sz="4000" dirty="0">
              <a:solidFill>
                <a:schemeClr val="tx1"/>
              </a:solidFill>
            </a:endParaRPr>
          </a:p>
          <a:p>
            <a:pPr marL="228600" marR="0" lvl="0" indent="-228600" algn="l" rtl="0">
              <a:lnSpc>
                <a:spcPct val="90000"/>
              </a:lnSpc>
              <a:spcBef>
                <a:spcPts val="1000"/>
              </a:spcBef>
              <a:spcAft>
                <a:spcPts val="0"/>
              </a:spcAft>
              <a:buClr>
                <a:srgbClr val="5A5A5A"/>
              </a:buClr>
              <a:buSzPts val="2800"/>
              <a:buFont typeface="Arial"/>
              <a:buChar char="•"/>
            </a:pPr>
            <a:r>
              <a:rPr lang="en-US" sz="4000" b="0" i="0" u="none" strike="noStrike" cap="none" dirty="0">
                <a:solidFill>
                  <a:schemeClr val="tx1"/>
                </a:solidFill>
                <a:sym typeface="Calibri"/>
              </a:rPr>
              <a:t>Partners B-C provide feedback (3 min)</a:t>
            </a:r>
          </a:p>
          <a:p>
            <a:pPr marL="228600" marR="0" lvl="0" indent="-228600" algn="l" rtl="0">
              <a:lnSpc>
                <a:spcPct val="90000"/>
              </a:lnSpc>
              <a:spcBef>
                <a:spcPts val="1000"/>
              </a:spcBef>
              <a:spcAft>
                <a:spcPts val="0"/>
              </a:spcAft>
              <a:buClr>
                <a:srgbClr val="5A5A5A"/>
              </a:buClr>
              <a:buSzPts val="2800"/>
              <a:buFont typeface="Arial"/>
              <a:buChar char="•"/>
            </a:pPr>
            <a:r>
              <a:rPr lang="en-US" sz="4000" dirty="0">
                <a:solidFill>
                  <a:schemeClr val="tx1"/>
                </a:solidFill>
              </a:rPr>
              <a:t>Partner A reflects or re-does a small portion (2 min)</a:t>
            </a:r>
            <a:endParaRPr sz="4000" dirty="0">
              <a:solidFill>
                <a:schemeClr val="tx1"/>
              </a:solidFill>
            </a:endParaRPr>
          </a:p>
          <a:p>
            <a:pPr marL="228600" marR="0" lvl="0" indent="-228600" algn="l" rtl="0">
              <a:lnSpc>
                <a:spcPct val="90000"/>
              </a:lnSpc>
              <a:spcBef>
                <a:spcPts val="1000"/>
              </a:spcBef>
              <a:spcAft>
                <a:spcPts val="0"/>
              </a:spcAft>
              <a:buClr>
                <a:srgbClr val="5A5A5A"/>
              </a:buClr>
              <a:buSzPts val="2800"/>
              <a:buFont typeface="Arial"/>
              <a:buChar char="•"/>
            </a:pPr>
            <a:r>
              <a:rPr lang="en-US" sz="4000" b="0" i="0" u="none" strike="noStrike" cap="none" dirty="0">
                <a:solidFill>
                  <a:schemeClr val="tx1"/>
                </a:solidFill>
                <a:sym typeface="Calibri"/>
              </a:rPr>
              <a:t>Switch and repeat!</a:t>
            </a:r>
            <a:endParaRPr sz="4000" dirty="0">
              <a:solidFill>
                <a:schemeClr val="tx1"/>
              </a:solidFill>
            </a:endParaRPr>
          </a:p>
        </p:txBody>
      </p:sp>
      <p:sp>
        <p:nvSpPr>
          <p:cNvPr id="1117" name="Shape 1117"/>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What to Expect</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11</a:t>
            </a:fld>
            <a:endParaRPr lang="en-US" sz="1600" dirty="0">
              <a:solidFill>
                <a:schemeClr val="dk1"/>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Afternoon at a Glance</a:t>
            </a:r>
          </a:p>
        </p:txBody>
      </p:sp>
      <p:graphicFrame>
        <p:nvGraphicFramePr>
          <p:cNvPr id="101" name="Shape 101"/>
          <p:cNvGraphicFramePr/>
          <p:nvPr>
            <p:extLst>
              <p:ext uri="{D42A27DB-BD31-4B8C-83A1-F6EECF244321}">
                <p14:modId xmlns:p14="http://schemas.microsoft.com/office/powerpoint/2010/main" val="500856529"/>
              </p:ext>
            </p:extLst>
          </p:nvPr>
        </p:nvGraphicFramePr>
        <p:xfrm>
          <a:off x="481687" y="1411692"/>
          <a:ext cx="11228625" cy="3893450"/>
        </p:xfrm>
        <a:graphic>
          <a:graphicData uri="http://schemas.openxmlformats.org/drawingml/2006/table">
            <a:tbl>
              <a:tblPr firstRow="1" bandRow="1">
                <a:noFill/>
              </a:tblPr>
              <a:tblGrid>
                <a:gridCol w="3066185">
                  <a:extLst>
                    <a:ext uri="{9D8B030D-6E8A-4147-A177-3AD203B41FA5}">
                      <a16:colId xmlns:a16="http://schemas.microsoft.com/office/drawing/2014/main" val="20000"/>
                    </a:ext>
                  </a:extLst>
                </a:gridCol>
                <a:gridCol w="8162440">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3500" b="1" u="none" strike="noStrike" cap="none" dirty="0">
                          <a:solidFill>
                            <a:schemeClr val="bg2"/>
                          </a:solidFill>
                          <a:latin typeface="Calibri"/>
                          <a:ea typeface="Calibri"/>
                          <a:cs typeface="Calibri"/>
                          <a:sym typeface="Calibri"/>
                        </a:rPr>
                        <a:t>Time</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tc>
                  <a:txBody>
                    <a:bodyPr/>
                    <a:lstStyle/>
                    <a:p>
                      <a:pPr marL="0" marR="0" lvl="0" indent="0" algn="ctr" rtl="0">
                        <a:spcBef>
                          <a:spcPts val="0"/>
                        </a:spcBef>
                        <a:buSzPct val="25000"/>
                        <a:buNone/>
                      </a:pPr>
                      <a:r>
                        <a:rPr lang="en-US" sz="3500" b="1" u="none" strike="noStrike" cap="none" dirty="0">
                          <a:solidFill>
                            <a:schemeClr val="bg2"/>
                          </a:solidFill>
                          <a:latin typeface="Calibri"/>
                          <a:ea typeface="Calibri"/>
                          <a:cs typeface="Calibri"/>
                          <a:sym typeface="Calibri"/>
                        </a:rPr>
                        <a:t>Topic</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3500" b="0" u="none" strike="noStrike" cap="none" dirty="0">
                          <a:solidFill>
                            <a:schemeClr val="tx1"/>
                          </a:solidFill>
                          <a:latin typeface="Calibri"/>
                          <a:ea typeface="Calibri"/>
                          <a:cs typeface="Calibri"/>
                          <a:sym typeface="Calibri"/>
                        </a:rPr>
                        <a:t>1:15 – 2:15</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b="0" i="0" dirty="0">
                          <a:solidFill>
                            <a:schemeClr val="tx1"/>
                          </a:solidFill>
                          <a:latin typeface="Calibri"/>
                          <a:ea typeface="Calibri"/>
                          <a:cs typeface="Calibri"/>
                          <a:sym typeface="Calibri"/>
                        </a:rPr>
                        <a:t>Facilitation</a:t>
                      </a:r>
                      <a:r>
                        <a:rPr lang="en-US" sz="3500" b="0" i="0" baseline="0" dirty="0">
                          <a:solidFill>
                            <a:schemeClr val="tx1"/>
                          </a:solidFill>
                          <a:latin typeface="Calibri"/>
                          <a:ea typeface="Calibri"/>
                          <a:cs typeface="Calibri"/>
                          <a:sym typeface="Calibri"/>
                        </a:rPr>
                        <a:t> 101: Engagement Strategies</a:t>
                      </a:r>
                      <a:endParaRPr lang="en-US" sz="3500" b="0" i="0" dirty="0">
                        <a:solidFill>
                          <a:schemeClr val="tx1"/>
                        </a:solidFill>
                        <a:latin typeface="Calibri"/>
                        <a:ea typeface="Calibri"/>
                        <a:cs typeface="Calibri"/>
                        <a:sym typeface="Calibri"/>
                      </a:endParaRP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10001"/>
                  </a:ext>
                </a:extLst>
              </a:tr>
              <a:tr h="817150">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2:15 – 2:30</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i="1" dirty="0">
                          <a:solidFill>
                            <a:schemeClr val="tx1"/>
                          </a:solidFill>
                          <a:latin typeface="Calibri"/>
                          <a:ea typeface="Calibri"/>
                          <a:cs typeface="Calibri"/>
                          <a:sym typeface="Calibri"/>
                        </a:rPr>
                        <a:t>Break</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1233955479"/>
                  </a:ext>
                </a:extLst>
              </a:tr>
              <a:tr h="817150">
                <a:tc>
                  <a:txBody>
                    <a:bodyPr/>
                    <a:lstStyle/>
                    <a:p>
                      <a:pPr marL="0" marR="0" lvl="0" indent="0" algn="l" rtl="0">
                        <a:spcBef>
                          <a:spcPts val="0"/>
                        </a:spcBef>
                        <a:buSzPct val="25000"/>
                        <a:buNone/>
                      </a:pPr>
                      <a:r>
                        <a:rPr lang="en-US" sz="3500" b="0" u="none" strike="noStrike" cap="none" dirty="0">
                          <a:solidFill>
                            <a:schemeClr val="tx1"/>
                          </a:solidFill>
                          <a:latin typeface="Calibri"/>
                          <a:ea typeface="Calibri"/>
                          <a:cs typeface="Calibri"/>
                          <a:sym typeface="Calibri"/>
                        </a:rPr>
                        <a:t>2:30 – 3:45</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b="0" dirty="0">
                          <a:solidFill>
                            <a:schemeClr val="tx1"/>
                          </a:solidFill>
                          <a:latin typeface="Calibri"/>
                          <a:ea typeface="Calibri"/>
                          <a:cs typeface="Calibri"/>
                          <a:sym typeface="Calibri"/>
                        </a:rPr>
                        <a:t>Practice and Feedback</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3:45 – 4:30 </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Action Planning and Wrapping Up</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46275528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098"/>
        <p:cNvGrpSpPr/>
        <p:nvPr/>
      </p:nvGrpSpPr>
      <p:grpSpPr>
        <a:xfrm>
          <a:off x="0" y="0"/>
          <a:ext cx="0" cy="0"/>
          <a:chOff x="0" y="0"/>
          <a:chExt cx="0" cy="0"/>
        </a:xfrm>
      </p:grpSpPr>
      <p:sp>
        <p:nvSpPr>
          <p:cNvPr id="1099" name="Shape 1099"/>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110</a:t>
            </a:fld>
            <a:endParaRPr sz="1800">
              <a:solidFill>
                <a:schemeClr val="dk1"/>
              </a:solidFill>
              <a:latin typeface="Calibri"/>
              <a:ea typeface="Calibri"/>
              <a:cs typeface="Calibri"/>
              <a:sym typeface="Calibri"/>
            </a:endParaRPr>
          </a:p>
        </p:txBody>
      </p:sp>
      <p:sp>
        <p:nvSpPr>
          <p:cNvPr id="1100" name="Shape 1100"/>
          <p:cNvSpPr txBox="1">
            <a:spLocks noGrp="1"/>
          </p:cNvSpPr>
          <p:nvPr>
            <p:ph type="body" idx="1"/>
          </p:nvPr>
        </p:nvSpPr>
        <p:spPr>
          <a:xfrm>
            <a:off x="398463" y="835942"/>
            <a:ext cx="11383962" cy="482282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5A5A5A"/>
              </a:buClr>
              <a:buSzPts val="2800"/>
              <a:buFont typeface="Arial"/>
              <a:buChar char="•"/>
            </a:pPr>
            <a:r>
              <a:rPr lang="en-US" sz="4000" b="1" i="0" u="none" strike="noStrike" cap="none" dirty="0">
                <a:solidFill>
                  <a:schemeClr val="bg2"/>
                </a:solidFill>
                <a:sym typeface="Calibri"/>
              </a:rPr>
              <a:t>What:  </a:t>
            </a:r>
            <a:r>
              <a:rPr lang="en-US" sz="4000" b="0" i="0" u="none" strike="noStrike" cap="none" dirty="0">
                <a:solidFill>
                  <a:schemeClr val="tx1"/>
                </a:solidFill>
                <a:sym typeface="Calibri"/>
              </a:rPr>
              <a:t>Review your key points and make additional notes on facilitation moves you will focus on for the 10 minutes you will present</a:t>
            </a:r>
          </a:p>
          <a:p>
            <a:pPr marL="228600" marR="0" lvl="0" indent="-228600" algn="l" rtl="0">
              <a:lnSpc>
                <a:spcPct val="90000"/>
              </a:lnSpc>
              <a:spcBef>
                <a:spcPts val="1000"/>
              </a:spcBef>
              <a:spcAft>
                <a:spcPts val="0"/>
              </a:spcAft>
              <a:buClr>
                <a:srgbClr val="5A5A5A"/>
              </a:buClr>
              <a:buSzPts val="2800"/>
              <a:buFont typeface="Arial"/>
              <a:buChar char="•"/>
            </a:pPr>
            <a:endParaRPr sz="1000" b="1" i="0" u="none" strike="noStrike" cap="none" dirty="0">
              <a:solidFill>
                <a:schemeClr val="tx1"/>
              </a:solidFill>
              <a:sym typeface="Calibri"/>
            </a:endParaRPr>
          </a:p>
          <a:p>
            <a:pPr marL="228600" marR="0" lvl="0" indent="-228600" algn="l" rtl="0">
              <a:lnSpc>
                <a:spcPct val="90000"/>
              </a:lnSpc>
              <a:spcBef>
                <a:spcPts val="1000"/>
              </a:spcBef>
              <a:spcAft>
                <a:spcPts val="0"/>
              </a:spcAft>
              <a:buClr>
                <a:srgbClr val="5A5A5A"/>
              </a:buClr>
              <a:buSzPts val="2800"/>
              <a:buFont typeface="Arial"/>
              <a:buChar char="•"/>
            </a:pPr>
            <a:r>
              <a:rPr lang="en-US" sz="4000" b="1" i="0" u="none" strike="noStrike" cap="none" dirty="0">
                <a:solidFill>
                  <a:schemeClr val="bg2"/>
                </a:solidFill>
                <a:sym typeface="Calibri"/>
              </a:rPr>
              <a:t>With Whom: </a:t>
            </a:r>
            <a:r>
              <a:rPr lang="en-US" sz="4000" dirty="0">
                <a:solidFill>
                  <a:schemeClr val="tx1"/>
                </a:solidFill>
              </a:rPr>
              <a:t>I</a:t>
            </a:r>
            <a:r>
              <a:rPr lang="en-US" sz="4000" b="0" i="0" u="none" strike="noStrike" cap="none" dirty="0">
                <a:solidFill>
                  <a:schemeClr val="tx1"/>
                </a:solidFill>
                <a:sym typeface="Calibri"/>
              </a:rPr>
              <a:t>ndependently</a:t>
            </a:r>
          </a:p>
          <a:p>
            <a:pPr marL="228600" marR="0" lvl="0" indent="-228600" algn="l" rtl="0">
              <a:lnSpc>
                <a:spcPct val="90000"/>
              </a:lnSpc>
              <a:spcBef>
                <a:spcPts val="1000"/>
              </a:spcBef>
              <a:spcAft>
                <a:spcPts val="0"/>
              </a:spcAft>
              <a:buClr>
                <a:srgbClr val="5A5A5A"/>
              </a:buClr>
              <a:buSzPts val="2800"/>
              <a:buFont typeface="Arial"/>
              <a:buChar char="•"/>
            </a:pPr>
            <a:endParaRPr sz="1000" b="1" i="0" u="none" strike="noStrike" cap="none" dirty="0">
              <a:solidFill>
                <a:schemeClr val="tx1"/>
              </a:solidFill>
              <a:sym typeface="Calibri"/>
            </a:endParaRPr>
          </a:p>
          <a:p>
            <a:pPr marL="228600" marR="0" lvl="0" indent="-228600" algn="l" rtl="0">
              <a:lnSpc>
                <a:spcPct val="90000"/>
              </a:lnSpc>
              <a:spcBef>
                <a:spcPts val="1000"/>
              </a:spcBef>
              <a:spcAft>
                <a:spcPts val="0"/>
              </a:spcAft>
              <a:buClr>
                <a:srgbClr val="5A5A5A"/>
              </a:buClr>
              <a:buSzPts val="2800"/>
              <a:buFont typeface="Arial"/>
              <a:buChar char="•"/>
            </a:pPr>
            <a:r>
              <a:rPr lang="en-US" sz="4000" b="1" i="0" u="none" strike="noStrike" cap="none" dirty="0">
                <a:solidFill>
                  <a:schemeClr val="bg2"/>
                </a:solidFill>
                <a:sym typeface="Calibri"/>
              </a:rPr>
              <a:t>For How Long: </a:t>
            </a:r>
            <a:r>
              <a:rPr lang="en-US" sz="4000" b="0" i="0" u="none" strike="noStrike" cap="none" dirty="0">
                <a:solidFill>
                  <a:schemeClr val="tx1"/>
                </a:solidFill>
                <a:sym typeface="Calibri"/>
              </a:rPr>
              <a:t>15 minutes</a:t>
            </a:r>
          </a:p>
          <a:p>
            <a:pPr marL="228600" marR="0" lvl="0" indent="-228600" algn="l" rtl="0">
              <a:lnSpc>
                <a:spcPct val="90000"/>
              </a:lnSpc>
              <a:spcBef>
                <a:spcPts val="1000"/>
              </a:spcBef>
              <a:spcAft>
                <a:spcPts val="0"/>
              </a:spcAft>
              <a:buClr>
                <a:srgbClr val="5A5A5A"/>
              </a:buClr>
              <a:buSzPts val="2800"/>
              <a:buFont typeface="Arial"/>
              <a:buChar char="•"/>
            </a:pPr>
            <a:endParaRPr lang="en-US" sz="1000" b="0" i="0" u="none" strike="noStrike" cap="none" dirty="0">
              <a:solidFill>
                <a:schemeClr val="tx1"/>
              </a:solidFill>
              <a:sym typeface="Calibri"/>
            </a:endParaRPr>
          </a:p>
          <a:p>
            <a:pPr marL="228600" indent="-228600"/>
            <a:r>
              <a:rPr lang="en-US" sz="4000" b="1" dirty="0">
                <a:solidFill>
                  <a:schemeClr val="bg2"/>
                </a:solidFill>
              </a:rPr>
              <a:t>Where: </a:t>
            </a:r>
            <a:r>
              <a:rPr lang="en-US" sz="4000" dirty="0">
                <a:solidFill>
                  <a:schemeClr val="tx1"/>
                </a:solidFill>
              </a:rPr>
              <a:t>On your personal facilitator’s guide (PPT slides/notes)</a:t>
            </a:r>
            <a:endParaRPr sz="4000" dirty="0">
              <a:solidFill>
                <a:schemeClr val="tx1"/>
              </a:solidFill>
            </a:endParaRPr>
          </a:p>
        </p:txBody>
      </p:sp>
      <p:sp>
        <p:nvSpPr>
          <p:cNvPr id="1101" name="Shape 1101"/>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Prepare!</a:t>
            </a:r>
            <a:endParaRPr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111</a:t>
            </a:fld>
            <a:endParaRPr lang="uk-UA"/>
          </a:p>
        </p:txBody>
      </p:sp>
      <p:sp>
        <p:nvSpPr>
          <p:cNvPr id="3" name="Text Placeholder 2"/>
          <p:cNvSpPr>
            <a:spLocks noGrp="1"/>
          </p:cNvSpPr>
          <p:nvPr>
            <p:ph type="body" idx="1"/>
          </p:nvPr>
        </p:nvSpPr>
        <p:spPr/>
        <p:txBody>
          <a:bodyPr/>
          <a:lstStyle/>
          <a:p>
            <a:r>
              <a:rPr lang="en-US" sz="4500" dirty="0">
                <a:solidFill>
                  <a:schemeClr val="tx1"/>
                </a:solidFill>
              </a:rPr>
              <a:t>What was effective? </a:t>
            </a:r>
          </a:p>
          <a:p>
            <a:pPr lvl="1"/>
            <a:r>
              <a:rPr lang="en-US" sz="4500" b="1" dirty="0">
                <a:solidFill>
                  <a:schemeClr val="bg2"/>
                </a:solidFill>
              </a:rPr>
              <a:t>It was effective when/how you</a:t>
            </a:r>
            <a:r>
              <a:rPr lang="is-IS" sz="4500" b="1" dirty="0">
                <a:solidFill>
                  <a:schemeClr val="bg2"/>
                </a:solidFill>
              </a:rPr>
              <a:t>…</a:t>
            </a:r>
          </a:p>
          <a:p>
            <a:endParaRPr lang="en-US" sz="4000" dirty="0">
              <a:solidFill>
                <a:schemeClr val="tx1"/>
              </a:solidFill>
            </a:endParaRPr>
          </a:p>
          <a:p>
            <a:r>
              <a:rPr lang="en-US" sz="4500" dirty="0">
                <a:solidFill>
                  <a:schemeClr val="tx1"/>
                </a:solidFill>
              </a:rPr>
              <a:t>What could be improved? </a:t>
            </a:r>
          </a:p>
          <a:p>
            <a:pPr lvl="1"/>
            <a:r>
              <a:rPr lang="en-US" sz="4500" b="1" dirty="0">
                <a:solidFill>
                  <a:schemeClr val="bg2"/>
                </a:solidFill>
              </a:rPr>
              <a:t>Next time try</a:t>
            </a:r>
            <a:r>
              <a:rPr lang="is-IS" sz="4500" b="1" dirty="0">
                <a:solidFill>
                  <a:schemeClr val="bg2"/>
                </a:solidFill>
              </a:rPr>
              <a:t>…</a:t>
            </a:r>
          </a:p>
          <a:p>
            <a:endParaRPr lang="is-IS" dirty="0"/>
          </a:p>
        </p:txBody>
      </p:sp>
      <p:sp>
        <p:nvSpPr>
          <p:cNvPr id="4" name="Title 3"/>
          <p:cNvSpPr>
            <a:spLocks noGrp="1"/>
          </p:cNvSpPr>
          <p:nvPr>
            <p:ph type="title"/>
          </p:nvPr>
        </p:nvSpPr>
        <p:spPr/>
        <p:txBody>
          <a:bodyPr/>
          <a:lstStyle/>
          <a:p>
            <a:r>
              <a:rPr lang="en-US" dirty="0"/>
              <a:t>Feedback Protocol</a:t>
            </a:r>
          </a:p>
        </p:txBody>
      </p:sp>
    </p:spTree>
    <p:extLst>
      <p:ext uri="{BB962C8B-B14F-4D97-AF65-F5344CB8AC3E}">
        <p14:creationId xmlns:p14="http://schemas.microsoft.com/office/powerpoint/2010/main" val="214475930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106"/>
        <p:cNvGrpSpPr/>
        <p:nvPr/>
      </p:nvGrpSpPr>
      <p:grpSpPr>
        <a:xfrm>
          <a:off x="0" y="0"/>
          <a:ext cx="0" cy="0"/>
          <a:chOff x="0" y="0"/>
          <a:chExt cx="0" cy="0"/>
        </a:xfrm>
      </p:grpSpPr>
      <p:sp>
        <p:nvSpPr>
          <p:cNvPr id="1107" name="Shape 1107"/>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112</a:t>
            </a:fld>
            <a:endParaRPr sz="1800">
              <a:solidFill>
                <a:schemeClr val="dk1"/>
              </a:solidFill>
              <a:latin typeface="Calibri"/>
              <a:ea typeface="Calibri"/>
              <a:cs typeface="Calibri"/>
              <a:sym typeface="Calibri"/>
            </a:endParaRPr>
          </a:p>
        </p:txBody>
      </p:sp>
      <p:sp>
        <p:nvSpPr>
          <p:cNvPr id="1108" name="Shape 1108"/>
          <p:cNvSpPr txBox="1">
            <a:spLocks noGrp="1"/>
          </p:cNvSpPr>
          <p:nvPr>
            <p:ph type="body" idx="1"/>
          </p:nvPr>
        </p:nvSpPr>
        <p:spPr>
          <a:xfrm>
            <a:off x="504499" y="1124044"/>
            <a:ext cx="3915102"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5A5A5A"/>
              </a:buClr>
              <a:buSzPts val="2800"/>
              <a:buNone/>
            </a:pPr>
            <a:r>
              <a:rPr lang="en-US" sz="4500" b="1" dirty="0">
                <a:solidFill>
                  <a:schemeClr val="bg2"/>
                </a:solidFill>
              </a:rPr>
              <a:t>F</a:t>
            </a:r>
            <a:r>
              <a:rPr lang="en-US" sz="4500" b="1" i="0" u="none" strike="noStrike" cap="none" dirty="0">
                <a:solidFill>
                  <a:schemeClr val="bg2"/>
                </a:solidFill>
                <a:sym typeface="Calibri"/>
              </a:rPr>
              <a:t>eedback shoul</a:t>
            </a:r>
            <a:r>
              <a:rPr lang="en-US" sz="4500" b="1" dirty="0">
                <a:solidFill>
                  <a:schemeClr val="bg2"/>
                </a:solidFill>
              </a:rPr>
              <a:t>d be</a:t>
            </a:r>
            <a:r>
              <a:rPr lang="is-IS" sz="4500" b="1" dirty="0">
                <a:solidFill>
                  <a:schemeClr val="bg2"/>
                </a:solidFill>
              </a:rPr>
              <a:t>…</a:t>
            </a:r>
          </a:p>
          <a:p>
            <a:pPr marR="0" lvl="0" indent="-457200" algn="l" rtl="0">
              <a:lnSpc>
                <a:spcPct val="150000"/>
              </a:lnSpc>
              <a:spcBef>
                <a:spcPts val="0"/>
              </a:spcBef>
              <a:spcAft>
                <a:spcPts val="0"/>
              </a:spcAft>
              <a:buClr>
                <a:srgbClr val="5A5A5A"/>
              </a:buClr>
              <a:buSzPts val="2800"/>
              <a:buFont typeface="Arial" charset="0"/>
              <a:buChar char="•"/>
            </a:pPr>
            <a:r>
              <a:rPr lang="is-IS" sz="4500" dirty="0">
                <a:solidFill>
                  <a:schemeClr val="tx1"/>
                </a:solidFill>
              </a:rPr>
              <a:t>Specific</a:t>
            </a:r>
          </a:p>
          <a:p>
            <a:pPr marR="0" lvl="0" indent="-457200" algn="l" rtl="0">
              <a:lnSpc>
                <a:spcPct val="150000"/>
              </a:lnSpc>
              <a:spcBef>
                <a:spcPts val="0"/>
              </a:spcBef>
              <a:spcAft>
                <a:spcPts val="0"/>
              </a:spcAft>
              <a:buClr>
                <a:srgbClr val="5A5A5A"/>
              </a:buClr>
              <a:buSzPts val="2800"/>
              <a:buFont typeface="Arial" charset="0"/>
              <a:buChar char="•"/>
            </a:pPr>
            <a:r>
              <a:rPr lang="is-IS" sz="4500" dirty="0">
                <a:solidFill>
                  <a:schemeClr val="tx1"/>
                </a:solidFill>
              </a:rPr>
              <a:t>Bite-sized</a:t>
            </a:r>
          </a:p>
          <a:p>
            <a:pPr marR="0" lvl="0" indent="-457200" algn="l" rtl="0">
              <a:lnSpc>
                <a:spcPct val="150000"/>
              </a:lnSpc>
              <a:spcBef>
                <a:spcPts val="0"/>
              </a:spcBef>
              <a:spcAft>
                <a:spcPts val="0"/>
              </a:spcAft>
              <a:buClr>
                <a:srgbClr val="5A5A5A"/>
              </a:buClr>
              <a:buSzPts val="2800"/>
              <a:buFont typeface="Arial" charset="0"/>
              <a:buChar char="•"/>
            </a:pPr>
            <a:r>
              <a:rPr lang="is-IS" sz="4500" dirty="0">
                <a:solidFill>
                  <a:schemeClr val="tx1"/>
                </a:solidFill>
              </a:rPr>
              <a:t>Actionable</a:t>
            </a:r>
            <a:endParaRPr sz="4500" dirty="0">
              <a:solidFill>
                <a:schemeClr val="tx1"/>
              </a:solidFill>
            </a:endParaRPr>
          </a:p>
        </p:txBody>
      </p:sp>
      <p:sp>
        <p:nvSpPr>
          <p:cNvPr id="1109" name="Shape 1109"/>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Giving Feedback</a:t>
            </a:r>
            <a:endParaRPr dirty="0"/>
          </a:p>
        </p:txBody>
      </p:sp>
      <p:sp>
        <p:nvSpPr>
          <p:cNvPr id="6" name="Shape 1108"/>
          <p:cNvSpPr txBox="1">
            <a:spLocks/>
          </p:cNvSpPr>
          <p:nvPr/>
        </p:nvSpPr>
        <p:spPr>
          <a:xfrm>
            <a:off x="5029200" y="997044"/>
            <a:ext cx="6827216" cy="4949825"/>
          </a:xfrm>
          <a:prstGeom prst="rect">
            <a:avLst/>
          </a:prstGeom>
          <a:noFill/>
          <a:ln w="47625">
            <a:solidFill>
              <a:schemeClr val="bg2"/>
            </a:solid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0" indent="0" algn="ctr">
              <a:spcBef>
                <a:spcPts val="0"/>
              </a:spcBef>
              <a:buFont typeface="Arial"/>
              <a:buNone/>
            </a:pPr>
            <a:r>
              <a:rPr lang="en-US" sz="4000" b="1" dirty="0">
                <a:solidFill>
                  <a:schemeClr val="bg2"/>
                </a:solidFill>
              </a:rPr>
              <a:t>Example:</a:t>
            </a:r>
          </a:p>
          <a:p>
            <a:pPr marL="0" indent="0">
              <a:spcBef>
                <a:spcPts val="0"/>
              </a:spcBef>
              <a:buNone/>
            </a:pPr>
            <a:r>
              <a:rPr lang="en-US" sz="4000" dirty="0">
                <a:solidFill>
                  <a:schemeClr val="tx1"/>
                </a:solidFill>
              </a:rPr>
              <a:t>Next time try giving more effective directions by telling us where to go in the materials.  For instance, on slide 30</a:t>
            </a:r>
            <a:r>
              <a:rPr lang="is-IS" sz="4000" dirty="0">
                <a:solidFill>
                  <a:schemeClr val="tx1"/>
                </a:solidFill>
              </a:rPr>
              <a:t>…</a:t>
            </a:r>
            <a:endParaRPr lang="en-US" sz="4000" dirty="0">
              <a:solidFill>
                <a:schemeClr val="tx1"/>
              </a:solidFill>
            </a:endParaRPr>
          </a:p>
          <a:p>
            <a:pPr marL="0" indent="0">
              <a:spcBef>
                <a:spcPts val="0"/>
              </a:spcBef>
              <a:buNone/>
            </a:pPr>
            <a:endParaRPr lang="en-US" sz="4000" dirty="0">
              <a:solidFill>
                <a:schemeClr val="tx1"/>
              </a:solidFill>
            </a:endParaRPr>
          </a:p>
          <a:p>
            <a:pPr marL="0" indent="0" algn="ctr">
              <a:spcBef>
                <a:spcPts val="0"/>
              </a:spcBef>
              <a:buNone/>
            </a:pPr>
            <a:r>
              <a:rPr lang="en-US" sz="4000" b="1" dirty="0">
                <a:solidFill>
                  <a:schemeClr val="bg2"/>
                </a:solidFill>
              </a:rPr>
              <a:t>Non-Example:</a:t>
            </a:r>
          </a:p>
          <a:p>
            <a:pPr marL="0" indent="0">
              <a:spcBef>
                <a:spcPts val="0"/>
              </a:spcBef>
              <a:buNone/>
            </a:pPr>
            <a:r>
              <a:rPr lang="en-US" sz="4000" dirty="0">
                <a:solidFill>
                  <a:schemeClr val="tx1"/>
                </a:solidFill>
              </a:rPr>
              <a:t>Next time try giving more effective directions.</a:t>
            </a:r>
          </a:p>
          <a:p>
            <a:pPr marL="0" indent="0">
              <a:spcBef>
                <a:spcPts val="0"/>
              </a:spcBef>
              <a:buNone/>
            </a:pPr>
            <a:r>
              <a:rPr lang="en-US" sz="4000" dirty="0">
                <a:solidFill>
                  <a:schemeClr val="tx1"/>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113</a:t>
            </a:fld>
            <a:endParaRPr lang="uk-UA"/>
          </a:p>
        </p:txBody>
      </p:sp>
      <p:sp>
        <p:nvSpPr>
          <p:cNvPr id="3" name="Text Placeholder 2"/>
          <p:cNvSpPr>
            <a:spLocks noGrp="1"/>
          </p:cNvSpPr>
          <p:nvPr>
            <p:ph type="body" idx="1"/>
          </p:nvPr>
        </p:nvSpPr>
        <p:spPr>
          <a:xfrm>
            <a:off x="398463" y="1036145"/>
            <a:ext cx="11383962" cy="4822825"/>
          </a:xfrm>
        </p:spPr>
        <p:txBody>
          <a:bodyPr/>
          <a:lstStyle/>
          <a:p>
            <a:r>
              <a:rPr lang="en-US" sz="4000" dirty="0">
                <a:solidFill>
                  <a:schemeClr val="tx1"/>
                </a:solidFill>
              </a:rPr>
              <a:t>Speaking clearly and at an appropriate pace</a:t>
            </a:r>
          </a:p>
          <a:p>
            <a:r>
              <a:rPr lang="en-US" sz="4000" dirty="0">
                <a:solidFill>
                  <a:schemeClr val="tx1"/>
                </a:solidFill>
              </a:rPr>
              <a:t>Conveying information clearly and accurately</a:t>
            </a:r>
          </a:p>
          <a:p>
            <a:r>
              <a:rPr lang="en-US" sz="4000" dirty="0">
                <a:solidFill>
                  <a:schemeClr val="tx1"/>
                </a:solidFill>
              </a:rPr>
              <a:t>Being concise (economy of language)</a:t>
            </a:r>
          </a:p>
          <a:p>
            <a:r>
              <a:rPr lang="en-US" sz="4000" dirty="0">
                <a:solidFill>
                  <a:schemeClr val="tx1"/>
                </a:solidFill>
              </a:rPr>
              <a:t>Addressing key points</a:t>
            </a:r>
          </a:p>
          <a:p>
            <a:r>
              <a:rPr lang="en-US" sz="4000" dirty="0">
                <a:solidFill>
                  <a:schemeClr val="tx1"/>
                </a:solidFill>
              </a:rPr>
              <a:t>Effective directions</a:t>
            </a:r>
          </a:p>
          <a:p>
            <a:r>
              <a:rPr lang="en-US" sz="4000" dirty="0">
                <a:solidFill>
                  <a:schemeClr val="tx1"/>
                </a:solidFill>
              </a:rPr>
              <a:t>Engaging participants</a:t>
            </a:r>
          </a:p>
          <a:p>
            <a:r>
              <a:rPr lang="en-US" sz="4000" dirty="0">
                <a:solidFill>
                  <a:schemeClr val="tx1"/>
                </a:solidFill>
              </a:rPr>
              <a:t>Pacing </a:t>
            </a:r>
          </a:p>
        </p:txBody>
      </p:sp>
      <p:sp>
        <p:nvSpPr>
          <p:cNvPr id="4" name="Title 3"/>
          <p:cNvSpPr>
            <a:spLocks noGrp="1"/>
          </p:cNvSpPr>
          <p:nvPr>
            <p:ph type="title"/>
          </p:nvPr>
        </p:nvSpPr>
        <p:spPr/>
        <p:txBody>
          <a:bodyPr/>
          <a:lstStyle/>
          <a:p>
            <a:r>
              <a:rPr lang="en-US" dirty="0"/>
              <a:t>General Look </a:t>
            </a:r>
            <a:r>
              <a:rPr lang="en-US" dirty="0" err="1"/>
              <a:t>Fors</a:t>
            </a:r>
            <a:endParaRPr lang="en-US" dirty="0"/>
          </a:p>
        </p:txBody>
      </p:sp>
    </p:spTree>
    <p:extLst>
      <p:ext uri="{BB962C8B-B14F-4D97-AF65-F5344CB8AC3E}">
        <p14:creationId xmlns:p14="http://schemas.microsoft.com/office/powerpoint/2010/main" val="214067167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114</a:t>
            </a:fld>
            <a:endParaRPr lang="uk-UA"/>
          </a:p>
        </p:txBody>
      </p:sp>
      <p:sp>
        <p:nvSpPr>
          <p:cNvPr id="3" name="Text Placeholder 2"/>
          <p:cNvSpPr>
            <a:spLocks noGrp="1"/>
          </p:cNvSpPr>
          <p:nvPr>
            <p:ph type="body" idx="1"/>
          </p:nvPr>
        </p:nvSpPr>
        <p:spPr/>
        <p:txBody>
          <a:bodyPr/>
          <a:lstStyle/>
          <a:p>
            <a:pPr marL="50800" indent="0" algn="ctr">
              <a:buNone/>
            </a:pPr>
            <a:r>
              <a:rPr lang="en-US" sz="4000" b="1" dirty="0">
                <a:solidFill>
                  <a:schemeClr val="bg2"/>
                </a:solidFill>
              </a:rPr>
              <a:t>Based on your practice facilitation and the feedback you received:</a:t>
            </a:r>
          </a:p>
          <a:p>
            <a:r>
              <a:rPr lang="en-US" sz="4000" dirty="0">
                <a:solidFill>
                  <a:schemeClr val="tx1"/>
                </a:solidFill>
              </a:rPr>
              <a:t>Identify 1-2 slides you want to re-do</a:t>
            </a:r>
          </a:p>
          <a:p>
            <a:r>
              <a:rPr lang="en-US" sz="4000" dirty="0">
                <a:solidFill>
                  <a:schemeClr val="tx1"/>
                </a:solidFill>
              </a:rPr>
              <a:t>Name the thing you are going to try to do better</a:t>
            </a:r>
          </a:p>
          <a:p>
            <a:r>
              <a:rPr lang="en-US" sz="4000" dirty="0">
                <a:solidFill>
                  <a:schemeClr val="tx1"/>
                </a:solidFill>
              </a:rPr>
              <a:t>Ask your partners to look for evidence of that improvement </a:t>
            </a:r>
          </a:p>
          <a:p>
            <a:r>
              <a:rPr lang="en-US" sz="4000" dirty="0">
                <a:solidFill>
                  <a:schemeClr val="tx1"/>
                </a:solidFill>
              </a:rPr>
              <a:t>Re-do those 1-2 slides</a:t>
            </a:r>
          </a:p>
        </p:txBody>
      </p:sp>
      <p:sp>
        <p:nvSpPr>
          <p:cNvPr id="4" name="Title 3"/>
          <p:cNvSpPr>
            <a:spLocks noGrp="1"/>
          </p:cNvSpPr>
          <p:nvPr>
            <p:ph type="title"/>
          </p:nvPr>
        </p:nvSpPr>
        <p:spPr/>
        <p:txBody>
          <a:bodyPr/>
          <a:lstStyle/>
          <a:p>
            <a:r>
              <a:rPr lang="en-US" dirty="0"/>
              <a:t>Want to take it to the next level?</a:t>
            </a:r>
          </a:p>
        </p:txBody>
      </p:sp>
    </p:spTree>
    <p:extLst>
      <p:ext uri="{BB962C8B-B14F-4D97-AF65-F5344CB8AC3E}">
        <p14:creationId xmlns:p14="http://schemas.microsoft.com/office/powerpoint/2010/main" val="302980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115</a:t>
            </a:fld>
            <a:endParaRPr lang="uk-UA"/>
          </a:p>
        </p:txBody>
      </p:sp>
      <p:sp>
        <p:nvSpPr>
          <p:cNvPr id="3" name="Text Placeholder 2"/>
          <p:cNvSpPr>
            <a:spLocks noGrp="1"/>
          </p:cNvSpPr>
          <p:nvPr>
            <p:ph type="body" idx="1"/>
          </p:nvPr>
        </p:nvSpPr>
        <p:spPr>
          <a:xfrm>
            <a:off x="398463" y="1193800"/>
            <a:ext cx="5341937" cy="4822825"/>
          </a:xfrm>
        </p:spPr>
        <p:txBody>
          <a:bodyPr/>
          <a:lstStyle/>
          <a:p>
            <a:pPr>
              <a:lnSpc>
                <a:spcPct val="100000"/>
              </a:lnSpc>
            </a:pPr>
            <a:r>
              <a:rPr lang="en-US" sz="4500" dirty="0">
                <a:solidFill>
                  <a:schemeClr val="tx1"/>
                </a:solidFill>
              </a:rPr>
              <a:t>Lean into and embrace the discomfort</a:t>
            </a:r>
          </a:p>
          <a:p>
            <a:pPr>
              <a:lnSpc>
                <a:spcPct val="100000"/>
              </a:lnSpc>
            </a:pPr>
            <a:endParaRPr lang="en-US" sz="2000" dirty="0">
              <a:solidFill>
                <a:schemeClr val="tx1"/>
              </a:solidFill>
            </a:endParaRPr>
          </a:p>
          <a:p>
            <a:pPr>
              <a:lnSpc>
                <a:spcPct val="150000"/>
              </a:lnSpc>
            </a:pPr>
            <a:r>
              <a:rPr lang="en-US" sz="4500" dirty="0">
                <a:solidFill>
                  <a:schemeClr val="tx1"/>
                </a:solidFill>
              </a:rPr>
              <a:t>COMMIT!</a:t>
            </a:r>
          </a:p>
        </p:txBody>
      </p:sp>
      <p:sp>
        <p:nvSpPr>
          <p:cNvPr id="4" name="Title 3"/>
          <p:cNvSpPr>
            <a:spLocks noGrp="1"/>
          </p:cNvSpPr>
          <p:nvPr>
            <p:ph type="title"/>
          </p:nvPr>
        </p:nvSpPr>
        <p:spPr/>
        <p:txBody>
          <a:bodyPr/>
          <a:lstStyle/>
          <a:p>
            <a:r>
              <a:rPr lang="en-US" dirty="0"/>
              <a:t>But First</a:t>
            </a:r>
            <a:r>
              <a:rPr lang="is-IS" dirty="0"/>
              <a:t>… A Little Advice</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943281"/>
            <a:ext cx="5575300" cy="5073344"/>
          </a:xfrm>
          <a:prstGeom prst="rect">
            <a:avLst/>
          </a:prstGeom>
        </p:spPr>
      </p:pic>
    </p:spTree>
    <p:extLst>
      <p:ext uri="{BB962C8B-B14F-4D97-AF65-F5344CB8AC3E}">
        <p14:creationId xmlns:p14="http://schemas.microsoft.com/office/powerpoint/2010/main" val="700015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114"/>
        <p:cNvGrpSpPr/>
        <p:nvPr/>
      </p:nvGrpSpPr>
      <p:grpSpPr>
        <a:xfrm>
          <a:off x="0" y="0"/>
          <a:ext cx="0" cy="0"/>
          <a:chOff x="0" y="0"/>
          <a:chExt cx="0" cy="0"/>
        </a:xfrm>
      </p:grpSpPr>
      <p:sp>
        <p:nvSpPr>
          <p:cNvPr id="1115" name="Shape 1115"/>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116</a:t>
            </a:fld>
            <a:endParaRPr sz="1800">
              <a:solidFill>
                <a:schemeClr val="dk1"/>
              </a:solidFill>
              <a:latin typeface="Calibri"/>
              <a:ea typeface="Calibri"/>
              <a:cs typeface="Calibri"/>
              <a:sym typeface="Calibri"/>
            </a:endParaRPr>
          </a:p>
        </p:txBody>
      </p:sp>
      <p:sp>
        <p:nvSpPr>
          <p:cNvPr id="1116" name="Shape 1116"/>
          <p:cNvSpPr txBox="1">
            <a:spLocks noGrp="1"/>
          </p:cNvSpPr>
          <p:nvPr>
            <p:ph type="body" idx="1"/>
          </p:nvPr>
        </p:nvSpPr>
        <p:spPr>
          <a:xfrm>
            <a:off x="404019" y="902372"/>
            <a:ext cx="11383962" cy="482282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5A5A5A"/>
              </a:buClr>
              <a:buSzPts val="2800"/>
              <a:buFont typeface="Arial"/>
              <a:buChar char="•"/>
            </a:pPr>
            <a:r>
              <a:rPr lang="en-US" sz="4500" i="0" u="none" strike="noStrike" cap="none" dirty="0">
                <a:solidFill>
                  <a:schemeClr val="tx1"/>
                </a:solidFill>
                <a:sym typeface="Calibri"/>
              </a:rPr>
              <a:t>Return to the group of 3 you formed this morning</a:t>
            </a:r>
          </a:p>
          <a:p>
            <a:pPr marL="228600" marR="0" lvl="0" indent="-228600" algn="l" rtl="0">
              <a:lnSpc>
                <a:spcPct val="90000"/>
              </a:lnSpc>
              <a:spcBef>
                <a:spcPts val="0"/>
              </a:spcBef>
              <a:spcAft>
                <a:spcPts val="0"/>
              </a:spcAft>
              <a:buClr>
                <a:srgbClr val="5A5A5A"/>
              </a:buClr>
              <a:buSzPts val="2800"/>
              <a:buFont typeface="Arial"/>
              <a:buChar char="•"/>
            </a:pPr>
            <a:endParaRPr lang="en-US" sz="4500" i="0" u="none" strike="noStrike" cap="none" dirty="0">
              <a:solidFill>
                <a:schemeClr val="tx1"/>
              </a:solidFill>
              <a:sym typeface="Calibri"/>
            </a:endParaRPr>
          </a:p>
          <a:p>
            <a:pPr marL="228600" marR="0" lvl="0" indent="-228600" algn="l" rtl="0">
              <a:lnSpc>
                <a:spcPct val="90000"/>
              </a:lnSpc>
              <a:spcBef>
                <a:spcPts val="0"/>
              </a:spcBef>
              <a:spcAft>
                <a:spcPts val="0"/>
              </a:spcAft>
              <a:buClr>
                <a:srgbClr val="5A5A5A"/>
              </a:buClr>
              <a:buSzPts val="2800"/>
              <a:buFont typeface="Arial"/>
              <a:buChar char="•"/>
            </a:pPr>
            <a:r>
              <a:rPr lang="en-US" sz="4500" dirty="0">
                <a:solidFill>
                  <a:schemeClr val="tx1"/>
                </a:solidFill>
              </a:rPr>
              <a:t>Bring your facilitator notes and your laptop/device (to click through the PPT slides as you present) </a:t>
            </a:r>
          </a:p>
          <a:p>
            <a:pPr marL="228600" marR="0" lvl="0" indent="-228600" algn="l" rtl="0">
              <a:lnSpc>
                <a:spcPct val="90000"/>
              </a:lnSpc>
              <a:spcBef>
                <a:spcPts val="0"/>
              </a:spcBef>
              <a:spcAft>
                <a:spcPts val="0"/>
              </a:spcAft>
              <a:buClr>
                <a:srgbClr val="5A5A5A"/>
              </a:buClr>
              <a:buSzPts val="2800"/>
              <a:buFont typeface="Arial"/>
              <a:buChar char="•"/>
            </a:pPr>
            <a:endParaRPr lang="en-US" sz="4500" dirty="0">
              <a:solidFill>
                <a:schemeClr val="tx1"/>
              </a:solidFill>
            </a:endParaRPr>
          </a:p>
          <a:p>
            <a:pPr marL="0" marR="0" lvl="0" indent="0" algn="ctr" rtl="0">
              <a:lnSpc>
                <a:spcPct val="90000"/>
              </a:lnSpc>
              <a:spcBef>
                <a:spcPts val="0"/>
              </a:spcBef>
              <a:spcAft>
                <a:spcPts val="0"/>
              </a:spcAft>
              <a:buClr>
                <a:srgbClr val="5A5A5A"/>
              </a:buClr>
              <a:buSzPts val="2800"/>
              <a:buNone/>
            </a:pPr>
            <a:r>
              <a:rPr lang="en-US" sz="4500" b="1" dirty="0">
                <a:solidFill>
                  <a:schemeClr val="bg2"/>
                </a:solidFill>
              </a:rPr>
              <a:t>Appoint a time keeper!</a:t>
            </a:r>
            <a:endParaRPr sz="4500" b="1" dirty="0">
              <a:solidFill>
                <a:schemeClr val="bg2"/>
              </a:solidFill>
            </a:endParaRPr>
          </a:p>
        </p:txBody>
      </p:sp>
      <p:sp>
        <p:nvSpPr>
          <p:cNvPr id="1117" name="Shape 1117"/>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Prepare!</a:t>
            </a:r>
            <a:endParaRPr dirty="0"/>
          </a:p>
        </p:txBody>
      </p:sp>
      <p:pic>
        <p:nvPicPr>
          <p:cNvPr id="3" name="Picture 2">
            <a:extLst>
              <a:ext uri="{FF2B5EF4-FFF2-40B4-BE49-F238E27FC236}">
                <a16:creationId xmlns:a16="http://schemas.microsoft.com/office/drawing/2014/main" id="{522718BF-BD3C-1441-B2E2-A8A4DCD1C0A2}"/>
              </a:ext>
            </a:extLst>
          </p:cNvPr>
          <p:cNvPicPr>
            <a:picLocks noChangeAspect="1"/>
          </p:cNvPicPr>
          <p:nvPr/>
        </p:nvPicPr>
        <p:blipFill>
          <a:blip r:embed="rId3"/>
          <a:stretch>
            <a:fillRect/>
          </a:stretch>
        </p:blipFill>
        <p:spPr>
          <a:xfrm>
            <a:off x="9188901" y="4793673"/>
            <a:ext cx="883289" cy="1076941"/>
          </a:xfrm>
          <a:prstGeom prst="rect">
            <a:avLst/>
          </a:prstGeom>
        </p:spPr>
      </p:pic>
    </p:spTree>
    <p:extLst>
      <p:ext uri="{BB962C8B-B14F-4D97-AF65-F5344CB8AC3E}">
        <p14:creationId xmlns:p14="http://schemas.microsoft.com/office/powerpoint/2010/main" val="132766040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122"/>
        <p:cNvGrpSpPr/>
        <p:nvPr/>
      </p:nvGrpSpPr>
      <p:grpSpPr>
        <a:xfrm>
          <a:off x="0" y="0"/>
          <a:ext cx="0" cy="0"/>
          <a:chOff x="0" y="0"/>
          <a:chExt cx="0" cy="0"/>
        </a:xfrm>
      </p:grpSpPr>
      <p:sp>
        <p:nvSpPr>
          <p:cNvPr id="1123" name="Shape 1123"/>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117</a:t>
            </a:fld>
            <a:endParaRPr sz="1800">
              <a:solidFill>
                <a:schemeClr val="dk1"/>
              </a:solidFill>
              <a:latin typeface="Calibri"/>
              <a:ea typeface="Calibri"/>
              <a:cs typeface="Calibri"/>
              <a:sym typeface="Calibri"/>
            </a:endParaRPr>
          </a:p>
        </p:txBody>
      </p:sp>
      <p:sp>
        <p:nvSpPr>
          <p:cNvPr id="1124" name="Shape 1124"/>
          <p:cNvSpPr txBox="1">
            <a:spLocks noGrp="1"/>
          </p:cNvSpPr>
          <p:nvPr>
            <p:ph type="body" idx="1"/>
          </p:nvPr>
        </p:nvSpPr>
        <p:spPr>
          <a:xfrm>
            <a:off x="398463" y="725214"/>
            <a:ext cx="11383962" cy="5192986"/>
          </a:xfrm>
          <a:prstGeom prst="rect">
            <a:avLst/>
          </a:prstGeom>
          <a:noFill/>
          <a:ln>
            <a:noFill/>
          </a:ln>
        </p:spPr>
        <p:txBody>
          <a:bodyPr spcFirstLastPara="1" wrap="square" lIns="91425" tIns="45700" rIns="91425" bIns="45700" anchor="t" anchorCtr="0">
            <a:noAutofit/>
          </a:bodyPr>
          <a:lstStyle/>
          <a:p>
            <a:pPr marL="228600" lvl="0" indent="-228600"/>
            <a:r>
              <a:rPr lang="en-US" sz="4100" b="1" dirty="0">
                <a:solidFill>
                  <a:schemeClr val="bg2"/>
                </a:solidFill>
              </a:rPr>
              <a:t>10 minutes: Partner A delivers their portion</a:t>
            </a:r>
          </a:p>
          <a:p>
            <a:pPr marL="685800" lvl="1" indent="-228600"/>
            <a:r>
              <a:rPr lang="en-US" sz="3700" b="1" dirty="0">
                <a:solidFill>
                  <a:schemeClr val="tx1"/>
                </a:solidFill>
              </a:rPr>
              <a:t>Partners B-C </a:t>
            </a:r>
            <a:r>
              <a:rPr lang="en-US" sz="3700" dirty="0">
                <a:solidFill>
                  <a:schemeClr val="tx1"/>
                </a:solidFill>
              </a:rPr>
              <a:t>engage as participants </a:t>
            </a:r>
          </a:p>
          <a:p>
            <a:pPr marL="228600" lvl="0" indent="-228600"/>
            <a:endParaRPr lang="en-US" sz="1000" dirty="0">
              <a:solidFill>
                <a:schemeClr val="tx1"/>
              </a:solidFill>
            </a:endParaRPr>
          </a:p>
          <a:p>
            <a:pPr marL="228600" lvl="0" indent="-228600"/>
            <a:r>
              <a:rPr lang="en-US" sz="4100" b="1" dirty="0">
                <a:solidFill>
                  <a:schemeClr val="bg2"/>
                </a:solidFill>
              </a:rPr>
              <a:t>3 minutes: Partners B-C provide feedback</a:t>
            </a:r>
          </a:p>
          <a:p>
            <a:pPr lvl="1"/>
            <a:r>
              <a:rPr lang="en-US" sz="3700" dirty="0">
                <a:solidFill>
                  <a:schemeClr val="tx1"/>
                </a:solidFill>
              </a:rPr>
              <a:t>It was effective when/how you</a:t>
            </a:r>
            <a:r>
              <a:rPr lang="is-IS" sz="3700" dirty="0">
                <a:solidFill>
                  <a:schemeClr val="tx1"/>
                </a:solidFill>
              </a:rPr>
              <a:t>…</a:t>
            </a:r>
          </a:p>
          <a:p>
            <a:pPr lvl="1"/>
            <a:r>
              <a:rPr lang="en-US" sz="3700" dirty="0">
                <a:solidFill>
                  <a:schemeClr val="tx1"/>
                </a:solidFill>
              </a:rPr>
              <a:t>Next time try</a:t>
            </a:r>
            <a:r>
              <a:rPr lang="is-IS" sz="3700" dirty="0">
                <a:solidFill>
                  <a:schemeClr val="tx1"/>
                </a:solidFill>
              </a:rPr>
              <a:t>…</a:t>
            </a:r>
          </a:p>
          <a:p>
            <a:pPr marL="228600" lvl="0" indent="-228600"/>
            <a:endParaRPr lang="en-US" sz="1000" dirty="0">
              <a:solidFill>
                <a:schemeClr val="tx1"/>
              </a:solidFill>
            </a:endParaRPr>
          </a:p>
          <a:p>
            <a:pPr marL="228600" lvl="0" indent="-228600"/>
            <a:r>
              <a:rPr lang="en-US" sz="4200" b="1" dirty="0">
                <a:solidFill>
                  <a:schemeClr val="bg2"/>
                </a:solidFill>
              </a:rPr>
              <a:t>2 minutes: Partner A reflects</a:t>
            </a:r>
          </a:p>
          <a:p>
            <a:pPr marL="685800" lvl="1" indent="-228600"/>
            <a:r>
              <a:rPr lang="en-US" sz="3700" i="0" u="none" strike="noStrike" cap="none" dirty="0">
                <a:solidFill>
                  <a:schemeClr val="tx1"/>
                </a:solidFill>
                <a:sym typeface="Calibri"/>
              </a:rPr>
              <a:t>Share self-reflection and/or select 1-2 slides to re-do on the spot</a:t>
            </a:r>
            <a:endParaRPr sz="3700" i="0" u="none" strike="noStrike" cap="none" dirty="0">
              <a:solidFill>
                <a:schemeClr val="tx1"/>
              </a:solidFill>
              <a:sym typeface="Calibri"/>
            </a:endParaRPr>
          </a:p>
        </p:txBody>
      </p:sp>
      <p:sp>
        <p:nvSpPr>
          <p:cNvPr id="1125" name="Shape 112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dirty="0"/>
              <a:t>Partner A - </a:t>
            </a:r>
            <a:r>
              <a:rPr lang="en-US" sz="4000" b="0" i="0" u="none" strike="noStrike" cap="none" dirty="0">
                <a:solidFill>
                  <a:schemeClr val="lt1"/>
                </a:solidFill>
                <a:latin typeface="Calibri"/>
                <a:ea typeface="Calibri"/>
                <a:cs typeface="Calibri"/>
                <a:sym typeface="Calibri"/>
              </a:rPr>
              <a:t>Let’s Practice! (Slides 4-14)</a:t>
            </a:r>
            <a:endParaRPr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122"/>
        <p:cNvGrpSpPr/>
        <p:nvPr/>
      </p:nvGrpSpPr>
      <p:grpSpPr>
        <a:xfrm>
          <a:off x="0" y="0"/>
          <a:ext cx="0" cy="0"/>
          <a:chOff x="0" y="0"/>
          <a:chExt cx="0" cy="0"/>
        </a:xfrm>
      </p:grpSpPr>
      <p:sp>
        <p:nvSpPr>
          <p:cNvPr id="1123" name="Shape 1123"/>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118</a:t>
            </a:fld>
            <a:endParaRPr sz="1800">
              <a:solidFill>
                <a:schemeClr val="dk1"/>
              </a:solidFill>
              <a:latin typeface="Calibri"/>
              <a:ea typeface="Calibri"/>
              <a:cs typeface="Calibri"/>
              <a:sym typeface="Calibri"/>
            </a:endParaRPr>
          </a:p>
        </p:txBody>
      </p:sp>
      <p:sp>
        <p:nvSpPr>
          <p:cNvPr id="1124" name="Shape 1124"/>
          <p:cNvSpPr txBox="1">
            <a:spLocks noGrp="1"/>
          </p:cNvSpPr>
          <p:nvPr>
            <p:ph type="body" idx="1"/>
          </p:nvPr>
        </p:nvSpPr>
        <p:spPr>
          <a:xfrm>
            <a:off x="398463" y="699814"/>
            <a:ext cx="11383962" cy="4822825"/>
          </a:xfrm>
          <a:prstGeom prst="rect">
            <a:avLst/>
          </a:prstGeom>
          <a:noFill/>
          <a:ln>
            <a:noFill/>
          </a:ln>
        </p:spPr>
        <p:txBody>
          <a:bodyPr spcFirstLastPara="1" wrap="square" lIns="91425" tIns="45700" rIns="91425" bIns="45700" anchor="t" anchorCtr="0">
            <a:noAutofit/>
          </a:bodyPr>
          <a:lstStyle/>
          <a:p>
            <a:pPr marL="228600" lvl="0" indent="-228600"/>
            <a:r>
              <a:rPr lang="en-US" sz="4100" b="1" dirty="0">
                <a:solidFill>
                  <a:schemeClr val="bg2"/>
                </a:solidFill>
              </a:rPr>
              <a:t>10 minutes: Partner B delivers their portion</a:t>
            </a:r>
          </a:p>
          <a:p>
            <a:pPr marL="685800" lvl="1" indent="-228600"/>
            <a:r>
              <a:rPr lang="en-US" sz="3700" b="1" dirty="0">
                <a:solidFill>
                  <a:schemeClr val="tx1"/>
                </a:solidFill>
              </a:rPr>
              <a:t>Partners A &amp; C </a:t>
            </a:r>
            <a:r>
              <a:rPr lang="en-US" sz="3700" dirty="0">
                <a:solidFill>
                  <a:schemeClr val="tx1"/>
                </a:solidFill>
              </a:rPr>
              <a:t>engage as participants </a:t>
            </a:r>
          </a:p>
          <a:p>
            <a:pPr marL="228600" lvl="0" indent="-228600"/>
            <a:endParaRPr lang="en-US" sz="1000" dirty="0">
              <a:solidFill>
                <a:schemeClr val="tx1"/>
              </a:solidFill>
            </a:endParaRPr>
          </a:p>
          <a:p>
            <a:pPr marL="228600" lvl="0" indent="-228600"/>
            <a:r>
              <a:rPr lang="en-US" sz="4100" b="1" dirty="0">
                <a:solidFill>
                  <a:schemeClr val="bg2"/>
                </a:solidFill>
              </a:rPr>
              <a:t>3 minutes: Partners A &amp; C provide feedback</a:t>
            </a:r>
          </a:p>
          <a:p>
            <a:pPr lvl="1"/>
            <a:r>
              <a:rPr lang="en-US" sz="3700" dirty="0">
                <a:solidFill>
                  <a:schemeClr val="tx1"/>
                </a:solidFill>
              </a:rPr>
              <a:t>It was effective when/how you…</a:t>
            </a:r>
          </a:p>
          <a:p>
            <a:pPr lvl="1"/>
            <a:r>
              <a:rPr lang="en-US" sz="3700" dirty="0">
                <a:solidFill>
                  <a:schemeClr val="tx1"/>
                </a:solidFill>
              </a:rPr>
              <a:t>Next time try…</a:t>
            </a:r>
          </a:p>
          <a:p>
            <a:pPr marL="228600" lvl="0" indent="-228600"/>
            <a:endParaRPr lang="en-US" sz="1000" dirty="0">
              <a:solidFill>
                <a:schemeClr val="tx1"/>
              </a:solidFill>
            </a:endParaRPr>
          </a:p>
          <a:p>
            <a:pPr marL="228600" lvl="0" indent="-228600"/>
            <a:r>
              <a:rPr lang="en-US" sz="4200" b="1" dirty="0">
                <a:solidFill>
                  <a:schemeClr val="bg2"/>
                </a:solidFill>
              </a:rPr>
              <a:t>2 minutes: Partner B reflects</a:t>
            </a:r>
          </a:p>
          <a:p>
            <a:pPr marL="685800" lvl="1" indent="-228600"/>
            <a:r>
              <a:rPr lang="en-US" sz="3700" dirty="0">
                <a:solidFill>
                  <a:schemeClr val="tx1"/>
                </a:solidFill>
              </a:rPr>
              <a:t>Share self-reflection and/or select 1-2 slides to re-do on the spot</a:t>
            </a: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125" name="Shape 112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Partner B - Let’s Practice! (Slides 15-21) </a:t>
            </a:r>
            <a:endParaRPr dirty="0"/>
          </a:p>
        </p:txBody>
      </p:sp>
    </p:spTree>
    <p:extLst>
      <p:ext uri="{BB962C8B-B14F-4D97-AF65-F5344CB8AC3E}">
        <p14:creationId xmlns:p14="http://schemas.microsoft.com/office/powerpoint/2010/main" val="87595015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122"/>
        <p:cNvGrpSpPr/>
        <p:nvPr/>
      </p:nvGrpSpPr>
      <p:grpSpPr>
        <a:xfrm>
          <a:off x="0" y="0"/>
          <a:ext cx="0" cy="0"/>
          <a:chOff x="0" y="0"/>
          <a:chExt cx="0" cy="0"/>
        </a:xfrm>
      </p:grpSpPr>
      <p:sp>
        <p:nvSpPr>
          <p:cNvPr id="1123" name="Shape 1123"/>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119</a:t>
            </a:fld>
            <a:endParaRPr sz="1800">
              <a:solidFill>
                <a:schemeClr val="dk1"/>
              </a:solidFill>
              <a:latin typeface="Calibri"/>
              <a:ea typeface="Calibri"/>
              <a:cs typeface="Calibri"/>
              <a:sym typeface="Calibri"/>
            </a:endParaRPr>
          </a:p>
        </p:txBody>
      </p:sp>
      <p:sp>
        <p:nvSpPr>
          <p:cNvPr id="1124" name="Shape 1124"/>
          <p:cNvSpPr txBox="1">
            <a:spLocks noGrp="1"/>
          </p:cNvSpPr>
          <p:nvPr>
            <p:ph type="body" idx="1"/>
          </p:nvPr>
        </p:nvSpPr>
        <p:spPr>
          <a:xfrm>
            <a:off x="398463" y="706741"/>
            <a:ext cx="11383962" cy="4822825"/>
          </a:xfrm>
          <a:prstGeom prst="rect">
            <a:avLst/>
          </a:prstGeom>
          <a:noFill/>
          <a:ln>
            <a:noFill/>
          </a:ln>
        </p:spPr>
        <p:txBody>
          <a:bodyPr spcFirstLastPara="1" wrap="square" lIns="91425" tIns="45700" rIns="91425" bIns="45700" anchor="t" anchorCtr="0">
            <a:noAutofit/>
          </a:bodyPr>
          <a:lstStyle/>
          <a:p>
            <a:pPr marL="228600" lvl="0" indent="-228600"/>
            <a:r>
              <a:rPr lang="en-US" sz="4100" b="1" dirty="0">
                <a:solidFill>
                  <a:schemeClr val="bg2"/>
                </a:solidFill>
              </a:rPr>
              <a:t>10 minutes: Partner C delivers their portion</a:t>
            </a:r>
          </a:p>
          <a:p>
            <a:pPr marL="685800" lvl="1" indent="-228600"/>
            <a:r>
              <a:rPr lang="en-US" sz="3700" b="1" dirty="0">
                <a:solidFill>
                  <a:schemeClr val="tx1"/>
                </a:solidFill>
              </a:rPr>
              <a:t>Partners A-B </a:t>
            </a:r>
            <a:r>
              <a:rPr lang="en-US" sz="3700" dirty="0">
                <a:solidFill>
                  <a:schemeClr val="tx1"/>
                </a:solidFill>
              </a:rPr>
              <a:t>engage as participants </a:t>
            </a:r>
          </a:p>
          <a:p>
            <a:pPr marL="228600" lvl="0" indent="-228600"/>
            <a:endParaRPr lang="en-US" sz="1000" dirty="0">
              <a:solidFill>
                <a:schemeClr val="tx1"/>
              </a:solidFill>
            </a:endParaRPr>
          </a:p>
          <a:p>
            <a:pPr marL="228600" lvl="0" indent="-228600"/>
            <a:r>
              <a:rPr lang="en-US" sz="4100" b="1" dirty="0">
                <a:solidFill>
                  <a:schemeClr val="bg2"/>
                </a:solidFill>
              </a:rPr>
              <a:t>3 minutes: Partners A-B provide feedback</a:t>
            </a:r>
          </a:p>
          <a:p>
            <a:pPr lvl="1"/>
            <a:r>
              <a:rPr lang="en-US" sz="3700" dirty="0">
                <a:solidFill>
                  <a:schemeClr val="tx1"/>
                </a:solidFill>
              </a:rPr>
              <a:t>It was effective when/how you…</a:t>
            </a:r>
          </a:p>
          <a:p>
            <a:pPr lvl="1"/>
            <a:r>
              <a:rPr lang="en-US" sz="3700" dirty="0">
                <a:solidFill>
                  <a:schemeClr val="tx1"/>
                </a:solidFill>
              </a:rPr>
              <a:t>Next time try…</a:t>
            </a:r>
          </a:p>
          <a:p>
            <a:pPr marL="228600" lvl="0" indent="-228600"/>
            <a:endParaRPr lang="en-US" sz="1000" dirty="0">
              <a:solidFill>
                <a:schemeClr val="tx1"/>
              </a:solidFill>
            </a:endParaRPr>
          </a:p>
          <a:p>
            <a:pPr marL="228600" lvl="0" indent="-228600"/>
            <a:r>
              <a:rPr lang="en-US" sz="4200" b="1" dirty="0">
                <a:solidFill>
                  <a:schemeClr val="bg2"/>
                </a:solidFill>
              </a:rPr>
              <a:t>2 minutes: Partner C reflects</a:t>
            </a:r>
          </a:p>
          <a:p>
            <a:pPr marL="685800" lvl="1" indent="-228600"/>
            <a:r>
              <a:rPr lang="en-US" sz="3700" dirty="0">
                <a:solidFill>
                  <a:schemeClr val="tx1"/>
                </a:solidFill>
              </a:rPr>
              <a:t>Share self-reflection and/or select 1-2 slides to re-do on the spot</a:t>
            </a: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125" name="Shape 112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dirty="0"/>
              <a:t>Partner C - </a:t>
            </a:r>
            <a:r>
              <a:rPr lang="en-US" sz="4000" b="0" i="0" u="none" strike="noStrike" cap="none" dirty="0">
                <a:solidFill>
                  <a:schemeClr val="lt1"/>
                </a:solidFill>
                <a:latin typeface="Calibri"/>
                <a:ea typeface="Calibri"/>
                <a:cs typeface="Calibri"/>
                <a:sym typeface="Calibri"/>
              </a:rPr>
              <a:t>Let’s Practice! (Slides 22-27) </a:t>
            </a:r>
            <a:endParaRPr dirty="0"/>
          </a:p>
        </p:txBody>
      </p:sp>
    </p:spTree>
    <p:extLst>
      <p:ext uri="{BB962C8B-B14F-4D97-AF65-F5344CB8AC3E}">
        <p14:creationId xmlns:p14="http://schemas.microsoft.com/office/powerpoint/2010/main" val="1111860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A99508-1C4E-9F45-BAE0-F3C614C3C527}"/>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12</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B6920EE8-48E2-5845-9AAD-4362619E9E33}"/>
              </a:ext>
            </a:extLst>
          </p:cNvPr>
          <p:cNvSpPr>
            <a:spLocks noGrp="1"/>
          </p:cNvSpPr>
          <p:nvPr>
            <p:ph type="body" idx="1"/>
          </p:nvPr>
        </p:nvSpPr>
        <p:spPr>
          <a:xfrm>
            <a:off x="299332" y="1673697"/>
            <a:ext cx="5990631" cy="4822825"/>
          </a:xfrm>
        </p:spPr>
        <p:txBody>
          <a:bodyPr/>
          <a:lstStyle/>
          <a:p>
            <a:pPr marL="177800" indent="0" algn="ctr">
              <a:buNone/>
            </a:pPr>
            <a:r>
              <a:rPr lang="en-US" sz="7000" b="1" dirty="0">
                <a:solidFill>
                  <a:schemeClr val="bg2"/>
                </a:solidFill>
              </a:rPr>
              <a:t>Reflecting on the Content Modules</a:t>
            </a:r>
          </a:p>
        </p:txBody>
      </p:sp>
      <p:sp>
        <p:nvSpPr>
          <p:cNvPr id="4" name="Title 3">
            <a:extLst>
              <a:ext uri="{FF2B5EF4-FFF2-40B4-BE49-F238E27FC236}">
                <a16:creationId xmlns:a16="http://schemas.microsoft.com/office/drawing/2014/main" id="{9543F214-CEBE-6644-98ED-CA624BFC2CBB}"/>
              </a:ext>
            </a:extLst>
          </p:cNvPr>
          <p:cNvSpPr>
            <a:spLocks noGrp="1"/>
          </p:cNvSpPr>
          <p:nvPr>
            <p:ph type="title"/>
          </p:nvPr>
        </p:nvSpPr>
        <p:spPr/>
        <p:txBody>
          <a:bodyPr/>
          <a:lstStyle/>
          <a:p>
            <a:r>
              <a:rPr lang="en-US" dirty="0"/>
              <a:t>In a moment…</a:t>
            </a:r>
          </a:p>
        </p:txBody>
      </p:sp>
      <p:pic>
        <p:nvPicPr>
          <p:cNvPr id="7" name="Picture 6">
            <a:extLst>
              <a:ext uri="{FF2B5EF4-FFF2-40B4-BE49-F238E27FC236}">
                <a16:creationId xmlns:a16="http://schemas.microsoft.com/office/drawing/2014/main" id="{79367169-DD0D-5349-85A7-1AF01A65F41D}"/>
              </a:ext>
            </a:extLst>
          </p:cNvPr>
          <p:cNvPicPr>
            <a:picLocks noChangeAspect="1"/>
          </p:cNvPicPr>
          <p:nvPr/>
        </p:nvPicPr>
        <p:blipFill>
          <a:blip r:embed="rId3"/>
          <a:stretch>
            <a:fillRect/>
          </a:stretch>
        </p:blipFill>
        <p:spPr>
          <a:xfrm>
            <a:off x="6583058" y="985500"/>
            <a:ext cx="4212436" cy="4822825"/>
          </a:xfrm>
          <a:prstGeom prst="rect">
            <a:avLst/>
          </a:prstGeom>
        </p:spPr>
      </p:pic>
    </p:spTree>
    <p:extLst>
      <p:ext uri="{BB962C8B-B14F-4D97-AF65-F5344CB8AC3E}">
        <p14:creationId xmlns:p14="http://schemas.microsoft.com/office/powerpoint/2010/main" val="246991584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806"/>
        <p:cNvGrpSpPr/>
        <p:nvPr/>
      </p:nvGrpSpPr>
      <p:grpSpPr>
        <a:xfrm>
          <a:off x="0" y="0"/>
          <a:ext cx="0" cy="0"/>
          <a:chOff x="0" y="0"/>
          <a:chExt cx="0" cy="0"/>
        </a:xfrm>
      </p:grpSpPr>
      <p:sp>
        <p:nvSpPr>
          <p:cNvPr id="807" name="Shape 807"/>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120</a:t>
            </a:fld>
            <a:endParaRPr sz="1800">
              <a:solidFill>
                <a:schemeClr val="dk1"/>
              </a:solidFill>
              <a:latin typeface="Calibri"/>
              <a:ea typeface="Calibri"/>
              <a:cs typeface="Calibri"/>
              <a:sym typeface="Calibri"/>
            </a:endParaRPr>
          </a:p>
        </p:txBody>
      </p:sp>
      <p:sp>
        <p:nvSpPr>
          <p:cNvPr id="808" name="Shape 808"/>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685800" marR="0" lvl="0" indent="-685800" rtl="0">
              <a:lnSpc>
                <a:spcPct val="90000"/>
              </a:lnSpc>
              <a:spcBef>
                <a:spcPts val="0"/>
              </a:spcBef>
              <a:spcAft>
                <a:spcPts val="0"/>
              </a:spcAft>
              <a:buClr>
                <a:srgbClr val="5A5A5A"/>
              </a:buClr>
              <a:buSzPts val="2800"/>
              <a:buFont typeface="Arial" charset="0"/>
              <a:buChar char="•"/>
            </a:pPr>
            <a:r>
              <a:rPr lang="en-US" sz="4500" dirty="0">
                <a:solidFill>
                  <a:schemeClr val="tx1"/>
                </a:solidFill>
              </a:rPr>
              <a:t>Reflect on this process: </a:t>
            </a:r>
          </a:p>
          <a:p>
            <a:pPr marL="1143000" lvl="1" indent="-685800">
              <a:spcBef>
                <a:spcPts val="0"/>
              </a:spcBef>
              <a:buSzPts val="2800"/>
              <a:buFont typeface="Arial" charset="0"/>
              <a:buChar char="•"/>
            </a:pPr>
            <a:r>
              <a:rPr lang="en-US" sz="4100" dirty="0">
                <a:solidFill>
                  <a:schemeClr val="tx1"/>
                </a:solidFill>
              </a:rPr>
              <a:t>What was helpful?</a:t>
            </a:r>
          </a:p>
          <a:p>
            <a:pPr marL="1143000" lvl="1" indent="-685800">
              <a:spcBef>
                <a:spcPts val="0"/>
              </a:spcBef>
              <a:buSzPts val="2800"/>
              <a:buFont typeface="Arial" charset="0"/>
              <a:buChar char="•"/>
            </a:pPr>
            <a:r>
              <a:rPr lang="en-US" sz="4100" dirty="0">
                <a:solidFill>
                  <a:schemeClr val="tx1"/>
                </a:solidFill>
              </a:rPr>
              <a:t>What was challenging?</a:t>
            </a:r>
          </a:p>
          <a:p>
            <a:pPr marL="1143000" lvl="1" indent="-685800">
              <a:spcBef>
                <a:spcPts val="0"/>
              </a:spcBef>
              <a:buSzPts val="2800"/>
              <a:buFont typeface="Arial" charset="0"/>
              <a:buChar char="•"/>
            </a:pPr>
            <a:endParaRPr lang="en-US" sz="4100" dirty="0">
              <a:solidFill>
                <a:schemeClr val="tx1"/>
              </a:solidFill>
            </a:endParaRPr>
          </a:p>
          <a:p>
            <a:pPr marL="685800" marR="0" lvl="0" indent="-685800" rtl="0">
              <a:lnSpc>
                <a:spcPct val="90000"/>
              </a:lnSpc>
              <a:spcBef>
                <a:spcPts val="0"/>
              </a:spcBef>
              <a:spcAft>
                <a:spcPts val="0"/>
              </a:spcAft>
              <a:buClr>
                <a:srgbClr val="5A5A5A"/>
              </a:buClr>
              <a:buSzPts val="2800"/>
              <a:buFont typeface="Arial" charset="0"/>
              <a:buChar char="•"/>
            </a:pPr>
            <a:r>
              <a:rPr lang="en-US" sz="4500" b="0" i="0" u="none" strike="noStrike" cap="none" dirty="0">
                <a:solidFill>
                  <a:schemeClr val="tx1"/>
                </a:solidFill>
                <a:sym typeface="Calibri"/>
              </a:rPr>
              <a:t>Why </a:t>
            </a:r>
            <a:r>
              <a:rPr lang="en-US" sz="4500" dirty="0">
                <a:solidFill>
                  <a:schemeClr val="tx1"/>
                </a:solidFill>
              </a:rPr>
              <a:t>do you think rehearsal is so important if you have already done all this prep work</a:t>
            </a:r>
            <a:r>
              <a:rPr lang="is-IS" sz="4500" dirty="0">
                <a:solidFill>
                  <a:schemeClr val="tx1"/>
                </a:solidFill>
              </a:rPr>
              <a:t>… even for experienced facilitators</a:t>
            </a:r>
            <a:r>
              <a:rPr lang="en-US" sz="4500" dirty="0">
                <a:solidFill>
                  <a:schemeClr val="tx1"/>
                </a:solidFill>
              </a:rPr>
              <a:t>?</a:t>
            </a:r>
          </a:p>
          <a:p>
            <a:pPr marL="228600" marR="0" lvl="0" indent="-228600" algn="l" rtl="0">
              <a:lnSpc>
                <a:spcPct val="90000"/>
              </a:lnSpc>
              <a:spcBef>
                <a:spcPts val="0"/>
              </a:spcBef>
              <a:spcAft>
                <a:spcPts val="0"/>
              </a:spcAft>
              <a:buClr>
                <a:srgbClr val="5A5A5A"/>
              </a:buClr>
              <a:buSzPts val="2800"/>
              <a:buFont typeface="Arial"/>
              <a:buChar char="•"/>
            </a:pPr>
            <a:endParaRPr lang="en-US" sz="4500" dirty="0">
              <a:solidFill>
                <a:schemeClr val="tx1"/>
              </a:solidFill>
            </a:endParaRPr>
          </a:p>
        </p:txBody>
      </p:sp>
      <p:sp>
        <p:nvSpPr>
          <p:cNvPr id="809" name="Shape 809"/>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Discuss!</a:t>
            </a:r>
            <a:endParaRPr sz="4000" b="0"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77926555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170"/>
        <p:cNvGrpSpPr/>
        <p:nvPr/>
      </p:nvGrpSpPr>
      <p:grpSpPr>
        <a:xfrm>
          <a:off x="0" y="0"/>
          <a:ext cx="0" cy="0"/>
          <a:chOff x="0" y="0"/>
          <a:chExt cx="0" cy="0"/>
        </a:xfrm>
      </p:grpSpPr>
      <p:sp>
        <p:nvSpPr>
          <p:cNvPr id="1171" name="Shape 1171"/>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121</a:t>
            </a:fld>
            <a:endParaRPr sz="1800">
              <a:solidFill>
                <a:schemeClr val="dk1"/>
              </a:solidFill>
              <a:latin typeface="Calibri"/>
              <a:ea typeface="Calibri"/>
              <a:cs typeface="Calibri"/>
              <a:sym typeface="Calibri"/>
            </a:endParaRPr>
          </a:p>
        </p:txBody>
      </p:sp>
      <p:sp>
        <p:nvSpPr>
          <p:cNvPr id="1172" name="Shape 1172"/>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685800" marR="0" lvl="0" indent="-685800" rtl="0">
              <a:lnSpc>
                <a:spcPct val="90000"/>
              </a:lnSpc>
              <a:spcBef>
                <a:spcPts val="1000"/>
              </a:spcBef>
              <a:spcAft>
                <a:spcPts val="0"/>
              </a:spcAft>
              <a:buClr>
                <a:srgbClr val="5A5A5A"/>
              </a:buClr>
              <a:buSzPts val="2800"/>
              <a:buFont typeface="Arial" charset="0"/>
              <a:buChar char="•"/>
            </a:pPr>
            <a:r>
              <a:rPr lang="en-US" sz="4500" i="0" u="none" strike="noStrike" cap="none" dirty="0">
                <a:solidFill>
                  <a:schemeClr val="tx1"/>
                </a:solidFill>
                <a:sym typeface="Calibri"/>
              </a:rPr>
              <a:t>What do you feel most confident about in your facilitation of this portion of the PD?</a:t>
            </a:r>
          </a:p>
          <a:p>
            <a:pPr marL="685800" marR="0" lvl="0" indent="-685800" rtl="0">
              <a:lnSpc>
                <a:spcPct val="90000"/>
              </a:lnSpc>
              <a:spcBef>
                <a:spcPts val="1000"/>
              </a:spcBef>
              <a:spcAft>
                <a:spcPts val="0"/>
              </a:spcAft>
              <a:buClr>
                <a:srgbClr val="5A5A5A"/>
              </a:buClr>
              <a:buSzPts val="2800"/>
              <a:buFont typeface="Arial" charset="0"/>
              <a:buChar char="•"/>
            </a:pPr>
            <a:endParaRPr lang="en-US" sz="2000" i="0" u="none" strike="noStrike" cap="none" dirty="0">
              <a:solidFill>
                <a:schemeClr val="tx1"/>
              </a:solidFill>
              <a:sym typeface="Calibri"/>
            </a:endParaRPr>
          </a:p>
          <a:p>
            <a:pPr marL="685800" marR="0" lvl="0" indent="-685800" rtl="0">
              <a:lnSpc>
                <a:spcPct val="90000"/>
              </a:lnSpc>
              <a:spcBef>
                <a:spcPts val="1000"/>
              </a:spcBef>
              <a:spcAft>
                <a:spcPts val="0"/>
              </a:spcAft>
              <a:buClr>
                <a:srgbClr val="5A5A5A"/>
              </a:buClr>
              <a:buSzPts val="2800"/>
              <a:buFont typeface="Arial" charset="0"/>
              <a:buChar char="•"/>
            </a:pPr>
            <a:r>
              <a:rPr lang="en-US" sz="4500" dirty="0">
                <a:solidFill>
                  <a:schemeClr val="tx1"/>
                </a:solidFill>
              </a:rPr>
              <a:t>What, specifically, do you want to improve upon when you facilitate this portion to your peers?</a:t>
            </a:r>
            <a:endParaRPr sz="4500" dirty="0">
              <a:solidFill>
                <a:schemeClr val="tx1"/>
              </a:solidFill>
            </a:endParaRPr>
          </a:p>
          <a:p>
            <a:pPr marL="228600" marR="0" lvl="0" indent="-228600" algn="l" rtl="0">
              <a:lnSpc>
                <a:spcPct val="90000"/>
              </a:lnSpc>
              <a:spcBef>
                <a:spcPts val="1000"/>
              </a:spcBef>
              <a:spcAft>
                <a:spcPts val="0"/>
              </a:spcAft>
              <a:buClr>
                <a:srgbClr val="5A5A5A"/>
              </a:buClr>
              <a:buSzPts val="2800"/>
              <a:buFont typeface="Arial"/>
              <a:buChar char="•"/>
            </a:pPr>
            <a:endParaRPr sz="4500" dirty="0">
              <a:solidFill>
                <a:schemeClr val="tx1"/>
              </a:solidFill>
            </a:endParaRPr>
          </a:p>
        </p:txBody>
      </p:sp>
      <p:sp>
        <p:nvSpPr>
          <p:cNvPr id="1173" name="Shape 1173"/>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Reflect!</a:t>
            </a:r>
            <a:endParaRPr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8" name="Shape 828"/>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122</a:t>
            </a:fld>
            <a:endParaRPr sz="1800">
              <a:solidFill>
                <a:schemeClr val="dk1"/>
              </a:solidFill>
              <a:latin typeface="Calibri"/>
              <a:ea typeface="Calibri"/>
              <a:cs typeface="Calibri"/>
              <a:sym typeface="Calibri"/>
            </a:endParaRPr>
          </a:p>
        </p:txBody>
      </p:sp>
      <p:sp>
        <p:nvSpPr>
          <p:cNvPr id="829" name="Shape 829"/>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5A5A5A"/>
              </a:buClr>
              <a:buSzPts val="2800"/>
              <a:buFont typeface="Arial"/>
              <a:buChar char="•"/>
            </a:pPr>
            <a:r>
              <a:rPr lang="en-US" sz="4500" b="0" i="0" u="none" strike="noStrike" cap="none" dirty="0">
                <a:solidFill>
                  <a:schemeClr val="tx1"/>
                </a:solidFill>
                <a:sym typeface="Calibri"/>
              </a:rPr>
              <a:t>Make sure you schedule enough time to go through the entire prep protocol before your present</a:t>
            </a:r>
          </a:p>
          <a:p>
            <a:pPr marL="228600" marR="0" lvl="0" indent="-228600" algn="l" rtl="0">
              <a:lnSpc>
                <a:spcPct val="90000"/>
              </a:lnSpc>
              <a:spcBef>
                <a:spcPts val="0"/>
              </a:spcBef>
              <a:spcAft>
                <a:spcPts val="0"/>
              </a:spcAft>
              <a:buClr>
                <a:srgbClr val="5A5A5A"/>
              </a:buClr>
              <a:buSzPts val="2800"/>
              <a:buFont typeface="Arial"/>
              <a:buChar char="•"/>
            </a:pPr>
            <a:endParaRPr sz="4500" dirty="0">
              <a:solidFill>
                <a:schemeClr val="tx1"/>
              </a:solidFill>
            </a:endParaRPr>
          </a:p>
          <a:p>
            <a:pPr marL="228600" marR="0" lvl="0" indent="-228600" algn="l" rtl="0">
              <a:lnSpc>
                <a:spcPct val="90000"/>
              </a:lnSpc>
              <a:spcBef>
                <a:spcPts val="1000"/>
              </a:spcBef>
              <a:spcAft>
                <a:spcPts val="0"/>
              </a:spcAft>
              <a:buClr>
                <a:srgbClr val="5A5A5A"/>
              </a:buClr>
              <a:buSzPts val="2800"/>
              <a:buFont typeface="Arial"/>
              <a:buChar char="•"/>
            </a:pPr>
            <a:r>
              <a:rPr lang="en-US" sz="4500" b="0" i="0" u="none" strike="noStrike" cap="none" dirty="0">
                <a:solidFill>
                  <a:schemeClr val="tx1"/>
                </a:solidFill>
                <a:sym typeface="Calibri"/>
              </a:rPr>
              <a:t>Block off time on your calendar to do this!</a:t>
            </a:r>
            <a:endParaRPr sz="4500" b="0" i="0" u="none" strike="noStrike" cap="none" dirty="0">
              <a:solidFill>
                <a:schemeClr val="tx1"/>
              </a:solidFill>
              <a:sym typeface="Calibri"/>
            </a:endParaRPr>
          </a:p>
        </p:txBody>
      </p:sp>
      <p:sp>
        <p:nvSpPr>
          <p:cNvPr id="830" name="Shape 830"/>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Final Words of Wisdom</a:t>
            </a:r>
            <a:endParaRPr sz="4000" b="0"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2249675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178"/>
        <p:cNvGrpSpPr/>
        <p:nvPr/>
      </p:nvGrpSpPr>
      <p:grpSpPr>
        <a:xfrm>
          <a:off x="0" y="0"/>
          <a:ext cx="0" cy="0"/>
          <a:chOff x="0" y="0"/>
          <a:chExt cx="0" cy="0"/>
        </a:xfrm>
      </p:grpSpPr>
      <p:sp>
        <p:nvSpPr>
          <p:cNvPr id="1179" name="Shape 1179"/>
          <p:cNvSpPr txBox="1">
            <a:spLocks noGrp="1"/>
          </p:cNvSpPr>
          <p:nvPr>
            <p:ph type="title"/>
          </p:nvPr>
        </p:nvSpPr>
        <p:spPr>
          <a:xfrm>
            <a:off x="5327374" y="901840"/>
            <a:ext cx="6530009" cy="5051701"/>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5A5A5A"/>
              </a:buClr>
              <a:buSzPts val="6000"/>
              <a:buFont typeface="Calibri"/>
              <a:buNone/>
            </a:pPr>
            <a:r>
              <a:rPr lang="en-US" sz="6000" b="0" i="0" u="none" strike="noStrike" cap="none" dirty="0">
                <a:solidFill>
                  <a:srgbClr val="5A5A5A"/>
                </a:solidFill>
                <a:latin typeface="Calibri"/>
                <a:ea typeface="Calibri"/>
                <a:cs typeface="Calibri"/>
                <a:sym typeface="Calibri"/>
              </a:rPr>
              <a:t>Make an Action Plan</a:t>
            </a:r>
            <a:endParaRPr sz="6000" b="0" i="0" u="none" strike="noStrike" cap="none" dirty="0">
              <a:solidFill>
                <a:srgbClr val="5A5A5A"/>
              </a:solidFill>
              <a:latin typeface="Calibri"/>
              <a:ea typeface="Calibri"/>
              <a:cs typeface="Calibri"/>
              <a:sym typeface="Calibri"/>
            </a:endParaRPr>
          </a:p>
        </p:txBody>
      </p:sp>
    </p:spTree>
    <p:extLst>
      <p:ext uri="{BB962C8B-B14F-4D97-AF65-F5344CB8AC3E}">
        <p14:creationId xmlns:p14="http://schemas.microsoft.com/office/powerpoint/2010/main" val="137646979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184"/>
        <p:cNvGrpSpPr/>
        <p:nvPr/>
      </p:nvGrpSpPr>
      <p:grpSpPr>
        <a:xfrm>
          <a:off x="0" y="0"/>
          <a:ext cx="0" cy="0"/>
          <a:chOff x="0" y="0"/>
          <a:chExt cx="0" cy="0"/>
        </a:xfrm>
      </p:grpSpPr>
      <p:sp>
        <p:nvSpPr>
          <p:cNvPr id="1185" name="Shape 1185"/>
          <p:cNvSpPr txBox="1">
            <a:spLocks noGrp="1"/>
          </p:cNvSpPr>
          <p:nvPr>
            <p:ph type="body" idx="1"/>
          </p:nvPr>
        </p:nvSpPr>
        <p:spPr>
          <a:xfrm>
            <a:off x="398463" y="1193802"/>
            <a:ext cx="11383963"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800"/>
              <a:buNone/>
            </a:pPr>
            <a:r>
              <a:rPr lang="en-US" sz="4400" b="1" i="0" u="none" strike="noStrike" cap="none" dirty="0">
                <a:solidFill>
                  <a:schemeClr val="bg2"/>
                </a:solidFill>
                <a:sym typeface="Calibri"/>
              </a:rPr>
              <a:t>Think of past PDs that have occurred at your school. </a:t>
            </a:r>
            <a:endParaRPr lang="en-US" sz="2000" b="1" dirty="0">
              <a:solidFill>
                <a:schemeClr val="bg2"/>
              </a:solidFill>
            </a:endParaRPr>
          </a:p>
          <a:p>
            <a:pPr marL="0" marR="0" lvl="0" indent="0" algn="ctr" rtl="0">
              <a:lnSpc>
                <a:spcPct val="90000"/>
              </a:lnSpc>
              <a:spcBef>
                <a:spcPts val="0"/>
              </a:spcBef>
              <a:spcAft>
                <a:spcPts val="0"/>
              </a:spcAft>
              <a:buClr>
                <a:schemeClr val="dk1"/>
              </a:buClr>
              <a:buSzPts val="3800"/>
              <a:buNone/>
            </a:pPr>
            <a:endParaRPr lang="en-US" sz="2000" b="1" i="0" u="none" strike="noStrike" cap="none" dirty="0">
              <a:solidFill>
                <a:schemeClr val="bg2"/>
              </a:solidFill>
              <a:sym typeface="Calibri"/>
            </a:endParaRPr>
          </a:p>
          <a:p>
            <a:pPr marL="228600" marR="0" lvl="0" indent="-228600" algn="l" rtl="0">
              <a:lnSpc>
                <a:spcPct val="90000"/>
              </a:lnSpc>
              <a:spcBef>
                <a:spcPts val="0"/>
              </a:spcBef>
              <a:spcAft>
                <a:spcPts val="0"/>
              </a:spcAft>
              <a:buClr>
                <a:schemeClr val="dk1"/>
              </a:buClr>
              <a:buSzPts val="3800"/>
              <a:buFont typeface="Arial"/>
              <a:buChar char="•"/>
            </a:pPr>
            <a:r>
              <a:rPr lang="en-US" sz="4400" b="0" i="0" u="none" strike="noStrike" cap="none" dirty="0">
                <a:solidFill>
                  <a:schemeClr val="tx1"/>
                </a:solidFill>
                <a:sym typeface="Calibri"/>
              </a:rPr>
              <a:t>How do PD sessions run from a logistics perspective?</a:t>
            </a:r>
          </a:p>
          <a:p>
            <a:pPr marL="685800" lvl="1" indent="-228600">
              <a:spcBef>
                <a:spcPts val="0"/>
              </a:spcBef>
              <a:buClr>
                <a:schemeClr val="dk1"/>
              </a:buClr>
              <a:buSzPts val="3800"/>
            </a:pPr>
            <a:r>
              <a:rPr lang="en-US" sz="4000" b="0" i="0" u="none" strike="noStrike" cap="none" dirty="0">
                <a:solidFill>
                  <a:schemeClr val="tx1"/>
                </a:solidFill>
                <a:sym typeface="Calibri"/>
              </a:rPr>
              <a:t>What tends to work well?</a:t>
            </a:r>
          </a:p>
          <a:p>
            <a:pPr marL="685800" lvl="1" indent="-228600">
              <a:spcBef>
                <a:spcPts val="0"/>
              </a:spcBef>
              <a:buClr>
                <a:schemeClr val="dk1"/>
              </a:buClr>
              <a:buSzPts val="3800"/>
            </a:pPr>
            <a:r>
              <a:rPr lang="en-US" sz="4000" dirty="0">
                <a:solidFill>
                  <a:schemeClr val="tx1"/>
                </a:solidFill>
              </a:rPr>
              <a:t>W</a:t>
            </a:r>
            <a:r>
              <a:rPr lang="en-US" sz="4000" b="0" i="0" u="none" strike="noStrike" cap="none" dirty="0">
                <a:solidFill>
                  <a:schemeClr val="tx1"/>
                </a:solidFill>
                <a:sym typeface="Calibri"/>
              </a:rPr>
              <a:t>hat doesn’t?</a:t>
            </a:r>
          </a:p>
          <a:p>
            <a:pPr marL="228600" marR="0" lvl="0" indent="-228600" algn="l" rtl="0">
              <a:lnSpc>
                <a:spcPct val="90000"/>
              </a:lnSpc>
              <a:spcBef>
                <a:spcPts val="0"/>
              </a:spcBef>
              <a:spcAft>
                <a:spcPts val="0"/>
              </a:spcAft>
              <a:buClr>
                <a:schemeClr val="dk1"/>
              </a:buClr>
              <a:buSzPts val="3800"/>
              <a:buFont typeface="Arial"/>
              <a:buChar char="•"/>
            </a:pPr>
            <a:endParaRPr sz="2000" dirty="0">
              <a:solidFill>
                <a:schemeClr val="tx1"/>
              </a:solidFill>
            </a:endParaRPr>
          </a:p>
          <a:p>
            <a:pPr marL="228600" marR="0" lvl="0" indent="-228600" algn="l" rtl="0">
              <a:lnSpc>
                <a:spcPct val="90000"/>
              </a:lnSpc>
              <a:spcBef>
                <a:spcPts val="0"/>
              </a:spcBef>
              <a:spcAft>
                <a:spcPts val="0"/>
              </a:spcAft>
              <a:buClr>
                <a:schemeClr val="dk1"/>
              </a:buClr>
              <a:buSzPts val="3800"/>
              <a:buFont typeface="Arial"/>
              <a:buChar char="•"/>
            </a:pPr>
            <a:r>
              <a:rPr lang="en-US" sz="4400" b="0" i="0" u="none" strike="noStrike" cap="none" dirty="0">
                <a:solidFill>
                  <a:schemeClr val="tx1"/>
                </a:solidFill>
                <a:sym typeface="Calibri"/>
              </a:rPr>
              <a:t>What can be done to prevent logistical hiccups?</a:t>
            </a:r>
          </a:p>
          <a:p>
            <a:pPr marL="228600" marR="0" lvl="0" indent="-228600" algn="l" rtl="0">
              <a:lnSpc>
                <a:spcPct val="90000"/>
              </a:lnSpc>
              <a:spcBef>
                <a:spcPts val="0"/>
              </a:spcBef>
              <a:spcAft>
                <a:spcPts val="0"/>
              </a:spcAft>
              <a:buClr>
                <a:schemeClr val="dk1"/>
              </a:buClr>
              <a:buSzPts val="3800"/>
              <a:buFont typeface="Arial"/>
              <a:buChar char="•"/>
            </a:pPr>
            <a:endParaRPr sz="3800" b="0" i="0" u="none" strike="noStrike" cap="none" dirty="0">
              <a:solidFill>
                <a:schemeClr val="dk1"/>
              </a:solidFill>
              <a:latin typeface="Calibri"/>
              <a:ea typeface="Calibri"/>
              <a:cs typeface="Calibri"/>
              <a:sym typeface="Calibri"/>
            </a:endParaRPr>
          </a:p>
        </p:txBody>
      </p:sp>
      <p:sp>
        <p:nvSpPr>
          <p:cNvPr id="1186" name="Shape 1186"/>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Do Now</a:t>
            </a:r>
            <a:endParaRPr sz="4000" b="0" i="0" u="none" strike="noStrike" cap="none" dirty="0">
              <a:solidFill>
                <a:schemeClr val="lt1"/>
              </a:solidFill>
              <a:latin typeface="Calibri"/>
              <a:ea typeface="Calibri"/>
              <a:cs typeface="Calibri"/>
              <a:sym typeface="Calibri"/>
            </a:endParaRPr>
          </a:p>
        </p:txBody>
      </p:sp>
      <p:sp>
        <p:nvSpPr>
          <p:cNvPr id="1187" name="Shape 1187"/>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124</a:t>
            </a:fld>
            <a:endParaRPr sz="1600" b="0" i="0" u="none" strike="noStrike" cap="none">
              <a:solidFill>
                <a:schemeClr val="dk1"/>
              </a:solidFill>
              <a:latin typeface="Calibri"/>
              <a:ea typeface="Calibri"/>
              <a:cs typeface="Calibri"/>
              <a:sym typeface="Calibri"/>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192"/>
        <p:cNvGrpSpPr/>
        <p:nvPr/>
      </p:nvGrpSpPr>
      <p:grpSpPr>
        <a:xfrm>
          <a:off x="0" y="0"/>
          <a:ext cx="0" cy="0"/>
          <a:chOff x="0" y="0"/>
          <a:chExt cx="0" cy="0"/>
        </a:xfrm>
      </p:grpSpPr>
      <p:sp>
        <p:nvSpPr>
          <p:cNvPr id="1193" name="Shape 1193"/>
          <p:cNvSpPr txBox="1">
            <a:spLocks noGrp="1"/>
          </p:cNvSpPr>
          <p:nvPr>
            <p:ph type="body" idx="1"/>
          </p:nvPr>
        </p:nvSpPr>
        <p:spPr>
          <a:xfrm>
            <a:off x="398463" y="1193802"/>
            <a:ext cx="11383963" cy="482282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3800"/>
              <a:buFont typeface="Arial"/>
              <a:buChar char="•"/>
            </a:pPr>
            <a:r>
              <a:rPr lang="en-US" sz="4500" dirty="0">
                <a:solidFill>
                  <a:schemeClr val="dk1"/>
                </a:solidFill>
              </a:rPr>
              <a:t>Begin planning for the logistics involved in delivering the Introduction to the Instructional Shifts PD between now and CLM 9</a:t>
            </a:r>
            <a:endParaRPr sz="4500" dirty="0"/>
          </a:p>
          <a:p>
            <a:pPr marL="228600" marR="0" lvl="0" indent="12700" algn="l" rtl="0">
              <a:lnSpc>
                <a:spcPct val="90000"/>
              </a:lnSpc>
              <a:spcBef>
                <a:spcPts val="0"/>
              </a:spcBef>
              <a:spcAft>
                <a:spcPts val="0"/>
              </a:spcAft>
              <a:buClr>
                <a:schemeClr val="dk1"/>
              </a:buClr>
              <a:buSzPts val="3800"/>
              <a:buFont typeface="Arial"/>
              <a:buNone/>
            </a:pPr>
            <a:endParaRPr sz="25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ts val="3800"/>
              <a:buFont typeface="Arial"/>
              <a:buChar char="•"/>
            </a:pPr>
            <a:r>
              <a:rPr lang="en-US" sz="4500" dirty="0">
                <a:solidFill>
                  <a:schemeClr val="dk1"/>
                </a:solidFill>
              </a:rPr>
              <a:t>Identify potential challenges in implementing your plan and brainstorm potential solutions</a:t>
            </a:r>
            <a:endParaRPr sz="4500" dirty="0"/>
          </a:p>
        </p:txBody>
      </p:sp>
      <p:sp>
        <p:nvSpPr>
          <p:cNvPr id="1194" name="Shape 1194"/>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Session Objectives</a:t>
            </a:r>
            <a:endParaRPr/>
          </a:p>
        </p:txBody>
      </p:sp>
      <p:sp>
        <p:nvSpPr>
          <p:cNvPr id="1195" name="Shape 1195"/>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125</a:t>
            </a:fld>
            <a:endParaRPr sz="1600" b="0" i="0" u="none" strike="noStrike" cap="none">
              <a:solidFill>
                <a:schemeClr val="dk1"/>
              </a:solidFill>
              <a:latin typeface="Calibri"/>
              <a:ea typeface="Calibri"/>
              <a:cs typeface="Calibri"/>
              <a:sym typeface="Calibri"/>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Where are we now?</a:t>
            </a:r>
            <a:endParaRPr sz="4000" b="0" i="0" u="none" strike="noStrike" cap="none" dirty="0">
              <a:solidFill>
                <a:schemeClr val="lt1"/>
              </a:solidFill>
              <a:latin typeface="Calibri"/>
              <a:ea typeface="Calibri"/>
              <a:cs typeface="Calibri"/>
              <a:sym typeface="Calibri"/>
            </a:endParaRPr>
          </a:p>
        </p:txBody>
      </p:sp>
      <p:sp>
        <p:nvSpPr>
          <p:cNvPr id="246" name="Shape 246"/>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126</a:t>
            </a:fld>
            <a:endParaRPr sz="1600" b="0" i="0" u="none" strike="noStrike" cap="none">
              <a:solidFill>
                <a:schemeClr val="dk1"/>
              </a:solidFill>
              <a:latin typeface="Calibri"/>
              <a:ea typeface="Calibri"/>
              <a:cs typeface="Calibri"/>
              <a:sym typeface="Calibri"/>
            </a:endParaRPr>
          </a:p>
        </p:txBody>
      </p:sp>
      <p:pic>
        <p:nvPicPr>
          <p:cNvPr id="247" name="Shape 247"/>
          <p:cNvPicPr preferRelativeResize="0"/>
          <p:nvPr/>
        </p:nvPicPr>
        <p:blipFill rotWithShape="1">
          <a:blip r:embed="rId3">
            <a:alphaModFix/>
          </a:blip>
          <a:srcRect/>
          <a:stretch/>
        </p:blipFill>
        <p:spPr>
          <a:xfrm>
            <a:off x="1921933" y="960987"/>
            <a:ext cx="8348134" cy="5141659"/>
          </a:xfrm>
          <a:prstGeom prst="rect">
            <a:avLst/>
          </a:prstGeom>
          <a:noFill/>
          <a:ln>
            <a:no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1400" y="1821812"/>
            <a:ext cx="704637" cy="754182"/>
          </a:xfrm>
          <a:prstGeom prst="rect">
            <a:avLst/>
          </a:prstGeom>
        </p:spPr>
      </p:pic>
      <p:sp>
        <p:nvSpPr>
          <p:cNvPr id="3" name="Rectangle 2"/>
          <p:cNvSpPr/>
          <p:nvPr/>
        </p:nvSpPr>
        <p:spPr>
          <a:xfrm>
            <a:off x="6111029" y="5493397"/>
            <a:ext cx="762000" cy="272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6492029" y="5422392"/>
            <a:ext cx="1566333" cy="477054"/>
          </a:xfrm>
          <a:prstGeom prst="rect">
            <a:avLst/>
          </a:prstGeom>
          <a:noFill/>
        </p:spPr>
        <p:txBody>
          <a:bodyPr wrap="square" rtlCol="0">
            <a:spAutoFit/>
          </a:bodyPr>
          <a:lstStyle/>
          <a:p>
            <a:r>
              <a:rPr lang="en-US" sz="2500" dirty="0">
                <a:solidFill>
                  <a:schemeClr val="accent5"/>
                </a:solidFill>
                <a:latin typeface="Calibri" charset="0"/>
                <a:ea typeface="Calibri" charset="0"/>
                <a:cs typeface="Calibri" charset="0"/>
              </a:rPr>
              <a:t>teachers</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1400" y="4044962"/>
            <a:ext cx="704637" cy="754182"/>
          </a:xfrm>
          <a:prstGeom prst="rect">
            <a:avLst/>
          </a:prstGeom>
        </p:spPr>
      </p:pic>
      <p:sp>
        <p:nvSpPr>
          <p:cNvPr id="4" name="TextBox 3"/>
          <p:cNvSpPr txBox="1"/>
          <p:nvPr/>
        </p:nvSpPr>
        <p:spPr>
          <a:xfrm>
            <a:off x="9244027" y="5212195"/>
            <a:ext cx="2612391" cy="553998"/>
          </a:xfrm>
          <a:prstGeom prst="rect">
            <a:avLst/>
          </a:prstGeom>
          <a:noFill/>
        </p:spPr>
        <p:txBody>
          <a:bodyPr wrap="square" rtlCol="0">
            <a:spAutoFit/>
          </a:bodyPr>
          <a:lstStyle/>
          <a:p>
            <a:r>
              <a:rPr lang="en-US" sz="3000" dirty="0">
                <a:solidFill>
                  <a:srgbClr val="FF0000"/>
                </a:solidFill>
                <a:latin typeface="Calibri" charset="0"/>
                <a:ea typeface="Calibri" charset="0"/>
                <a:cs typeface="Calibri" charset="0"/>
              </a:rPr>
              <a:t>Let’s prepare!</a:t>
            </a:r>
          </a:p>
        </p:txBody>
      </p:sp>
      <p:cxnSp>
        <p:nvCxnSpPr>
          <p:cNvPr id="8" name="Straight Arrow Connector 7"/>
          <p:cNvCxnSpPr/>
          <p:nvPr/>
        </p:nvCxnSpPr>
        <p:spPr>
          <a:xfrm flipH="1">
            <a:off x="8058362" y="5489194"/>
            <a:ext cx="993883" cy="0"/>
          </a:xfrm>
          <a:prstGeom prst="straightConnector1">
            <a:avLst/>
          </a:prstGeom>
          <a:ln w="730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657963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sp>
        <p:nvSpPr>
          <p:cNvPr id="1209" name="Shape 1209"/>
          <p:cNvSpPr txBox="1">
            <a:spLocks noGrp="1"/>
          </p:cNvSpPr>
          <p:nvPr>
            <p:ph type="body" idx="1"/>
          </p:nvPr>
        </p:nvSpPr>
        <p:spPr>
          <a:xfrm>
            <a:off x="404018" y="948475"/>
            <a:ext cx="11383963"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800"/>
              <a:buNone/>
            </a:pPr>
            <a:r>
              <a:rPr lang="en-US" sz="4500" b="1" i="0" u="none" strike="noStrike" cap="none" dirty="0">
                <a:solidFill>
                  <a:schemeClr val="bg2"/>
                </a:solidFill>
                <a:sym typeface="Calibri"/>
              </a:rPr>
              <a:t>Content Leaders will</a:t>
            </a:r>
            <a:r>
              <a:rPr lang="is-IS" sz="4500" b="1" i="0" u="none" strike="noStrike" cap="none" dirty="0">
                <a:solidFill>
                  <a:schemeClr val="bg2"/>
                </a:solidFill>
                <a:sym typeface="Calibri"/>
              </a:rPr>
              <a:t>…</a:t>
            </a:r>
          </a:p>
          <a:p>
            <a:pPr marL="0" marR="0" lvl="0" indent="0" algn="ctr" rtl="0">
              <a:lnSpc>
                <a:spcPct val="90000"/>
              </a:lnSpc>
              <a:spcBef>
                <a:spcPts val="0"/>
              </a:spcBef>
              <a:spcAft>
                <a:spcPts val="0"/>
              </a:spcAft>
              <a:buClr>
                <a:schemeClr val="dk1"/>
              </a:buClr>
              <a:buSzPts val="3800"/>
              <a:buNone/>
            </a:pPr>
            <a:endParaRPr sz="2000" b="1" i="0" u="none" strike="noStrike" cap="none" dirty="0">
              <a:solidFill>
                <a:schemeClr val="bg2"/>
              </a:solidFill>
              <a:sym typeface="Calibri"/>
            </a:endParaRPr>
          </a:p>
          <a:p>
            <a:pPr marL="228600" indent="-228600">
              <a:spcBef>
                <a:spcPts val="0"/>
              </a:spcBef>
              <a:buClr>
                <a:schemeClr val="dk1"/>
              </a:buClr>
              <a:buSzPts val="3000"/>
            </a:pPr>
            <a:r>
              <a:rPr lang="en-US" sz="4500" b="0" i="0" u="none" strike="noStrike" cap="none" dirty="0">
                <a:solidFill>
                  <a:schemeClr val="tx1"/>
                </a:solidFill>
                <a:sym typeface="Calibri"/>
              </a:rPr>
              <a:t>Continue preparing and rehearsing</a:t>
            </a:r>
          </a:p>
          <a:p>
            <a:pPr marL="228600" indent="-228600">
              <a:spcBef>
                <a:spcPts val="0"/>
              </a:spcBef>
              <a:buClr>
                <a:schemeClr val="dk1"/>
              </a:buClr>
              <a:buSzPts val="3000"/>
            </a:pPr>
            <a:endParaRPr lang="en-US" sz="2000" b="0" i="0" u="none" strike="noStrike" cap="none" dirty="0">
              <a:solidFill>
                <a:schemeClr val="tx1"/>
              </a:solidFill>
              <a:sym typeface="Calibri"/>
            </a:endParaRPr>
          </a:p>
          <a:p>
            <a:pPr marL="228600" indent="-228600">
              <a:spcBef>
                <a:spcPts val="0"/>
              </a:spcBef>
              <a:buClr>
                <a:schemeClr val="dk1"/>
              </a:buClr>
              <a:buSzPts val="3000"/>
            </a:pPr>
            <a:r>
              <a:rPr lang="en-US" sz="4500" b="0" i="0" u="none" strike="noStrike" cap="none" dirty="0">
                <a:solidFill>
                  <a:schemeClr val="tx1"/>
                </a:solidFill>
                <a:sym typeface="Calibri"/>
              </a:rPr>
              <a:t>Deliver “Introduction to the Instructional Shifts”:</a:t>
            </a:r>
          </a:p>
          <a:p>
            <a:pPr marL="685800" lvl="1" indent="-228600">
              <a:spcBef>
                <a:spcPts val="0"/>
              </a:spcBef>
              <a:buClr>
                <a:schemeClr val="dk1"/>
              </a:buClr>
              <a:buSzPts val="3000"/>
            </a:pPr>
            <a:r>
              <a:rPr lang="en-US" sz="4100" b="0" i="0" u="none" strike="noStrike" cap="none" dirty="0">
                <a:solidFill>
                  <a:schemeClr val="tx1"/>
                </a:solidFill>
                <a:sym typeface="Calibri"/>
              </a:rPr>
              <a:t>to a group of </a:t>
            </a:r>
            <a:r>
              <a:rPr lang="en-US" sz="4100" dirty="0">
                <a:solidFill>
                  <a:schemeClr val="tx1"/>
                </a:solidFill>
              </a:rPr>
              <a:t>4</a:t>
            </a:r>
            <a:r>
              <a:rPr lang="en-US" sz="4100" b="0" i="0" u="none" strike="noStrike" cap="none" dirty="0">
                <a:solidFill>
                  <a:schemeClr val="tx1"/>
                </a:solidFill>
                <a:sym typeface="Calibri"/>
              </a:rPr>
              <a:t>-20 colleagues</a:t>
            </a:r>
          </a:p>
          <a:p>
            <a:pPr marL="685800" lvl="1" indent="-228600">
              <a:spcBef>
                <a:spcPts val="0"/>
              </a:spcBef>
              <a:buClr>
                <a:schemeClr val="dk1"/>
              </a:buClr>
              <a:buSzPts val="3000"/>
            </a:pPr>
            <a:r>
              <a:rPr lang="en-US" sz="4100" dirty="0">
                <a:solidFill>
                  <a:schemeClr val="tx1"/>
                </a:solidFill>
              </a:rPr>
              <a:t>As one 2-hour PD or two 1-hour PDs</a:t>
            </a:r>
          </a:p>
          <a:p>
            <a:pPr marL="685800" lvl="1" indent="-228600">
              <a:spcBef>
                <a:spcPts val="0"/>
              </a:spcBef>
              <a:buClr>
                <a:schemeClr val="dk1"/>
              </a:buClr>
              <a:buSzPts val="3000"/>
            </a:pPr>
            <a:endParaRPr lang="en-US" sz="2000" b="0" i="0" u="none" strike="noStrike" cap="none" dirty="0">
              <a:solidFill>
                <a:schemeClr val="tx1"/>
              </a:solidFill>
              <a:sym typeface="Calibri"/>
            </a:endParaRPr>
          </a:p>
          <a:p>
            <a:pPr marL="228600" indent="-228600">
              <a:spcBef>
                <a:spcPts val="0"/>
              </a:spcBef>
              <a:buClr>
                <a:schemeClr val="dk1"/>
              </a:buClr>
              <a:buSzPts val="3000"/>
            </a:pPr>
            <a:r>
              <a:rPr lang="en-US" sz="4500" dirty="0">
                <a:solidFill>
                  <a:schemeClr val="tx1"/>
                </a:solidFill>
              </a:rPr>
              <a:t>Administer survey and collect data </a:t>
            </a:r>
            <a:endParaRPr lang="en-US" sz="4500" b="0" i="0" u="none" strike="noStrike" cap="none" dirty="0">
              <a:solidFill>
                <a:schemeClr val="tx1"/>
              </a:solidFill>
              <a:sym typeface="Calibri"/>
            </a:endParaRPr>
          </a:p>
          <a:p>
            <a:pPr marL="228600" indent="-228600">
              <a:spcBef>
                <a:spcPts val="0"/>
              </a:spcBef>
              <a:buClr>
                <a:schemeClr val="dk1"/>
              </a:buClr>
              <a:buSzPts val="3000"/>
            </a:pPr>
            <a:endParaRPr lang="en-US" sz="4500" dirty="0">
              <a:solidFill>
                <a:schemeClr val="tx1"/>
              </a:solidFill>
            </a:endParaRPr>
          </a:p>
          <a:p>
            <a:pPr marL="228600" indent="-228600">
              <a:spcBef>
                <a:spcPts val="0"/>
              </a:spcBef>
              <a:buClr>
                <a:schemeClr val="dk1"/>
              </a:buClr>
              <a:buSzPts val="3000"/>
            </a:pPr>
            <a:endParaRPr lang="en-US" sz="4500" b="0" i="0" u="none" strike="noStrike" cap="none" dirty="0">
              <a:solidFill>
                <a:schemeClr val="tx1"/>
              </a:solidFill>
              <a:sym typeface="Calibri"/>
            </a:endParaRPr>
          </a:p>
          <a:p>
            <a:pPr marL="228600" indent="-228600">
              <a:spcBef>
                <a:spcPts val="0"/>
              </a:spcBef>
              <a:buClr>
                <a:schemeClr val="dk1"/>
              </a:buClr>
              <a:buSzPts val="3000"/>
            </a:pPr>
            <a:endParaRPr sz="2000" dirty="0">
              <a:solidFill>
                <a:schemeClr val="tx1"/>
              </a:solidFill>
            </a:endParaRPr>
          </a:p>
          <a:p>
            <a:pPr marL="685800" marR="0" lvl="1" indent="-228600" algn="l" rtl="0">
              <a:lnSpc>
                <a:spcPct val="90000"/>
              </a:lnSpc>
              <a:spcBef>
                <a:spcPts val="0"/>
              </a:spcBef>
              <a:spcAft>
                <a:spcPts val="0"/>
              </a:spcAft>
              <a:buClr>
                <a:schemeClr val="dk1"/>
              </a:buClr>
              <a:buSzPts val="3000"/>
              <a:buFont typeface="Arial"/>
              <a:buChar char="•"/>
            </a:pPr>
            <a:endParaRPr sz="4000" dirty="0">
              <a:solidFill>
                <a:schemeClr val="tx1"/>
              </a:solidFill>
            </a:endParaRPr>
          </a:p>
          <a:p>
            <a:pPr marL="228600" marR="0" lvl="0" indent="12700" algn="l" rtl="0">
              <a:lnSpc>
                <a:spcPct val="90000"/>
              </a:lnSpc>
              <a:spcBef>
                <a:spcPts val="1000"/>
              </a:spcBef>
              <a:spcAft>
                <a:spcPts val="0"/>
              </a:spcAft>
              <a:buClr>
                <a:schemeClr val="dk1"/>
              </a:buClr>
              <a:buSzPts val="3800"/>
              <a:buFont typeface="Arial"/>
              <a:buNone/>
            </a:pPr>
            <a:endParaRPr sz="3800" b="0" i="0" u="none" strike="noStrike" cap="none" dirty="0">
              <a:solidFill>
                <a:schemeClr val="dk1"/>
              </a:solidFill>
              <a:latin typeface="Calibri"/>
              <a:ea typeface="Calibri"/>
              <a:cs typeface="Calibri"/>
              <a:sym typeface="Calibri"/>
            </a:endParaRPr>
          </a:p>
        </p:txBody>
      </p:sp>
      <p:sp>
        <p:nvSpPr>
          <p:cNvPr id="1210" name="Shape 1210"/>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Between Now and CLM 9</a:t>
            </a:r>
            <a:endParaRPr sz="4000" b="0" i="0" u="none" strike="noStrike" cap="none" dirty="0">
              <a:solidFill>
                <a:schemeClr val="lt1"/>
              </a:solidFill>
              <a:latin typeface="Calibri"/>
              <a:ea typeface="Calibri"/>
              <a:cs typeface="Calibri"/>
              <a:sym typeface="Calibri"/>
            </a:endParaRPr>
          </a:p>
        </p:txBody>
      </p:sp>
      <p:sp>
        <p:nvSpPr>
          <p:cNvPr id="1211" name="Shape 1211"/>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127</a:t>
            </a:fld>
            <a:endParaRPr sz="1600" b="0" i="0" u="none" strike="noStrike" cap="none">
              <a:solidFill>
                <a:schemeClr val="dk1"/>
              </a:solidFill>
              <a:latin typeface="Calibri"/>
              <a:ea typeface="Calibri"/>
              <a:cs typeface="Calibri"/>
              <a:sym typeface="Calibri"/>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What’s next?</a:t>
            </a:r>
            <a:endParaRPr sz="4000" b="0" i="0" u="none" strike="noStrike" cap="none" dirty="0">
              <a:solidFill>
                <a:schemeClr val="lt1"/>
              </a:solidFill>
              <a:latin typeface="Calibri"/>
              <a:ea typeface="Calibri"/>
              <a:cs typeface="Calibri"/>
              <a:sym typeface="Calibri"/>
            </a:endParaRPr>
          </a:p>
        </p:txBody>
      </p:sp>
      <p:sp>
        <p:nvSpPr>
          <p:cNvPr id="246" name="Shape 246"/>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128</a:t>
            </a:fld>
            <a:endParaRPr sz="1600" b="0" i="0" u="none" strike="noStrike" cap="none">
              <a:solidFill>
                <a:schemeClr val="dk1"/>
              </a:solidFill>
              <a:latin typeface="Calibri"/>
              <a:ea typeface="Calibri"/>
              <a:cs typeface="Calibri"/>
              <a:sym typeface="Calibri"/>
            </a:endParaRPr>
          </a:p>
        </p:txBody>
      </p:sp>
      <p:pic>
        <p:nvPicPr>
          <p:cNvPr id="247" name="Shape 247"/>
          <p:cNvPicPr preferRelativeResize="0"/>
          <p:nvPr/>
        </p:nvPicPr>
        <p:blipFill rotWithShape="1">
          <a:blip r:embed="rId3">
            <a:alphaModFix/>
          </a:blip>
          <a:srcRect/>
          <a:stretch/>
        </p:blipFill>
        <p:spPr>
          <a:xfrm>
            <a:off x="1921933" y="960987"/>
            <a:ext cx="8348134" cy="5141659"/>
          </a:xfrm>
          <a:prstGeom prst="rect">
            <a:avLst/>
          </a:prstGeom>
          <a:noFill/>
          <a:ln>
            <a:no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1400" y="1821812"/>
            <a:ext cx="704637" cy="754182"/>
          </a:xfrm>
          <a:prstGeom prst="rect">
            <a:avLst/>
          </a:prstGeom>
        </p:spPr>
      </p:pic>
      <p:sp>
        <p:nvSpPr>
          <p:cNvPr id="3" name="Rectangle 2"/>
          <p:cNvSpPr/>
          <p:nvPr/>
        </p:nvSpPr>
        <p:spPr>
          <a:xfrm>
            <a:off x="6284596" y="5489194"/>
            <a:ext cx="762000" cy="272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6492029" y="5422392"/>
            <a:ext cx="1566333" cy="477054"/>
          </a:xfrm>
          <a:prstGeom prst="rect">
            <a:avLst/>
          </a:prstGeom>
          <a:noFill/>
        </p:spPr>
        <p:txBody>
          <a:bodyPr wrap="square" rtlCol="0">
            <a:spAutoFit/>
          </a:bodyPr>
          <a:lstStyle/>
          <a:p>
            <a:r>
              <a:rPr lang="en-US" sz="2500" dirty="0">
                <a:solidFill>
                  <a:schemeClr val="accent5"/>
                </a:solidFill>
                <a:latin typeface="Calibri" charset="0"/>
                <a:ea typeface="Calibri" charset="0"/>
                <a:cs typeface="Calibri" charset="0"/>
              </a:rPr>
              <a:t>teachers</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1400" y="4044962"/>
            <a:ext cx="704637" cy="754182"/>
          </a:xfrm>
          <a:prstGeom prst="rect">
            <a:avLst/>
          </a:prstGeom>
        </p:spPr>
      </p:pic>
      <p:sp>
        <p:nvSpPr>
          <p:cNvPr id="7" name="Rectangle 6"/>
          <p:cNvSpPr/>
          <p:nvPr/>
        </p:nvSpPr>
        <p:spPr>
          <a:xfrm>
            <a:off x="6221534" y="4918841"/>
            <a:ext cx="1773766" cy="1026149"/>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590210" y="4171086"/>
            <a:ext cx="1773766" cy="1026149"/>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34355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sp>
        <p:nvSpPr>
          <p:cNvPr id="1209" name="Shape 1209"/>
          <p:cNvSpPr txBox="1">
            <a:spLocks noGrp="1"/>
          </p:cNvSpPr>
          <p:nvPr>
            <p:ph type="body" idx="1"/>
          </p:nvPr>
        </p:nvSpPr>
        <p:spPr>
          <a:xfrm>
            <a:off x="647846" y="1491135"/>
            <a:ext cx="4589172" cy="4822825"/>
          </a:xfrm>
          <a:prstGeom prst="rect">
            <a:avLst/>
          </a:prstGeom>
          <a:noFill/>
          <a:ln>
            <a:noFill/>
          </a:ln>
        </p:spPr>
        <p:txBody>
          <a:bodyPr spcFirstLastPara="1" wrap="square" lIns="91425" tIns="45700" rIns="91425" bIns="45700" anchor="t" anchorCtr="0">
            <a:noAutofit/>
          </a:bodyPr>
          <a:lstStyle/>
          <a:p>
            <a:pPr marL="228600" indent="-228600">
              <a:lnSpc>
                <a:spcPct val="150000"/>
              </a:lnSpc>
              <a:spcBef>
                <a:spcPts val="0"/>
              </a:spcBef>
              <a:buClr>
                <a:schemeClr val="dk1"/>
              </a:buClr>
              <a:buSzPts val="3000"/>
            </a:pPr>
            <a:r>
              <a:rPr lang="en-US" sz="5400" dirty="0">
                <a:solidFill>
                  <a:schemeClr val="tx1">
                    <a:lumMod val="75000"/>
                  </a:schemeClr>
                </a:solidFill>
              </a:rPr>
              <a:t>Survey data</a:t>
            </a:r>
          </a:p>
          <a:p>
            <a:pPr marL="228600" indent="-228600">
              <a:lnSpc>
                <a:spcPct val="100000"/>
              </a:lnSpc>
              <a:spcBef>
                <a:spcPts val="0"/>
              </a:spcBef>
              <a:buClr>
                <a:schemeClr val="dk1"/>
              </a:buClr>
              <a:buSzPts val="3000"/>
            </a:pPr>
            <a:r>
              <a:rPr lang="en-US" sz="5400" b="0" i="0" u="none" strike="noStrike" cap="none" dirty="0">
                <a:solidFill>
                  <a:schemeClr val="tx1">
                    <a:lumMod val="75000"/>
                  </a:schemeClr>
                </a:solidFill>
                <a:sym typeface="Calibri"/>
              </a:rPr>
              <a:t>Teacher “exit tickets”</a:t>
            </a:r>
          </a:p>
          <a:p>
            <a:pPr marL="685800" marR="0" lvl="1" indent="-228600" algn="l" rtl="0">
              <a:lnSpc>
                <a:spcPct val="90000"/>
              </a:lnSpc>
              <a:spcBef>
                <a:spcPts val="0"/>
              </a:spcBef>
              <a:spcAft>
                <a:spcPts val="0"/>
              </a:spcAft>
              <a:buClr>
                <a:schemeClr val="dk1"/>
              </a:buClr>
              <a:buSzPts val="3000"/>
              <a:buFont typeface="Arial"/>
              <a:buChar char="•"/>
            </a:pPr>
            <a:endParaRPr sz="4000" dirty="0">
              <a:solidFill>
                <a:schemeClr val="tx1"/>
              </a:solidFill>
            </a:endParaRPr>
          </a:p>
          <a:p>
            <a:pPr marL="228600" marR="0" lvl="0" indent="12700" algn="l" rtl="0">
              <a:lnSpc>
                <a:spcPct val="90000"/>
              </a:lnSpc>
              <a:spcBef>
                <a:spcPts val="1000"/>
              </a:spcBef>
              <a:spcAft>
                <a:spcPts val="0"/>
              </a:spcAft>
              <a:buClr>
                <a:schemeClr val="dk1"/>
              </a:buClr>
              <a:buSzPts val="3800"/>
              <a:buFont typeface="Arial"/>
              <a:buNone/>
            </a:pPr>
            <a:endParaRPr sz="3800" b="0" i="0" u="none" strike="noStrike" cap="none" dirty="0">
              <a:solidFill>
                <a:schemeClr val="dk1"/>
              </a:solidFill>
              <a:latin typeface="Calibri"/>
              <a:ea typeface="Calibri"/>
              <a:cs typeface="Calibri"/>
              <a:sym typeface="Calibri"/>
            </a:endParaRPr>
          </a:p>
        </p:txBody>
      </p:sp>
      <p:sp>
        <p:nvSpPr>
          <p:cNvPr id="1210" name="Shape 1210"/>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What evidence will I bring back?</a:t>
            </a:r>
            <a:endParaRPr sz="4000" b="0" i="0" u="none" strike="noStrike" cap="none" dirty="0">
              <a:solidFill>
                <a:schemeClr val="lt1"/>
              </a:solidFill>
              <a:latin typeface="Calibri"/>
              <a:ea typeface="Calibri"/>
              <a:cs typeface="Calibri"/>
              <a:sym typeface="Calibri"/>
            </a:endParaRPr>
          </a:p>
        </p:txBody>
      </p:sp>
      <p:sp>
        <p:nvSpPr>
          <p:cNvPr id="1211" name="Shape 1211"/>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129</a:t>
            </a:fld>
            <a:endParaRPr sz="1600" b="0" i="0" u="none" strike="noStrike" cap="none">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6E00E683-D56C-A245-B311-FD72AAEC4DBD}"/>
              </a:ext>
            </a:extLst>
          </p:cNvPr>
          <p:cNvPicPr>
            <a:picLocks noChangeAspect="1"/>
          </p:cNvPicPr>
          <p:nvPr/>
        </p:nvPicPr>
        <p:blipFill>
          <a:blip r:embed="rId3"/>
          <a:stretch>
            <a:fillRect/>
          </a:stretch>
        </p:blipFill>
        <p:spPr>
          <a:xfrm>
            <a:off x="5347854" y="1491135"/>
            <a:ext cx="2984680" cy="3819476"/>
          </a:xfrm>
          <a:prstGeom prst="rect">
            <a:avLst/>
          </a:prstGeom>
          <a:ln>
            <a:solidFill>
              <a:schemeClr val="tx1"/>
            </a:solidFill>
          </a:ln>
        </p:spPr>
      </p:pic>
      <p:pic>
        <p:nvPicPr>
          <p:cNvPr id="5" name="Picture 4">
            <a:extLst>
              <a:ext uri="{FF2B5EF4-FFF2-40B4-BE49-F238E27FC236}">
                <a16:creationId xmlns:a16="http://schemas.microsoft.com/office/drawing/2014/main" id="{752E0BCF-370A-3745-8F5C-8850C4A5018A}"/>
              </a:ext>
            </a:extLst>
          </p:cNvPr>
          <p:cNvPicPr>
            <a:picLocks noChangeAspect="1"/>
          </p:cNvPicPr>
          <p:nvPr/>
        </p:nvPicPr>
        <p:blipFill>
          <a:blip r:embed="rId4"/>
          <a:stretch>
            <a:fillRect/>
          </a:stretch>
        </p:blipFill>
        <p:spPr>
          <a:xfrm>
            <a:off x="8717776" y="1491135"/>
            <a:ext cx="3099951" cy="3819476"/>
          </a:xfrm>
          <a:prstGeom prst="rect">
            <a:avLst/>
          </a:prstGeom>
          <a:ln>
            <a:solidFill>
              <a:schemeClr val="tx1"/>
            </a:solidFill>
          </a:ln>
        </p:spPr>
      </p:pic>
    </p:spTree>
    <p:extLst>
      <p:ext uri="{BB962C8B-B14F-4D97-AF65-F5344CB8AC3E}">
        <p14:creationId xmlns:p14="http://schemas.microsoft.com/office/powerpoint/2010/main" val="1331890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4A7E67-D2C0-9F4D-B969-3B96EA38D411}"/>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13</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75A580FA-2F75-AD40-957C-18F7B9B6D54B}"/>
              </a:ext>
            </a:extLst>
          </p:cNvPr>
          <p:cNvSpPr>
            <a:spLocks noGrp="1"/>
          </p:cNvSpPr>
          <p:nvPr>
            <p:ph type="body" idx="1"/>
          </p:nvPr>
        </p:nvSpPr>
        <p:spPr/>
        <p:txBody>
          <a:bodyPr/>
          <a:lstStyle/>
          <a:p>
            <a:pPr marL="177800" indent="0" algn="ctr">
              <a:buNone/>
            </a:pPr>
            <a:r>
              <a:rPr lang="en-US" sz="4000" b="1" dirty="0">
                <a:solidFill>
                  <a:schemeClr val="bg2"/>
                </a:solidFill>
              </a:rPr>
              <a:t>Let’s take a walk down memory lane!</a:t>
            </a:r>
          </a:p>
        </p:txBody>
      </p:sp>
      <p:sp>
        <p:nvSpPr>
          <p:cNvPr id="4" name="Title 3">
            <a:extLst>
              <a:ext uri="{FF2B5EF4-FFF2-40B4-BE49-F238E27FC236}">
                <a16:creationId xmlns:a16="http://schemas.microsoft.com/office/drawing/2014/main" id="{FA99139E-AD28-3F4F-88C7-7129BB91799A}"/>
              </a:ext>
            </a:extLst>
          </p:cNvPr>
          <p:cNvSpPr>
            <a:spLocks noGrp="1"/>
          </p:cNvSpPr>
          <p:nvPr>
            <p:ph type="title"/>
          </p:nvPr>
        </p:nvSpPr>
        <p:spPr/>
        <p:txBody>
          <a:bodyPr/>
          <a:lstStyle/>
          <a:p>
            <a:r>
              <a:rPr lang="en-US" dirty="0"/>
              <a:t>But first…</a:t>
            </a:r>
          </a:p>
        </p:txBody>
      </p:sp>
      <p:pic>
        <p:nvPicPr>
          <p:cNvPr id="6" name="Picture 5">
            <a:extLst>
              <a:ext uri="{FF2B5EF4-FFF2-40B4-BE49-F238E27FC236}">
                <a16:creationId xmlns:a16="http://schemas.microsoft.com/office/drawing/2014/main" id="{38D6976D-3C59-964D-8453-C64AC5428C67}"/>
              </a:ext>
            </a:extLst>
          </p:cNvPr>
          <p:cNvPicPr>
            <a:picLocks noChangeAspect="1"/>
          </p:cNvPicPr>
          <p:nvPr/>
        </p:nvPicPr>
        <p:blipFill>
          <a:blip r:embed="rId3"/>
          <a:stretch>
            <a:fillRect/>
          </a:stretch>
        </p:blipFill>
        <p:spPr>
          <a:xfrm>
            <a:off x="1952118" y="1971963"/>
            <a:ext cx="8368364" cy="3680691"/>
          </a:xfrm>
          <a:prstGeom prst="rect">
            <a:avLst/>
          </a:prstGeom>
        </p:spPr>
      </p:pic>
      <p:pic>
        <p:nvPicPr>
          <p:cNvPr id="8" name="Picture 7">
            <a:extLst>
              <a:ext uri="{FF2B5EF4-FFF2-40B4-BE49-F238E27FC236}">
                <a16:creationId xmlns:a16="http://schemas.microsoft.com/office/drawing/2014/main" id="{BA6CDDCA-2EC3-9141-9F25-284E2482B9C0}"/>
              </a:ext>
            </a:extLst>
          </p:cNvPr>
          <p:cNvPicPr>
            <a:picLocks noChangeAspect="1"/>
          </p:cNvPicPr>
          <p:nvPr/>
        </p:nvPicPr>
        <p:blipFill>
          <a:blip r:embed="rId4"/>
          <a:stretch>
            <a:fillRect/>
          </a:stretch>
        </p:blipFill>
        <p:spPr>
          <a:xfrm>
            <a:off x="2257713" y="2095500"/>
            <a:ext cx="8316965" cy="3557154"/>
          </a:xfrm>
          <a:prstGeom prst="rect">
            <a:avLst/>
          </a:prstGeom>
        </p:spPr>
      </p:pic>
      <p:pic>
        <p:nvPicPr>
          <p:cNvPr id="10" name="Picture 9">
            <a:extLst>
              <a:ext uri="{FF2B5EF4-FFF2-40B4-BE49-F238E27FC236}">
                <a16:creationId xmlns:a16="http://schemas.microsoft.com/office/drawing/2014/main" id="{A345690B-11BE-D145-9186-ADCA62D05322}"/>
              </a:ext>
            </a:extLst>
          </p:cNvPr>
          <p:cNvPicPr>
            <a:picLocks noChangeAspect="1"/>
          </p:cNvPicPr>
          <p:nvPr/>
        </p:nvPicPr>
        <p:blipFill>
          <a:blip r:embed="rId5"/>
          <a:stretch>
            <a:fillRect/>
          </a:stretch>
        </p:blipFill>
        <p:spPr>
          <a:xfrm>
            <a:off x="1855737" y="2095500"/>
            <a:ext cx="8469414" cy="3557154"/>
          </a:xfrm>
          <a:prstGeom prst="rect">
            <a:avLst/>
          </a:prstGeom>
        </p:spPr>
      </p:pic>
    </p:spTree>
    <p:extLst>
      <p:ext uri="{BB962C8B-B14F-4D97-AF65-F5344CB8AC3E}">
        <p14:creationId xmlns:p14="http://schemas.microsoft.com/office/powerpoint/2010/main" val="503539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224"/>
        <p:cNvGrpSpPr/>
        <p:nvPr/>
      </p:nvGrpSpPr>
      <p:grpSpPr>
        <a:xfrm>
          <a:off x="0" y="0"/>
          <a:ext cx="0" cy="0"/>
          <a:chOff x="0" y="0"/>
          <a:chExt cx="0" cy="0"/>
        </a:xfrm>
      </p:grpSpPr>
      <p:sp>
        <p:nvSpPr>
          <p:cNvPr id="1225" name="Shape 1225"/>
          <p:cNvSpPr txBox="1">
            <a:spLocks noGrp="1"/>
          </p:cNvSpPr>
          <p:nvPr>
            <p:ph type="body" idx="1"/>
          </p:nvPr>
        </p:nvSpPr>
        <p:spPr>
          <a:xfrm>
            <a:off x="5864772" y="1986455"/>
            <a:ext cx="5917654" cy="4030172"/>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800"/>
              <a:buFont typeface="Arial"/>
              <a:buNone/>
            </a:pPr>
            <a:r>
              <a:rPr lang="en-US" sz="4500" b="1" i="0" u="none" strike="noStrike" cap="none" dirty="0">
                <a:solidFill>
                  <a:schemeClr val="bg2"/>
                </a:solidFill>
                <a:sym typeface="Calibri"/>
              </a:rPr>
              <a:t>Independentl</a:t>
            </a:r>
            <a:r>
              <a:rPr lang="en-US" sz="4500" b="1" dirty="0">
                <a:solidFill>
                  <a:schemeClr val="bg2"/>
                </a:solidFill>
              </a:rPr>
              <a:t>y</a:t>
            </a:r>
            <a:r>
              <a:rPr lang="en-US" sz="4500" dirty="0">
                <a:solidFill>
                  <a:schemeClr val="tx1"/>
                </a:solidFill>
              </a:rPr>
              <a:t> complete the action planning template</a:t>
            </a:r>
            <a:endParaRPr sz="4500" b="0" i="0" u="none" strike="noStrike" cap="none" dirty="0">
              <a:solidFill>
                <a:schemeClr val="tx1"/>
              </a:solidFill>
              <a:sym typeface="Calibri"/>
            </a:endParaRPr>
          </a:p>
        </p:txBody>
      </p:sp>
      <p:sp>
        <p:nvSpPr>
          <p:cNvPr id="1226" name="Shape 1226"/>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Plan!</a:t>
            </a:r>
            <a:endParaRPr sz="4000" b="0" i="0" u="none" strike="noStrike" cap="none" dirty="0">
              <a:solidFill>
                <a:schemeClr val="lt1"/>
              </a:solidFill>
              <a:latin typeface="Calibri"/>
              <a:ea typeface="Calibri"/>
              <a:cs typeface="Calibri"/>
              <a:sym typeface="Calibri"/>
            </a:endParaRPr>
          </a:p>
        </p:txBody>
      </p:sp>
      <p:sp>
        <p:nvSpPr>
          <p:cNvPr id="1227" name="Shape 1227"/>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130</a:t>
            </a:fld>
            <a:endParaRPr sz="1600" b="0" i="0" u="none" strike="noStrike" cap="none">
              <a:solidFill>
                <a:schemeClr val="dk1"/>
              </a:solidFill>
              <a:latin typeface="Calibri"/>
              <a:ea typeface="Calibri"/>
              <a:cs typeface="Calibri"/>
              <a:sym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841" y="1007405"/>
            <a:ext cx="4791841" cy="5009222"/>
          </a:xfrm>
          <a:prstGeom prst="rect">
            <a:avLst/>
          </a:prstGeom>
          <a:ln w="41275">
            <a:solidFill>
              <a:schemeClr val="tx1"/>
            </a:solidFill>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232"/>
        <p:cNvGrpSpPr/>
        <p:nvPr/>
      </p:nvGrpSpPr>
      <p:grpSpPr>
        <a:xfrm>
          <a:off x="0" y="0"/>
          <a:ext cx="0" cy="0"/>
          <a:chOff x="0" y="0"/>
          <a:chExt cx="0" cy="0"/>
        </a:xfrm>
      </p:grpSpPr>
      <p:sp>
        <p:nvSpPr>
          <p:cNvPr id="1233" name="Shape 1233"/>
          <p:cNvSpPr txBox="1">
            <a:spLocks noGrp="1"/>
          </p:cNvSpPr>
          <p:nvPr>
            <p:ph type="body" idx="1"/>
          </p:nvPr>
        </p:nvSpPr>
        <p:spPr>
          <a:xfrm>
            <a:off x="398463" y="1193802"/>
            <a:ext cx="11383963" cy="4822825"/>
          </a:xfrm>
          <a:prstGeom prst="rect">
            <a:avLst/>
          </a:prstGeom>
          <a:noFill/>
          <a:ln>
            <a:noFill/>
          </a:ln>
        </p:spPr>
        <p:txBody>
          <a:bodyPr spcFirstLastPara="1" wrap="square" lIns="91425" tIns="45700" rIns="91425" bIns="45700" anchor="t" anchorCtr="0">
            <a:noAutofit/>
          </a:bodyPr>
          <a:lstStyle/>
          <a:p>
            <a:pPr marL="571500" marR="0" lvl="0" indent="-571500" algn="l" rtl="0">
              <a:lnSpc>
                <a:spcPct val="90000"/>
              </a:lnSpc>
              <a:spcBef>
                <a:spcPts val="0"/>
              </a:spcBef>
              <a:spcAft>
                <a:spcPts val="0"/>
              </a:spcAft>
              <a:buClr>
                <a:schemeClr val="dk1"/>
              </a:buClr>
              <a:buSzPts val="3800"/>
              <a:buFont typeface="Arial" charset="0"/>
              <a:buChar char="•"/>
            </a:pPr>
            <a:r>
              <a:rPr lang="en-US" sz="4000" b="1" i="0" u="none" strike="noStrike" cap="none" dirty="0">
                <a:solidFill>
                  <a:schemeClr val="bg2"/>
                </a:solidFill>
                <a:sym typeface="Calibri"/>
              </a:rPr>
              <a:t>Meet</a:t>
            </a:r>
            <a:r>
              <a:rPr lang="en-US" sz="4000" b="0" i="0" u="none" strike="noStrike" cap="none" dirty="0">
                <a:solidFill>
                  <a:schemeClr val="dk1"/>
                </a:solidFill>
                <a:sym typeface="Calibri"/>
              </a:rPr>
              <a:t> with your crawfish partner</a:t>
            </a:r>
          </a:p>
          <a:p>
            <a:pPr marL="571500" marR="0" lvl="0" indent="-571500" algn="l" rtl="0">
              <a:lnSpc>
                <a:spcPct val="90000"/>
              </a:lnSpc>
              <a:spcBef>
                <a:spcPts val="0"/>
              </a:spcBef>
              <a:spcAft>
                <a:spcPts val="0"/>
              </a:spcAft>
              <a:buClr>
                <a:schemeClr val="dk1"/>
              </a:buClr>
              <a:buSzPts val="3800"/>
              <a:buFont typeface="Arial" charset="0"/>
              <a:buChar char="•"/>
            </a:pPr>
            <a:endParaRPr lang="en-US" sz="2000" b="0" i="0" u="none" strike="noStrike" cap="none" dirty="0">
              <a:solidFill>
                <a:schemeClr val="dk1"/>
              </a:solidFill>
              <a:sym typeface="Calibri"/>
            </a:endParaRPr>
          </a:p>
          <a:p>
            <a:pPr marL="571500" marR="0" lvl="0" indent="-571500" algn="l" rtl="0">
              <a:lnSpc>
                <a:spcPct val="90000"/>
              </a:lnSpc>
              <a:spcBef>
                <a:spcPts val="0"/>
              </a:spcBef>
              <a:spcAft>
                <a:spcPts val="0"/>
              </a:spcAft>
              <a:buClr>
                <a:schemeClr val="dk1"/>
              </a:buClr>
              <a:buSzPts val="3800"/>
              <a:buFont typeface="Arial" charset="0"/>
              <a:buChar char="•"/>
            </a:pPr>
            <a:r>
              <a:rPr lang="en-US" sz="4000" b="1" dirty="0">
                <a:solidFill>
                  <a:schemeClr val="bg2"/>
                </a:solidFill>
              </a:rPr>
              <a:t>Provide </a:t>
            </a:r>
            <a:r>
              <a:rPr lang="en-US" sz="4000" dirty="0">
                <a:solidFill>
                  <a:schemeClr val="tx1"/>
                </a:solidFill>
              </a:rPr>
              <a:t>a brief overview of your action plan</a:t>
            </a:r>
          </a:p>
          <a:p>
            <a:pPr marL="571500" marR="0" lvl="0" indent="-571500" algn="l" rtl="0">
              <a:lnSpc>
                <a:spcPct val="90000"/>
              </a:lnSpc>
              <a:spcBef>
                <a:spcPts val="0"/>
              </a:spcBef>
              <a:spcAft>
                <a:spcPts val="0"/>
              </a:spcAft>
              <a:buClr>
                <a:schemeClr val="dk1"/>
              </a:buClr>
              <a:buSzPts val="3800"/>
              <a:buFont typeface="Arial" charset="0"/>
              <a:buChar char="•"/>
            </a:pPr>
            <a:endParaRPr lang="en-US" sz="2000" dirty="0">
              <a:solidFill>
                <a:schemeClr val="dk1"/>
              </a:solidFill>
            </a:endParaRPr>
          </a:p>
          <a:p>
            <a:pPr marL="571500" marR="0" lvl="0" indent="-571500" algn="l" rtl="0">
              <a:lnSpc>
                <a:spcPct val="90000"/>
              </a:lnSpc>
              <a:spcBef>
                <a:spcPts val="0"/>
              </a:spcBef>
              <a:spcAft>
                <a:spcPts val="0"/>
              </a:spcAft>
              <a:buClr>
                <a:schemeClr val="dk1"/>
              </a:buClr>
              <a:buSzPts val="3800"/>
              <a:buFont typeface="Arial" charset="0"/>
              <a:buChar char="•"/>
            </a:pPr>
            <a:r>
              <a:rPr lang="en-US" sz="4000" b="1" i="0" u="none" strike="noStrike" cap="none" dirty="0">
                <a:solidFill>
                  <a:schemeClr val="bg2"/>
                </a:solidFill>
                <a:sym typeface="Calibri"/>
              </a:rPr>
              <a:t>Discuss</a:t>
            </a:r>
            <a:r>
              <a:rPr lang="en-US" sz="4000" b="0" i="0" u="none" strike="noStrike" cap="none" dirty="0">
                <a:solidFill>
                  <a:schemeClr val="bg2"/>
                </a:solidFill>
                <a:sym typeface="Calibri"/>
              </a:rPr>
              <a:t>:</a:t>
            </a:r>
          </a:p>
          <a:p>
            <a:pPr marL="1028700" lvl="1" indent="-571500">
              <a:spcBef>
                <a:spcPts val="0"/>
              </a:spcBef>
              <a:buClr>
                <a:schemeClr val="dk1"/>
              </a:buClr>
              <a:buSzPts val="3800"/>
              <a:buFont typeface="Arial" charset="0"/>
              <a:buChar char="•"/>
            </a:pPr>
            <a:r>
              <a:rPr lang="en-US" sz="4000" dirty="0">
                <a:solidFill>
                  <a:schemeClr val="dk1"/>
                </a:solidFill>
              </a:rPr>
              <a:t>What challenges do you anticipate with your plan?</a:t>
            </a:r>
          </a:p>
          <a:p>
            <a:pPr marL="1028700" lvl="1" indent="-571500">
              <a:spcBef>
                <a:spcPts val="0"/>
              </a:spcBef>
              <a:buClr>
                <a:schemeClr val="dk1"/>
              </a:buClr>
              <a:buSzPts val="3800"/>
              <a:buFont typeface="Arial" charset="0"/>
              <a:buChar char="•"/>
            </a:pPr>
            <a:r>
              <a:rPr lang="en-US" sz="4000" dirty="0">
                <a:solidFill>
                  <a:schemeClr val="dk1"/>
                </a:solidFill>
              </a:rPr>
              <a:t>How might you overcome those challenges?</a:t>
            </a:r>
          </a:p>
          <a:p>
            <a:pPr marL="571500" indent="-571500">
              <a:spcBef>
                <a:spcPts val="0"/>
              </a:spcBef>
              <a:buClr>
                <a:schemeClr val="dk1"/>
              </a:buClr>
              <a:buSzPts val="3800"/>
              <a:buFont typeface="Arial" charset="0"/>
              <a:buChar char="•"/>
            </a:pPr>
            <a:endParaRPr sz="3800" b="0" i="0" u="none" strike="noStrike" cap="none" dirty="0">
              <a:solidFill>
                <a:schemeClr val="dk1"/>
              </a:solidFill>
              <a:latin typeface="Calibri"/>
              <a:ea typeface="Calibri"/>
              <a:cs typeface="Calibri"/>
              <a:sym typeface="Calibri"/>
            </a:endParaRPr>
          </a:p>
        </p:txBody>
      </p:sp>
      <p:sp>
        <p:nvSpPr>
          <p:cNvPr id="1234" name="Shape 1234"/>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Share and Problem Solve</a:t>
            </a:r>
            <a:endParaRPr sz="4000" b="0" i="0" u="none" strike="noStrike" cap="none" dirty="0">
              <a:solidFill>
                <a:schemeClr val="lt1"/>
              </a:solidFill>
              <a:latin typeface="Calibri"/>
              <a:ea typeface="Calibri"/>
              <a:cs typeface="Calibri"/>
              <a:sym typeface="Calibri"/>
            </a:endParaRPr>
          </a:p>
        </p:txBody>
      </p:sp>
      <p:sp>
        <p:nvSpPr>
          <p:cNvPr id="1235" name="Shape 1235"/>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131</a:t>
            </a:fld>
            <a:endParaRPr sz="1600" b="0" i="0" u="none" strike="noStrike" cap="none">
              <a:solidFill>
                <a:schemeClr val="dk1"/>
              </a:solidFill>
              <a:latin typeface="Calibri"/>
              <a:ea typeface="Calibri"/>
              <a:cs typeface="Calibri"/>
              <a:sym typeface="Calibri"/>
            </a:endParaRPr>
          </a:p>
        </p:txBody>
      </p:sp>
      <p:pic>
        <p:nvPicPr>
          <p:cNvPr id="4" name="Picture 3">
            <a:extLst>
              <a:ext uri="{FF2B5EF4-FFF2-40B4-BE49-F238E27FC236}">
                <a16:creationId xmlns:a16="http://schemas.microsoft.com/office/drawing/2014/main" id="{39C5021B-FA4E-AA4C-A621-9BA0046F215C}"/>
              </a:ext>
            </a:extLst>
          </p:cNvPr>
          <p:cNvPicPr>
            <a:picLocks noChangeAspect="1"/>
          </p:cNvPicPr>
          <p:nvPr/>
        </p:nvPicPr>
        <p:blipFill>
          <a:blip r:embed="rId3"/>
          <a:stretch>
            <a:fillRect/>
          </a:stretch>
        </p:blipFill>
        <p:spPr>
          <a:xfrm>
            <a:off x="10558175" y="896469"/>
            <a:ext cx="1555653" cy="1486513"/>
          </a:xfrm>
          <a:prstGeom prst="rect">
            <a:avLst/>
          </a:prstGeom>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87D77-16EC-C443-9715-D7BF94C92BAA}"/>
              </a:ext>
            </a:extLst>
          </p:cNvPr>
          <p:cNvSpPr>
            <a:spLocks noGrp="1"/>
          </p:cNvSpPr>
          <p:nvPr>
            <p:ph type="title"/>
          </p:nvPr>
        </p:nvSpPr>
        <p:spPr/>
        <p:txBody>
          <a:bodyPr/>
          <a:lstStyle/>
          <a:p>
            <a:r>
              <a:rPr lang="en-US" b="1" dirty="0"/>
              <a:t>Next Steps &amp; Wrapping Up</a:t>
            </a:r>
          </a:p>
        </p:txBody>
      </p:sp>
    </p:spTree>
    <p:extLst>
      <p:ext uri="{BB962C8B-B14F-4D97-AF65-F5344CB8AC3E}">
        <p14:creationId xmlns:p14="http://schemas.microsoft.com/office/powerpoint/2010/main" val="214713559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7" name="Shape 247"/>
          <p:cNvPicPr preferRelativeResize="0"/>
          <p:nvPr/>
        </p:nvPicPr>
        <p:blipFill rotWithShape="1">
          <a:blip r:embed="rId3">
            <a:alphaModFix/>
          </a:blip>
          <a:srcRect/>
          <a:stretch/>
        </p:blipFill>
        <p:spPr>
          <a:xfrm>
            <a:off x="16933" y="960987"/>
            <a:ext cx="8348134" cy="5141659"/>
          </a:xfrm>
          <a:prstGeom prst="rect">
            <a:avLst/>
          </a:prstGeom>
          <a:noFill/>
          <a:ln>
            <a:noFill/>
          </a:ln>
        </p:spPr>
      </p:pic>
      <p:sp>
        <p:nvSpPr>
          <p:cNvPr id="245" name="Shape 24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Between Now and CLM 9</a:t>
            </a:r>
            <a:endParaRPr sz="4000" b="0" i="0" u="none" strike="noStrike" cap="none" dirty="0">
              <a:solidFill>
                <a:schemeClr val="lt1"/>
              </a:solidFill>
              <a:latin typeface="Calibri"/>
              <a:ea typeface="Calibri"/>
              <a:cs typeface="Calibri"/>
              <a:sym typeface="Calibri"/>
            </a:endParaRPr>
          </a:p>
        </p:txBody>
      </p:sp>
      <p:sp>
        <p:nvSpPr>
          <p:cNvPr id="246" name="Shape 246"/>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133</a:t>
            </a:fld>
            <a:endParaRPr sz="1600" b="0" i="0" u="none" strike="noStrike" cap="none">
              <a:solidFill>
                <a:schemeClr val="dk1"/>
              </a:solidFill>
              <a:latin typeface="Calibri"/>
              <a:ea typeface="Calibri"/>
              <a:cs typeface="Calibri"/>
              <a:sym typeface="Calibri"/>
            </a:endParaRPr>
          </a:p>
        </p:txBody>
      </p:sp>
      <p:sp>
        <p:nvSpPr>
          <p:cNvPr id="3" name="Rectangle 2"/>
          <p:cNvSpPr/>
          <p:nvPr/>
        </p:nvSpPr>
        <p:spPr>
          <a:xfrm>
            <a:off x="6284596" y="5489194"/>
            <a:ext cx="762000" cy="272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240334" y="4918841"/>
            <a:ext cx="1773766" cy="1026149"/>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85210" y="4171086"/>
            <a:ext cx="1773766" cy="1026149"/>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466667" y="1280347"/>
            <a:ext cx="3585482" cy="4401205"/>
          </a:xfrm>
          <a:prstGeom prst="rect">
            <a:avLst/>
          </a:prstGeom>
        </p:spPr>
        <p:txBody>
          <a:bodyPr wrap="square">
            <a:spAutoFit/>
          </a:bodyPr>
          <a:lstStyle/>
          <a:p>
            <a:pPr marL="285750" indent="-285750">
              <a:buClr>
                <a:schemeClr val="dk1"/>
              </a:buClr>
              <a:buSzPts val="3000"/>
              <a:buFont typeface="Arial" charset="0"/>
              <a:buChar char="•"/>
            </a:pPr>
            <a:r>
              <a:rPr lang="en-US" sz="2800" dirty="0">
                <a:solidFill>
                  <a:schemeClr val="tx1"/>
                </a:solidFill>
                <a:latin typeface="Calibri" panose="020F0502020204030204" pitchFamily="34" charset="0"/>
                <a:cs typeface="Calibri" panose="020F0502020204030204" pitchFamily="34" charset="0"/>
                <a:sym typeface="Calibri"/>
              </a:rPr>
              <a:t>Deliver the “Introduction to the Instructional Shifts” PD to a group of 4-20 colleagues</a:t>
            </a:r>
          </a:p>
          <a:p>
            <a:pPr marL="285750" indent="-285750">
              <a:buClr>
                <a:schemeClr val="dk1"/>
              </a:buClr>
              <a:buSzPts val="3000"/>
              <a:buFont typeface="Arial" charset="0"/>
              <a:buChar char="•"/>
            </a:pPr>
            <a:r>
              <a:rPr lang="en-US" sz="2800" dirty="0">
                <a:solidFill>
                  <a:schemeClr val="tx1"/>
                </a:solidFill>
                <a:latin typeface="Calibri" panose="020F0502020204030204" pitchFamily="34" charset="0"/>
                <a:cs typeface="Calibri" panose="020F0502020204030204" pitchFamily="34" charset="0"/>
                <a:sym typeface="Calibri"/>
              </a:rPr>
              <a:t>This can be done as one 2 hour PD OR two one hour PDs</a:t>
            </a:r>
          </a:p>
          <a:p>
            <a:pPr marL="285750" indent="-285750">
              <a:buClr>
                <a:schemeClr val="dk1"/>
              </a:buClr>
              <a:buSzPts val="3000"/>
              <a:buFont typeface="Arial" charset="0"/>
              <a:buChar char="•"/>
            </a:pPr>
            <a:r>
              <a:rPr lang="en-US" sz="2800" dirty="0">
                <a:solidFill>
                  <a:schemeClr val="tx1"/>
                </a:solidFill>
                <a:latin typeface="Calibri" panose="020F0502020204030204" pitchFamily="34" charset="0"/>
                <a:cs typeface="Calibri" panose="020F0502020204030204" pitchFamily="34" charset="0"/>
                <a:sym typeface="Calibri"/>
              </a:rPr>
              <a:t>Collect and bring back survey data</a:t>
            </a:r>
          </a:p>
        </p:txBody>
      </p:sp>
      <p:sp>
        <p:nvSpPr>
          <p:cNvPr id="2" name="TextBox 1"/>
          <p:cNvSpPr txBox="1"/>
          <p:nvPr/>
        </p:nvSpPr>
        <p:spPr>
          <a:xfrm>
            <a:off x="4341934" y="5443025"/>
            <a:ext cx="1566333" cy="477054"/>
          </a:xfrm>
          <a:prstGeom prst="rect">
            <a:avLst/>
          </a:prstGeom>
          <a:solidFill>
            <a:schemeClr val="bg1"/>
          </a:solidFill>
        </p:spPr>
        <p:txBody>
          <a:bodyPr wrap="square" rtlCol="0">
            <a:spAutoFit/>
          </a:bodyPr>
          <a:lstStyle/>
          <a:p>
            <a:r>
              <a:rPr lang="en-US" sz="2500" dirty="0">
                <a:solidFill>
                  <a:schemeClr val="accent5"/>
                </a:solidFill>
                <a:latin typeface="Calibri" charset="0"/>
                <a:ea typeface="Calibri" charset="0"/>
                <a:cs typeface="Calibri" charset="0"/>
              </a:rPr>
              <a:t>teachers</a:t>
            </a:r>
          </a:p>
        </p:txBody>
      </p:sp>
    </p:spTree>
    <p:extLst>
      <p:ext uri="{BB962C8B-B14F-4D97-AF65-F5344CB8AC3E}">
        <p14:creationId xmlns:p14="http://schemas.microsoft.com/office/powerpoint/2010/main" val="42086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134</a:t>
            </a:fld>
            <a:endParaRPr lang="uk-UA"/>
          </a:p>
        </p:txBody>
      </p:sp>
      <p:sp>
        <p:nvSpPr>
          <p:cNvPr id="3" name="Text Placeholder 2"/>
          <p:cNvSpPr>
            <a:spLocks noGrp="1"/>
          </p:cNvSpPr>
          <p:nvPr>
            <p:ph type="body" idx="1"/>
          </p:nvPr>
        </p:nvSpPr>
        <p:spPr/>
        <p:txBody>
          <a:bodyPr/>
          <a:lstStyle/>
          <a:p>
            <a:pPr marL="565150" indent="-514350">
              <a:buFont typeface="+mj-lt"/>
              <a:buAutoNum type="arabicParenR"/>
            </a:pPr>
            <a:r>
              <a:rPr lang="en-US" sz="3500" b="1" dirty="0">
                <a:solidFill>
                  <a:schemeClr val="bg2"/>
                </a:solidFill>
              </a:rPr>
              <a:t>Phone a friend!</a:t>
            </a:r>
          </a:p>
          <a:p>
            <a:pPr marL="1022350" lvl="1" indent="-514350">
              <a:buFont typeface="Arial" charset="0"/>
              <a:buChar char="•"/>
            </a:pPr>
            <a:r>
              <a:rPr lang="en-US" sz="3500" dirty="0"/>
              <a:t>Identify at least one fellow Content Leader you can reach out to as you prepare</a:t>
            </a:r>
          </a:p>
          <a:p>
            <a:pPr marL="1022350" lvl="1" indent="-514350">
              <a:buFont typeface="Arial" charset="0"/>
              <a:buChar char="•"/>
            </a:pPr>
            <a:r>
              <a:rPr lang="en-US" sz="3500" dirty="0"/>
              <a:t>Exchange contact information!</a:t>
            </a:r>
          </a:p>
          <a:p>
            <a:pPr marL="1022350" lvl="1" indent="-514350">
              <a:buFont typeface="+mj-lt"/>
              <a:buAutoNum type="arabicParenR"/>
            </a:pPr>
            <a:endParaRPr lang="en-US" sz="1000" dirty="0"/>
          </a:p>
          <a:p>
            <a:pPr marL="1022350" lvl="1" indent="-514350">
              <a:buFont typeface="+mj-lt"/>
              <a:buAutoNum type="arabicParenR"/>
            </a:pPr>
            <a:endParaRPr lang="en-US" sz="1000" dirty="0"/>
          </a:p>
          <a:p>
            <a:pPr marL="508000" lvl="1" indent="0" algn="ctr">
              <a:buNone/>
            </a:pPr>
            <a:r>
              <a:rPr lang="en-US" sz="3500" b="1" dirty="0"/>
              <a:t>Still stuck? </a:t>
            </a:r>
          </a:p>
          <a:p>
            <a:pPr marL="508000" indent="-457200">
              <a:buFont typeface="+mj-lt"/>
              <a:buAutoNum type="arabicParenR"/>
            </a:pPr>
            <a:r>
              <a:rPr lang="en-US" sz="3500" b="1" dirty="0">
                <a:solidFill>
                  <a:schemeClr val="bg2"/>
                </a:solidFill>
              </a:rPr>
              <a:t>Email content-related questions to:</a:t>
            </a:r>
          </a:p>
          <a:p>
            <a:pPr marL="50800" indent="0" algn="ctr">
              <a:buNone/>
            </a:pPr>
            <a:r>
              <a:rPr lang="en-US" sz="3500" b="1" dirty="0" err="1"/>
              <a:t>ELAContentLeaders@schoolkitgroup.com</a:t>
            </a:r>
            <a:endParaRPr lang="en-US" sz="3500" b="1" dirty="0"/>
          </a:p>
          <a:p>
            <a:pPr marL="508000" indent="-457200">
              <a:buFont typeface="+mj-lt"/>
              <a:buAutoNum type="arabicParenR"/>
            </a:pPr>
            <a:endParaRPr lang="en-US" dirty="0"/>
          </a:p>
        </p:txBody>
      </p:sp>
      <p:sp>
        <p:nvSpPr>
          <p:cNvPr id="4" name="Title 3"/>
          <p:cNvSpPr>
            <a:spLocks noGrp="1"/>
          </p:cNvSpPr>
          <p:nvPr>
            <p:ph type="title"/>
          </p:nvPr>
        </p:nvSpPr>
        <p:spPr/>
        <p:txBody>
          <a:bodyPr/>
          <a:lstStyle/>
          <a:p>
            <a:r>
              <a:rPr lang="en-US" dirty="0"/>
              <a:t>If you have questions as you plan</a:t>
            </a:r>
            <a:r>
              <a:rPr lang="is-IS" dirty="0"/>
              <a:t>…</a:t>
            </a:r>
            <a:endParaRPr lang="en-US" dirty="0"/>
          </a:p>
        </p:txBody>
      </p:sp>
    </p:spTree>
    <p:extLst>
      <p:ext uri="{BB962C8B-B14F-4D97-AF65-F5344CB8AC3E}">
        <p14:creationId xmlns:p14="http://schemas.microsoft.com/office/powerpoint/2010/main" val="262468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135</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404019" y="756955"/>
            <a:ext cx="11383962" cy="4628300"/>
          </a:xfrm>
        </p:spPr>
        <p:txBody>
          <a:bodyPr/>
          <a:lstStyle/>
          <a:p>
            <a:pPr marL="571500" indent="-571500">
              <a:buFont typeface="Arial" panose="020B0604020202020204" pitchFamily="34" charset="0"/>
              <a:buChar char="•"/>
            </a:pPr>
            <a:r>
              <a:rPr lang="en-US" sz="3600" dirty="0"/>
              <a:t>What </a:t>
            </a:r>
            <a:r>
              <a:rPr lang="en-US" sz="3600" b="1" dirty="0">
                <a:solidFill>
                  <a:schemeClr val="bg2"/>
                </a:solidFill>
              </a:rPr>
              <a:t>connections</a:t>
            </a:r>
            <a:r>
              <a:rPr lang="en-US" sz="3600" dirty="0"/>
              <a:t> did you notice between today’s learning and the “Facilitating Adult Group Learning” distinction Assessment?</a:t>
            </a:r>
            <a:br>
              <a:rPr lang="en-US" sz="3600" dirty="0"/>
            </a:br>
            <a:endParaRPr lang="en-US" sz="3600" dirty="0"/>
          </a:p>
          <a:p>
            <a:pPr marL="571500" indent="-571500">
              <a:buFont typeface="Arial" panose="020B0604020202020204" pitchFamily="34" charset="0"/>
              <a:buChar char="•"/>
            </a:pPr>
            <a:r>
              <a:rPr lang="en-US" sz="3600" dirty="0"/>
              <a:t>What </a:t>
            </a:r>
            <a:r>
              <a:rPr lang="en-US" sz="3600" b="1" dirty="0">
                <a:solidFill>
                  <a:schemeClr val="bg2"/>
                </a:solidFill>
              </a:rPr>
              <a:t>skills</a:t>
            </a:r>
            <a:r>
              <a:rPr lang="en-US" sz="3600" dirty="0"/>
              <a:t> have you learned that will support you in thinking about this assessment? </a:t>
            </a:r>
          </a:p>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r>
              <a:rPr lang="en-US" sz="3600" dirty="0"/>
              <a:t>What </a:t>
            </a:r>
            <a:r>
              <a:rPr lang="en-US" sz="3600" b="1" dirty="0">
                <a:solidFill>
                  <a:schemeClr val="bg2"/>
                </a:solidFill>
              </a:rPr>
              <a:t>knowledge</a:t>
            </a:r>
            <a:r>
              <a:rPr lang="en-US" sz="3600" dirty="0"/>
              <a:t> have you acquired that will support you in thinking about this assessment? </a:t>
            </a:r>
          </a:p>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endParaRPr lang="en-US" sz="3600" dirty="0"/>
          </a:p>
          <a:p>
            <a:endParaRPr lang="en-US" sz="3600" dirty="0"/>
          </a:p>
          <a:p>
            <a:pPr marL="457200" indent="-457200">
              <a:buFont typeface="Arial" panose="020B0604020202020204" pitchFamily="34" charset="0"/>
              <a:buChar char="•"/>
            </a:pPr>
            <a:endParaRPr lang="en-US" sz="3200" dirty="0"/>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2499391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136</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404019" y="1017587"/>
            <a:ext cx="11383962" cy="4822825"/>
          </a:xfrm>
        </p:spPr>
        <p:txBody>
          <a:bodyPr/>
          <a:lstStyle/>
          <a:p>
            <a:r>
              <a:rPr lang="en-US" sz="3600" b="1" dirty="0">
                <a:solidFill>
                  <a:schemeClr val="bg2"/>
                </a:solidFill>
              </a:rPr>
              <a:t>Between CLM 8 and CLM 9: </a:t>
            </a:r>
          </a:p>
          <a:p>
            <a:endParaRPr lang="en-US" sz="3600" dirty="0"/>
          </a:p>
          <a:p>
            <a:pPr marL="457200" indent="-457200">
              <a:buFont typeface="Arial" panose="020B0604020202020204" pitchFamily="34" charset="0"/>
              <a:buChar char="•"/>
            </a:pPr>
            <a:endParaRPr lang="en-US" sz="3200" dirty="0"/>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Next Steps</a:t>
            </a:r>
          </a:p>
        </p:txBody>
      </p:sp>
      <p:pic>
        <p:nvPicPr>
          <p:cNvPr id="2050" name="Picture 2">
            <a:extLst>
              <a:ext uri="{FF2B5EF4-FFF2-40B4-BE49-F238E27FC236}">
                <a16:creationId xmlns:a16="http://schemas.microsoft.com/office/drawing/2014/main" id="{0229BE22-CC3C-2046-86C1-62D538A58E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9383" y="1825994"/>
            <a:ext cx="10533234" cy="3865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697820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240"/>
        <p:cNvGrpSpPr/>
        <p:nvPr/>
      </p:nvGrpSpPr>
      <p:grpSpPr>
        <a:xfrm>
          <a:off x="0" y="0"/>
          <a:ext cx="0" cy="0"/>
          <a:chOff x="0" y="0"/>
          <a:chExt cx="0" cy="0"/>
        </a:xfrm>
      </p:grpSpPr>
      <p:sp>
        <p:nvSpPr>
          <p:cNvPr id="1241" name="Shape 1241"/>
          <p:cNvSpPr txBox="1">
            <a:spLocks noGrp="1"/>
          </p:cNvSpPr>
          <p:nvPr>
            <p:ph type="body" idx="1"/>
          </p:nvPr>
        </p:nvSpPr>
        <p:spPr>
          <a:xfrm>
            <a:off x="404018" y="1856260"/>
            <a:ext cx="11383963" cy="4822825"/>
          </a:xfrm>
          <a:prstGeom prst="rect">
            <a:avLst/>
          </a:prstGeom>
          <a:noFill/>
          <a:ln>
            <a:noFill/>
          </a:ln>
        </p:spPr>
        <p:txBody>
          <a:bodyPr spcFirstLastPara="1" wrap="square" lIns="91425" tIns="45700" rIns="91425" bIns="45700" anchor="t" anchorCtr="0">
            <a:noAutofit/>
          </a:bodyPr>
          <a:lstStyle/>
          <a:p>
            <a:pPr marL="0" lvl="0" indent="0" algn="ctr">
              <a:spcBef>
                <a:spcPts val="0"/>
              </a:spcBef>
              <a:buClr>
                <a:schemeClr val="dk1"/>
              </a:buClr>
              <a:buSzPts val="3800"/>
              <a:buNone/>
            </a:pPr>
            <a:endParaRPr lang="en-US" dirty="0">
              <a:hlinkClick r:id="rId3"/>
            </a:endParaRPr>
          </a:p>
          <a:p>
            <a:pPr marL="0" lvl="0" indent="0" algn="ctr">
              <a:spcBef>
                <a:spcPts val="0"/>
              </a:spcBef>
              <a:buClr>
                <a:schemeClr val="dk1"/>
              </a:buClr>
              <a:buSzPts val="3800"/>
              <a:buNone/>
            </a:pPr>
            <a:endParaRPr lang="en-US" dirty="0">
              <a:hlinkClick r:id="rId3"/>
            </a:endParaRPr>
          </a:p>
          <a:p>
            <a:pPr marL="0" lvl="0" indent="0" algn="ctr">
              <a:spcBef>
                <a:spcPts val="0"/>
              </a:spcBef>
              <a:buClr>
                <a:schemeClr val="dk1"/>
              </a:buClr>
              <a:buSzPts val="3800"/>
              <a:buNone/>
            </a:pPr>
            <a:r>
              <a:rPr lang="en-US" sz="4400" dirty="0">
                <a:hlinkClick r:id="rId4"/>
              </a:rPr>
              <a:t>https://tinyurl.com/Y3LDOEContentLeaderDay8</a:t>
            </a:r>
            <a:r>
              <a:rPr lang="en-US" sz="4400" dirty="0"/>
              <a:t> </a:t>
            </a:r>
          </a:p>
          <a:p>
            <a:pPr marL="0" lvl="0" indent="0" algn="ctr">
              <a:spcBef>
                <a:spcPts val="0"/>
              </a:spcBef>
              <a:buClr>
                <a:schemeClr val="dk1"/>
              </a:buClr>
              <a:buSzPts val="3800"/>
              <a:buNone/>
            </a:pPr>
            <a:endParaRPr lang="en-US" sz="4000" b="0" i="0" u="sng" strike="noStrike" cap="none" dirty="0">
              <a:solidFill>
                <a:srgbClr val="0070C0"/>
              </a:solidFill>
              <a:latin typeface="Calibri"/>
              <a:ea typeface="Calibri"/>
              <a:cs typeface="Calibri"/>
              <a:sym typeface="Calibri"/>
            </a:endParaRPr>
          </a:p>
        </p:txBody>
      </p:sp>
      <p:sp>
        <p:nvSpPr>
          <p:cNvPr id="1242" name="Shape 1242"/>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Give us your feedback!</a:t>
            </a:r>
            <a:endParaRPr sz="4000" b="0" i="0" u="none" strike="noStrike" cap="none" dirty="0">
              <a:solidFill>
                <a:schemeClr val="lt1"/>
              </a:solidFill>
              <a:latin typeface="Calibri"/>
              <a:ea typeface="Calibri"/>
              <a:cs typeface="Calibri"/>
              <a:sym typeface="Calibri"/>
            </a:endParaRPr>
          </a:p>
        </p:txBody>
      </p:sp>
      <p:sp>
        <p:nvSpPr>
          <p:cNvPr id="1243" name="Shape 1243"/>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137</a:t>
            </a:fld>
            <a:endParaRPr sz="1600" b="0" i="0" u="none" strike="noStrike" cap="non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398463" y="1124044"/>
            <a:ext cx="11457953" cy="4822825"/>
          </a:xfrm>
          <a:prstGeom prst="rect">
            <a:avLst/>
          </a:prstGeom>
          <a:noFill/>
          <a:ln>
            <a:noFill/>
          </a:ln>
        </p:spPr>
        <p:txBody>
          <a:bodyPr spcFirstLastPara="1" wrap="square" lIns="91425" tIns="45700" rIns="91425" bIns="45700" anchor="t" anchorCtr="0">
            <a:noAutofit/>
          </a:bodyPr>
          <a:lstStyle/>
          <a:p>
            <a:pPr marL="228600" lvl="0" indent="-228600">
              <a:spcBef>
                <a:spcPts val="0"/>
              </a:spcBef>
            </a:pPr>
            <a:r>
              <a:rPr lang="en-US" sz="3600" b="1" dirty="0">
                <a:solidFill>
                  <a:schemeClr val="tx1"/>
                </a:solidFill>
              </a:rPr>
              <a:t>Practice: </a:t>
            </a:r>
            <a:r>
              <a:rPr lang="en-US" sz="3600" dirty="0">
                <a:solidFill>
                  <a:schemeClr val="tx1"/>
                </a:solidFill>
              </a:rPr>
              <a:t>What is one major way in which your</a:t>
            </a:r>
            <a:r>
              <a:rPr lang="en-US" sz="3600" i="1" dirty="0">
                <a:solidFill>
                  <a:schemeClr val="tx1"/>
                </a:solidFill>
              </a:rPr>
              <a:t> practice</a:t>
            </a:r>
            <a:r>
              <a:rPr lang="en-US" sz="3600" dirty="0">
                <a:solidFill>
                  <a:schemeClr val="tx1"/>
                </a:solidFill>
              </a:rPr>
              <a:t> as a literacy teacher/literacy leader has shifted based on your learning from the ELA Content Leader Modules?  </a:t>
            </a:r>
          </a:p>
          <a:p>
            <a:pPr marL="228600" lvl="0" indent="-228600"/>
            <a:r>
              <a:rPr lang="en-US" sz="3600" b="1" dirty="0">
                <a:solidFill>
                  <a:schemeClr val="tx1"/>
                </a:solidFill>
              </a:rPr>
              <a:t>Knowledge: </a:t>
            </a:r>
            <a:r>
              <a:rPr lang="en-US" sz="3600" dirty="0">
                <a:solidFill>
                  <a:schemeClr val="tx1"/>
                </a:solidFill>
              </a:rPr>
              <a:t>What specific </a:t>
            </a:r>
            <a:r>
              <a:rPr lang="en-US" sz="3600" i="1" dirty="0">
                <a:solidFill>
                  <a:schemeClr val="tx1"/>
                </a:solidFill>
              </a:rPr>
              <a:t>knowledge</a:t>
            </a:r>
            <a:r>
              <a:rPr lang="en-US" sz="3600" dirty="0">
                <a:solidFill>
                  <a:schemeClr val="tx1"/>
                </a:solidFill>
              </a:rPr>
              <a:t> about literacy research or the Guidebooks Curriculum that you learned from the Content Modules supported this shift in your practice and how?</a:t>
            </a:r>
          </a:p>
          <a:p>
            <a:pPr marL="228600" lvl="0" indent="-228600"/>
            <a:r>
              <a:rPr lang="en-US" sz="3600" b="1" dirty="0">
                <a:solidFill>
                  <a:schemeClr val="tx1"/>
                </a:solidFill>
              </a:rPr>
              <a:t>Student Impact: </a:t>
            </a:r>
            <a:r>
              <a:rPr lang="en-US" sz="3600" dirty="0">
                <a:solidFill>
                  <a:schemeClr val="tx1"/>
                </a:solidFill>
              </a:rPr>
              <a:t>How has this shift in practice impacted </a:t>
            </a:r>
            <a:r>
              <a:rPr lang="en-US" sz="3600" i="1" dirty="0">
                <a:solidFill>
                  <a:schemeClr val="tx1"/>
                </a:solidFill>
              </a:rPr>
              <a:t>student learning</a:t>
            </a:r>
            <a:r>
              <a:rPr lang="en-US" sz="3600" dirty="0">
                <a:solidFill>
                  <a:schemeClr val="tx1"/>
                </a:solidFill>
              </a:rPr>
              <a:t>?</a:t>
            </a:r>
          </a:p>
          <a:p>
            <a:pPr marL="0" marR="0" lvl="0" indent="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17" name="Shape 117"/>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Prepare!</a:t>
            </a:r>
            <a:endParaRPr sz="4000" b="0" i="0" u="none" strike="noStrike" cap="none" dirty="0">
              <a:solidFill>
                <a:schemeClr val="lt1"/>
              </a:solidFill>
              <a:latin typeface="Calibri"/>
              <a:ea typeface="Calibri"/>
              <a:cs typeface="Calibri"/>
              <a:sym typeface="Calibri"/>
            </a:endParaRPr>
          </a:p>
        </p:txBody>
      </p:sp>
      <p:sp>
        <p:nvSpPr>
          <p:cNvPr id="118" name="Shape 118"/>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14</a:t>
            </a:fld>
            <a:endParaRPr sz="18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txBox="1">
            <a:spLocks noGrp="1"/>
          </p:cNvSpPr>
          <p:nvPr>
            <p:ph type="body" idx="1"/>
          </p:nvPr>
        </p:nvSpPr>
        <p:spPr>
          <a:xfrm>
            <a:off x="404013" y="1017588"/>
            <a:ext cx="11384100" cy="111015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5A5A5A"/>
              </a:buClr>
              <a:buSzPts val="2800"/>
              <a:buFont typeface="Arial"/>
              <a:buNone/>
            </a:pPr>
            <a:r>
              <a:rPr lang="en-US" sz="4000" b="0" i="0" u="none" strike="noStrike" cap="none" dirty="0">
                <a:solidFill>
                  <a:schemeClr val="tx1"/>
                </a:solidFill>
                <a:sym typeface="Calibri"/>
              </a:rPr>
              <a:t>Be </a:t>
            </a:r>
            <a:r>
              <a:rPr lang="en-US" sz="4000" b="1" i="0" u="none" strike="noStrike" cap="none" dirty="0">
                <a:solidFill>
                  <a:schemeClr val="tx1"/>
                </a:solidFill>
                <a:sym typeface="Calibri"/>
              </a:rPr>
              <a:t>specific, concrete, and detailed </a:t>
            </a:r>
            <a:r>
              <a:rPr lang="en-US" sz="4000" b="0" i="0" u="none" strike="noStrike" cap="none" dirty="0">
                <a:solidFill>
                  <a:schemeClr val="tx1"/>
                </a:solidFill>
                <a:sym typeface="Calibri"/>
              </a:rPr>
              <a:t>in your reflections.</a:t>
            </a:r>
            <a:endParaRPr sz="4000" dirty="0">
              <a:solidFill>
                <a:schemeClr val="tx1"/>
              </a:solidFill>
            </a:endParaRP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24" name="Shape 124"/>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What will these reflections look like?</a:t>
            </a:r>
            <a:endParaRPr sz="4000" b="0" i="0" u="none" strike="noStrike" cap="none" dirty="0">
              <a:solidFill>
                <a:schemeClr val="lt1"/>
              </a:solidFill>
              <a:latin typeface="Calibri"/>
              <a:ea typeface="Calibri"/>
              <a:cs typeface="Calibri"/>
              <a:sym typeface="Calibri"/>
            </a:endParaRPr>
          </a:p>
        </p:txBody>
      </p:sp>
      <p:sp>
        <p:nvSpPr>
          <p:cNvPr id="125" name="Shape 125"/>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15</a:t>
            </a:fld>
            <a:endParaRPr sz="1800">
              <a:solidFill>
                <a:schemeClr val="dk1"/>
              </a:solidFill>
              <a:latin typeface="Calibri"/>
              <a:ea typeface="Calibri"/>
              <a:cs typeface="Calibri"/>
              <a:sym typeface="Calibri"/>
            </a:endParaRPr>
          </a:p>
        </p:txBody>
      </p:sp>
      <p:sp>
        <p:nvSpPr>
          <p:cNvPr id="2" name="Rectangle 1"/>
          <p:cNvSpPr/>
          <p:nvPr/>
        </p:nvSpPr>
        <p:spPr>
          <a:xfrm>
            <a:off x="635761" y="1970140"/>
            <a:ext cx="5413347" cy="3876959"/>
          </a:xfrm>
          <a:prstGeom prst="rect">
            <a:avLst/>
          </a:prstGeom>
          <a:ln w="38100">
            <a:solidFill>
              <a:schemeClr val="bg2"/>
            </a:solidFill>
          </a:ln>
        </p:spPr>
        <p:txBody>
          <a:bodyPr wrap="square">
            <a:spAutoFit/>
          </a:bodyPr>
          <a:lstStyle/>
          <a:p>
            <a:pPr lvl="0" algn="ctr">
              <a:lnSpc>
                <a:spcPct val="90000"/>
              </a:lnSpc>
              <a:spcBef>
                <a:spcPts val="1000"/>
              </a:spcBef>
              <a:buClr>
                <a:srgbClr val="5A5A5A"/>
              </a:buClr>
              <a:buSzPts val="2800"/>
            </a:pPr>
            <a:r>
              <a:rPr lang="en-US" sz="3300" b="1" dirty="0">
                <a:solidFill>
                  <a:schemeClr val="tx1"/>
                </a:solidFill>
                <a:latin typeface="Calibri"/>
                <a:ea typeface="Calibri"/>
                <a:cs typeface="Calibri"/>
                <a:sym typeface="Calibri"/>
              </a:rPr>
              <a:t>Example</a:t>
            </a:r>
            <a:r>
              <a:rPr lang="en-US" sz="3300" dirty="0">
                <a:solidFill>
                  <a:schemeClr val="tx1"/>
                </a:solidFill>
                <a:latin typeface="Calibri"/>
                <a:ea typeface="Calibri"/>
                <a:cs typeface="Calibri"/>
                <a:sym typeface="Calibri"/>
              </a:rPr>
              <a:t>:  </a:t>
            </a:r>
          </a:p>
          <a:p>
            <a:pPr lvl="0" algn="ctr">
              <a:lnSpc>
                <a:spcPct val="90000"/>
              </a:lnSpc>
              <a:spcBef>
                <a:spcPts val="1000"/>
              </a:spcBef>
              <a:buClr>
                <a:srgbClr val="5A5A5A"/>
              </a:buClr>
              <a:buSzPts val="2800"/>
            </a:pPr>
            <a:r>
              <a:rPr lang="en-US" sz="3300" dirty="0">
                <a:solidFill>
                  <a:schemeClr val="tx1"/>
                </a:solidFill>
                <a:latin typeface="Calibri"/>
                <a:ea typeface="Calibri"/>
                <a:cs typeface="Calibri"/>
                <a:sym typeface="Calibri"/>
              </a:rPr>
              <a:t>“I have implemented the Guidebooks protocols for speaking and listening during my small group discussion times at least twice per week. I started using this during </a:t>
            </a:r>
            <a:r>
              <a:rPr lang="en-US" sz="3300" i="1" dirty="0">
                <a:solidFill>
                  <a:schemeClr val="tx1"/>
                </a:solidFill>
                <a:latin typeface="Calibri"/>
                <a:ea typeface="Calibri"/>
                <a:cs typeface="Calibri"/>
                <a:sym typeface="Calibri"/>
              </a:rPr>
              <a:t>The Whipping Boy </a:t>
            </a:r>
            <a:r>
              <a:rPr lang="en-US" sz="3300" dirty="0">
                <a:solidFill>
                  <a:schemeClr val="tx1"/>
                </a:solidFill>
                <a:latin typeface="Calibri"/>
                <a:ea typeface="Calibri"/>
                <a:cs typeface="Calibri"/>
                <a:sym typeface="Calibri"/>
              </a:rPr>
              <a:t>Unit by…”</a:t>
            </a:r>
            <a:endParaRPr lang="en-US" sz="3300" dirty="0">
              <a:solidFill>
                <a:schemeClr val="tx1"/>
              </a:solidFill>
            </a:endParaRPr>
          </a:p>
        </p:txBody>
      </p:sp>
      <p:sp>
        <p:nvSpPr>
          <p:cNvPr id="7" name="Rectangle 6"/>
          <p:cNvSpPr/>
          <p:nvPr/>
        </p:nvSpPr>
        <p:spPr>
          <a:xfrm>
            <a:off x="6280856" y="1970140"/>
            <a:ext cx="5413347" cy="3860031"/>
          </a:xfrm>
          <a:prstGeom prst="rect">
            <a:avLst/>
          </a:prstGeom>
          <a:ln w="38100">
            <a:solidFill>
              <a:schemeClr val="bg2"/>
            </a:solidFill>
          </a:ln>
        </p:spPr>
        <p:txBody>
          <a:bodyPr wrap="square">
            <a:spAutoFit/>
          </a:bodyPr>
          <a:lstStyle/>
          <a:p>
            <a:pPr lvl="0" algn="ctr">
              <a:lnSpc>
                <a:spcPct val="90000"/>
              </a:lnSpc>
              <a:spcBef>
                <a:spcPts val="1000"/>
              </a:spcBef>
              <a:buClr>
                <a:srgbClr val="5A5A5A"/>
              </a:buClr>
              <a:buSzPts val="2800"/>
            </a:pPr>
            <a:r>
              <a:rPr lang="en-US" sz="3300" b="1" dirty="0">
                <a:solidFill>
                  <a:schemeClr val="tx1"/>
                </a:solidFill>
                <a:latin typeface="Calibri"/>
                <a:ea typeface="Calibri"/>
                <a:cs typeface="Calibri"/>
                <a:sym typeface="Calibri"/>
              </a:rPr>
              <a:t>Non-Example:</a:t>
            </a:r>
            <a:endParaRPr lang="en-US" sz="3300" dirty="0">
              <a:solidFill>
                <a:schemeClr val="tx1"/>
              </a:solidFill>
              <a:latin typeface="Calibri"/>
              <a:ea typeface="Calibri"/>
              <a:cs typeface="Calibri"/>
              <a:sym typeface="Calibri"/>
            </a:endParaRPr>
          </a:p>
          <a:p>
            <a:pPr lvl="0" algn="ctr">
              <a:lnSpc>
                <a:spcPct val="90000"/>
              </a:lnSpc>
              <a:spcBef>
                <a:spcPts val="1000"/>
              </a:spcBef>
              <a:buClr>
                <a:srgbClr val="5A5A5A"/>
              </a:buClr>
              <a:buSzPts val="2800"/>
            </a:pPr>
            <a:r>
              <a:rPr lang="en-US" sz="3300" dirty="0">
                <a:solidFill>
                  <a:schemeClr val="tx1"/>
                </a:solidFill>
                <a:latin typeface="Calibri"/>
                <a:ea typeface="Calibri"/>
                <a:cs typeface="Calibri"/>
                <a:sym typeface="Calibri"/>
              </a:rPr>
              <a:t> “I have become a more reflective practitioner and feel like I am really succeeding.”</a:t>
            </a:r>
          </a:p>
          <a:p>
            <a:pPr lvl="0" algn="ctr">
              <a:lnSpc>
                <a:spcPct val="90000"/>
              </a:lnSpc>
              <a:spcBef>
                <a:spcPts val="1000"/>
              </a:spcBef>
              <a:buClr>
                <a:srgbClr val="5A5A5A"/>
              </a:buClr>
              <a:buSzPts val="2800"/>
            </a:pPr>
            <a:endParaRPr lang="en-US" sz="3300" dirty="0">
              <a:solidFill>
                <a:schemeClr val="tx1"/>
              </a:solidFill>
              <a:latin typeface="Calibri"/>
              <a:ea typeface="Calibri"/>
              <a:cs typeface="Calibri"/>
              <a:sym typeface="Calibri"/>
            </a:endParaRPr>
          </a:p>
          <a:p>
            <a:pPr lvl="0" algn="ctr">
              <a:lnSpc>
                <a:spcPct val="90000"/>
              </a:lnSpc>
              <a:spcBef>
                <a:spcPts val="1000"/>
              </a:spcBef>
              <a:buClr>
                <a:srgbClr val="5A5A5A"/>
              </a:buClr>
              <a:buSzPts val="2800"/>
            </a:pPr>
            <a:endParaRPr lang="en-US" sz="3300" dirty="0">
              <a:solidFill>
                <a:schemeClr val="tx1"/>
              </a:solidFill>
              <a:latin typeface="Calibri"/>
              <a:ea typeface="Calibri"/>
              <a:cs typeface="Calibri"/>
              <a:sym typeface="Calibri"/>
            </a:endParaRPr>
          </a:p>
          <a:p>
            <a:pPr lvl="0" algn="ctr">
              <a:lnSpc>
                <a:spcPct val="90000"/>
              </a:lnSpc>
              <a:spcBef>
                <a:spcPts val="1000"/>
              </a:spcBef>
              <a:buClr>
                <a:srgbClr val="5A5A5A"/>
              </a:buClr>
              <a:buSzPts val="2800"/>
            </a:pPr>
            <a:endParaRPr lang="en-US" sz="3700" dirty="0">
              <a:solidFill>
                <a:schemeClr val="tx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355601" y="1124044"/>
            <a:ext cx="11500816" cy="4822825"/>
          </a:xfrm>
          <a:prstGeom prst="rect">
            <a:avLst/>
          </a:prstGeom>
          <a:solidFill>
            <a:schemeClr val="bg1"/>
          </a:solidFill>
          <a:ln>
            <a:noFill/>
          </a:ln>
        </p:spPr>
        <p:txBody>
          <a:bodyPr spcFirstLastPara="1" wrap="square" lIns="91425" tIns="45700" rIns="91425" bIns="45700" anchor="t" anchorCtr="0">
            <a:noAutofit/>
          </a:bodyPr>
          <a:lstStyle/>
          <a:p>
            <a:pPr marL="228600" lvl="0" indent="-228600">
              <a:spcBef>
                <a:spcPts val="0"/>
              </a:spcBef>
            </a:pPr>
            <a:r>
              <a:rPr lang="en-US" sz="4400" b="1" dirty="0">
                <a:solidFill>
                  <a:schemeClr val="bg2"/>
                </a:solidFill>
              </a:rPr>
              <a:t>Access</a:t>
            </a:r>
            <a:r>
              <a:rPr lang="en-US" sz="4400" dirty="0">
                <a:solidFill>
                  <a:schemeClr val="tx1"/>
                </a:solidFill>
              </a:rPr>
              <a:t> the Reflection Tool:</a:t>
            </a:r>
          </a:p>
          <a:p>
            <a:pPr marL="228600" lvl="0" indent="-228600">
              <a:spcBef>
                <a:spcPts val="0"/>
              </a:spcBef>
            </a:pPr>
            <a:endParaRPr lang="en-US" sz="4400" dirty="0">
              <a:solidFill>
                <a:schemeClr val="tx1"/>
              </a:solidFill>
            </a:endParaRPr>
          </a:p>
          <a:p>
            <a:pPr marL="0" lvl="0" indent="0" algn="ctr">
              <a:spcBef>
                <a:spcPts val="0"/>
              </a:spcBef>
              <a:buNone/>
            </a:pPr>
            <a:r>
              <a:rPr lang="en-US" sz="4400" b="1" dirty="0">
                <a:solidFill>
                  <a:schemeClr val="tx1"/>
                </a:solidFill>
              </a:rPr>
              <a:t>   </a:t>
            </a:r>
            <a:r>
              <a:rPr lang="en-US" sz="4400" b="1" u="sng" dirty="0">
                <a:solidFill>
                  <a:srgbClr val="0070C0"/>
                </a:solidFill>
              </a:rPr>
              <a:t>https://</a:t>
            </a:r>
            <a:r>
              <a:rPr lang="en-US" sz="4400" b="1" u="sng" dirty="0" err="1">
                <a:solidFill>
                  <a:srgbClr val="0070C0"/>
                </a:solidFill>
              </a:rPr>
              <a:t>tinyurl.com</a:t>
            </a:r>
            <a:r>
              <a:rPr lang="en-US" sz="4400" b="1" u="sng" dirty="0">
                <a:solidFill>
                  <a:srgbClr val="0070C0"/>
                </a:solidFill>
              </a:rPr>
              <a:t>/Y3CLM8Reflections</a:t>
            </a:r>
          </a:p>
          <a:p>
            <a:pPr marL="228600" lvl="0" indent="-228600">
              <a:spcBef>
                <a:spcPts val="0"/>
              </a:spcBef>
            </a:pPr>
            <a:endParaRPr lang="en-US" sz="4000" dirty="0">
              <a:solidFill>
                <a:schemeClr val="tx1"/>
              </a:solidFill>
            </a:endParaRPr>
          </a:p>
          <a:p>
            <a:pPr marL="228600" lvl="0" indent="-228600">
              <a:spcBef>
                <a:spcPts val="0"/>
              </a:spcBef>
            </a:pPr>
            <a:r>
              <a:rPr lang="en-US" sz="4400" b="1" dirty="0">
                <a:solidFill>
                  <a:schemeClr val="bg2"/>
                </a:solidFill>
              </a:rPr>
              <a:t>Record</a:t>
            </a:r>
            <a:r>
              <a:rPr lang="en-US" sz="4400" dirty="0">
                <a:solidFill>
                  <a:schemeClr val="tx1"/>
                </a:solidFill>
              </a:rPr>
              <a:t> your reflections for each question – be clear and specific!</a:t>
            </a:r>
          </a:p>
          <a:p>
            <a:pPr marL="0" marR="0" lvl="0" indent="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17" name="Shape 117"/>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Reflect!</a:t>
            </a:r>
            <a:endParaRPr sz="4000" b="0" i="0" u="none" strike="noStrike" cap="none" dirty="0">
              <a:solidFill>
                <a:schemeClr val="lt1"/>
              </a:solidFill>
              <a:latin typeface="Calibri"/>
              <a:ea typeface="Calibri"/>
              <a:cs typeface="Calibri"/>
              <a:sym typeface="Calibri"/>
            </a:endParaRPr>
          </a:p>
        </p:txBody>
      </p:sp>
      <p:sp>
        <p:nvSpPr>
          <p:cNvPr id="118" name="Shape 118"/>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16</a:t>
            </a:fld>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857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5A5A5A"/>
              </a:buClr>
              <a:buSzPts val="2800"/>
              <a:buNone/>
            </a:pPr>
            <a:r>
              <a:rPr lang="en-US" sz="4500" b="1" i="0" u="none" strike="noStrike" cap="none" dirty="0">
                <a:solidFill>
                  <a:schemeClr val="bg2"/>
                </a:solidFill>
                <a:sym typeface="Calibri"/>
              </a:rPr>
              <a:t>In groups of 3:</a:t>
            </a:r>
          </a:p>
          <a:p>
            <a:pPr marR="0" lvl="0" indent="-457200" algn="l" rtl="0">
              <a:lnSpc>
                <a:spcPct val="90000"/>
              </a:lnSpc>
              <a:spcBef>
                <a:spcPts val="0"/>
              </a:spcBef>
              <a:spcAft>
                <a:spcPts val="0"/>
              </a:spcAft>
              <a:buClr>
                <a:srgbClr val="5A5A5A"/>
              </a:buClr>
              <a:buSzPts val="2800"/>
              <a:buFont typeface="Arial" charset="0"/>
              <a:buChar char="•"/>
            </a:pPr>
            <a:r>
              <a:rPr lang="en-US" sz="4500" dirty="0">
                <a:solidFill>
                  <a:schemeClr val="tx1"/>
                </a:solidFill>
              </a:rPr>
              <a:t>Take turns sharing reflections (2 minutes per person)</a:t>
            </a:r>
          </a:p>
          <a:p>
            <a:pPr lvl="1" indent="-457200">
              <a:spcBef>
                <a:spcPts val="0"/>
              </a:spcBef>
              <a:buSzPts val="2800"/>
              <a:buFont typeface="Arial" charset="0"/>
              <a:buChar char="•"/>
            </a:pPr>
            <a:r>
              <a:rPr lang="en-US" sz="4500" dirty="0">
                <a:solidFill>
                  <a:schemeClr val="tx1"/>
                </a:solidFill>
              </a:rPr>
              <a:t>Practice</a:t>
            </a:r>
          </a:p>
          <a:p>
            <a:pPr lvl="1" indent="-457200">
              <a:spcBef>
                <a:spcPts val="0"/>
              </a:spcBef>
              <a:buSzPts val="2800"/>
              <a:buFont typeface="Arial" charset="0"/>
              <a:buChar char="•"/>
            </a:pPr>
            <a:r>
              <a:rPr lang="en-US" sz="4500" dirty="0">
                <a:solidFill>
                  <a:schemeClr val="tx1"/>
                </a:solidFill>
              </a:rPr>
              <a:t>Knowledge</a:t>
            </a:r>
          </a:p>
          <a:p>
            <a:pPr lvl="1" indent="-457200">
              <a:spcBef>
                <a:spcPts val="0"/>
              </a:spcBef>
              <a:buSzPts val="2800"/>
              <a:buFont typeface="Arial" charset="0"/>
              <a:buChar char="•"/>
            </a:pPr>
            <a:r>
              <a:rPr lang="en-US" sz="4500" dirty="0">
                <a:solidFill>
                  <a:schemeClr val="tx1"/>
                </a:solidFill>
              </a:rPr>
              <a:t>Student Impact</a:t>
            </a:r>
          </a:p>
          <a:p>
            <a:pPr marL="457200" lvl="1" indent="0">
              <a:spcBef>
                <a:spcPts val="0"/>
              </a:spcBef>
              <a:buSzPts val="2800"/>
              <a:buNone/>
            </a:pPr>
            <a:endParaRPr lang="en-US" sz="4000" dirty="0">
              <a:solidFill>
                <a:schemeClr val="tx1"/>
              </a:solidFill>
            </a:endParaRPr>
          </a:p>
          <a:p>
            <a:pPr marR="0" lvl="0" indent="-457200" algn="l" rtl="0">
              <a:lnSpc>
                <a:spcPct val="90000"/>
              </a:lnSpc>
              <a:spcBef>
                <a:spcPts val="0"/>
              </a:spcBef>
              <a:spcAft>
                <a:spcPts val="0"/>
              </a:spcAft>
              <a:buClr>
                <a:srgbClr val="5A5A5A"/>
              </a:buClr>
              <a:buSzPts val="2800"/>
              <a:buFont typeface="Arial" charset="0"/>
              <a:buChar char="•"/>
            </a:pPr>
            <a:endParaRPr dirty="0"/>
          </a:p>
          <a:p>
            <a:pPr marL="0" marR="0" lvl="0" indent="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47" name="Shape 147"/>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Discuss!</a:t>
            </a:r>
            <a:endParaRPr sz="4000" b="0" i="0" u="none" strike="noStrike" cap="none" dirty="0">
              <a:solidFill>
                <a:schemeClr val="lt1"/>
              </a:solidFill>
              <a:latin typeface="Calibri"/>
              <a:ea typeface="Calibri"/>
              <a:cs typeface="Calibri"/>
              <a:sym typeface="Calibri"/>
            </a:endParaRPr>
          </a:p>
        </p:txBody>
      </p:sp>
      <p:sp>
        <p:nvSpPr>
          <p:cNvPr id="148" name="Shape 148"/>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17</a:t>
            </a:fld>
            <a:endParaRPr sz="1800">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Embarking on a PD Cycle of Inquiry</a:t>
            </a:r>
            <a:endParaRPr sz="4000" b="0" i="0" u="none" strike="noStrike" cap="none" dirty="0">
              <a:solidFill>
                <a:schemeClr val="lt1"/>
              </a:solidFill>
              <a:latin typeface="Calibri"/>
              <a:ea typeface="Calibri"/>
              <a:cs typeface="Calibri"/>
              <a:sym typeface="Calibri"/>
            </a:endParaRPr>
          </a:p>
        </p:txBody>
      </p:sp>
      <p:sp>
        <p:nvSpPr>
          <p:cNvPr id="246" name="Shape 246"/>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18</a:t>
            </a:fld>
            <a:endParaRPr sz="1600" b="0" i="0" u="none" strike="noStrike" cap="none">
              <a:solidFill>
                <a:schemeClr val="dk1"/>
              </a:solidFill>
              <a:latin typeface="Calibri"/>
              <a:ea typeface="Calibri"/>
              <a:cs typeface="Calibri"/>
              <a:sym typeface="Calibri"/>
            </a:endParaRPr>
          </a:p>
        </p:txBody>
      </p:sp>
      <p:pic>
        <p:nvPicPr>
          <p:cNvPr id="247" name="Shape 247"/>
          <p:cNvPicPr preferRelativeResize="0"/>
          <p:nvPr/>
        </p:nvPicPr>
        <p:blipFill rotWithShape="1">
          <a:blip r:embed="rId3">
            <a:alphaModFix/>
          </a:blip>
          <a:srcRect/>
          <a:stretch/>
        </p:blipFill>
        <p:spPr>
          <a:xfrm>
            <a:off x="1921933" y="960987"/>
            <a:ext cx="8348134" cy="514165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19</a:t>
            </a:fld>
            <a:endParaRPr lang="uk-UA"/>
          </a:p>
        </p:txBody>
      </p:sp>
      <p:sp>
        <p:nvSpPr>
          <p:cNvPr id="3" name="Text Placeholder 2"/>
          <p:cNvSpPr>
            <a:spLocks noGrp="1"/>
          </p:cNvSpPr>
          <p:nvPr>
            <p:ph type="body" idx="1"/>
          </p:nvPr>
        </p:nvSpPr>
        <p:spPr/>
        <p:txBody>
          <a:bodyPr/>
          <a:lstStyle/>
          <a:p>
            <a:pPr marL="50800" indent="0" algn="ctr">
              <a:buNone/>
            </a:pPr>
            <a:endParaRPr lang="en-US" sz="6000" dirty="0">
              <a:solidFill>
                <a:schemeClr val="tx1"/>
              </a:solidFill>
            </a:endParaRPr>
          </a:p>
          <a:p>
            <a:pPr marL="50800" indent="0" algn="ctr">
              <a:buNone/>
            </a:pPr>
            <a:r>
              <a:rPr lang="en-US" sz="6000" dirty="0">
                <a:solidFill>
                  <a:schemeClr val="tx1"/>
                </a:solidFill>
              </a:rPr>
              <a:t>How do I effectively present professional learning to my colleagues?</a:t>
            </a:r>
          </a:p>
        </p:txBody>
      </p:sp>
      <p:sp>
        <p:nvSpPr>
          <p:cNvPr id="4" name="Title 3"/>
          <p:cNvSpPr>
            <a:spLocks noGrp="1"/>
          </p:cNvSpPr>
          <p:nvPr>
            <p:ph type="title"/>
          </p:nvPr>
        </p:nvSpPr>
        <p:spPr/>
        <p:txBody>
          <a:bodyPr/>
          <a:lstStyle/>
          <a:p>
            <a:r>
              <a:rPr lang="en-US" dirty="0"/>
              <a:t>Our Inquiry Cycle Question</a:t>
            </a:r>
          </a:p>
        </p:txBody>
      </p:sp>
    </p:spTree>
    <p:extLst>
      <p:ext uri="{BB962C8B-B14F-4D97-AF65-F5344CB8AC3E}">
        <p14:creationId xmlns:p14="http://schemas.microsoft.com/office/powerpoint/2010/main" val="713589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F18BEF-6AE3-7340-8EA3-161B7B3508B3}"/>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966EB2F9-E39C-8341-B4ED-D029A8BFBE0B}"/>
              </a:ext>
            </a:extLst>
          </p:cNvPr>
          <p:cNvSpPr>
            <a:spLocks noGrp="1"/>
          </p:cNvSpPr>
          <p:nvPr>
            <p:ph type="body" idx="1"/>
          </p:nvPr>
        </p:nvSpPr>
        <p:spPr>
          <a:xfrm>
            <a:off x="2966545" y="810248"/>
            <a:ext cx="6258909" cy="1023732"/>
          </a:xfrm>
        </p:spPr>
        <p:txBody>
          <a:bodyPr/>
          <a:lstStyle/>
          <a:p>
            <a:pPr marL="177800" indent="0" algn="ctr">
              <a:buNone/>
            </a:pPr>
            <a:r>
              <a:rPr lang="en-US" sz="4400" b="1" dirty="0">
                <a:solidFill>
                  <a:schemeClr val="bg2"/>
                </a:solidFill>
              </a:rPr>
              <a:t>Speed Dating!</a:t>
            </a:r>
          </a:p>
          <a:p>
            <a:pPr marL="177800" indent="0" algn="ctr">
              <a:buNone/>
            </a:pPr>
            <a:endParaRPr lang="en-US" sz="4400" b="1" dirty="0">
              <a:solidFill>
                <a:schemeClr val="bg2"/>
              </a:solidFill>
            </a:endParaRPr>
          </a:p>
          <a:p>
            <a:pPr marL="177800" indent="0" algn="ctr">
              <a:buNone/>
            </a:pPr>
            <a:endParaRPr lang="en-US" sz="4400" b="1" dirty="0">
              <a:solidFill>
                <a:schemeClr val="bg2"/>
              </a:solidFill>
            </a:endParaRPr>
          </a:p>
        </p:txBody>
      </p:sp>
      <p:sp>
        <p:nvSpPr>
          <p:cNvPr id="4" name="Title 3">
            <a:extLst>
              <a:ext uri="{FF2B5EF4-FFF2-40B4-BE49-F238E27FC236}">
                <a16:creationId xmlns:a16="http://schemas.microsoft.com/office/drawing/2014/main" id="{3CB71EBD-86C5-4F45-A2AF-A5BB9B942789}"/>
              </a:ext>
            </a:extLst>
          </p:cNvPr>
          <p:cNvSpPr>
            <a:spLocks noGrp="1"/>
          </p:cNvSpPr>
          <p:nvPr>
            <p:ph type="title"/>
          </p:nvPr>
        </p:nvSpPr>
        <p:spPr/>
        <p:txBody>
          <a:bodyPr/>
          <a:lstStyle/>
          <a:p>
            <a:r>
              <a:rPr lang="en-US" dirty="0"/>
              <a:t>Morning Energizer! </a:t>
            </a:r>
          </a:p>
        </p:txBody>
      </p:sp>
      <p:pic>
        <p:nvPicPr>
          <p:cNvPr id="8" name="Picture 7">
            <a:extLst>
              <a:ext uri="{FF2B5EF4-FFF2-40B4-BE49-F238E27FC236}">
                <a16:creationId xmlns:a16="http://schemas.microsoft.com/office/drawing/2014/main" id="{254D8EC9-D9B2-5C45-AB1F-C5F7FC05C772}"/>
              </a:ext>
            </a:extLst>
          </p:cNvPr>
          <p:cNvPicPr>
            <a:picLocks noChangeAspect="1"/>
          </p:cNvPicPr>
          <p:nvPr/>
        </p:nvPicPr>
        <p:blipFill>
          <a:blip r:embed="rId3"/>
          <a:stretch>
            <a:fillRect/>
          </a:stretch>
        </p:blipFill>
        <p:spPr>
          <a:xfrm>
            <a:off x="3621369" y="1139551"/>
            <a:ext cx="5356971" cy="5356971"/>
          </a:xfrm>
          <a:prstGeom prst="rect">
            <a:avLst/>
          </a:prstGeom>
        </p:spPr>
      </p:pic>
    </p:spTree>
    <p:extLst>
      <p:ext uri="{BB962C8B-B14F-4D97-AF65-F5344CB8AC3E}">
        <p14:creationId xmlns:p14="http://schemas.microsoft.com/office/powerpoint/2010/main" val="4127461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What will this cycle of inquiry look like?</a:t>
            </a:r>
            <a:endParaRPr sz="4000" b="0" i="0" u="none" strike="noStrike" cap="none" dirty="0">
              <a:solidFill>
                <a:schemeClr val="lt1"/>
              </a:solidFill>
              <a:latin typeface="Calibri"/>
              <a:ea typeface="Calibri"/>
              <a:cs typeface="Calibri"/>
              <a:sym typeface="Calibri"/>
            </a:endParaRPr>
          </a:p>
        </p:txBody>
      </p:sp>
      <p:sp>
        <p:nvSpPr>
          <p:cNvPr id="246" name="Shape 246"/>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20</a:t>
            </a:fld>
            <a:endParaRPr sz="1600" b="0" i="0" u="none" strike="noStrike" cap="none">
              <a:solidFill>
                <a:schemeClr val="dk1"/>
              </a:solidFill>
              <a:latin typeface="Calibri"/>
              <a:ea typeface="Calibri"/>
              <a:cs typeface="Calibri"/>
              <a:sym typeface="Calibri"/>
            </a:endParaRPr>
          </a:p>
        </p:txBody>
      </p:sp>
      <p:pic>
        <p:nvPicPr>
          <p:cNvPr id="247" name="Shape 247"/>
          <p:cNvPicPr preferRelativeResize="0"/>
          <p:nvPr/>
        </p:nvPicPr>
        <p:blipFill rotWithShape="1">
          <a:blip r:embed="rId3">
            <a:alphaModFix/>
          </a:blip>
          <a:srcRect/>
          <a:stretch/>
        </p:blipFill>
        <p:spPr>
          <a:xfrm>
            <a:off x="1921933" y="960987"/>
            <a:ext cx="8348134" cy="5141659"/>
          </a:xfrm>
          <a:prstGeom prst="rect">
            <a:avLst/>
          </a:prstGeom>
          <a:noFill/>
          <a:ln>
            <a:noFill/>
          </a:ln>
        </p:spPr>
      </p:pic>
      <p:sp>
        <p:nvSpPr>
          <p:cNvPr id="249" name="Shape 249"/>
          <p:cNvSpPr/>
          <p:nvPr/>
        </p:nvSpPr>
        <p:spPr>
          <a:xfrm>
            <a:off x="8026399" y="4191000"/>
            <a:ext cx="1905001" cy="889000"/>
          </a:xfrm>
          <a:prstGeom prst="roundRect">
            <a:avLst>
              <a:gd name="adj" fmla="val 16667"/>
            </a:avLst>
          </a:prstGeom>
          <a:noFill/>
          <a:ln w="57150" cap="flat" cmpd="sng">
            <a:solidFill>
              <a:srgbClr val="FF0000"/>
            </a:solidFill>
            <a:prstDash val="solid"/>
            <a:miter lim="800000"/>
            <a:headEnd type="none" w="med" len="med"/>
            <a:tailEnd type="none"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DFE462"/>
              </a:solidFill>
              <a:latin typeface="Century Schoolbook"/>
              <a:ea typeface="Century Schoolbook"/>
              <a:cs typeface="Century Schoolbook"/>
              <a:sym typeface="Century Schoolbook"/>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1400" y="1821812"/>
            <a:ext cx="704637" cy="754182"/>
          </a:xfrm>
          <a:prstGeom prst="rect">
            <a:avLst/>
          </a:prstGeom>
        </p:spPr>
      </p:pic>
      <p:sp>
        <p:nvSpPr>
          <p:cNvPr id="3" name="Rectangle 2"/>
          <p:cNvSpPr/>
          <p:nvPr/>
        </p:nvSpPr>
        <p:spPr>
          <a:xfrm>
            <a:off x="6284596" y="5489194"/>
            <a:ext cx="762000" cy="272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6492029" y="5422392"/>
            <a:ext cx="1566333" cy="477054"/>
          </a:xfrm>
          <a:prstGeom prst="rect">
            <a:avLst/>
          </a:prstGeom>
          <a:noFill/>
        </p:spPr>
        <p:txBody>
          <a:bodyPr wrap="square" rtlCol="0">
            <a:spAutoFit/>
          </a:bodyPr>
          <a:lstStyle/>
          <a:p>
            <a:r>
              <a:rPr lang="en-US" sz="2500" dirty="0">
                <a:solidFill>
                  <a:schemeClr val="accent5"/>
                </a:solidFill>
                <a:latin typeface="Calibri" charset="0"/>
                <a:ea typeface="Calibri" charset="0"/>
                <a:cs typeface="Calibri" charset="0"/>
              </a:rPr>
              <a:t>teachers</a:t>
            </a:r>
          </a:p>
        </p:txBody>
      </p:sp>
      <p:cxnSp>
        <p:nvCxnSpPr>
          <p:cNvPr id="5" name="Straight Arrow Connector 4"/>
          <p:cNvCxnSpPr/>
          <p:nvPr/>
        </p:nvCxnSpPr>
        <p:spPr>
          <a:xfrm flipV="1">
            <a:off x="1921933" y="5621782"/>
            <a:ext cx="2557357" cy="381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94996" y="4799144"/>
            <a:ext cx="1921933" cy="1246495"/>
          </a:xfrm>
          <a:prstGeom prst="rect">
            <a:avLst/>
          </a:prstGeom>
          <a:noFill/>
        </p:spPr>
        <p:txBody>
          <a:bodyPr wrap="square" rtlCol="0">
            <a:spAutoFit/>
          </a:bodyPr>
          <a:lstStyle/>
          <a:p>
            <a:r>
              <a:rPr lang="en-US" sz="2500" dirty="0">
                <a:solidFill>
                  <a:srgbClr val="FF0000"/>
                </a:solidFill>
                <a:latin typeface="Calibri" charset="0"/>
                <a:ea typeface="Calibri" charset="0"/>
                <a:cs typeface="Calibri" charset="0"/>
              </a:rPr>
              <a:t>Between now and CLM 9</a:t>
            </a:r>
          </a:p>
        </p:txBody>
      </p:sp>
      <p:cxnSp>
        <p:nvCxnSpPr>
          <p:cNvPr id="13" name="Straight Arrow Connector 12"/>
          <p:cNvCxnSpPr/>
          <p:nvPr/>
        </p:nvCxnSpPr>
        <p:spPr>
          <a:xfrm flipV="1">
            <a:off x="1921933" y="5085124"/>
            <a:ext cx="999067" cy="332626"/>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08295" y="1318586"/>
            <a:ext cx="1921933" cy="477054"/>
          </a:xfrm>
          <a:prstGeom prst="rect">
            <a:avLst/>
          </a:prstGeom>
          <a:noFill/>
        </p:spPr>
        <p:txBody>
          <a:bodyPr wrap="square" rtlCol="0">
            <a:spAutoFit/>
          </a:bodyPr>
          <a:lstStyle/>
          <a:p>
            <a:r>
              <a:rPr lang="en-US" sz="2500" dirty="0">
                <a:solidFill>
                  <a:srgbClr val="FF0000"/>
                </a:solidFill>
                <a:latin typeface="Calibri" charset="0"/>
                <a:ea typeface="Calibri" charset="0"/>
                <a:cs typeface="Calibri" charset="0"/>
              </a:rPr>
              <a:t>In CLM 9</a:t>
            </a:r>
          </a:p>
        </p:txBody>
      </p:sp>
      <p:cxnSp>
        <p:nvCxnSpPr>
          <p:cNvPr id="21" name="Straight Arrow Connector 20"/>
          <p:cNvCxnSpPr/>
          <p:nvPr/>
        </p:nvCxnSpPr>
        <p:spPr>
          <a:xfrm>
            <a:off x="643254" y="1899561"/>
            <a:ext cx="1278679" cy="567281"/>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8851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Shape 532"/>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21</a:t>
            </a:fld>
            <a:endParaRPr sz="1600" b="0" i="0" u="none" strike="noStrike" cap="none">
              <a:solidFill>
                <a:schemeClr val="dk1"/>
              </a:solidFill>
              <a:latin typeface="Calibri"/>
              <a:ea typeface="Calibri"/>
              <a:cs typeface="Calibri"/>
              <a:sym typeface="Calibri"/>
            </a:endParaRPr>
          </a:p>
        </p:txBody>
      </p:sp>
      <p:sp>
        <p:nvSpPr>
          <p:cNvPr id="533" name="Shape 533"/>
          <p:cNvSpPr txBox="1">
            <a:spLocks noGrp="1"/>
          </p:cNvSpPr>
          <p:nvPr>
            <p:ph type="body" idx="1"/>
          </p:nvPr>
        </p:nvSpPr>
        <p:spPr>
          <a:xfrm>
            <a:off x="398463" y="1193802"/>
            <a:ext cx="11383963"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AE508B"/>
              </a:buClr>
              <a:buSzPts val="3800"/>
              <a:buFont typeface="Arial"/>
              <a:buNone/>
            </a:pPr>
            <a:r>
              <a:rPr lang="en-US" sz="4000" b="1" i="0" u="none" strike="noStrike" cap="none" dirty="0">
                <a:solidFill>
                  <a:schemeClr val="bg2"/>
                </a:solidFill>
                <a:sym typeface="Calibri"/>
              </a:rPr>
              <a:t>Between now and Content Leader Module 9 you will:</a:t>
            </a:r>
            <a:endParaRPr sz="4000" b="1" dirty="0">
              <a:solidFill>
                <a:schemeClr val="bg2"/>
              </a:solidFill>
            </a:endParaRPr>
          </a:p>
          <a:p>
            <a:pPr marL="228600" lvl="0" indent="-228600">
              <a:lnSpc>
                <a:spcPct val="100000"/>
              </a:lnSpc>
              <a:spcBef>
                <a:spcPts val="2200"/>
              </a:spcBef>
              <a:buClr>
                <a:srgbClr val="797878"/>
              </a:buClr>
              <a:buSzPts val="3800"/>
            </a:pPr>
            <a:r>
              <a:rPr lang="en-US" sz="4000" b="1" dirty="0">
                <a:solidFill>
                  <a:schemeClr val="bg2"/>
                </a:solidFill>
              </a:rPr>
              <a:t>Deliver</a:t>
            </a:r>
            <a:r>
              <a:rPr lang="en-US" sz="4000" dirty="0">
                <a:solidFill>
                  <a:schemeClr val="tx1"/>
                </a:solidFill>
              </a:rPr>
              <a:t> the “Introduction to the Instructional Shifts” PD</a:t>
            </a:r>
          </a:p>
          <a:p>
            <a:pPr marL="685800" lvl="1" indent="-228600">
              <a:lnSpc>
                <a:spcPct val="100000"/>
              </a:lnSpc>
              <a:spcBef>
                <a:spcPts val="2200"/>
              </a:spcBef>
              <a:buClr>
                <a:srgbClr val="797878"/>
              </a:buClr>
              <a:buSzPts val="3800"/>
            </a:pPr>
            <a:r>
              <a:rPr lang="en-US" sz="4000" b="1" dirty="0">
                <a:solidFill>
                  <a:schemeClr val="bg2"/>
                </a:solidFill>
              </a:rPr>
              <a:t>1 hour: </a:t>
            </a:r>
            <a:r>
              <a:rPr lang="en-US" sz="4000" dirty="0">
                <a:solidFill>
                  <a:schemeClr val="tx1"/>
                </a:solidFill>
              </a:rPr>
              <a:t>Experiencing the Instructional Shifts </a:t>
            </a:r>
          </a:p>
          <a:p>
            <a:pPr marL="685800" lvl="1" indent="-228600">
              <a:lnSpc>
                <a:spcPct val="100000"/>
              </a:lnSpc>
              <a:spcBef>
                <a:spcPts val="2200"/>
              </a:spcBef>
              <a:buClr>
                <a:srgbClr val="797878"/>
              </a:buClr>
              <a:buSzPts val="3800"/>
            </a:pPr>
            <a:r>
              <a:rPr lang="en-US" sz="4000" b="1" dirty="0">
                <a:solidFill>
                  <a:schemeClr val="bg2"/>
                </a:solidFill>
              </a:rPr>
              <a:t>1 hour: </a:t>
            </a:r>
            <a:r>
              <a:rPr lang="en-US" sz="4000" dirty="0">
                <a:solidFill>
                  <a:schemeClr val="tx1"/>
                </a:solidFill>
              </a:rPr>
              <a:t>Unpacking the Instructional Shifts</a:t>
            </a:r>
            <a:endParaRPr lang="en-US" sz="4000" dirty="0"/>
          </a:p>
        </p:txBody>
      </p:sp>
      <p:sp>
        <p:nvSpPr>
          <p:cNvPr id="534" name="Shape 534"/>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What PD will you lead?</a:t>
            </a:r>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AA9234-EBB0-6949-A635-1B7D1933D953}"/>
              </a:ext>
            </a:extLst>
          </p:cNvPr>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22</a:t>
            </a:fld>
            <a:endParaRPr lang="en-US" sz="1600">
              <a:solidFill>
                <a:schemeClr val="dk1"/>
              </a:solidFill>
              <a:latin typeface="Calibri"/>
              <a:ea typeface="Calibri"/>
              <a:cs typeface="Calibri"/>
              <a:sym typeface="Calibri"/>
            </a:endParaRPr>
          </a:p>
        </p:txBody>
      </p:sp>
      <p:sp>
        <p:nvSpPr>
          <p:cNvPr id="4" name="Title 3">
            <a:extLst>
              <a:ext uri="{FF2B5EF4-FFF2-40B4-BE49-F238E27FC236}">
                <a16:creationId xmlns:a16="http://schemas.microsoft.com/office/drawing/2014/main" id="{99724569-6720-4941-9822-A338197B1AE1}"/>
              </a:ext>
            </a:extLst>
          </p:cNvPr>
          <p:cNvSpPr>
            <a:spLocks noGrp="1"/>
          </p:cNvSpPr>
          <p:nvPr>
            <p:ph type="title"/>
          </p:nvPr>
        </p:nvSpPr>
        <p:spPr/>
        <p:txBody>
          <a:bodyPr/>
          <a:lstStyle/>
          <a:p>
            <a:r>
              <a:rPr lang="en-US" dirty="0"/>
              <a:t>The 5 ELA Content Leader Distinction Assessments</a:t>
            </a:r>
          </a:p>
        </p:txBody>
      </p:sp>
      <p:sp>
        <p:nvSpPr>
          <p:cNvPr id="6" name="Google Shape;422;p28">
            <a:extLst>
              <a:ext uri="{FF2B5EF4-FFF2-40B4-BE49-F238E27FC236}">
                <a16:creationId xmlns:a16="http://schemas.microsoft.com/office/drawing/2014/main" id="{63F138DD-2DDE-1F4E-9CFD-6CDE17FC568F}"/>
              </a:ext>
            </a:extLst>
          </p:cNvPr>
          <p:cNvSpPr/>
          <p:nvPr/>
        </p:nvSpPr>
        <p:spPr>
          <a:xfrm rot="5400000">
            <a:off x="4854885"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7" name="Google Shape;425;p28">
            <a:extLst>
              <a:ext uri="{FF2B5EF4-FFF2-40B4-BE49-F238E27FC236}">
                <a16:creationId xmlns:a16="http://schemas.microsoft.com/office/drawing/2014/main" id="{749DF7DD-8C08-2643-AF54-07D792BB986C}"/>
              </a:ext>
            </a:extLst>
          </p:cNvPr>
          <p:cNvSpPr/>
          <p:nvPr/>
        </p:nvSpPr>
        <p:spPr>
          <a:xfrm rot="5400000">
            <a:off x="187684"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8" name="Google Shape;426;p28">
            <a:extLst>
              <a:ext uri="{FF2B5EF4-FFF2-40B4-BE49-F238E27FC236}">
                <a16:creationId xmlns:a16="http://schemas.microsoft.com/office/drawing/2014/main" id="{13ABC61E-3AE9-5741-8CB2-67B296534FC8}"/>
              </a:ext>
            </a:extLst>
          </p:cNvPr>
          <p:cNvSpPr txBox="1"/>
          <p:nvPr/>
        </p:nvSpPr>
        <p:spPr>
          <a:xfrm>
            <a:off x="521262" y="2788829"/>
            <a:ext cx="1749359"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Facilitating Adult Group Learning</a:t>
            </a:r>
            <a:endParaRPr sz="2200" dirty="0">
              <a:solidFill>
                <a:schemeClr val="accent6"/>
              </a:solidFill>
              <a:latin typeface="Avenir"/>
              <a:ea typeface="Avenir"/>
              <a:cs typeface="Avenir"/>
              <a:sym typeface="Avenir"/>
            </a:endParaRPr>
          </a:p>
        </p:txBody>
      </p:sp>
      <p:sp>
        <p:nvSpPr>
          <p:cNvPr id="11" name="Google Shape;429;p28">
            <a:extLst>
              <a:ext uri="{FF2B5EF4-FFF2-40B4-BE49-F238E27FC236}">
                <a16:creationId xmlns:a16="http://schemas.microsoft.com/office/drawing/2014/main" id="{E0780F64-A1AD-E14E-B2D4-8FAB3982458C}"/>
              </a:ext>
            </a:extLst>
          </p:cNvPr>
          <p:cNvSpPr txBox="1"/>
          <p:nvPr/>
        </p:nvSpPr>
        <p:spPr>
          <a:xfrm>
            <a:off x="5037264" y="2864654"/>
            <a:ext cx="205175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Reading Complex Grade-level Texts</a:t>
            </a:r>
            <a:endParaRPr sz="2200" dirty="0">
              <a:solidFill>
                <a:schemeClr val="accent6"/>
              </a:solidFill>
              <a:latin typeface="Avenir"/>
              <a:ea typeface="Avenir"/>
              <a:cs typeface="Avenir"/>
              <a:sym typeface="Avenir"/>
            </a:endParaRPr>
          </a:p>
        </p:txBody>
      </p:sp>
      <p:sp>
        <p:nvSpPr>
          <p:cNvPr id="15" name="Google Shape;425;p28">
            <a:extLst>
              <a:ext uri="{FF2B5EF4-FFF2-40B4-BE49-F238E27FC236}">
                <a16:creationId xmlns:a16="http://schemas.microsoft.com/office/drawing/2014/main" id="{5B1D8659-B001-D64D-BA15-C302450F5FD8}"/>
              </a:ext>
            </a:extLst>
          </p:cNvPr>
          <p:cNvSpPr/>
          <p:nvPr/>
        </p:nvSpPr>
        <p:spPr>
          <a:xfrm rot="5400000">
            <a:off x="2525102"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0" name="Google Shape;428;p28">
            <a:extLst>
              <a:ext uri="{FF2B5EF4-FFF2-40B4-BE49-F238E27FC236}">
                <a16:creationId xmlns:a16="http://schemas.microsoft.com/office/drawing/2014/main" id="{6C7B8EAD-D198-D544-B7EA-3BEFFDD11F5B}"/>
              </a:ext>
            </a:extLst>
          </p:cNvPr>
          <p:cNvSpPr txBox="1"/>
          <p:nvPr/>
        </p:nvSpPr>
        <p:spPr>
          <a:xfrm>
            <a:off x="2713580" y="2788829"/>
            <a:ext cx="2115939" cy="672000"/>
          </a:xfrm>
          <a:prstGeom prst="rect">
            <a:avLst/>
          </a:prstGeom>
          <a:noFill/>
          <a:ln>
            <a:noFill/>
          </a:ln>
        </p:spPr>
        <p:txBody>
          <a:bodyPr spcFirstLastPara="1" wrap="square" lIns="91433" tIns="45700" rIns="91433" bIns="45700" anchor="ctr" anchorCtr="0">
            <a:noAutofit/>
          </a:bodyPr>
          <a:lstStyle/>
          <a:p>
            <a:pPr algn="ctr"/>
            <a:r>
              <a:rPr lang="en-US" dirty="0">
                <a:solidFill>
                  <a:schemeClr val="accent6"/>
                </a:solidFill>
                <a:latin typeface="Avenir"/>
                <a:ea typeface="Avenir"/>
                <a:cs typeface="Avenir"/>
                <a:sym typeface="Avenir"/>
              </a:rPr>
              <a:t>Collaborating with School Leaders to Achieve the School Goals</a:t>
            </a:r>
            <a:endParaRPr dirty="0">
              <a:solidFill>
                <a:schemeClr val="accent6"/>
              </a:solidFill>
              <a:latin typeface="Avenir"/>
              <a:ea typeface="Avenir"/>
              <a:cs typeface="Avenir"/>
              <a:sym typeface="Avenir"/>
            </a:endParaRPr>
          </a:p>
        </p:txBody>
      </p:sp>
      <p:sp>
        <p:nvSpPr>
          <p:cNvPr id="16" name="Google Shape;422;p28">
            <a:extLst>
              <a:ext uri="{FF2B5EF4-FFF2-40B4-BE49-F238E27FC236}">
                <a16:creationId xmlns:a16="http://schemas.microsoft.com/office/drawing/2014/main" id="{6FCBBBEA-3F77-4949-BEF6-483857086A40}"/>
              </a:ext>
            </a:extLst>
          </p:cNvPr>
          <p:cNvSpPr/>
          <p:nvPr/>
        </p:nvSpPr>
        <p:spPr>
          <a:xfrm rot="5400000">
            <a:off x="9492054" y="2028670"/>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2" name="Google Shape;430;p28">
            <a:extLst>
              <a:ext uri="{FF2B5EF4-FFF2-40B4-BE49-F238E27FC236}">
                <a16:creationId xmlns:a16="http://schemas.microsoft.com/office/drawing/2014/main" id="{4FA3147E-4F57-0846-9F3C-68C9566EC9C4}"/>
              </a:ext>
            </a:extLst>
          </p:cNvPr>
          <p:cNvSpPr txBox="1"/>
          <p:nvPr/>
        </p:nvSpPr>
        <p:spPr>
          <a:xfrm>
            <a:off x="9604153" y="2788829"/>
            <a:ext cx="219231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Expressing Understanding of Text Through Writing</a:t>
            </a:r>
            <a:endParaRPr sz="2200" dirty="0">
              <a:solidFill>
                <a:schemeClr val="accent6"/>
              </a:solidFill>
              <a:latin typeface="Avenir"/>
              <a:ea typeface="Avenir"/>
              <a:cs typeface="Avenir"/>
              <a:sym typeface="Avenir"/>
            </a:endParaRPr>
          </a:p>
        </p:txBody>
      </p:sp>
      <p:sp>
        <p:nvSpPr>
          <p:cNvPr id="17" name="Google Shape;422;p28">
            <a:extLst>
              <a:ext uri="{FF2B5EF4-FFF2-40B4-BE49-F238E27FC236}">
                <a16:creationId xmlns:a16="http://schemas.microsoft.com/office/drawing/2014/main" id="{5508DBC9-7056-0943-B40F-C696EB06E98D}"/>
              </a:ext>
            </a:extLst>
          </p:cNvPr>
          <p:cNvSpPr/>
          <p:nvPr/>
        </p:nvSpPr>
        <p:spPr>
          <a:xfrm rot="5400000">
            <a:off x="7173470"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4" name="Google Shape;443;p28">
            <a:extLst>
              <a:ext uri="{FF2B5EF4-FFF2-40B4-BE49-F238E27FC236}">
                <a16:creationId xmlns:a16="http://schemas.microsoft.com/office/drawing/2014/main" id="{B8D0AEED-C9EF-4548-A80D-A11FB96F5C33}"/>
              </a:ext>
            </a:extLst>
          </p:cNvPr>
          <p:cNvSpPr txBox="1"/>
          <p:nvPr/>
        </p:nvSpPr>
        <p:spPr>
          <a:xfrm>
            <a:off x="7304402" y="2774835"/>
            <a:ext cx="2124535" cy="672000"/>
          </a:xfrm>
          <a:prstGeom prst="rect">
            <a:avLst/>
          </a:prstGeom>
          <a:noFill/>
          <a:ln>
            <a:noFill/>
          </a:ln>
        </p:spPr>
        <p:txBody>
          <a:bodyPr spcFirstLastPara="1" wrap="square" lIns="91433" tIns="45700" rIns="91433" bIns="45700" anchor="ctr" anchorCtr="0">
            <a:noAutofit/>
          </a:bodyPr>
          <a:lstStyle/>
          <a:p>
            <a:pPr algn="ctr"/>
            <a:r>
              <a:rPr lang="en-US" sz="2000" dirty="0">
                <a:solidFill>
                  <a:schemeClr val="accent6"/>
                </a:solidFill>
                <a:latin typeface="Avenir"/>
                <a:ea typeface="Avenir"/>
                <a:cs typeface="Avenir"/>
                <a:sym typeface="Avenir"/>
              </a:rPr>
              <a:t>Expressing Understanding of Text Through Speaking and Listening</a:t>
            </a:r>
            <a:endParaRPr sz="2000" dirty="0">
              <a:solidFill>
                <a:schemeClr val="accent6"/>
              </a:solidFill>
              <a:latin typeface="Avenir"/>
              <a:ea typeface="Avenir"/>
              <a:cs typeface="Avenir"/>
              <a:sym typeface="Avenir"/>
            </a:endParaRPr>
          </a:p>
        </p:txBody>
      </p:sp>
      <p:sp>
        <p:nvSpPr>
          <p:cNvPr id="5" name="Rectangle 4">
            <a:extLst>
              <a:ext uri="{FF2B5EF4-FFF2-40B4-BE49-F238E27FC236}">
                <a16:creationId xmlns:a16="http://schemas.microsoft.com/office/drawing/2014/main" id="{6F6BF356-DC54-B347-8F56-1A14F7DAD300}"/>
              </a:ext>
            </a:extLst>
          </p:cNvPr>
          <p:cNvSpPr/>
          <p:nvPr/>
        </p:nvSpPr>
        <p:spPr>
          <a:xfrm>
            <a:off x="205327" y="1541582"/>
            <a:ext cx="2388865" cy="331814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22607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23</a:t>
            </a:fld>
            <a:endParaRPr lang="en-US" sz="1600">
              <a:solidFill>
                <a:schemeClr val="dk1"/>
              </a:solidFill>
              <a:latin typeface="Calibri"/>
              <a:ea typeface="Calibri"/>
              <a:cs typeface="Calibri"/>
              <a:sym typeface="Calibri"/>
            </a:endParaRPr>
          </a:p>
        </p:txBody>
      </p:sp>
      <p:sp>
        <p:nvSpPr>
          <p:cNvPr id="8" name="Text Placeholder 7">
            <a:extLst>
              <a:ext uri="{FF2B5EF4-FFF2-40B4-BE49-F238E27FC236}">
                <a16:creationId xmlns:a16="http://schemas.microsoft.com/office/drawing/2014/main" id="{A92F53CF-57AA-354D-A6B0-81C44F0DDBDE}"/>
              </a:ext>
            </a:extLst>
          </p:cNvPr>
          <p:cNvSpPr>
            <a:spLocks noGrp="1"/>
          </p:cNvSpPr>
          <p:nvPr>
            <p:ph type="body" idx="1"/>
          </p:nvPr>
        </p:nvSpPr>
        <p:spPr/>
        <p:txBody>
          <a:bodyPr/>
          <a:lstStyle/>
          <a:p>
            <a:r>
              <a:rPr lang="en-US" sz="4000" dirty="0"/>
              <a:t>Demonstrate that you have the knowledge and leadership expertise to serve as a Content Leader </a:t>
            </a:r>
          </a:p>
          <a:p>
            <a:r>
              <a:rPr lang="en-US" sz="4000" dirty="0"/>
              <a:t>Competency-based</a:t>
            </a:r>
          </a:p>
          <a:p>
            <a:r>
              <a:rPr lang="en-US" sz="4000" dirty="0"/>
              <a:t>Administered by </a:t>
            </a:r>
            <a:r>
              <a:rPr lang="en-US" sz="4000" dirty="0" err="1"/>
              <a:t>BloomBoard</a:t>
            </a:r>
            <a:r>
              <a:rPr lang="en-US" sz="4000" dirty="0"/>
              <a:t> </a:t>
            </a:r>
          </a:p>
          <a:p>
            <a:endParaRPr lang="en-US" sz="4000" dirty="0"/>
          </a:p>
        </p:txBody>
      </p:sp>
      <p:sp>
        <p:nvSpPr>
          <p:cNvPr id="4" name="Title 3"/>
          <p:cNvSpPr>
            <a:spLocks noGrp="1"/>
          </p:cNvSpPr>
          <p:nvPr>
            <p:ph type="title"/>
          </p:nvPr>
        </p:nvSpPr>
        <p:spPr/>
        <p:txBody>
          <a:bodyPr/>
          <a:lstStyle/>
          <a:p>
            <a:r>
              <a:rPr lang="en-US" dirty="0"/>
              <a:t>What’s the purpose of the distinction assessments?  </a:t>
            </a:r>
          </a:p>
        </p:txBody>
      </p:sp>
      <p:grpSp>
        <p:nvGrpSpPr>
          <p:cNvPr id="9" name="Google Shape;349;p25">
            <a:extLst>
              <a:ext uri="{FF2B5EF4-FFF2-40B4-BE49-F238E27FC236}">
                <a16:creationId xmlns:a16="http://schemas.microsoft.com/office/drawing/2014/main" id="{80029F21-3B2E-CC4A-8222-7FFFC82CAC94}"/>
              </a:ext>
            </a:extLst>
          </p:cNvPr>
          <p:cNvGrpSpPr/>
          <p:nvPr/>
        </p:nvGrpSpPr>
        <p:grpSpPr>
          <a:xfrm>
            <a:off x="5052295" y="4661586"/>
            <a:ext cx="2187909" cy="1350224"/>
            <a:chOff x="1223860" y="5210791"/>
            <a:chExt cx="1726025" cy="1142966"/>
          </a:xfrm>
        </p:grpSpPr>
        <p:sp>
          <p:nvSpPr>
            <p:cNvPr id="10" name="Google Shape;350;p25">
              <a:extLst>
                <a:ext uri="{FF2B5EF4-FFF2-40B4-BE49-F238E27FC236}">
                  <a16:creationId xmlns:a16="http://schemas.microsoft.com/office/drawing/2014/main" id="{92A012B7-16D0-194D-B864-603390620C9A}"/>
                </a:ext>
              </a:extLst>
            </p:cNvPr>
            <p:cNvSpPr/>
            <p:nvPr/>
          </p:nvSpPr>
          <p:spPr>
            <a:xfrm>
              <a:off x="2028429" y="5516947"/>
              <a:ext cx="66675" cy="66675"/>
            </a:xfrm>
            <a:custGeom>
              <a:avLst/>
              <a:gdLst/>
              <a:ahLst/>
              <a:cxnLst/>
              <a:rect l="l" t="t" r="r" b="b"/>
              <a:pathLst>
                <a:path w="66675" h="66675" extrusionOk="0">
                  <a:moveTo>
                    <a:pt x="10103" y="18320"/>
                  </a:moveTo>
                  <a:lnTo>
                    <a:pt x="18320" y="10103"/>
                  </a:lnTo>
                  <a:lnTo>
                    <a:pt x="62301" y="54084"/>
                  </a:lnTo>
                  <a:lnTo>
                    <a:pt x="54084" y="6230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1" name="Google Shape;351;p25">
              <a:extLst>
                <a:ext uri="{FF2B5EF4-FFF2-40B4-BE49-F238E27FC236}">
                  <a16:creationId xmlns:a16="http://schemas.microsoft.com/office/drawing/2014/main" id="{FC1E7CDC-18D1-754B-9A48-0CB2A0AB9F39}"/>
                </a:ext>
              </a:extLst>
            </p:cNvPr>
            <p:cNvSpPr/>
            <p:nvPr/>
          </p:nvSpPr>
          <p:spPr>
            <a:xfrm>
              <a:off x="2069209" y="5494686"/>
              <a:ext cx="47625" cy="47625"/>
            </a:xfrm>
            <a:custGeom>
              <a:avLst/>
              <a:gdLst/>
              <a:ahLst/>
              <a:cxnLst/>
              <a:rect l="l" t="t" r="r" b="b"/>
              <a:pathLst>
                <a:path w="47625" h="47625" extrusionOk="0">
                  <a:moveTo>
                    <a:pt x="11330" y="47095"/>
                  </a:moveTo>
                  <a:lnTo>
                    <a:pt x="47048" y="11376"/>
                  </a:lnTo>
                  <a:cubicBezTo>
                    <a:pt x="47980" y="10386"/>
                    <a:pt x="47980" y="8842"/>
                    <a:pt x="47048" y="7852"/>
                  </a:cubicBezTo>
                  <a:cubicBezTo>
                    <a:pt x="46026" y="6908"/>
                    <a:pt x="44451" y="6908"/>
                    <a:pt x="43429" y="7852"/>
                  </a:cubicBezTo>
                  <a:lnTo>
                    <a:pt x="7805" y="43570"/>
                  </a:lnTo>
                  <a:cubicBezTo>
                    <a:pt x="6854" y="44625"/>
                    <a:pt x="6939" y="46252"/>
                    <a:pt x="7994" y="47203"/>
                  </a:cubicBezTo>
                  <a:cubicBezTo>
                    <a:pt x="8416" y="47583"/>
                    <a:pt x="8953" y="47813"/>
                    <a:pt x="9520" y="47857"/>
                  </a:cubicBezTo>
                  <a:cubicBezTo>
                    <a:pt x="10200" y="47852"/>
                    <a:pt x="10851" y="47578"/>
                    <a:pt x="11330" y="47095"/>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2" name="Google Shape;352;p25">
              <a:extLst>
                <a:ext uri="{FF2B5EF4-FFF2-40B4-BE49-F238E27FC236}">
                  <a16:creationId xmlns:a16="http://schemas.microsoft.com/office/drawing/2014/main" id="{31E0A9A6-AC6F-D645-895B-489A0BBF0058}"/>
                </a:ext>
              </a:extLst>
            </p:cNvPr>
            <p:cNvSpPr/>
            <p:nvPr/>
          </p:nvSpPr>
          <p:spPr>
            <a:xfrm>
              <a:off x="2016714" y="5528793"/>
              <a:ext cx="66675" cy="66675"/>
            </a:xfrm>
            <a:custGeom>
              <a:avLst/>
              <a:gdLst/>
              <a:ahLst/>
              <a:cxnLst/>
              <a:rect l="l" t="t" r="r" b="b"/>
              <a:pathLst>
                <a:path w="66675" h="66675" extrusionOk="0">
                  <a:moveTo>
                    <a:pt x="10103" y="18320"/>
                  </a:moveTo>
                  <a:lnTo>
                    <a:pt x="18320" y="10103"/>
                  </a:lnTo>
                  <a:lnTo>
                    <a:pt x="62301" y="54084"/>
                  </a:lnTo>
                  <a:lnTo>
                    <a:pt x="54084" y="6230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3" name="Google Shape;353;p25">
              <a:extLst>
                <a:ext uri="{FF2B5EF4-FFF2-40B4-BE49-F238E27FC236}">
                  <a16:creationId xmlns:a16="http://schemas.microsoft.com/office/drawing/2014/main" id="{014AD6C4-2AE7-E746-8334-16E45FA139FB}"/>
                </a:ext>
              </a:extLst>
            </p:cNvPr>
            <p:cNvSpPr/>
            <p:nvPr/>
          </p:nvSpPr>
          <p:spPr>
            <a:xfrm>
              <a:off x="2007577" y="5544829"/>
              <a:ext cx="66675" cy="66675"/>
            </a:xfrm>
            <a:custGeom>
              <a:avLst/>
              <a:gdLst/>
              <a:ahLst/>
              <a:cxnLst/>
              <a:rect l="l" t="t" r="r" b="b"/>
              <a:pathLst>
                <a:path w="66675" h="66675" extrusionOk="0">
                  <a:moveTo>
                    <a:pt x="7144" y="15621"/>
                  </a:moveTo>
                  <a:lnTo>
                    <a:pt x="17621" y="26003"/>
                  </a:lnTo>
                  <a:lnTo>
                    <a:pt x="17621" y="26003"/>
                  </a:lnTo>
                  <a:lnTo>
                    <a:pt x="40672" y="49149"/>
                  </a:lnTo>
                  <a:lnTo>
                    <a:pt x="40767" y="49149"/>
                  </a:lnTo>
                  <a:lnTo>
                    <a:pt x="51149" y="59626"/>
                  </a:lnTo>
                  <a:lnTo>
                    <a:pt x="59627" y="51149"/>
                  </a:lnTo>
                  <a:lnTo>
                    <a:pt x="15621" y="7144"/>
                  </a:lnTo>
                  <a:lnTo>
                    <a:pt x="7144" y="1562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4" name="Google Shape;354;p25">
              <a:extLst>
                <a:ext uri="{FF2B5EF4-FFF2-40B4-BE49-F238E27FC236}">
                  <a16:creationId xmlns:a16="http://schemas.microsoft.com/office/drawing/2014/main" id="{4B6B7071-ECD1-F348-B027-F20606BF7304}"/>
                </a:ext>
              </a:extLst>
            </p:cNvPr>
            <p:cNvSpPr/>
            <p:nvPr/>
          </p:nvSpPr>
          <p:spPr>
            <a:xfrm>
              <a:off x="2062322" y="5462247"/>
              <a:ext cx="85725" cy="95250"/>
            </a:xfrm>
            <a:custGeom>
              <a:avLst/>
              <a:gdLst/>
              <a:ahLst/>
              <a:cxnLst/>
              <a:rect l="l" t="t" r="r" b="b"/>
              <a:pathLst>
                <a:path w="85725" h="95250" extrusionOk="0">
                  <a:moveTo>
                    <a:pt x="83749" y="10001"/>
                  </a:moveTo>
                  <a:lnTo>
                    <a:pt x="83749" y="10001"/>
                  </a:lnTo>
                  <a:cubicBezTo>
                    <a:pt x="84796" y="10001"/>
                    <a:pt x="84796" y="10001"/>
                    <a:pt x="84701" y="10001"/>
                  </a:cubicBezTo>
                  <a:lnTo>
                    <a:pt x="84701" y="10001"/>
                  </a:lnTo>
                  <a:lnTo>
                    <a:pt x="84701" y="10001"/>
                  </a:lnTo>
                  <a:lnTo>
                    <a:pt x="84701" y="10001"/>
                  </a:lnTo>
                  <a:lnTo>
                    <a:pt x="84701" y="10001"/>
                  </a:lnTo>
                  <a:cubicBezTo>
                    <a:pt x="84701" y="10001"/>
                    <a:pt x="84701" y="10001"/>
                    <a:pt x="84701" y="10001"/>
                  </a:cubicBezTo>
                  <a:lnTo>
                    <a:pt x="84701" y="10001"/>
                  </a:lnTo>
                  <a:lnTo>
                    <a:pt x="84701" y="10001"/>
                  </a:lnTo>
                  <a:lnTo>
                    <a:pt x="84701" y="10001"/>
                  </a:lnTo>
                  <a:cubicBezTo>
                    <a:pt x="84701" y="10001"/>
                    <a:pt x="84701" y="10001"/>
                    <a:pt x="84701" y="7144"/>
                  </a:cubicBezTo>
                  <a:lnTo>
                    <a:pt x="84701" y="7144"/>
                  </a:lnTo>
                  <a:cubicBezTo>
                    <a:pt x="84701" y="9906"/>
                    <a:pt x="84701" y="9811"/>
                    <a:pt x="84701" y="9811"/>
                  </a:cubicBezTo>
                  <a:lnTo>
                    <a:pt x="84701" y="9811"/>
                  </a:lnTo>
                  <a:cubicBezTo>
                    <a:pt x="84701" y="9811"/>
                    <a:pt x="84701" y="9811"/>
                    <a:pt x="84701" y="9811"/>
                  </a:cubicBezTo>
                  <a:lnTo>
                    <a:pt x="84701" y="9811"/>
                  </a:lnTo>
                  <a:cubicBezTo>
                    <a:pt x="84701" y="9811"/>
                    <a:pt x="84701" y="9811"/>
                    <a:pt x="84701" y="9811"/>
                  </a:cubicBezTo>
                  <a:cubicBezTo>
                    <a:pt x="84654" y="8922"/>
                    <a:pt x="84654" y="8032"/>
                    <a:pt x="84701" y="7144"/>
                  </a:cubicBezTo>
                  <a:lnTo>
                    <a:pt x="84701" y="7144"/>
                  </a:lnTo>
                  <a:lnTo>
                    <a:pt x="54221" y="19717"/>
                  </a:lnTo>
                  <a:lnTo>
                    <a:pt x="54221" y="19717"/>
                  </a:lnTo>
                  <a:lnTo>
                    <a:pt x="54221" y="19717"/>
                  </a:lnTo>
                  <a:lnTo>
                    <a:pt x="54221" y="19717"/>
                  </a:lnTo>
                  <a:lnTo>
                    <a:pt x="54221" y="19717"/>
                  </a:lnTo>
                  <a:lnTo>
                    <a:pt x="54221" y="19717"/>
                  </a:lnTo>
                  <a:lnTo>
                    <a:pt x="7930" y="66103"/>
                  </a:lnTo>
                  <a:cubicBezTo>
                    <a:pt x="6930" y="67037"/>
                    <a:pt x="6877" y="68604"/>
                    <a:pt x="7810" y="69604"/>
                  </a:cubicBezTo>
                  <a:cubicBezTo>
                    <a:pt x="7849" y="69645"/>
                    <a:pt x="7889" y="69685"/>
                    <a:pt x="7930" y="69723"/>
                  </a:cubicBezTo>
                  <a:cubicBezTo>
                    <a:pt x="8920" y="70654"/>
                    <a:pt x="10464" y="70654"/>
                    <a:pt x="11454" y="69723"/>
                  </a:cubicBezTo>
                  <a:lnTo>
                    <a:pt x="51935" y="24003"/>
                  </a:lnTo>
                  <a:lnTo>
                    <a:pt x="69080" y="41148"/>
                  </a:lnTo>
                  <a:lnTo>
                    <a:pt x="24503" y="85725"/>
                  </a:lnTo>
                  <a:cubicBezTo>
                    <a:pt x="23504" y="86659"/>
                    <a:pt x="23450" y="88226"/>
                    <a:pt x="24384" y="89225"/>
                  </a:cubicBezTo>
                  <a:cubicBezTo>
                    <a:pt x="24422" y="89266"/>
                    <a:pt x="24462" y="89306"/>
                    <a:pt x="24503" y="89344"/>
                  </a:cubicBezTo>
                  <a:cubicBezTo>
                    <a:pt x="24968" y="89779"/>
                    <a:pt x="25582" y="90017"/>
                    <a:pt x="26218" y="90011"/>
                  </a:cubicBezTo>
                  <a:cubicBezTo>
                    <a:pt x="26886" y="90043"/>
                    <a:pt x="27539" y="89802"/>
                    <a:pt x="28027" y="89344"/>
                  </a:cubicBezTo>
                  <a:lnTo>
                    <a:pt x="74319" y="43053"/>
                  </a:lnTo>
                  <a:lnTo>
                    <a:pt x="74319" y="43053"/>
                  </a:lnTo>
                  <a:lnTo>
                    <a:pt x="74319" y="43053"/>
                  </a:lnTo>
                  <a:lnTo>
                    <a:pt x="83082" y="12573"/>
                  </a:lnTo>
                  <a:lnTo>
                    <a:pt x="83082" y="12573"/>
                  </a:lnTo>
                  <a:cubicBezTo>
                    <a:pt x="84225" y="12573"/>
                    <a:pt x="84225" y="12573"/>
                    <a:pt x="84225" y="12573"/>
                  </a:cubicBezTo>
                  <a:lnTo>
                    <a:pt x="84225" y="13335"/>
                  </a:lnTo>
                  <a:lnTo>
                    <a:pt x="86225" y="13335"/>
                  </a:lnTo>
                  <a:lnTo>
                    <a:pt x="86225" y="11811"/>
                  </a:lnTo>
                  <a:lnTo>
                    <a:pt x="84225" y="11811"/>
                  </a:lnTo>
                  <a:cubicBezTo>
                    <a:pt x="84225" y="11811"/>
                    <a:pt x="84892" y="10097"/>
                    <a:pt x="83749" y="10001"/>
                  </a:cubicBezTo>
                  <a:close/>
                  <a:moveTo>
                    <a:pt x="71461" y="36576"/>
                  </a:moveTo>
                  <a:lnTo>
                    <a:pt x="56602" y="21717"/>
                  </a:lnTo>
                  <a:lnTo>
                    <a:pt x="78891" y="14478"/>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5" name="Google Shape;355;p25">
              <a:extLst>
                <a:ext uri="{FF2B5EF4-FFF2-40B4-BE49-F238E27FC236}">
                  <a16:creationId xmlns:a16="http://schemas.microsoft.com/office/drawing/2014/main" id="{0CF0893D-6957-9844-8FF2-E4097D33F223}"/>
                </a:ext>
              </a:extLst>
            </p:cNvPr>
            <p:cNvSpPr/>
            <p:nvPr/>
          </p:nvSpPr>
          <p:spPr>
            <a:xfrm>
              <a:off x="1805933" y="5210791"/>
              <a:ext cx="561975" cy="628650"/>
            </a:xfrm>
            <a:custGeom>
              <a:avLst/>
              <a:gdLst/>
              <a:ahLst/>
              <a:cxnLst/>
              <a:rect l="l" t="t" r="r" b="b"/>
              <a:pathLst>
                <a:path w="561975" h="628650" extrusionOk="0">
                  <a:moveTo>
                    <a:pt x="536353" y="147252"/>
                  </a:moveTo>
                  <a:lnTo>
                    <a:pt x="303467" y="12854"/>
                  </a:lnTo>
                  <a:cubicBezTo>
                    <a:pt x="290398" y="5240"/>
                    <a:pt x="274245" y="5240"/>
                    <a:pt x="261176" y="12854"/>
                  </a:cubicBezTo>
                  <a:lnTo>
                    <a:pt x="28289" y="147252"/>
                  </a:lnTo>
                  <a:cubicBezTo>
                    <a:pt x="15190" y="154815"/>
                    <a:pt x="7127" y="168798"/>
                    <a:pt x="7144" y="183923"/>
                  </a:cubicBezTo>
                  <a:lnTo>
                    <a:pt x="7144" y="452814"/>
                  </a:lnTo>
                  <a:cubicBezTo>
                    <a:pt x="7108" y="467945"/>
                    <a:pt x="15176" y="481937"/>
                    <a:pt x="28289" y="489485"/>
                  </a:cubicBezTo>
                  <a:lnTo>
                    <a:pt x="261176" y="623978"/>
                  </a:lnTo>
                  <a:cubicBezTo>
                    <a:pt x="274271" y="631494"/>
                    <a:pt x="290371" y="631494"/>
                    <a:pt x="303467" y="623978"/>
                  </a:cubicBezTo>
                  <a:lnTo>
                    <a:pt x="536353" y="489485"/>
                  </a:lnTo>
                  <a:cubicBezTo>
                    <a:pt x="549466" y="481937"/>
                    <a:pt x="557535" y="467945"/>
                    <a:pt x="557498" y="452814"/>
                  </a:cubicBezTo>
                  <a:lnTo>
                    <a:pt x="557498" y="183923"/>
                  </a:lnTo>
                  <a:cubicBezTo>
                    <a:pt x="557515" y="168798"/>
                    <a:pt x="549452" y="154815"/>
                    <a:pt x="536353" y="147252"/>
                  </a:cubicBezTo>
                  <a:close/>
                  <a:moveTo>
                    <a:pt x="389573" y="207926"/>
                  </a:moveTo>
                  <a:lnTo>
                    <a:pt x="398336" y="199163"/>
                  </a:lnTo>
                  <a:cubicBezTo>
                    <a:pt x="399309" y="198190"/>
                    <a:pt x="400887" y="198190"/>
                    <a:pt x="401860" y="199163"/>
                  </a:cubicBezTo>
                  <a:cubicBezTo>
                    <a:pt x="402833" y="200136"/>
                    <a:pt x="402833" y="201714"/>
                    <a:pt x="401860" y="202688"/>
                  </a:cubicBezTo>
                  <a:lnTo>
                    <a:pt x="393097" y="211450"/>
                  </a:lnTo>
                  <a:cubicBezTo>
                    <a:pt x="392669" y="211949"/>
                    <a:pt x="392039" y="212228"/>
                    <a:pt x="391382" y="212213"/>
                  </a:cubicBezTo>
                  <a:cubicBezTo>
                    <a:pt x="390695" y="212244"/>
                    <a:pt x="390030" y="211964"/>
                    <a:pt x="389573" y="211450"/>
                  </a:cubicBezTo>
                  <a:cubicBezTo>
                    <a:pt x="388641" y="210460"/>
                    <a:pt x="388641" y="208916"/>
                    <a:pt x="389573" y="207926"/>
                  </a:cubicBezTo>
                  <a:close/>
                  <a:moveTo>
                    <a:pt x="349187" y="172303"/>
                  </a:moveTo>
                  <a:cubicBezTo>
                    <a:pt x="349558" y="170984"/>
                    <a:pt x="350899" y="170188"/>
                    <a:pt x="352235" y="170493"/>
                  </a:cubicBezTo>
                  <a:cubicBezTo>
                    <a:pt x="353567" y="170906"/>
                    <a:pt x="354356" y="172276"/>
                    <a:pt x="354044" y="173636"/>
                  </a:cubicBezTo>
                  <a:lnTo>
                    <a:pt x="350806" y="185543"/>
                  </a:lnTo>
                  <a:cubicBezTo>
                    <a:pt x="350543" y="186649"/>
                    <a:pt x="349562" y="187434"/>
                    <a:pt x="348425" y="187448"/>
                  </a:cubicBezTo>
                  <a:lnTo>
                    <a:pt x="347758" y="187448"/>
                  </a:lnTo>
                  <a:cubicBezTo>
                    <a:pt x="346428" y="187126"/>
                    <a:pt x="345612" y="185787"/>
                    <a:pt x="345933" y="184458"/>
                  </a:cubicBezTo>
                  <a:cubicBezTo>
                    <a:pt x="345938" y="184439"/>
                    <a:pt x="345943" y="184419"/>
                    <a:pt x="345948" y="184400"/>
                  </a:cubicBezTo>
                  <a:close/>
                  <a:moveTo>
                    <a:pt x="294894" y="170493"/>
                  </a:moveTo>
                  <a:cubicBezTo>
                    <a:pt x="296254" y="170181"/>
                    <a:pt x="297624" y="170970"/>
                    <a:pt x="298037" y="172303"/>
                  </a:cubicBezTo>
                  <a:lnTo>
                    <a:pt x="301181" y="184304"/>
                  </a:lnTo>
                  <a:cubicBezTo>
                    <a:pt x="301547" y="185619"/>
                    <a:pt x="300780" y="186982"/>
                    <a:pt x="299466" y="187352"/>
                  </a:cubicBezTo>
                  <a:lnTo>
                    <a:pt x="298799" y="187352"/>
                  </a:lnTo>
                  <a:cubicBezTo>
                    <a:pt x="297649" y="187318"/>
                    <a:pt x="296651" y="186550"/>
                    <a:pt x="296323" y="185447"/>
                  </a:cubicBezTo>
                  <a:lnTo>
                    <a:pt x="293180" y="173541"/>
                  </a:lnTo>
                  <a:cubicBezTo>
                    <a:pt x="292973" y="172297"/>
                    <a:pt x="293699" y="171087"/>
                    <a:pt x="294894" y="170684"/>
                  </a:cubicBezTo>
                  <a:close/>
                  <a:moveTo>
                    <a:pt x="245269" y="199068"/>
                  </a:moveTo>
                  <a:cubicBezTo>
                    <a:pt x="246291" y="198124"/>
                    <a:pt x="247867" y="198124"/>
                    <a:pt x="248888" y="199068"/>
                  </a:cubicBezTo>
                  <a:lnTo>
                    <a:pt x="257651" y="207831"/>
                  </a:lnTo>
                  <a:cubicBezTo>
                    <a:pt x="258583" y="208821"/>
                    <a:pt x="258583" y="210365"/>
                    <a:pt x="257651" y="211355"/>
                  </a:cubicBezTo>
                  <a:cubicBezTo>
                    <a:pt x="257186" y="211858"/>
                    <a:pt x="256526" y="212135"/>
                    <a:pt x="255842" y="212117"/>
                  </a:cubicBezTo>
                  <a:cubicBezTo>
                    <a:pt x="255161" y="212113"/>
                    <a:pt x="254511" y="211839"/>
                    <a:pt x="254032" y="211355"/>
                  </a:cubicBezTo>
                  <a:lnTo>
                    <a:pt x="245269" y="202592"/>
                  </a:lnTo>
                  <a:cubicBezTo>
                    <a:pt x="244451" y="201631"/>
                    <a:pt x="244451" y="200219"/>
                    <a:pt x="245269" y="199258"/>
                  </a:cubicBezTo>
                  <a:close/>
                  <a:moveTo>
                    <a:pt x="219742" y="246693"/>
                  </a:moveTo>
                  <a:lnTo>
                    <a:pt x="231648" y="249836"/>
                  </a:lnTo>
                  <a:cubicBezTo>
                    <a:pt x="233016" y="249994"/>
                    <a:pt x="233997" y="251231"/>
                    <a:pt x="233839" y="252599"/>
                  </a:cubicBezTo>
                  <a:cubicBezTo>
                    <a:pt x="233681" y="253966"/>
                    <a:pt x="232444" y="254947"/>
                    <a:pt x="231077" y="254789"/>
                  </a:cubicBezTo>
                  <a:lnTo>
                    <a:pt x="230505" y="254789"/>
                  </a:lnTo>
                  <a:lnTo>
                    <a:pt x="218504" y="251551"/>
                  </a:lnTo>
                  <a:cubicBezTo>
                    <a:pt x="217209" y="251111"/>
                    <a:pt x="216515" y="249704"/>
                    <a:pt x="216955" y="248409"/>
                  </a:cubicBezTo>
                  <a:cubicBezTo>
                    <a:pt x="217361" y="247213"/>
                    <a:pt x="218604" y="246514"/>
                    <a:pt x="219837" y="246788"/>
                  </a:cubicBezTo>
                  <a:close/>
                  <a:moveTo>
                    <a:pt x="154781" y="400617"/>
                  </a:moveTo>
                  <a:lnTo>
                    <a:pt x="195644" y="359755"/>
                  </a:lnTo>
                  <a:cubicBezTo>
                    <a:pt x="196741" y="358854"/>
                    <a:pt x="198362" y="359013"/>
                    <a:pt x="199263" y="360111"/>
                  </a:cubicBezTo>
                  <a:cubicBezTo>
                    <a:pt x="200041" y="361060"/>
                    <a:pt x="200041" y="362426"/>
                    <a:pt x="199263" y="363374"/>
                  </a:cubicBezTo>
                  <a:lnTo>
                    <a:pt x="158401" y="404237"/>
                  </a:lnTo>
                  <a:cubicBezTo>
                    <a:pt x="157902" y="404677"/>
                    <a:pt x="157256" y="404915"/>
                    <a:pt x="156591" y="404903"/>
                  </a:cubicBezTo>
                  <a:cubicBezTo>
                    <a:pt x="155923" y="404935"/>
                    <a:pt x="155270" y="404694"/>
                    <a:pt x="154781" y="404237"/>
                  </a:cubicBezTo>
                  <a:cubicBezTo>
                    <a:pt x="153837" y="403215"/>
                    <a:pt x="153837" y="401639"/>
                    <a:pt x="154781" y="400617"/>
                  </a:cubicBezTo>
                  <a:close/>
                  <a:moveTo>
                    <a:pt x="202406" y="377757"/>
                  </a:moveTo>
                  <a:cubicBezTo>
                    <a:pt x="203338" y="378747"/>
                    <a:pt x="203338" y="380291"/>
                    <a:pt x="202406" y="381281"/>
                  </a:cubicBezTo>
                  <a:lnTo>
                    <a:pt x="160306" y="423287"/>
                  </a:lnTo>
                  <a:cubicBezTo>
                    <a:pt x="159878" y="423785"/>
                    <a:pt x="159248" y="424064"/>
                    <a:pt x="158591" y="424049"/>
                  </a:cubicBezTo>
                  <a:cubicBezTo>
                    <a:pt x="157904" y="424080"/>
                    <a:pt x="157239" y="423800"/>
                    <a:pt x="156782" y="423287"/>
                  </a:cubicBezTo>
                  <a:cubicBezTo>
                    <a:pt x="155850" y="422296"/>
                    <a:pt x="155850" y="420752"/>
                    <a:pt x="156782" y="419762"/>
                  </a:cubicBezTo>
                  <a:lnTo>
                    <a:pt x="198787" y="377757"/>
                  </a:lnTo>
                  <a:cubicBezTo>
                    <a:pt x="199700" y="377007"/>
                    <a:pt x="201017" y="377007"/>
                    <a:pt x="201930" y="377757"/>
                  </a:cubicBezTo>
                  <a:close/>
                  <a:moveTo>
                    <a:pt x="158020" y="445004"/>
                  </a:moveTo>
                  <a:cubicBezTo>
                    <a:pt x="157340" y="444999"/>
                    <a:pt x="156689" y="444725"/>
                    <a:pt x="156210" y="444241"/>
                  </a:cubicBezTo>
                  <a:cubicBezTo>
                    <a:pt x="155266" y="443220"/>
                    <a:pt x="155266" y="441644"/>
                    <a:pt x="156210" y="440622"/>
                  </a:cubicBezTo>
                  <a:lnTo>
                    <a:pt x="203835" y="392997"/>
                  </a:lnTo>
                  <a:cubicBezTo>
                    <a:pt x="204808" y="392024"/>
                    <a:pt x="206386" y="392024"/>
                    <a:pt x="207359" y="392997"/>
                  </a:cubicBezTo>
                  <a:cubicBezTo>
                    <a:pt x="208333" y="393970"/>
                    <a:pt x="208333" y="395548"/>
                    <a:pt x="207359" y="396521"/>
                  </a:cubicBezTo>
                  <a:lnTo>
                    <a:pt x="159734" y="444146"/>
                  </a:lnTo>
                  <a:cubicBezTo>
                    <a:pt x="159308" y="444660"/>
                    <a:pt x="158686" y="444971"/>
                    <a:pt x="158020" y="445004"/>
                  </a:cubicBezTo>
                  <a:close/>
                  <a:moveTo>
                    <a:pt x="178880" y="445004"/>
                  </a:moveTo>
                  <a:cubicBezTo>
                    <a:pt x="178203" y="444980"/>
                    <a:pt x="177559" y="444709"/>
                    <a:pt x="177070" y="444241"/>
                  </a:cubicBezTo>
                  <a:cubicBezTo>
                    <a:pt x="176138" y="443251"/>
                    <a:pt x="176138" y="441707"/>
                    <a:pt x="177070" y="440717"/>
                  </a:cubicBezTo>
                  <a:lnTo>
                    <a:pt x="219170" y="398617"/>
                  </a:lnTo>
                  <a:cubicBezTo>
                    <a:pt x="220160" y="397685"/>
                    <a:pt x="221704" y="397685"/>
                    <a:pt x="222695" y="398617"/>
                  </a:cubicBezTo>
                  <a:cubicBezTo>
                    <a:pt x="223694" y="399550"/>
                    <a:pt x="223747" y="401118"/>
                    <a:pt x="222814" y="402117"/>
                  </a:cubicBezTo>
                  <a:cubicBezTo>
                    <a:pt x="222775" y="402158"/>
                    <a:pt x="222736" y="402198"/>
                    <a:pt x="222695" y="402236"/>
                  </a:cubicBezTo>
                  <a:lnTo>
                    <a:pt x="180689" y="444051"/>
                  </a:lnTo>
                  <a:cubicBezTo>
                    <a:pt x="180211" y="444534"/>
                    <a:pt x="179560" y="444808"/>
                    <a:pt x="178880" y="444813"/>
                  </a:cubicBezTo>
                  <a:close/>
                  <a:moveTo>
                    <a:pt x="197930" y="446528"/>
                  </a:moveTo>
                  <a:cubicBezTo>
                    <a:pt x="196564" y="446595"/>
                    <a:pt x="195401" y="445543"/>
                    <a:pt x="195334" y="444177"/>
                  </a:cubicBezTo>
                  <a:cubicBezTo>
                    <a:pt x="195298" y="443447"/>
                    <a:pt x="195585" y="442739"/>
                    <a:pt x="196120" y="442241"/>
                  </a:cubicBezTo>
                  <a:lnTo>
                    <a:pt x="236982" y="401379"/>
                  </a:lnTo>
                  <a:cubicBezTo>
                    <a:pt x="238080" y="400478"/>
                    <a:pt x="239701" y="400638"/>
                    <a:pt x="240602" y="401735"/>
                  </a:cubicBezTo>
                  <a:cubicBezTo>
                    <a:pt x="241380" y="402684"/>
                    <a:pt x="241380" y="404050"/>
                    <a:pt x="240602" y="404999"/>
                  </a:cubicBezTo>
                  <a:lnTo>
                    <a:pt x="199739" y="445861"/>
                  </a:lnTo>
                  <a:cubicBezTo>
                    <a:pt x="199239" y="446211"/>
                    <a:pt x="198634" y="446379"/>
                    <a:pt x="198025" y="446337"/>
                  </a:cubicBezTo>
                  <a:close/>
                  <a:moveTo>
                    <a:pt x="352139" y="384615"/>
                  </a:moveTo>
                  <a:lnTo>
                    <a:pt x="351473" y="384615"/>
                  </a:lnTo>
                  <a:cubicBezTo>
                    <a:pt x="350336" y="384602"/>
                    <a:pt x="349354" y="383816"/>
                    <a:pt x="349091" y="382710"/>
                  </a:cubicBezTo>
                  <a:lnTo>
                    <a:pt x="345948" y="370709"/>
                  </a:lnTo>
                  <a:cubicBezTo>
                    <a:pt x="345580" y="369367"/>
                    <a:pt x="346369" y="367981"/>
                    <a:pt x="347710" y="367613"/>
                  </a:cubicBezTo>
                  <a:cubicBezTo>
                    <a:pt x="349052" y="367245"/>
                    <a:pt x="350438" y="368034"/>
                    <a:pt x="350806" y="369375"/>
                  </a:cubicBezTo>
                  <a:lnTo>
                    <a:pt x="354044" y="381281"/>
                  </a:lnTo>
                  <a:cubicBezTo>
                    <a:pt x="354356" y="382641"/>
                    <a:pt x="353567" y="384011"/>
                    <a:pt x="352235" y="384425"/>
                  </a:cubicBezTo>
                  <a:close/>
                  <a:moveTo>
                    <a:pt x="401765" y="356040"/>
                  </a:moveTo>
                  <a:cubicBezTo>
                    <a:pt x="401286" y="356523"/>
                    <a:pt x="400635" y="356797"/>
                    <a:pt x="399955" y="356802"/>
                  </a:cubicBezTo>
                  <a:cubicBezTo>
                    <a:pt x="399308" y="356773"/>
                    <a:pt x="398695" y="356501"/>
                    <a:pt x="398240" y="356040"/>
                  </a:cubicBezTo>
                  <a:lnTo>
                    <a:pt x="389477" y="347277"/>
                  </a:lnTo>
                  <a:cubicBezTo>
                    <a:pt x="388546" y="346287"/>
                    <a:pt x="388546" y="344743"/>
                    <a:pt x="389477" y="343753"/>
                  </a:cubicBezTo>
                  <a:cubicBezTo>
                    <a:pt x="390362" y="342780"/>
                    <a:pt x="391868" y="342708"/>
                    <a:pt x="392841" y="343592"/>
                  </a:cubicBezTo>
                  <a:cubicBezTo>
                    <a:pt x="392897" y="343643"/>
                    <a:pt x="392951" y="343697"/>
                    <a:pt x="393002" y="343753"/>
                  </a:cubicBezTo>
                  <a:lnTo>
                    <a:pt x="401765" y="352516"/>
                  </a:lnTo>
                  <a:cubicBezTo>
                    <a:pt x="402587" y="353414"/>
                    <a:pt x="402666" y="354766"/>
                    <a:pt x="401955" y="355754"/>
                  </a:cubicBezTo>
                  <a:close/>
                  <a:moveTo>
                    <a:pt x="379762" y="334990"/>
                  </a:moveTo>
                  <a:cubicBezTo>
                    <a:pt x="368865" y="345939"/>
                    <a:pt x="355041" y="353512"/>
                    <a:pt x="339947" y="356802"/>
                  </a:cubicBezTo>
                  <a:cubicBezTo>
                    <a:pt x="334339" y="357974"/>
                    <a:pt x="328627" y="358580"/>
                    <a:pt x="322898" y="358612"/>
                  </a:cubicBezTo>
                  <a:cubicBezTo>
                    <a:pt x="314187" y="358599"/>
                    <a:pt x="305536" y="357184"/>
                    <a:pt x="297275" y="354421"/>
                  </a:cubicBezTo>
                  <a:lnTo>
                    <a:pt x="292132" y="359564"/>
                  </a:lnTo>
                  <a:lnTo>
                    <a:pt x="292132" y="406237"/>
                  </a:lnTo>
                  <a:lnTo>
                    <a:pt x="292132" y="406237"/>
                  </a:lnTo>
                  <a:lnTo>
                    <a:pt x="292132" y="406904"/>
                  </a:lnTo>
                  <a:lnTo>
                    <a:pt x="292132" y="406904"/>
                  </a:lnTo>
                  <a:lnTo>
                    <a:pt x="292132" y="406904"/>
                  </a:lnTo>
                  <a:cubicBezTo>
                    <a:pt x="292132" y="406904"/>
                    <a:pt x="292132" y="406904"/>
                    <a:pt x="292132" y="406904"/>
                  </a:cubicBezTo>
                  <a:lnTo>
                    <a:pt x="292132" y="406904"/>
                  </a:lnTo>
                  <a:lnTo>
                    <a:pt x="246602" y="462149"/>
                  </a:lnTo>
                  <a:lnTo>
                    <a:pt x="246602" y="462149"/>
                  </a:lnTo>
                  <a:lnTo>
                    <a:pt x="246602" y="462149"/>
                  </a:lnTo>
                  <a:lnTo>
                    <a:pt x="246602" y="462149"/>
                  </a:lnTo>
                  <a:lnTo>
                    <a:pt x="246602" y="462149"/>
                  </a:lnTo>
                  <a:lnTo>
                    <a:pt x="244412" y="462149"/>
                  </a:lnTo>
                  <a:lnTo>
                    <a:pt x="244412" y="465387"/>
                  </a:lnTo>
                  <a:lnTo>
                    <a:pt x="244412" y="465387"/>
                  </a:lnTo>
                  <a:cubicBezTo>
                    <a:pt x="244301" y="464310"/>
                    <a:pt x="244301" y="463225"/>
                    <a:pt x="244412" y="462149"/>
                  </a:cubicBezTo>
                  <a:lnTo>
                    <a:pt x="244412" y="462149"/>
                  </a:lnTo>
                  <a:cubicBezTo>
                    <a:pt x="244412" y="463958"/>
                    <a:pt x="244412" y="463958"/>
                    <a:pt x="244412" y="463863"/>
                  </a:cubicBezTo>
                  <a:lnTo>
                    <a:pt x="244412" y="463863"/>
                  </a:lnTo>
                  <a:lnTo>
                    <a:pt x="244412" y="463863"/>
                  </a:lnTo>
                  <a:lnTo>
                    <a:pt x="244412" y="463863"/>
                  </a:lnTo>
                  <a:lnTo>
                    <a:pt x="244412" y="463863"/>
                  </a:lnTo>
                  <a:lnTo>
                    <a:pt x="244412" y="463863"/>
                  </a:lnTo>
                  <a:lnTo>
                    <a:pt x="244412" y="463863"/>
                  </a:lnTo>
                  <a:lnTo>
                    <a:pt x="244412" y="463863"/>
                  </a:lnTo>
                  <a:cubicBezTo>
                    <a:pt x="244412" y="463863"/>
                    <a:pt x="244412" y="463863"/>
                    <a:pt x="244412" y="463863"/>
                  </a:cubicBezTo>
                  <a:lnTo>
                    <a:pt x="244412" y="463863"/>
                  </a:lnTo>
                  <a:cubicBezTo>
                    <a:pt x="244412" y="463863"/>
                    <a:pt x="244412" y="463863"/>
                    <a:pt x="243554" y="463863"/>
                  </a:cubicBezTo>
                  <a:lnTo>
                    <a:pt x="243554" y="463387"/>
                  </a:lnTo>
                  <a:lnTo>
                    <a:pt x="249555" y="396807"/>
                  </a:lnTo>
                  <a:lnTo>
                    <a:pt x="240030" y="387282"/>
                  </a:lnTo>
                  <a:lnTo>
                    <a:pt x="232791" y="394616"/>
                  </a:lnTo>
                  <a:cubicBezTo>
                    <a:pt x="232336" y="395077"/>
                    <a:pt x="231724" y="395349"/>
                    <a:pt x="231077" y="395378"/>
                  </a:cubicBezTo>
                  <a:cubicBezTo>
                    <a:pt x="230396" y="395374"/>
                    <a:pt x="229746" y="395100"/>
                    <a:pt x="229267" y="394616"/>
                  </a:cubicBezTo>
                  <a:lnTo>
                    <a:pt x="206502" y="371471"/>
                  </a:lnTo>
                  <a:cubicBezTo>
                    <a:pt x="205571" y="370480"/>
                    <a:pt x="205571" y="368936"/>
                    <a:pt x="206502" y="367946"/>
                  </a:cubicBezTo>
                  <a:lnTo>
                    <a:pt x="213741" y="360517"/>
                  </a:lnTo>
                  <a:lnTo>
                    <a:pt x="204216" y="350992"/>
                  </a:lnTo>
                  <a:lnTo>
                    <a:pt x="139541" y="360517"/>
                  </a:lnTo>
                  <a:lnTo>
                    <a:pt x="137636" y="360517"/>
                  </a:lnTo>
                  <a:lnTo>
                    <a:pt x="137636" y="360517"/>
                  </a:lnTo>
                  <a:lnTo>
                    <a:pt x="137636" y="360517"/>
                  </a:lnTo>
                  <a:cubicBezTo>
                    <a:pt x="137636" y="360517"/>
                    <a:pt x="136684" y="360517"/>
                    <a:pt x="136589" y="360517"/>
                  </a:cubicBezTo>
                  <a:lnTo>
                    <a:pt x="136589" y="360517"/>
                  </a:lnTo>
                  <a:lnTo>
                    <a:pt x="136589" y="360517"/>
                  </a:lnTo>
                  <a:cubicBezTo>
                    <a:pt x="136589" y="360517"/>
                    <a:pt x="136589" y="360517"/>
                    <a:pt x="134588" y="360517"/>
                  </a:cubicBezTo>
                  <a:lnTo>
                    <a:pt x="134588" y="360517"/>
                  </a:lnTo>
                  <a:lnTo>
                    <a:pt x="134588" y="360517"/>
                  </a:lnTo>
                  <a:lnTo>
                    <a:pt x="136493" y="360517"/>
                  </a:lnTo>
                  <a:lnTo>
                    <a:pt x="136493" y="360517"/>
                  </a:lnTo>
                  <a:lnTo>
                    <a:pt x="136493" y="360517"/>
                  </a:lnTo>
                  <a:cubicBezTo>
                    <a:pt x="136493" y="360517"/>
                    <a:pt x="136493" y="360517"/>
                    <a:pt x="136493" y="360517"/>
                  </a:cubicBezTo>
                  <a:lnTo>
                    <a:pt x="136493" y="360517"/>
                  </a:lnTo>
                  <a:lnTo>
                    <a:pt x="136493" y="360517"/>
                  </a:lnTo>
                  <a:cubicBezTo>
                    <a:pt x="136493" y="360517"/>
                    <a:pt x="136493" y="360517"/>
                    <a:pt x="136493" y="360517"/>
                  </a:cubicBezTo>
                  <a:cubicBezTo>
                    <a:pt x="136493" y="360517"/>
                    <a:pt x="136493" y="360517"/>
                    <a:pt x="136493" y="360517"/>
                  </a:cubicBezTo>
                  <a:lnTo>
                    <a:pt x="136493" y="360517"/>
                  </a:lnTo>
                  <a:lnTo>
                    <a:pt x="136493" y="360517"/>
                  </a:lnTo>
                  <a:lnTo>
                    <a:pt x="192405" y="310511"/>
                  </a:lnTo>
                  <a:lnTo>
                    <a:pt x="192405" y="310511"/>
                  </a:lnTo>
                  <a:lnTo>
                    <a:pt x="192405" y="310511"/>
                  </a:lnTo>
                  <a:lnTo>
                    <a:pt x="193643" y="310511"/>
                  </a:lnTo>
                  <a:lnTo>
                    <a:pt x="193643" y="308987"/>
                  </a:lnTo>
                  <a:lnTo>
                    <a:pt x="241268" y="308987"/>
                  </a:lnTo>
                  <a:lnTo>
                    <a:pt x="246412" y="303843"/>
                  </a:lnTo>
                  <a:cubicBezTo>
                    <a:pt x="231927" y="261818"/>
                    <a:pt x="254253" y="216008"/>
                    <a:pt x="296278" y="201523"/>
                  </a:cubicBezTo>
                  <a:cubicBezTo>
                    <a:pt x="330762" y="189637"/>
                    <a:pt x="368928" y="202427"/>
                    <a:pt x="389287" y="232691"/>
                  </a:cubicBezTo>
                  <a:cubicBezTo>
                    <a:pt x="395665" y="241920"/>
                    <a:pt x="399985" y="252413"/>
                    <a:pt x="401955" y="263457"/>
                  </a:cubicBezTo>
                  <a:cubicBezTo>
                    <a:pt x="406703" y="289392"/>
                    <a:pt x="398448" y="316008"/>
                    <a:pt x="379857" y="334704"/>
                  </a:cubicBezTo>
                  <a:close/>
                  <a:moveTo>
                    <a:pt x="427958" y="308225"/>
                  </a:moveTo>
                  <a:lnTo>
                    <a:pt x="427387" y="308225"/>
                  </a:lnTo>
                  <a:lnTo>
                    <a:pt x="415385" y="305081"/>
                  </a:lnTo>
                  <a:cubicBezTo>
                    <a:pt x="414044" y="304713"/>
                    <a:pt x="413255" y="303327"/>
                    <a:pt x="413623" y="301986"/>
                  </a:cubicBezTo>
                  <a:cubicBezTo>
                    <a:pt x="413992" y="300644"/>
                    <a:pt x="415377" y="299855"/>
                    <a:pt x="416719" y="300224"/>
                  </a:cubicBezTo>
                  <a:lnTo>
                    <a:pt x="428625" y="303462"/>
                  </a:lnTo>
                  <a:cubicBezTo>
                    <a:pt x="429940" y="303838"/>
                    <a:pt x="430702" y="305208"/>
                    <a:pt x="430326" y="306523"/>
                  </a:cubicBezTo>
                  <a:cubicBezTo>
                    <a:pt x="430024" y="307582"/>
                    <a:pt x="429059" y="308314"/>
                    <a:pt x="427958" y="308320"/>
                  </a:cubicBezTo>
                  <a:close/>
                  <a:moveTo>
                    <a:pt x="428625" y="252218"/>
                  </a:moveTo>
                  <a:lnTo>
                    <a:pt x="416719" y="255361"/>
                  </a:lnTo>
                  <a:lnTo>
                    <a:pt x="416052" y="255361"/>
                  </a:lnTo>
                  <a:cubicBezTo>
                    <a:pt x="414684" y="255545"/>
                    <a:pt x="413426" y="254585"/>
                    <a:pt x="413242" y="253218"/>
                  </a:cubicBezTo>
                  <a:cubicBezTo>
                    <a:pt x="413058" y="251850"/>
                    <a:pt x="414018" y="250592"/>
                    <a:pt x="415385" y="250408"/>
                  </a:cubicBezTo>
                  <a:lnTo>
                    <a:pt x="427387" y="247265"/>
                  </a:lnTo>
                  <a:cubicBezTo>
                    <a:pt x="428702" y="246898"/>
                    <a:pt x="430065" y="247665"/>
                    <a:pt x="430435" y="248979"/>
                  </a:cubicBezTo>
                  <a:cubicBezTo>
                    <a:pt x="430693" y="250255"/>
                    <a:pt x="429957" y="251524"/>
                    <a:pt x="428720" y="25193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6" name="Google Shape;356;p25">
              <a:extLst>
                <a:ext uri="{FF2B5EF4-FFF2-40B4-BE49-F238E27FC236}">
                  <a16:creationId xmlns:a16="http://schemas.microsoft.com/office/drawing/2014/main" id="{D2F70C30-1229-6A4F-99DE-A0733A034616}"/>
                </a:ext>
              </a:extLst>
            </p:cNvPr>
            <p:cNvSpPr/>
            <p:nvPr/>
          </p:nvSpPr>
          <p:spPr>
            <a:xfrm>
              <a:off x="1466748" y="5395001"/>
              <a:ext cx="95250" cy="285750"/>
            </a:xfrm>
            <a:custGeom>
              <a:avLst/>
              <a:gdLst/>
              <a:ahLst/>
              <a:cxnLst/>
              <a:rect l="l" t="t" r="r" b="b"/>
              <a:pathLst>
                <a:path w="95250" h="285750" extrusionOk="0">
                  <a:moveTo>
                    <a:pt x="83344" y="174403"/>
                  </a:moveTo>
                  <a:cubicBezTo>
                    <a:pt x="80473" y="174809"/>
                    <a:pt x="77574" y="174968"/>
                    <a:pt x="74676" y="174879"/>
                  </a:cubicBezTo>
                  <a:cubicBezTo>
                    <a:pt x="71388" y="174462"/>
                    <a:pt x="69061" y="171459"/>
                    <a:pt x="69477" y="168171"/>
                  </a:cubicBezTo>
                  <a:cubicBezTo>
                    <a:pt x="69822" y="165456"/>
                    <a:pt x="71960" y="163317"/>
                    <a:pt x="74676" y="162973"/>
                  </a:cubicBezTo>
                  <a:cubicBezTo>
                    <a:pt x="77057" y="162973"/>
                    <a:pt x="79439" y="162973"/>
                    <a:pt x="81725" y="162973"/>
                  </a:cubicBezTo>
                  <a:cubicBezTo>
                    <a:pt x="84520" y="162675"/>
                    <a:pt x="87156" y="164328"/>
                    <a:pt x="88106" y="166973"/>
                  </a:cubicBezTo>
                  <a:lnTo>
                    <a:pt x="88106" y="54769"/>
                  </a:lnTo>
                  <a:lnTo>
                    <a:pt x="7144" y="7144"/>
                  </a:lnTo>
                  <a:lnTo>
                    <a:pt x="7144" y="127159"/>
                  </a:lnTo>
                  <a:cubicBezTo>
                    <a:pt x="9260" y="127263"/>
                    <a:pt x="11363" y="127550"/>
                    <a:pt x="13430" y="128016"/>
                  </a:cubicBezTo>
                  <a:cubicBezTo>
                    <a:pt x="16535" y="128827"/>
                    <a:pt x="18395" y="132001"/>
                    <a:pt x="17584" y="135106"/>
                  </a:cubicBezTo>
                  <a:cubicBezTo>
                    <a:pt x="16902" y="137718"/>
                    <a:pt x="14510" y="139516"/>
                    <a:pt x="11811" y="139446"/>
                  </a:cubicBezTo>
                  <a:lnTo>
                    <a:pt x="10287" y="139446"/>
                  </a:lnTo>
                  <a:lnTo>
                    <a:pt x="7144" y="139446"/>
                  </a:lnTo>
                  <a:lnTo>
                    <a:pt x="7144" y="232315"/>
                  </a:lnTo>
                  <a:lnTo>
                    <a:pt x="88106" y="279940"/>
                  </a:lnTo>
                  <a:lnTo>
                    <a:pt x="88106" y="170498"/>
                  </a:lnTo>
                  <a:cubicBezTo>
                    <a:pt x="87377" y="172590"/>
                    <a:pt x="85538" y="174097"/>
                    <a:pt x="83344" y="174403"/>
                  </a:cubicBezTo>
                  <a:close/>
                  <a:moveTo>
                    <a:pt x="37148" y="154305"/>
                  </a:moveTo>
                  <a:cubicBezTo>
                    <a:pt x="36166" y="154781"/>
                    <a:pt x="35094" y="155041"/>
                    <a:pt x="34004" y="155067"/>
                  </a:cubicBezTo>
                  <a:cubicBezTo>
                    <a:pt x="32114" y="155141"/>
                    <a:pt x="30317" y="154243"/>
                    <a:pt x="29242" y="152686"/>
                  </a:cubicBezTo>
                  <a:lnTo>
                    <a:pt x="28480" y="151924"/>
                  </a:lnTo>
                  <a:cubicBezTo>
                    <a:pt x="27351" y="150289"/>
                    <a:pt x="26005" y="148815"/>
                    <a:pt x="24479" y="147542"/>
                  </a:cubicBezTo>
                  <a:cubicBezTo>
                    <a:pt x="21904" y="145541"/>
                    <a:pt x="21439" y="141831"/>
                    <a:pt x="23440" y="139256"/>
                  </a:cubicBezTo>
                  <a:cubicBezTo>
                    <a:pt x="25442" y="136680"/>
                    <a:pt x="29152" y="136215"/>
                    <a:pt x="31727" y="138216"/>
                  </a:cubicBezTo>
                  <a:cubicBezTo>
                    <a:pt x="32115" y="138518"/>
                    <a:pt x="32464" y="138867"/>
                    <a:pt x="32766" y="139256"/>
                  </a:cubicBezTo>
                  <a:cubicBezTo>
                    <a:pt x="34617" y="141135"/>
                    <a:pt x="36336" y="143140"/>
                    <a:pt x="37910" y="145256"/>
                  </a:cubicBezTo>
                  <a:lnTo>
                    <a:pt x="37909" y="146018"/>
                  </a:lnTo>
                  <a:cubicBezTo>
                    <a:pt x="40000" y="148383"/>
                    <a:pt x="39777" y="151995"/>
                    <a:pt x="37412" y="154085"/>
                  </a:cubicBezTo>
                  <a:cubicBezTo>
                    <a:pt x="37326" y="154161"/>
                    <a:pt x="37238" y="154234"/>
                    <a:pt x="37148" y="154305"/>
                  </a:cubicBezTo>
                  <a:close/>
                  <a:moveTo>
                    <a:pt x="61627" y="167450"/>
                  </a:moveTo>
                  <a:cubicBezTo>
                    <a:pt x="60375" y="169777"/>
                    <a:pt x="57981" y="171264"/>
                    <a:pt x="55340" y="171355"/>
                  </a:cubicBezTo>
                  <a:cubicBezTo>
                    <a:pt x="54692" y="171580"/>
                    <a:pt x="53988" y="171580"/>
                    <a:pt x="53340" y="171355"/>
                  </a:cubicBezTo>
                  <a:cubicBezTo>
                    <a:pt x="50727" y="170265"/>
                    <a:pt x="48210" y="168958"/>
                    <a:pt x="45815" y="167450"/>
                  </a:cubicBezTo>
                  <a:cubicBezTo>
                    <a:pt x="42975" y="165714"/>
                    <a:pt x="42079" y="162003"/>
                    <a:pt x="43815" y="159163"/>
                  </a:cubicBezTo>
                  <a:cubicBezTo>
                    <a:pt x="45551" y="156322"/>
                    <a:pt x="49261" y="155427"/>
                    <a:pt x="52102" y="157163"/>
                  </a:cubicBezTo>
                  <a:cubicBezTo>
                    <a:pt x="54102" y="158306"/>
                    <a:pt x="56102" y="159163"/>
                    <a:pt x="58484" y="160306"/>
                  </a:cubicBezTo>
                  <a:cubicBezTo>
                    <a:pt x="61180" y="161557"/>
                    <a:pt x="62526" y="164617"/>
                    <a:pt x="61627" y="167450"/>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7" name="Google Shape;357;p25">
              <a:extLst>
                <a:ext uri="{FF2B5EF4-FFF2-40B4-BE49-F238E27FC236}">
                  <a16:creationId xmlns:a16="http://schemas.microsoft.com/office/drawing/2014/main" id="{1097AF15-161F-D941-8A5A-2797443EE587}"/>
                </a:ext>
              </a:extLst>
            </p:cNvPr>
            <p:cNvSpPr/>
            <p:nvPr/>
          </p:nvSpPr>
          <p:spPr>
            <a:xfrm>
              <a:off x="1372736" y="5394810"/>
              <a:ext cx="95250" cy="285750"/>
            </a:xfrm>
            <a:custGeom>
              <a:avLst/>
              <a:gdLst/>
              <a:ahLst/>
              <a:cxnLst/>
              <a:rect l="l" t="t" r="r" b="b"/>
              <a:pathLst>
                <a:path w="95250" h="285750" extrusionOk="0">
                  <a:moveTo>
                    <a:pt x="7144" y="279654"/>
                  </a:moveTo>
                  <a:lnTo>
                    <a:pt x="88106" y="232029"/>
                  </a:lnTo>
                  <a:lnTo>
                    <a:pt x="88106" y="7144"/>
                  </a:lnTo>
                  <a:lnTo>
                    <a:pt x="7144" y="54769"/>
                  </a:lnTo>
                  <a:close/>
                  <a:moveTo>
                    <a:pt x="69152" y="133922"/>
                  </a:moveTo>
                  <a:lnTo>
                    <a:pt x="77057" y="130397"/>
                  </a:lnTo>
                  <a:cubicBezTo>
                    <a:pt x="79973" y="128935"/>
                    <a:pt x="83521" y="130114"/>
                    <a:pt x="84983" y="133030"/>
                  </a:cubicBezTo>
                  <a:cubicBezTo>
                    <a:pt x="86445" y="135945"/>
                    <a:pt x="85266" y="139494"/>
                    <a:pt x="82351" y="140956"/>
                  </a:cubicBezTo>
                  <a:cubicBezTo>
                    <a:pt x="81910" y="141176"/>
                    <a:pt x="81444" y="141341"/>
                    <a:pt x="80963" y="141446"/>
                  </a:cubicBezTo>
                  <a:cubicBezTo>
                    <a:pt x="78676" y="142203"/>
                    <a:pt x="76447" y="143126"/>
                    <a:pt x="74295" y="144208"/>
                  </a:cubicBezTo>
                  <a:cubicBezTo>
                    <a:pt x="73428" y="144627"/>
                    <a:pt x="72492" y="144885"/>
                    <a:pt x="71533" y="144971"/>
                  </a:cubicBezTo>
                  <a:cubicBezTo>
                    <a:pt x="69354" y="145009"/>
                    <a:pt x="67349" y="143784"/>
                    <a:pt x="66389" y="141827"/>
                  </a:cubicBezTo>
                  <a:cubicBezTo>
                    <a:pt x="64915" y="139037"/>
                    <a:pt x="65982" y="135579"/>
                    <a:pt x="68772" y="134104"/>
                  </a:cubicBezTo>
                  <a:cubicBezTo>
                    <a:pt x="68896" y="134039"/>
                    <a:pt x="69023" y="133978"/>
                    <a:pt x="69151" y="133921"/>
                  </a:cubicBezTo>
                  <a:close/>
                  <a:moveTo>
                    <a:pt x="45053" y="151733"/>
                  </a:moveTo>
                  <a:lnTo>
                    <a:pt x="50959" y="145828"/>
                  </a:lnTo>
                  <a:cubicBezTo>
                    <a:pt x="53607" y="143924"/>
                    <a:pt x="57297" y="144526"/>
                    <a:pt x="59201" y="147174"/>
                  </a:cubicBezTo>
                  <a:cubicBezTo>
                    <a:pt x="60800" y="149398"/>
                    <a:pt x="60661" y="152428"/>
                    <a:pt x="58865" y="154496"/>
                  </a:cubicBezTo>
                  <a:cubicBezTo>
                    <a:pt x="56965" y="156014"/>
                    <a:pt x="55240" y="157739"/>
                    <a:pt x="53721" y="159639"/>
                  </a:cubicBezTo>
                  <a:cubicBezTo>
                    <a:pt x="52572" y="160844"/>
                    <a:pt x="51003" y="161561"/>
                    <a:pt x="49340" y="161639"/>
                  </a:cubicBezTo>
                  <a:cubicBezTo>
                    <a:pt x="47866" y="161684"/>
                    <a:pt x="46444" y="161095"/>
                    <a:pt x="45434" y="160020"/>
                  </a:cubicBezTo>
                  <a:cubicBezTo>
                    <a:pt x="43158" y="157783"/>
                    <a:pt x="42991" y="154169"/>
                    <a:pt x="45053" y="151733"/>
                  </a:cubicBezTo>
                  <a:close/>
                  <a:moveTo>
                    <a:pt x="28861" y="175832"/>
                  </a:moveTo>
                  <a:cubicBezTo>
                    <a:pt x="30011" y="173248"/>
                    <a:pt x="31315" y="170735"/>
                    <a:pt x="32766" y="168307"/>
                  </a:cubicBezTo>
                  <a:cubicBezTo>
                    <a:pt x="34556" y="165542"/>
                    <a:pt x="38198" y="164663"/>
                    <a:pt x="41053" y="166307"/>
                  </a:cubicBezTo>
                  <a:cubicBezTo>
                    <a:pt x="43861" y="168066"/>
                    <a:pt x="44750" y="171747"/>
                    <a:pt x="43053" y="174593"/>
                  </a:cubicBezTo>
                  <a:lnTo>
                    <a:pt x="39529" y="180975"/>
                  </a:lnTo>
                  <a:cubicBezTo>
                    <a:pt x="38313" y="182864"/>
                    <a:pt x="36249" y="184039"/>
                    <a:pt x="34004" y="184118"/>
                  </a:cubicBezTo>
                  <a:cubicBezTo>
                    <a:pt x="33222" y="184308"/>
                    <a:pt x="32405" y="184308"/>
                    <a:pt x="31623" y="184118"/>
                  </a:cubicBezTo>
                  <a:cubicBezTo>
                    <a:pt x="28616" y="182725"/>
                    <a:pt x="27308" y="179158"/>
                    <a:pt x="28701" y="176151"/>
                  </a:cubicBezTo>
                  <a:cubicBezTo>
                    <a:pt x="28751" y="176043"/>
                    <a:pt x="28804" y="175936"/>
                    <a:pt x="28861" y="175832"/>
                  </a:cubicBezTo>
                  <a:close/>
                  <a:moveTo>
                    <a:pt x="21717" y="196215"/>
                  </a:moveTo>
                  <a:cubicBezTo>
                    <a:pt x="22475" y="192995"/>
                    <a:pt x="25597" y="190914"/>
                    <a:pt x="28861" y="191453"/>
                  </a:cubicBezTo>
                  <a:cubicBezTo>
                    <a:pt x="31985" y="192284"/>
                    <a:pt x="34017" y="195292"/>
                    <a:pt x="33623" y="198501"/>
                  </a:cubicBezTo>
                  <a:lnTo>
                    <a:pt x="32385" y="205645"/>
                  </a:lnTo>
                  <a:cubicBezTo>
                    <a:pt x="31961" y="208585"/>
                    <a:pt x="29450" y="210772"/>
                    <a:pt x="26479" y="210788"/>
                  </a:cubicBezTo>
                  <a:lnTo>
                    <a:pt x="26480" y="210788"/>
                  </a:lnTo>
                  <a:cubicBezTo>
                    <a:pt x="23329" y="210361"/>
                    <a:pt x="20974" y="207681"/>
                    <a:pt x="20955" y="20450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8" name="Google Shape;358;p25">
              <a:extLst>
                <a:ext uri="{FF2B5EF4-FFF2-40B4-BE49-F238E27FC236}">
                  <a16:creationId xmlns:a16="http://schemas.microsoft.com/office/drawing/2014/main" id="{52BADE7C-BDE6-9A45-8D7A-225211C6085D}"/>
                </a:ext>
              </a:extLst>
            </p:cNvPr>
            <p:cNvSpPr/>
            <p:nvPr/>
          </p:nvSpPr>
          <p:spPr>
            <a:xfrm>
              <a:off x="1223860" y="5210794"/>
              <a:ext cx="561975" cy="628650"/>
            </a:xfrm>
            <a:custGeom>
              <a:avLst/>
              <a:gdLst/>
              <a:ahLst/>
              <a:cxnLst/>
              <a:rect l="l" t="t" r="r" b="b"/>
              <a:pathLst>
                <a:path w="561975" h="628650" extrusionOk="0">
                  <a:moveTo>
                    <a:pt x="536353" y="147250"/>
                  </a:moveTo>
                  <a:lnTo>
                    <a:pt x="303562" y="12852"/>
                  </a:lnTo>
                  <a:cubicBezTo>
                    <a:pt x="290458" y="5241"/>
                    <a:pt x="274279" y="5241"/>
                    <a:pt x="261176" y="12852"/>
                  </a:cubicBezTo>
                  <a:lnTo>
                    <a:pt x="28289" y="147250"/>
                  </a:lnTo>
                  <a:cubicBezTo>
                    <a:pt x="15219" y="154841"/>
                    <a:pt x="7166" y="168806"/>
                    <a:pt x="7144" y="183921"/>
                  </a:cubicBezTo>
                  <a:lnTo>
                    <a:pt x="7144" y="452812"/>
                  </a:lnTo>
                  <a:cubicBezTo>
                    <a:pt x="7147" y="467932"/>
                    <a:pt x="15204" y="481906"/>
                    <a:pt x="28289" y="489483"/>
                  </a:cubicBezTo>
                  <a:lnTo>
                    <a:pt x="261176" y="623976"/>
                  </a:lnTo>
                  <a:cubicBezTo>
                    <a:pt x="274300" y="631509"/>
                    <a:pt x="290437" y="631509"/>
                    <a:pt x="303562" y="623976"/>
                  </a:cubicBezTo>
                  <a:lnTo>
                    <a:pt x="536353" y="489483"/>
                  </a:lnTo>
                  <a:cubicBezTo>
                    <a:pt x="549489" y="481945"/>
                    <a:pt x="557590" y="467957"/>
                    <a:pt x="557594" y="452812"/>
                  </a:cubicBezTo>
                  <a:lnTo>
                    <a:pt x="557594" y="183921"/>
                  </a:lnTo>
                  <a:cubicBezTo>
                    <a:pt x="557571" y="168781"/>
                    <a:pt x="549474" y="154803"/>
                    <a:pt x="536353" y="147250"/>
                  </a:cubicBezTo>
                  <a:close/>
                  <a:moveTo>
                    <a:pt x="436436" y="419474"/>
                  </a:moveTo>
                  <a:cubicBezTo>
                    <a:pt x="436547" y="421570"/>
                    <a:pt x="435482" y="423554"/>
                    <a:pt x="433673" y="424618"/>
                  </a:cubicBezTo>
                  <a:lnTo>
                    <a:pt x="340805" y="479101"/>
                  </a:lnTo>
                  <a:cubicBezTo>
                    <a:pt x="340805" y="479101"/>
                    <a:pt x="340043" y="479101"/>
                    <a:pt x="339662" y="479101"/>
                  </a:cubicBezTo>
                  <a:lnTo>
                    <a:pt x="339662" y="479101"/>
                  </a:lnTo>
                  <a:cubicBezTo>
                    <a:pt x="339136" y="479275"/>
                    <a:pt x="338568" y="479275"/>
                    <a:pt x="338042" y="479101"/>
                  </a:cubicBezTo>
                  <a:lnTo>
                    <a:pt x="336518" y="479101"/>
                  </a:lnTo>
                  <a:lnTo>
                    <a:pt x="336518" y="479101"/>
                  </a:lnTo>
                  <a:cubicBezTo>
                    <a:pt x="336518" y="479101"/>
                    <a:pt x="335661" y="479101"/>
                    <a:pt x="335280" y="479101"/>
                  </a:cubicBezTo>
                  <a:lnTo>
                    <a:pt x="244793" y="425761"/>
                  </a:lnTo>
                  <a:lnTo>
                    <a:pt x="154400" y="479101"/>
                  </a:lnTo>
                  <a:cubicBezTo>
                    <a:pt x="153400" y="479522"/>
                    <a:pt x="152339" y="479779"/>
                    <a:pt x="151257" y="479863"/>
                  </a:cubicBezTo>
                  <a:cubicBezTo>
                    <a:pt x="150294" y="479801"/>
                    <a:pt x="149354" y="479541"/>
                    <a:pt x="148495" y="479101"/>
                  </a:cubicBezTo>
                  <a:cubicBezTo>
                    <a:pt x="146599" y="478075"/>
                    <a:pt x="145400" y="476112"/>
                    <a:pt x="145352" y="473957"/>
                  </a:cubicBezTo>
                  <a:lnTo>
                    <a:pt x="145352" y="235832"/>
                  </a:lnTo>
                  <a:cubicBezTo>
                    <a:pt x="145240" y="233737"/>
                    <a:pt x="146305" y="231753"/>
                    <a:pt x="148114" y="230689"/>
                  </a:cubicBezTo>
                  <a:lnTo>
                    <a:pt x="240887" y="176111"/>
                  </a:lnTo>
                  <a:cubicBezTo>
                    <a:pt x="241954" y="175495"/>
                    <a:pt x="243186" y="175229"/>
                    <a:pt x="244411" y="175349"/>
                  </a:cubicBezTo>
                  <a:cubicBezTo>
                    <a:pt x="245667" y="175234"/>
                    <a:pt x="246928" y="175499"/>
                    <a:pt x="248031" y="176111"/>
                  </a:cubicBezTo>
                  <a:lnTo>
                    <a:pt x="337661" y="229070"/>
                  </a:lnTo>
                  <a:lnTo>
                    <a:pt x="427292" y="175730"/>
                  </a:lnTo>
                  <a:cubicBezTo>
                    <a:pt x="429095" y="174589"/>
                    <a:pt x="431394" y="174589"/>
                    <a:pt x="433197" y="175730"/>
                  </a:cubicBezTo>
                  <a:cubicBezTo>
                    <a:pt x="435167" y="177014"/>
                    <a:pt x="436592" y="178982"/>
                    <a:pt x="437197" y="181254"/>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9" name="Google Shape;359;p25">
              <a:extLst>
                <a:ext uri="{FF2B5EF4-FFF2-40B4-BE49-F238E27FC236}">
                  <a16:creationId xmlns:a16="http://schemas.microsoft.com/office/drawing/2014/main" id="{31EDFD61-AA5C-EA49-8C24-061D01B0ABB2}"/>
                </a:ext>
              </a:extLst>
            </p:cNvPr>
            <p:cNvSpPr/>
            <p:nvPr/>
          </p:nvSpPr>
          <p:spPr>
            <a:xfrm>
              <a:off x="1559521" y="5394810"/>
              <a:ext cx="95250" cy="285750"/>
            </a:xfrm>
            <a:custGeom>
              <a:avLst/>
              <a:gdLst/>
              <a:ahLst/>
              <a:cxnLst/>
              <a:rect l="l" t="t" r="r" b="b"/>
              <a:pathLst>
                <a:path w="95250" h="285750" extrusionOk="0">
                  <a:moveTo>
                    <a:pt x="7144" y="158115"/>
                  </a:moveTo>
                  <a:cubicBezTo>
                    <a:pt x="9333" y="157271"/>
                    <a:pt x="11465" y="156284"/>
                    <a:pt x="13525" y="155162"/>
                  </a:cubicBezTo>
                  <a:cubicBezTo>
                    <a:pt x="16525" y="153882"/>
                    <a:pt x="19995" y="155276"/>
                    <a:pt x="21275" y="158276"/>
                  </a:cubicBezTo>
                  <a:cubicBezTo>
                    <a:pt x="22485" y="161113"/>
                    <a:pt x="21309" y="164404"/>
                    <a:pt x="18574" y="165830"/>
                  </a:cubicBezTo>
                  <a:cubicBezTo>
                    <a:pt x="16288" y="167068"/>
                    <a:pt x="13525" y="168212"/>
                    <a:pt x="11144" y="169355"/>
                  </a:cubicBezTo>
                  <a:cubicBezTo>
                    <a:pt x="10532" y="169689"/>
                    <a:pt x="9841" y="169854"/>
                    <a:pt x="9144" y="169831"/>
                  </a:cubicBezTo>
                  <a:cubicBezTo>
                    <a:pt x="8441" y="169739"/>
                    <a:pt x="7762" y="169513"/>
                    <a:pt x="7144" y="169164"/>
                  </a:cubicBezTo>
                  <a:lnTo>
                    <a:pt x="7144" y="279654"/>
                  </a:lnTo>
                  <a:lnTo>
                    <a:pt x="88106" y="232029"/>
                  </a:lnTo>
                  <a:lnTo>
                    <a:pt x="88106" y="7144"/>
                  </a:lnTo>
                  <a:lnTo>
                    <a:pt x="7144" y="54769"/>
                  </a:lnTo>
                  <a:close/>
                  <a:moveTo>
                    <a:pt x="42672" y="148590"/>
                  </a:moveTo>
                  <a:cubicBezTo>
                    <a:pt x="40756" y="150626"/>
                    <a:pt x="38651" y="152476"/>
                    <a:pt x="36385" y="154115"/>
                  </a:cubicBezTo>
                  <a:cubicBezTo>
                    <a:pt x="35347" y="154831"/>
                    <a:pt x="34122" y="155228"/>
                    <a:pt x="32861" y="155258"/>
                  </a:cubicBezTo>
                  <a:cubicBezTo>
                    <a:pt x="31096" y="155216"/>
                    <a:pt x="29405" y="154540"/>
                    <a:pt x="28099" y="153353"/>
                  </a:cubicBezTo>
                  <a:cubicBezTo>
                    <a:pt x="26123" y="150789"/>
                    <a:pt x="26455" y="147136"/>
                    <a:pt x="28861" y="144971"/>
                  </a:cubicBezTo>
                  <a:cubicBezTo>
                    <a:pt x="30861" y="143447"/>
                    <a:pt x="32480" y="141827"/>
                    <a:pt x="34385" y="140303"/>
                  </a:cubicBezTo>
                  <a:cubicBezTo>
                    <a:pt x="36961" y="138302"/>
                    <a:pt x="40671" y="138767"/>
                    <a:pt x="42672" y="141342"/>
                  </a:cubicBezTo>
                  <a:cubicBezTo>
                    <a:pt x="44329" y="143474"/>
                    <a:pt x="44329" y="146458"/>
                    <a:pt x="42672" y="148590"/>
                  </a:cubicBezTo>
                  <a:close/>
                  <a:moveTo>
                    <a:pt x="39910" y="96012"/>
                  </a:moveTo>
                  <a:lnTo>
                    <a:pt x="47434" y="73533"/>
                  </a:lnTo>
                  <a:lnTo>
                    <a:pt x="54959" y="96012"/>
                  </a:lnTo>
                  <a:lnTo>
                    <a:pt x="78676" y="96012"/>
                  </a:lnTo>
                  <a:lnTo>
                    <a:pt x="59626" y="109823"/>
                  </a:lnTo>
                  <a:lnTo>
                    <a:pt x="67056" y="132779"/>
                  </a:lnTo>
                  <a:lnTo>
                    <a:pt x="48006" y="118586"/>
                  </a:lnTo>
                  <a:lnTo>
                    <a:pt x="28956" y="132779"/>
                  </a:lnTo>
                  <a:lnTo>
                    <a:pt x="36481" y="109823"/>
                  </a:lnTo>
                  <a:lnTo>
                    <a:pt x="17431" y="96012"/>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0" name="Google Shape;360;p25">
              <a:extLst>
                <a:ext uri="{FF2B5EF4-FFF2-40B4-BE49-F238E27FC236}">
                  <a16:creationId xmlns:a16="http://schemas.microsoft.com/office/drawing/2014/main" id="{8D0853C6-BC66-D449-948F-BDC8039CECC7}"/>
                </a:ext>
              </a:extLst>
            </p:cNvPr>
            <p:cNvSpPr/>
            <p:nvPr/>
          </p:nvSpPr>
          <p:spPr>
            <a:xfrm>
              <a:off x="2387910" y="5210794"/>
              <a:ext cx="561975" cy="628650"/>
            </a:xfrm>
            <a:custGeom>
              <a:avLst/>
              <a:gdLst/>
              <a:ahLst/>
              <a:cxnLst/>
              <a:rect l="l" t="t" r="r" b="b"/>
              <a:pathLst>
                <a:path w="561975" h="628650" extrusionOk="0">
                  <a:moveTo>
                    <a:pt x="536448" y="147250"/>
                  </a:moveTo>
                  <a:lnTo>
                    <a:pt x="303562" y="12852"/>
                  </a:lnTo>
                  <a:cubicBezTo>
                    <a:pt x="290458" y="5241"/>
                    <a:pt x="274279" y="5241"/>
                    <a:pt x="261176" y="12852"/>
                  </a:cubicBezTo>
                  <a:lnTo>
                    <a:pt x="28385" y="147250"/>
                  </a:lnTo>
                  <a:cubicBezTo>
                    <a:pt x="15263" y="154803"/>
                    <a:pt x="7167" y="168781"/>
                    <a:pt x="7144" y="183921"/>
                  </a:cubicBezTo>
                  <a:lnTo>
                    <a:pt x="7144" y="452812"/>
                  </a:lnTo>
                  <a:cubicBezTo>
                    <a:pt x="7147" y="467957"/>
                    <a:pt x="15249" y="481945"/>
                    <a:pt x="28384" y="489483"/>
                  </a:cubicBezTo>
                  <a:lnTo>
                    <a:pt x="261176" y="623976"/>
                  </a:lnTo>
                  <a:cubicBezTo>
                    <a:pt x="274300" y="631509"/>
                    <a:pt x="290437" y="631509"/>
                    <a:pt x="303562" y="623976"/>
                  </a:cubicBezTo>
                  <a:lnTo>
                    <a:pt x="536448" y="489483"/>
                  </a:lnTo>
                  <a:cubicBezTo>
                    <a:pt x="549533" y="481906"/>
                    <a:pt x="557590" y="467932"/>
                    <a:pt x="557594" y="452812"/>
                  </a:cubicBezTo>
                  <a:lnTo>
                    <a:pt x="557594" y="183921"/>
                  </a:lnTo>
                  <a:cubicBezTo>
                    <a:pt x="557571" y="168806"/>
                    <a:pt x="549519" y="154841"/>
                    <a:pt x="536448" y="147250"/>
                  </a:cubicBezTo>
                  <a:close/>
                  <a:moveTo>
                    <a:pt x="343853" y="224783"/>
                  </a:moveTo>
                  <a:cubicBezTo>
                    <a:pt x="339757" y="221164"/>
                    <a:pt x="335375" y="217735"/>
                    <a:pt x="331375" y="213925"/>
                  </a:cubicBezTo>
                  <a:cubicBezTo>
                    <a:pt x="327943" y="210906"/>
                    <a:pt x="327561" y="205695"/>
                    <a:pt x="330518" y="202209"/>
                  </a:cubicBezTo>
                  <a:cubicBezTo>
                    <a:pt x="333583" y="199026"/>
                    <a:pt x="338648" y="198932"/>
                    <a:pt x="341831" y="201997"/>
                  </a:cubicBezTo>
                  <a:cubicBezTo>
                    <a:pt x="341903" y="202066"/>
                    <a:pt x="341973" y="202137"/>
                    <a:pt x="342043" y="202209"/>
                  </a:cubicBezTo>
                  <a:cubicBezTo>
                    <a:pt x="346520" y="206019"/>
                    <a:pt x="350996" y="209734"/>
                    <a:pt x="355283" y="213639"/>
                  </a:cubicBezTo>
                  <a:cubicBezTo>
                    <a:pt x="366497" y="223812"/>
                    <a:pt x="369813" y="240085"/>
                    <a:pt x="363474" y="253835"/>
                  </a:cubicBezTo>
                  <a:cubicBezTo>
                    <a:pt x="360998" y="259550"/>
                    <a:pt x="358426" y="265265"/>
                    <a:pt x="355664" y="270884"/>
                  </a:cubicBezTo>
                  <a:cubicBezTo>
                    <a:pt x="351733" y="280006"/>
                    <a:pt x="343163" y="286278"/>
                    <a:pt x="333280" y="287267"/>
                  </a:cubicBezTo>
                  <a:cubicBezTo>
                    <a:pt x="328838" y="287505"/>
                    <a:pt x="324387" y="287505"/>
                    <a:pt x="319945" y="287267"/>
                  </a:cubicBezTo>
                  <a:lnTo>
                    <a:pt x="315278" y="287267"/>
                  </a:lnTo>
                  <a:lnTo>
                    <a:pt x="309848" y="287267"/>
                  </a:lnTo>
                  <a:cubicBezTo>
                    <a:pt x="304133" y="287267"/>
                    <a:pt x="300323" y="283648"/>
                    <a:pt x="300323" y="278790"/>
                  </a:cubicBezTo>
                  <a:cubicBezTo>
                    <a:pt x="300323" y="273932"/>
                    <a:pt x="304038" y="271265"/>
                    <a:pt x="309848" y="271361"/>
                  </a:cubicBezTo>
                  <a:lnTo>
                    <a:pt x="328898" y="271361"/>
                  </a:lnTo>
                  <a:cubicBezTo>
                    <a:pt x="334576" y="271795"/>
                    <a:pt x="339871" y="268471"/>
                    <a:pt x="341947" y="263169"/>
                  </a:cubicBezTo>
                  <a:cubicBezTo>
                    <a:pt x="344329" y="257835"/>
                    <a:pt x="346805" y="252596"/>
                    <a:pt x="349187" y="247262"/>
                  </a:cubicBezTo>
                  <a:cubicBezTo>
                    <a:pt x="353168" y="239476"/>
                    <a:pt x="350908" y="229951"/>
                    <a:pt x="343853" y="224783"/>
                  </a:cubicBezTo>
                  <a:close/>
                  <a:moveTo>
                    <a:pt x="200978" y="213639"/>
                  </a:moveTo>
                  <a:cubicBezTo>
                    <a:pt x="205264" y="209734"/>
                    <a:pt x="209741" y="206019"/>
                    <a:pt x="214122" y="202209"/>
                  </a:cubicBezTo>
                  <a:cubicBezTo>
                    <a:pt x="217236" y="199000"/>
                    <a:pt x="222362" y="198923"/>
                    <a:pt x="225571" y="202037"/>
                  </a:cubicBezTo>
                  <a:cubicBezTo>
                    <a:pt x="225629" y="202094"/>
                    <a:pt x="225686" y="202151"/>
                    <a:pt x="225743" y="202209"/>
                  </a:cubicBezTo>
                  <a:cubicBezTo>
                    <a:pt x="228675" y="205720"/>
                    <a:pt x="228251" y="210934"/>
                    <a:pt x="224790" y="213925"/>
                  </a:cubicBezTo>
                  <a:cubicBezTo>
                    <a:pt x="220790" y="217735"/>
                    <a:pt x="216503" y="221069"/>
                    <a:pt x="212312" y="224783"/>
                  </a:cubicBezTo>
                  <a:cubicBezTo>
                    <a:pt x="205408" y="230124"/>
                    <a:pt x="203391" y="239682"/>
                    <a:pt x="207550" y="247358"/>
                  </a:cubicBezTo>
                  <a:cubicBezTo>
                    <a:pt x="209836" y="252692"/>
                    <a:pt x="212312" y="257930"/>
                    <a:pt x="214694" y="263264"/>
                  </a:cubicBezTo>
                  <a:cubicBezTo>
                    <a:pt x="216830" y="268560"/>
                    <a:pt x="222142" y="271871"/>
                    <a:pt x="227838" y="271456"/>
                  </a:cubicBezTo>
                  <a:cubicBezTo>
                    <a:pt x="234125" y="271456"/>
                    <a:pt x="240316" y="271456"/>
                    <a:pt x="246888" y="271456"/>
                  </a:cubicBezTo>
                  <a:cubicBezTo>
                    <a:pt x="253460" y="271456"/>
                    <a:pt x="256413" y="274218"/>
                    <a:pt x="256413" y="278885"/>
                  </a:cubicBezTo>
                  <a:cubicBezTo>
                    <a:pt x="256413" y="283553"/>
                    <a:pt x="252794" y="287172"/>
                    <a:pt x="246888" y="287363"/>
                  </a:cubicBezTo>
                  <a:lnTo>
                    <a:pt x="241554" y="287363"/>
                  </a:lnTo>
                  <a:lnTo>
                    <a:pt x="236601" y="287363"/>
                  </a:lnTo>
                  <a:cubicBezTo>
                    <a:pt x="232129" y="287648"/>
                    <a:pt x="227643" y="287648"/>
                    <a:pt x="223171" y="287363"/>
                  </a:cubicBezTo>
                  <a:cubicBezTo>
                    <a:pt x="213336" y="286290"/>
                    <a:pt x="204849" y="279988"/>
                    <a:pt x="200978" y="270884"/>
                  </a:cubicBezTo>
                  <a:cubicBezTo>
                    <a:pt x="198215" y="265265"/>
                    <a:pt x="195739" y="259550"/>
                    <a:pt x="193167" y="253835"/>
                  </a:cubicBezTo>
                  <a:cubicBezTo>
                    <a:pt x="186798" y="240158"/>
                    <a:pt x="189951" y="223936"/>
                    <a:pt x="200978" y="213639"/>
                  </a:cubicBezTo>
                  <a:close/>
                  <a:moveTo>
                    <a:pt x="168593" y="246881"/>
                  </a:moveTo>
                  <a:cubicBezTo>
                    <a:pt x="171641" y="241738"/>
                    <a:pt x="175927" y="240309"/>
                    <a:pt x="180118" y="242786"/>
                  </a:cubicBezTo>
                  <a:cubicBezTo>
                    <a:pt x="183811" y="244911"/>
                    <a:pt x="185082" y="249627"/>
                    <a:pt x="182957" y="253321"/>
                  </a:cubicBezTo>
                  <a:cubicBezTo>
                    <a:pt x="182817" y="253564"/>
                    <a:pt x="182664" y="253799"/>
                    <a:pt x="182499" y="254025"/>
                  </a:cubicBezTo>
                  <a:cubicBezTo>
                    <a:pt x="172573" y="270218"/>
                    <a:pt x="166330" y="288395"/>
                    <a:pt x="164211" y="307270"/>
                  </a:cubicBezTo>
                  <a:cubicBezTo>
                    <a:pt x="163420" y="313175"/>
                    <a:pt x="163006" y="319124"/>
                    <a:pt x="162973" y="325082"/>
                  </a:cubicBezTo>
                  <a:cubicBezTo>
                    <a:pt x="162499" y="334697"/>
                    <a:pt x="169910" y="342875"/>
                    <a:pt x="179525" y="343348"/>
                  </a:cubicBezTo>
                  <a:cubicBezTo>
                    <a:pt x="179818" y="343363"/>
                    <a:pt x="180111" y="343370"/>
                    <a:pt x="180403" y="343370"/>
                  </a:cubicBezTo>
                  <a:cubicBezTo>
                    <a:pt x="183642" y="343370"/>
                    <a:pt x="186976" y="343370"/>
                    <a:pt x="189929" y="343370"/>
                  </a:cubicBezTo>
                  <a:lnTo>
                    <a:pt x="199454" y="343370"/>
                  </a:lnTo>
                  <a:cubicBezTo>
                    <a:pt x="203653" y="343102"/>
                    <a:pt x="207275" y="346289"/>
                    <a:pt x="207543" y="350489"/>
                  </a:cubicBezTo>
                  <a:cubicBezTo>
                    <a:pt x="207546" y="350529"/>
                    <a:pt x="207548" y="350569"/>
                    <a:pt x="207550" y="350609"/>
                  </a:cubicBezTo>
                  <a:cubicBezTo>
                    <a:pt x="207944" y="354846"/>
                    <a:pt x="204913" y="358635"/>
                    <a:pt x="200692" y="359181"/>
                  </a:cubicBezTo>
                  <a:cubicBezTo>
                    <a:pt x="190599" y="359600"/>
                    <a:pt x="180488" y="359058"/>
                    <a:pt x="170498" y="357562"/>
                  </a:cubicBezTo>
                  <a:cubicBezTo>
                    <a:pt x="156703" y="354304"/>
                    <a:pt x="146936" y="342018"/>
                    <a:pt x="146876" y="327844"/>
                  </a:cubicBezTo>
                  <a:cubicBezTo>
                    <a:pt x="146290" y="299343"/>
                    <a:pt x="153822" y="271263"/>
                    <a:pt x="168593" y="246881"/>
                  </a:cubicBezTo>
                  <a:close/>
                  <a:moveTo>
                    <a:pt x="177546" y="422332"/>
                  </a:moveTo>
                  <a:cubicBezTo>
                    <a:pt x="173244" y="419704"/>
                    <a:pt x="169673" y="416036"/>
                    <a:pt x="167164" y="411664"/>
                  </a:cubicBezTo>
                  <a:cubicBezTo>
                    <a:pt x="161925" y="399377"/>
                    <a:pt x="157639" y="386613"/>
                    <a:pt x="153448" y="373564"/>
                  </a:cubicBezTo>
                  <a:cubicBezTo>
                    <a:pt x="151829" y="369396"/>
                    <a:pt x="153896" y="364705"/>
                    <a:pt x="158065" y="363086"/>
                  </a:cubicBezTo>
                  <a:cubicBezTo>
                    <a:pt x="158483" y="362924"/>
                    <a:pt x="158914" y="362796"/>
                    <a:pt x="159353" y="362705"/>
                  </a:cubicBezTo>
                  <a:cubicBezTo>
                    <a:pt x="164211" y="361658"/>
                    <a:pt x="167354" y="364420"/>
                    <a:pt x="168878" y="370135"/>
                  </a:cubicBezTo>
                  <a:cubicBezTo>
                    <a:pt x="172212" y="380708"/>
                    <a:pt x="175927" y="391280"/>
                    <a:pt x="179832" y="401663"/>
                  </a:cubicBezTo>
                  <a:cubicBezTo>
                    <a:pt x="181557" y="406851"/>
                    <a:pt x="186689" y="410114"/>
                    <a:pt x="192119" y="409473"/>
                  </a:cubicBezTo>
                  <a:lnTo>
                    <a:pt x="209074" y="409473"/>
                  </a:lnTo>
                  <a:cubicBezTo>
                    <a:pt x="213530" y="409101"/>
                    <a:pt x="217444" y="412411"/>
                    <a:pt x="217816" y="416867"/>
                  </a:cubicBezTo>
                  <a:cubicBezTo>
                    <a:pt x="217825" y="416974"/>
                    <a:pt x="217832" y="417081"/>
                    <a:pt x="217837" y="417188"/>
                  </a:cubicBezTo>
                  <a:cubicBezTo>
                    <a:pt x="217791" y="421741"/>
                    <a:pt x="214194" y="425463"/>
                    <a:pt x="209645" y="425666"/>
                  </a:cubicBezTo>
                  <a:cubicBezTo>
                    <a:pt x="206216" y="425666"/>
                    <a:pt x="202787" y="425666"/>
                    <a:pt x="199358" y="425666"/>
                  </a:cubicBezTo>
                  <a:cubicBezTo>
                    <a:pt x="191877" y="426794"/>
                    <a:pt x="184232" y="425492"/>
                    <a:pt x="177546" y="421951"/>
                  </a:cubicBezTo>
                  <a:close/>
                  <a:moveTo>
                    <a:pt x="195929" y="446906"/>
                  </a:moveTo>
                  <a:cubicBezTo>
                    <a:pt x="193635" y="443192"/>
                    <a:pt x="194786" y="438320"/>
                    <a:pt x="198500" y="436025"/>
                  </a:cubicBezTo>
                  <a:cubicBezTo>
                    <a:pt x="201364" y="434256"/>
                    <a:pt x="205034" y="434495"/>
                    <a:pt x="207645" y="436619"/>
                  </a:cubicBezTo>
                  <a:cubicBezTo>
                    <a:pt x="209455" y="438048"/>
                    <a:pt x="211074" y="439953"/>
                    <a:pt x="212979" y="441382"/>
                  </a:cubicBezTo>
                  <a:cubicBezTo>
                    <a:pt x="216646" y="444829"/>
                    <a:pt x="222362" y="444829"/>
                    <a:pt x="226028" y="441382"/>
                  </a:cubicBezTo>
                  <a:cubicBezTo>
                    <a:pt x="228886" y="439096"/>
                    <a:pt x="231267" y="436048"/>
                    <a:pt x="233934" y="433476"/>
                  </a:cubicBezTo>
                  <a:cubicBezTo>
                    <a:pt x="236448" y="430889"/>
                    <a:pt x="240443" y="430450"/>
                    <a:pt x="243459" y="432428"/>
                  </a:cubicBezTo>
                  <a:cubicBezTo>
                    <a:pt x="246604" y="434484"/>
                    <a:pt x="247810" y="438506"/>
                    <a:pt x="246317" y="441953"/>
                  </a:cubicBezTo>
                  <a:cubicBezTo>
                    <a:pt x="240542" y="452546"/>
                    <a:pt x="229775" y="459473"/>
                    <a:pt x="217742" y="460337"/>
                  </a:cubicBezTo>
                  <a:cubicBezTo>
                    <a:pt x="208834" y="459331"/>
                    <a:pt x="200837" y="454408"/>
                    <a:pt x="195929" y="446906"/>
                  </a:cubicBezTo>
                  <a:close/>
                  <a:moveTo>
                    <a:pt x="316706" y="472243"/>
                  </a:moveTo>
                  <a:cubicBezTo>
                    <a:pt x="307868" y="478109"/>
                    <a:pt x="296905" y="479814"/>
                    <a:pt x="286703" y="476910"/>
                  </a:cubicBezTo>
                  <a:cubicBezTo>
                    <a:pt x="281203" y="474370"/>
                    <a:pt x="274866" y="474370"/>
                    <a:pt x="269367" y="476910"/>
                  </a:cubicBezTo>
                  <a:cubicBezTo>
                    <a:pt x="259164" y="479814"/>
                    <a:pt x="248202" y="478109"/>
                    <a:pt x="239363" y="472243"/>
                  </a:cubicBezTo>
                  <a:cubicBezTo>
                    <a:pt x="237554" y="471290"/>
                    <a:pt x="236601" y="467195"/>
                    <a:pt x="236696" y="464623"/>
                  </a:cubicBezTo>
                  <a:cubicBezTo>
                    <a:pt x="236748" y="461099"/>
                    <a:pt x="239648" y="458284"/>
                    <a:pt x="243172" y="458336"/>
                  </a:cubicBezTo>
                  <a:cubicBezTo>
                    <a:pt x="243172" y="458336"/>
                    <a:pt x="243173" y="458336"/>
                    <a:pt x="243173" y="458336"/>
                  </a:cubicBezTo>
                  <a:cubicBezTo>
                    <a:pt x="245363" y="458460"/>
                    <a:pt x="247534" y="458811"/>
                    <a:pt x="249650" y="459384"/>
                  </a:cubicBezTo>
                  <a:cubicBezTo>
                    <a:pt x="254265" y="460463"/>
                    <a:pt x="258941" y="461258"/>
                    <a:pt x="263652" y="461765"/>
                  </a:cubicBezTo>
                  <a:cubicBezTo>
                    <a:pt x="268129" y="461765"/>
                    <a:pt x="270034" y="459670"/>
                    <a:pt x="270129" y="455098"/>
                  </a:cubicBezTo>
                  <a:cubicBezTo>
                    <a:pt x="270224" y="450526"/>
                    <a:pt x="270129" y="443763"/>
                    <a:pt x="270129" y="438143"/>
                  </a:cubicBezTo>
                  <a:cubicBezTo>
                    <a:pt x="270404" y="430836"/>
                    <a:pt x="264704" y="424690"/>
                    <a:pt x="257397" y="424414"/>
                  </a:cubicBezTo>
                  <a:cubicBezTo>
                    <a:pt x="256974" y="424398"/>
                    <a:pt x="256550" y="424403"/>
                    <a:pt x="256127" y="424427"/>
                  </a:cubicBezTo>
                  <a:lnTo>
                    <a:pt x="248603" y="424427"/>
                  </a:lnTo>
                  <a:cubicBezTo>
                    <a:pt x="236810" y="424324"/>
                    <a:pt x="227275" y="414789"/>
                    <a:pt x="227171" y="402996"/>
                  </a:cubicBezTo>
                  <a:cubicBezTo>
                    <a:pt x="227171" y="400520"/>
                    <a:pt x="227171" y="397948"/>
                    <a:pt x="227171" y="395376"/>
                  </a:cubicBezTo>
                  <a:cubicBezTo>
                    <a:pt x="227171" y="390518"/>
                    <a:pt x="225171" y="388709"/>
                    <a:pt x="220313" y="388613"/>
                  </a:cubicBezTo>
                  <a:cubicBezTo>
                    <a:pt x="213551" y="388613"/>
                    <a:pt x="206883" y="388613"/>
                    <a:pt x="200120" y="388613"/>
                  </a:cubicBezTo>
                  <a:cubicBezTo>
                    <a:pt x="196082" y="389340"/>
                    <a:pt x="192219" y="386655"/>
                    <a:pt x="191493" y="382617"/>
                  </a:cubicBezTo>
                  <a:cubicBezTo>
                    <a:pt x="191351" y="381829"/>
                    <a:pt x="191337" y="381024"/>
                    <a:pt x="191453" y="380231"/>
                  </a:cubicBezTo>
                  <a:cubicBezTo>
                    <a:pt x="191133" y="376563"/>
                    <a:pt x="193848" y="373330"/>
                    <a:pt x="197516" y="373010"/>
                  </a:cubicBezTo>
                  <a:cubicBezTo>
                    <a:pt x="197812" y="372985"/>
                    <a:pt x="198109" y="372979"/>
                    <a:pt x="198406" y="372992"/>
                  </a:cubicBezTo>
                  <a:cubicBezTo>
                    <a:pt x="207287" y="372421"/>
                    <a:pt x="216195" y="372421"/>
                    <a:pt x="225076" y="372992"/>
                  </a:cubicBezTo>
                  <a:cubicBezTo>
                    <a:pt x="234700" y="374288"/>
                    <a:pt x="241985" y="382337"/>
                    <a:pt x="242316" y="392042"/>
                  </a:cubicBezTo>
                  <a:cubicBezTo>
                    <a:pt x="242316" y="394995"/>
                    <a:pt x="242316" y="398043"/>
                    <a:pt x="242316" y="400996"/>
                  </a:cubicBezTo>
                  <a:cubicBezTo>
                    <a:pt x="242316" y="405568"/>
                    <a:pt x="244412" y="407473"/>
                    <a:pt x="248888" y="407663"/>
                  </a:cubicBezTo>
                  <a:cubicBezTo>
                    <a:pt x="265652" y="408711"/>
                    <a:pt x="270986" y="404234"/>
                    <a:pt x="270034" y="387470"/>
                  </a:cubicBezTo>
                  <a:cubicBezTo>
                    <a:pt x="269558" y="380231"/>
                    <a:pt x="270034" y="372992"/>
                    <a:pt x="268986" y="365753"/>
                  </a:cubicBezTo>
                  <a:cubicBezTo>
                    <a:pt x="268153" y="360316"/>
                    <a:pt x="263223" y="356473"/>
                    <a:pt x="257747" y="356990"/>
                  </a:cubicBezTo>
                  <a:cubicBezTo>
                    <a:pt x="249281" y="358279"/>
                    <a:pt x="240654" y="356080"/>
                    <a:pt x="233839" y="350894"/>
                  </a:cubicBezTo>
                  <a:cubicBezTo>
                    <a:pt x="229400" y="347203"/>
                    <a:pt x="226735" y="341803"/>
                    <a:pt x="226505" y="336035"/>
                  </a:cubicBezTo>
                  <a:cubicBezTo>
                    <a:pt x="226504" y="333368"/>
                    <a:pt x="226504" y="330701"/>
                    <a:pt x="226504" y="328034"/>
                  </a:cubicBezTo>
                  <a:cubicBezTo>
                    <a:pt x="226504" y="322224"/>
                    <a:pt x="225171" y="320891"/>
                    <a:pt x="219456" y="320795"/>
                  </a:cubicBezTo>
                  <a:cubicBezTo>
                    <a:pt x="213741" y="320700"/>
                    <a:pt x="207454" y="320795"/>
                    <a:pt x="201549" y="320795"/>
                  </a:cubicBezTo>
                  <a:cubicBezTo>
                    <a:pt x="195644" y="320795"/>
                    <a:pt x="191453" y="317843"/>
                    <a:pt x="191453" y="313556"/>
                  </a:cubicBezTo>
                  <a:cubicBezTo>
                    <a:pt x="191453" y="309270"/>
                    <a:pt x="195358" y="305079"/>
                    <a:pt x="201835" y="305079"/>
                  </a:cubicBezTo>
                  <a:cubicBezTo>
                    <a:pt x="208312" y="305079"/>
                    <a:pt x="215265" y="305079"/>
                    <a:pt x="222028" y="305079"/>
                  </a:cubicBezTo>
                  <a:cubicBezTo>
                    <a:pt x="233211" y="305079"/>
                    <a:pt x="242307" y="314089"/>
                    <a:pt x="242411" y="325272"/>
                  </a:cubicBezTo>
                  <a:cubicBezTo>
                    <a:pt x="242411" y="328225"/>
                    <a:pt x="242411" y="331178"/>
                    <a:pt x="242411" y="334226"/>
                  </a:cubicBezTo>
                  <a:cubicBezTo>
                    <a:pt x="242088" y="337471"/>
                    <a:pt x="244457" y="340364"/>
                    <a:pt x="247702" y="340688"/>
                  </a:cubicBezTo>
                  <a:cubicBezTo>
                    <a:pt x="248033" y="340721"/>
                    <a:pt x="248366" y="340726"/>
                    <a:pt x="248698" y="340703"/>
                  </a:cubicBezTo>
                  <a:cubicBezTo>
                    <a:pt x="251520" y="340893"/>
                    <a:pt x="254353" y="340893"/>
                    <a:pt x="257175" y="340703"/>
                  </a:cubicBezTo>
                  <a:cubicBezTo>
                    <a:pt x="264119" y="340758"/>
                    <a:pt x="269793" y="335175"/>
                    <a:pt x="269849" y="328231"/>
                  </a:cubicBezTo>
                  <a:cubicBezTo>
                    <a:pt x="269850" y="328070"/>
                    <a:pt x="269848" y="327909"/>
                    <a:pt x="269843" y="327749"/>
                  </a:cubicBezTo>
                  <a:cubicBezTo>
                    <a:pt x="269843" y="308000"/>
                    <a:pt x="269843" y="288283"/>
                    <a:pt x="269843" y="268598"/>
                  </a:cubicBezTo>
                  <a:cubicBezTo>
                    <a:pt x="270082" y="261395"/>
                    <a:pt x="264436" y="255363"/>
                    <a:pt x="257233" y="255124"/>
                  </a:cubicBezTo>
                  <a:cubicBezTo>
                    <a:pt x="256705" y="255107"/>
                    <a:pt x="256177" y="255122"/>
                    <a:pt x="255651" y="255168"/>
                  </a:cubicBezTo>
                  <a:lnTo>
                    <a:pt x="239078" y="255168"/>
                  </a:lnTo>
                  <a:cubicBezTo>
                    <a:pt x="233363" y="255168"/>
                    <a:pt x="229553" y="252025"/>
                    <a:pt x="229553" y="247358"/>
                  </a:cubicBezTo>
                  <a:cubicBezTo>
                    <a:pt x="229692" y="242520"/>
                    <a:pt x="233726" y="238711"/>
                    <a:pt x="238564" y="238850"/>
                  </a:cubicBezTo>
                  <a:cubicBezTo>
                    <a:pt x="238736" y="238855"/>
                    <a:pt x="238907" y="238865"/>
                    <a:pt x="239078" y="238880"/>
                  </a:cubicBezTo>
                  <a:cubicBezTo>
                    <a:pt x="244983" y="238880"/>
                    <a:pt x="250984" y="238880"/>
                    <a:pt x="256985" y="238880"/>
                  </a:cubicBezTo>
                  <a:cubicBezTo>
                    <a:pt x="263749" y="239421"/>
                    <a:pt x="269671" y="234375"/>
                    <a:pt x="270211" y="227611"/>
                  </a:cubicBezTo>
                  <a:cubicBezTo>
                    <a:pt x="270259" y="227019"/>
                    <a:pt x="270263" y="226424"/>
                    <a:pt x="270224" y="225831"/>
                  </a:cubicBezTo>
                  <a:cubicBezTo>
                    <a:pt x="270757" y="221108"/>
                    <a:pt x="270402" y="216327"/>
                    <a:pt x="269177" y="211734"/>
                  </a:cubicBezTo>
                  <a:cubicBezTo>
                    <a:pt x="265915" y="204471"/>
                    <a:pt x="257663" y="200881"/>
                    <a:pt x="250127" y="203447"/>
                  </a:cubicBezTo>
                  <a:cubicBezTo>
                    <a:pt x="247370" y="204149"/>
                    <a:pt x="244665" y="205040"/>
                    <a:pt x="242030" y="206114"/>
                  </a:cubicBezTo>
                  <a:cubicBezTo>
                    <a:pt x="238188" y="208402"/>
                    <a:pt x="233219" y="207141"/>
                    <a:pt x="230932" y="203299"/>
                  </a:cubicBezTo>
                  <a:cubicBezTo>
                    <a:pt x="228645" y="199457"/>
                    <a:pt x="229905" y="194488"/>
                    <a:pt x="233747" y="192201"/>
                  </a:cubicBezTo>
                  <a:cubicBezTo>
                    <a:pt x="234372" y="191829"/>
                    <a:pt x="235043" y="191543"/>
                    <a:pt x="235744" y="191351"/>
                  </a:cubicBezTo>
                  <a:cubicBezTo>
                    <a:pt x="248818" y="183784"/>
                    <a:pt x="265247" y="185313"/>
                    <a:pt x="276701" y="195161"/>
                  </a:cubicBezTo>
                  <a:lnTo>
                    <a:pt x="277368" y="195161"/>
                  </a:lnTo>
                  <a:lnTo>
                    <a:pt x="277368" y="195161"/>
                  </a:lnTo>
                  <a:lnTo>
                    <a:pt x="277940" y="195161"/>
                  </a:lnTo>
                  <a:cubicBezTo>
                    <a:pt x="277940" y="195161"/>
                    <a:pt x="277940" y="195161"/>
                    <a:pt x="277940" y="195161"/>
                  </a:cubicBezTo>
                  <a:lnTo>
                    <a:pt x="277940" y="195161"/>
                  </a:lnTo>
                  <a:lnTo>
                    <a:pt x="278702" y="195161"/>
                  </a:lnTo>
                  <a:cubicBezTo>
                    <a:pt x="290156" y="185313"/>
                    <a:pt x="306585" y="183784"/>
                    <a:pt x="319659" y="191351"/>
                  </a:cubicBezTo>
                  <a:cubicBezTo>
                    <a:pt x="323947" y="192959"/>
                    <a:pt x="326183" y="197683"/>
                    <a:pt x="324707" y="202019"/>
                  </a:cubicBezTo>
                  <a:cubicBezTo>
                    <a:pt x="322841" y="206197"/>
                    <a:pt x="317940" y="208072"/>
                    <a:pt x="313761" y="206205"/>
                  </a:cubicBezTo>
                  <a:cubicBezTo>
                    <a:pt x="313630" y="206146"/>
                    <a:pt x="313501" y="206084"/>
                    <a:pt x="313373" y="206019"/>
                  </a:cubicBezTo>
                  <a:cubicBezTo>
                    <a:pt x="310721" y="205019"/>
                    <a:pt x="308019" y="204160"/>
                    <a:pt x="305276" y="203447"/>
                  </a:cubicBezTo>
                  <a:cubicBezTo>
                    <a:pt x="297739" y="200881"/>
                    <a:pt x="289487" y="204471"/>
                    <a:pt x="286226" y="211734"/>
                  </a:cubicBezTo>
                  <a:cubicBezTo>
                    <a:pt x="285001" y="216327"/>
                    <a:pt x="284645" y="221108"/>
                    <a:pt x="285179" y="225831"/>
                  </a:cubicBezTo>
                  <a:cubicBezTo>
                    <a:pt x="284736" y="232603"/>
                    <a:pt x="289867" y="238451"/>
                    <a:pt x="296639" y="238893"/>
                  </a:cubicBezTo>
                  <a:cubicBezTo>
                    <a:pt x="297231" y="238932"/>
                    <a:pt x="297826" y="238928"/>
                    <a:pt x="298418" y="238880"/>
                  </a:cubicBezTo>
                  <a:cubicBezTo>
                    <a:pt x="304419" y="238880"/>
                    <a:pt x="310420" y="238880"/>
                    <a:pt x="316325" y="238880"/>
                  </a:cubicBezTo>
                  <a:cubicBezTo>
                    <a:pt x="321147" y="238457"/>
                    <a:pt x="325398" y="242023"/>
                    <a:pt x="325820" y="246844"/>
                  </a:cubicBezTo>
                  <a:cubicBezTo>
                    <a:pt x="325835" y="247015"/>
                    <a:pt x="325845" y="247186"/>
                    <a:pt x="325850" y="247358"/>
                  </a:cubicBezTo>
                  <a:cubicBezTo>
                    <a:pt x="325850" y="252025"/>
                    <a:pt x="322040" y="255073"/>
                    <a:pt x="316325" y="255168"/>
                  </a:cubicBezTo>
                  <a:lnTo>
                    <a:pt x="299371" y="255168"/>
                  </a:lnTo>
                  <a:cubicBezTo>
                    <a:pt x="292192" y="254533"/>
                    <a:pt x="285857" y="259838"/>
                    <a:pt x="285222" y="267016"/>
                  </a:cubicBezTo>
                  <a:cubicBezTo>
                    <a:pt x="285176" y="267542"/>
                    <a:pt x="285161" y="268071"/>
                    <a:pt x="285179" y="268598"/>
                  </a:cubicBezTo>
                  <a:cubicBezTo>
                    <a:pt x="285179" y="288283"/>
                    <a:pt x="285179" y="308000"/>
                    <a:pt x="285179" y="327749"/>
                  </a:cubicBezTo>
                  <a:cubicBezTo>
                    <a:pt x="285021" y="334743"/>
                    <a:pt x="290563" y="340542"/>
                    <a:pt x="297558" y="340699"/>
                  </a:cubicBezTo>
                  <a:cubicBezTo>
                    <a:pt x="297654" y="340702"/>
                    <a:pt x="297750" y="340703"/>
                    <a:pt x="297847" y="340703"/>
                  </a:cubicBezTo>
                  <a:cubicBezTo>
                    <a:pt x="300701" y="340893"/>
                    <a:pt x="303565" y="340893"/>
                    <a:pt x="306419" y="340703"/>
                  </a:cubicBezTo>
                  <a:cubicBezTo>
                    <a:pt x="309673" y="340929"/>
                    <a:pt x="312494" y="338475"/>
                    <a:pt x="312721" y="335221"/>
                  </a:cubicBezTo>
                  <a:cubicBezTo>
                    <a:pt x="312744" y="334890"/>
                    <a:pt x="312739" y="334557"/>
                    <a:pt x="312706" y="334226"/>
                  </a:cubicBezTo>
                  <a:cubicBezTo>
                    <a:pt x="312706" y="331178"/>
                    <a:pt x="312706" y="328225"/>
                    <a:pt x="312706" y="325272"/>
                  </a:cubicBezTo>
                  <a:cubicBezTo>
                    <a:pt x="312580" y="314015"/>
                    <a:pt x="321603" y="304788"/>
                    <a:pt x="332860" y="304662"/>
                  </a:cubicBezTo>
                  <a:cubicBezTo>
                    <a:pt x="333349" y="304656"/>
                    <a:pt x="333839" y="304668"/>
                    <a:pt x="334328" y="304698"/>
                  </a:cubicBezTo>
                  <a:cubicBezTo>
                    <a:pt x="340995" y="304698"/>
                    <a:pt x="347758" y="304698"/>
                    <a:pt x="354425" y="304698"/>
                  </a:cubicBezTo>
                  <a:cubicBezTo>
                    <a:pt x="361093" y="304698"/>
                    <a:pt x="364808" y="307937"/>
                    <a:pt x="364808" y="313175"/>
                  </a:cubicBezTo>
                  <a:cubicBezTo>
                    <a:pt x="364808" y="318414"/>
                    <a:pt x="361093" y="320891"/>
                    <a:pt x="355283" y="320986"/>
                  </a:cubicBezTo>
                  <a:cubicBezTo>
                    <a:pt x="349472" y="321081"/>
                    <a:pt x="343376" y="320986"/>
                    <a:pt x="337376" y="320986"/>
                  </a:cubicBezTo>
                  <a:cubicBezTo>
                    <a:pt x="331375" y="320986"/>
                    <a:pt x="330327" y="322415"/>
                    <a:pt x="330232" y="328225"/>
                  </a:cubicBezTo>
                  <a:cubicBezTo>
                    <a:pt x="330232" y="330892"/>
                    <a:pt x="330232" y="333559"/>
                    <a:pt x="330232" y="336226"/>
                  </a:cubicBezTo>
                  <a:cubicBezTo>
                    <a:pt x="329955" y="341982"/>
                    <a:pt x="327298" y="347364"/>
                    <a:pt x="322898" y="351085"/>
                  </a:cubicBezTo>
                  <a:cubicBezTo>
                    <a:pt x="316082" y="356270"/>
                    <a:pt x="307456" y="358470"/>
                    <a:pt x="298990" y="357181"/>
                  </a:cubicBezTo>
                  <a:cubicBezTo>
                    <a:pt x="293499" y="356613"/>
                    <a:pt x="288539" y="360480"/>
                    <a:pt x="287750" y="365944"/>
                  </a:cubicBezTo>
                  <a:cubicBezTo>
                    <a:pt x="286988" y="373183"/>
                    <a:pt x="287179" y="380422"/>
                    <a:pt x="286703" y="387661"/>
                  </a:cubicBezTo>
                  <a:cubicBezTo>
                    <a:pt x="285750" y="404425"/>
                    <a:pt x="291084" y="408806"/>
                    <a:pt x="307848" y="407854"/>
                  </a:cubicBezTo>
                  <a:cubicBezTo>
                    <a:pt x="311031" y="408261"/>
                    <a:pt x="313942" y="406011"/>
                    <a:pt x="314349" y="402828"/>
                  </a:cubicBezTo>
                  <a:cubicBezTo>
                    <a:pt x="314419" y="402282"/>
                    <a:pt x="314411" y="401730"/>
                    <a:pt x="314325" y="401186"/>
                  </a:cubicBezTo>
                  <a:cubicBezTo>
                    <a:pt x="314325" y="398234"/>
                    <a:pt x="314325" y="395186"/>
                    <a:pt x="314325" y="392233"/>
                  </a:cubicBezTo>
                  <a:cubicBezTo>
                    <a:pt x="314664" y="382496"/>
                    <a:pt x="321999" y="374435"/>
                    <a:pt x="331661" y="373183"/>
                  </a:cubicBezTo>
                  <a:cubicBezTo>
                    <a:pt x="340541" y="372611"/>
                    <a:pt x="349450" y="372611"/>
                    <a:pt x="358331" y="373183"/>
                  </a:cubicBezTo>
                  <a:cubicBezTo>
                    <a:pt x="361956" y="373006"/>
                    <a:pt x="365038" y="375801"/>
                    <a:pt x="365216" y="379427"/>
                  </a:cubicBezTo>
                  <a:cubicBezTo>
                    <a:pt x="365232" y="379759"/>
                    <a:pt x="365223" y="380091"/>
                    <a:pt x="365189" y="380422"/>
                  </a:cubicBezTo>
                  <a:cubicBezTo>
                    <a:pt x="365619" y="384502"/>
                    <a:pt x="362661" y="388160"/>
                    <a:pt x="358580" y="388590"/>
                  </a:cubicBezTo>
                  <a:cubicBezTo>
                    <a:pt x="358149" y="388636"/>
                    <a:pt x="357715" y="388643"/>
                    <a:pt x="357283" y="388613"/>
                  </a:cubicBezTo>
                  <a:cubicBezTo>
                    <a:pt x="350520" y="388613"/>
                    <a:pt x="343853" y="388613"/>
                    <a:pt x="337090" y="388613"/>
                  </a:cubicBezTo>
                  <a:cubicBezTo>
                    <a:pt x="332232" y="388613"/>
                    <a:pt x="330422" y="390518"/>
                    <a:pt x="330232" y="395376"/>
                  </a:cubicBezTo>
                  <a:cubicBezTo>
                    <a:pt x="330232" y="397948"/>
                    <a:pt x="330232" y="400520"/>
                    <a:pt x="330232" y="402996"/>
                  </a:cubicBezTo>
                  <a:cubicBezTo>
                    <a:pt x="330128" y="414789"/>
                    <a:pt x="320594" y="424324"/>
                    <a:pt x="308801" y="424427"/>
                  </a:cubicBezTo>
                  <a:lnTo>
                    <a:pt x="300800" y="424427"/>
                  </a:lnTo>
                  <a:cubicBezTo>
                    <a:pt x="293602" y="423480"/>
                    <a:pt x="287000" y="428547"/>
                    <a:pt x="286053" y="435745"/>
                  </a:cubicBezTo>
                  <a:cubicBezTo>
                    <a:pt x="285981" y="436287"/>
                    <a:pt x="285944" y="436834"/>
                    <a:pt x="285941" y="437381"/>
                  </a:cubicBezTo>
                  <a:cubicBezTo>
                    <a:pt x="285941" y="443001"/>
                    <a:pt x="285941" y="448716"/>
                    <a:pt x="285941" y="454336"/>
                  </a:cubicBezTo>
                  <a:cubicBezTo>
                    <a:pt x="285941" y="459956"/>
                    <a:pt x="287941" y="461289"/>
                    <a:pt x="292418" y="461003"/>
                  </a:cubicBezTo>
                  <a:cubicBezTo>
                    <a:pt x="297128" y="460488"/>
                    <a:pt x="301804" y="459693"/>
                    <a:pt x="306419" y="458622"/>
                  </a:cubicBezTo>
                  <a:cubicBezTo>
                    <a:pt x="308536" y="458049"/>
                    <a:pt x="310707" y="457698"/>
                    <a:pt x="312896" y="457574"/>
                  </a:cubicBezTo>
                  <a:cubicBezTo>
                    <a:pt x="316400" y="457573"/>
                    <a:pt x="319270" y="460358"/>
                    <a:pt x="319373" y="463861"/>
                  </a:cubicBezTo>
                  <a:cubicBezTo>
                    <a:pt x="319469" y="466814"/>
                    <a:pt x="318516" y="470909"/>
                    <a:pt x="316706" y="471862"/>
                  </a:cubicBezTo>
                  <a:close/>
                  <a:moveTo>
                    <a:pt x="360045" y="446906"/>
                  </a:moveTo>
                  <a:cubicBezTo>
                    <a:pt x="355034" y="454453"/>
                    <a:pt x="346873" y="459321"/>
                    <a:pt x="337852" y="460146"/>
                  </a:cubicBezTo>
                  <a:cubicBezTo>
                    <a:pt x="325830" y="459248"/>
                    <a:pt x="315078" y="452331"/>
                    <a:pt x="309277" y="441763"/>
                  </a:cubicBezTo>
                  <a:cubicBezTo>
                    <a:pt x="307801" y="438293"/>
                    <a:pt x="309050" y="434265"/>
                    <a:pt x="312230" y="432238"/>
                  </a:cubicBezTo>
                  <a:cubicBezTo>
                    <a:pt x="315245" y="430259"/>
                    <a:pt x="319241" y="430699"/>
                    <a:pt x="321755" y="433286"/>
                  </a:cubicBezTo>
                  <a:cubicBezTo>
                    <a:pt x="324245" y="436062"/>
                    <a:pt x="326884" y="438701"/>
                    <a:pt x="329660" y="441191"/>
                  </a:cubicBezTo>
                  <a:cubicBezTo>
                    <a:pt x="333327" y="444639"/>
                    <a:pt x="339043" y="444639"/>
                    <a:pt x="342709" y="441191"/>
                  </a:cubicBezTo>
                  <a:cubicBezTo>
                    <a:pt x="344615" y="439763"/>
                    <a:pt x="346139" y="437858"/>
                    <a:pt x="348044" y="436429"/>
                  </a:cubicBezTo>
                  <a:cubicBezTo>
                    <a:pt x="350957" y="433866"/>
                    <a:pt x="355322" y="433866"/>
                    <a:pt x="358235" y="436429"/>
                  </a:cubicBezTo>
                  <a:cubicBezTo>
                    <a:pt x="361625" y="438824"/>
                    <a:pt x="362435" y="443512"/>
                    <a:pt x="360045" y="446906"/>
                  </a:cubicBezTo>
                  <a:close/>
                  <a:moveTo>
                    <a:pt x="402527" y="373945"/>
                  </a:moveTo>
                  <a:cubicBezTo>
                    <a:pt x="398431" y="386613"/>
                    <a:pt x="394145" y="399377"/>
                    <a:pt x="388811" y="412045"/>
                  </a:cubicBezTo>
                  <a:cubicBezTo>
                    <a:pt x="386353" y="416456"/>
                    <a:pt x="382771" y="420137"/>
                    <a:pt x="378428" y="422713"/>
                  </a:cubicBezTo>
                  <a:cubicBezTo>
                    <a:pt x="371671" y="426348"/>
                    <a:pt x="363915" y="427686"/>
                    <a:pt x="356330" y="426523"/>
                  </a:cubicBezTo>
                  <a:cubicBezTo>
                    <a:pt x="352901" y="426523"/>
                    <a:pt x="349472" y="426523"/>
                    <a:pt x="346043" y="426523"/>
                  </a:cubicBezTo>
                  <a:cubicBezTo>
                    <a:pt x="341489" y="426368"/>
                    <a:pt x="337893" y="422602"/>
                    <a:pt x="337947" y="418046"/>
                  </a:cubicBezTo>
                  <a:cubicBezTo>
                    <a:pt x="338032" y="413680"/>
                    <a:pt x="341639" y="410210"/>
                    <a:pt x="346005" y="410295"/>
                  </a:cubicBezTo>
                  <a:cubicBezTo>
                    <a:pt x="346209" y="410299"/>
                    <a:pt x="346412" y="410311"/>
                    <a:pt x="346615" y="410330"/>
                  </a:cubicBezTo>
                  <a:lnTo>
                    <a:pt x="363665" y="410330"/>
                  </a:lnTo>
                  <a:cubicBezTo>
                    <a:pt x="369086" y="410933"/>
                    <a:pt x="374197" y="407684"/>
                    <a:pt x="375952" y="402520"/>
                  </a:cubicBezTo>
                  <a:cubicBezTo>
                    <a:pt x="379857" y="392138"/>
                    <a:pt x="383477" y="381565"/>
                    <a:pt x="386906" y="370992"/>
                  </a:cubicBezTo>
                  <a:cubicBezTo>
                    <a:pt x="388715" y="365277"/>
                    <a:pt x="391763" y="362515"/>
                    <a:pt x="396431" y="363563"/>
                  </a:cubicBezTo>
                  <a:cubicBezTo>
                    <a:pt x="400799" y="364516"/>
                    <a:pt x="403568" y="368830"/>
                    <a:pt x="402615" y="373198"/>
                  </a:cubicBezTo>
                  <a:cubicBezTo>
                    <a:pt x="402589" y="373321"/>
                    <a:pt x="402559" y="373443"/>
                    <a:pt x="402527" y="373564"/>
                  </a:cubicBezTo>
                  <a:close/>
                  <a:moveTo>
                    <a:pt x="385382" y="357657"/>
                  </a:moveTo>
                  <a:cubicBezTo>
                    <a:pt x="375359" y="359153"/>
                    <a:pt x="365217" y="359695"/>
                    <a:pt x="355092" y="359276"/>
                  </a:cubicBezTo>
                  <a:cubicBezTo>
                    <a:pt x="350910" y="358684"/>
                    <a:pt x="347932" y="354909"/>
                    <a:pt x="348329" y="350704"/>
                  </a:cubicBezTo>
                  <a:cubicBezTo>
                    <a:pt x="348475" y="346551"/>
                    <a:pt x="351960" y="343302"/>
                    <a:pt x="356113" y="343447"/>
                  </a:cubicBezTo>
                  <a:cubicBezTo>
                    <a:pt x="356217" y="343451"/>
                    <a:pt x="356322" y="343457"/>
                    <a:pt x="356426" y="343465"/>
                  </a:cubicBezTo>
                  <a:lnTo>
                    <a:pt x="365951" y="343465"/>
                  </a:lnTo>
                  <a:cubicBezTo>
                    <a:pt x="369284" y="343465"/>
                    <a:pt x="372523" y="343465"/>
                    <a:pt x="375476" y="343465"/>
                  </a:cubicBezTo>
                  <a:cubicBezTo>
                    <a:pt x="385155" y="343421"/>
                    <a:pt x="392966" y="335540"/>
                    <a:pt x="392923" y="325860"/>
                  </a:cubicBezTo>
                  <a:cubicBezTo>
                    <a:pt x="392922" y="325632"/>
                    <a:pt x="392916" y="325405"/>
                    <a:pt x="392906" y="325177"/>
                  </a:cubicBezTo>
                  <a:cubicBezTo>
                    <a:pt x="392831" y="319056"/>
                    <a:pt x="392353" y="312947"/>
                    <a:pt x="391478" y="306889"/>
                  </a:cubicBezTo>
                  <a:cubicBezTo>
                    <a:pt x="389340" y="288034"/>
                    <a:pt x="383063" y="269885"/>
                    <a:pt x="373095" y="253739"/>
                  </a:cubicBezTo>
                  <a:cubicBezTo>
                    <a:pt x="370581" y="250234"/>
                    <a:pt x="371385" y="245354"/>
                    <a:pt x="374891" y="242841"/>
                  </a:cubicBezTo>
                  <a:cubicBezTo>
                    <a:pt x="375110" y="242684"/>
                    <a:pt x="375337" y="242538"/>
                    <a:pt x="375571" y="242405"/>
                  </a:cubicBezTo>
                  <a:cubicBezTo>
                    <a:pt x="379762" y="239928"/>
                    <a:pt x="383953" y="241357"/>
                    <a:pt x="387096" y="246500"/>
                  </a:cubicBezTo>
                  <a:cubicBezTo>
                    <a:pt x="401789" y="270938"/>
                    <a:pt x="409222" y="299052"/>
                    <a:pt x="408527" y="327558"/>
                  </a:cubicBezTo>
                  <a:cubicBezTo>
                    <a:pt x="408520" y="341593"/>
                    <a:pt x="398988" y="353833"/>
                    <a:pt x="385382" y="357276"/>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1" name="Google Shape;361;p25">
              <a:extLst>
                <a:ext uri="{FF2B5EF4-FFF2-40B4-BE49-F238E27FC236}">
                  <a16:creationId xmlns:a16="http://schemas.microsoft.com/office/drawing/2014/main" id="{17CA687E-7B34-354C-917A-5CF0E8657D77}"/>
                </a:ext>
              </a:extLst>
            </p:cNvPr>
            <p:cNvSpPr/>
            <p:nvPr/>
          </p:nvSpPr>
          <p:spPr>
            <a:xfrm>
              <a:off x="1514944" y="5725107"/>
              <a:ext cx="561975" cy="628650"/>
            </a:xfrm>
            <a:custGeom>
              <a:avLst/>
              <a:gdLst/>
              <a:ahLst/>
              <a:cxnLst/>
              <a:rect l="l" t="t" r="r" b="b"/>
              <a:pathLst>
                <a:path w="561975" h="628650" extrusionOk="0">
                  <a:moveTo>
                    <a:pt x="536258" y="147191"/>
                  </a:moveTo>
                  <a:lnTo>
                    <a:pt x="303467" y="12793"/>
                  </a:lnTo>
                  <a:cubicBezTo>
                    <a:pt x="290342" y="5261"/>
                    <a:pt x="274205" y="5261"/>
                    <a:pt x="261080" y="12793"/>
                  </a:cubicBezTo>
                  <a:lnTo>
                    <a:pt x="28289" y="147191"/>
                  </a:lnTo>
                  <a:cubicBezTo>
                    <a:pt x="15189" y="154799"/>
                    <a:pt x="7132" y="168808"/>
                    <a:pt x="7144" y="183957"/>
                  </a:cubicBezTo>
                  <a:lnTo>
                    <a:pt x="7144" y="452753"/>
                  </a:lnTo>
                  <a:cubicBezTo>
                    <a:pt x="7152" y="467922"/>
                    <a:pt x="15248" y="481935"/>
                    <a:pt x="28385" y="489519"/>
                  </a:cubicBezTo>
                  <a:lnTo>
                    <a:pt x="261176" y="623917"/>
                  </a:lnTo>
                  <a:cubicBezTo>
                    <a:pt x="274300" y="631450"/>
                    <a:pt x="290437" y="631450"/>
                    <a:pt x="303562" y="623917"/>
                  </a:cubicBezTo>
                  <a:lnTo>
                    <a:pt x="536353" y="489519"/>
                  </a:lnTo>
                  <a:cubicBezTo>
                    <a:pt x="549489" y="481935"/>
                    <a:pt x="557585" y="467922"/>
                    <a:pt x="557594" y="452753"/>
                  </a:cubicBezTo>
                  <a:lnTo>
                    <a:pt x="557594" y="183957"/>
                  </a:lnTo>
                  <a:cubicBezTo>
                    <a:pt x="557566" y="168769"/>
                    <a:pt x="549431" y="154751"/>
                    <a:pt x="536258" y="147191"/>
                  </a:cubicBezTo>
                  <a:close/>
                  <a:moveTo>
                    <a:pt x="310896" y="384363"/>
                  </a:moveTo>
                  <a:lnTo>
                    <a:pt x="273844" y="362742"/>
                  </a:lnTo>
                  <a:lnTo>
                    <a:pt x="265081" y="377982"/>
                  </a:lnTo>
                  <a:lnTo>
                    <a:pt x="264319" y="377982"/>
                  </a:lnTo>
                  <a:lnTo>
                    <a:pt x="273844" y="394079"/>
                  </a:lnTo>
                  <a:lnTo>
                    <a:pt x="226219" y="477232"/>
                  </a:lnTo>
                  <a:lnTo>
                    <a:pt x="189929" y="477232"/>
                  </a:lnTo>
                  <a:lnTo>
                    <a:pt x="172022" y="446085"/>
                  </a:lnTo>
                  <a:lnTo>
                    <a:pt x="219647" y="363218"/>
                  </a:lnTo>
                  <a:lnTo>
                    <a:pt x="238696" y="363218"/>
                  </a:lnTo>
                  <a:lnTo>
                    <a:pt x="238696" y="362646"/>
                  </a:lnTo>
                  <a:lnTo>
                    <a:pt x="247460" y="347502"/>
                  </a:lnTo>
                  <a:lnTo>
                    <a:pt x="213074" y="327690"/>
                  </a:lnTo>
                  <a:lnTo>
                    <a:pt x="213074" y="214247"/>
                  </a:lnTo>
                  <a:lnTo>
                    <a:pt x="311372" y="157573"/>
                  </a:lnTo>
                  <a:lnTo>
                    <a:pt x="409670" y="214723"/>
                  </a:lnTo>
                  <a:lnTo>
                    <a:pt x="409670" y="327785"/>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2" name="Google Shape;362;p25">
              <a:extLst>
                <a:ext uri="{FF2B5EF4-FFF2-40B4-BE49-F238E27FC236}">
                  <a16:creationId xmlns:a16="http://schemas.microsoft.com/office/drawing/2014/main" id="{8E6FBCC1-0607-D14B-98D1-29AFE82D5F2D}"/>
                </a:ext>
              </a:extLst>
            </p:cNvPr>
            <p:cNvSpPr/>
            <p:nvPr/>
          </p:nvSpPr>
          <p:spPr>
            <a:xfrm>
              <a:off x="1738115" y="5896015"/>
              <a:ext cx="171450" cy="200025"/>
            </a:xfrm>
            <a:custGeom>
              <a:avLst/>
              <a:gdLst/>
              <a:ahLst/>
              <a:cxnLst/>
              <a:rect l="l" t="t" r="r" b="b"/>
              <a:pathLst>
                <a:path w="171450" h="200025" extrusionOk="0">
                  <a:moveTo>
                    <a:pt x="87630" y="7144"/>
                  </a:moveTo>
                  <a:lnTo>
                    <a:pt x="7144" y="53531"/>
                  </a:lnTo>
                  <a:lnTo>
                    <a:pt x="7144" y="146495"/>
                  </a:lnTo>
                  <a:lnTo>
                    <a:pt x="87725" y="192977"/>
                  </a:lnTo>
                  <a:lnTo>
                    <a:pt x="168211" y="146590"/>
                  </a:lnTo>
                  <a:lnTo>
                    <a:pt x="168211" y="53721"/>
                  </a:lnTo>
                  <a:close/>
                  <a:moveTo>
                    <a:pt x="127349" y="51340"/>
                  </a:moveTo>
                  <a:cubicBezTo>
                    <a:pt x="125894" y="53880"/>
                    <a:pt x="122663" y="54773"/>
                    <a:pt x="120110" y="53340"/>
                  </a:cubicBezTo>
                  <a:lnTo>
                    <a:pt x="87725" y="34290"/>
                  </a:lnTo>
                  <a:lnTo>
                    <a:pt x="31623" y="66485"/>
                  </a:lnTo>
                  <a:lnTo>
                    <a:pt x="31623" y="135065"/>
                  </a:lnTo>
                  <a:cubicBezTo>
                    <a:pt x="31623" y="138010"/>
                    <a:pt x="29235" y="140398"/>
                    <a:pt x="26289" y="140398"/>
                  </a:cubicBezTo>
                  <a:cubicBezTo>
                    <a:pt x="23343" y="140398"/>
                    <a:pt x="20955" y="138010"/>
                    <a:pt x="20955" y="135065"/>
                  </a:cubicBezTo>
                  <a:lnTo>
                    <a:pt x="20955" y="63818"/>
                  </a:lnTo>
                  <a:cubicBezTo>
                    <a:pt x="20857" y="61924"/>
                    <a:pt x="21809" y="60131"/>
                    <a:pt x="23431" y="59150"/>
                  </a:cubicBezTo>
                  <a:lnTo>
                    <a:pt x="85058" y="23717"/>
                  </a:lnTo>
                  <a:cubicBezTo>
                    <a:pt x="86674" y="22761"/>
                    <a:pt x="88682" y="22761"/>
                    <a:pt x="90297" y="23717"/>
                  </a:cubicBezTo>
                  <a:lnTo>
                    <a:pt x="125349" y="44101"/>
                  </a:lnTo>
                  <a:cubicBezTo>
                    <a:pt x="127889" y="45556"/>
                    <a:pt x="128782" y="48787"/>
                    <a:pt x="127349" y="51340"/>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3" name="Google Shape;363;p25">
              <a:extLst>
                <a:ext uri="{FF2B5EF4-FFF2-40B4-BE49-F238E27FC236}">
                  <a16:creationId xmlns:a16="http://schemas.microsoft.com/office/drawing/2014/main" id="{6BD9CE75-2697-7347-A4F3-A0D7305203FC}"/>
                </a:ext>
              </a:extLst>
            </p:cNvPr>
            <p:cNvSpPr/>
            <p:nvPr/>
          </p:nvSpPr>
          <p:spPr>
            <a:xfrm>
              <a:off x="2096922" y="5725107"/>
              <a:ext cx="561975" cy="628650"/>
            </a:xfrm>
            <a:custGeom>
              <a:avLst/>
              <a:gdLst/>
              <a:ahLst/>
              <a:cxnLst/>
              <a:rect l="l" t="t" r="r" b="b"/>
              <a:pathLst>
                <a:path w="561975" h="628650" extrusionOk="0">
                  <a:moveTo>
                    <a:pt x="536353" y="147191"/>
                  </a:moveTo>
                  <a:lnTo>
                    <a:pt x="303562" y="12793"/>
                  </a:lnTo>
                  <a:cubicBezTo>
                    <a:pt x="290437" y="5261"/>
                    <a:pt x="274300" y="5261"/>
                    <a:pt x="261176" y="12793"/>
                  </a:cubicBezTo>
                  <a:lnTo>
                    <a:pt x="28289" y="147191"/>
                  </a:lnTo>
                  <a:cubicBezTo>
                    <a:pt x="15218" y="154828"/>
                    <a:pt x="7171" y="168819"/>
                    <a:pt x="7144" y="183957"/>
                  </a:cubicBezTo>
                  <a:lnTo>
                    <a:pt x="7144" y="452753"/>
                  </a:lnTo>
                  <a:cubicBezTo>
                    <a:pt x="7171" y="467892"/>
                    <a:pt x="15218" y="481882"/>
                    <a:pt x="28289" y="489519"/>
                  </a:cubicBezTo>
                  <a:lnTo>
                    <a:pt x="261176" y="623917"/>
                  </a:lnTo>
                  <a:cubicBezTo>
                    <a:pt x="274300" y="631450"/>
                    <a:pt x="290437" y="631450"/>
                    <a:pt x="303562" y="623917"/>
                  </a:cubicBezTo>
                  <a:lnTo>
                    <a:pt x="536353" y="489519"/>
                  </a:lnTo>
                  <a:cubicBezTo>
                    <a:pt x="549489" y="481935"/>
                    <a:pt x="557585" y="467922"/>
                    <a:pt x="557594" y="452753"/>
                  </a:cubicBezTo>
                  <a:lnTo>
                    <a:pt x="557594" y="183957"/>
                  </a:lnTo>
                  <a:cubicBezTo>
                    <a:pt x="557585" y="168789"/>
                    <a:pt x="549489" y="154775"/>
                    <a:pt x="536353" y="147191"/>
                  </a:cubicBezTo>
                  <a:close/>
                  <a:moveTo>
                    <a:pt x="200406" y="187767"/>
                  </a:moveTo>
                  <a:lnTo>
                    <a:pt x="271367" y="165479"/>
                  </a:lnTo>
                  <a:cubicBezTo>
                    <a:pt x="279705" y="162849"/>
                    <a:pt x="288597" y="167476"/>
                    <a:pt x="291227" y="175814"/>
                  </a:cubicBezTo>
                  <a:cubicBezTo>
                    <a:pt x="293857" y="184151"/>
                    <a:pt x="289230" y="193043"/>
                    <a:pt x="280892" y="195673"/>
                  </a:cubicBezTo>
                  <a:lnTo>
                    <a:pt x="209836" y="218343"/>
                  </a:lnTo>
                  <a:cubicBezTo>
                    <a:pt x="208316" y="218781"/>
                    <a:pt x="206749" y="219037"/>
                    <a:pt x="205169" y="219105"/>
                  </a:cubicBezTo>
                  <a:cubicBezTo>
                    <a:pt x="198275" y="219044"/>
                    <a:pt x="192185" y="214602"/>
                    <a:pt x="190024" y="208056"/>
                  </a:cubicBezTo>
                  <a:cubicBezTo>
                    <a:pt x="187145" y="199867"/>
                    <a:pt x="191448" y="190895"/>
                    <a:pt x="199637" y="188016"/>
                  </a:cubicBezTo>
                  <a:cubicBezTo>
                    <a:pt x="199891" y="187927"/>
                    <a:pt x="200148" y="187844"/>
                    <a:pt x="200406" y="187767"/>
                  </a:cubicBezTo>
                  <a:close/>
                  <a:moveTo>
                    <a:pt x="284036" y="498282"/>
                  </a:moveTo>
                  <a:cubicBezTo>
                    <a:pt x="266834" y="498388"/>
                    <a:pt x="252804" y="484529"/>
                    <a:pt x="252698" y="467327"/>
                  </a:cubicBezTo>
                  <a:cubicBezTo>
                    <a:pt x="252697" y="467200"/>
                    <a:pt x="252697" y="467073"/>
                    <a:pt x="252698" y="466945"/>
                  </a:cubicBezTo>
                  <a:lnTo>
                    <a:pt x="315373" y="466945"/>
                  </a:lnTo>
                  <a:cubicBezTo>
                    <a:pt x="315321" y="484231"/>
                    <a:pt x="301321" y="498230"/>
                    <a:pt x="284036" y="498282"/>
                  </a:cubicBezTo>
                  <a:close/>
                  <a:moveTo>
                    <a:pt x="325279" y="457420"/>
                  </a:moveTo>
                  <a:lnTo>
                    <a:pt x="242792" y="457420"/>
                  </a:lnTo>
                  <a:cubicBezTo>
                    <a:pt x="238426" y="457420"/>
                    <a:pt x="234886" y="453881"/>
                    <a:pt x="234886" y="449514"/>
                  </a:cubicBezTo>
                  <a:cubicBezTo>
                    <a:pt x="234886" y="445148"/>
                    <a:pt x="238426" y="441609"/>
                    <a:pt x="242792" y="441609"/>
                  </a:cubicBezTo>
                  <a:lnTo>
                    <a:pt x="325660" y="441609"/>
                  </a:lnTo>
                  <a:cubicBezTo>
                    <a:pt x="330042" y="441608"/>
                    <a:pt x="333609" y="445133"/>
                    <a:pt x="333661" y="449514"/>
                  </a:cubicBezTo>
                  <a:cubicBezTo>
                    <a:pt x="333456" y="453979"/>
                    <a:pt x="329747" y="457476"/>
                    <a:pt x="325279" y="457420"/>
                  </a:cubicBezTo>
                  <a:close/>
                  <a:moveTo>
                    <a:pt x="325279" y="434084"/>
                  </a:moveTo>
                  <a:lnTo>
                    <a:pt x="242792" y="434084"/>
                  </a:lnTo>
                  <a:cubicBezTo>
                    <a:pt x="238400" y="433603"/>
                    <a:pt x="235229" y="429651"/>
                    <a:pt x="235711" y="425259"/>
                  </a:cubicBezTo>
                  <a:cubicBezTo>
                    <a:pt x="236119" y="421530"/>
                    <a:pt x="239063" y="418586"/>
                    <a:pt x="242792" y="418177"/>
                  </a:cubicBezTo>
                  <a:lnTo>
                    <a:pt x="325660" y="418177"/>
                  </a:lnTo>
                  <a:cubicBezTo>
                    <a:pt x="330042" y="418177"/>
                    <a:pt x="333609" y="421701"/>
                    <a:pt x="333661" y="426083"/>
                  </a:cubicBezTo>
                  <a:cubicBezTo>
                    <a:pt x="333322" y="430500"/>
                    <a:pt x="329707" y="433951"/>
                    <a:pt x="325279" y="434084"/>
                  </a:cubicBezTo>
                  <a:close/>
                  <a:moveTo>
                    <a:pt x="334804" y="409414"/>
                  </a:moveTo>
                  <a:lnTo>
                    <a:pt x="233648" y="409414"/>
                  </a:lnTo>
                  <a:cubicBezTo>
                    <a:pt x="224889" y="408735"/>
                    <a:pt x="218340" y="401084"/>
                    <a:pt x="219019" y="392325"/>
                  </a:cubicBezTo>
                  <a:cubicBezTo>
                    <a:pt x="219625" y="384510"/>
                    <a:pt x="225834" y="378302"/>
                    <a:pt x="233648" y="377696"/>
                  </a:cubicBezTo>
                  <a:lnTo>
                    <a:pt x="334423" y="377696"/>
                  </a:lnTo>
                  <a:cubicBezTo>
                    <a:pt x="343208" y="377696"/>
                    <a:pt x="350330" y="384818"/>
                    <a:pt x="350330" y="393603"/>
                  </a:cubicBezTo>
                  <a:cubicBezTo>
                    <a:pt x="350436" y="402229"/>
                    <a:pt x="343530" y="409309"/>
                    <a:pt x="334903" y="409416"/>
                  </a:cubicBezTo>
                  <a:cubicBezTo>
                    <a:pt x="334743" y="409418"/>
                    <a:pt x="334583" y="409417"/>
                    <a:pt x="334423" y="409414"/>
                  </a:cubicBezTo>
                  <a:close/>
                  <a:moveTo>
                    <a:pt x="249079" y="353121"/>
                  </a:moveTo>
                  <a:lnTo>
                    <a:pt x="249079" y="332643"/>
                  </a:lnTo>
                  <a:cubicBezTo>
                    <a:pt x="248399" y="323884"/>
                    <a:pt x="254949" y="316233"/>
                    <a:pt x="263708" y="315554"/>
                  </a:cubicBezTo>
                  <a:cubicBezTo>
                    <a:pt x="272467" y="314874"/>
                    <a:pt x="280118" y="321424"/>
                    <a:pt x="280797" y="330183"/>
                  </a:cubicBezTo>
                  <a:cubicBezTo>
                    <a:pt x="280861" y="331002"/>
                    <a:pt x="280861" y="331824"/>
                    <a:pt x="280797" y="332643"/>
                  </a:cubicBezTo>
                  <a:lnTo>
                    <a:pt x="280797" y="352836"/>
                  </a:lnTo>
                  <a:cubicBezTo>
                    <a:pt x="280644" y="361557"/>
                    <a:pt x="273611" y="368590"/>
                    <a:pt x="264890" y="368742"/>
                  </a:cubicBezTo>
                  <a:cubicBezTo>
                    <a:pt x="256290" y="368641"/>
                    <a:pt x="249328" y="361721"/>
                    <a:pt x="249174" y="353121"/>
                  </a:cubicBezTo>
                  <a:close/>
                  <a:moveTo>
                    <a:pt x="367284" y="319022"/>
                  </a:moveTo>
                  <a:lnTo>
                    <a:pt x="322040" y="332071"/>
                  </a:lnTo>
                  <a:lnTo>
                    <a:pt x="322040" y="353121"/>
                  </a:lnTo>
                  <a:cubicBezTo>
                    <a:pt x="322199" y="361747"/>
                    <a:pt x="315335" y="368868"/>
                    <a:pt x="306709" y="369027"/>
                  </a:cubicBezTo>
                  <a:cubicBezTo>
                    <a:pt x="306676" y="369027"/>
                    <a:pt x="306643" y="369028"/>
                    <a:pt x="306610" y="369028"/>
                  </a:cubicBezTo>
                  <a:cubicBezTo>
                    <a:pt x="297825" y="369028"/>
                    <a:pt x="290703" y="361907"/>
                    <a:pt x="290703" y="353122"/>
                  </a:cubicBezTo>
                  <a:lnTo>
                    <a:pt x="290703" y="320165"/>
                  </a:lnTo>
                  <a:cubicBezTo>
                    <a:pt x="290747" y="313135"/>
                    <a:pt x="295453" y="306990"/>
                    <a:pt x="302228" y="305115"/>
                  </a:cubicBezTo>
                  <a:lnTo>
                    <a:pt x="358616" y="288828"/>
                  </a:lnTo>
                  <a:cubicBezTo>
                    <a:pt x="366954" y="286408"/>
                    <a:pt x="375675" y="291205"/>
                    <a:pt x="378095" y="299543"/>
                  </a:cubicBezTo>
                  <a:cubicBezTo>
                    <a:pt x="380515" y="307881"/>
                    <a:pt x="375717" y="316602"/>
                    <a:pt x="367379" y="319022"/>
                  </a:cubicBezTo>
                  <a:close/>
                  <a:moveTo>
                    <a:pt x="367284" y="269016"/>
                  </a:moveTo>
                  <a:lnTo>
                    <a:pt x="209360" y="319403"/>
                  </a:lnTo>
                  <a:cubicBezTo>
                    <a:pt x="207840" y="319842"/>
                    <a:pt x="206273" y="320097"/>
                    <a:pt x="204692" y="320165"/>
                  </a:cubicBezTo>
                  <a:cubicBezTo>
                    <a:pt x="197908" y="320133"/>
                    <a:pt x="191862" y="315875"/>
                    <a:pt x="189548" y="309497"/>
                  </a:cubicBezTo>
                  <a:cubicBezTo>
                    <a:pt x="186907" y="301228"/>
                    <a:pt x="191470" y="292385"/>
                    <a:pt x="199738" y="289745"/>
                  </a:cubicBezTo>
                  <a:cubicBezTo>
                    <a:pt x="199802" y="289724"/>
                    <a:pt x="199866" y="289704"/>
                    <a:pt x="199930" y="289685"/>
                  </a:cubicBezTo>
                  <a:lnTo>
                    <a:pt x="358616" y="238917"/>
                  </a:lnTo>
                  <a:cubicBezTo>
                    <a:pt x="367080" y="236767"/>
                    <a:pt x="375684" y="241887"/>
                    <a:pt x="377833" y="250350"/>
                  </a:cubicBezTo>
                  <a:cubicBezTo>
                    <a:pt x="379808" y="258130"/>
                    <a:pt x="375641" y="266156"/>
                    <a:pt x="368141" y="269016"/>
                  </a:cubicBezTo>
                  <a:close/>
                  <a:moveTo>
                    <a:pt x="367284" y="219486"/>
                  </a:moveTo>
                  <a:lnTo>
                    <a:pt x="209360" y="269873"/>
                  </a:lnTo>
                  <a:cubicBezTo>
                    <a:pt x="207840" y="270312"/>
                    <a:pt x="206273" y="270567"/>
                    <a:pt x="204692" y="270635"/>
                  </a:cubicBezTo>
                  <a:cubicBezTo>
                    <a:pt x="197892" y="270561"/>
                    <a:pt x="191854" y="266269"/>
                    <a:pt x="189548" y="259872"/>
                  </a:cubicBezTo>
                  <a:cubicBezTo>
                    <a:pt x="186907" y="251603"/>
                    <a:pt x="191470" y="242760"/>
                    <a:pt x="199738" y="240120"/>
                  </a:cubicBezTo>
                  <a:cubicBezTo>
                    <a:pt x="199802" y="240099"/>
                    <a:pt x="199866" y="240079"/>
                    <a:pt x="199930" y="240060"/>
                  </a:cubicBezTo>
                  <a:lnTo>
                    <a:pt x="358616" y="189768"/>
                  </a:lnTo>
                  <a:cubicBezTo>
                    <a:pt x="366954" y="187137"/>
                    <a:pt x="375846" y="191764"/>
                    <a:pt x="378476" y="200102"/>
                  </a:cubicBezTo>
                  <a:cubicBezTo>
                    <a:pt x="381106" y="208440"/>
                    <a:pt x="376479" y="217332"/>
                    <a:pt x="368141" y="21996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grpSp>
      <p:pic>
        <p:nvPicPr>
          <p:cNvPr id="24" name="Google Shape;364;p25">
            <a:extLst>
              <a:ext uri="{FF2B5EF4-FFF2-40B4-BE49-F238E27FC236}">
                <a16:creationId xmlns:a16="http://schemas.microsoft.com/office/drawing/2014/main" id="{A9309AE0-E5E2-6D4E-82AA-8CF20A49919A}"/>
              </a:ext>
            </a:extLst>
          </p:cNvPr>
          <p:cNvPicPr preferRelativeResize="0"/>
          <p:nvPr/>
        </p:nvPicPr>
        <p:blipFill>
          <a:blip r:embed="rId3">
            <a:alphaModFix/>
          </a:blip>
          <a:stretch>
            <a:fillRect/>
          </a:stretch>
        </p:blipFill>
        <p:spPr>
          <a:xfrm>
            <a:off x="1883667" y="4458270"/>
            <a:ext cx="1831100" cy="1553633"/>
          </a:xfrm>
          <a:prstGeom prst="rect">
            <a:avLst/>
          </a:prstGeom>
          <a:noFill/>
          <a:ln>
            <a:noFill/>
          </a:ln>
        </p:spPr>
      </p:pic>
      <p:pic>
        <p:nvPicPr>
          <p:cNvPr id="25" name="Google Shape;365;p25">
            <a:extLst>
              <a:ext uri="{FF2B5EF4-FFF2-40B4-BE49-F238E27FC236}">
                <a16:creationId xmlns:a16="http://schemas.microsoft.com/office/drawing/2014/main" id="{E8882005-3241-CE44-A83D-44857674F179}"/>
              </a:ext>
            </a:extLst>
          </p:cNvPr>
          <p:cNvPicPr preferRelativeResize="0"/>
          <p:nvPr/>
        </p:nvPicPr>
        <p:blipFill>
          <a:blip r:embed="rId4">
            <a:alphaModFix/>
          </a:blip>
          <a:stretch>
            <a:fillRect/>
          </a:stretch>
        </p:blipFill>
        <p:spPr>
          <a:xfrm>
            <a:off x="8654397" y="4503903"/>
            <a:ext cx="1006993" cy="1553633"/>
          </a:xfrm>
          <a:prstGeom prst="rect">
            <a:avLst/>
          </a:prstGeom>
          <a:noFill/>
          <a:ln>
            <a:noFill/>
          </a:ln>
        </p:spPr>
      </p:pic>
      <p:sp>
        <p:nvSpPr>
          <p:cNvPr id="26" name="Google Shape;366;p25">
            <a:extLst>
              <a:ext uri="{FF2B5EF4-FFF2-40B4-BE49-F238E27FC236}">
                <a16:creationId xmlns:a16="http://schemas.microsoft.com/office/drawing/2014/main" id="{3C833211-6EB2-A24E-9668-3C7447C35C78}"/>
              </a:ext>
            </a:extLst>
          </p:cNvPr>
          <p:cNvSpPr txBox="1"/>
          <p:nvPr/>
        </p:nvSpPr>
        <p:spPr>
          <a:xfrm>
            <a:off x="3980800" y="5050302"/>
            <a:ext cx="1117600" cy="961600"/>
          </a:xfrm>
          <a:prstGeom prst="rect">
            <a:avLst/>
          </a:prstGeom>
          <a:noFill/>
          <a:ln>
            <a:noFill/>
          </a:ln>
        </p:spPr>
        <p:txBody>
          <a:bodyPr spcFirstLastPara="1" wrap="square" lIns="121900" tIns="121900" rIns="121900" bIns="121900" anchor="t" anchorCtr="0">
            <a:noAutofit/>
          </a:bodyPr>
          <a:lstStyle/>
          <a:p>
            <a:r>
              <a:rPr lang="en-US" sz="4000"/>
              <a:t>+</a:t>
            </a:r>
            <a:endParaRPr sz="4000"/>
          </a:p>
        </p:txBody>
      </p:sp>
      <p:sp>
        <p:nvSpPr>
          <p:cNvPr id="27" name="Google Shape;367;p25">
            <a:extLst>
              <a:ext uri="{FF2B5EF4-FFF2-40B4-BE49-F238E27FC236}">
                <a16:creationId xmlns:a16="http://schemas.microsoft.com/office/drawing/2014/main" id="{2CCFCDDA-6ACF-A24C-97F7-E00B1E53CA06}"/>
              </a:ext>
            </a:extLst>
          </p:cNvPr>
          <p:cNvSpPr txBox="1"/>
          <p:nvPr/>
        </p:nvSpPr>
        <p:spPr>
          <a:xfrm>
            <a:off x="7592667" y="5050302"/>
            <a:ext cx="1117600" cy="961600"/>
          </a:xfrm>
          <a:prstGeom prst="rect">
            <a:avLst/>
          </a:prstGeom>
          <a:noFill/>
          <a:ln>
            <a:noFill/>
          </a:ln>
        </p:spPr>
        <p:txBody>
          <a:bodyPr spcFirstLastPara="1" wrap="square" lIns="121900" tIns="121900" rIns="121900" bIns="121900" anchor="t" anchorCtr="0">
            <a:noAutofit/>
          </a:bodyPr>
          <a:lstStyle/>
          <a:p>
            <a:r>
              <a:rPr lang="en-US" sz="4000"/>
              <a:t>=</a:t>
            </a:r>
            <a:endParaRPr sz="4000"/>
          </a:p>
        </p:txBody>
      </p:sp>
    </p:spTree>
    <p:extLst>
      <p:ext uri="{BB962C8B-B14F-4D97-AF65-F5344CB8AC3E}">
        <p14:creationId xmlns:p14="http://schemas.microsoft.com/office/powerpoint/2010/main" val="312748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398463" y="1193800"/>
            <a:ext cx="6616934" cy="4822825"/>
          </a:xfrm>
        </p:spPr>
        <p:txBody>
          <a:bodyPr/>
          <a:lstStyle/>
          <a:p>
            <a:pPr marL="0" indent="0">
              <a:buNone/>
            </a:pPr>
            <a:r>
              <a:rPr lang="en-US" sz="3600" b="1" dirty="0"/>
              <a:t>What is this assessment? </a:t>
            </a:r>
          </a:p>
          <a:p>
            <a:pPr marL="742950" indent="-742950">
              <a:buFont typeface="+mj-lt"/>
              <a:buAutoNum type="arabicPeriod"/>
            </a:pPr>
            <a:r>
              <a:rPr lang="en-US" sz="3600" dirty="0"/>
              <a:t>Navigate to </a:t>
            </a:r>
            <a:r>
              <a:rPr lang="en-US" sz="3600" dirty="0">
                <a:hlinkClick r:id="rId3"/>
              </a:rPr>
              <a:t>https://my.bloomboard.com/</a:t>
            </a:r>
            <a:r>
              <a:rPr lang="en-US" sz="3600" dirty="0"/>
              <a:t> </a:t>
            </a:r>
          </a:p>
          <a:p>
            <a:pPr marL="742950" indent="-742950">
              <a:buFont typeface="+mj-lt"/>
              <a:buAutoNum type="arabicPeriod"/>
            </a:pPr>
            <a:r>
              <a:rPr lang="en-US" sz="3600" dirty="0"/>
              <a:t>Login with your username and password. </a:t>
            </a:r>
          </a:p>
          <a:p>
            <a:pPr marL="742950" indent="-742950">
              <a:buFont typeface="+mj-lt"/>
              <a:buAutoNum type="arabicPeriod"/>
            </a:pPr>
            <a:r>
              <a:rPr lang="en-US" sz="3600" dirty="0"/>
              <a:t>Navigate to access this assessment. </a:t>
            </a:r>
          </a:p>
        </p:txBody>
      </p:sp>
      <p:sp>
        <p:nvSpPr>
          <p:cNvPr id="8" name="Google Shape;425;p28">
            <a:extLst>
              <a:ext uri="{FF2B5EF4-FFF2-40B4-BE49-F238E27FC236}">
                <a16:creationId xmlns:a16="http://schemas.microsoft.com/office/drawing/2014/main" id="{B5A0EC20-CBA1-1E42-8423-C8F2B7D63F23}"/>
              </a:ext>
            </a:extLst>
          </p:cNvPr>
          <p:cNvSpPr/>
          <p:nvPr/>
        </p:nvSpPr>
        <p:spPr>
          <a:xfrm rot="5400000">
            <a:off x="7160410" y="1480672"/>
            <a:ext cx="4236792" cy="389665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0" name="Google Shape;430;p28">
            <a:extLst>
              <a:ext uri="{FF2B5EF4-FFF2-40B4-BE49-F238E27FC236}">
                <a16:creationId xmlns:a16="http://schemas.microsoft.com/office/drawing/2014/main" id="{7E1F4EC5-FA38-7948-AC14-9FE6543BB0EB}"/>
              </a:ext>
            </a:extLst>
          </p:cNvPr>
          <p:cNvSpPr txBox="1"/>
          <p:nvPr/>
        </p:nvSpPr>
        <p:spPr>
          <a:xfrm>
            <a:off x="7330477" y="2864031"/>
            <a:ext cx="3896654" cy="1129938"/>
          </a:xfrm>
          <a:prstGeom prst="rect">
            <a:avLst/>
          </a:prstGeom>
          <a:noFill/>
          <a:ln>
            <a:noFill/>
          </a:ln>
        </p:spPr>
        <p:txBody>
          <a:bodyPr spcFirstLastPara="1" wrap="square" lIns="91433" tIns="45700" rIns="91433" bIns="45700" anchor="ctr" anchorCtr="0">
            <a:noAutofit/>
          </a:bodyPr>
          <a:lstStyle/>
          <a:p>
            <a:pPr algn="ctr"/>
            <a:r>
              <a:rPr lang="en-US" sz="4000" dirty="0">
                <a:solidFill>
                  <a:schemeClr val="accent6"/>
                </a:solidFill>
                <a:latin typeface="Avenir"/>
                <a:ea typeface="Avenir"/>
                <a:cs typeface="Avenir"/>
                <a:sym typeface="Avenir"/>
              </a:rPr>
              <a:t>Facilitating Adult Group Learning </a:t>
            </a:r>
            <a:endParaRPr sz="4000" dirty="0">
              <a:solidFill>
                <a:schemeClr val="accent6"/>
              </a:solidFill>
              <a:latin typeface="Avenir"/>
              <a:ea typeface="Avenir"/>
              <a:cs typeface="Avenir"/>
              <a:sym typeface="Avenir"/>
            </a:endParaRPr>
          </a:p>
        </p:txBody>
      </p:sp>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24</a:t>
            </a:fld>
            <a:endParaRPr lang="en-US"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Preview</a:t>
            </a:r>
          </a:p>
        </p:txBody>
      </p:sp>
    </p:spTree>
    <p:extLst>
      <p:ext uri="{BB962C8B-B14F-4D97-AF65-F5344CB8AC3E}">
        <p14:creationId xmlns:p14="http://schemas.microsoft.com/office/powerpoint/2010/main" val="13004850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8" name="Google Shape;498;p30"/>
          <p:cNvSpPr txBox="1">
            <a:spLocks noGrp="1"/>
          </p:cNvSpPr>
          <p:nvPr>
            <p:ph type="sldNum" idx="12"/>
          </p:nvPr>
        </p:nvSpPr>
        <p:spPr>
          <a:prstGeom prst="rect">
            <a:avLst/>
          </a:prstGeom>
        </p:spPr>
        <p:txBody>
          <a:bodyPr spcFirstLastPara="1" wrap="square" lIns="121900" tIns="60933" rIns="121900" bIns="60933" anchor="ctr" anchorCtr="0">
            <a:noAutofit/>
          </a:bodyPr>
          <a:lstStyle/>
          <a:p>
            <a:pPr>
              <a:buClr>
                <a:srgbClr val="000000"/>
              </a:buClr>
            </a:pPr>
            <a:fld id="{00000000-1234-1234-1234-123412341234}" type="slidenum">
              <a:rPr lang="en-US"/>
              <a:pPr>
                <a:buClr>
                  <a:srgbClr val="000000"/>
                </a:buClr>
              </a:pPr>
              <a:t>25</a:t>
            </a:fld>
            <a:endParaRPr/>
          </a:p>
        </p:txBody>
      </p:sp>
      <p:sp>
        <p:nvSpPr>
          <p:cNvPr id="497" name="Google Shape;497;p30"/>
          <p:cNvSpPr txBox="1">
            <a:spLocks noGrp="1"/>
          </p:cNvSpPr>
          <p:nvPr>
            <p:ph type="body" idx="1"/>
          </p:nvPr>
        </p:nvSpPr>
        <p:spPr>
          <a:prstGeom prst="rect">
            <a:avLst/>
          </a:prstGeom>
        </p:spPr>
        <p:txBody>
          <a:bodyPr spcFirstLastPara="1" wrap="square" lIns="121900" tIns="60933" rIns="121900" bIns="60933" anchor="t" anchorCtr="0">
            <a:noAutofit/>
          </a:bodyPr>
          <a:lstStyle/>
          <a:p>
            <a:pPr marL="0" indent="0" algn="ctr">
              <a:lnSpc>
                <a:spcPct val="115000"/>
              </a:lnSpc>
              <a:spcBef>
                <a:spcPts val="0"/>
              </a:spcBef>
              <a:buClr>
                <a:schemeClr val="dk1"/>
              </a:buClr>
              <a:buSzPts val="1100"/>
              <a:buNone/>
            </a:pPr>
            <a:r>
              <a:rPr lang="en-US" sz="3200" dirty="0">
                <a:solidFill>
                  <a:schemeClr val="dk1"/>
                </a:solidFill>
              </a:rPr>
              <a:t>Assessments are on </a:t>
            </a:r>
            <a:r>
              <a:rPr lang="en-US" sz="3200" dirty="0" err="1">
                <a:solidFill>
                  <a:schemeClr val="dk1"/>
                </a:solidFill>
              </a:rPr>
              <a:t>BloomBoard</a:t>
            </a:r>
            <a:r>
              <a:rPr lang="en-US" sz="3200" dirty="0">
                <a:solidFill>
                  <a:schemeClr val="dk1"/>
                </a:solidFill>
              </a:rPr>
              <a:t> at </a:t>
            </a:r>
            <a:r>
              <a:rPr lang="en-US" sz="3200" u="sng" dirty="0">
                <a:solidFill>
                  <a:srgbClr val="1155CC"/>
                </a:solidFill>
                <a:hlinkClick r:id="rId3"/>
              </a:rPr>
              <a:t>https://my.bloomboard.com/</a:t>
            </a:r>
            <a:r>
              <a:rPr lang="en-US" sz="3200" dirty="0">
                <a:solidFill>
                  <a:schemeClr val="dk1"/>
                </a:solidFill>
              </a:rPr>
              <a:t>. All Year 3 cohort Content Leader participants should </a:t>
            </a:r>
            <a:r>
              <a:rPr lang="en-US" sz="3200" i="1" dirty="0">
                <a:solidFill>
                  <a:schemeClr val="dk1"/>
                </a:solidFill>
              </a:rPr>
              <a:t>already have accounts</a:t>
            </a:r>
            <a:r>
              <a:rPr lang="en-US" sz="3200" dirty="0">
                <a:solidFill>
                  <a:schemeClr val="dk1"/>
                </a:solidFill>
              </a:rPr>
              <a:t>. </a:t>
            </a:r>
            <a:endParaRPr sz="3200" dirty="0">
              <a:solidFill>
                <a:schemeClr val="dk1"/>
              </a:solidFill>
            </a:endParaRPr>
          </a:p>
          <a:p>
            <a:pPr marL="0" indent="0">
              <a:lnSpc>
                <a:spcPct val="115000"/>
              </a:lnSpc>
              <a:spcBef>
                <a:spcPts val="0"/>
              </a:spcBef>
              <a:buClr>
                <a:schemeClr val="dk1"/>
              </a:buClr>
              <a:buSzPts val="1100"/>
              <a:buNone/>
            </a:pPr>
            <a:endParaRPr dirty="0">
              <a:solidFill>
                <a:schemeClr val="dk1"/>
              </a:solidFill>
            </a:endParaRPr>
          </a:p>
          <a:p>
            <a:pPr marL="0" indent="0">
              <a:lnSpc>
                <a:spcPct val="115000"/>
              </a:lnSpc>
              <a:spcBef>
                <a:spcPts val="0"/>
              </a:spcBef>
              <a:buNone/>
            </a:pPr>
            <a:r>
              <a:rPr lang="en-US" sz="3000" b="1" dirty="0">
                <a:solidFill>
                  <a:schemeClr val="bg2"/>
                </a:solidFill>
              </a:rPr>
              <a:t>Check Your Email!</a:t>
            </a:r>
          </a:p>
          <a:p>
            <a:pPr marL="0" indent="0">
              <a:lnSpc>
                <a:spcPct val="115000"/>
              </a:lnSpc>
              <a:spcBef>
                <a:spcPts val="0"/>
              </a:spcBef>
              <a:buNone/>
            </a:pPr>
            <a:r>
              <a:rPr lang="en-US" sz="3000" dirty="0">
                <a:solidFill>
                  <a:schemeClr val="dk1"/>
                </a:solidFill>
              </a:rPr>
              <a:t>When your account was created you should have received an email from </a:t>
            </a:r>
            <a:r>
              <a:rPr lang="en-US" sz="3000" u="sng" dirty="0">
                <a:solidFill>
                  <a:srgbClr val="1155CC"/>
                </a:solidFill>
                <a:hlinkClick r:id="rId4"/>
              </a:rPr>
              <a:t>do.not.reply@bloomboard.com</a:t>
            </a:r>
            <a:r>
              <a:rPr lang="en-US" sz="3000" dirty="0">
                <a:solidFill>
                  <a:schemeClr val="dk1"/>
                </a:solidFill>
              </a:rPr>
              <a:t> containing next steps for accessing your account (please check your spam folder). </a:t>
            </a:r>
            <a:endParaRPr sz="3000" dirty="0">
              <a:solidFill>
                <a:schemeClr val="dk1"/>
              </a:solidFill>
            </a:endParaRPr>
          </a:p>
        </p:txBody>
      </p:sp>
      <p:sp>
        <p:nvSpPr>
          <p:cNvPr id="499" name="Google Shape;499;p30"/>
          <p:cNvSpPr txBox="1">
            <a:spLocks noGrp="1"/>
          </p:cNvSpPr>
          <p:nvPr>
            <p:ph type="title"/>
          </p:nvPr>
        </p:nvSpPr>
        <p:spPr>
          <a:prstGeom prst="rect">
            <a:avLst/>
          </a:prstGeom>
        </p:spPr>
        <p:txBody>
          <a:bodyPr spcFirstLastPara="1" wrap="square" lIns="121900" tIns="60933" rIns="121900" bIns="60933" anchor="ctr" anchorCtr="0">
            <a:noAutofit/>
          </a:bodyPr>
          <a:lstStyle/>
          <a:p>
            <a:r>
              <a:rPr lang="en-US" dirty="0"/>
              <a:t>Accessing the Assessments </a:t>
            </a:r>
            <a:endParaRPr dirty="0"/>
          </a:p>
        </p:txBody>
      </p:sp>
    </p:spTree>
    <p:extLst>
      <p:ext uri="{BB962C8B-B14F-4D97-AF65-F5344CB8AC3E}">
        <p14:creationId xmlns:p14="http://schemas.microsoft.com/office/powerpoint/2010/main" val="9766816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0C2D78C-5406-5749-AE87-ADE619CA262D}"/>
              </a:ext>
            </a:extLst>
          </p:cNvPr>
          <p:cNvSpPr>
            <a:spLocks noGrp="1"/>
          </p:cNvSpPr>
          <p:nvPr>
            <p:ph type="sldNum" sz="quarter" idx="4"/>
          </p:nvPr>
        </p:nvSpPr>
        <p:spPr/>
        <p:txBody>
          <a:bodyPr/>
          <a:lstStyle/>
          <a:p>
            <a:fld id="{4080289E-A2FF-0941-931A-EE1328331F47}" type="slidenum">
              <a:rPr lang="en-US" smtClean="0"/>
              <a:pPr/>
              <a:t>26</a:t>
            </a:fld>
            <a:endParaRPr lang="en-US" dirty="0"/>
          </a:p>
        </p:txBody>
      </p:sp>
      <p:sp>
        <p:nvSpPr>
          <p:cNvPr id="7" name="Text Placeholder 6">
            <a:extLst>
              <a:ext uri="{FF2B5EF4-FFF2-40B4-BE49-F238E27FC236}">
                <a16:creationId xmlns:a16="http://schemas.microsoft.com/office/drawing/2014/main" id="{7D18F440-207B-A64A-8A27-D5CF3345925A}"/>
              </a:ext>
            </a:extLst>
          </p:cNvPr>
          <p:cNvSpPr>
            <a:spLocks noGrp="1"/>
          </p:cNvSpPr>
          <p:nvPr>
            <p:ph type="body" sz="quarter" idx="10"/>
          </p:nvPr>
        </p:nvSpPr>
        <p:spPr/>
        <p:txBody>
          <a:bodyPr/>
          <a:lstStyle/>
          <a:p>
            <a:pPr marL="0" indent="0">
              <a:buNone/>
            </a:pPr>
            <a:r>
              <a:rPr lang="en-US" sz="3600" b="1" dirty="0">
                <a:solidFill>
                  <a:schemeClr val="bg2"/>
                </a:solidFill>
              </a:rPr>
              <a:t>If you aren't able to find the email, try the following steps:</a:t>
            </a:r>
          </a:p>
          <a:p>
            <a:pPr marL="514350" indent="-514350">
              <a:buFont typeface="+mj-lt"/>
              <a:buAutoNum type="arabicPeriod"/>
            </a:pPr>
            <a:r>
              <a:rPr lang="en-US" sz="3600" dirty="0"/>
              <a:t>Go to </a:t>
            </a:r>
            <a:r>
              <a:rPr lang="en-US" sz="3600" dirty="0">
                <a:hlinkClick r:id="rId3"/>
              </a:rPr>
              <a:t>my.bloomboard.com</a:t>
            </a:r>
            <a:endParaRPr lang="en-US" sz="3600" dirty="0"/>
          </a:p>
          <a:p>
            <a:pPr marL="514350" indent="-514350">
              <a:buFont typeface="+mj-lt"/>
              <a:buAutoNum type="arabicPeriod"/>
            </a:pPr>
            <a:r>
              <a:rPr lang="en-US" sz="3600" dirty="0"/>
              <a:t>Click [Forgot Password]</a:t>
            </a:r>
          </a:p>
          <a:p>
            <a:pPr marL="514350" indent="-514350">
              <a:buFont typeface="+mj-lt"/>
              <a:buAutoNum type="arabicPeriod"/>
            </a:pPr>
            <a:r>
              <a:rPr lang="en-US" sz="3600" dirty="0"/>
              <a:t>Enter your school or district email address and click [Submit]</a:t>
            </a:r>
          </a:p>
          <a:p>
            <a:pPr marL="514350" indent="-514350">
              <a:buFont typeface="+mj-lt"/>
              <a:buAutoNum type="arabicPeriod"/>
            </a:pPr>
            <a:r>
              <a:rPr lang="en-US" sz="3600" dirty="0"/>
              <a:t>Check your Inbox (or spam folder) for an email with next steps</a:t>
            </a:r>
          </a:p>
          <a:p>
            <a:pPr marL="0" indent="0">
              <a:buNone/>
            </a:pPr>
            <a:endParaRPr lang="en-US" sz="3400" dirty="0"/>
          </a:p>
        </p:txBody>
      </p:sp>
      <p:sp>
        <p:nvSpPr>
          <p:cNvPr id="6" name="Title 5">
            <a:extLst>
              <a:ext uri="{FF2B5EF4-FFF2-40B4-BE49-F238E27FC236}">
                <a16:creationId xmlns:a16="http://schemas.microsoft.com/office/drawing/2014/main" id="{A277E40F-4E0C-7248-AA58-BC990006B239}"/>
              </a:ext>
            </a:extLst>
          </p:cNvPr>
          <p:cNvSpPr>
            <a:spLocks noGrp="1"/>
          </p:cNvSpPr>
          <p:nvPr>
            <p:ph type="title"/>
          </p:nvPr>
        </p:nvSpPr>
        <p:spPr/>
        <p:txBody>
          <a:bodyPr/>
          <a:lstStyle/>
          <a:p>
            <a:r>
              <a:rPr lang="en-US" b="1" dirty="0"/>
              <a:t>Having trouble finding your email invitation? </a:t>
            </a:r>
          </a:p>
        </p:txBody>
      </p:sp>
    </p:spTree>
    <p:extLst>
      <p:ext uri="{BB962C8B-B14F-4D97-AF65-F5344CB8AC3E}">
        <p14:creationId xmlns:p14="http://schemas.microsoft.com/office/powerpoint/2010/main" val="34467499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27</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398462" y="958667"/>
            <a:ext cx="6976699" cy="4822825"/>
          </a:xfrm>
        </p:spPr>
        <p:txBody>
          <a:bodyPr/>
          <a:lstStyle/>
          <a:p>
            <a:pPr marL="0" indent="0">
              <a:buNone/>
            </a:pPr>
            <a:r>
              <a:rPr lang="en-US" sz="3600" b="1" dirty="0">
                <a:solidFill>
                  <a:schemeClr val="bg2"/>
                </a:solidFill>
              </a:rPr>
              <a:t>Review </a:t>
            </a:r>
            <a:r>
              <a:rPr lang="en-US" sz="3600" dirty="0"/>
              <a:t>the assessment.</a:t>
            </a:r>
          </a:p>
          <a:p>
            <a:pPr marL="0" indent="0">
              <a:buNone/>
            </a:pPr>
            <a:r>
              <a:rPr lang="en-US" sz="1600" dirty="0"/>
              <a:t>   </a:t>
            </a:r>
          </a:p>
          <a:p>
            <a:pPr marL="0" indent="0">
              <a:buNone/>
            </a:pPr>
            <a:r>
              <a:rPr lang="en-US" sz="3600" b="1" dirty="0">
                <a:solidFill>
                  <a:schemeClr val="bg2"/>
                </a:solidFill>
              </a:rPr>
              <a:t>Discuss</a:t>
            </a:r>
            <a:r>
              <a:rPr lang="en-US" sz="3600" dirty="0"/>
              <a:t> the following questions at your table:  </a:t>
            </a:r>
          </a:p>
          <a:p>
            <a:pPr marL="1200150" lvl="1" indent="-742950">
              <a:buFont typeface="+mj-lt"/>
              <a:buAutoNum type="arabicPeriod"/>
            </a:pPr>
            <a:r>
              <a:rPr lang="en-US" sz="3200" dirty="0"/>
              <a:t>What are the tasks that make up this assessment?</a:t>
            </a:r>
          </a:p>
          <a:p>
            <a:pPr marL="1200150" lvl="1" indent="-742950">
              <a:buFont typeface="+mj-lt"/>
              <a:buAutoNum type="arabicPeriod"/>
            </a:pPr>
            <a:r>
              <a:rPr lang="en-US" sz="3200" dirty="0"/>
              <a:t>What knowledge or skills will completing this assessment demonstrate that you have learned? </a:t>
            </a:r>
          </a:p>
          <a:p>
            <a:pPr marL="457200" lvl="1"/>
            <a:endParaRPr lang="en-US" sz="3400" dirty="0"/>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Preview</a:t>
            </a:r>
          </a:p>
        </p:txBody>
      </p:sp>
      <p:sp>
        <p:nvSpPr>
          <p:cNvPr id="10" name="Google Shape;425;p28">
            <a:extLst>
              <a:ext uri="{FF2B5EF4-FFF2-40B4-BE49-F238E27FC236}">
                <a16:creationId xmlns:a16="http://schemas.microsoft.com/office/drawing/2014/main" id="{78359FD6-3A23-244E-B204-EB28221BE162}"/>
              </a:ext>
            </a:extLst>
          </p:cNvPr>
          <p:cNvSpPr/>
          <p:nvPr/>
        </p:nvSpPr>
        <p:spPr>
          <a:xfrm rot="5400000">
            <a:off x="7205093" y="1421751"/>
            <a:ext cx="4236792" cy="389665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1" name="Google Shape;430;p28">
            <a:extLst>
              <a:ext uri="{FF2B5EF4-FFF2-40B4-BE49-F238E27FC236}">
                <a16:creationId xmlns:a16="http://schemas.microsoft.com/office/drawing/2014/main" id="{586DE714-2D65-2B4C-8611-01721043C841}"/>
              </a:ext>
            </a:extLst>
          </p:cNvPr>
          <p:cNvSpPr txBox="1"/>
          <p:nvPr/>
        </p:nvSpPr>
        <p:spPr>
          <a:xfrm>
            <a:off x="7330477" y="2864031"/>
            <a:ext cx="3896654" cy="1129938"/>
          </a:xfrm>
          <a:prstGeom prst="rect">
            <a:avLst/>
          </a:prstGeom>
          <a:noFill/>
          <a:ln>
            <a:noFill/>
          </a:ln>
        </p:spPr>
        <p:txBody>
          <a:bodyPr spcFirstLastPara="1" wrap="square" lIns="91433" tIns="45700" rIns="91433" bIns="45700" anchor="ctr" anchorCtr="0">
            <a:noAutofit/>
          </a:bodyPr>
          <a:lstStyle/>
          <a:p>
            <a:pPr algn="ctr"/>
            <a:r>
              <a:rPr lang="en-US" sz="4000" dirty="0">
                <a:solidFill>
                  <a:schemeClr val="accent6"/>
                </a:solidFill>
                <a:latin typeface="Avenir"/>
                <a:ea typeface="Avenir"/>
                <a:cs typeface="Avenir"/>
                <a:sym typeface="Avenir"/>
              </a:rPr>
              <a:t>Facilitating Adult Group Learning </a:t>
            </a:r>
            <a:endParaRPr sz="4000" dirty="0">
              <a:solidFill>
                <a:schemeClr val="accent6"/>
              </a:solidFill>
              <a:latin typeface="Avenir"/>
              <a:ea typeface="Avenir"/>
              <a:cs typeface="Avenir"/>
              <a:sym typeface="Avenir"/>
            </a:endParaRPr>
          </a:p>
        </p:txBody>
      </p:sp>
    </p:spTree>
    <p:extLst>
      <p:ext uri="{BB962C8B-B14F-4D97-AF65-F5344CB8AC3E}">
        <p14:creationId xmlns:p14="http://schemas.microsoft.com/office/powerpoint/2010/main" val="12915718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28</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404019" y="1212112"/>
            <a:ext cx="11383962" cy="4628300"/>
          </a:xfrm>
        </p:spPr>
        <p:txBody>
          <a:bodyPr/>
          <a:lstStyle/>
          <a:p>
            <a:r>
              <a:rPr lang="en-US" sz="3600" b="1" dirty="0">
                <a:solidFill>
                  <a:schemeClr val="bg2"/>
                </a:solidFill>
              </a:rPr>
              <a:t>During CLM 8 Today: </a:t>
            </a:r>
          </a:p>
          <a:p>
            <a:pPr marL="571500" indent="-571500">
              <a:buFont typeface="Arial" panose="020B0604020202020204" pitchFamily="34" charset="0"/>
              <a:buChar char="•"/>
            </a:pPr>
            <a:r>
              <a:rPr lang="en-US" sz="3600" b="1" dirty="0">
                <a:solidFill>
                  <a:schemeClr val="bg2"/>
                </a:solidFill>
              </a:rPr>
              <a:t>Reflect</a:t>
            </a:r>
            <a:r>
              <a:rPr lang="en-US" sz="3600" dirty="0"/>
              <a:t> on the requirements of the assessment and note where you make connections between our learning and the assessment. </a:t>
            </a:r>
          </a:p>
          <a:p>
            <a:pPr marL="571500" indent="-571500">
              <a:buFont typeface="Arial" panose="020B0604020202020204" pitchFamily="34" charset="0"/>
              <a:buChar char="•"/>
            </a:pPr>
            <a:r>
              <a:rPr lang="en-US" sz="3600" b="1" dirty="0">
                <a:solidFill>
                  <a:schemeClr val="bg2"/>
                </a:solidFill>
              </a:rPr>
              <a:t>Consider</a:t>
            </a:r>
            <a:r>
              <a:rPr lang="en-US" sz="3600" dirty="0"/>
              <a:t> future redelivery of the Content Modules at your own school.</a:t>
            </a:r>
          </a:p>
          <a:p>
            <a:endParaRPr lang="en-US" sz="3600" dirty="0"/>
          </a:p>
          <a:p>
            <a:pPr marL="457200" indent="-457200">
              <a:buFont typeface="Arial" panose="020B0604020202020204" pitchFamily="34" charset="0"/>
              <a:buChar char="•"/>
            </a:pPr>
            <a:endParaRPr lang="en-US" sz="3200" dirty="0"/>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Next Steps</a:t>
            </a:r>
          </a:p>
        </p:txBody>
      </p:sp>
    </p:spTree>
    <p:extLst>
      <p:ext uri="{BB962C8B-B14F-4D97-AF65-F5344CB8AC3E}">
        <p14:creationId xmlns:p14="http://schemas.microsoft.com/office/powerpoint/2010/main" val="40490914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Shape 546"/>
          <p:cNvSpPr txBox="1">
            <a:spLocks noGrp="1"/>
          </p:cNvSpPr>
          <p:nvPr>
            <p:ph type="title"/>
          </p:nvPr>
        </p:nvSpPr>
        <p:spPr>
          <a:xfrm>
            <a:off x="5327373" y="901838"/>
            <a:ext cx="6530009" cy="5051701"/>
          </a:xfrm>
          <a:prstGeom prst="rect">
            <a:avLst/>
          </a:prstGeom>
          <a:noFill/>
          <a:ln>
            <a:noFill/>
          </a:ln>
        </p:spPr>
        <p:txBody>
          <a:bodyPr spcFirstLastPara="1" wrap="square" lIns="91425" tIns="45700" rIns="91425" bIns="45700" anchor="ctr" anchorCtr="0">
            <a:noAutofit/>
          </a:bodyPr>
          <a:lstStyle/>
          <a:p>
            <a:pPr lvl="0"/>
            <a:br>
              <a:rPr lang="en-US" sz="6000" b="1" i="0" u="none" strike="noStrike" cap="none" dirty="0">
                <a:solidFill>
                  <a:schemeClr val="tx1"/>
                </a:solidFill>
                <a:latin typeface="Calibri"/>
                <a:ea typeface="Calibri"/>
                <a:cs typeface="Calibri"/>
                <a:sym typeface="Calibri"/>
              </a:rPr>
            </a:br>
            <a:r>
              <a:rPr lang="en-US" sz="6000" b="1" i="0" u="none" strike="noStrike" cap="none" dirty="0">
                <a:solidFill>
                  <a:schemeClr val="tx1"/>
                </a:solidFill>
                <a:latin typeface="Calibri"/>
                <a:ea typeface="Calibri"/>
                <a:cs typeface="Calibri"/>
                <a:sym typeface="Calibri"/>
              </a:rPr>
              <a:t>Paper to Presentation</a:t>
            </a:r>
            <a:r>
              <a:rPr lang="en-US" dirty="0">
                <a:solidFill>
                  <a:schemeClr val="tx1"/>
                </a:solidFill>
              </a:rPr>
              <a:t> </a:t>
            </a:r>
            <a:br>
              <a:rPr lang="en-US" dirty="0"/>
            </a:br>
            <a:endParaRPr sz="6000" b="0" i="0" u="none" strike="noStrike" cap="none" dirty="0">
              <a:solidFill>
                <a:srgbClr val="5A5A5A"/>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F18BEF-6AE3-7340-8EA3-161B7B3508B3}"/>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3</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966EB2F9-E39C-8341-B4ED-D029A8BFBE0B}"/>
              </a:ext>
            </a:extLst>
          </p:cNvPr>
          <p:cNvSpPr>
            <a:spLocks noGrp="1"/>
          </p:cNvSpPr>
          <p:nvPr>
            <p:ph type="body" idx="1"/>
          </p:nvPr>
        </p:nvSpPr>
        <p:spPr>
          <a:xfrm>
            <a:off x="343060" y="1124045"/>
            <a:ext cx="6684210" cy="4822825"/>
          </a:xfrm>
        </p:spPr>
        <p:txBody>
          <a:bodyPr/>
          <a:lstStyle/>
          <a:p>
            <a:pPr marL="920750" indent="-742950">
              <a:buAutoNum type="arabicPeriod"/>
            </a:pPr>
            <a:r>
              <a:rPr lang="en-US" sz="4400" b="1" dirty="0">
                <a:solidFill>
                  <a:schemeClr val="bg2"/>
                </a:solidFill>
              </a:rPr>
              <a:t>Introduce </a:t>
            </a:r>
            <a:r>
              <a:rPr lang="en-US" sz="4400" dirty="0">
                <a:solidFill>
                  <a:schemeClr val="accent1"/>
                </a:solidFill>
              </a:rPr>
              <a:t>yourself and your role at your school/district.</a:t>
            </a:r>
            <a:endParaRPr lang="en-US" sz="4400" b="1" dirty="0">
              <a:solidFill>
                <a:schemeClr val="bg2"/>
              </a:solidFill>
            </a:endParaRPr>
          </a:p>
          <a:p>
            <a:pPr marL="920750" indent="-742950">
              <a:buFont typeface="Arial"/>
              <a:buAutoNum type="arabicPeriod"/>
            </a:pPr>
            <a:r>
              <a:rPr lang="en-US" sz="4400" b="1" dirty="0">
                <a:solidFill>
                  <a:schemeClr val="bg2"/>
                </a:solidFill>
              </a:rPr>
              <a:t>Describe</a:t>
            </a:r>
            <a:r>
              <a:rPr lang="en-US" sz="4400" dirty="0"/>
              <a:t> </a:t>
            </a:r>
            <a:r>
              <a:rPr lang="en-US" sz="4400" dirty="0">
                <a:solidFill>
                  <a:schemeClr val="accent1"/>
                </a:solidFill>
              </a:rPr>
              <a:t>the best professional learning you’ve ever experienced.  What made it so effective?</a:t>
            </a:r>
          </a:p>
          <a:p>
            <a:pPr marL="920750" indent="-742950">
              <a:buAutoNum type="arabicPeriod"/>
            </a:pPr>
            <a:endParaRPr lang="en-US" sz="4400" b="1" dirty="0">
              <a:solidFill>
                <a:schemeClr val="bg2"/>
              </a:solidFill>
            </a:endParaRPr>
          </a:p>
        </p:txBody>
      </p:sp>
      <p:sp>
        <p:nvSpPr>
          <p:cNvPr id="4" name="Title 3">
            <a:extLst>
              <a:ext uri="{FF2B5EF4-FFF2-40B4-BE49-F238E27FC236}">
                <a16:creationId xmlns:a16="http://schemas.microsoft.com/office/drawing/2014/main" id="{3CB71EBD-86C5-4F45-A2AF-A5BB9B942789}"/>
              </a:ext>
            </a:extLst>
          </p:cNvPr>
          <p:cNvSpPr>
            <a:spLocks noGrp="1"/>
          </p:cNvSpPr>
          <p:nvPr>
            <p:ph type="title"/>
          </p:nvPr>
        </p:nvSpPr>
        <p:spPr/>
        <p:txBody>
          <a:bodyPr/>
          <a:lstStyle/>
          <a:p>
            <a:r>
              <a:rPr lang="en-US" dirty="0"/>
              <a:t>Speed Dating</a:t>
            </a:r>
          </a:p>
        </p:txBody>
      </p:sp>
      <p:pic>
        <p:nvPicPr>
          <p:cNvPr id="5" name="Picture 4">
            <a:extLst>
              <a:ext uri="{FF2B5EF4-FFF2-40B4-BE49-F238E27FC236}">
                <a16:creationId xmlns:a16="http://schemas.microsoft.com/office/drawing/2014/main" id="{96E27567-E65B-D84A-A35C-4679C233CD61}"/>
              </a:ext>
            </a:extLst>
          </p:cNvPr>
          <p:cNvPicPr>
            <a:picLocks noChangeAspect="1"/>
          </p:cNvPicPr>
          <p:nvPr/>
        </p:nvPicPr>
        <p:blipFill>
          <a:blip r:embed="rId3"/>
          <a:stretch>
            <a:fillRect/>
          </a:stretch>
        </p:blipFill>
        <p:spPr>
          <a:xfrm>
            <a:off x="6835029" y="911130"/>
            <a:ext cx="5356971" cy="5356971"/>
          </a:xfrm>
          <a:prstGeom prst="rect">
            <a:avLst/>
          </a:prstGeom>
        </p:spPr>
      </p:pic>
    </p:spTree>
    <p:extLst>
      <p:ext uri="{BB962C8B-B14F-4D97-AF65-F5344CB8AC3E}">
        <p14:creationId xmlns:p14="http://schemas.microsoft.com/office/powerpoint/2010/main" val="26772375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Shape 552"/>
          <p:cNvSpPr txBox="1">
            <a:spLocks noGrp="1"/>
          </p:cNvSpPr>
          <p:nvPr>
            <p:ph type="body" idx="1"/>
          </p:nvPr>
        </p:nvSpPr>
        <p:spPr>
          <a:xfrm>
            <a:off x="398463" y="1193802"/>
            <a:ext cx="11383963" cy="482282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5A5A5A"/>
              </a:buClr>
              <a:buSzPts val="500"/>
              <a:buFont typeface="Arial"/>
              <a:buNone/>
            </a:pPr>
            <a:endParaRPr sz="500" b="0" i="0" u="none" strike="noStrike" cap="none" dirty="0">
              <a:solidFill>
                <a:srgbClr val="5A5A5A"/>
              </a:solidFill>
              <a:latin typeface="Calibri"/>
              <a:ea typeface="Calibri"/>
              <a:cs typeface="Calibri"/>
              <a:sym typeface="Calibri"/>
            </a:endParaRPr>
          </a:p>
          <a:p>
            <a:pPr marL="571500" marR="0" lvl="0" indent="-571500" algn="l" rtl="0">
              <a:lnSpc>
                <a:spcPct val="90000"/>
              </a:lnSpc>
              <a:spcBef>
                <a:spcPts val="1000"/>
              </a:spcBef>
              <a:spcAft>
                <a:spcPts val="0"/>
              </a:spcAft>
              <a:buClr>
                <a:schemeClr val="dk2"/>
              </a:buClr>
              <a:buSzPts val="3800"/>
              <a:buFont typeface="Arial"/>
              <a:buChar char="•"/>
            </a:pPr>
            <a:r>
              <a:rPr lang="en-US" sz="4000" b="0" i="0" u="none" strike="noStrike" cap="none" dirty="0">
                <a:solidFill>
                  <a:schemeClr val="dk1"/>
                </a:solidFill>
                <a:sym typeface="Calibri"/>
              </a:rPr>
              <a:t>When and how do you deliver professional learning to teachers in your current role? How often?  </a:t>
            </a:r>
            <a:endParaRPr sz="4000" b="0" i="0" u="none" strike="noStrike" cap="none" dirty="0">
              <a:solidFill>
                <a:schemeClr val="dk1"/>
              </a:solidFill>
              <a:sym typeface="Calibri"/>
            </a:endParaRPr>
          </a:p>
          <a:p>
            <a:pPr marL="571500" marR="0" lvl="0" indent="-571500" algn="l" rtl="0">
              <a:lnSpc>
                <a:spcPct val="90000"/>
              </a:lnSpc>
              <a:spcBef>
                <a:spcPts val="1000"/>
              </a:spcBef>
              <a:spcAft>
                <a:spcPts val="0"/>
              </a:spcAft>
              <a:buClr>
                <a:schemeClr val="dk2"/>
              </a:buClr>
              <a:buSzPts val="3800"/>
              <a:buFont typeface="Arial"/>
              <a:buChar char="•"/>
            </a:pPr>
            <a:r>
              <a:rPr lang="en-US" sz="4000" dirty="0">
                <a:solidFill>
                  <a:schemeClr val="dk1"/>
                </a:solidFill>
              </a:rPr>
              <a:t>Do you deliver </a:t>
            </a:r>
            <a:r>
              <a:rPr lang="en-US" sz="4000" b="0" i="0" u="none" strike="noStrike" cap="none" dirty="0">
                <a:solidFill>
                  <a:schemeClr val="dk1"/>
                </a:solidFill>
                <a:sym typeface="Calibri"/>
              </a:rPr>
              <a:t>content that you’ve designed or that others have designed?</a:t>
            </a:r>
            <a:endParaRPr sz="4000" dirty="0"/>
          </a:p>
          <a:p>
            <a:pPr marL="571500" marR="0" lvl="0" indent="-571500" algn="l" rtl="0">
              <a:lnSpc>
                <a:spcPct val="90000"/>
              </a:lnSpc>
              <a:spcBef>
                <a:spcPts val="1000"/>
              </a:spcBef>
              <a:spcAft>
                <a:spcPts val="0"/>
              </a:spcAft>
              <a:buClr>
                <a:schemeClr val="dk2"/>
              </a:buClr>
              <a:buSzPts val="3800"/>
              <a:buFont typeface="Arial"/>
              <a:buChar char="•"/>
            </a:pPr>
            <a:r>
              <a:rPr lang="en-US" sz="4000" b="0" i="0" u="none" strike="noStrike" cap="none" dirty="0">
                <a:solidFill>
                  <a:schemeClr val="dk1"/>
                </a:solidFill>
                <a:sym typeface="Calibri"/>
              </a:rPr>
              <a:t>How do you typically prepare to facilitate this professional learning? </a:t>
            </a:r>
            <a:endParaRPr sz="4000" b="0" i="0" u="none" strike="noStrike" cap="none" dirty="0">
              <a:solidFill>
                <a:srgbClr val="5A5A5A"/>
              </a:solidFill>
              <a:sym typeface="Calibri"/>
            </a:endParaRPr>
          </a:p>
        </p:txBody>
      </p:sp>
      <p:sp>
        <p:nvSpPr>
          <p:cNvPr id="553" name="Shape 553"/>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Discuss!</a:t>
            </a:r>
            <a:endParaRPr dirty="0"/>
          </a:p>
        </p:txBody>
      </p:sp>
      <p:sp>
        <p:nvSpPr>
          <p:cNvPr id="554" name="Shape 554"/>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00"/>
              <a:buFont typeface="Calibri"/>
              <a:buNone/>
            </a:pPr>
            <a:fld id="{00000000-1234-1234-1234-123412341234}" type="slidenum">
              <a:rPr lang="en-US" sz="1600">
                <a:solidFill>
                  <a:schemeClr val="dk1"/>
                </a:solidFill>
                <a:latin typeface="Calibri"/>
                <a:ea typeface="Calibri"/>
                <a:cs typeface="Calibri"/>
                <a:sym typeface="Calibri"/>
              </a:rPr>
              <a:t>30</a:t>
            </a:fld>
            <a:endParaRPr sz="1600">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CA468EA1-7FF8-4D47-96A3-58F96E7EB7D0}"/>
              </a:ext>
            </a:extLst>
          </p:cNvPr>
          <p:cNvPicPr>
            <a:picLocks noChangeAspect="1"/>
          </p:cNvPicPr>
          <p:nvPr/>
        </p:nvPicPr>
        <p:blipFill>
          <a:blip r:embed="rId3"/>
          <a:stretch>
            <a:fillRect/>
          </a:stretch>
        </p:blipFill>
        <p:spPr>
          <a:xfrm>
            <a:off x="11117429" y="896469"/>
            <a:ext cx="848696" cy="1058636"/>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Shape 560"/>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31</a:t>
            </a:fld>
            <a:endParaRPr sz="1800">
              <a:solidFill>
                <a:schemeClr val="dk1"/>
              </a:solidFill>
              <a:latin typeface="Calibri"/>
              <a:ea typeface="Calibri"/>
              <a:cs typeface="Calibri"/>
              <a:sym typeface="Calibri"/>
            </a:endParaRPr>
          </a:p>
        </p:txBody>
      </p:sp>
      <p:sp>
        <p:nvSpPr>
          <p:cNvPr id="561" name="Shape 561"/>
          <p:cNvSpPr txBox="1">
            <a:spLocks noGrp="1"/>
          </p:cNvSpPr>
          <p:nvPr>
            <p:ph type="body" idx="1"/>
          </p:nvPr>
        </p:nvSpPr>
        <p:spPr>
          <a:xfrm>
            <a:off x="398464" y="1193800"/>
            <a:ext cx="6701710" cy="4822825"/>
          </a:xfrm>
          <a:prstGeom prst="rect">
            <a:avLst/>
          </a:prstGeom>
          <a:noFill/>
          <a:ln>
            <a:noFill/>
          </a:ln>
        </p:spPr>
        <p:txBody>
          <a:bodyPr spcFirstLastPara="1" wrap="square" lIns="91425" tIns="45700" rIns="91425" bIns="45700" anchor="t" anchorCtr="0">
            <a:noAutofit/>
          </a:bodyPr>
          <a:lstStyle/>
          <a:p>
            <a:pPr marL="742950" marR="0" lvl="0" indent="-742950" algn="l" rtl="0">
              <a:lnSpc>
                <a:spcPct val="90000"/>
              </a:lnSpc>
              <a:spcBef>
                <a:spcPts val="1000"/>
              </a:spcBef>
              <a:spcAft>
                <a:spcPts val="0"/>
              </a:spcAft>
              <a:buClr>
                <a:srgbClr val="5A5A5A"/>
              </a:buClr>
              <a:buSzPts val="3600"/>
              <a:buFont typeface="Century Schoolbook"/>
              <a:buAutoNum type="arabicPeriod"/>
            </a:pPr>
            <a:r>
              <a:rPr lang="en-US" sz="4200" b="0" i="0" u="none" strike="noStrike" cap="none" dirty="0">
                <a:solidFill>
                  <a:schemeClr val="tx1"/>
                </a:solidFill>
                <a:sym typeface="Calibri"/>
              </a:rPr>
              <a:t>Know the content </a:t>
            </a:r>
            <a:endParaRPr sz="4200" dirty="0">
              <a:solidFill>
                <a:schemeClr val="tx1"/>
              </a:solidFill>
            </a:endParaRPr>
          </a:p>
          <a:p>
            <a:pPr marL="742950" marR="0" lvl="0" indent="-742950" algn="l" rtl="0">
              <a:lnSpc>
                <a:spcPct val="90000"/>
              </a:lnSpc>
              <a:spcBef>
                <a:spcPts val="1000"/>
              </a:spcBef>
              <a:spcAft>
                <a:spcPts val="0"/>
              </a:spcAft>
              <a:buClr>
                <a:srgbClr val="5A5A5A"/>
              </a:buClr>
              <a:buSzPts val="3600"/>
              <a:buFont typeface="Century Schoolbook"/>
              <a:buAutoNum type="arabicPeriod"/>
            </a:pPr>
            <a:r>
              <a:rPr lang="en-US" sz="4200" b="0" i="0" u="none" strike="noStrike" cap="none" dirty="0">
                <a:solidFill>
                  <a:schemeClr val="tx1"/>
                </a:solidFill>
                <a:sym typeface="Calibri"/>
              </a:rPr>
              <a:t>Effectively facilitate professional learning for adults </a:t>
            </a:r>
            <a:endParaRPr sz="4200" dirty="0">
              <a:solidFill>
                <a:schemeClr val="tx1"/>
              </a:solidFill>
            </a:endParaRPr>
          </a:p>
          <a:p>
            <a:pPr marL="742950" marR="0" lvl="0" indent="-742950" algn="l" rtl="0">
              <a:lnSpc>
                <a:spcPct val="90000"/>
              </a:lnSpc>
              <a:spcBef>
                <a:spcPts val="1000"/>
              </a:spcBef>
              <a:spcAft>
                <a:spcPts val="0"/>
              </a:spcAft>
              <a:buClr>
                <a:srgbClr val="5A5A5A"/>
              </a:buClr>
              <a:buSzPts val="3600"/>
              <a:buFont typeface="Century Schoolbook"/>
              <a:buAutoNum type="arabicPeriod"/>
            </a:pPr>
            <a:r>
              <a:rPr lang="en-US" sz="4200" b="0" i="0" u="none" strike="noStrike" cap="none" dirty="0">
                <a:solidFill>
                  <a:schemeClr val="tx1"/>
                </a:solidFill>
                <a:sym typeface="Calibri"/>
              </a:rPr>
              <a:t>Lead cycles of inquiry that lead to changes in teacher practice</a:t>
            </a:r>
            <a:endParaRPr sz="4200" dirty="0">
              <a:solidFill>
                <a:schemeClr val="tx1"/>
              </a:solidFill>
            </a:endParaRPr>
          </a:p>
        </p:txBody>
      </p:sp>
      <p:sp>
        <p:nvSpPr>
          <p:cNvPr id="562" name="Shape 562"/>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We will prepare you to</a:t>
            </a:r>
            <a:r>
              <a:rPr lang="is-IS" sz="4000" b="0" i="0" u="none" strike="noStrike" cap="none" dirty="0">
                <a:solidFill>
                  <a:schemeClr val="lt1"/>
                </a:solidFill>
                <a:latin typeface="Calibri"/>
                <a:ea typeface="Calibri"/>
                <a:cs typeface="Calibri"/>
                <a:sym typeface="Calibri"/>
              </a:rPr>
              <a:t>…</a:t>
            </a:r>
            <a:endParaRPr sz="4000" b="0" i="0" u="none" strike="noStrike" cap="none" dirty="0">
              <a:solidFill>
                <a:schemeClr val="lt1"/>
              </a:solidFill>
              <a:latin typeface="Calibri"/>
              <a:ea typeface="Calibri"/>
              <a:cs typeface="Calibri"/>
              <a:sym typeface="Calibri"/>
            </a:endParaRPr>
          </a:p>
        </p:txBody>
      </p:sp>
      <p:pic>
        <p:nvPicPr>
          <p:cNvPr id="563" name="Shape 563"/>
          <p:cNvPicPr preferRelativeResize="0"/>
          <p:nvPr/>
        </p:nvPicPr>
        <p:blipFill rotWithShape="1">
          <a:blip r:embed="rId3">
            <a:alphaModFix/>
          </a:blip>
          <a:srcRect/>
          <a:stretch/>
        </p:blipFill>
        <p:spPr>
          <a:xfrm>
            <a:off x="7338841" y="816590"/>
            <a:ext cx="4633027" cy="52129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Shape 569"/>
          <p:cNvSpPr txBox="1">
            <a:spLocks noGrp="1"/>
          </p:cNvSpPr>
          <p:nvPr>
            <p:ph type="body" idx="1"/>
          </p:nvPr>
        </p:nvSpPr>
        <p:spPr>
          <a:xfrm>
            <a:off x="398463" y="1193802"/>
            <a:ext cx="11383963" cy="482282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3800"/>
              <a:buFont typeface="Arial"/>
              <a:buChar char="•"/>
            </a:pPr>
            <a:r>
              <a:rPr lang="en-US" sz="4200" b="0" i="0" u="none" strike="noStrike" cap="none" dirty="0">
                <a:solidFill>
                  <a:schemeClr val="tx1"/>
                </a:solidFill>
                <a:sym typeface="Calibri"/>
              </a:rPr>
              <a:t>Understand the process it takes to effectively facilitate the ELA Content Modules</a:t>
            </a:r>
          </a:p>
          <a:p>
            <a:pPr marL="228600" marR="0" lvl="0" indent="-228600" algn="l" rtl="0">
              <a:lnSpc>
                <a:spcPct val="90000"/>
              </a:lnSpc>
              <a:spcBef>
                <a:spcPts val="0"/>
              </a:spcBef>
              <a:spcAft>
                <a:spcPts val="0"/>
              </a:spcAft>
              <a:buClr>
                <a:schemeClr val="dk1"/>
              </a:buClr>
              <a:buSzPts val="3800"/>
              <a:buFont typeface="Arial"/>
              <a:buChar char="•"/>
            </a:pPr>
            <a:endParaRPr sz="1000" dirty="0">
              <a:solidFill>
                <a:schemeClr val="tx1"/>
              </a:solidFill>
            </a:endParaRPr>
          </a:p>
          <a:p>
            <a:pPr marL="228600" marR="0" lvl="0" indent="-228600" algn="l" rtl="0">
              <a:lnSpc>
                <a:spcPct val="90000"/>
              </a:lnSpc>
              <a:spcBef>
                <a:spcPts val="0"/>
              </a:spcBef>
              <a:spcAft>
                <a:spcPts val="0"/>
              </a:spcAft>
              <a:buClr>
                <a:schemeClr val="dk1"/>
              </a:buClr>
              <a:buSzPts val="3800"/>
              <a:buFont typeface="Arial"/>
              <a:buChar char="•"/>
            </a:pPr>
            <a:r>
              <a:rPr lang="en-US" sz="4200" b="0" i="0" u="none" strike="noStrike" cap="none" dirty="0">
                <a:solidFill>
                  <a:schemeClr val="tx1"/>
                </a:solidFill>
                <a:sym typeface="Calibri"/>
              </a:rPr>
              <a:t>Learn our “Prep Protocol” to explore session materials, internalize key concepts, and plan for effective facilitation</a:t>
            </a:r>
          </a:p>
          <a:p>
            <a:pPr marL="228600" marR="0" lvl="0" indent="-228600" algn="l" rtl="0">
              <a:lnSpc>
                <a:spcPct val="90000"/>
              </a:lnSpc>
              <a:spcBef>
                <a:spcPts val="0"/>
              </a:spcBef>
              <a:spcAft>
                <a:spcPts val="0"/>
              </a:spcAft>
              <a:buClr>
                <a:schemeClr val="dk1"/>
              </a:buClr>
              <a:buSzPts val="3800"/>
              <a:buFont typeface="Arial"/>
              <a:buChar char="•"/>
            </a:pPr>
            <a:endParaRPr sz="1000" dirty="0">
              <a:solidFill>
                <a:schemeClr val="tx1"/>
              </a:solidFill>
            </a:endParaRPr>
          </a:p>
          <a:p>
            <a:pPr marL="228600" marR="0" lvl="0" indent="-228600" algn="l" rtl="0">
              <a:lnSpc>
                <a:spcPct val="90000"/>
              </a:lnSpc>
              <a:spcBef>
                <a:spcPts val="0"/>
              </a:spcBef>
              <a:spcAft>
                <a:spcPts val="0"/>
              </a:spcAft>
              <a:buClr>
                <a:schemeClr val="dk1"/>
              </a:buClr>
              <a:buSzPts val="3800"/>
              <a:buFont typeface="Arial"/>
              <a:buChar char="•"/>
            </a:pPr>
            <a:r>
              <a:rPr lang="en-US" sz="4200" b="0" i="0" u="none" strike="noStrike" cap="none" dirty="0">
                <a:solidFill>
                  <a:schemeClr val="tx1"/>
                </a:solidFill>
                <a:sym typeface="Calibri"/>
              </a:rPr>
              <a:t>Apply the prep protocol to the Pre/Post Shifts Experiential </a:t>
            </a:r>
            <a:endParaRPr sz="4200" dirty="0">
              <a:solidFill>
                <a:schemeClr val="tx1"/>
              </a:solidFill>
            </a:endParaRPr>
          </a:p>
          <a:p>
            <a:pPr marL="228600" marR="0" lvl="0" indent="12700" algn="l" rtl="0">
              <a:lnSpc>
                <a:spcPct val="90000"/>
              </a:lnSpc>
              <a:spcBef>
                <a:spcPts val="0"/>
              </a:spcBef>
              <a:spcAft>
                <a:spcPts val="0"/>
              </a:spcAft>
              <a:buClr>
                <a:schemeClr val="dk1"/>
              </a:buClr>
              <a:buSzPts val="3800"/>
              <a:buFont typeface="Arial"/>
              <a:buNone/>
            </a:pPr>
            <a:endParaRPr sz="3800" b="0" i="0" u="none" strike="noStrike" cap="none" dirty="0">
              <a:solidFill>
                <a:schemeClr val="dk1"/>
              </a:solidFill>
              <a:latin typeface="Calibri"/>
              <a:ea typeface="Calibri"/>
              <a:cs typeface="Calibri"/>
              <a:sym typeface="Calibri"/>
            </a:endParaRPr>
          </a:p>
        </p:txBody>
      </p:sp>
      <p:sp>
        <p:nvSpPr>
          <p:cNvPr id="570" name="Shape 570"/>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Session Objectives</a:t>
            </a:r>
            <a:endParaRPr/>
          </a:p>
        </p:txBody>
      </p:sp>
      <p:sp>
        <p:nvSpPr>
          <p:cNvPr id="571" name="Shape 571"/>
          <p:cNvSpPr txBox="1">
            <a:spLocks noGrp="1"/>
          </p:cNvSpPr>
          <p:nvPr>
            <p:ph type="sldNum" idx="12"/>
          </p:nvPr>
        </p:nvSpPr>
        <p:spPr>
          <a:xfrm>
            <a:off x="11227137" y="6313960"/>
            <a:ext cx="629281"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00"/>
              <a:buFont typeface="Calibri"/>
              <a:buNone/>
            </a:pPr>
            <a:fld id="{00000000-1234-1234-1234-123412341234}" type="slidenum">
              <a:rPr lang="en-US" sz="1600">
                <a:solidFill>
                  <a:schemeClr val="dk1"/>
                </a:solidFill>
                <a:latin typeface="Calibri"/>
                <a:ea typeface="Calibri"/>
                <a:cs typeface="Calibri"/>
                <a:sym typeface="Calibri"/>
              </a:rPr>
              <a:t>32</a:t>
            </a:fld>
            <a:endParaRPr sz="1600">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Shape 585"/>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33</a:t>
            </a:fld>
            <a:endParaRPr sz="1800">
              <a:solidFill>
                <a:schemeClr val="dk1"/>
              </a:solidFill>
              <a:latin typeface="Calibri"/>
              <a:ea typeface="Calibri"/>
              <a:cs typeface="Calibri"/>
              <a:sym typeface="Calibri"/>
            </a:endParaRPr>
          </a:p>
        </p:txBody>
      </p:sp>
      <p:sp>
        <p:nvSpPr>
          <p:cNvPr id="586" name="Shape 586"/>
          <p:cNvSpPr txBox="1">
            <a:spLocks noGrp="1"/>
          </p:cNvSpPr>
          <p:nvPr>
            <p:ph type="body" idx="1"/>
          </p:nvPr>
        </p:nvSpPr>
        <p:spPr>
          <a:xfrm>
            <a:off x="7106159" y="1092513"/>
            <a:ext cx="4845597" cy="4822825"/>
          </a:xfrm>
          <a:prstGeom prst="rect">
            <a:avLst/>
          </a:prstGeom>
          <a:noFill/>
          <a:ln w="47625">
            <a:solidFill>
              <a:schemeClr val="bg2"/>
            </a:solidFill>
          </a:ln>
        </p:spPr>
        <p:txBody>
          <a:bodyPr spcFirstLastPara="1" wrap="square" lIns="91425" tIns="45700" rIns="91425" bIns="45700" anchor="t" anchorCtr="0">
            <a:noAutofit/>
          </a:bodyPr>
          <a:lstStyle/>
          <a:p>
            <a:pPr marR="0" lvl="0" indent="-457200" rtl="0">
              <a:lnSpc>
                <a:spcPct val="90000"/>
              </a:lnSpc>
              <a:spcBef>
                <a:spcPts val="0"/>
              </a:spcBef>
              <a:spcAft>
                <a:spcPts val="0"/>
              </a:spcAft>
              <a:buClr>
                <a:srgbClr val="5A5A5A"/>
              </a:buClr>
              <a:buSzPts val="3000"/>
              <a:buFont typeface="Arial" charset="0"/>
              <a:buChar char="•"/>
            </a:pPr>
            <a:r>
              <a:rPr lang="en-US" sz="3600" b="1" i="0" u="none" strike="noStrike" cap="none" dirty="0">
                <a:solidFill>
                  <a:schemeClr val="tx1"/>
                </a:solidFill>
                <a:sym typeface="Calibri"/>
              </a:rPr>
              <a:t>What is apparent about this person’s experience with this training sequence?</a:t>
            </a:r>
            <a:endParaRPr sz="3600" b="1" i="0" u="none" strike="noStrike" cap="none" dirty="0">
              <a:solidFill>
                <a:schemeClr val="tx1"/>
              </a:solidFill>
              <a:sym typeface="Calibri"/>
            </a:endParaRPr>
          </a:p>
          <a:p>
            <a:pPr marR="0" lvl="0" indent="-457200" rtl="0">
              <a:lnSpc>
                <a:spcPct val="90000"/>
              </a:lnSpc>
              <a:spcBef>
                <a:spcPts val="1000"/>
              </a:spcBef>
              <a:spcAft>
                <a:spcPts val="0"/>
              </a:spcAft>
              <a:buClr>
                <a:srgbClr val="AE508B"/>
              </a:buClr>
              <a:buSzPts val="3000"/>
              <a:buFont typeface="Arial" charset="0"/>
              <a:buChar char="•"/>
            </a:pPr>
            <a:r>
              <a:rPr lang="en-US" sz="3600" b="1" i="0" u="none" strike="noStrike" cap="none" dirty="0">
                <a:solidFill>
                  <a:schemeClr val="tx1"/>
                </a:solidFill>
                <a:sym typeface="Calibri"/>
              </a:rPr>
              <a:t>How do you feel about your own ability to effectively deliver the Content Modules?  Why?</a:t>
            </a:r>
            <a:endParaRPr sz="3600" b="1" dirty="0">
              <a:solidFill>
                <a:schemeClr val="tx1"/>
              </a:solidFill>
            </a:endParaRPr>
          </a:p>
          <a:p>
            <a:pPr marL="0" marR="0" lvl="0" indent="0" algn="l" rtl="0">
              <a:lnSpc>
                <a:spcPct val="90000"/>
              </a:lnSpc>
              <a:spcBef>
                <a:spcPts val="1000"/>
              </a:spcBef>
              <a:spcAft>
                <a:spcPts val="0"/>
              </a:spcAft>
              <a:buClr>
                <a:srgbClr val="5A5A5A"/>
              </a:buClr>
              <a:buSzPts val="3300"/>
              <a:buFont typeface="Arial"/>
              <a:buNone/>
            </a:pPr>
            <a:endParaRPr sz="3300" b="0" i="0" u="none" strike="noStrike" cap="none" dirty="0">
              <a:solidFill>
                <a:srgbClr val="5A5A5A"/>
              </a:solidFill>
              <a:latin typeface="Calibri"/>
              <a:ea typeface="Calibri"/>
              <a:cs typeface="Calibri"/>
              <a:sym typeface="Calibri"/>
            </a:endParaRPr>
          </a:p>
        </p:txBody>
      </p:sp>
      <p:sp>
        <p:nvSpPr>
          <p:cNvPr id="587" name="Shape 587"/>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About our first day of Content Leader training…</a:t>
            </a:r>
            <a:endParaRPr sz="4000" b="0" i="0" u="none" strike="noStrike" cap="none">
              <a:solidFill>
                <a:schemeClr val="lt1"/>
              </a:solidFill>
              <a:latin typeface="Calibri"/>
              <a:ea typeface="Calibri"/>
              <a:cs typeface="Calibri"/>
              <a:sym typeface="Calibri"/>
            </a:endParaRPr>
          </a:p>
        </p:txBody>
      </p:sp>
      <p:sp>
        <p:nvSpPr>
          <p:cNvPr id="2" name="Rectangle 1"/>
          <p:cNvSpPr/>
          <p:nvPr/>
        </p:nvSpPr>
        <p:spPr>
          <a:xfrm>
            <a:off x="462454" y="939425"/>
            <a:ext cx="6474373" cy="5216813"/>
          </a:xfrm>
          <a:prstGeom prst="rect">
            <a:avLst/>
          </a:prstGeom>
        </p:spPr>
        <p:txBody>
          <a:bodyPr wrap="square">
            <a:spAutoFit/>
          </a:bodyPr>
          <a:lstStyle/>
          <a:p>
            <a:pPr lvl="0" algn="ctr">
              <a:lnSpc>
                <a:spcPct val="90000"/>
              </a:lnSpc>
              <a:buClr>
                <a:srgbClr val="5A5A5A"/>
              </a:buClr>
              <a:buSzPts val="3000"/>
            </a:pPr>
            <a:r>
              <a:rPr lang="en-US" sz="3700" dirty="0">
                <a:solidFill>
                  <a:schemeClr val="tx1"/>
                </a:solidFill>
                <a:latin typeface="Calibri"/>
                <a:ea typeface="Calibri"/>
                <a:cs typeface="Calibri"/>
                <a:sym typeface="Calibri"/>
              </a:rPr>
              <a:t>“Pacing and facilitation was so outstanding--I am apprehensive about my own ability to deliver professional learning of this exceptional quality. Our presenter was fabulous with regard to honoring time, challenging ideas, and pushing our professional learning forward</a:t>
            </a:r>
            <a:r>
              <a:rPr lang="is-IS" sz="3700" dirty="0">
                <a:solidFill>
                  <a:schemeClr val="tx1"/>
                </a:solidFill>
                <a:latin typeface="Calibri"/>
                <a:ea typeface="Calibri"/>
                <a:cs typeface="Calibri"/>
                <a:sym typeface="Calibri"/>
              </a:rPr>
              <a:t>…”</a:t>
            </a:r>
            <a:r>
              <a:rPr lang="en-US" sz="3700" dirty="0">
                <a:solidFill>
                  <a:schemeClr val="tx1"/>
                </a:solidFill>
                <a:latin typeface="Calibri"/>
                <a:ea typeface="Calibri"/>
                <a:cs typeface="Calibri"/>
                <a:sym typeface="Calibri"/>
              </a:rPr>
              <a:t> </a:t>
            </a:r>
          </a:p>
        </p:txBody>
      </p:sp>
    </p:spTree>
    <p:extLst>
      <p:ext uri="{BB962C8B-B14F-4D97-AF65-F5344CB8AC3E}">
        <p14:creationId xmlns:p14="http://schemas.microsoft.com/office/powerpoint/2010/main" val="2014678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8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8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6"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Shape 593"/>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34</a:t>
            </a:fld>
            <a:endParaRPr sz="1800">
              <a:solidFill>
                <a:schemeClr val="dk1"/>
              </a:solidFill>
              <a:latin typeface="Calibri"/>
              <a:ea typeface="Calibri"/>
              <a:cs typeface="Calibri"/>
              <a:sym typeface="Calibri"/>
            </a:endParaRPr>
          </a:p>
        </p:txBody>
      </p:sp>
      <p:sp>
        <p:nvSpPr>
          <p:cNvPr id="594" name="Shape 594"/>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Seems like magic, right? </a:t>
            </a:r>
            <a:endParaRPr sz="4000" b="0" i="0" u="none" strike="noStrike" cap="none">
              <a:solidFill>
                <a:schemeClr val="lt1"/>
              </a:solidFill>
              <a:latin typeface="Calibri"/>
              <a:ea typeface="Calibri"/>
              <a:cs typeface="Calibri"/>
              <a:sym typeface="Calibri"/>
            </a:endParaRPr>
          </a:p>
        </p:txBody>
      </p:sp>
      <p:pic>
        <p:nvPicPr>
          <p:cNvPr id="595" name="Shape 595"/>
          <p:cNvPicPr preferRelativeResize="0"/>
          <p:nvPr/>
        </p:nvPicPr>
        <p:blipFill rotWithShape="1">
          <a:blip r:embed="rId3">
            <a:alphaModFix/>
          </a:blip>
          <a:srcRect l="2449"/>
          <a:stretch/>
        </p:blipFill>
        <p:spPr>
          <a:xfrm>
            <a:off x="1394977" y="993034"/>
            <a:ext cx="4290892" cy="4863173"/>
          </a:xfrm>
          <a:prstGeom prst="rect">
            <a:avLst/>
          </a:prstGeom>
          <a:noFill/>
          <a:ln>
            <a:noFill/>
          </a:ln>
        </p:spPr>
      </p:pic>
      <p:sp>
        <p:nvSpPr>
          <p:cNvPr id="596" name="Shape 596"/>
          <p:cNvSpPr txBox="1"/>
          <p:nvPr/>
        </p:nvSpPr>
        <p:spPr>
          <a:xfrm>
            <a:off x="6628377" y="2247686"/>
            <a:ext cx="4598758"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6600" b="1" dirty="0">
                <a:solidFill>
                  <a:srgbClr val="AE508B"/>
                </a:solidFill>
                <a:latin typeface="Calibri"/>
                <a:ea typeface="Calibri"/>
                <a:cs typeface="Calibri"/>
                <a:sym typeface="Calibri"/>
              </a:rPr>
              <a:t>There is no wizard! </a:t>
            </a:r>
            <a:endParaRPr sz="6600" b="1" dirty="0">
              <a:solidFill>
                <a:srgbClr val="AE508B"/>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 grpId="0"/>
      <p:bldP spid="59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Shape 604"/>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35</a:t>
            </a:fld>
            <a:endParaRPr sz="1800">
              <a:solidFill>
                <a:schemeClr val="dk1"/>
              </a:solidFill>
              <a:latin typeface="Calibri"/>
              <a:ea typeface="Calibri"/>
              <a:cs typeface="Calibri"/>
              <a:sym typeface="Calibri"/>
            </a:endParaRPr>
          </a:p>
        </p:txBody>
      </p:sp>
      <p:sp>
        <p:nvSpPr>
          <p:cNvPr id="605" name="Shape 605"/>
          <p:cNvSpPr txBox="1">
            <a:spLocks noGrp="1"/>
          </p:cNvSpPr>
          <p:nvPr>
            <p:ph type="body" idx="1"/>
          </p:nvPr>
        </p:nvSpPr>
        <p:spPr>
          <a:xfrm>
            <a:off x="335401" y="1193800"/>
            <a:ext cx="8241040"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AE508B"/>
              </a:buClr>
              <a:buSzPts val="3200"/>
              <a:buFont typeface="Arial"/>
              <a:buNone/>
            </a:pPr>
            <a:r>
              <a:rPr lang="en-US" sz="4300" b="1" i="0" u="none" strike="noStrike" cap="none" dirty="0">
                <a:solidFill>
                  <a:srgbClr val="AE508B"/>
                </a:solidFill>
                <a:sym typeface="Calibri"/>
              </a:rPr>
              <a:t>How do we prepare for Content Leader trainings? </a:t>
            </a:r>
          </a:p>
          <a:p>
            <a:pPr marL="0" marR="0" lvl="0" indent="0" algn="ctr" rtl="0">
              <a:lnSpc>
                <a:spcPct val="90000"/>
              </a:lnSpc>
              <a:spcBef>
                <a:spcPts val="0"/>
              </a:spcBef>
              <a:spcAft>
                <a:spcPts val="0"/>
              </a:spcAft>
              <a:buClr>
                <a:srgbClr val="AE508B"/>
              </a:buClr>
              <a:buSzPts val="3200"/>
              <a:buFont typeface="Arial"/>
              <a:buNone/>
            </a:pPr>
            <a:endParaRPr sz="2000" dirty="0"/>
          </a:p>
          <a:p>
            <a:pPr marL="514350" indent="-514350">
              <a:buSzPts val="3200"/>
            </a:pPr>
            <a:r>
              <a:rPr lang="en-US" sz="4300" b="0" i="0" u="none" strike="noStrike" cap="none" dirty="0">
                <a:solidFill>
                  <a:schemeClr val="tx1"/>
                </a:solidFill>
                <a:sym typeface="Calibri"/>
              </a:rPr>
              <a:t>Review all session materials</a:t>
            </a:r>
            <a:endParaRPr sz="4300" dirty="0">
              <a:solidFill>
                <a:schemeClr val="tx1"/>
              </a:solidFill>
            </a:endParaRPr>
          </a:p>
          <a:p>
            <a:pPr marL="514350" indent="-514350">
              <a:buSzPts val="3200"/>
            </a:pPr>
            <a:r>
              <a:rPr lang="en-US" sz="4300" b="0" i="0" u="none" strike="noStrike" cap="none" dirty="0">
                <a:solidFill>
                  <a:schemeClr val="tx1"/>
                </a:solidFill>
                <a:sym typeface="Calibri"/>
              </a:rPr>
              <a:t>Complete activities</a:t>
            </a:r>
          </a:p>
          <a:p>
            <a:pPr marL="514350" indent="-514350">
              <a:buSzPts val="3200"/>
            </a:pPr>
            <a:r>
              <a:rPr lang="en-US" sz="4300">
                <a:solidFill>
                  <a:schemeClr val="tx1"/>
                </a:solidFill>
              </a:rPr>
              <a:t>Annotate </a:t>
            </a:r>
            <a:r>
              <a:rPr lang="en-US" sz="4300" dirty="0">
                <a:solidFill>
                  <a:schemeClr val="tx1"/>
                </a:solidFill>
              </a:rPr>
              <a:t>our facilitator’s guide</a:t>
            </a:r>
            <a:endParaRPr sz="4300" dirty="0">
              <a:solidFill>
                <a:schemeClr val="tx1"/>
              </a:solidFill>
            </a:endParaRPr>
          </a:p>
          <a:p>
            <a:pPr marL="514350" indent="-514350">
              <a:buSzPts val="3200"/>
            </a:pPr>
            <a:r>
              <a:rPr lang="en-US" sz="4300" b="0" i="0" u="none" strike="noStrike" cap="none" dirty="0">
                <a:solidFill>
                  <a:schemeClr val="tx1"/>
                </a:solidFill>
                <a:sym typeface="Calibri"/>
              </a:rPr>
              <a:t>Rehearse, rehearse, rehearse!</a:t>
            </a:r>
          </a:p>
        </p:txBody>
      </p:sp>
      <p:sp>
        <p:nvSpPr>
          <p:cNvPr id="606" name="Shape 606"/>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About Our Process </a:t>
            </a:r>
            <a:endParaRPr sz="4000" b="0" i="0" u="none" strike="noStrike" cap="none">
              <a:solidFill>
                <a:schemeClr val="lt1"/>
              </a:solidFill>
              <a:latin typeface="Calibri"/>
              <a:ea typeface="Calibri"/>
              <a:cs typeface="Calibri"/>
              <a:sym typeface="Calibri"/>
            </a:endParaRPr>
          </a:p>
        </p:txBody>
      </p:sp>
      <p:pic>
        <p:nvPicPr>
          <p:cNvPr id="607" name="Shape 607"/>
          <p:cNvPicPr preferRelativeResize="0"/>
          <p:nvPr/>
        </p:nvPicPr>
        <p:blipFill rotWithShape="1">
          <a:blip r:embed="rId3">
            <a:alphaModFix/>
          </a:blip>
          <a:srcRect/>
          <a:stretch/>
        </p:blipFill>
        <p:spPr>
          <a:xfrm>
            <a:off x="8576441" y="1112804"/>
            <a:ext cx="3577075" cy="476378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0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0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0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Shape 630"/>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36</a:t>
            </a:fld>
            <a:endParaRPr sz="1800">
              <a:solidFill>
                <a:schemeClr val="dk1"/>
              </a:solidFill>
              <a:latin typeface="Calibri"/>
              <a:ea typeface="Calibri"/>
              <a:cs typeface="Calibri"/>
              <a:sym typeface="Calibri"/>
            </a:endParaRPr>
          </a:p>
        </p:txBody>
      </p:sp>
      <p:sp>
        <p:nvSpPr>
          <p:cNvPr id="631" name="Shape 631"/>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Content Leader Prep Protocol</a:t>
            </a:r>
            <a:endParaRPr sz="4000" b="0" i="0" u="none" strike="noStrike" cap="none" dirty="0">
              <a:solidFill>
                <a:schemeClr val="lt1"/>
              </a:solidFill>
              <a:latin typeface="Calibri"/>
              <a:ea typeface="Calibri"/>
              <a:cs typeface="Calibri"/>
              <a:sym typeface="Calibri"/>
            </a:endParaRPr>
          </a:p>
        </p:txBody>
      </p:sp>
      <p:graphicFrame>
        <p:nvGraphicFramePr>
          <p:cNvPr id="632" name="Shape 632"/>
          <p:cNvGraphicFramePr/>
          <p:nvPr>
            <p:extLst>
              <p:ext uri="{D42A27DB-BD31-4B8C-83A1-F6EECF244321}">
                <p14:modId xmlns:p14="http://schemas.microsoft.com/office/powerpoint/2010/main" val="3338315835"/>
              </p:ext>
            </p:extLst>
          </p:nvPr>
        </p:nvGraphicFramePr>
        <p:xfrm>
          <a:off x="314998" y="1753354"/>
          <a:ext cx="8671346" cy="3505250"/>
        </p:xfrm>
        <a:graphic>
          <a:graphicData uri="http://schemas.openxmlformats.org/drawingml/2006/table">
            <a:tbl>
              <a:tblPr firstRow="1" bandRow="1">
                <a:noFill/>
                <a:tableStyleId>{047B7DBA-13CC-4C7E-BF9E-2E8228092784}</a:tableStyleId>
              </a:tblPr>
              <a:tblGrid>
                <a:gridCol w="1136975">
                  <a:extLst>
                    <a:ext uri="{9D8B030D-6E8A-4147-A177-3AD203B41FA5}">
                      <a16:colId xmlns:a16="http://schemas.microsoft.com/office/drawing/2014/main" val="20000"/>
                    </a:ext>
                  </a:extLst>
                </a:gridCol>
                <a:gridCol w="7534371">
                  <a:extLst>
                    <a:ext uri="{9D8B030D-6E8A-4147-A177-3AD203B41FA5}">
                      <a16:colId xmlns:a16="http://schemas.microsoft.com/office/drawing/2014/main" val="20001"/>
                    </a:ext>
                  </a:extLst>
                </a:gridCol>
              </a:tblGrid>
              <a:tr h="370850">
                <a:tc>
                  <a:txBody>
                    <a:bodyPr/>
                    <a:lstStyle/>
                    <a:p>
                      <a:pPr marL="0" marR="0" lvl="0" indent="0" algn="ctr" rtl="0">
                        <a:spcBef>
                          <a:spcPts val="0"/>
                        </a:spcBef>
                        <a:spcAft>
                          <a:spcPts val="0"/>
                        </a:spcAft>
                        <a:buNone/>
                      </a:pPr>
                      <a:r>
                        <a:rPr lang="en-US" sz="4000" u="none" strike="noStrike" cap="none" dirty="0">
                          <a:latin typeface="Calibri"/>
                          <a:ea typeface="Calibri"/>
                          <a:cs typeface="Calibri"/>
                          <a:sym typeface="Calibri"/>
                        </a:rPr>
                        <a:t>Step</a:t>
                      </a:r>
                      <a:endParaRPr sz="4000" u="none" strike="noStrike" cap="none"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ctr" rtl="0">
                        <a:spcBef>
                          <a:spcPts val="0"/>
                        </a:spcBef>
                        <a:spcAft>
                          <a:spcPts val="0"/>
                        </a:spcAft>
                        <a:buNone/>
                      </a:pPr>
                      <a:r>
                        <a:rPr lang="en-US" sz="4000" u="none" strike="noStrike" cap="none" dirty="0">
                          <a:latin typeface="Calibri"/>
                          <a:ea typeface="Calibri"/>
                          <a:cs typeface="Calibri"/>
                          <a:sym typeface="Calibri"/>
                        </a:rPr>
                        <a:t>Action </a:t>
                      </a:r>
                      <a:endParaRPr sz="4000" u="none" strike="noStrike" cap="none"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en-US" sz="4000" u="none" strike="noStrike" cap="none">
                          <a:latin typeface="Calibri"/>
                          <a:ea typeface="Calibri"/>
                          <a:cs typeface="Calibri"/>
                          <a:sym typeface="Calibri"/>
                        </a:rPr>
                        <a:t>1</a:t>
                      </a:r>
                      <a:endParaRPr sz="4000" u="none" strike="noStrike" cap="none">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rgbClr val="EAED99"/>
                    </a:solidFill>
                  </a:tcPr>
                </a:tc>
                <a:tc>
                  <a:txBody>
                    <a:bodyPr/>
                    <a:lstStyle/>
                    <a:p>
                      <a:pPr marL="0" marR="0" lvl="0" indent="0" algn="l" rtl="0">
                        <a:spcBef>
                          <a:spcPts val="0"/>
                        </a:spcBef>
                        <a:spcAft>
                          <a:spcPts val="0"/>
                        </a:spcAft>
                        <a:buNone/>
                      </a:pPr>
                      <a:r>
                        <a:rPr lang="en-US" sz="4000" u="none" strike="noStrike" cap="none">
                          <a:latin typeface="Calibri"/>
                          <a:ea typeface="Calibri"/>
                          <a:cs typeface="Calibri"/>
                          <a:sym typeface="Calibri"/>
                        </a:rPr>
                        <a:t>Review all session materials</a:t>
                      </a:r>
                      <a:endParaRPr sz="400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rgbClr val="EAED99"/>
                    </a:solidFill>
                  </a:tcPr>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en-US" sz="4000">
                          <a:latin typeface="Calibri"/>
                          <a:ea typeface="Calibri"/>
                          <a:cs typeface="Calibri"/>
                          <a:sym typeface="Calibri"/>
                        </a:rPr>
                        <a:t>2 </a:t>
                      </a:r>
                      <a:endParaRPr sz="400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None/>
                      </a:pPr>
                      <a:r>
                        <a:rPr lang="en-US" sz="4000" dirty="0">
                          <a:latin typeface="Calibri"/>
                          <a:ea typeface="Calibri"/>
                          <a:cs typeface="Calibri"/>
                          <a:sym typeface="Calibri"/>
                        </a:rPr>
                        <a:t>Complete all activities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en-US" sz="4000">
                          <a:latin typeface="Calibri"/>
                          <a:ea typeface="Calibri"/>
                          <a:cs typeface="Calibri"/>
                          <a:sym typeface="Calibri"/>
                        </a:rPr>
                        <a:t>3</a:t>
                      </a:r>
                      <a:endParaRPr sz="400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None/>
                      </a:pPr>
                      <a:r>
                        <a:rPr lang="en-US" sz="4000" dirty="0">
                          <a:latin typeface="Calibri"/>
                          <a:ea typeface="Calibri"/>
                          <a:cs typeface="Calibri"/>
                          <a:sym typeface="Calibri"/>
                        </a:rPr>
                        <a:t>Annotate your facilitator notes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96450">
                <a:tc>
                  <a:txBody>
                    <a:bodyPr/>
                    <a:lstStyle/>
                    <a:p>
                      <a:pPr marL="0" marR="0" lvl="0" indent="0" algn="ctr" rtl="0">
                        <a:spcBef>
                          <a:spcPts val="0"/>
                        </a:spcBef>
                        <a:spcAft>
                          <a:spcPts val="0"/>
                        </a:spcAft>
                        <a:buNone/>
                      </a:pPr>
                      <a:r>
                        <a:rPr lang="en-US" sz="4000" dirty="0">
                          <a:latin typeface="Calibri"/>
                          <a:ea typeface="Calibri"/>
                          <a:cs typeface="Calibri"/>
                          <a:sym typeface="Calibri"/>
                        </a:rPr>
                        <a:t>4</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None/>
                      </a:pPr>
                      <a:r>
                        <a:rPr lang="en-US" sz="4000" dirty="0">
                          <a:latin typeface="Calibri"/>
                          <a:ea typeface="Calibri"/>
                          <a:cs typeface="Calibri"/>
                          <a:sym typeface="Calibri"/>
                        </a:rPr>
                        <a:t>Rehearse and practice pacing</a:t>
                      </a:r>
                      <a:endParaRPr sz="4000" dirty="0">
                        <a:latin typeface="Calibri"/>
                        <a:ea typeface="Calibri"/>
                        <a:cs typeface="Calibri"/>
                        <a:sym typeface="Calibri"/>
                      </a:endParaRPr>
                    </a:p>
                  </a:txBody>
                  <a:tcPr marL="91450" marR="91450" marT="45725" marB="45725">
                    <a:lnL w="12700" cap="flat" cmpd="sng" algn="ctr">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pic>
        <p:nvPicPr>
          <p:cNvPr id="633" name="Shape 633" descr="pumps-154636_1280.png"/>
          <p:cNvPicPr preferRelativeResize="0"/>
          <p:nvPr/>
        </p:nvPicPr>
        <p:blipFill rotWithShape="1">
          <a:blip r:embed="rId3">
            <a:alphaModFix/>
          </a:blip>
          <a:srcRect/>
          <a:stretch/>
        </p:blipFill>
        <p:spPr>
          <a:xfrm>
            <a:off x="9536582" y="2490951"/>
            <a:ext cx="2655418" cy="2184497"/>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Shape 639"/>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37</a:t>
            </a:fld>
            <a:endParaRPr sz="1800">
              <a:solidFill>
                <a:schemeClr val="dk1"/>
              </a:solidFill>
              <a:latin typeface="Calibri"/>
              <a:ea typeface="Calibri"/>
              <a:cs typeface="Calibri"/>
              <a:sym typeface="Calibri"/>
            </a:endParaRPr>
          </a:p>
        </p:txBody>
      </p:sp>
      <p:sp>
        <p:nvSpPr>
          <p:cNvPr id="640" name="Shape 640"/>
          <p:cNvSpPr txBox="1">
            <a:spLocks noGrp="1"/>
          </p:cNvSpPr>
          <p:nvPr>
            <p:ph type="body" idx="1"/>
          </p:nvPr>
        </p:nvSpPr>
        <p:spPr>
          <a:xfrm>
            <a:off x="304800" y="1082964"/>
            <a:ext cx="11887199" cy="4822825"/>
          </a:xfrm>
          <a:prstGeom prst="rect">
            <a:avLst/>
          </a:prstGeom>
          <a:solidFill>
            <a:schemeClr val="bg1"/>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5"/>
              </a:buClr>
              <a:buSzPts val="3200"/>
              <a:buFont typeface="Arial"/>
              <a:buNone/>
            </a:pPr>
            <a:r>
              <a:rPr lang="en-US" sz="4500" b="1" i="0" u="none" strike="noStrike" cap="none" dirty="0">
                <a:solidFill>
                  <a:schemeClr val="accent5"/>
                </a:solidFill>
                <a:sym typeface="Calibri"/>
              </a:rPr>
              <a:t>Access the Materials </a:t>
            </a:r>
          </a:p>
          <a:p>
            <a:pPr marL="0" marR="0" lvl="0" indent="0" algn="ctr" rtl="0">
              <a:lnSpc>
                <a:spcPct val="90000"/>
              </a:lnSpc>
              <a:spcBef>
                <a:spcPts val="0"/>
              </a:spcBef>
              <a:spcAft>
                <a:spcPts val="0"/>
              </a:spcAft>
              <a:buClr>
                <a:schemeClr val="accent5"/>
              </a:buClr>
              <a:buSzPts val="3200"/>
              <a:buFont typeface="Arial"/>
              <a:buNone/>
            </a:pPr>
            <a:endParaRPr sz="4500" dirty="0"/>
          </a:p>
          <a:p>
            <a:pPr marL="0" lvl="0" indent="0" algn="ctr">
              <a:buClr>
                <a:schemeClr val="accent5"/>
              </a:buClr>
              <a:buSzPts val="3200"/>
              <a:buNone/>
            </a:pPr>
            <a:r>
              <a:rPr lang="en-US" sz="4400" b="1" u="sng" dirty="0">
                <a:solidFill>
                  <a:srgbClr val="0070C0"/>
                </a:solidFill>
                <a:hlinkClick r:id="rId3"/>
              </a:rPr>
              <a:t>https://tinyurl.com/InstructionalShiftsPD</a:t>
            </a:r>
            <a:r>
              <a:rPr lang="en-US" sz="4400" b="1" u="sng" dirty="0">
                <a:solidFill>
                  <a:srgbClr val="0070C0"/>
                </a:solidFill>
              </a:rPr>
              <a:t> </a:t>
            </a:r>
          </a:p>
          <a:p>
            <a:pPr marL="0" lvl="0" indent="0" algn="ctr">
              <a:buClr>
                <a:schemeClr val="accent5"/>
              </a:buClr>
              <a:buSzPts val="3200"/>
              <a:buNone/>
            </a:pPr>
            <a:endParaRPr sz="2000" u="sng" dirty="0">
              <a:solidFill>
                <a:srgbClr val="0070C0"/>
              </a:solidFill>
            </a:endParaRPr>
          </a:p>
          <a:p>
            <a:pPr marL="228600" marR="0" lvl="0" indent="-228600" algn="l" rtl="0">
              <a:lnSpc>
                <a:spcPct val="100000"/>
              </a:lnSpc>
              <a:spcBef>
                <a:spcPts val="1000"/>
              </a:spcBef>
              <a:spcAft>
                <a:spcPts val="0"/>
              </a:spcAft>
              <a:buClr>
                <a:srgbClr val="5A5A5A"/>
              </a:buClr>
              <a:buSzPts val="3200"/>
              <a:buFont typeface="Arial"/>
              <a:buChar char="•"/>
            </a:pPr>
            <a:r>
              <a:rPr lang="en-US" sz="4500" b="0" i="0" u="none" strike="noStrike" cap="none" dirty="0">
                <a:solidFill>
                  <a:srgbClr val="5A5A5A"/>
                </a:solidFill>
                <a:sym typeface="Calibri"/>
              </a:rPr>
              <a:t>PPT presentation</a:t>
            </a:r>
            <a:endParaRPr sz="1000" dirty="0"/>
          </a:p>
          <a:p>
            <a:pPr marL="228600" marR="0" lvl="0" indent="-228600" algn="l" rtl="0">
              <a:lnSpc>
                <a:spcPct val="100000"/>
              </a:lnSpc>
              <a:spcBef>
                <a:spcPts val="1000"/>
              </a:spcBef>
              <a:spcAft>
                <a:spcPts val="0"/>
              </a:spcAft>
              <a:buClr>
                <a:srgbClr val="5A5A5A"/>
              </a:buClr>
              <a:buSzPts val="3200"/>
              <a:buFont typeface="Arial"/>
              <a:buChar char="•"/>
            </a:pPr>
            <a:r>
              <a:rPr lang="en-US" sz="4500" b="0" i="0" u="none" strike="noStrike" cap="none" dirty="0">
                <a:solidFill>
                  <a:srgbClr val="5A5A5A"/>
                </a:solidFill>
                <a:sym typeface="Calibri"/>
              </a:rPr>
              <a:t>Note catcher </a:t>
            </a:r>
          </a:p>
          <a:p>
            <a:pPr marL="228600" marR="0" lvl="0" indent="-228600" algn="l" rtl="0">
              <a:lnSpc>
                <a:spcPct val="100000"/>
              </a:lnSpc>
              <a:spcBef>
                <a:spcPts val="1000"/>
              </a:spcBef>
              <a:spcAft>
                <a:spcPts val="0"/>
              </a:spcAft>
              <a:buClr>
                <a:srgbClr val="5A5A5A"/>
              </a:buClr>
              <a:buSzPts val="3200"/>
              <a:buFont typeface="Arial"/>
              <a:buChar char="•"/>
            </a:pPr>
            <a:r>
              <a:rPr lang="en-US" sz="4500" dirty="0"/>
              <a:t>Survey/Exit Ticket</a:t>
            </a:r>
            <a:endParaRPr sz="4500" dirty="0"/>
          </a:p>
          <a:p>
            <a:pPr marL="228600" marR="0" lvl="0" indent="-25400" algn="l" rtl="0">
              <a:lnSpc>
                <a:spcPct val="90000"/>
              </a:lnSpc>
              <a:spcBef>
                <a:spcPts val="1000"/>
              </a:spcBef>
              <a:spcAft>
                <a:spcPts val="0"/>
              </a:spcAft>
              <a:buClr>
                <a:srgbClr val="5A5A5A"/>
              </a:buClr>
              <a:buSzPts val="3200"/>
              <a:buFont typeface="Arial"/>
              <a:buNone/>
            </a:pPr>
            <a:endParaRPr sz="3200" b="0" i="0" u="none" strike="noStrike" cap="none" dirty="0">
              <a:solidFill>
                <a:srgbClr val="5A5A5A"/>
              </a:solidFill>
              <a:latin typeface="Calibri"/>
              <a:ea typeface="Calibri"/>
              <a:cs typeface="Calibri"/>
              <a:sym typeface="Calibri"/>
            </a:endParaRPr>
          </a:p>
        </p:txBody>
      </p:sp>
      <p:sp>
        <p:nvSpPr>
          <p:cNvPr id="641" name="Shape 641"/>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Prepare!</a:t>
            </a:r>
            <a:endParaRPr sz="40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Shape 647"/>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38</a:t>
            </a:fld>
            <a:endParaRPr sz="1800">
              <a:solidFill>
                <a:schemeClr val="dk1"/>
              </a:solidFill>
              <a:latin typeface="Calibri"/>
              <a:ea typeface="Calibri"/>
              <a:cs typeface="Calibri"/>
              <a:sym typeface="Calibri"/>
            </a:endParaRPr>
          </a:p>
        </p:txBody>
      </p:sp>
      <p:sp>
        <p:nvSpPr>
          <p:cNvPr id="648" name="Shape 648"/>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Step 1: Review All Session Materials</a:t>
            </a:r>
            <a:endParaRPr sz="4000" b="0" i="0" u="none" strike="noStrike" cap="none" dirty="0">
              <a:solidFill>
                <a:schemeClr val="lt1"/>
              </a:solidFill>
              <a:latin typeface="Calibri"/>
              <a:ea typeface="Calibri"/>
              <a:cs typeface="Calibri"/>
              <a:sym typeface="Calibri"/>
            </a:endParaRPr>
          </a:p>
        </p:txBody>
      </p:sp>
      <p:sp>
        <p:nvSpPr>
          <p:cNvPr id="649" name="Shape 649"/>
          <p:cNvSpPr txBox="1"/>
          <p:nvPr/>
        </p:nvSpPr>
        <p:spPr>
          <a:xfrm>
            <a:off x="409886" y="1406045"/>
            <a:ext cx="5686114" cy="4647426"/>
          </a:xfrm>
          <a:prstGeom prst="rect">
            <a:avLst/>
          </a:prstGeom>
          <a:noFill/>
          <a:ln>
            <a:noFill/>
          </a:ln>
        </p:spPr>
        <p:txBody>
          <a:bodyPr spcFirstLastPara="1" wrap="square" lIns="91425" tIns="45700" rIns="91425" bIns="45700" anchor="t" anchorCtr="0">
            <a:noAutofit/>
          </a:bodyPr>
          <a:lstStyle/>
          <a:p>
            <a:pPr marR="0" lvl="0" algn="ctr" rtl="0">
              <a:spcBef>
                <a:spcPts val="0"/>
              </a:spcBef>
              <a:spcAft>
                <a:spcPts val="0"/>
              </a:spcAft>
            </a:pPr>
            <a:endParaRPr lang="en-US" sz="5000" dirty="0">
              <a:solidFill>
                <a:schemeClr val="tx1"/>
              </a:solidFill>
              <a:latin typeface="Calibri"/>
              <a:ea typeface="Calibri"/>
              <a:cs typeface="Calibri"/>
              <a:sym typeface="Calibri"/>
            </a:endParaRPr>
          </a:p>
          <a:p>
            <a:pPr marR="0" lvl="0" algn="ctr" rtl="0">
              <a:spcBef>
                <a:spcPts val="0"/>
              </a:spcBef>
              <a:spcAft>
                <a:spcPts val="0"/>
              </a:spcAft>
            </a:pPr>
            <a:r>
              <a:rPr lang="en-US" sz="5000" b="1" dirty="0">
                <a:solidFill>
                  <a:schemeClr val="bg2"/>
                </a:solidFill>
                <a:latin typeface="Calibri"/>
                <a:ea typeface="Calibri"/>
                <a:cs typeface="Calibri"/>
                <a:sym typeface="Calibri"/>
              </a:rPr>
              <a:t>Review</a:t>
            </a:r>
            <a:r>
              <a:rPr lang="en-US" sz="5000" dirty="0">
                <a:solidFill>
                  <a:schemeClr val="tx1"/>
                </a:solidFill>
                <a:latin typeface="Calibri"/>
                <a:ea typeface="Calibri"/>
                <a:cs typeface="Calibri"/>
                <a:sym typeface="Calibri"/>
              </a:rPr>
              <a:t> the PowerPoint and facilitator notes </a:t>
            </a:r>
          </a:p>
        </p:txBody>
      </p:sp>
      <p:pic>
        <p:nvPicPr>
          <p:cNvPr id="5" name="Picture 4">
            <a:extLst>
              <a:ext uri="{FF2B5EF4-FFF2-40B4-BE49-F238E27FC236}">
                <a16:creationId xmlns:a16="http://schemas.microsoft.com/office/drawing/2014/main" id="{461A683C-4B5E-D440-8F9F-53884BFF0E60}"/>
              </a:ext>
            </a:extLst>
          </p:cNvPr>
          <p:cNvPicPr>
            <a:picLocks noChangeAspect="1"/>
          </p:cNvPicPr>
          <p:nvPr/>
        </p:nvPicPr>
        <p:blipFill>
          <a:blip r:embed="rId3"/>
          <a:stretch>
            <a:fillRect/>
          </a:stretch>
        </p:blipFill>
        <p:spPr>
          <a:xfrm>
            <a:off x="6222253" y="1116136"/>
            <a:ext cx="5178525" cy="4440264"/>
          </a:xfrm>
          <a:prstGeom prst="rect">
            <a:avLst/>
          </a:prstGeom>
          <a:ln>
            <a:solidFill>
              <a:schemeClr val="tx1"/>
            </a:solid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Shape 647"/>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39</a:t>
            </a:fld>
            <a:endParaRPr sz="1800">
              <a:solidFill>
                <a:schemeClr val="dk1"/>
              </a:solidFill>
              <a:latin typeface="Calibri"/>
              <a:ea typeface="Calibri"/>
              <a:cs typeface="Calibri"/>
              <a:sym typeface="Calibri"/>
            </a:endParaRPr>
          </a:p>
        </p:txBody>
      </p:sp>
      <p:sp>
        <p:nvSpPr>
          <p:cNvPr id="648" name="Shape 648"/>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Discuss!</a:t>
            </a:r>
            <a:endParaRPr sz="4000" b="0" i="0" u="none" strike="noStrike" cap="none" dirty="0">
              <a:solidFill>
                <a:schemeClr val="lt1"/>
              </a:solidFill>
              <a:latin typeface="Calibri"/>
              <a:ea typeface="Calibri"/>
              <a:cs typeface="Calibri"/>
              <a:sym typeface="Calibri"/>
            </a:endParaRPr>
          </a:p>
        </p:txBody>
      </p:sp>
      <p:sp>
        <p:nvSpPr>
          <p:cNvPr id="649" name="Shape 649"/>
          <p:cNvSpPr txBox="1"/>
          <p:nvPr/>
        </p:nvSpPr>
        <p:spPr>
          <a:xfrm>
            <a:off x="524224" y="1211743"/>
            <a:ext cx="11143551" cy="4647426"/>
          </a:xfrm>
          <a:prstGeom prst="rect">
            <a:avLst/>
          </a:prstGeom>
          <a:noFill/>
          <a:ln>
            <a:noFill/>
          </a:ln>
        </p:spPr>
        <p:txBody>
          <a:bodyPr spcFirstLastPara="1" wrap="square" lIns="91425" tIns="45700" rIns="91425" bIns="45700" anchor="t" anchorCtr="0">
            <a:noAutofit/>
          </a:bodyPr>
          <a:lstStyle/>
          <a:p>
            <a:pPr marL="571500" marR="0" lvl="0" indent="-571500" algn="l" rtl="0">
              <a:spcBef>
                <a:spcPts val="0"/>
              </a:spcBef>
              <a:spcAft>
                <a:spcPts val="0"/>
              </a:spcAft>
              <a:buClr>
                <a:srgbClr val="5A5A5A"/>
              </a:buClr>
              <a:buSzPts val="3200"/>
              <a:buFont typeface="Arial"/>
              <a:buChar char="•"/>
            </a:pPr>
            <a:r>
              <a:rPr lang="en-US" sz="4500" dirty="0">
                <a:solidFill>
                  <a:schemeClr val="tx1"/>
                </a:solidFill>
                <a:latin typeface="Calibri" charset="0"/>
                <a:ea typeface="Calibri" charset="0"/>
                <a:cs typeface="Calibri" charset="0"/>
                <a:sym typeface="Calibri"/>
              </a:rPr>
              <a:t>What do you notice about these materials?</a:t>
            </a:r>
          </a:p>
          <a:p>
            <a:pPr marL="571500" marR="0" lvl="0" indent="-571500" algn="l" rtl="0">
              <a:spcBef>
                <a:spcPts val="0"/>
              </a:spcBef>
              <a:spcAft>
                <a:spcPts val="0"/>
              </a:spcAft>
              <a:buClr>
                <a:srgbClr val="5A5A5A"/>
              </a:buClr>
              <a:buSzPts val="3200"/>
              <a:buFont typeface="Arial"/>
              <a:buChar char="•"/>
            </a:pPr>
            <a:endParaRPr lang="en-US" sz="4500" dirty="0">
              <a:solidFill>
                <a:schemeClr val="tx1"/>
              </a:solidFill>
              <a:latin typeface="Calibri" charset="0"/>
              <a:ea typeface="Calibri" charset="0"/>
              <a:cs typeface="Calibri" charset="0"/>
              <a:sym typeface="Calibri"/>
            </a:endParaRPr>
          </a:p>
          <a:p>
            <a:pPr marL="571500" marR="0" lvl="0" indent="-571500" algn="l" rtl="0">
              <a:spcBef>
                <a:spcPts val="0"/>
              </a:spcBef>
              <a:spcAft>
                <a:spcPts val="0"/>
              </a:spcAft>
              <a:buClr>
                <a:srgbClr val="5A5A5A"/>
              </a:buClr>
              <a:buSzPts val="3200"/>
              <a:buFont typeface="Arial"/>
              <a:buChar char="•"/>
            </a:pPr>
            <a:r>
              <a:rPr lang="en-US" sz="4500" dirty="0">
                <a:solidFill>
                  <a:schemeClr val="tx1"/>
                </a:solidFill>
                <a:latin typeface="Calibri" charset="0"/>
                <a:ea typeface="Calibri" charset="0"/>
                <a:cs typeface="Calibri" charset="0"/>
                <a:sym typeface="Calibri"/>
              </a:rPr>
              <a:t>What is exciting about these materials? </a:t>
            </a:r>
          </a:p>
          <a:p>
            <a:pPr marL="571500" marR="0" lvl="0" indent="-571500" algn="l" rtl="0">
              <a:spcBef>
                <a:spcPts val="0"/>
              </a:spcBef>
              <a:spcAft>
                <a:spcPts val="0"/>
              </a:spcAft>
              <a:buClr>
                <a:srgbClr val="5A5A5A"/>
              </a:buClr>
              <a:buSzPts val="3200"/>
              <a:buFont typeface="Arial"/>
              <a:buChar char="•"/>
            </a:pPr>
            <a:endParaRPr lang="en-US" sz="4500" dirty="0">
              <a:solidFill>
                <a:schemeClr val="tx1"/>
              </a:solidFill>
              <a:latin typeface="Calibri" charset="0"/>
              <a:ea typeface="Calibri" charset="0"/>
              <a:cs typeface="Calibri" charset="0"/>
              <a:sym typeface="Calibri"/>
            </a:endParaRPr>
          </a:p>
          <a:p>
            <a:pPr marL="571500" marR="0" lvl="0" indent="-571500" algn="l" rtl="0">
              <a:spcBef>
                <a:spcPts val="0"/>
              </a:spcBef>
              <a:spcAft>
                <a:spcPts val="0"/>
              </a:spcAft>
              <a:buClr>
                <a:srgbClr val="5A5A5A"/>
              </a:buClr>
              <a:buSzPts val="3200"/>
              <a:buFont typeface="Arial"/>
              <a:buChar char="•"/>
            </a:pPr>
            <a:r>
              <a:rPr lang="en-US" sz="4500" dirty="0">
                <a:solidFill>
                  <a:schemeClr val="tx1"/>
                </a:solidFill>
                <a:latin typeface="Calibri" charset="0"/>
                <a:ea typeface="Calibri" charset="0"/>
                <a:cs typeface="Calibri" charset="0"/>
                <a:sym typeface="Calibri"/>
              </a:rPr>
              <a:t>What challenges do you foresee?</a:t>
            </a:r>
            <a:endParaRPr sz="4500" dirty="0">
              <a:solidFill>
                <a:schemeClr val="tx1"/>
              </a:solidFill>
              <a:latin typeface="Calibri" charset="0"/>
              <a:ea typeface="Calibri" charset="0"/>
              <a:cs typeface="Calibri" charset="0"/>
              <a:sym typeface="Calibri"/>
            </a:endParaRPr>
          </a:p>
        </p:txBody>
      </p:sp>
      <p:pic>
        <p:nvPicPr>
          <p:cNvPr id="4" name="Picture 3">
            <a:extLst>
              <a:ext uri="{FF2B5EF4-FFF2-40B4-BE49-F238E27FC236}">
                <a16:creationId xmlns:a16="http://schemas.microsoft.com/office/drawing/2014/main" id="{8352DC21-30D2-F443-8802-2131C37E3887}"/>
              </a:ext>
            </a:extLst>
          </p:cNvPr>
          <p:cNvPicPr>
            <a:picLocks noChangeAspect="1"/>
          </p:cNvPicPr>
          <p:nvPr/>
        </p:nvPicPr>
        <p:blipFill>
          <a:blip r:embed="rId3"/>
          <a:stretch>
            <a:fillRect/>
          </a:stretch>
        </p:blipFill>
        <p:spPr>
          <a:xfrm>
            <a:off x="8677468" y="4512054"/>
            <a:ext cx="3514531" cy="1574510"/>
          </a:xfrm>
          <a:prstGeom prst="rect">
            <a:avLst/>
          </a:prstGeom>
        </p:spPr>
      </p:pic>
    </p:spTree>
    <p:extLst>
      <p:ext uri="{BB962C8B-B14F-4D97-AF65-F5344CB8AC3E}">
        <p14:creationId xmlns:p14="http://schemas.microsoft.com/office/powerpoint/2010/main" val="1961460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F18BEF-6AE3-7340-8EA3-161B7B3508B3}"/>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4</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966EB2F9-E39C-8341-B4ED-D029A8BFBE0B}"/>
              </a:ext>
            </a:extLst>
          </p:cNvPr>
          <p:cNvSpPr>
            <a:spLocks noGrp="1"/>
          </p:cNvSpPr>
          <p:nvPr>
            <p:ph type="body" idx="1"/>
          </p:nvPr>
        </p:nvSpPr>
        <p:spPr>
          <a:xfrm>
            <a:off x="343060" y="1124045"/>
            <a:ext cx="6483042" cy="4822825"/>
          </a:xfrm>
        </p:spPr>
        <p:txBody>
          <a:bodyPr/>
          <a:lstStyle/>
          <a:p>
            <a:pPr marL="920750" indent="-742950">
              <a:buAutoNum type="arabicPeriod"/>
            </a:pPr>
            <a:r>
              <a:rPr lang="en-US" sz="4400" b="1" dirty="0">
                <a:solidFill>
                  <a:schemeClr val="bg2"/>
                </a:solidFill>
              </a:rPr>
              <a:t>Introduce </a:t>
            </a:r>
            <a:r>
              <a:rPr lang="en-US" sz="4400" dirty="0">
                <a:solidFill>
                  <a:schemeClr val="accent1"/>
                </a:solidFill>
              </a:rPr>
              <a:t>yourself and your role at your school/district.</a:t>
            </a:r>
            <a:endParaRPr lang="en-US" sz="4400" b="1" dirty="0">
              <a:solidFill>
                <a:schemeClr val="bg2"/>
              </a:solidFill>
            </a:endParaRPr>
          </a:p>
          <a:p>
            <a:pPr marL="920750" indent="-742950">
              <a:buAutoNum type="arabicPeriod"/>
            </a:pPr>
            <a:r>
              <a:rPr lang="en-US" sz="4400" b="1" dirty="0">
                <a:solidFill>
                  <a:schemeClr val="bg2"/>
                </a:solidFill>
              </a:rPr>
              <a:t>Describe </a:t>
            </a:r>
            <a:r>
              <a:rPr lang="en-US" sz="4400" dirty="0">
                <a:solidFill>
                  <a:schemeClr val="accent1"/>
                </a:solidFill>
              </a:rPr>
              <a:t>some common pitfalls of professional learning. How could they be remedied?</a:t>
            </a:r>
          </a:p>
          <a:p>
            <a:pPr marL="920750" indent="-742950">
              <a:buAutoNum type="arabicPeriod"/>
            </a:pPr>
            <a:endParaRPr lang="en-US" sz="4400" b="1" dirty="0">
              <a:solidFill>
                <a:schemeClr val="bg2"/>
              </a:solidFill>
            </a:endParaRPr>
          </a:p>
        </p:txBody>
      </p:sp>
      <p:sp>
        <p:nvSpPr>
          <p:cNvPr id="4" name="Title 3">
            <a:extLst>
              <a:ext uri="{FF2B5EF4-FFF2-40B4-BE49-F238E27FC236}">
                <a16:creationId xmlns:a16="http://schemas.microsoft.com/office/drawing/2014/main" id="{3CB71EBD-86C5-4F45-A2AF-A5BB9B942789}"/>
              </a:ext>
            </a:extLst>
          </p:cNvPr>
          <p:cNvSpPr>
            <a:spLocks noGrp="1"/>
          </p:cNvSpPr>
          <p:nvPr>
            <p:ph type="title"/>
          </p:nvPr>
        </p:nvSpPr>
        <p:spPr/>
        <p:txBody>
          <a:bodyPr/>
          <a:lstStyle/>
          <a:p>
            <a:r>
              <a:rPr lang="en-US" dirty="0"/>
              <a:t>Speed Dating</a:t>
            </a:r>
          </a:p>
        </p:txBody>
      </p:sp>
      <p:pic>
        <p:nvPicPr>
          <p:cNvPr id="5" name="Picture 4">
            <a:extLst>
              <a:ext uri="{FF2B5EF4-FFF2-40B4-BE49-F238E27FC236}">
                <a16:creationId xmlns:a16="http://schemas.microsoft.com/office/drawing/2014/main" id="{A90B27FB-2452-2F4D-BF9C-5B32C63C2954}"/>
              </a:ext>
            </a:extLst>
          </p:cNvPr>
          <p:cNvPicPr>
            <a:picLocks noChangeAspect="1"/>
          </p:cNvPicPr>
          <p:nvPr/>
        </p:nvPicPr>
        <p:blipFill>
          <a:blip r:embed="rId3"/>
          <a:stretch>
            <a:fillRect/>
          </a:stretch>
        </p:blipFill>
        <p:spPr>
          <a:xfrm>
            <a:off x="6835029" y="911130"/>
            <a:ext cx="5356971" cy="5356971"/>
          </a:xfrm>
          <a:prstGeom prst="rect">
            <a:avLst/>
          </a:prstGeom>
        </p:spPr>
      </p:pic>
    </p:spTree>
    <p:extLst>
      <p:ext uri="{BB962C8B-B14F-4D97-AF65-F5344CB8AC3E}">
        <p14:creationId xmlns:p14="http://schemas.microsoft.com/office/powerpoint/2010/main" val="36641312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Shape 630"/>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40</a:t>
            </a:fld>
            <a:endParaRPr sz="1800">
              <a:solidFill>
                <a:schemeClr val="dk1"/>
              </a:solidFill>
              <a:latin typeface="Calibri"/>
              <a:ea typeface="Calibri"/>
              <a:cs typeface="Calibri"/>
              <a:sym typeface="Calibri"/>
            </a:endParaRPr>
          </a:p>
        </p:txBody>
      </p:sp>
      <p:sp>
        <p:nvSpPr>
          <p:cNvPr id="631" name="Shape 631"/>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Content Leader Prep Protocol</a:t>
            </a:r>
            <a:endParaRPr sz="4000" b="0" i="0" u="none" strike="noStrike" cap="none" dirty="0">
              <a:solidFill>
                <a:schemeClr val="lt1"/>
              </a:solidFill>
              <a:latin typeface="Calibri"/>
              <a:ea typeface="Calibri"/>
              <a:cs typeface="Calibri"/>
              <a:sym typeface="Calibri"/>
            </a:endParaRPr>
          </a:p>
        </p:txBody>
      </p:sp>
      <p:graphicFrame>
        <p:nvGraphicFramePr>
          <p:cNvPr id="632" name="Shape 632"/>
          <p:cNvGraphicFramePr/>
          <p:nvPr>
            <p:extLst>
              <p:ext uri="{D42A27DB-BD31-4B8C-83A1-F6EECF244321}">
                <p14:modId xmlns:p14="http://schemas.microsoft.com/office/powerpoint/2010/main" val="4227052102"/>
              </p:ext>
            </p:extLst>
          </p:nvPr>
        </p:nvGraphicFramePr>
        <p:xfrm>
          <a:off x="441122" y="1830574"/>
          <a:ext cx="8671346" cy="3505250"/>
        </p:xfrm>
        <a:graphic>
          <a:graphicData uri="http://schemas.openxmlformats.org/drawingml/2006/table">
            <a:tbl>
              <a:tblPr firstRow="1" bandRow="1">
                <a:noFill/>
                <a:tableStyleId>{047B7DBA-13CC-4C7E-BF9E-2E8228092784}</a:tableStyleId>
              </a:tblPr>
              <a:tblGrid>
                <a:gridCol w="1136975">
                  <a:extLst>
                    <a:ext uri="{9D8B030D-6E8A-4147-A177-3AD203B41FA5}">
                      <a16:colId xmlns:a16="http://schemas.microsoft.com/office/drawing/2014/main" val="20000"/>
                    </a:ext>
                  </a:extLst>
                </a:gridCol>
                <a:gridCol w="7534371">
                  <a:extLst>
                    <a:ext uri="{9D8B030D-6E8A-4147-A177-3AD203B41FA5}">
                      <a16:colId xmlns:a16="http://schemas.microsoft.com/office/drawing/2014/main" val="20001"/>
                    </a:ext>
                  </a:extLst>
                </a:gridCol>
              </a:tblGrid>
              <a:tr h="370850">
                <a:tc>
                  <a:txBody>
                    <a:bodyPr/>
                    <a:lstStyle/>
                    <a:p>
                      <a:pPr marL="0" marR="0" lvl="0" indent="0" algn="ctr" rtl="0">
                        <a:spcBef>
                          <a:spcPts val="0"/>
                        </a:spcBef>
                        <a:spcAft>
                          <a:spcPts val="0"/>
                        </a:spcAft>
                        <a:buNone/>
                      </a:pPr>
                      <a:r>
                        <a:rPr lang="en-US" sz="4000" u="none" strike="noStrike" cap="none">
                          <a:latin typeface="Calibri"/>
                          <a:ea typeface="Calibri"/>
                          <a:cs typeface="Calibri"/>
                          <a:sym typeface="Calibri"/>
                        </a:rPr>
                        <a:t>Step</a:t>
                      </a:r>
                      <a:endParaRPr sz="4000" u="none" strike="noStrike" cap="none">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ctr" rtl="0">
                        <a:spcBef>
                          <a:spcPts val="0"/>
                        </a:spcBef>
                        <a:spcAft>
                          <a:spcPts val="0"/>
                        </a:spcAft>
                        <a:buNone/>
                      </a:pPr>
                      <a:r>
                        <a:rPr lang="en-US" sz="4000" u="none" strike="noStrike" cap="none" dirty="0">
                          <a:latin typeface="Calibri"/>
                          <a:ea typeface="Calibri"/>
                          <a:cs typeface="Calibri"/>
                          <a:sym typeface="Calibri"/>
                        </a:rPr>
                        <a:t>Action </a:t>
                      </a:r>
                      <a:endParaRPr sz="4000" u="none" strike="noStrike" cap="none"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en-US" sz="4000" u="none" strike="noStrike" cap="none">
                          <a:latin typeface="Calibri"/>
                          <a:ea typeface="Calibri"/>
                          <a:cs typeface="Calibri"/>
                          <a:sym typeface="Calibri"/>
                        </a:rPr>
                        <a:t>1</a:t>
                      </a:r>
                      <a:endParaRPr sz="4000" u="none" strike="noStrike" cap="none">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tc>
                  <a:txBody>
                    <a:bodyPr/>
                    <a:lstStyle/>
                    <a:p>
                      <a:pPr marL="0" marR="0" lvl="0" indent="0" algn="l" rtl="0">
                        <a:spcBef>
                          <a:spcPts val="0"/>
                        </a:spcBef>
                        <a:spcAft>
                          <a:spcPts val="0"/>
                        </a:spcAft>
                        <a:buNone/>
                      </a:pPr>
                      <a:r>
                        <a:rPr lang="en-US" sz="4000" u="none" strike="noStrike" cap="none" dirty="0">
                          <a:latin typeface="Calibri"/>
                          <a:ea typeface="Calibri"/>
                          <a:cs typeface="Calibri"/>
                          <a:sym typeface="Calibri"/>
                        </a:rPr>
                        <a:t>Review all session materials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en-US" sz="4000">
                          <a:latin typeface="Calibri"/>
                          <a:ea typeface="Calibri"/>
                          <a:cs typeface="Calibri"/>
                          <a:sym typeface="Calibri"/>
                        </a:rPr>
                        <a:t>2 </a:t>
                      </a:r>
                      <a:endParaRPr sz="400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tx2">
                        <a:lumMod val="90000"/>
                      </a:schemeClr>
                    </a:solidFill>
                  </a:tcPr>
                </a:tc>
                <a:tc>
                  <a:txBody>
                    <a:bodyPr/>
                    <a:lstStyle/>
                    <a:p>
                      <a:pPr marL="0" marR="0" lvl="0" indent="0" algn="l" rtl="0">
                        <a:spcBef>
                          <a:spcPts val="0"/>
                        </a:spcBef>
                        <a:spcAft>
                          <a:spcPts val="0"/>
                        </a:spcAft>
                        <a:buNone/>
                      </a:pPr>
                      <a:r>
                        <a:rPr lang="en-US" sz="4000" dirty="0">
                          <a:latin typeface="Calibri"/>
                          <a:ea typeface="Calibri"/>
                          <a:cs typeface="Calibri"/>
                          <a:sym typeface="Calibri"/>
                        </a:rPr>
                        <a:t>Complete all activities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tx2">
                        <a:lumMod val="90000"/>
                      </a:schemeClr>
                    </a:solidFill>
                  </a:tcPr>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en-US" sz="4000">
                          <a:latin typeface="Calibri"/>
                          <a:ea typeface="Calibri"/>
                          <a:cs typeface="Calibri"/>
                          <a:sym typeface="Calibri"/>
                        </a:rPr>
                        <a:t>3</a:t>
                      </a:r>
                      <a:endParaRPr sz="400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None/>
                      </a:pPr>
                      <a:r>
                        <a:rPr lang="en-US" sz="4000" dirty="0">
                          <a:latin typeface="Calibri"/>
                          <a:ea typeface="Calibri"/>
                          <a:cs typeface="Calibri"/>
                          <a:sym typeface="Calibri"/>
                        </a:rPr>
                        <a:t>Annotate your facilitator notes </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96450">
                <a:tc>
                  <a:txBody>
                    <a:bodyPr/>
                    <a:lstStyle/>
                    <a:p>
                      <a:pPr marL="0" marR="0" lvl="0" indent="0" algn="ctr" rtl="0">
                        <a:spcBef>
                          <a:spcPts val="0"/>
                        </a:spcBef>
                        <a:spcAft>
                          <a:spcPts val="0"/>
                        </a:spcAft>
                        <a:buNone/>
                      </a:pPr>
                      <a:r>
                        <a:rPr lang="en-US" sz="4000" dirty="0">
                          <a:latin typeface="Calibri"/>
                          <a:ea typeface="Calibri"/>
                          <a:cs typeface="Calibri"/>
                          <a:sym typeface="Calibri"/>
                        </a:rPr>
                        <a:t>4</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None/>
                      </a:pPr>
                      <a:r>
                        <a:rPr lang="en-US" sz="4000" dirty="0">
                          <a:latin typeface="Calibri"/>
                          <a:ea typeface="Calibri"/>
                          <a:cs typeface="Calibri"/>
                          <a:sym typeface="Calibri"/>
                        </a:rPr>
                        <a:t>Rehearse and practice</a:t>
                      </a:r>
                      <a:r>
                        <a:rPr lang="en-US" sz="4000" baseline="0" dirty="0">
                          <a:latin typeface="Calibri"/>
                          <a:ea typeface="Calibri"/>
                          <a:cs typeface="Calibri"/>
                          <a:sym typeface="Calibri"/>
                        </a:rPr>
                        <a:t> pacing</a:t>
                      </a:r>
                      <a:endParaRPr sz="4000" dirty="0">
                        <a:latin typeface="Calibri"/>
                        <a:ea typeface="Calibri"/>
                        <a:cs typeface="Calibri"/>
                        <a:sym typeface="Calibri"/>
                      </a:endParaRPr>
                    </a:p>
                  </a:txBody>
                  <a:tcPr marL="91450" marR="91450" marT="45725" marB="45725">
                    <a:lnL w="12700" cap="flat" cmpd="sng" algn="ctr">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pic>
        <p:nvPicPr>
          <p:cNvPr id="633" name="Shape 633" descr="pumps-154636_1280.png"/>
          <p:cNvPicPr preferRelativeResize="0"/>
          <p:nvPr/>
        </p:nvPicPr>
        <p:blipFill rotWithShape="1">
          <a:blip r:embed="rId3">
            <a:alphaModFix/>
          </a:blip>
          <a:srcRect/>
          <a:stretch/>
        </p:blipFill>
        <p:spPr>
          <a:xfrm>
            <a:off x="9536582" y="2490951"/>
            <a:ext cx="2655418" cy="2184497"/>
          </a:xfrm>
          <a:prstGeom prst="rect">
            <a:avLst/>
          </a:prstGeom>
          <a:noFill/>
          <a:ln>
            <a:noFill/>
          </a:ln>
        </p:spPr>
      </p:pic>
    </p:spTree>
    <p:extLst>
      <p:ext uri="{BB962C8B-B14F-4D97-AF65-F5344CB8AC3E}">
        <p14:creationId xmlns:p14="http://schemas.microsoft.com/office/powerpoint/2010/main" val="12530574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sp>
        <p:nvSpPr>
          <p:cNvPr id="698" name="Shape 698"/>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41</a:t>
            </a:fld>
            <a:endParaRPr sz="1800">
              <a:solidFill>
                <a:schemeClr val="dk1"/>
              </a:solidFill>
              <a:latin typeface="Calibri"/>
              <a:ea typeface="Calibri"/>
              <a:cs typeface="Calibri"/>
              <a:sym typeface="Calibri"/>
            </a:endParaRPr>
          </a:p>
        </p:txBody>
      </p:sp>
      <p:sp>
        <p:nvSpPr>
          <p:cNvPr id="699" name="Shape 699"/>
          <p:cNvSpPr txBox="1">
            <a:spLocks noGrp="1"/>
          </p:cNvSpPr>
          <p:nvPr>
            <p:ph type="body" idx="1"/>
          </p:nvPr>
        </p:nvSpPr>
        <p:spPr>
          <a:xfrm>
            <a:off x="5939799" y="1346499"/>
            <a:ext cx="6220670" cy="4822825"/>
          </a:xfrm>
          <a:prstGeom prst="rect">
            <a:avLst/>
          </a:prstGeom>
          <a:noFill/>
          <a:ln>
            <a:noFill/>
          </a:ln>
        </p:spPr>
        <p:txBody>
          <a:bodyPr spcFirstLastPara="1" wrap="square" lIns="91425" tIns="45700" rIns="91425" bIns="45700" anchor="ctr" anchorCtr="0">
            <a:noAutofit/>
          </a:bodyPr>
          <a:lstStyle/>
          <a:p>
            <a:pPr marR="0" lvl="0" indent="-457200" rtl="0">
              <a:lnSpc>
                <a:spcPct val="90000"/>
              </a:lnSpc>
              <a:spcBef>
                <a:spcPts val="0"/>
              </a:spcBef>
              <a:spcAft>
                <a:spcPts val="0"/>
              </a:spcAft>
              <a:buClr>
                <a:srgbClr val="5A5A5A"/>
              </a:buClr>
              <a:buSzPts val="3400"/>
              <a:buFont typeface="Arial" charset="0"/>
              <a:buChar char="•"/>
            </a:pPr>
            <a:r>
              <a:rPr lang="en-US" sz="4000" dirty="0">
                <a:solidFill>
                  <a:schemeClr val="tx1"/>
                </a:solidFill>
              </a:rPr>
              <a:t>Follow the yellow brick road </a:t>
            </a:r>
          </a:p>
          <a:p>
            <a:pPr marR="0" lvl="0" indent="-457200" rtl="0">
              <a:lnSpc>
                <a:spcPct val="90000"/>
              </a:lnSpc>
              <a:spcBef>
                <a:spcPts val="0"/>
              </a:spcBef>
              <a:spcAft>
                <a:spcPts val="0"/>
              </a:spcAft>
              <a:buClr>
                <a:srgbClr val="5A5A5A"/>
              </a:buClr>
              <a:buSzPts val="3400"/>
              <a:buFont typeface="Arial" charset="0"/>
              <a:buChar char="•"/>
            </a:pPr>
            <a:r>
              <a:rPr lang="en-US" sz="4000" dirty="0">
                <a:solidFill>
                  <a:schemeClr val="tx1"/>
                </a:solidFill>
                <a:sym typeface="Wingdings"/>
              </a:rPr>
              <a:t>Know what we want participants to walk away with</a:t>
            </a:r>
          </a:p>
          <a:p>
            <a:pPr marR="0" lvl="0" indent="-457200" rtl="0">
              <a:lnSpc>
                <a:spcPct val="90000"/>
              </a:lnSpc>
              <a:spcBef>
                <a:spcPts val="0"/>
              </a:spcBef>
              <a:spcAft>
                <a:spcPts val="0"/>
              </a:spcAft>
              <a:buClr>
                <a:srgbClr val="5A5A5A"/>
              </a:buClr>
              <a:buSzPts val="3400"/>
              <a:buFont typeface="Arial" charset="0"/>
              <a:buChar char="•"/>
            </a:pPr>
            <a:r>
              <a:rPr lang="en-US" sz="4000" i="0" u="none" strike="noStrike" cap="none" dirty="0">
                <a:solidFill>
                  <a:schemeClr val="tx1"/>
                </a:solidFill>
                <a:sym typeface="Wingdings"/>
              </a:rPr>
              <a:t>Helps us anticipate misconceptions</a:t>
            </a:r>
            <a:endParaRPr lang="en-US" sz="4000" i="0" u="none" strike="noStrike" cap="none" dirty="0">
              <a:solidFill>
                <a:schemeClr val="tx1"/>
              </a:solidFill>
              <a:sym typeface="Calibri"/>
            </a:endParaRPr>
          </a:p>
          <a:p>
            <a:pPr marR="0" lvl="0" indent="-457200" rtl="0">
              <a:lnSpc>
                <a:spcPct val="90000"/>
              </a:lnSpc>
              <a:spcBef>
                <a:spcPts val="0"/>
              </a:spcBef>
              <a:spcAft>
                <a:spcPts val="0"/>
              </a:spcAft>
              <a:buClr>
                <a:srgbClr val="5A5A5A"/>
              </a:buClr>
              <a:buSzPts val="3400"/>
              <a:buFont typeface="Arial" charset="0"/>
              <a:buChar char="•"/>
            </a:pPr>
            <a:endParaRPr sz="3400" b="1" i="0" u="none" strike="noStrike" cap="none" dirty="0">
              <a:solidFill>
                <a:srgbClr val="5A5A5A"/>
              </a:solidFill>
              <a:latin typeface="Calibri"/>
              <a:ea typeface="Calibri"/>
              <a:cs typeface="Calibri"/>
              <a:sym typeface="Calibri"/>
            </a:endParaRPr>
          </a:p>
        </p:txBody>
      </p:sp>
      <p:sp>
        <p:nvSpPr>
          <p:cNvPr id="700" name="Shape 700"/>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Why this step?</a:t>
            </a:r>
            <a:endParaRPr sz="4000" b="0" i="0" u="none" strike="noStrike" cap="none" dirty="0">
              <a:solidFill>
                <a:schemeClr val="lt1"/>
              </a:solidFill>
              <a:latin typeface="Calibri"/>
              <a:ea typeface="Calibri"/>
              <a:cs typeface="Calibri"/>
              <a:sym typeface="Calibri"/>
            </a:endParaRPr>
          </a:p>
        </p:txBody>
      </p:sp>
      <p:pic>
        <p:nvPicPr>
          <p:cNvPr id="701" name="Shape 701"/>
          <p:cNvPicPr preferRelativeResize="0"/>
          <p:nvPr/>
        </p:nvPicPr>
        <p:blipFill rotWithShape="1">
          <a:blip r:embed="rId3">
            <a:alphaModFix/>
          </a:blip>
          <a:srcRect/>
          <a:stretch/>
        </p:blipFill>
        <p:spPr>
          <a:xfrm>
            <a:off x="583692" y="1193800"/>
            <a:ext cx="5057667" cy="4637750"/>
          </a:xfrm>
          <a:prstGeom prst="rect">
            <a:avLst/>
          </a:prstGeom>
          <a:noFill/>
          <a:ln>
            <a:noFill/>
          </a:ln>
        </p:spPr>
      </p:pic>
    </p:spTree>
    <p:extLst>
      <p:ext uri="{BB962C8B-B14F-4D97-AF65-F5344CB8AC3E}">
        <p14:creationId xmlns:p14="http://schemas.microsoft.com/office/powerpoint/2010/main" val="2044543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9"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42</a:t>
            </a:fld>
            <a:endParaRPr lang="uk-UA"/>
          </a:p>
        </p:txBody>
      </p:sp>
      <p:sp>
        <p:nvSpPr>
          <p:cNvPr id="4" name="Title 3"/>
          <p:cNvSpPr>
            <a:spLocks noGrp="1"/>
          </p:cNvSpPr>
          <p:nvPr>
            <p:ph type="title"/>
          </p:nvPr>
        </p:nvSpPr>
        <p:spPr/>
        <p:txBody>
          <a:bodyPr/>
          <a:lstStyle/>
          <a:p>
            <a:r>
              <a:rPr lang="en-US" dirty="0"/>
              <a:t>Step 2: Complete Session Activities</a:t>
            </a:r>
          </a:p>
        </p:txBody>
      </p:sp>
      <p:graphicFrame>
        <p:nvGraphicFramePr>
          <p:cNvPr id="5" name="Table 4"/>
          <p:cNvGraphicFramePr>
            <a:graphicFrameLocks noGrp="1"/>
          </p:cNvGraphicFramePr>
          <p:nvPr>
            <p:extLst>
              <p:ext uri="{D42A27DB-BD31-4B8C-83A1-F6EECF244321}">
                <p14:modId xmlns:p14="http://schemas.microsoft.com/office/powerpoint/2010/main" val="2123372279"/>
              </p:ext>
            </p:extLst>
          </p:nvPr>
        </p:nvGraphicFramePr>
        <p:xfrm>
          <a:off x="716345" y="1959946"/>
          <a:ext cx="10759310" cy="3151021"/>
        </p:xfrm>
        <a:graphic>
          <a:graphicData uri="http://schemas.openxmlformats.org/drawingml/2006/table">
            <a:tbl>
              <a:tblPr firstRow="1" bandRow="1">
                <a:noFill/>
                <a:tableStyleId>{E6D8CA9C-780C-435B-B25F-3D20A68330BE}</a:tableStyleId>
              </a:tblPr>
              <a:tblGrid>
                <a:gridCol w="3568147">
                  <a:extLst>
                    <a:ext uri="{9D8B030D-6E8A-4147-A177-3AD203B41FA5}">
                      <a16:colId xmlns:a16="http://schemas.microsoft.com/office/drawing/2014/main" val="20000"/>
                    </a:ext>
                  </a:extLst>
                </a:gridCol>
                <a:gridCol w="3720662">
                  <a:extLst>
                    <a:ext uri="{9D8B030D-6E8A-4147-A177-3AD203B41FA5}">
                      <a16:colId xmlns:a16="http://schemas.microsoft.com/office/drawing/2014/main" val="20001"/>
                    </a:ext>
                  </a:extLst>
                </a:gridCol>
                <a:gridCol w="3470501">
                  <a:extLst>
                    <a:ext uri="{9D8B030D-6E8A-4147-A177-3AD203B41FA5}">
                      <a16:colId xmlns:a16="http://schemas.microsoft.com/office/drawing/2014/main" val="20002"/>
                    </a:ext>
                  </a:extLst>
                </a:gridCol>
              </a:tblGrid>
              <a:tr h="878889">
                <a:tc>
                  <a:txBody>
                    <a:bodyPr/>
                    <a:lstStyle/>
                    <a:p>
                      <a:pPr marL="0" marR="0" lvl="0" indent="0" algn="ctr" rtl="0">
                        <a:spcBef>
                          <a:spcPts val="0"/>
                        </a:spcBef>
                        <a:spcAft>
                          <a:spcPts val="0"/>
                        </a:spcAft>
                        <a:buNone/>
                      </a:pPr>
                      <a:r>
                        <a:rPr lang="en-US" sz="3200" dirty="0">
                          <a:latin typeface="Calibri"/>
                          <a:ea typeface="Calibri"/>
                          <a:cs typeface="Calibri"/>
                          <a:sym typeface="Calibri"/>
                        </a:rPr>
                        <a:t>Pre-Shifts</a:t>
                      </a:r>
                    </a:p>
                    <a:p>
                      <a:pPr marL="0" marR="0" lvl="0" indent="0" algn="ctr" rtl="0">
                        <a:spcBef>
                          <a:spcPts val="0"/>
                        </a:spcBef>
                        <a:spcAft>
                          <a:spcPts val="0"/>
                        </a:spcAft>
                        <a:buNone/>
                      </a:pPr>
                      <a:r>
                        <a:rPr lang="en-US" sz="3200" dirty="0">
                          <a:latin typeface="Calibri"/>
                          <a:ea typeface="Calibri"/>
                          <a:cs typeface="Calibri"/>
                          <a:sym typeface="Calibri"/>
                        </a:rPr>
                        <a:t>Experience</a:t>
                      </a:r>
                      <a:endParaRPr sz="3200" dirty="0">
                        <a:latin typeface="Calibri"/>
                        <a:ea typeface="Calibri"/>
                        <a:cs typeface="Calibri"/>
                        <a:sym typeface="Calibri"/>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3200" dirty="0">
                          <a:latin typeface="Calibri"/>
                          <a:ea typeface="Calibri"/>
                          <a:cs typeface="Calibri"/>
                          <a:sym typeface="Calibri"/>
                        </a:rPr>
                        <a:t>Post-Shifts</a:t>
                      </a:r>
                    </a:p>
                    <a:p>
                      <a:pPr marL="0" marR="0" lvl="0" indent="0" algn="ctr" rtl="0">
                        <a:spcBef>
                          <a:spcPts val="0"/>
                        </a:spcBef>
                        <a:spcAft>
                          <a:spcPts val="0"/>
                        </a:spcAft>
                        <a:buNone/>
                      </a:pPr>
                      <a:r>
                        <a:rPr lang="en-US" sz="3200" dirty="0">
                          <a:latin typeface="Calibri"/>
                          <a:ea typeface="Calibri"/>
                          <a:cs typeface="Calibri"/>
                          <a:sym typeface="Calibri"/>
                        </a:rPr>
                        <a:t>Knowledge</a:t>
                      </a:r>
                      <a:r>
                        <a:rPr lang="en-US" sz="3200" baseline="0" dirty="0">
                          <a:latin typeface="Calibri"/>
                          <a:ea typeface="Calibri"/>
                          <a:cs typeface="Calibri"/>
                          <a:sym typeface="Calibri"/>
                        </a:rPr>
                        <a:t> Building</a:t>
                      </a:r>
                      <a:endParaRPr sz="3200" dirty="0">
                        <a:latin typeface="Calibri"/>
                        <a:ea typeface="Calibri"/>
                        <a:cs typeface="Calibri"/>
                        <a:sym typeface="Calibri"/>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spcAft>
                          <a:spcPts val="0"/>
                        </a:spcAft>
                        <a:buNone/>
                      </a:pPr>
                      <a:r>
                        <a:rPr lang="en-US" sz="3200" dirty="0">
                          <a:latin typeface="Calibri"/>
                          <a:ea typeface="Calibri"/>
                          <a:cs typeface="Calibri"/>
                          <a:sym typeface="Calibri"/>
                        </a:rPr>
                        <a:t>Post-Shifts</a:t>
                      </a:r>
                    </a:p>
                    <a:p>
                      <a:pPr marL="0" marR="0" lvl="0" indent="0" algn="ctr" rtl="0">
                        <a:spcBef>
                          <a:spcPts val="0"/>
                        </a:spcBef>
                        <a:spcAft>
                          <a:spcPts val="0"/>
                        </a:spcAft>
                        <a:buNone/>
                      </a:pPr>
                      <a:r>
                        <a:rPr lang="en-US" sz="3200" dirty="0">
                          <a:latin typeface="Calibri"/>
                          <a:ea typeface="Calibri"/>
                          <a:cs typeface="Calibri"/>
                          <a:sym typeface="Calibri"/>
                        </a:rPr>
                        <a:t>Prometheus</a:t>
                      </a:r>
                      <a:endParaRPr sz="3200" dirty="0">
                        <a:latin typeface="Calibri"/>
                        <a:ea typeface="Calibri"/>
                        <a:cs typeface="Calibri"/>
                        <a:sym typeface="Calibri"/>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084211">
                <a:tc>
                  <a:txBody>
                    <a:bodyPr/>
                    <a:lstStyle/>
                    <a:p>
                      <a:pPr marL="457200" marR="0" lvl="0" indent="-457200" algn="l" rtl="0">
                        <a:spcBef>
                          <a:spcPts val="0"/>
                        </a:spcBef>
                        <a:spcAft>
                          <a:spcPts val="0"/>
                        </a:spcAft>
                        <a:buClr>
                          <a:schemeClr val="dk1"/>
                        </a:buClr>
                        <a:buSzPts val="3200"/>
                        <a:buFont typeface="Arial"/>
                        <a:buChar char="•"/>
                      </a:pPr>
                      <a:r>
                        <a:rPr lang="en-US" sz="4000" dirty="0">
                          <a:latin typeface="Calibri"/>
                          <a:ea typeface="Calibri"/>
                          <a:cs typeface="Calibri"/>
                          <a:sym typeface="Calibri"/>
                        </a:rPr>
                        <a:t>Slides 11-13</a:t>
                      </a:r>
                    </a:p>
                    <a:p>
                      <a:pPr marL="457200" marR="0" lvl="0" indent="-457200" algn="l" rtl="0">
                        <a:spcBef>
                          <a:spcPts val="0"/>
                        </a:spcBef>
                        <a:spcAft>
                          <a:spcPts val="0"/>
                        </a:spcAft>
                        <a:buClr>
                          <a:schemeClr val="dk1"/>
                        </a:buClr>
                        <a:buSzPts val="3200"/>
                        <a:buFont typeface="Arial"/>
                        <a:buChar char="•"/>
                      </a:pPr>
                      <a:r>
                        <a:rPr lang="en-US" sz="4000" dirty="0">
                          <a:latin typeface="Calibri"/>
                          <a:ea typeface="Calibri"/>
                          <a:cs typeface="Calibri"/>
                          <a:sym typeface="Calibri"/>
                        </a:rPr>
                        <a:t>Slide 16</a:t>
                      </a:r>
                    </a:p>
                    <a:p>
                      <a:pPr marL="457200" marR="0" lvl="0" indent="-457200" algn="l" rtl="0">
                        <a:spcBef>
                          <a:spcPts val="0"/>
                        </a:spcBef>
                        <a:spcAft>
                          <a:spcPts val="0"/>
                        </a:spcAft>
                        <a:buClr>
                          <a:schemeClr val="dk1"/>
                        </a:buClr>
                        <a:buSzPts val="3200"/>
                        <a:buFont typeface="Arial"/>
                        <a:buChar char="•"/>
                      </a:pPr>
                      <a:endParaRPr lang="en-US" sz="4000" dirty="0">
                        <a:latin typeface="Calibri"/>
                        <a:ea typeface="Calibri"/>
                        <a:cs typeface="Calibri"/>
                        <a:sym typeface="Calibri"/>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457200" marR="0" lvl="0" indent="-457200" algn="l" rtl="0">
                        <a:spcBef>
                          <a:spcPts val="0"/>
                        </a:spcBef>
                        <a:spcAft>
                          <a:spcPts val="0"/>
                        </a:spcAft>
                        <a:buClr>
                          <a:schemeClr val="dk1"/>
                        </a:buClr>
                        <a:buSzPts val="3200"/>
                        <a:buFont typeface="Arial"/>
                        <a:buChar char="•"/>
                      </a:pPr>
                      <a:r>
                        <a:rPr lang="en-US" sz="4000" dirty="0">
                          <a:latin typeface="Calibri"/>
                          <a:ea typeface="Calibri"/>
                          <a:cs typeface="Calibri"/>
                          <a:sym typeface="Calibri"/>
                        </a:rPr>
                        <a:t>Slides 20-21</a:t>
                      </a: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571500" marR="0" lvl="0" indent="-571500" algn="l" rtl="0">
                        <a:spcBef>
                          <a:spcPts val="0"/>
                        </a:spcBef>
                        <a:spcAft>
                          <a:spcPts val="0"/>
                        </a:spcAft>
                        <a:buClr>
                          <a:schemeClr val="dk1"/>
                        </a:buClr>
                        <a:buSzPts val="3200"/>
                        <a:buFont typeface="Arial" charset="0"/>
                        <a:buChar char="•"/>
                      </a:pPr>
                      <a:r>
                        <a:rPr lang="en-US" sz="4000" dirty="0">
                          <a:latin typeface="Calibri"/>
                          <a:ea typeface="Calibri"/>
                          <a:cs typeface="Calibri"/>
                          <a:sym typeface="Calibri"/>
                        </a:rPr>
                        <a:t>Slides 23-24</a:t>
                      </a:r>
                    </a:p>
                    <a:p>
                      <a:pPr marL="571500" marR="0" lvl="0" indent="-571500" algn="l" rtl="0">
                        <a:spcBef>
                          <a:spcPts val="0"/>
                        </a:spcBef>
                        <a:spcAft>
                          <a:spcPts val="0"/>
                        </a:spcAft>
                        <a:buClr>
                          <a:schemeClr val="dk1"/>
                        </a:buClr>
                        <a:buSzPts val="3200"/>
                        <a:buFont typeface="Arial" charset="0"/>
                        <a:buChar char="•"/>
                      </a:pPr>
                      <a:r>
                        <a:rPr lang="en-US" sz="4000" dirty="0">
                          <a:latin typeface="Calibri"/>
                          <a:ea typeface="Calibri"/>
                          <a:cs typeface="Calibri"/>
                          <a:sym typeface="Calibri"/>
                        </a:rPr>
                        <a:t>Slide 27</a:t>
                      </a: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bl>
          </a:graphicData>
        </a:graphic>
      </p:graphicFrame>
      <p:sp>
        <p:nvSpPr>
          <p:cNvPr id="3" name="TextBox 2"/>
          <p:cNvSpPr txBox="1"/>
          <p:nvPr/>
        </p:nvSpPr>
        <p:spPr>
          <a:xfrm>
            <a:off x="1016000" y="990600"/>
            <a:ext cx="10459655" cy="784830"/>
          </a:xfrm>
          <a:prstGeom prst="rect">
            <a:avLst/>
          </a:prstGeom>
          <a:noFill/>
        </p:spPr>
        <p:txBody>
          <a:bodyPr wrap="square" rtlCol="0">
            <a:spAutoFit/>
          </a:bodyPr>
          <a:lstStyle/>
          <a:p>
            <a:pPr algn="ctr"/>
            <a:r>
              <a:rPr lang="en-US" sz="4500" b="1" dirty="0">
                <a:solidFill>
                  <a:schemeClr val="bg2"/>
                </a:solidFill>
                <a:latin typeface="Calibri" panose="020F0502020204030204" pitchFamily="34" charset="0"/>
                <a:cs typeface="Calibri" panose="020F0502020204030204" pitchFamily="34" charset="0"/>
              </a:rPr>
              <a:t>Work with a Partner</a:t>
            </a:r>
            <a:r>
              <a:rPr lang="en-US"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4483806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43</a:t>
            </a:fld>
            <a:endParaRPr lang="uk-UA"/>
          </a:p>
        </p:txBody>
      </p:sp>
      <p:sp>
        <p:nvSpPr>
          <p:cNvPr id="4" name="Title 3"/>
          <p:cNvSpPr>
            <a:spLocks noGrp="1"/>
          </p:cNvSpPr>
          <p:nvPr>
            <p:ph type="title"/>
          </p:nvPr>
        </p:nvSpPr>
        <p:spPr/>
        <p:txBody>
          <a:bodyPr/>
          <a:lstStyle/>
          <a:p>
            <a:r>
              <a:rPr lang="en-US" dirty="0"/>
              <a:t>Let’s Discuss!</a:t>
            </a:r>
          </a:p>
        </p:txBody>
      </p:sp>
      <p:sp>
        <p:nvSpPr>
          <p:cNvPr id="3" name="TextBox 2"/>
          <p:cNvSpPr txBox="1"/>
          <p:nvPr/>
        </p:nvSpPr>
        <p:spPr>
          <a:xfrm>
            <a:off x="630621" y="1135117"/>
            <a:ext cx="11225795" cy="4708981"/>
          </a:xfrm>
          <a:prstGeom prst="rect">
            <a:avLst/>
          </a:prstGeom>
          <a:noFill/>
        </p:spPr>
        <p:txBody>
          <a:bodyPr wrap="square" rtlCol="0">
            <a:spAutoFit/>
          </a:bodyPr>
          <a:lstStyle/>
          <a:p>
            <a:pPr marL="285750" indent="-285750">
              <a:buClr>
                <a:schemeClr val="tx1"/>
              </a:buClr>
              <a:buFont typeface="Arial" charset="0"/>
              <a:buChar char="•"/>
            </a:pPr>
            <a:r>
              <a:rPr lang="en-US" sz="4500" dirty="0">
                <a:solidFill>
                  <a:schemeClr val="tx1"/>
                </a:solidFill>
                <a:latin typeface="Calibri" charset="0"/>
                <a:ea typeface="Calibri" charset="0"/>
                <a:cs typeface="Calibri" charset="0"/>
              </a:rPr>
              <a:t>What are the key takeaways from these activities?</a:t>
            </a:r>
          </a:p>
          <a:p>
            <a:pPr marL="285750" indent="-285750">
              <a:buClr>
                <a:schemeClr val="tx1"/>
              </a:buClr>
              <a:buFont typeface="Arial" charset="0"/>
              <a:buChar char="•"/>
            </a:pPr>
            <a:endParaRPr lang="en-US" sz="1500" dirty="0">
              <a:solidFill>
                <a:schemeClr val="tx1"/>
              </a:solidFill>
              <a:latin typeface="Calibri" charset="0"/>
              <a:ea typeface="Calibri" charset="0"/>
              <a:cs typeface="Calibri" charset="0"/>
            </a:endParaRPr>
          </a:p>
          <a:p>
            <a:pPr marL="285750" indent="-285750">
              <a:buClr>
                <a:schemeClr val="tx1"/>
              </a:buClr>
              <a:buFont typeface="Arial" charset="0"/>
              <a:buChar char="•"/>
            </a:pPr>
            <a:r>
              <a:rPr lang="en-US" sz="4500" dirty="0">
                <a:solidFill>
                  <a:schemeClr val="tx1"/>
                </a:solidFill>
                <a:latin typeface="Calibri" charset="0"/>
                <a:ea typeface="Calibri" charset="0"/>
                <a:cs typeface="Calibri" charset="0"/>
              </a:rPr>
              <a:t>What potential challenges or misconceptions might arise with these activities?</a:t>
            </a:r>
          </a:p>
          <a:p>
            <a:pPr marL="285750" indent="-285750">
              <a:buClr>
                <a:schemeClr val="tx1"/>
              </a:buClr>
              <a:buFont typeface="Arial" charset="0"/>
              <a:buChar char="•"/>
            </a:pPr>
            <a:endParaRPr lang="en-US" sz="1500" dirty="0">
              <a:solidFill>
                <a:schemeClr val="tx1"/>
              </a:solidFill>
              <a:latin typeface="Calibri" charset="0"/>
              <a:ea typeface="Calibri" charset="0"/>
              <a:cs typeface="Calibri" charset="0"/>
            </a:endParaRPr>
          </a:p>
          <a:p>
            <a:pPr marL="285750" indent="-285750">
              <a:buClr>
                <a:schemeClr val="tx1"/>
              </a:buClr>
              <a:buFont typeface="Arial" charset="0"/>
              <a:buChar char="•"/>
            </a:pPr>
            <a:r>
              <a:rPr lang="en-US" sz="4500" dirty="0">
                <a:solidFill>
                  <a:schemeClr val="tx1"/>
                </a:solidFill>
                <a:latin typeface="Calibri" charset="0"/>
                <a:ea typeface="Calibri" charset="0"/>
                <a:cs typeface="Calibri" charset="0"/>
              </a:rPr>
              <a:t>How might you address those challenges or misconceptions?</a:t>
            </a:r>
          </a:p>
        </p:txBody>
      </p:sp>
      <p:pic>
        <p:nvPicPr>
          <p:cNvPr id="8" name="Picture 7">
            <a:extLst>
              <a:ext uri="{FF2B5EF4-FFF2-40B4-BE49-F238E27FC236}">
                <a16:creationId xmlns:a16="http://schemas.microsoft.com/office/drawing/2014/main" id="{F9023EBC-8355-C546-81BC-2BA3A8D353EC}"/>
              </a:ext>
            </a:extLst>
          </p:cNvPr>
          <p:cNvPicPr>
            <a:picLocks noChangeAspect="1"/>
          </p:cNvPicPr>
          <p:nvPr/>
        </p:nvPicPr>
        <p:blipFill>
          <a:blip r:embed="rId3"/>
          <a:stretch>
            <a:fillRect/>
          </a:stretch>
        </p:blipFill>
        <p:spPr>
          <a:xfrm>
            <a:off x="10574689" y="1088034"/>
            <a:ext cx="1304891" cy="1101002"/>
          </a:xfrm>
          <a:prstGeom prst="rect">
            <a:avLst/>
          </a:prstGeom>
        </p:spPr>
      </p:pic>
    </p:spTree>
    <p:extLst>
      <p:ext uri="{BB962C8B-B14F-4D97-AF65-F5344CB8AC3E}">
        <p14:creationId xmlns:p14="http://schemas.microsoft.com/office/powerpoint/2010/main" val="7313738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Shape 53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5A5A5A"/>
              </a:buClr>
              <a:buSzPts val="6000"/>
              <a:buFont typeface="Calibri"/>
              <a:buNone/>
            </a:pPr>
            <a:br>
              <a:rPr lang="en-US" sz="7000" b="1" i="0" u="none" strike="noStrike" cap="none" dirty="0">
                <a:solidFill>
                  <a:srgbClr val="5A5A5A"/>
                </a:solidFill>
                <a:latin typeface="Calibri"/>
                <a:ea typeface="Calibri"/>
                <a:cs typeface="Calibri"/>
                <a:sym typeface="Calibri"/>
              </a:rPr>
            </a:br>
            <a:br>
              <a:rPr lang="en-US" sz="7000" b="1" dirty="0">
                <a:solidFill>
                  <a:srgbClr val="5A5A5A"/>
                </a:solidFill>
                <a:ea typeface="Calibri"/>
                <a:sym typeface="Calibri"/>
              </a:rPr>
            </a:br>
            <a:r>
              <a:rPr lang="en-US" sz="7000" b="1" i="0" u="none" strike="noStrike" cap="none" dirty="0">
                <a:solidFill>
                  <a:srgbClr val="5A5A5A"/>
                </a:solidFill>
                <a:latin typeface="Calibri"/>
                <a:ea typeface="Calibri"/>
                <a:cs typeface="Calibri"/>
                <a:sym typeface="Calibri"/>
              </a:rPr>
              <a:t>15-minute Break</a:t>
            </a:r>
            <a:br>
              <a:rPr lang="en-US" sz="7000" b="1" i="0" u="none" strike="noStrike" cap="none" dirty="0">
                <a:solidFill>
                  <a:srgbClr val="5A5A5A"/>
                </a:solidFill>
                <a:latin typeface="Calibri"/>
                <a:ea typeface="Calibri"/>
                <a:cs typeface="Calibri"/>
                <a:sym typeface="Calibri"/>
              </a:rPr>
            </a:br>
            <a:br>
              <a:rPr lang="en-US" sz="7000" b="0" i="0" u="none" strike="noStrike" cap="none" dirty="0">
                <a:solidFill>
                  <a:srgbClr val="5A5A5A"/>
                </a:solidFill>
                <a:latin typeface="Calibri"/>
                <a:ea typeface="Calibri"/>
                <a:cs typeface="Calibri"/>
                <a:sym typeface="Calibri"/>
              </a:rPr>
            </a:br>
            <a:endParaRPr sz="7000" b="0" i="0" u="none" strike="noStrike" cap="none" dirty="0">
              <a:solidFill>
                <a:srgbClr val="5A5A5A"/>
              </a:solidFill>
              <a:latin typeface="Calibri"/>
              <a:ea typeface="Calibri"/>
              <a:cs typeface="Calibri"/>
              <a:sym typeface="Calibri"/>
            </a:endParaRPr>
          </a:p>
        </p:txBody>
      </p:sp>
      <p:sp>
        <p:nvSpPr>
          <p:cNvPr id="540" name="Shape 540"/>
          <p:cNvSpPr txBox="1">
            <a:spLocks noGrp="1"/>
          </p:cNvSpPr>
          <p:nvPr>
            <p:ph type="sldNum" idx="4294967295"/>
          </p:nvPr>
        </p:nvSpPr>
        <p:spPr>
          <a:xfrm>
            <a:off x="11561763" y="6313488"/>
            <a:ext cx="630237" cy="3651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00"/>
              <a:buFont typeface="Calibri"/>
              <a:buNone/>
            </a:pPr>
            <a:fld id="{00000000-1234-1234-1234-123412341234}" type="slidenum">
              <a:rPr lang="en-US" sz="1600" b="0" i="0" u="none" strike="noStrike" cap="none">
                <a:solidFill>
                  <a:schemeClr val="dk1"/>
                </a:solidFill>
                <a:latin typeface="Calibri"/>
                <a:ea typeface="Calibri"/>
                <a:cs typeface="Calibri"/>
                <a:sym typeface="Calibri"/>
              </a:rPr>
              <a:t>44</a:t>
            </a:fld>
            <a:endParaRPr sz="16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287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Shape 630"/>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45</a:t>
            </a:fld>
            <a:endParaRPr sz="1800">
              <a:solidFill>
                <a:schemeClr val="dk1"/>
              </a:solidFill>
              <a:latin typeface="Calibri"/>
              <a:ea typeface="Calibri"/>
              <a:cs typeface="Calibri"/>
              <a:sym typeface="Calibri"/>
            </a:endParaRPr>
          </a:p>
        </p:txBody>
      </p:sp>
      <p:sp>
        <p:nvSpPr>
          <p:cNvPr id="631" name="Shape 63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Content Leader Prep Protocol</a:t>
            </a:r>
            <a:endParaRPr sz="4000" b="0" i="0" u="none" strike="noStrike" cap="none" dirty="0">
              <a:solidFill>
                <a:schemeClr val="lt1"/>
              </a:solidFill>
              <a:latin typeface="Calibri"/>
              <a:ea typeface="Calibri"/>
              <a:cs typeface="Calibri"/>
              <a:sym typeface="Calibri"/>
            </a:endParaRPr>
          </a:p>
        </p:txBody>
      </p:sp>
      <p:graphicFrame>
        <p:nvGraphicFramePr>
          <p:cNvPr id="632" name="Shape 632"/>
          <p:cNvGraphicFramePr/>
          <p:nvPr>
            <p:extLst>
              <p:ext uri="{D42A27DB-BD31-4B8C-83A1-F6EECF244321}">
                <p14:modId xmlns:p14="http://schemas.microsoft.com/office/powerpoint/2010/main" val="1798880800"/>
              </p:ext>
            </p:extLst>
          </p:nvPr>
        </p:nvGraphicFramePr>
        <p:xfrm>
          <a:off x="441122" y="1830574"/>
          <a:ext cx="8671346" cy="3505250"/>
        </p:xfrm>
        <a:graphic>
          <a:graphicData uri="http://schemas.openxmlformats.org/drawingml/2006/table">
            <a:tbl>
              <a:tblPr firstRow="1" bandRow="1">
                <a:noFill/>
                <a:tableStyleId>{047B7DBA-13CC-4C7E-BF9E-2E8228092784}</a:tableStyleId>
              </a:tblPr>
              <a:tblGrid>
                <a:gridCol w="1136975">
                  <a:extLst>
                    <a:ext uri="{9D8B030D-6E8A-4147-A177-3AD203B41FA5}">
                      <a16:colId xmlns:a16="http://schemas.microsoft.com/office/drawing/2014/main" val="20000"/>
                    </a:ext>
                  </a:extLst>
                </a:gridCol>
                <a:gridCol w="7534371">
                  <a:extLst>
                    <a:ext uri="{9D8B030D-6E8A-4147-A177-3AD203B41FA5}">
                      <a16:colId xmlns:a16="http://schemas.microsoft.com/office/drawing/2014/main" val="20001"/>
                    </a:ext>
                  </a:extLst>
                </a:gridCol>
              </a:tblGrid>
              <a:tr h="370850">
                <a:tc>
                  <a:txBody>
                    <a:bodyPr/>
                    <a:lstStyle/>
                    <a:p>
                      <a:pPr marL="0" marR="0" lvl="0" indent="0" algn="ctr" rtl="0">
                        <a:spcBef>
                          <a:spcPts val="0"/>
                        </a:spcBef>
                        <a:spcAft>
                          <a:spcPts val="0"/>
                        </a:spcAft>
                        <a:buNone/>
                      </a:pPr>
                      <a:r>
                        <a:rPr lang="en-US" sz="4000" u="none" strike="noStrike" cap="none">
                          <a:latin typeface="Calibri"/>
                          <a:ea typeface="Calibri"/>
                          <a:cs typeface="Calibri"/>
                          <a:sym typeface="Calibri"/>
                        </a:rPr>
                        <a:t>Step</a:t>
                      </a:r>
                      <a:endParaRPr sz="4000" u="none" strike="noStrike" cap="none">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ctr" rtl="0">
                        <a:spcBef>
                          <a:spcPts val="0"/>
                        </a:spcBef>
                        <a:spcAft>
                          <a:spcPts val="0"/>
                        </a:spcAft>
                        <a:buNone/>
                      </a:pPr>
                      <a:r>
                        <a:rPr lang="en-US" sz="4000" u="none" strike="noStrike" cap="none" dirty="0">
                          <a:latin typeface="Calibri"/>
                          <a:ea typeface="Calibri"/>
                          <a:cs typeface="Calibri"/>
                          <a:sym typeface="Calibri"/>
                        </a:rPr>
                        <a:t>Action </a:t>
                      </a:r>
                      <a:endParaRPr sz="4000" u="none" strike="noStrike" cap="none"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en-US" sz="4000" u="none" strike="noStrike" cap="none">
                          <a:latin typeface="Calibri"/>
                          <a:ea typeface="Calibri"/>
                          <a:cs typeface="Calibri"/>
                          <a:sym typeface="Calibri"/>
                        </a:rPr>
                        <a:t>1</a:t>
                      </a:r>
                      <a:endParaRPr sz="4000" u="none" strike="noStrike" cap="none">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tc>
                  <a:txBody>
                    <a:bodyPr/>
                    <a:lstStyle/>
                    <a:p>
                      <a:pPr marL="0" marR="0" lvl="0" indent="0" algn="l" rtl="0">
                        <a:spcBef>
                          <a:spcPts val="0"/>
                        </a:spcBef>
                        <a:spcAft>
                          <a:spcPts val="0"/>
                        </a:spcAft>
                        <a:buNone/>
                      </a:pPr>
                      <a:r>
                        <a:rPr lang="en-US" sz="4000" u="none" strike="noStrike" cap="none" dirty="0">
                          <a:latin typeface="Calibri"/>
                          <a:ea typeface="Calibri"/>
                          <a:cs typeface="Calibri"/>
                          <a:sym typeface="Calibri"/>
                        </a:rPr>
                        <a:t>Review all session materials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en-US" sz="4000">
                          <a:latin typeface="Calibri"/>
                          <a:ea typeface="Calibri"/>
                          <a:cs typeface="Calibri"/>
                          <a:sym typeface="Calibri"/>
                        </a:rPr>
                        <a:t>2 </a:t>
                      </a:r>
                      <a:endParaRPr sz="400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tc>
                  <a:txBody>
                    <a:bodyPr/>
                    <a:lstStyle/>
                    <a:p>
                      <a:pPr marL="0" marR="0" lvl="0" indent="0" algn="l" rtl="0">
                        <a:spcBef>
                          <a:spcPts val="0"/>
                        </a:spcBef>
                        <a:spcAft>
                          <a:spcPts val="0"/>
                        </a:spcAft>
                        <a:buNone/>
                      </a:pPr>
                      <a:r>
                        <a:rPr lang="en-US" sz="4000" dirty="0">
                          <a:latin typeface="Calibri"/>
                          <a:ea typeface="Calibri"/>
                          <a:cs typeface="Calibri"/>
                          <a:sym typeface="Calibri"/>
                        </a:rPr>
                        <a:t>Complete all activities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en-US" sz="4000">
                          <a:latin typeface="Calibri"/>
                          <a:ea typeface="Calibri"/>
                          <a:cs typeface="Calibri"/>
                          <a:sym typeface="Calibri"/>
                        </a:rPr>
                        <a:t>3</a:t>
                      </a:r>
                      <a:endParaRPr sz="400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tx2">
                        <a:lumMod val="90000"/>
                      </a:schemeClr>
                    </a:solidFill>
                  </a:tcPr>
                </a:tc>
                <a:tc>
                  <a:txBody>
                    <a:bodyPr/>
                    <a:lstStyle/>
                    <a:p>
                      <a:pPr marL="0" marR="0" lvl="0" indent="0" algn="l" rtl="0">
                        <a:spcBef>
                          <a:spcPts val="0"/>
                        </a:spcBef>
                        <a:spcAft>
                          <a:spcPts val="0"/>
                        </a:spcAft>
                        <a:buNone/>
                      </a:pPr>
                      <a:r>
                        <a:rPr lang="en-US" sz="4000" dirty="0">
                          <a:latin typeface="Calibri"/>
                          <a:ea typeface="Calibri"/>
                          <a:cs typeface="Calibri"/>
                          <a:sym typeface="Calibri"/>
                        </a:rPr>
                        <a:t>Annotate your facilitator notes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tx2">
                        <a:lumMod val="90000"/>
                      </a:schemeClr>
                    </a:solidFill>
                  </a:tcPr>
                </a:tc>
                <a:extLst>
                  <a:ext uri="{0D108BD9-81ED-4DB2-BD59-A6C34878D82A}">
                    <a16:rowId xmlns:a16="http://schemas.microsoft.com/office/drawing/2014/main" val="10003"/>
                  </a:ext>
                </a:extLst>
              </a:tr>
              <a:tr h="396450">
                <a:tc>
                  <a:txBody>
                    <a:bodyPr/>
                    <a:lstStyle/>
                    <a:p>
                      <a:pPr marL="0" marR="0" lvl="0" indent="0" algn="ctr" rtl="0">
                        <a:spcBef>
                          <a:spcPts val="0"/>
                        </a:spcBef>
                        <a:spcAft>
                          <a:spcPts val="0"/>
                        </a:spcAft>
                        <a:buNone/>
                      </a:pPr>
                      <a:r>
                        <a:rPr lang="en-US" sz="4000" dirty="0">
                          <a:latin typeface="Calibri"/>
                          <a:ea typeface="Calibri"/>
                          <a:cs typeface="Calibri"/>
                          <a:sym typeface="Calibri"/>
                        </a:rPr>
                        <a:t>4</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l" rtl="0">
                        <a:spcBef>
                          <a:spcPts val="0"/>
                        </a:spcBef>
                        <a:spcAft>
                          <a:spcPts val="0"/>
                        </a:spcAft>
                        <a:buNone/>
                      </a:pPr>
                      <a:r>
                        <a:rPr lang="en-US" sz="4000" dirty="0">
                          <a:latin typeface="Calibri"/>
                          <a:ea typeface="Calibri"/>
                          <a:cs typeface="Calibri"/>
                          <a:sym typeface="Calibri"/>
                        </a:rPr>
                        <a:t>Rehearse and practice pacing</a:t>
                      </a:r>
                      <a:endParaRPr sz="4000" dirty="0">
                        <a:latin typeface="Calibri"/>
                        <a:ea typeface="Calibri"/>
                        <a:cs typeface="Calibri"/>
                        <a:sym typeface="Calibri"/>
                      </a:endParaRPr>
                    </a:p>
                  </a:txBody>
                  <a:tcPr marL="91450" marR="91450" marT="45725" marB="45725">
                    <a:lnL w="12700" cap="flat" cmpd="sng" algn="ctr">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pic>
        <p:nvPicPr>
          <p:cNvPr id="633" name="Shape 633" descr="pumps-154636_1280.png"/>
          <p:cNvPicPr preferRelativeResize="0"/>
          <p:nvPr/>
        </p:nvPicPr>
        <p:blipFill rotWithShape="1">
          <a:blip r:embed="rId3">
            <a:alphaModFix/>
          </a:blip>
          <a:srcRect/>
          <a:stretch/>
        </p:blipFill>
        <p:spPr>
          <a:xfrm>
            <a:off x="9536582" y="2490951"/>
            <a:ext cx="2655418" cy="2184497"/>
          </a:xfrm>
          <a:prstGeom prst="rect">
            <a:avLst/>
          </a:prstGeom>
          <a:noFill/>
          <a:ln>
            <a:noFill/>
          </a:ln>
        </p:spPr>
      </p:pic>
    </p:spTree>
    <p:extLst>
      <p:ext uri="{BB962C8B-B14F-4D97-AF65-F5344CB8AC3E}">
        <p14:creationId xmlns:p14="http://schemas.microsoft.com/office/powerpoint/2010/main" val="299703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Shape 664"/>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46</a:t>
            </a:fld>
            <a:endParaRPr sz="1800">
              <a:solidFill>
                <a:schemeClr val="dk1"/>
              </a:solidFill>
              <a:latin typeface="Calibri"/>
              <a:ea typeface="Calibri"/>
              <a:cs typeface="Calibri"/>
              <a:sym typeface="Calibri"/>
            </a:endParaRPr>
          </a:p>
        </p:txBody>
      </p:sp>
      <p:sp>
        <p:nvSpPr>
          <p:cNvPr id="665" name="Shape 665"/>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514350" marR="0" lvl="0" indent="-514350" algn="l" rtl="0">
              <a:lnSpc>
                <a:spcPct val="150000"/>
              </a:lnSpc>
              <a:spcBef>
                <a:spcPts val="0"/>
              </a:spcBef>
              <a:spcAft>
                <a:spcPts val="0"/>
              </a:spcAft>
              <a:buClr>
                <a:schemeClr val="tx1"/>
              </a:buClr>
              <a:buSzPts val="3400"/>
              <a:buFont typeface="Arial" charset="0"/>
              <a:buChar char="•"/>
            </a:pPr>
            <a:r>
              <a:rPr lang="en-US" sz="4500" i="0" u="none" strike="noStrike" cap="none" dirty="0">
                <a:solidFill>
                  <a:schemeClr val="tx1"/>
                </a:solidFill>
                <a:sym typeface="Calibri"/>
              </a:rPr>
              <a:t>Determine key points</a:t>
            </a:r>
          </a:p>
          <a:p>
            <a:pPr marL="514350" marR="0" lvl="0" indent="-514350" algn="l" rtl="0">
              <a:lnSpc>
                <a:spcPct val="150000"/>
              </a:lnSpc>
              <a:spcBef>
                <a:spcPts val="0"/>
              </a:spcBef>
              <a:spcAft>
                <a:spcPts val="0"/>
              </a:spcAft>
              <a:buClr>
                <a:schemeClr val="tx1"/>
              </a:buClr>
              <a:buSzPts val="3400"/>
              <a:buFont typeface="Arial" charset="0"/>
              <a:buChar char="•"/>
            </a:pPr>
            <a:r>
              <a:rPr lang="en-US" sz="4500" dirty="0">
                <a:solidFill>
                  <a:schemeClr val="tx1"/>
                </a:solidFill>
              </a:rPr>
              <a:t>Identify potential hot spots</a:t>
            </a:r>
          </a:p>
          <a:p>
            <a:pPr marL="514350" marR="0" lvl="0" indent="-514350" algn="l" rtl="0">
              <a:lnSpc>
                <a:spcPct val="150000"/>
              </a:lnSpc>
              <a:spcBef>
                <a:spcPts val="0"/>
              </a:spcBef>
              <a:spcAft>
                <a:spcPts val="0"/>
              </a:spcAft>
              <a:buClr>
                <a:schemeClr val="tx1"/>
              </a:buClr>
              <a:buSzPts val="3400"/>
              <a:buFont typeface="Arial" charset="0"/>
              <a:buChar char="•"/>
            </a:pPr>
            <a:r>
              <a:rPr lang="en-US" sz="4500" dirty="0">
                <a:solidFill>
                  <a:schemeClr val="tx1"/>
                </a:solidFill>
              </a:rPr>
              <a:t>Read and annotate slide notes</a:t>
            </a:r>
          </a:p>
          <a:p>
            <a:pPr marL="514350" marR="0" lvl="0" indent="-514350" algn="l" rtl="0">
              <a:lnSpc>
                <a:spcPct val="90000"/>
              </a:lnSpc>
              <a:spcBef>
                <a:spcPts val="0"/>
              </a:spcBef>
              <a:spcAft>
                <a:spcPts val="0"/>
              </a:spcAft>
              <a:buClr>
                <a:schemeClr val="tx1"/>
              </a:buClr>
              <a:buSzPts val="3400"/>
              <a:buFont typeface="Arial" charset="0"/>
              <a:buChar char="•"/>
            </a:pPr>
            <a:endParaRPr dirty="0"/>
          </a:p>
          <a:p>
            <a:pPr marL="0" marR="0" lvl="0" indent="0" algn="l" rtl="0">
              <a:lnSpc>
                <a:spcPct val="90000"/>
              </a:lnSpc>
              <a:spcBef>
                <a:spcPts val="1000"/>
              </a:spcBef>
              <a:spcAft>
                <a:spcPts val="0"/>
              </a:spcAft>
              <a:buClr>
                <a:srgbClr val="5A5A5A"/>
              </a:buClr>
              <a:buSzPts val="3400"/>
              <a:buFont typeface="Arial"/>
              <a:buNone/>
            </a:pPr>
            <a:endParaRPr sz="3400" b="1" i="0" u="none" strike="noStrike" cap="none" dirty="0">
              <a:solidFill>
                <a:srgbClr val="5A5A5A"/>
              </a:solidFill>
              <a:latin typeface="Calibri"/>
              <a:ea typeface="Calibri"/>
              <a:cs typeface="Calibri"/>
              <a:sym typeface="Calibri"/>
            </a:endParaRPr>
          </a:p>
        </p:txBody>
      </p:sp>
      <p:sp>
        <p:nvSpPr>
          <p:cNvPr id="666" name="Shape 666"/>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Step 3: Annotate Your Facilitator Notes</a:t>
            </a:r>
            <a:endParaRPr sz="4000" b="0" i="0" u="none" strike="noStrike" cap="none" dirty="0">
              <a:solidFill>
                <a:schemeClr val="lt1"/>
              </a:solidFill>
              <a:latin typeface="Calibri"/>
              <a:ea typeface="Calibri"/>
              <a:cs typeface="Calibri"/>
              <a:sym typeface="Calibri"/>
            </a:endParaRPr>
          </a:p>
        </p:txBody>
      </p:sp>
      <p:sp>
        <p:nvSpPr>
          <p:cNvPr id="2" name="TextBox 1"/>
          <p:cNvSpPr txBox="1"/>
          <p:nvPr/>
        </p:nvSpPr>
        <p:spPr>
          <a:xfrm>
            <a:off x="819807" y="1193800"/>
            <a:ext cx="5423338" cy="1202559"/>
          </a:xfrm>
          <a:prstGeom prst="rect">
            <a:avLst/>
          </a:prstGeom>
          <a:noFill/>
          <a:ln w="50800">
            <a:solidFill>
              <a:srgbClr val="FF0000"/>
            </a:solidFill>
          </a:ln>
        </p:spPr>
        <p:txBody>
          <a:bodyPr wrap="square" rtlCol="0">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Shape 664"/>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47</a:t>
            </a:fld>
            <a:endParaRPr sz="1800">
              <a:solidFill>
                <a:schemeClr val="dk1"/>
              </a:solidFill>
              <a:latin typeface="Calibri"/>
              <a:ea typeface="Calibri"/>
              <a:cs typeface="Calibri"/>
              <a:sym typeface="Calibri"/>
            </a:endParaRPr>
          </a:p>
        </p:txBody>
      </p:sp>
      <p:sp>
        <p:nvSpPr>
          <p:cNvPr id="665" name="Shape 665"/>
          <p:cNvSpPr txBox="1">
            <a:spLocks noGrp="1"/>
          </p:cNvSpPr>
          <p:nvPr>
            <p:ph type="body" idx="1"/>
          </p:nvPr>
        </p:nvSpPr>
        <p:spPr>
          <a:xfrm>
            <a:off x="314380" y="997919"/>
            <a:ext cx="5424268"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rgbClr val="5A5A5A"/>
              </a:buClr>
              <a:buSzPts val="3400"/>
              <a:buFont typeface="Arial"/>
              <a:buNone/>
            </a:pPr>
            <a:r>
              <a:rPr lang="en-US" sz="4500" b="1" i="0" u="none" strike="noStrike" cap="none" dirty="0">
                <a:solidFill>
                  <a:schemeClr val="bg2"/>
                </a:solidFill>
                <a:sym typeface="Calibri"/>
              </a:rPr>
              <a:t>What are key points?</a:t>
            </a:r>
          </a:p>
          <a:p>
            <a:pPr marL="0" marR="0" lvl="0" indent="0" algn="ctr" rtl="0">
              <a:lnSpc>
                <a:spcPct val="90000"/>
              </a:lnSpc>
              <a:spcBef>
                <a:spcPts val="1000"/>
              </a:spcBef>
              <a:spcAft>
                <a:spcPts val="0"/>
              </a:spcAft>
              <a:buClr>
                <a:srgbClr val="5A5A5A"/>
              </a:buClr>
              <a:buSzPts val="3400"/>
              <a:buFont typeface="Arial"/>
              <a:buNone/>
            </a:pPr>
            <a:endParaRPr lang="en-US" sz="2000" b="0" i="0" u="none" strike="noStrike" cap="none" dirty="0">
              <a:solidFill>
                <a:schemeClr val="tx1"/>
              </a:solidFill>
              <a:sym typeface="Calibri"/>
            </a:endParaRPr>
          </a:p>
          <a:p>
            <a:pPr marL="0" marR="0" lvl="0" indent="0" algn="ctr" rtl="0">
              <a:lnSpc>
                <a:spcPct val="90000"/>
              </a:lnSpc>
              <a:spcBef>
                <a:spcPts val="1000"/>
              </a:spcBef>
              <a:spcAft>
                <a:spcPts val="0"/>
              </a:spcAft>
              <a:buClr>
                <a:srgbClr val="5A5A5A"/>
              </a:buClr>
              <a:buSzPts val="3400"/>
              <a:buFont typeface="Arial"/>
              <a:buNone/>
            </a:pPr>
            <a:r>
              <a:rPr lang="en-US" sz="4000" dirty="0">
                <a:solidFill>
                  <a:schemeClr val="tx1"/>
                </a:solidFill>
              </a:rPr>
              <a:t>T</a:t>
            </a:r>
            <a:r>
              <a:rPr lang="en-US" sz="4000" b="0" i="0" u="none" strike="noStrike" cap="none" dirty="0">
                <a:solidFill>
                  <a:schemeClr val="tx1"/>
                </a:solidFill>
                <a:sym typeface="Calibri"/>
              </a:rPr>
              <a:t>he 2 to 4 most important things that participants should know, understand, or be able to do </a:t>
            </a:r>
            <a:r>
              <a:rPr lang="en-US" sz="4000" dirty="0">
                <a:solidFill>
                  <a:schemeClr val="tx1"/>
                </a:solidFill>
              </a:rPr>
              <a:t>by</a:t>
            </a:r>
            <a:r>
              <a:rPr lang="en-US" sz="4000" b="0" i="0" u="none" strike="noStrike" cap="none" dirty="0">
                <a:solidFill>
                  <a:schemeClr val="tx1"/>
                </a:solidFill>
                <a:sym typeface="Calibri"/>
              </a:rPr>
              <a:t> the end of this session</a:t>
            </a:r>
            <a:r>
              <a:rPr lang="en-US" sz="4000" dirty="0">
                <a:solidFill>
                  <a:schemeClr val="tx1"/>
                </a:solidFill>
              </a:rPr>
              <a:t>.</a:t>
            </a:r>
            <a:r>
              <a:rPr lang="en-US" sz="4000" b="0" i="0" u="none" strike="noStrike" cap="none" dirty="0">
                <a:solidFill>
                  <a:schemeClr val="tx1"/>
                </a:solidFill>
                <a:sym typeface="Calibri"/>
              </a:rPr>
              <a:t> </a:t>
            </a:r>
            <a:endParaRPr sz="4000" dirty="0">
              <a:solidFill>
                <a:schemeClr val="tx1"/>
              </a:solidFill>
            </a:endParaRPr>
          </a:p>
          <a:p>
            <a:pPr marL="0" marR="0" lvl="0" indent="0" algn="l" rtl="0">
              <a:lnSpc>
                <a:spcPct val="90000"/>
              </a:lnSpc>
              <a:spcBef>
                <a:spcPts val="1000"/>
              </a:spcBef>
              <a:spcAft>
                <a:spcPts val="0"/>
              </a:spcAft>
              <a:buClr>
                <a:srgbClr val="5A5A5A"/>
              </a:buClr>
              <a:buSzPts val="3400"/>
              <a:buFont typeface="Arial"/>
              <a:buNone/>
            </a:pPr>
            <a:endParaRPr sz="3400" b="0" i="0" u="none" strike="noStrike" cap="none" dirty="0">
              <a:solidFill>
                <a:srgbClr val="5A5A5A"/>
              </a:solidFill>
              <a:latin typeface="Calibri"/>
              <a:ea typeface="Calibri"/>
              <a:cs typeface="Calibri"/>
              <a:sym typeface="Calibri"/>
            </a:endParaRPr>
          </a:p>
          <a:p>
            <a:pPr marL="0" marR="0" lvl="0" indent="0" algn="l" rtl="0">
              <a:lnSpc>
                <a:spcPct val="90000"/>
              </a:lnSpc>
              <a:spcBef>
                <a:spcPts val="1000"/>
              </a:spcBef>
              <a:spcAft>
                <a:spcPts val="0"/>
              </a:spcAft>
              <a:buClr>
                <a:srgbClr val="5A5A5A"/>
              </a:buClr>
              <a:buSzPts val="3400"/>
              <a:buFont typeface="Arial"/>
              <a:buNone/>
            </a:pPr>
            <a:endParaRPr sz="3400" b="1" i="0" u="none" strike="noStrike" cap="none" dirty="0">
              <a:solidFill>
                <a:srgbClr val="5A5A5A"/>
              </a:solidFill>
              <a:latin typeface="Calibri"/>
              <a:ea typeface="Calibri"/>
              <a:cs typeface="Calibri"/>
              <a:sym typeface="Calibri"/>
            </a:endParaRPr>
          </a:p>
        </p:txBody>
      </p:sp>
      <p:sp>
        <p:nvSpPr>
          <p:cNvPr id="666" name="Shape 666"/>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Key Points</a:t>
            </a:r>
            <a:endParaRPr sz="4000" b="0" i="0" u="none" strike="noStrike" cap="none" dirty="0">
              <a:solidFill>
                <a:schemeClr val="lt1"/>
              </a:solidFill>
              <a:latin typeface="Calibri"/>
              <a:ea typeface="Calibri"/>
              <a:cs typeface="Calibri"/>
              <a:sym typeface="Calibri"/>
            </a:endParaRPr>
          </a:p>
        </p:txBody>
      </p:sp>
      <p:sp>
        <p:nvSpPr>
          <p:cNvPr id="5" name="Shape 665"/>
          <p:cNvSpPr txBox="1">
            <a:spLocks/>
          </p:cNvSpPr>
          <p:nvPr/>
        </p:nvSpPr>
        <p:spPr>
          <a:xfrm>
            <a:off x="5934268" y="997920"/>
            <a:ext cx="6257731" cy="506378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0" indent="0" algn="ctr">
              <a:buSzPts val="3400"/>
              <a:buFont typeface="Arial"/>
              <a:buNone/>
            </a:pPr>
            <a:r>
              <a:rPr lang="en-US" sz="4500" b="1" dirty="0">
                <a:solidFill>
                  <a:schemeClr val="bg2"/>
                </a:solidFill>
              </a:rPr>
              <a:t>For Example</a:t>
            </a:r>
          </a:p>
          <a:p>
            <a:pPr marL="0" indent="0" algn="ctr">
              <a:buSzPts val="3400"/>
              <a:buFont typeface="Arial"/>
              <a:buNone/>
            </a:pPr>
            <a:endParaRPr lang="en-US" sz="1000" dirty="0">
              <a:solidFill>
                <a:schemeClr val="tx1"/>
              </a:solidFill>
            </a:endParaRPr>
          </a:p>
          <a:p>
            <a:pPr marL="458788" indent="-458788">
              <a:buSzPts val="3400"/>
              <a:buFont typeface="Arial" charset="0"/>
              <a:buChar char="•"/>
            </a:pPr>
            <a:r>
              <a:rPr lang="en-US" sz="3700" dirty="0">
                <a:solidFill>
                  <a:schemeClr val="tx1"/>
                </a:solidFill>
              </a:rPr>
              <a:t>Know what fluency is (accurate reading of a text with appropriate rate and expression)</a:t>
            </a:r>
          </a:p>
          <a:p>
            <a:pPr marL="458788" indent="-458788">
              <a:buSzPts val="3400"/>
              <a:buFont typeface="Arial" charset="0"/>
              <a:buChar char="•"/>
            </a:pPr>
            <a:r>
              <a:rPr lang="en-US" sz="3700" dirty="0">
                <a:solidFill>
                  <a:schemeClr val="tx1"/>
                </a:solidFill>
              </a:rPr>
              <a:t>Know why fluency is important (a lack of fluency = lack of comprehension)</a:t>
            </a:r>
            <a:endParaRPr lang="en-US" sz="4500" dirty="0">
              <a:solidFill>
                <a:schemeClr val="tx1"/>
              </a:solidFill>
            </a:endParaRPr>
          </a:p>
          <a:p>
            <a:pPr marL="0" indent="0">
              <a:buSzPts val="3400"/>
              <a:buFont typeface="Arial"/>
              <a:buNone/>
            </a:pPr>
            <a:endParaRPr lang="en-US" sz="3400" dirty="0"/>
          </a:p>
          <a:p>
            <a:pPr marL="0" indent="0">
              <a:buSzPts val="3400"/>
              <a:buFont typeface="Arial"/>
              <a:buNone/>
            </a:pPr>
            <a:endParaRPr lang="en-US" sz="3400" b="1" dirty="0"/>
          </a:p>
        </p:txBody>
      </p:sp>
    </p:spTree>
    <p:extLst>
      <p:ext uri="{BB962C8B-B14F-4D97-AF65-F5344CB8AC3E}">
        <p14:creationId xmlns:p14="http://schemas.microsoft.com/office/powerpoint/2010/main" val="984315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Shape 664"/>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48</a:t>
            </a:fld>
            <a:endParaRPr sz="1800">
              <a:solidFill>
                <a:schemeClr val="dk1"/>
              </a:solidFill>
              <a:latin typeface="Calibri"/>
              <a:ea typeface="Calibri"/>
              <a:cs typeface="Calibri"/>
              <a:sym typeface="Calibri"/>
            </a:endParaRPr>
          </a:p>
        </p:txBody>
      </p:sp>
      <p:sp>
        <p:nvSpPr>
          <p:cNvPr id="665" name="Shape 665"/>
          <p:cNvSpPr txBox="1">
            <a:spLocks noGrp="1"/>
          </p:cNvSpPr>
          <p:nvPr>
            <p:ph type="body" idx="1"/>
          </p:nvPr>
        </p:nvSpPr>
        <p:spPr>
          <a:xfrm>
            <a:off x="398463" y="1027546"/>
            <a:ext cx="11383962"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rgbClr val="5A5A5A"/>
              </a:buClr>
              <a:buSzPts val="3400"/>
              <a:buFont typeface="Arial"/>
              <a:buNone/>
            </a:pPr>
            <a:r>
              <a:rPr lang="en-US" sz="4500" b="1" i="0" u="none" strike="noStrike" cap="none" dirty="0">
                <a:solidFill>
                  <a:schemeClr val="bg2"/>
                </a:solidFill>
                <a:sym typeface="Calibri"/>
              </a:rPr>
              <a:t>Write – Group – Share:</a:t>
            </a:r>
          </a:p>
          <a:p>
            <a:pPr marL="0" marR="0" lvl="0" indent="0" algn="ctr" rtl="0">
              <a:lnSpc>
                <a:spcPct val="90000"/>
              </a:lnSpc>
              <a:spcBef>
                <a:spcPts val="1000"/>
              </a:spcBef>
              <a:spcAft>
                <a:spcPts val="0"/>
              </a:spcAft>
              <a:buClr>
                <a:srgbClr val="5A5A5A"/>
              </a:buClr>
              <a:buSzPts val="3400"/>
              <a:buFont typeface="Arial"/>
              <a:buNone/>
            </a:pPr>
            <a:endParaRPr lang="en-US" sz="2000" b="0" i="0" u="none" strike="noStrike" cap="none" dirty="0">
              <a:solidFill>
                <a:schemeClr val="tx1"/>
              </a:solidFill>
              <a:sym typeface="Calibri"/>
            </a:endParaRPr>
          </a:p>
          <a:p>
            <a:pPr marL="0" marR="0" lvl="0" indent="0" algn="ctr" rtl="0">
              <a:lnSpc>
                <a:spcPct val="90000"/>
              </a:lnSpc>
              <a:spcBef>
                <a:spcPts val="1000"/>
              </a:spcBef>
              <a:spcAft>
                <a:spcPts val="0"/>
              </a:spcAft>
              <a:buClr>
                <a:srgbClr val="5A5A5A"/>
              </a:buClr>
              <a:buSzPts val="3400"/>
              <a:buFont typeface="Arial"/>
              <a:buNone/>
            </a:pPr>
            <a:r>
              <a:rPr lang="en-US" sz="4500" b="0" i="0" u="none" strike="noStrike" cap="none" dirty="0">
                <a:solidFill>
                  <a:schemeClr val="tx1"/>
                </a:solidFill>
                <a:sym typeface="Calibri"/>
              </a:rPr>
              <a:t>What are the 2 to 4 most important things that participants should know, understand, or be able to do </a:t>
            </a:r>
            <a:r>
              <a:rPr lang="en-US" sz="4500" dirty="0">
                <a:solidFill>
                  <a:schemeClr val="tx1"/>
                </a:solidFill>
              </a:rPr>
              <a:t>by</a:t>
            </a:r>
            <a:r>
              <a:rPr lang="en-US" sz="4500" b="0" i="0" u="none" strike="noStrike" cap="none" dirty="0">
                <a:solidFill>
                  <a:schemeClr val="tx1"/>
                </a:solidFill>
                <a:sym typeface="Calibri"/>
              </a:rPr>
              <a:t> the end of this session? </a:t>
            </a:r>
          </a:p>
          <a:p>
            <a:pPr marL="0" marR="0" lvl="0" indent="0" algn="ctr" rtl="0">
              <a:lnSpc>
                <a:spcPct val="90000"/>
              </a:lnSpc>
              <a:spcBef>
                <a:spcPts val="1000"/>
              </a:spcBef>
              <a:spcAft>
                <a:spcPts val="0"/>
              </a:spcAft>
              <a:buClr>
                <a:srgbClr val="5A5A5A"/>
              </a:buClr>
              <a:buSzPts val="3400"/>
              <a:buFont typeface="Arial"/>
              <a:buNone/>
            </a:pPr>
            <a:endParaRPr lang="en-US" sz="4500" dirty="0">
              <a:solidFill>
                <a:schemeClr val="tx1"/>
              </a:solidFill>
            </a:endParaRPr>
          </a:p>
          <a:p>
            <a:pPr marL="0" marR="0" lvl="0" indent="0" algn="ctr" rtl="0">
              <a:lnSpc>
                <a:spcPct val="90000"/>
              </a:lnSpc>
              <a:spcBef>
                <a:spcPts val="1000"/>
              </a:spcBef>
              <a:spcAft>
                <a:spcPts val="0"/>
              </a:spcAft>
              <a:buClr>
                <a:srgbClr val="5A5A5A"/>
              </a:buClr>
              <a:buSzPts val="3400"/>
              <a:buFont typeface="Arial"/>
              <a:buNone/>
            </a:pPr>
            <a:r>
              <a:rPr lang="en-US" sz="4500" b="1" dirty="0">
                <a:solidFill>
                  <a:schemeClr val="bg2"/>
                </a:solidFill>
              </a:rPr>
              <a:t>Draft key point for Part I (Experiential) only.</a:t>
            </a:r>
            <a:endParaRPr sz="4500" b="1" dirty="0">
              <a:solidFill>
                <a:schemeClr val="bg2"/>
              </a:solidFill>
            </a:endParaRPr>
          </a:p>
          <a:p>
            <a:pPr marL="0" marR="0" lvl="0" indent="0" algn="l" rtl="0">
              <a:lnSpc>
                <a:spcPct val="90000"/>
              </a:lnSpc>
              <a:spcBef>
                <a:spcPts val="1000"/>
              </a:spcBef>
              <a:spcAft>
                <a:spcPts val="0"/>
              </a:spcAft>
              <a:buClr>
                <a:srgbClr val="5A5A5A"/>
              </a:buClr>
              <a:buSzPts val="3400"/>
              <a:buFont typeface="Arial"/>
              <a:buNone/>
            </a:pPr>
            <a:endParaRPr sz="3400" b="0" i="0" u="none" strike="noStrike" cap="none" dirty="0">
              <a:solidFill>
                <a:srgbClr val="5A5A5A"/>
              </a:solidFill>
              <a:latin typeface="Calibri"/>
              <a:ea typeface="Calibri"/>
              <a:cs typeface="Calibri"/>
              <a:sym typeface="Calibri"/>
            </a:endParaRPr>
          </a:p>
          <a:p>
            <a:pPr marL="0" marR="0" lvl="0" indent="0" algn="l" rtl="0">
              <a:lnSpc>
                <a:spcPct val="90000"/>
              </a:lnSpc>
              <a:spcBef>
                <a:spcPts val="1000"/>
              </a:spcBef>
              <a:spcAft>
                <a:spcPts val="0"/>
              </a:spcAft>
              <a:buClr>
                <a:srgbClr val="5A5A5A"/>
              </a:buClr>
              <a:buSzPts val="3400"/>
              <a:buFont typeface="Arial"/>
              <a:buNone/>
            </a:pPr>
            <a:endParaRPr sz="3400" b="1" i="0" u="none" strike="noStrike" cap="none" dirty="0">
              <a:solidFill>
                <a:srgbClr val="5A5A5A"/>
              </a:solidFill>
              <a:latin typeface="Calibri"/>
              <a:ea typeface="Calibri"/>
              <a:cs typeface="Calibri"/>
              <a:sym typeface="Calibri"/>
            </a:endParaRPr>
          </a:p>
        </p:txBody>
      </p:sp>
      <p:sp>
        <p:nvSpPr>
          <p:cNvPr id="666" name="Shape 666"/>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Draft Key Points</a:t>
            </a:r>
            <a:endParaRPr sz="4000" b="0"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8631031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Shape 672"/>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49</a:t>
            </a:fld>
            <a:endParaRPr sz="1800">
              <a:solidFill>
                <a:schemeClr val="dk1"/>
              </a:solidFill>
              <a:latin typeface="Calibri"/>
              <a:ea typeface="Calibri"/>
              <a:cs typeface="Calibri"/>
              <a:sym typeface="Calibri"/>
            </a:endParaRPr>
          </a:p>
        </p:txBody>
      </p:sp>
      <p:sp>
        <p:nvSpPr>
          <p:cNvPr id="673" name="Shape 673"/>
          <p:cNvSpPr txBox="1">
            <a:spLocks noGrp="1"/>
          </p:cNvSpPr>
          <p:nvPr>
            <p:ph type="body" idx="1"/>
          </p:nvPr>
        </p:nvSpPr>
        <p:spPr>
          <a:xfrm>
            <a:off x="398462" y="1036145"/>
            <a:ext cx="11457954" cy="5120158"/>
          </a:xfrm>
          <a:prstGeom prst="rect">
            <a:avLst/>
          </a:prstGeom>
          <a:noFill/>
          <a:ln>
            <a:noFill/>
          </a:ln>
        </p:spPr>
        <p:txBody>
          <a:bodyPr spcFirstLastPara="1" wrap="square" lIns="91425" tIns="45700" rIns="91425" bIns="45700" anchor="t" anchorCtr="0">
            <a:noAutofit/>
          </a:bodyPr>
          <a:lstStyle/>
          <a:p>
            <a:pPr marL="514350" marR="0" lvl="0" indent="-514350" algn="l" rtl="0">
              <a:lnSpc>
                <a:spcPct val="90000"/>
              </a:lnSpc>
              <a:spcBef>
                <a:spcPts val="0"/>
              </a:spcBef>
              <a:spcAft>
                <a:spcPts val="0"/>
              </a:spcAft>
              <a:buClr>
                <a:schemeClr val="dk2"/>
              </a:buClr>
              <a:buSzPts val="3400"/>
              <a:buFont typeface="Arial" charset="0"/>
              <a:buChar char="•"/>
            </a:pPr>
            <a:r>
              <a:rPr lang="en-US" sz="4000" b="1" i="0" u="none" strike="noStrike" cap="none" dirty="0">
                <a:solidFill>
                  <a:schemeClr val="bg2"/>
                </a:solidFill>
                <a:sym typeface="Calibri"/>
              </a:rPr>
              <a:t>Rotate</a:t>
            </a:r>
            <a:r>
              <a:rPr lang="en-US" sz="4000" b="0" i="0" u="none" strike="noStrike" cap="none" dirty="0">
                <a:solidFill>
                  <a:srgbClr val="5A5A5A"/>
                </a:solidFill>
                <a:sym typeface="Calibri"/>
              </a:rPr>
              <a:t> </a:t>
            </a:r>
            <a:r>
              <a:rPr lang="en-US" sz="4000" b="0" i="0" u="none" strike="noStrike" cap="none" dirty="0">
                <a:solidFill>
                  <a:schemeClr val="tx1"/>
                </a:solidFill>
                <a:sym typeface="Calibri"/>
              </a:rPr>
              <a:t>clockwise</a:t>
            </a:r>
          </a:p>
          <a:p>
            <a:pPr marL="514350" marR="0" lvl="0" indent="-514350" algn="l" rtl="0">
              <a:lnSpc>
                <a:spcPct val="90000"/>
              </a:lnSpc>
              <a:spcBef>
                <a:spcPts val="0"/>
              </a:spcBef>
              <a:spcAft>
                <a:spcPts val="0"/>
              </a:spcAft>
              <a:buClr>
                <a:schemeClr val="dk2"/>
              </a:buClr>
              <a:buSzPts val="3400"/>
              <a:buFont typeface="Arial" charset="0"/>
              <a:buChar char="•"/>
            </a:pPr>
            <a:r>
              <a:rPr lang="en-US" sz="4000" b="1" dirty="0">
                <a:solidFill>
                  <a:schemeClr val="bg2"/>
                </a:solidFill>
              </a:rPr>
              <a:t>Review and annotate </a:t>
            </a:r>
            <a:r>
              <a:rPr lang="en-US" sz="4000" dirty="0">
                <a:solidFill>
                  <a:schemeClr val="tx1"/>
                </a:solidFill>
              </a:rPr>
              <a:t>each team’s set of key points</a:t>
            </a:r>
          </a:p>
          <a:p>
            <a:pPr marL="971550" lvl="1" indent="-514350">
              <a:spcBef>
                <a:spcPts val="0"/>
              </a:spcBef>
              <a:buClr>
                <a:schemeClr val="dk2"/>
              </a:buClr>
              <a:buSzPts val="3400"/>
              <a:buFont typeface="Arial" charset="0"/>
              <a:buChar char="•"/>
            </a:pPr>
            <a:endParaRPr dirty="0"/>
          </a:p>
          <a:p>
            <a:pPr marL="914400" lvl="2" indent="0">
              <a:spcBef>
                <a:spcPts val="1000"/>
              </a:spcBef>
              <a:buSzPts val="3400"/>
              <a:buFont typeface="Arial"/>
              <a:buNone/>
            </a:pPr>
            <a:r>
              <a:rPr lang="en-US" sz="2600" b="0" i="0" u="none" strike="noStrike" cap="none" dirty="0">
                <a:solidFill>
                  <a:schemeClr val="tx1"/>
                </a:solidFill>
                <a:latin typeface="Calibri"/>
                <a:ea typeface="Calibri"/>
                <a:cs typeface="Calibri"/>
                <a:sym typeface="Calibri"/>
              </a:rPr>
              <a:t>           </a:t>
            </a:r>
            <a:r>
              <a:rPr lang="en-US" sz="4000" b="0" i="0" u="none" strike="noStrike" cap="none" dirty="0">
                <a:solidFill>
                  <a:schemeClr val="tx1"/>
                </a:solidFill>
                <a:latin typeface="Calibri"/>
                <a:ea typeface="Calibri"/>
                <a:cs typeface="Calibri"/>
                <a:sym typeface="Calibri"/>
              </a:rPr>
              <a:t>We had this same key point</a:t>
            </a:r>
            <a:endParaRPr lang="en-US" sz="1000" dirty="0">
              <a:solidFill>
                <a:schemeClr val="tx1"/>
              </a:solidFill>
            </a:endParaRPr>
          </a:p>
          <a:p>
            <a:pPr marL="914400" lvl="2" indent="0">
              <a:spcBef>
                <a:spcPts val="1000"/>
              </a:spcBef>
              <a:buSzPts val="3400"/>
              <a:buFont typeface="Arial"/>
              <a:buNone/>
            </a:pPr>
            <a:r>
              <a:rPr lang="en-US" sz="6000" b="1" i="0" u="none" strike="noStrike" cap="none" dirty="0">
                <a:solidFill>
                  <a:schemeClr val="tx1">
                    <a:lumMod val="50000"/>
                  </a:schemeClr>
                </a:solidFill>
                <a:latin typeface="Calibri"/>
                <a:ea typeface="Calibri"/>
                <a:cs typeface="Calibri"/>
                <a:sym typeface="Calibri"/>
              </a:rPr>
              <a:t>?</a:t>
            </a:r>
            <a:r>
              <a:rPr lang="en-US" sz="2600" b="0" i="0" u="none" strike="noStrike" cap="none" dirty="0">
                <a:solidFill>
                  <a:schemeClr val="tx1"/>
                </a:solidFill>
                <a:latin typeface="Calibri"/>
                <a:ea typeface="Calibri"/>
                <a:cs typeface="Calibri"/>
                <a:sym typeface="Calibri"/>
              </a:rPr>
              <a:t>       </a:t>
            </a:r>
            <a:r>
              <a:rPr lang="en-US" sz="4000" b="0" i="0" u="none" strike="noStrike" cap="none" dirty="0">
                <a:solidFill>
                  <a:schemeClr val="tx1"/>
                </a:solidFill>
                <a:sym typeface="Calibri"/>
              </a:rPr>
              <a:t>Something about this is confusing or unclear</a:t>
            </a:r>
            <a:endParaRPr lang="en-US" sz="4000" dirty="0">
              <a:solidFill>
                <a:schemeClr val="tx1"/>
              </a:solidFill>
            </a:endParaRPr>
          </a:p>
          <a:p>
            <a:pPr marL="914400" lvl="2" indent="0">
              <a:spcBef>
                <a:spcPts val="1000"/>
              </a:spcBef>
              <a:buSzPts val="3400"/>
              <a:buFont typeface="Arial"/>
              <a:buNone/>
            </a:pPr>
            <a:r>
              <a:rPr lang="en-US" sz="6000" b="1" dirty="0">
                <a:solidFill>
                  <a:schemeClr val="tx1">
                    <a:lumMod val="50000"/>
                  </a:schemeClr>
                </a:solidFill>
              </a:rPr>
              <a:t>+</a:t>
            </a:r>
            <a:r>
              <a:rPr lang="en-US" sz="2600" b="0" i="0" u="none" strike="noStrike" cap="none" dirty="0">
                <a:solidFill>
                  <a:schemeClr val="tx1"/>
                </a:solidFill>
                <a:latin typeface="Calibri"/>
                <a:ea typeface="Calibri"/>
                <a:cs typeface="Calibri"/>
                <a:sym typeface="Calibri"/>
              </a:rPr>
              <a:t>      </a:t>
            </a:r>
            <a:r>
              <a:rPr lang="en-US" sz="4000" b="0" i="0" u="none" strike="noStrike" cap="none" dirty="0">
                <a:solidFill>
                  <a:schemeClr val="tx1"/>
                </a:solidFill>
                <a:sym typeface="Calibri"/>
              </a:rPr>
              <a:t>Yes we agree AND</a:t>
            </a:r>
            <a:r>
              <a:rPr lang="is-IS" sz="4000" b="0" i="0" u="none" strike="noStrike" cap="none" dirty="0">
                <a:solidFill>
                  <a:schemeClr val="tx1"/>
                </a:solidFill>
                <a:sym typeface="Calibri"/>
              </a:rPr>
              <a:t>….</a:t>
            </a:r>
            <a:endParaRPr lang="is-IS" sz="4000" dirty="0">
              <a:solidFill>
                <a:schemeClr val="tx1"/>
              </a:solidFill>
            </a:endParaRPr>
          </a:p>
          <a:p>
            <a:pPr marL="914400" lvl="2" indent="0">
              <a:spcBef>
                <a:spcPts val="1000"/>
              </a:spcBef>
              <a:buSzPts val="3400"/>
              <a:buFont typeface="Arial"/>
              <a:buNone/>
            </a:pPr>
            <a:r>
              <a:rPr lang="is-IS" sz="6000" b="1" dirty="0">
                <a:solidFill>
                  <a:schemeClr val="tx1">
                    <a:lumMod val="50000"/>
                  </a:schemeClr>
                </a:solidFill>
              </a:rPr>
              <a:t>x</a:t>
            </a:r>
            <a:r>
              <a:rPr lang="is-IS" sz="2600" b="0" i="0" u="none" strike="noStrike" cap="none" dirty="0">
                <a:solidFill>
                  <a:schemeClr val="tx1"/>
                </a:solidFill>
                <a:latin typeface="Calibri"/>
                <a:ea typeface="Calibri"/>
                <a:cs typeface="Calibri"/>
                <a:sym typeface="Calibri"/>
              </a:rPr>
              <a:t>      </a:t>
            </a:r>
            <a:r>
              <a:rPr lang="is-IS" sz="4000" b="0" i="0" u="none" strike="noStrike" cap="none" dirty="0">
                <a:solidFill>
                  <a:schemeClr val="tx1"/>
                </a:solidFill>
                <a:latin typeface="Calibri"/>
                <a:ea typeface="Calibri"/>
                <a:cs typeface="Calibri"/>
                <a:sym typeface="Calibri"/>
              </a:rPr>
              <a:t>We don’t agree with this key point</a:t>
            </a:r>
            <a:endParaRPr sz="4000" b="0" i="0" u="none" strike="noStrike" cap="none" dirty="0">
              <a:solidFill>
                <a:schemeClr val="tx1"/>
              </a:solidFill>
              <a:latin typeface="Calibri"/>
              <a:ea typeface="Calibri"/>
              <a:cs typeface="Calibri"/>
              <a:sym typeface="Calibri"/>
            </a:endParaRPr>
          </a:p>
        </p:txBody>
      </p:sp>
      <p:sp>
        <p:nvSpPr>
          <p:cNvPr id="674" name="Shape 674"/>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Chalk Talk</a:t>
            </a:r>
            <a:endParaRPr sz="4000" b="0" i="0" u="none" strike="noStrike" cap="none" dirty="0">
              <a:solidFill>
                <a:schemeClr val="lt1"/>
              </a:solidFill>
              <a:latin typeface="Calibri"/>
              <a:ea typeface="Calibri"/>
              <a:cs typeface="Calibri"/>
              <a:sym typeface="Calibri"/>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5834" y="2356711"/>
            <a:ext cx="567316" cy="60720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F18BEF-6AE3-7340-8EA3-161B7B3508B3}"/>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5</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966EB2F9-E39C-8341-B4ED-D029A8BFBE0B}"/>
              </a:ext>
            </a:extLst>
          </p:cNvPr>
          <p:cNvSpPr>
            <a:spLocks noGrp="1"/>
          </p:cNvSpPr>
          <p:nvPr>
            <p:ph type="body" idx="1"/>
          </p:nvPr>
        </p:nvSpPr>
        <p:spPr>
          <a:xfrm>
            <a:off x="343060" y="1124045"/>
            <a:ext cx="6440512" cy="4822825"/>
          </a:xfrm>
        </p:spPr>
        <p:txBody>
          <a:bodyPr/>
          <a:lstStyle/>
          <a:p>
            <a:pPr marL="920750" indent="-742950">
              <a:buAutoNum type="arabicPeriod"/>
            </a:pPr>
            <a:r>
              <a:rPr lang="en-US" sz="4400" b="1" dirty="0">
                <a:solidFill>
                  <a:schemeClr val="bg2"/>
                </a:solidFill>
              </a:rPr>
              <a:t>Introduce </a:t>
            </a:r>
            <a:r>
              <a:rPr lang="en-US" sz="4400" dirty="0">
                <a:solidFill>
                  <a:schemeClr val="accent1"/>
                </a:solidFill>
              </a:rPr>
              <a:t>yourself and your role at your school/district.</a:t>
            </a:r>
            <a:endParaRPr lang="en-US" sz="4400" b="1" dirty="0">
              <a:solidFill>
                <a:schemeClr val="bg2"/>
              </a:solidFill>
            </a:endParaRPr>
          </a:p>
          <a:p>
            <a:pPr marL="920750" indent="-742950">
              <a:buAutoNum type="arabicPeriod"/>
            </a:pPr>
            <a:r>
              <a:rPr lang="en-US" sz="4400" b="1" dirty="0">
                <a:solidFill>
                  <a:schemeClr val="bg2"/>
                </a:solidFill>
              </a:rPr>
              <a:t>Explain</a:t>
            </a:r>
            <a:r>
              <a:rPr lang="en-US" sz="4400" dirty="0">
                <a:solidFill>
                  <a:schemeClr val="bg2"/>
                </a:solidFill>
              </a:rPr>
              <a:t> </a:t>
            </a:r>
            <a:r>
              <a:rPr lang="en-US" sz="4400" dirty="0">
                <a:solidFill>
                  <a:schemeClr val="accent1"/>
                </a:solidFill>
              </a:rPr>
              <a:t>what makes adult learning ‘stick.’ Give an example if you can!</a:t>
            </a:r>
            <a:r>
              <a:rPr lang="en-US" sz="4400" b="1" dirty="0">
                <a:solidFill>
                  <a:schemeClr val="accent1"/>
                </a:solidFill>
              </a:rPr>
              <a:t> </a:t>
            </a:r>
          </a:p>
        </p:txBody>
      </p:sp>
      <p:sp>
        <p:nvSpPr>
          <p:cNvPr id="4" name="Title 3">
            <a:extLst>
              <a:ext uri="{FF2B5EF4-FFF2-40B4-BE49-F238E27FC236}">
                <a16:creationId xmlns:a16="http://schemas.microsoft.com/office/drawing/2014/main" id="{3CB71EBD-86C5-4F45-A2AF-A5BB9B942789}"/>
              </a:ext>
            </a:extLst>
          </p:cNvPr>
          <p:cNvSpPr>
            <a:spLocks noGrp="1"/>
          </p:cNvSpPr>
          <p:nvPr>
            <p:ph type="title"/>
          </p:nvPr>
        </p:nvSpPr>
        <p:spPr/>
        <p:txBody>
          <a:bodyPr/>
          <a:lstStyle/>
          <a:p>
            <a:r>
              <a:rPr lang="en-US" dirty="0"/>
              <a:t>Speed Dating</a:t>
            </a:r>
          </a:p>
        </p:txBody>
      </p:sp>
      <p:pic>
        <p:nvPicPr>
          <p:cNvPr id="5" name="Picture 4">
            <a:extLst>
              <a:ext uri="{FF2B5EF4-FFF2-40B4-BE49-F238E27FC236}">
                <a16:creationId xmlns:a16="http://schemas.microsoft.com/office/drawing/2014/main" id="{78E115A6-29FA-F44F-AD89-EC7673358676}"/>
              </a:ext>
            </a:extLst>
          </p:cNvPr>
          <p:cNvPicPr>
            <a:picLocks noChangeAspect="1"/>
          </p:cNvPicPr>
          <p:nvPr/>
        </p:nvPicPr>
        <p:blipFill>
          <a:blip r:embed="rId3"/>
          <a:stretch>
            <a:fillRect/>
          </a:stretch>
        </p:blipFill>
        <p:spPr>
          <a:xfrm>
            <a:off x="6835029" y="911130"/>
            <a:ext cx="5356971" cy="5356971"/>
          </a:xfrm>
          <a:prstGeom prst="rect">
            <a:avLst/>
          </a:prstGeom>
        </p:spPr>
      </p:pic>
    </p:spTree>
    <p:extLst>
      <p:ext uri="{BB962C8B-B14F-4D97-AF65-F5344CB8AC3E}">
        <p14:creationId xmlns:p14="http://schemas.microsoft.com/office/powerpoint/2010/main" val="5900049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Shape 672"/>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50</a:t>
            </a:fld>
            <a:endParaRPr sz="1800">
              <a:solidFill>
                <a:schemeClr val="dk1"/>
              </a:solidFill>
              <a:latin typeface="Calibri"/>
              <a:ea typeface="Calibri"/>
              <a:cs typeface="Calibri"/>
              <a:sym typeface="Calibri"/>
            </a:endParaRPr>
          </a:p>
        </p:txBody>
      </p:sp>
      <p:sp>
        <p:nvSpPr>
          <p:cNvPr id="673" name="Shape 673"/>
          <p:cNvSpPr txBox="1">
            <a:spLocks noGrp="1"/>
          </p:cNvSpPr>
          <p:nvPr>
            <p:ph type="body" idx="1"/>
          </p:nvPr>
        </p:nvSpPr>
        <p:spPr>
          <a:xfrm>
            <a:off x="398462" y="1036145"/>
            <a:ext cx="11457954" cy="5120158"/>
          </a:xfrm>
          <a:prstGeom prst="rect">
            <a:avLst/>
          </a:prstGeom>
          <a:noFill/>
          <a:ln>
            <a:noFill/>
          </a:ln>
        </p:spPr>
        <p:txBody>
          <a:bodyPr spcFirstLastPara="1" wrap="square" lIns="91425" tIns="45700" rIns="91425" bIns="45700" anchor="t" anchorCtr="0">
            <a:noAutofit/>
          </a:bodyPr>
          <a:lstStyle/>
          <a:p>
            <a:pPr marL="514350" marR="0" lvl="0" indent="-514350" algn="l" rtl="0">
              <a:lnSpc>
                <a:spcPct val="90000"/>
              </a:lnSpc>
              <a:spcBef>
                <a:spcPts val="0"/>
              </a:spcBef>
              <a:spcAft>
                <a:spcPts val="0"/>
              </a:spcAft>
              <a:buClr>
                <a:schemeClr val="tx1"/>
              </a:buClr>
              <a:buSzPct val="100000"/>
              <a:buFont typeface="Arial" charset="0"/>
              <a:buChar char="•"/>
            </a:pPr>
            <a:r>
              <a:rPr lang="en-US" sz="5000" i="0" u="none" strike="noStrike" cap="none" dirty="0">
                <a:solidFill>
                  <a:schemeClr val="tx1"/>
                </a:solidFill>
                <a:sym typeface="Calibri"/>
              </a:rPr>
              <a:t>What similarities/trends did you observe?</a:t>
            </a:r>
          </a:p>
          <a:p>
            <a:pPr marL="514350" marR="0" lvl="0" indent="-514350" algn="l" rtl="0">
              <a:lnSpc>
                <a:spcPct val="90000"/>
              </a:lnSpc>
              <a:spcBef>
                <a:spcPts val="0"/>
              </a:spcBef>
              <a:spcAft>
                <a:spcPts val="0"/>
              </a:spcAft>
              <a:buClr>
                <a:schemeClr val="tx1"/>
              </a:buClr>
              <a:buSzPct val="100000"/>
              <a:buFont typeface="Arial" charset="0"/>
              <a:buChar char="•"/>
            </a:pPr>
            <a:endParaRPr lang="en-US" sz="2000" i="0" u="none" strike="noStrike" cap="none" dirty="0">
              <a:solidFill>
                <a:schemeClr val="tx1"/>
              </a:solidFill>
              <a:sym typeface="Calibri"/>
            </a:endParaRPr>
          </a:p>
          <a:p>
            <a:pPr marL="514350" marR="0" lvl="0" indent="-514350" algn="l" rtl="0">
              <a:lnSpc>
                <a:spcPct val="90000"/>
              </a:lnSpc>
              <a:spcBef>
                <a:spcPts val="0"/>
              </a:spcBef>
              <a:spcAft>
                <a:spcPts val="0"/>
              </a:spcAft>
              <a:buClr>
                <a:schemeClr val="tx1"/>
              </a:buClr>
              <a:buSzPct val="100000"/>
              <a:buFont typeface="Arial" charset="0"/>
              <a:buChar char="•"/>
            </a:pPr>
            <a:r>
              <a:rPr lang="en-US" sz="5000" dirty="0">
                <a:solidFill>
                  <a:schemeClr val="tx1"/>
                </a:solidFill>
              </a:rPr>
              <a:t>What stood out to you most? Why?</a:t>
            </a:r>
          </a:p>
          <a:p>
            <a:pPr marL="514350" marR="0" lvl="0" indent="-514350" algn="l" rtl="0">
              <a:lnSpc>
                <a:spcPct val="90000"/>
              </a:lnSpc>
              <a:spcBef>
                <a:spcPts val="0"/>
              </a:spcBef>
              <a:spcAft>
                <a:spcPts val="0"/>
              </a:spcAft>
              <a:buClr>
                <a:schemeClr val="tx1"/>
              </a:buClr>
              <a:buSzPct val="100000"/>
              <a:buFont typeface="Arial" charset="0"/>
              <a:buChar char="•"/>
            </a:pPr>
            <a:endParaRPr lang="en-US" sz="2000" dirty="0">
              <a:solidFill>
                <a:schemeClr val="tx1"/>
              </a:solidFill>
            </a:endParaRPr>
          </a:p>
          <a:p>
            <a:pPr marL="514350" marR="0" lvl="0" indent="-514350" algn="l" rtl="0">
              <a:lnSpc>
                <a:spcPct val="90000"/>
              </a:lnSpc>
              <a:spcBef>
                <a:spcPts val="0"/>
              </a:spcBef>
              <a:spcAft>
                <a:spcPts val="0"/>
              </a:spcAft>
              <a:buClr>
                <a:schemeClr val="tx1"/>
              </a:buClr>
              <a:buSzPct val="100000"/>
              <a:buFont typeface="Arial" charset="0"/>
              <a:buChar char="•"/>
            </a:pPr>
            <a:r>
              <a:rPr lang="en-US" sz="5000" i="0" u="none" strike="noStrike" cap="none" dirty="0">
                <a:solidFill>
                  <a:schemeClr val="tx1"/>
                </a:solidFill>
                <a:sym typeface="Calibri"/>
              </a:rPr>
              <a:t>What would you revise about your own team’s key points after this activity?</a:t>
            </a:r>
            <a:endParaRPr sz="5000" i="0" u="none" strike="noStrike" cap="none" dirty="0">
              <a:solidFill>
                <a:schemeClr val="tx1"/>
              </a:solidFill>
              <a:sym typeface="Calibri"/>
            </a:endParaRPr>
          </a:p>
        </p:txBody>
      </p:sp>
      <p:sp>
        <p:nvSpPr>
          <p:cNvPr id="674" name="Shape 674"/>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Discuss!</a:t>
            </a:r>
            <a:endParaRPr sz="4000" b="0"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8690491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1" name="Shape 681"/>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51</a:t>
            </a:fld>
            <a:endParaRPr sz="1800">
              <a:solidFill>
                <a:schemeClr val="dk1"/>
              </a:solidFill>
              <a:latin typeface="Calibri"/>
              <a:ea typeface="Calibri"/>
              <a:cs typeface="Calibri"/>
              <a:sym typeface="Calibri"/>
            </a:endParaRPr>
          </a:p>
        </p:txBody>
      </p:sp>
      <p:sp>
        <p:nvSpPr>
          <p:cNvPr id="682" name="Shape 682"/>
          <p:cNvSpPr txBox="1">
            <a:spLocks noGrp="1"/>
          </p:cNvSpPr>
          <p:nvPr>
            <p:ph type="body" idx="1"/>
          </p:nvPr>
        </p:nvSpPr>
        <p:spPr>
          <a:xfrm>
            <a:off x="398463" y="999837"/>
            <a:ext cx="11383962" cy="4822825"/>
          </a:xfrm>
          <a:prstGeom prst="rect">
            <a:avLst/>
          </a:prstGeom>
          <a:noFill/>
          <a:ln>
            <a:noFill/>
          </a:ln>
        </p:spPr>
        <p:txBody>
          <a:bodyPr spcFirstLastPara="1" wrap="square" lIns="91425" tIns="45700" rIns="91425" bIns="45700" anchor="t" anchorCtr="0">
            <a:noAutofit/>
          </a:bodyPr>
          <a:lstStyle/>
          <a:p>
            <a:pPr marL="514350" marR="0" lvl="0" indent="-514350" rtl="0">
              <a:lnSpc>
                <a:spcPct val="90000"/>
              </a:lnSpc>
              <a:spcBef>
                <a:spcPts val="0"/>
              </a:spcBef>
              <a:spcAft>
                <a:spcPts val="0"/>
              </a:spcAft>
              <a:buClr>
                <a:schemeClr val="tx1"/>
              </a:buClr>
              <a:buSzPct val="100000"/>
              <a:buFont typeface="+mj-lt"/>
              <a:buAutoNum type="arabicParenR"/>
            </a:pPr>
            <a:r>
              <a:rPr lang="en-US" sz="4000" i="0" u="none" strike="noStrike" cap="none" dirty="0">
                <a:solidFill>
                  <a:schemeClr val="tx1"/>
                </a:solidFill>
                <a:sym typeface="Calibri"/>
              </a:rPr>
              <a:t>In post-shifts instruction, students should be:</a:t>
            </a:r>
          </a:p>
          <a:p>
            <a:pPr lvl="1" indent="-457200">
              <a:spcBef>
                <a:spcPts val="0"/>
              </a:spcBef>
              <a:buClr>
                <a:schemeClr val="tx1"/>
              </a:buClr>
              <a:buSzPct val="100000"/>
              <a:buFont typeface="Arial" charset="0"/>
              <a:buChar char="•"/>
            </a:pPr>
            <a:r>
              <a:rPr lang="en-US" sz="4000" dirty="0">
                <a:solidFill>
                  <a:schemeClr val="tx1"/>
                </a:solidFill>
              </a:rPr>
              <a:t>Reading rich, complex texts</a:t>
            </a:r>
          </a:p>
          <a:p>
            <a:pPr lvl="1" indent="-457200">
              <a:spcBef>
                <a:spcPts val="0"/>
              </a:spcBef>
              <a:buClr>
                <a:schemeClr val="tx1"/>
              </a:buClr>
              <a:buSzPct val="100000"/>
              <a:buFont typeface="Arial" charset="0"/>
              <a:buChar char="•"/>
            </a:pPr>
            <a:r>
              <a:rPr lang="en-US" sz="4000" b="0" i="0" u="none" strike="noStrike" cap="none" dirty="0">
                <a:solidFill>
                  <a:schemeClr val="tx1"/>
                </a:solidFill>
                <a:sym typeface="Calibri"/>
              </a:rPr>
              <a:t>Using text-based evidence to support their claims about a text</a:t>
            </a:r>
          </a:p>
          <a:p>
            <a:pPr lvl="1" indent="-457200">
              <a:spcBef>
                <a:spcPts val="0"/>
              </a:spcBef>
              <a:buClr>
                <a:schemeClr val="tx1"/>
              </a:buClr>
              <a:buSzPct val="100000"/>
              <a:buFont typeface="Arial" charset="0"/>
              <a:buChar char="•"/>
            </a:pPr>
            <a:r>
              <a:rPr lang="en-US" sz="4000" dirty="0">
                <a:solidFill>
                  <a:schemeClr val="tx1"/>
                </a:solidFill>
              </a:rPr>
              <a:t>Building knowledge through non-fiction texts</a:t>
            </a:r>
          </a:p>
          <a:p>
            <a:pPr lvl="1" indent="-457200">
              <a:spcBef>
                <a:spcPts val="0"/>
              </a:spcBef>
              <a:buClr>
                <a:schemeClr val="tx1"/>
              </a:buClr>
              <a:buSzPct val="100000"/>
              <a:buFont typeface="Arial" charset="0"/>
              <a:buChar char="•"/>
            </a:pPr>
            <a:endParaRPr lang="en-US" sz="3100" dirty="0"/>
          </a:p>
          <a:p>
            <a:pPr marL="742950" indent="-742950">
              <a:spcBef>
                <a:spcPts val="0"/>
              </a:spcBef>
              <a:buClr>
                <a:schemeClr val="tx1"/>
              </a:buClr>
              <a:buSzPct val="100000"/>
              <a:buFont typeface="+mj-lt"/>
              <a:buAutoNum type="arabicParenR"/>
            </a:pPr>
            <a:r>
              <a:rPr lang="en-US" sz="4000" dirty="0">
                <a:solidFill>
                  <a:schemeClr val="tx1"/>
                </a:solidFill>
              </a:rPr>
              <a:t>Shifts-aligned instruction means moving from a strategies or skills-based approach to a text-based approach</a:t>
            </a:r>
            <a:endParaRPr sz="4000" b="0" i="0" u="none" strike="noStrike" cap="none" dirty="0">
              <a:solidFill>
                <a:schemeClr val="tx1"/>
              </a:solidFill>
              <a:sym typeface="Calibri"/>
            </a:endParaRPr>
          </a:p>
        </p:txBody>
      </p:sp>
      <p:sp>
        <p:nvSpPr>
          <p:cNvPr id="683" name="Shape 683"/>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Compare to Our Key Points</a:t>
            </a:r>
            <a:endParaRPr sz="40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Shape 664"/>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52</a:t>
            </a:fld>
            <a:endParaRPr sz="1800">
              <a:solidFill>
                <a:schemeClr val="dk1"/>
              </a:solidFill>
              <a:latin typeface="Calibri"/>
              <a:ea typeface="Calibri"/>
              <a:cs typeface="Calibri"/>
              <a:sym typeface="Calibri"/>
            </a:endParaRPr>
          </a:p>
        </p:txBody>
      </p:sp>
      <p:sp>
        <p:nvSpPr>
          <p:cNvPr id="665" name="Shape 665"/>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514350" marR="0" lvl="0" indent="-514350" algn="l" rtl="0">
              <a:lnSpc>
                <a:spcPct val="150000"/>
              </a:lnSpc>
              <a:spcBef>
                <a:spcPts val="0"/>
              </a:spcBef>
              <a:spcAft>
                <a:spcPts val="0"/>
              </a:spcAft>
              <a:buClr>
                <a:schemeClr val="tx1"/>
              </a:buClr>
              <a:buSzPts val="3400"/>
              <a:buFont typeface="Arial" charset="0"/>
              <a:buChar char="•"/>
            </a:pPr>
            <a:r>
              <a:rPr lang="en-US" sz="4500" i="0" u="none" strike="noStrike" cap="none" dirty="0">
                <a:solidFill>
                  <a:schemeClr val="tx1"/>
                </a:solidFill>
                <a:sym typeface="Calibri"/>
              </a:rPr>
              <a:t>Determine key points</a:t>
            </a:r>
          </a:p>
          <a:p>
            <a:pPr marL="514350" marR="0" lvl="0" indent="-514350" algn="l" rtl="0">
              <a:lnSpc>
                <a:spcPct val="150000"/>
              </a:lnSpc>
              <a:spcBef>
                <a:spcPts val="0"/>
              </a:spcBef>
              <a:spcAft>
                <a:spcPts val="0"/>
              </a:spcAft>
              <a:buClr>
                <a:schemeClr val="tx1"/>
              </a:buClr>
              <a:buSzPts val="3400"/>
              <a:buFont typeface="Arial" charset="0"/>
              <a:buChar char="•"/>
            </a:pPr>
            <a:r>
              <a:rPr lang="en-US" sz="4500" dirty="0">
                <a:solidFill>
                  <a:schemeClr val="tx1"/>
                </a:solidFill>
              </a:rPr>
              <a:t>Identify potential hot spots</a:t>
            </a:r>
          </a:p>
          <a:p>
            <a:pPr marL="514350" marR="0" lvl="0" indent="-514350" algn="l" rtl="0">
              <a:lnSpc>
                <a:spcPct val="150000"/>
              </a:lnSpc>
              <a:spcBef>
                <a:spcPts val="0"/>
              </a:spcBef>
              <a:spcAft>
                <a:spcPts val="0"/>
              </a:spcAft>
              <a:buClr>
                <a:schemeClr val="tx1"/>
              </a:buClr>
              <a:buSzPts val="3400"/>
              <a:buFont typeface="Arial" charset="0"/>
              <a:buChar char="•"/>
            </a:pPr>
            <a:r>
              <a:rPr lang="en-US" sz="4500" dirty="0">
                <a:solidFill>
                  <a:schemeClr val="tx1"/>
                </a:solidFill>
              </a:rPr>
              <a:t>Read and annotate slide notes</a:t>
            </a:r>
          </a:p>
          <a:p>
            <a:pPr marL="514350" marR="0" lvl="0" indent="-514350" algn="l" rtl="0">
              <a:lnSpc>
                <a:spcPct val="90000"/>
              </a:lnSpc>
              <a:spcBef>
                <a:spcPts val="0"/>
              </a:spcBef>
              <a:spcAft>
                <a:spcPts val="0"/>
              </a:spcAft>
              <a:buClr>
                <a:schemeClr val="tx1"/>
              </a:buClr>
              <a:buSzPts val="3400"/>
              <a:buFont typeface="Arial" charset="0"/>
              <a:buChar char="•"/>
            </a:pPr>
            <a:endParaRPr dirty="0"/>
          </a:p>
          <a:p>
            <a:pPr marL="0" marR="0" lvl="0" indent="0" algn="l" rtl="0">
              <a:lnSpc>
                <a:spcPct val="90000"/>
              </a:lnSpc>
              <a:spcBef>
                <a:spcPts val="1000"/>
              </a:spcBef>
              <a:spcAft>
                <a:spcPts val="0"/>
              </a:spcAft>
              <a:buClr>
                <a:srgbClr val="5A5A5A"/>
              </a:buClr>
              <a:buSzPts val="3400"/>
              <a:buFont typeface="Arial"/>
              <a:buNone/>
            </a:pPr>
            <a:endParaRPr sz="3400" b="1" i="0" u="none" strike="noStrike" cap="none" dirty="0">
              <a:solidFill>
                <a:srgbClr val="5A5A5A"/>
              </a:solidFill>
              <a:latin typeface="Calibri"/>
              <a:ea typeface="Calibri"/>
              <a:cs typeface="Calibri"/>
              <a:sym typeface="Calibri"/>
            </a:endParaRPr>
          </a:p>
        </p:txBody>
      </p:sp>
      <p:sp>
        <p:nvSpPr>
          <p:cNvPr id="666" name="Shape 666"/>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Step 3: Annotate Your Facilitator’s Guide</a:t>
            </a:r>
            <a:endParaRPr sz="4000" b="0" i="0" u="none" strike="noStrike" cap="none" dirty="0">
              <a:solidFill>
                <a:schemeClr val="lt1"/>
              </a:solidFill>
              <a:latin typeface="Calibri"/>
              <a:ea typeface="Calibri"/>
              <a:cs typeface="Calibri"/>
              <a:sym typeface="Calibri"/>
            </a:endParaRPr>
          </a:p>
        </p:txBody>
      </p:sp>
      <p:sp>
        <p:nvSpPr>
          <p:cNvPr id="2" name="TextBox 1"/>
          <p:cNvSpPr txBox="1"/>
          <p:nvPr/>
        </p:nvSpPr>
        <p:spPr>
          <a:xfrm>
            <a:off x="856292" y="2269835"/>
            <a:ext cx="6900342" cy="1202559"/>
          </a:xfrm>
          <a:prstGeom prst="rect">
            <a:avLst/>
          </a:prstGeom>
          <a:noFill/>
          <a:ln w="50800">
            <a:solidFill>
              <a:srgbClr val="FF0000"/>
            </a:solidFill>
          </a:ln>
        </p:spPr>
        <p:txBody>
          <a:bodyPr wrap="square" rtlCol="0">
            <a:spAutoFit/>
          </a:bodyPr>
          <a:lstStyle/>
          <a:p>
            <a:endParaRPr lang="en-US"/>
          </a:p>
        </p:txBody>
      </p:sp>
    </p:spTree>
    <p:extLst>
      <p:ext uri="{BB962C8B-B14F-4D97-AF65-F5344CB8AC3E}">
        <p14:creationId xmlns:p14="http://schemas.microsoft.com/office/powerpoint/2010/main" val="108766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53</a:t>
            </a:fld>
            <a:endParaRPr sz="1800">
              <a:solidFill>
                <a:schemeClr val="dk1"/>
              </a:solidFill>
              <a:latin typeface="Calibri"/>
              <a:ea typeface="Calibri"/>
              <a:cs typeface="Calibri"/>
              <a:sym typeface="Calibri"/>
            </a:endParaRPr>
          </a:p>
        </p:txBody>
      </p:sp>
      <p:sp>
        <p:nvSpPr>
          <p:cNvPr id="743" name="Shape 743"/>
          <p:cNvSpPr txBox="1">
            <a:spLocks noGrp="1"/>
          </p:cNvSpPr>
          <p:nvPr>
            <p:ph type="body" idx="1"/>
          </p:nvPr>
        </p:nvSpPr>
        <p:spPr>
          <a:xfrm>
            <a:off x="398463" y="1193800"/>
            <a:ext cx="6948268" cy="482282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AE508B"/>
              </a:buClr>
              <a:buSzPts val="3200"/>
              <a:buFont typeface="Arial"/>
              <a:buNone/>
            </a:pPr>
            <a:r>
              <a:rPr lang="en-US" sz="4000" b="1" i="0" u="none" strike="noStrike" cap="none" dirty="0">
                <a:solidFill>
                  <a:srgbClr val="AE508B"/>
                </a:solidFill>
                <a:sym typeface="Calibri"/>
              </a:rPr>
              <a:t>Portions of the training where…</a:t>
            </a:r>
            <a:endParaRPr sz="4000" b="1" i="0" u="none" strike="noStrike" cap="none" dirty="0">
              <a:solidFill>
                <a:srgbClr val="AE508B"/>
              </a:solidFill>
              <a:sym typeface="Calibri"/>
            </a:endParaRPr>
          </a:p>
          <a:p>
            <a:pPr marL="228600" marR="0" lvl="0" indent="-228600" algn="l" rtl="0">
              <a:lnSpc>
                <a:spcPct val="90000"/>
              </a:lnSpc>
              <a:spcBef>
                <a:spcPts val="1000"/>
              </a:spcBef>
              <a:spcAft>
                <a:spcPts val="0"/>
              </a:spcAft>
              <a:buClr>
                <a:srgbClr val="5A5A5A"/>
              </a:buClr>
              <a:buSzPts val="3200"/>
              <a:buFont typeface="Arial"/>
              <a:buChar char="•"/>
            </a:pPr>
            <a:r>
              <a:rPr lang="en-US" sz="4000" b="0" i="0" u="none" strike="noStrike" cap="none" dirty="0">
                <a:solidFill>
                  <a:schemeClr val="tx1"/>
                </a:solidFill>
                <a:sym typeface="Calibri"/>
              </a:rPr>
              <a:t>Participants may have misconceptions </a:t>
            </a:r>
            <a:endParaRPr lang="en-US" sz="4000" dirty="0">
              <a:solidFill>
                <a:schemeClr val="tx1"/>
              </a:solidFill>
            </a:endParaRPr>
          </a:p>
          <a:p>
            <a:pPr marL="228600" marR="0" lvl="0" indent="-228600" algn="l" rtl="0">
              <a:lnSpc>
                <a:spcPct val="90000"/>
              </a:lnSpc>
              <a:spcBef>
                <a:spcPts val="1000"/>
              </a:spcBef>
              <a:spcAft>
                <a:spcPts val="0"/>
              </a:spcAft>
              <a:buClr>
                <a:srgbClr val="5A5A5A"/>
              </a:buClr>
              <a:buSzPts val="3200"/>
              <a:buFont typeface="Arial"/>
              <a:buChar char="•"/>
            </a:pPr>
            <a:r>
              <a:rPr lang="en-US" sz="4000" b="0" i="0" u="none" strike="noStrike" cap="none" dirty="0">
                <a:solidFill>
                  <a:schemeClr val="tx1"/>
                </a:solidFill>
                <a:sym typeface="Calibri"/>
              </a:rPr>
              <a:t>Participants may experience discomfort </a:t>
            </a:r>
            <a:endParaRPr sz="4000" b="0" i="0" u="none" strike="noStrike" cap="none" dirty="0">
              <a:solidFill>
                <a:schemeClr val="tx1"/>
              </a:solidFill>
              <a:sym typeface="Calibri"/>
            </a:endParaRPr>
          </a:p>
          <a:p>
            <a:pPr marL="228600" marR="0" lvl="0" indent="-228600" algn="l" rtl="0">
              <a:lnSpc>
                <a:spcPct val="90000"/>
              </a:lnSpc>
              <a:spcBef>
                <a:spcPts val="1000"/>
              </a:spcBef>
              <a:spcAft>
                <a:spcPts val="0"/>
              </a:spcAft>
              <a:buClr>
                <a:srgbClr val="5A5A5A"/>
              </a:buClr>
              <a:buSzPts val="3200"/>
              <a:buFont typeface="Arial"/>
              <a:buChar char="•"/>
            </a:pPr>
            <a:r>
              <a:rPr lang="en-US" sz="4000" b="0" i="0" u="none" strike="noStrike" cap="none" dirty="0">
                <a:solidFill>
                  <a:schemeClr val="tx1"/>
                </a:solidFill>
                <a:sym typeface="Calibri"/>
              </a:rPr>
              <a:t>Facilitation is complex or challenging</a:t>
            </a:r>
            <a:endParaRPr sz="4000" dirty="0">
              <a:solidFill>
                <a:schemeClr val="tx1"/>
              </a:solidFill>
            </a:endParaRPr>
          </a:p>
          <a:p>
            <a:pPr marL="0" marR="0" lvl="0" indent="0" algn="l" rtl="0">
              <a:lnSpc>
                <a:spcPct val="90000"/>
              </a:lnSpc>
              <a:spcBef>
                <a:spcPts val="1000"/>
              </a:spcBef>
              <a:spcAft>
                <a:spcPts val="0"/>
              </a:spcAft>
              <a:buClr>
                <a:srgbClr val="5A5A5A"/>
              </a:buClr>
              <a:buSzPts val="3200"/>
              <a:buFont typeface="Arial"/>
              <a:buNone/>
            </a:pPr>
            <a:endParaRPr sz="3200" b="0" i="0" u="none" strike="noStrike" cap="none" dirty="0">
              <a:solidFill>
                <a:srgbClr val="5A5A5A"/>
              </a:solidFill>
              <a:latin typeface="Calibri"/>
              <a:ea typeface="Calibri"/>
              <a:cs typeface="Calibri"/>
              <a:sym typeface="Calibri"/>
            </a:endParaRPr>
          </a:p>
          <a:p>
            <a:pPr marL="0" marR="0" lvl="0" indent="0" algn="l" rtl="0">
              <a:lnSpc>
                <a:spcPct val="90000"/>
              </a:lnSpc>
              <a:spcBef>
                <a:spcPts val="1000"/>
              </a:spcBef>
              <a:spcAft>
                <a:spcPts val="0"/>
              </a:spcAft>
              <a:buClr>
                <a:srgbClr val="5A5A5A"/>
              </a:buClr>
              <a:buSzPts val="3200"/>
              <a:buFont typeface="Arial"/>
              <a:buNone/>
            </a:pPr>
            <a:endParaRPr sz="3200" b="0" i="0" u="none" strike="noStrike" cap="none" dirty="0">
              <a:solidFill>
                <a:srgbClr val="5A5A5A"/>
              </a:solidFill>
              <a:latin typeface="Calibri"/>
              <a:ea typeface="Calibri"/>
              <a:cs typeface="Calibri"/>
              <a:sym typeface="Calibri"/>
            </a:endParaRPr>
          </a:p>
        </p:txBody>
      </p:sp>
      <p:sp>
        <p:nvSpPr>
          <p:cNvPr id="744" name="Shape 744"/>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What do we mean by “hot spots”?</a:t>
            </a:r>
            <a:endParaRPr sz="4000" b="0" i="0" u="none" strike="noStrike" cap="none" dirty="0">
              <a:solidFill>
                <a:schemeClr val="lt1"/>
              </a:solidFill>
              <a:latin typeface="Calibri"/>
              <a:ea typeface="Calibri"/>
              <a:cs typeface="Calibri"/>
              <a:sym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0510" y="1403969"/>
            <a:ext cx="4225906" cy="4262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54</a:t>
            </a:fld>
            <a:endParaRPr sz="1800">
              <a:solidFill>
                <a:schemeClr val="dk1"/>
              </a:solidFill>
              <a:latin typeface="Calibri"/>
              <a:ea typeface="Calibri"/>
              <a:cs typeface="Calibri"/>
              <a:sym typeface="Calibri"/>
            </a:endParaRPr>
          </a:p>
        </p:txBody>
      </p:sp>
      <p:sp>
        <p:nvSpPr>
          <p:cNvPr id="743" name="Shape 743"/>
          <p:cNvSpPr txBox="1">
            <a:spLocks noGrp="1"/>
          </p:cNvSpPr>
          <p:nvPr>
            <p:ph type="body" idx="1"/>
          </p:nvPr>
        </p:nvSpPr>
        <p:spPr>
          <a:xfrm>
            <a:off x="373063" y="1124043"/>
            <a:ext cx="5189537" cy="4822825"/>
          </a:xfrm>
          <a:prstGeom prst="rect">
            <a:avLst/>
          </a:prstGeom>
          <a:noFill/>
          <a:ln w="38100">
            <a:solidFill>
              <a:schemeClr val="bg2"/>
            </a:solid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AE508B"/>
              </a:buClr>
              <a:buSzPts val="3200"/>
              <a:buFont typeface="Arial"/>
              <a:buNone/>
            </a:pPr>
            <a:r>
              <a:rPr lang="en-US" sz="3900" b="1" i="0" u="none" strike="noStrike" cap="none" dirty="0">
                <a:solidFill>
                  <a:srgbClr val="AE508B"/>
                </a:solidFill>
                <a:sym typeface="Calibri"/>
              </a:rPr>
              <a:t>Potential Hot Spot</a:t>
            </a:r>
            <a:endParaRPr sz="3900" b="1" i="0" u="none" strike="noStrike" cap="none" dirty="0">
              <a:solidFill>
                <a:srgbClr val="AE508B"/>
              </a:solidFill>
              <a:sym typeface="Calibri"/>
            </a:endParaRPr>
          </a:p>
          <a:p>
            <a:pPr marL="228600" marR="0" lvl="0" indent="-228600" algn="l" rtl="0">
              <a:lnSpc>
                <a:spcPct val="90000"/>
              </a:lnSpc>
              <a:spcBef>
                <a:spcPts val="1000"/>
              </a:spcBef>
              <a:spcAft>
                <a:spcPts val="0"/>
              </a:spcAft>
              <a:buClr>
                <a:srgbClr val="5A5A5A"/>
              </a:buClr>
              <a:buSzPts val="3200"/>
              <a:buFont typeface="Arial"/>
              <a:buChar char="•"/>
            </a:pPr>
            <a:r>
              <a:rPr lang="en-US" sz="3900" dirty="0">
                <a:solidFill>
                  <a:schemeClr val="tx1"/>
                </a:solidFill>
              </a:rPr>
              <a:t>Mindset Issue – participants may note that the pre-shifts text is more accessible than the post-shifts text (i.e. “this text is too difficult for my students”)</a:t>
            </a:r>
            <a:endParaRPr sz="3900" dirty="0">
              <a:solidFill>
                <a:schemeClr val="tx1"/>
              </a:solidFill>
            </a:endParaRPr>
          </a:p>
          <a:p>
            <a:pPr marL="0" marR="0" lvl="0" indent="0" algn="l" rtl="0">
              <a:lnSpc>
                <a:spcPct val="90000"/>
              </a:lnSpc>
              <a:spcBef>
                <a:spcPts val="1000"/>
              </a:spcBef>
              <a:spcAft>
                <a:spcPts val="0"/>
              </a:spcAft>
              <a:buClr>
                <a:srgbClr val="5A5A5A"/>
              </a:buClr>
              <a:buSzPts val="3200"/>
              <a:buFont typeface="Arial"/>
              <a:buNone/>
            </a:pPr>
            <a:endParaRPr sz="3200" b="0" i="0" u="none" strike="noStrike" cap="none" dirty="0">
              <a:solidFill>
                <a:srgbClr val="5A5A5A"/>
              </a:solidFill>
              <a:latin typeface="Calibri"/>
              <a:ea typeface="Calibri"/>
              <a:cs typeface="Calibri"/>
              <a:sym typeface="Calibri"/>
            </a:endParaRPr>
          </a:p>
          <a:p>
            <a:pPr marL="0" marR="0" lvl="0" indent="0" algn="l" rtl="0">
              <a:lnSpc>
                <a:spcPct val="90000"/>
              </a:lnSpc>
              <a:spcBef>
                <a:spcPts val="1000"/>
              </a:spcBef>
              <a:spcAft>
                <a:spcPts val="0"/>
              </a:spcAft>
              <a:buClr>
                <a:srgbClr val="5A5A5A"/>
              </a:buClr>
              <a:buSzPts val="3200"/>
              <a:buFont typeface="Arial"/>
              <a:buNone/>
            </a:pPr>
            <a:endParaRPr sz="3200" b="0" i="0" u="none" strike="noStrike" cap="none" dirty="0">
              <a:solidFill>
                <a:srgbClr val="5A5A5A"/>
              </a:solidFill>
              <a:latin typeface="Calibri"/>
              <a:ea typeface="Calibri"/>
              <a:cs typeface="Calibri"/>
              <a:sym typeface="Calibri"/>
            </a:endParaRPr>
          </a:p>
        </p:txBody>
      </p:sp>
      <p:sp>
        <p:nvSpPr>
          <p:cNvPr id="744" name="Shape 744"/>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For example</a:t>
            </a:r>
            <a:r>
              <a:rPr lang="is-IS" sz="4000" b="0" i="0" u="none" strike="noStrike" cap="none" dirty="0">
                <a:solidFill>
                  <a:schemeClr val="lt1"/>
                </a:solidFill>
                <a:latin typeface="Calibri"/>
                <a:ea typeface="Calibri"/>
                <a:cs typeface="Calibri"/>
                <a:sym typeface="Calibri"/>
              </a:rPr>
              <a:t>…</a:t>
            </a:r>
            <a:endParaRPr sz="4000" b="0" i="0" u="none" strike="noStrike" cap="none" dirty="0">
              <a:solidFill>
                <a:schemeClr val="lt1"/>
              </a:solidFill>
              <a:latin typeface="Calibri"/>
              <a:ea typeface="Calibri"/>
              <a:cs typeface="Calibri"/>
              <a:sym typeface="Calibri"/>
            </a:endParaRPr>
          </a:p>
        </p:txBody>
      </p:sp>
      <p:sp>
        <p:nvSpPr>
          <p:cNvPr id="6" name="Shape 743"/>
          <p:cNvSpPr txBox="1">
            <a:spLocks/>
          </p:cNvSpPr>
          <p:nvPr/>
        </p:nvSpPr>
        <p:spPr>
          <a:xfrm>
            <a:off x="6352238" y="1124044"/>
            <a:ext cx="5189537" cy="4822825"/>
          </a:xfrm>
          <a:prstGeom prst="rect">
            <a:avLst/>
          </a:prstGeom>
          <a:noFill/>
          <a:ln w="38100">
            <a:solidFill>
              <a:schemeClr val="bg2"/>
            </a:solid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0" indent="0" algn="ctr">
              <a:spcBef>
                <a:spcPts val="0"/>
              </a:spcBef>
              <a:buClr>
                <a:srgbClr val="AE508B"/>
              </a:buClr>
              <a:buSzPts val="3200"/>
              <a:buFont typeface="Arial"/>
              <a:buNone/>
            </a:pPr>
            <a:r>
              <a:rPr lang="en-US" sz="4000" b="1" dirty="0">
                <a:solidFill>
                  <a:srgbClr val="AE508B"/>
                </a:solidFill>
              </a:rPr>
              <a:t>How to Address</a:t>
            </a:r>
          </a:p>
          <a:p>
            <a:pPr marL="228600" indent="-228600">
              <a:buSzPts val="3200"/>
            </a:pPr>
            <a:r>
              <a:rPr lang="en-US" sz="3200" dirty="0">
                <a:solidFill>
                  <a:schemeClr val="tx1"/>
                </a:solidFill>
              </a:rPr>
              <a:t>Acknowledge the challenge</a:t>
            </a:r>
          </a:p>
          <a:p>
            <a:pPr marL="228600" indent="-228600">
              <a:buSzPts val="3200"/>
            </a:pPr>
            <a:r>
              <a:rPr lang="en-US" sz="3200" dirty="0">
                <a:solidFill>
                  <a:schemeClr val="tx1"/>
                </a:solidFill>
              </a:rPr>
              <a:t>Explain that we will be uncovering research that explains </a:t>
            </a:r>
            <a:r>
              <a:rPr lang="en-US" sz="3200" b="1" dirty="0">
                <a:solidFill>
                  <a:schemeClr val="bg2"/>
                </a:solidFill>
              </a:rPr>
              <a:t>why</a:t>
            </a:r>
            <a:r>
              <a:rPr lang="en-US" sz="3200" dirty="0">
                <a:solidFill>
                  <a:schemeClr val="tx1"/>
                </a:solidFill>
              </a:rPr>
              <a:t> it’s so important for students to read complex texts and will be learning strategies for </a:t>
            </a:r>
            <a:r>
              <a:rPr lang="en-US" sz="3200" b="1" dirty="0">
                <a:solidFill>
                  <a:schemeClr val="bg2"/>
                </a:solidFill>
              </a:rPr>
              <a:t>how</a:t>
            </a:r>
            <a:r>
              <a:rPr lang="en-US" sz="3200" dirty="0">
                <a:solidFill>
                  <a:schemeClr val="tx1"/>
                </a:solidFill>
              </a:rPr>
              <a:t> to give ALL students access to texts like this</a:t>
            </a:r>
          </a:p>
          <a:p>
            <a:pPr marL="0" indent="0">
              <a:buSzPts val="3200"/>
              <a:buFont typeface="Arial"/>
              <a:buNone/>
            </a:pPr>
            <a:endParaRPr lang="en-US" sz="3200" dirty="0"/>
          </a:p>
          <a:p>
            <a:pPr marL="0" indent="0">
              <a:buSzPts val="3200"/>
              <a:buFont typeface="Arial"/>
              <a:buNone/>
            </a:pPr>
            <a:endParaRPr lang="en-US" sz="3200" dirty="0"/>
          </a:p>
        </p:txBody>
      </p:sp>
      <p:sp>
        <p:nvSpPr>
          <p:cNvPr id="2" name="TextBox 1"/>
          <p:cNvSpPr txBox="1"/>
          <p:nvPr/>
        </p:nvSpPr>
        <p:spPr>
          <a:xfrm>
            <a:off x="13817600" y="-127000"/>
            <a:ext cx="184731" cy="307777"/>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59522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4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3" grpId="0" uiExpand="1" build="p" animBg="1"/>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55</a:t>
            </a:fld>
            <a:endParaRPr lang="uk-UA"/>
          </a:p>
        </p:txBody>
      </p:sp>
      <p:sp>
        <p:nvSpPr>
          <p:cNvPr id="4" name="Title 3"/>
          <p:cNvSpPr>
            <a:spLocks noGrp="1"/>
          </p:cNvSpPr>
          <p:nvPr>
            <p:ph type="title"/>
          </p:nvPr>
        </p:nvSpPr>
        <p:spPr/>
        <p:txBody>
          <a:bodyPr/>
          <a:lstStyle/>
          <a:p>
            <a:r>
              <a:rPr lang="en-US" dirty="0"/>
              <a:t>Identify Potential Hot Spots</a:t>
            </a:r>
          </a:p>
        </p:txBody>
      </p:sp>
      <p:sp>
        <p:nvSpPr>
          <p:cNvPr id="5" name="Shape 745"/>
          <p:cNvSpPr txBox="1">
            <a:spLocks noGrp="1"/>
          </p:cNvSpPr>
          <p:nvPr>
            <p:ph type="body" idx="1"/>
          </p:nvPr>
        </p:nvSpPr>
        <p:spPr>
          <a:xfrm>
            <a:off x="398462" y="1193800"/>
            <a:ext cx="11457953" cy="4822825"/>
          </a:xfrm>
          <a:prstGeom prst="rect">
            <a:avLst/>
          </a:prstGeom>
          <a:noFill/>
          <a:ln>
            <a:noFill/>
          </a:ln>
        </p:spPr>
        <p:txBody>
          <a:bodyPr spcFirstLastPara="1" wrap="square" lIns="91425" tIns="45700" rIns="91425" bIns="45700" anchor="t" anchorCtr="0">
            <a:noAutofit/>
          </a:bodyPr>
          <a:lstStyle/>
          <a:p>
            <a:pPr marL="458788" marR="0" lvl="0" indent="-458788" algn="l" rtl="0">
              <a:lnSpc>
                <a:spcPct val="90000"/>
              </a:lnSpc>
              <a:spcBef>
                <a:spcPts val="1000"/>
              </a:spcBef>
              <a:spcAft>
                <a:spcPts val="0"/>
              </a:spcAft>
              <a:buClr>
                <a:srgbClr val="5A5A5A"/>
              </a:buClr>
              <a:buSzPts val="3200"/>
              <a:buFont typeface="Arial"/>
              <a:buChar char="•"/>
            </a:pPr>
            <a:r>
              <a:rPr lang="en-US" sz="5000" dirty="0">
                <a:solidFill>
                  <a:schemeClr val="tx1"/>
                </a:solidFill>
                <a:sym typeface="Calibri"/>
              </a:rPr>
              <a:t>Where might these hot spots arise in this content? Why?</a:t>
            </a:r>
          </a:p>
          <a:p>
            <a:pPr marL="458788" marR="0" lvl="0" indent="-458788" algn="l" rtl="0">
              <a:lnSpc>
                <a:spcPct val="90000"/>
              </a:lnSpc>
              <a:spcBef>
                <a:spcPts val="1000"/>
              </a:spcBef>
              <a:spcAft>
                <a:spcPts val="0"/>
              </a:spcAft>
              <a:buClr>
                <a:srgbClr val="5A5A5A"/>
              </a:buClr>
              <a:buSzPts val="3200"/>
              <a:buFont typeface="Arial"/>
              <a:buChar char="•"/>
            </a:pPr>
            <a:endParaRPr sz="2500" dirty="0">
              <a:solidFill>
                <a:schemeClr val="tx1"/>
              </a:solidFill>
            </a:endParaRPr>
          </a:p>
          <a:p>
            <a:pPr marL="458788" marR="0" lvl="0" indent="-458788" algn="l" rtl="0">
              <a:lnSpc>
                <a:spcPct val="90000"/>
              </a:lnSpc>
              <a:spcBef>
                <a:spcPts val="1000"/>
              </a:spcBef>
              <a:spcAft>
                <a:spcPts val="0"/>
              </a:spcAft>
              <a:buClr>
                <a:srgbClr val="5A5A5A"/>
              </a:buClr>
              <a:buSzPts val="3200"/>
              <a:buFont typeface="Arial"/>
              <a:buChar char="•"/>
            </a:pPr>
            <a:r>
              <a:rPr lang="en-US" sz="5000" dirty="0">
                <a:solidFill>
                  <a:schemeClr val="tx1"/>
                </a:solidFill>
                <a:sym typeface="Calibri"/>
              </a:rPr>
              <a:t>How will you plan to address them? </a:t>
            </a:r>
            <a:endParaRPr sz="5000" dirty="0">
              <a:solidFill>
                <a:schemeClr val="tx1"/>
              </a:solidFill>
            </a:endParaRPr>
          </a:p>
        </p:txBody>
      </p:sp>
    </p:spTree>
    <p:extLst>
      <p:ext uri="{BB962C8B-B14F-4D97-AF65-F5344CB8AC3E}">
        <p14:creationId xmlns:p14="http://schemas.microsoft.com/office/powerpoint/2010/main" val="12002455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Shape 664"/>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56</a:t>
            </a:fld>
            <a:endParaRPr sz="1800">
              <a:solidFill>
                <a:schemeClr val="dk1"/>
              </a:solidFill>
              <a:latin typeface="Calibri"/>
              <a:ea typeface="Calibri"/>
              <a:cs typeface="Calibri"/>
              <a:sym typeface="Calibri"/>
            </a:endParaRPr>
          </a:p>
        </p:txBody>
      </p:sp>
      <p:sp>
        <p:nvSpPr>
          <p:cNvPr id="665" name="Shape 665"/>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514350" marR="0" lvl="0" indent="-514350" algn="l" rtl="0">
              <a:lnSpc>
                <a:spcPct val="150000"/>
              </a:lnSpc>
              <a:spcBef>
                <a:spcPts val="0"/>
              </a:spcBef>
              <a:spcAft>
                <a:spcPts val="0"/>
              </a:spcAft>
              <a:buClr>
                <a:schemeClr val="tx1"/>
              </a:buClr>
              <a:buSzPts val="3400"/>
              <a:buFont typeface="Arial" charset="0"/>
              <a:buChar char="•"/>
            </a:pPr>
            <a:r>
              <a:rPr lang="en-US" sz="4500" i="0" u="none" strike="noStrike" cap="none" dirty="0">
                <a:solidFill>
                  <a:schemeClr val="tx1"/>
                </a:solidFill>
                <a:sym typeface="Calibri"/>
              </a:rPr>
              <a:t>Determine key points</a:t>
            </a:r>
          </a:p>
          <a:p>
            <a:pPr marL="514350" marR="0" lvl="0" indent="-514350" algn="l" rtl="0">
              <a:lnSpc>
                <a:spcPct val="150000"/>
              </a:lnSpc>
              <a:spcBef>
                <a:spcPts val="0"/>
              </a:spcBef>
              <a:spcAft>
                <a:spcPts val="0"/>
              </a:spcAft>
              <a:buClr>
                <a:schemeClr val="tx1"/>
              </a:buClr>
              <a:buSzPts val="3400"/>
              <a:buFont typeface="Arial" charset="0"/>
              <a:buChar char="•"/>
            </a:pPr>
            <a:r>
              <a:rPr lang="en-US" sz="4500" dirty="0">
                <a:solidFill>
                  <a:schemeClr val="tx1"/>
                </a:solidFill>
              </a:rPr>
              <a:t>Identify potential hot spots</a:t>
            </a:r>
          </a:p>
          <a:p>
            <a:pPr marL="514350" marR="0" lvl="0" indent="-514350" algn="l" rtl="0">
              <a:lnSpc>
                <a:spcPct val="150000"/>
              </a:lnSpc>
              <a:spcBef>
                <a:spcPts val="0"/>
              </a:spcBef>
              <a:spcAft>
                <a:spcPts val="0"/>
              </a:spcAft>
              <a:buClr>
                <a:schemeClr val="tx1"/>
              </a:buClr>
              <a:buSzPts val="3400"/>
              <a:buFont typeface="Arial" charset="0"/>
              <a:buChar char="•"/>
            </a:pPr>
            <a:r>
              <a:rPr lang="en-US" sz="4500" dirty="0">
                <a:solidFill>
                  <a:schemeClr val="tx1"/>
                </a:solidFill>
              </a:rPr>
              <a:t>Read and annotate slide notes</a:t>
            </a:r>
          </a:p>
          <a:p>
            <a:pPr marL="514350" marR="0" lvl="0" indent="-514350" algn="l" rtl="0">
              <a:lnSpc>
                <a:spcPct val="90000"/>
              </a:lnSpc>
              <a:spcBef>
                <a:spcPts val="0"/>
              </a:spcBef>
              <a:spcAft>
                <a:spcPts val="0"/>
              </a:spcAft>
              <a:buClr>
                <a:schemeClr val="tx1"/>
              </a:buClr>
              <a:buSzPts val="3400"/>
              <a:buFont typeface="Arial" charset="0"/>
              <a:buChar char="•"/>
            </a:pPr>
            <a:endParaRPr dirty="0"/>
          </a:p>
          <a:p>
            <a:pPr marL="0" marR="0" lvl="0" indent="0" algn="l" rtl="0">
              <a:lnSpc>
                <a:spcPct val="90000"/>
              </a:lnSpc>
              <a:spcBef>
                <a:spcPts val="1000"/>
              </a:spcBef>
              <a:spcAft>
                <a:spcPts val="0"/>
              </a:spcAft>
              <a:buClr>
                <a:srgbClr val="5A5A5A"/>
              </a:buClr>
              <a:buSzPts val="3400"/>
              <a:buFont typeface="Arial"/>
              <a:buNone/>
            </a:pPr>
            <a:endParaRPr sz="3400" b="1" i="0" u="none" strike="noStrike" cap="none" dirty="0">
              <a:solidFill>
                <a:srgbClr val="5A5A5A"/>
              </a:solidFill>
              <a:latin typeface="Calibri"/>
              <a:ea typeface="Calibri"/>
              <a:cs typeface="Calibri"/>
              <a:sym typeface="Calibri"/>
            </a:endParaRPr>
          </a:p>
        </p:txBody>
      </p:sp>
      <p:sp>
        <p:nvSpPr>
          <p:cNvPr id="666" name="Shape 666"/>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Step 3: Annotate Your Facilitator Notes </a:t>
            </a:r>
            <a:endParaRPr sz="4000" b="0" i="0" u="none" strike="noStrike" cap="none" dirty="0">
              <a:solidFill>
                <a:schemeClr val="lt1"/>
              </a:solidFill>
              <a:latin typeface="Calibri"/>
              <a:ea typeface="Calibri"/>
              <a:cs typeface="Calibri"/>
              <a:sym typeface="Calibri"/>
            </a:endParaRPr>
          </a:p>
        </p:txBody>
      </p:sp>
      <p:sp>
        <p:nvSpPr>
          <p:cNvPr id="2" name="TextBox 1"/>
          <p:cNvSpPr txBox="1"/>
          <p:nvPr/>
        </p:nvSpPr>
        <p:spPr>
          <a:xfrm>
            <a:off x="850161" y="3284959"/>
            <a:ext cx="8224646" cy="1202559"/>
          </a:xfrm>
          <a:prstGeom prst="rect">
            <a:avLst/>
          </a:prstGeom>
          <a:noFill/>
          <a:ln w="50800">
            <a:solidFill>
              <a:srgbClr val="FF0000"/>
            </a:solidFill>
          </a:ln>
        </p:spPr>
        <p:txBody>
          <a:bodyPr wrap="square" rtlCol="0">
            <a:spAutoFit/>
          </a:bodyPr>
          <a:lstStyle/>
          <a:p>
            <a:endParaRPr lang="en-US"/>
          </a:p>
        </p:txBody>
      </p:sp>
    </p:spTree>
    <p:extLst>
      <p:ext uri="{BB962C8B-B14F-4D97-AF65-F5344CB8AC3E}">
        <p14:creationId xmlns:p14="http://schemas.microsoft.com/office/powerpoint/2010/main" val="1308206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759"/>
        <p:cNvGrpSpPr/>
        <p:nvPr/>
      </p:nvGrpSpPr>
      <p:grpSpPr>
        <a:xfrm>
          <a:off x="0" y="0"/>
          <a:ext cx="0" cy="0"/>
          <a:chOff x="0" y="0"/>
          <a:chExt cx="0" cy="0"/>
        </a:xfrm>
      </p:grpSpPr>
      <p:sp>
        <p:nvSpPr>
          <p:cNvPr id="760" name="Shape 760"/>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57</a:t>
            </a:fld>
            <a:endParaRPr sz="1800">
              <a:solidFill>
                <a:schemeClr val="dk1"/>
              </a:solidFill>
              <a:latin typeface="Calibri"/>
              <a:ea typeface="Calibri"/>
              <a:cs typeface="Calibri"/>
              <a:sym typeface="Calibri"/>
            </a:endParaRPr>
          </a:p>
        </p:txBody>
      </p:sp>
      <p:sp>
        <p:nvSpPr>
          <p:cNvPr id="762" name="Shape 762"/>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What does this look like?</a:t>
            </a:r>
            <a:endParaRPr sz="4000" b="0" i="0" u="none" strike="noStrike" cap="none" dirty="0">
              <a:solidFill>
                <a:schemeClr val="lt1"/>
              </a:solidFill>
              <a:latin typeface="Calibri"/>
              <a:ea typeface="Calibri"/>
              <a:cs typeface="Calibri"/>
              <a:sym typeface="Calibri"/>
            </a:endParaRPr>
          </a:p>
        </p:txBody>
      </p:sp>
      <p:sp>
        <p:nvSpPr>
          <p:cNvPr id="763" name="Shape 763"/>
          <p:cNvSpPr txBox="1"/>
          <p:nvPr/>
        </p:nvSpPr>
        <p:spPr>
          <a:xfrm>
            <a:off x="550863" y="1030890"/>
            <a:ext cx="5646737" cy="4822825"/>
          </a:xfrm>
          <a:prstGeom prst="rect">
            <a:avLst/>
          </a:prstGeom>
          <a:noFill/>
          <a:ln>
            <a:noFill/>
          </a:ln>
        </p:spPr>
        <p:txBody>
          <a:bodyPr spcFirstLastPara="1" wrap="square" lIns="91425" tIns="45700" rIns="91425" bIns="45700" anchor="t" anchorCtr="0">
            <a:noAutofit/>
          </a:bodyPr>
          <a:lstStyle/>
          <a:p>
            <a:pPr marL="457200" marR="0" lvl="0" indent="-457200" algn="l" rtl="0">
              <a:lnSpc>
                <a:spcPct val="90000"/>
              </a:lnSpc>
              <a:spcBef>
                <a:spcPts val="0"/>
              </a:spcBef>
              <a:spcAft>
                <a:spcPts val="0"/>
              </a:spcAft>
              <a:buClr>
                <a:srgbClr val="5A5A5A"/>
              </a:buClr>
              <a:buSzPts val="3400"/>
              <a:buFont typeface="Arial" charset="0"/>
              <a:buChar char="•"/>
            </a:pPr>
            <a:r>
              <a:rPr lang="en-US" sz="4000" dirty="0">
                <a:solidFill>
                  <a:schemeClr val="tx1"/>
                </a:solidFill>
                <a:latin typeface="Calibri"/>
                <a:ea typeface="Calibri"/>
                <a:cs typeface="Calibri"/>
                <a:sym typeface="Calibri"/>
              </a:rPr>
              <a:t>Carefully read the slide notes</a:t>
            </a:r>
            <a:endParaRPr lang="en-US" sz="500" dirty="0">
              <a:solidFill>
                <a:schemeClr val="tx1"/>
              </a:solidFill>
              <a:latin typeface="Calibri"/>
              <a:ea typeface="Calibri"/>
              <a:cs typeface="Calibri"/>
              <a:sym typeface="Calibri"/>
            </a:endParaRPr>
          </a:p>
          <a:p>
            <a:pPr marL="457200" marR="0" lvl="0" indent="-457200" algn="l" rtl="0">
              <a:lnSpc>
                <a:spcPct val="90000"/>
              </a:lnSpc>
              <a:spcBef>
                <a:spcPts val="0"/>
              </a:spcBef>
              <a:spcAft>
                <a:spcPts val="0"/>
              </a:spcAft>
              <a:buClr>
                <a:srgbClr val="5A5A5A"/>
              </a:buClr>
              <a:buSzPts val="3400"/>
              <a:buFont typeface="Arial" charset="0"/>
              <a:buChar char="•"/>
            </a:pPr>
            <a:endParaRPr lang="en-US" sz="500" dirty="0">
              <a:solidFill>
                <a:schemeClr val="tx1"/>
              </a:solidFill>
              <a:latin typeface="Calibri"/>
              <a:ea typeface="Calibri"/>
              <a:cs typeface="Calibri"/>
              <a:sym typeface="Calibri"/>
            </a:endParaRPr>
          </a:p>
          <a:p>
            <a:pPr marL="457200" marR="0" lvl="0" indent="-457200" algn="l" rtl="0">
              <a:lnSpc>
                <a:spcPct val="90000"/>
              </a:lnSpc>
              <a:spcBef>
                <a:spcPts val="0"/>
              </a:spcBef>
              <a:spcAft>
                <a:spcPts val="0"/>
              </a:spcAft>
              <a:buClr>
                <a:srgbClr val="5A5A5A"/>
              </a:buClr>
              <a:buSzPts val="3400"/>
              <a:buFont typeface="Arial" charset="0"/>
              <a:buChar char="•"/>
            </a:pPr>
            <a:r>
              <a:rPr lang="en-US" sz="4000" dirty="0">
                <a:solidFill>
                  <a:schemeClr val="tx1"/>
                </a:solidFill>
                <a:latin typeface="Calibri"/>
                <a:ea typeface="Calibri"/>
                <a:cs typeface="Calibri"/>
                <a:sym typeface="Calibri"/>
              </a:rPr>
              <a:t>Consider your teachers </a:t>
            </a:r>
            <a:r>
              <a:rPr lang="en-US" sz="4000" dirty="0">
                <a:solidFill>
                  <a:schemeClr val="tx1"/>
                </a:solidFill>
                <a:latin typeface="Calibri"/>
                <a:ea typeface="Calibri"/>
                <a:cs typeface="Calibri"/>
                <a:sym typeface="Wingdings"/>
              </a:rPr>
              <a:t> add</a:t>
            </a:r>
            <a:r>
              <a:rPr lang="en-US" sz="4000" dirty="0">
                <a:solidFill>
                  <a:schemeClr val="tx1"/>
                </a:solidFill>
                <a:latin typeface="Calibri"/>
                <a:ea typeface="Calibri"/>
                <a:cs typeface="Calibri"/>
                <a:sym typeface="Calibri"/>
              </a:rPr>
              <a:t> additional framing or connections</a:t>
            </a:r>
            <a:endParaRPr lang="en-US" sz="500" dirty="0">
              <a:solidFill>
                <a:schemeClr val="tx1"/>
              </a:solidFill>
              <a:latin typeface="Calibri"/>
              <a:ea typeface="Calibri"/>
              <a:cs typeface="Calibri"/>
              <a:sym typeface="Calibri"/>
            </a:endParaRPr>
          </a:p>
          <a:p>
            <a:pPr marL="457200" marR="0" lvl="0" indent="-457200" algn="l" rtl="0">
              <a:lnSpc>
                <a:spcPct val="90000"/>
              </a:lnSpc>
              <a:spcBef>
                <a:spcPts val="0"/>
              </a:spcBef>
              <a:spcAft>
                <a:spcPts val="0"/>
              </a:spcAft>
              <a:buClr>
                <a:srgbClr val="5A5A5A"/>
              </a:buClr>
              <a:buSzPts val="3400"/>
              <a:buFont typeface="Arial" charset="0"/>
              <a:buChar char="•"/>
            </a:pPr>
            <a:endParaRPr lang="en-US" sz="500" dirty="0">
              <a:solidFill>
                <a:schemeClr val="tx1"/>
              </a:solidFill>
              <a:latin typeface="Calibri"/>
              <a:ea typeface="Calibri"/>
              <a:cs typeface="Calibri"/>
              <a:sym typeface="Calibri"/>
            </a:endParaRPr>
          </a:p>
          <a:p>
            <a:pPr marL="457200" marR="0" lvl="0" indent="-457200" algn="l" rtl="0">
              <a:lnSpc>
                <a:spcPct val="90000"/>
              </a:lnSpc>
              <a:spcBef>
                <a:spcPts val="0"/>
              </a:spcBef>
              <a:spcAft>
                <a:spcPts val="0"/>
              </a:spcAft>
              <a:buClr>
                <a:srgbClr val="5A5A5A"/>
              </a:buClr>
              <a:buSzPts val="3400"/>
              <a:buFont typeface="Arial" charset="0"/>
              <a:buChar char="•"/>
            </a:pPr>
            <a:endParaRPr lang="en-US" sz="500" dirty="0">
              <a:solidFill>
                <a:schemeClr val="tx1"/>
              </a:solidFill>
              <a:latin typeface="Calibri"/>
              <a:ea typeface="Calibri"/>
              <a:cs typeface="Calibri"/>
              <a:sym typeface="Calibri"/>
            </a:endParaRPr>
          </a:p>
          <a:p>
            <a:pPr marL="457200" marR="0" lvl="0" indent="-457200" algn="l" rtl="0">
              <a:lnSpc>
                <a:spcPct val="90000"/>
              </a:lnSpc>
              <a:spcBef>
                <a:spcPts val="0"/>
              </a:spcBef>
              <a:spcAft>
                <a:spcPts val="0"/>
              </a:spcAft>
              <a:buClr>
                <a:srgbClr val="5A5A5A"/>
              </a:buClr>
              <a:buSzPts val="3400"/>
              <a:buFont typeface="Arial" charset="0"/>
              <a:buChar char="•"/>
            </a:pPr>
            <a:r>
              <a:rPr lang="en-US" sz="4000" dirty="0">
                <a:solidFill>
                  <a:schemeClr val="tx1"/>
                </a:solidFill>
                <a:latin typeface="Calibri"/>
                <a:ea typeface="Calibri"/>
                <a:cs typeface="Calibri"/>
                <a:sym typeface="Calibri"/>
              </a:rPr>
              <a:t>Practice delivering the slide in your head</a:t>
            </a:r>
          </a:p>
          <a:p>
            <a:pPr marL="457200" marR="0" lvl="0" indent="-457200" algn="l" rtl="0">
              <a:lnSpc>
                <a:spcPct val="90000"/>
              </a:lnSpc>
              <a:spcBef>
                <a:spcPts val="0"/>
              </a:spcBef>
              <a:spcAft>
                <a:spcPts val="0"/>
              </a:spcAft>
              <a:buClr>
                <a:srgbClr val="5A5A5A"/>
              </a:buClr>
              <a:buSzPts val="3400"/>
              <a:buFont typeface="Arial" charset="0"/>
              <a:buChar char="•"/>
            </a:pPr>
            <a:r>
              <a:rPr lang="en-US" sz="4000" dirty="0">
                <a:solidFill>
                  <a:schemeClr val="tx1"/>
                </a:solidFill>
                <a:latin typeface="Calibri"/>
                <a:ea typeface="Calibri"/>
                <a:cs typeface="Calibri"/>
                <a:sym typeface="Calibri"/>
              </a:rPr>
              <a:t>Make it your own!</a:t>
            </a:r>
          </a:p>
          <a:p>
            <a:pPr marL="457200" marR="0" lvl="0" indent="-457200" algn="l" rtl="0">
              <a:lnSpc>
                <a:spcPct val="90000"/>
              </a:lnSpc>
              <a:spcBef>
                <a:spcPts val="0"/>
              </a:spcBef>
              <a:spcAft>
                <a:spcPts val="0"/>
              </a:spcAft>
              <a:buClr>
                <a:srgbClr val="5A5A5A"/>
              </a:buClr>
              <a:buSzPts val="3400"/>
              <a:buFont typeface="Arial" charset="0"/>
              <a:buChar char="•"/>
            </a:pPr>
            <a:endParaRPr lang="en-US" sz="4000" b="1" dirty="0">
              <a:solidFill>
                <a:schemeClr val="bg2"/>
              </a:solidFill>
              <a:latin typeface="Calibri"/>
              <a:ea typeface="Calibri"/>
              <a:cs typeface="Calibri"/>
              <a:sym typeface="Calibri"/>
            </a:endParaRPr>
          </a:p>
          <a:p>
            <a:pPr marL="457200" marR="0" lvl="0" indent="-457200" algn="l" rtl="0">
              <a:lnSpc>
                <a:spcPct val="90000"/>
              </a:lnSpc>
              <a:spcBef>
                <a:spcPts val="0"/>
              </a:spcBef>
              <a:spcAft>
                <a:spcPts val="0"/>
              </a:spcAft>
              <a:buClr>
                <a:srgbClr val="5A5A5A"/>
              </a:buClr>
              <a:buSzPts val="3400"/>
              <a:buFont typeface="Arial" charset="0"/>
              <a:buChar char="•"/>
            </a:pPr>
            <a:endParaRPr dirty="0"/>
          </a:p>
          <a:p>
            <a:pPr marL="0" marR="0" lvl="0" indent="0" algn="l" rtl="0">
              <a:lnSpc>
                <a:spcPct val="90000"/>
              </a:lnSpc>
              <a:spcBef>
                <a:spcPts val="1000"/>
              </a:spcBef>
              <a:spcAft>
                <a:spcPts val="0"/>
              </a:spcAft>
              <a:buClr>
                <a:srgbClr val="5A5A5A"/>
              </a:buClr>
              <a:buSzPts val="3400"/>
              <a:buFont typeface="Arial"/>
              <a:buNone/>
            </a:pPr>
            <a:endParaRPr sz="3400" dirty="0">
              <a:solidFill>
                <a:srgbClr val="5A5A5A"/>
              </a:solidFill>
              <a:latin typeface="Calibri"/>
              <a:ea typeface="Calibri"/>
              <a:cs typeface="Calibri"/>
              <a:sym typeface="Calibri"/>
            </a:endParaRPr>
          </a:p>
        </p:txBody>
      </p:sp>
      <p:pic>
        <p:nvPicPr>
          <p:cNvPr id="5" name="Shape 701"/>
          <p:cNvPicPr preferRelativeResize="0"/>
          <p:nvPr/>
        </p:nvPicPr>
        <p:blipFill rotWithShape="1">
          <a:blip r:embed="rId3">
            <a:alphaModFix/>
          </a:blip>
          <a:srcRect/>
          <a:stretch/>
        </p:blipFill>
        <p:spPr>
          <a:xfrm>
            <a:off x="6798749" y="1123427"/>
            <a:ext cx="5057667" cy="46377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6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6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Shape 821"/>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58</a:t>
            </a:fld>
            <a:endParaRPr sz="1800">
              <a:solidFill>
                <a:schemeClr val="dk1"/>
              </a:solidFill>
              <a:latin typeface="Calibri"/>
              <a:ea typeface="Calibri"/>
              <a:cs typeface="Calibri"/>
              <a:sym typeface="Calibri"/>
            </a:endParaRPr>
          </a:p>
        </p:txBody>
      </p:sp>
      <p:sp>
        <p:nvSpPr>
          <p:cNvPr id="822" name="Shape 822"/>
          <p:cNvSpPr txBox="1">
            <a:spLocks noGrp="1"/>
          </p:cNvSpPr>
          <p:nvPr>
            <p:ph type="body" idx="1"/>
          </p:nvPr>
        </p:nvSpPr>
        <p:spPr>
          <a:xfrm>
            <a:off x="404019" y="756955"/>
            <a:ext cx="11383962" cy="4822825"/>
          </a:xfrm>
          <a:prstGeom prst="rect">
            <a:avLst/>
          </a:prstGeom>
          <a:noFill/>
          <a:ln>
            <a:noFill/>
          </a:ln>
        </p:spPr>
        <p:txBody>
          <a:bodyPr spcFirstLastPara="1" wrap="square" lIns="91425" tIns="45700" rIns="91425" bIns="45700" anchor="t" anchorCtr="0">
            <a:noAutofit/>
          </a:bodyPr>
          <a:lstStyle/>
          <a:p>
            <a:pPr marR="0" lvl="0" indent="-457200" algn="l" rtl="0">
              <a:lnSpc>
                <a:spcPct val="90000"/>
              </a:lnSpc>
              <a:spcBef>
                <a:spcPts val="1000"/>
              </a:spcBef>
              <a:spcAft>
                <a:spcPts val="0"/>
              </a:spcAft>
              <a:buClr>
                <a:srgbClr val="5A5A5A"/>
              </a:buClr>
              <a:buSzPts val="2800"/>
              <a:buFont typeface="Arial" charset="0"/>
              <a:buChar char="•"/>
            </a:pPr>
            <a:r>
              <a:rPr lang="en-US" sz="4000" b="1" i="0" u="none" strike="noStrike" cap="none" dirty="0">
                <a:solidFill>
                  <a:schemeClr val="bg2"/>
                </a:solidFill>
                <a:sym typeface="Calibri"/>
              </a:rPr>
              <a:t>Form</a:t>
            </a:r>
            <a:r>
              <a:rPr lang="en-US" sz="4000" i="0" u="none" strike="noStrike" cap="none" dirty="0">
                <a:solidFill>
                  <a:schemeClr val="tx1"/>
                </a:solidFill>
                <a:sym typeface="Calibri"/>
              </a:rPr>
              <a:t> a group of 3</a:t>
            </a:r>
          </a:p>
          <a:p>
            <a:pPr marR="0" lvl="0" indent="-457200" algn="l" rtl="0">
              <a:lnSpc>
                <a:spcPct val="90000"/>
              </a:lnSpc>
              <a:spcBef>
                <a:spcPts val="1000"/>
              </a:spcBef>
              <a:spcAft>
                <a:spcPts val="0"/>
              </a:spcAft>
              <a:buClr>
                <a:srgbClr val="5A5A5A"/>
              </a:buClr>
              <a:buSzPts val="2800"/>
              <a:buFont typeface="Arial" charset="0"/>
              <a:buChar char="•"/>
            </a:pPr>
            <a:endParaRPr lang="en-US" sz="2000" i="0" u="none" strike="noStrike" cap="none" dirty="0">
              <a:solidFill>
                <a:schemeClr val="tx1"/>
              </a:solidFill>
              <a:sym typeface="Calibri"/>
            </a:endParaRPr>
          </a:p>
          <a:p>
            <a:pPr marR="0" lvl="0" indent="-457200" algn="l" rtl="0">
              <a:lnSpc>
                <a:spcPct val="90000"/>
              </a:lnSpc>
              <a:spcBef>
                <a:spcPts val="1000"/>
              </a:spcBef>
              <a:spcAft>
                <a:spcPts val="0"/>
              </a:spcAft>
              <a:buClr>
                <a:srgbClr val="5A5A5A"/>
              </a:buClr>
              <a:buSzPts val="2800"/>
              <a:buFont typeface="Arial" charset="0"/>
              <a:buChar char="•"/>
            </a:pPr>
            <a:r>
              <a:rPr lang="en-US" sz="4000" b="1" dirty="0">
                <a:solidFill>
                  <a:schemeClr val="bg2"/>
                </a:solidFill>
              </a:rPr>
              <a:t>Review</a:t>
            </a:r>
            <a:r>
              <a:rPr lang="en-US" sz="4000" dirty="0">
                <a:solidFill>
                  <a:schemeClr val="tx1"/>
                </a:solidFill>
              </a:rPr>
              <a:t> these slide assignments: </a:t>
            </a:r>
          </a:p>
          <a:p>
            <a:pPr lvl="1" indent="-457200">
              <a:spcBef>
                <a:spcPts val="1000"/>
              </a:spcBef>
              <a:buSzPts val="2800"/>
              <a:buFont typeface="Arial" charset="0"/>
              <a:buChar char="•"/>
            </a:pPr>
            <a:r>
              <a:rPr lang="en-US" sz="3600" b="1" dirty="0">
                <a:solidFill>
                  <a:schemeClr val="bg2"/>
                </a:solidFill>
              </a:rPr>
              <a:t>Partner A: </a:t>
            </a:r>
            <a:r>
              <a:rPr lang="en-US" sz="3600" dirty="0">
                <a:solidFill>
                  <a:schemeClr val="tx1"/>
                </a:solidFill>
              </a:rPr>
              <a:t>Slides 4-14</a:t>
            </a:r>
          </a:p>
          <a:p>
            <a:pPr lvl="1" indent="-457200">
              <a:spcBef>
                <a:spcPts val="1000"/>
              </a:spcBef>
              <a:buSzPts val="2800"/>
              <a:buFont typeface="Arial" charset="0"/>
              <a:buChar char="•"/>
            </a:pPr>
            <a:r>
              <a:rPr lang="en-US" sz="3600" b="1" dirty="0">
                <a:solidFill>
                  <a:schemeClr val="bg2"/>
                </a:solidFill>
              </a:rPr>
              <a:t>Partner B: </a:t>
            </a:r>
            <a:r>
              <a:rPr lang="en-US" sz="3600" dirty="0">
                <a:solidFill>
                  <a:schemeClr val="tx1"/>
                </a:solidFill>
              </a:rPr>
              <a:t>Slides 15-21</a:t>
            </a:r>
          </a:p>
          <a:p>
            <a:pPr lvl="1" indent="-457200">
              <a:spcBef>
                <a:spcPts val="1000"/>
              </a:spcBef>
              <a:buSzPts val="2800"/>
              <a:buFont typeface="Arial" charset="0"/>
              <a:buChar char="•"/>
            </a:pPr>
            <a:r>
              <a:rPr lang="en-US" sz="3600" b="1" dirty="0">
                <a:solidFill>
                  <a:schemeClr val="bg2"/>
                </a:solidFill>
              </a:rPr>
              <a:t>Partner C: </a:t>
            </a:r>
            <a:r>
              <a:rPr lang="en-US" sz="3600" dirty="0">
                <a:solidFill>
                  <a:schemeClr val="tx1"/>
                </a:solidFill>
              </a:rPr>
              <a:t>Slides 22-27</a:t>
            </a:r>
          </a:p>
          <a:p>
            <a:pPr marR="0" lvl="0" indent="-457200" algn="l" rtl="0">
              <a:lnSpc>
                <a:spcPct val="90000"/>
              </a:lnSpc>
              <a:spcBef>
                <a:spcPts val="1000"/>
              </a:spcBef>
              <a:spcAft>
                <a:spcPts val="0"/>
              </a:spcAft>
              <a:buClr>
                <a:srgbClr val="5A5A5A"/>
              </a:buClr>
              <a:buSzPts val="2800"/>
              <a:buFont typeface="Arial" charset="0"/>
              <a:buChar char="•"/>
            </a:pPr>
            <a:endParaRPr lang="en-US" sz="2000" dirty="0">
              <a:solidFill>
                <a:schemeClr val="tx1"/>
              </a:solidFill>
            </a:endParaRPr>
          </a:p>
          <a:p>
            <a:pPr marR="0" lvl="0" indent="-457200" algn="l" rtl="0">
              <a:lnSpc>
                <a:spcPct val="90000"/>
              </a:lnSpc>
              <a:spcBef>
                <a:spcPts val="1000"/>
              </a:spcBef>
              <a:spcAft>
                <a:spcPts val="0"/>
              </a:spcAft>
              <a:buClr>
                <a:srgbClr val="5A5A5A"/>
              </a:buClr>
              <a:buSzPts val="2800"/>
              <a:buFont typeface="Arial" charset="0"/>
              <a:buChar char="•"/>
            </a:pPr>
            <a:r>
              <a:rPr lang="en-US" sz="4000" b="1" dirty="0">
                <a:solidFill>
                  <a:schemeClr val="bg2"/>
                </a:solidFill>
              </a:rPr>
              <a:t>Decide</a:t>
            </a:r>
            <a:r>
              <a:rPr lang="en-US" sz="4000" dirty="0">
                <a:solidFill>
                  <a:schemeClr val="tx1"/>
                </a:solidFill>
              </a:rPr>
              <a:t> who will prepare for and later facilitate each section</a:t>
            </a:r>
            <a:endParaRPr sz="4000" dirty="0">
              <a:solidFill>
                <a:schemeClr val="tx1"/>
              </a:solidFill>
            </a:endParaRPr>
          </a:p>
        </p:txBody>
      </p:sp>
      <p:sp>
        <p:nvSpPr>
          <p:cNvPr id="823" name="Shape 823"/>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dirty="0"/>
              <a:t>Let’s Prepare!</a:t>
            </a:r>
            <a:endParaRPr sz="4000" b="0"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2679019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933B146-A9FF-6349-8436-503C1606E200}"/>
              </a:ext>
            </a:extLst>
          </p:cNvPr>
          <p:cNvSpPr>
            <a:spLocks noGrp="1"/>
          </p:cNvSpPr>
          <p:nvPr>
            <p:ph type="body" idx="1"/>
          </p:nvPr>
        </p:nvSpPr>
        <p:spPr/>
        <p:txBody>
          <a:bodyPr/>
          <a:lstStyle/>
          <a:p>
            <a:pPr marL="50800" indent="0" algn="ctr">
              <a:buNone/>
            </a:pPr>
            <a:r>
              <a:rPr lang="en-US" sz="4000" b="1" dirty="0">
                <a:solidFill>
                  <a:schemeClr val="bg2"/>
                </a:solidFill>
              </a:rPr>
              <a:t>Independently</a:t>
            </a:r>
          </a:p>
          <a:p>
            <a:r>
              <a:rPr lang="en-US" sz="4000" b="1" dirty="0">
                <a:solidFill>
                  <a:schemeClr val="bg2"/>
                </a:solidFill>
              </a:rPr>
              <a:t>Read </a:t>
            </a:r>
            <a:r>
              <a:rPr lang="en-US" sz="4000" dirty="0">
                <a:solidFill>
                  <a:schemeClr val="tx1"/>
                </a:solidFill>
              </a:rPr>
              <a:t>all of your slide notes</a:t>
            </a:r>
          </a:p>
          <a:p>
            <a:r>
              <a:rPr lang="en-US" sz="4000" b="1" dirty="0">
                <a:solidFill>
                  <a:schemeClr val="bg2"/>
                </a:solidFill>
              </a:rPr>
              <a:t>Annotate for: </a:t>
            </a:r>
          </a:p>
          <a:p>
            <a:pPr lvl="1"/>
            <a:r>
              <a:rPr lang="en-US" sz="4000" dirty="0">
                <a:solidFill>
                  <a:schemeClr val="tx1"/>
                </a:solidFill>
              </a:rPr>
              <a:t>Connections to key points</a:t>
            </a:r>
          </a:p>
          <a:p>
            <a:pPr lvl="1"/>
            <a:r>
              <a:rPr lang="en-US" sz="4000" dirty="0">
                <a:solidFill>
                  <a:schemeClr val="tx1"/>
                </a:solidFill>
              </a:rPr>
              <a:t>Potential challenges</a:t>
            </a:r>
          </a:p>
          <a:p>
            <a:r>
              <a:rPr lang="en-US" sz="4000" b="1" dirty="0">
                <a:solidFill>
                  <a:schemeClr val="bg2"/>
                </a:solidFill>
              </a:rPr>
              <a:t>Add </a:t>
            </a:r>
            <a:r>
              <a:rPr lang="en-US" sz="4000" dirty="0">
                <a:solidFill>
                  <a:schemeClr val="tx1"/>
                </a:solidFill>
              </a:rPr>
              <a:t>your own notes, but follow the yellow brick road!</a:t>
            </a:r>
          </a:p>
        </p:txBody>
      </p:sp>
      <p:sp>
        <p:nvSpPr>
          <p:cNvPr id="5" name="Title 4">
            <a:extLst>
              <a:ext uri="{FF2B5EF4-FFF2-40B4-BE49-F238E27FC236}">
                <a16:creationId xmlns:a16="http://schemas.microsoft.com/office/drawing/2014/main" id="{651711A2-F1FF-F941-B1FD-A77005CA5816}"/>
              </a:ext>
            </a:extLst>
          </p:cNvPr>
          <p:cNvSpPr>
            <a:spLocks noGrp="1"/>
          </p:cNvSpPr>
          <p:nvPr>
            <p:ph type="title"/>
          </p:nvPr>
        </p:nvSpPr>
        <p:spPr/>
        <p:txBody>
          <a:bodyPr/>
          <a:lstStyle/>
          <a:p>
            <a:r>
              <a:rPr lang="en-US" dirty="0"/>
              <a:t>Annotate Your Facilitator Notes</a:t>
            </a:r>
          </a:p>
        </p:txBody>
      </p:sp>
    </p:spTree>
    <p:extLst>
      <p:ext uri="{BB962C8B-B14F-4D97-AF65-F5344CB8AC3E}">
        <p14:creationId xmlns:p14="http://schemas.microsoft.com/office/powerpoint/2010/main" val="870225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F18BEF-6AE3-7340-8EA3-161B7B3508B3}"/>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6</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966EB2F9-E39C-8341-B4ED-D029A8BFBE0B}"/>
              </a:ext>
            </a:extLst>
          </p:cNvPr>
          <p:cNvSpPr>
            <a:spLocks noGrp="1"/>
          </p:cNvSpPr>
          <p:nvPr>
            <p:ph type="body" idx="1"/>
          </p:nvPr>
        </p:nvSpPr>
        <p:spPr>
          <a:xfrm>
            <a:off x="0" y="1017587"/>
            <a:ext cx="7293934" cy="4822825"/>
          </a:xfrm>
        </p:spPr>
        <p:txBody>
          <a:bodyPr/>
          <a:lstStyle/>
          <a:p>
            <a:pPr marL="920750" indent="-742950">
              <a:buAutoNum type="arabicPeriod"/>
            </a:pPr>
            <a:r>
              <a:rPr lang="en-US" sz="4400" b="1" dirty="0">
                <a:solidFill>
                  <a:schemeClr val="bg2"/>
                </a:solidFill>
              </a:rPr>
              <a:t>Introduce </a:t>
            </a:r>
            <a:r>
              <a:rPr lang="en-US" sz="4400" dirty="0">
                <a:solidFill>
                  <a:schemeClr val="accent1"/>
                </a:solidFill>
              </a:rPr>
              <a:t>yourself and your role at your school/district.</a:t>
            </a:r>
            <a:endParaRPr lang="en-US" sz="4400" b="1" dirty="0">
              <a:solidFill>
                <a:schemeClr val="bg2"/>
              </a:solidFill>
            </a:endParaRPr>
          </a:p>
          <a:p>
            <a:pPr marL="920750" indent="-742950">
              <a:buAutoNum type="arabicPeriod"/>
            </a:pPr>
            <a:r>
              <a:rPr lang="en-US" sz="4400" b="1" dirty="0">
                <a:solidFill>
                  <a:schemeClr val="bg2"/>
                </a:solidFill>
              </a:rPr>
              <a:t>Explain</a:t>
            </a:r>
            <a:r>
              <a:rPr lang="en-US" sz="4400" dirty="0">
                <a:solidFill>
                  <a:schemeClr val="bg2"/>
                </a:solidFill>
              </a:rPr>
              <a:t> </a:t>
            </a:r>
            <a:r>
              <a:rPr lang="en-US" sz="4400" dirty="0">
                <a:solidFill>
                  <a:schemeClr val="accent1"/>
                </a:solidFill>
              </a:rPr>
              <a:t>what makes you most nervous/excited when you think about preparing to lead processional learning!</a:t>
            </a:r>
            <a:endParaRPr lang="en-US" sz="4400" b="1" dirty="0">
              <a:solidFill>
                <a:schemeClr val="accent1"/>
              </a:solidFill>
            </a:endParaRPr>
          </a:p>
        </p:txBody>
      </p:sp>
      <p:sp>
        <p:nvSpPr>
          <p:cNvPr id="4" name="Title 3">
            <a:extLst>
              <a:ext uri="{FF2B5EF4-FFF2-40B4-BE49-F238E27FC236}">
                <a16:creationId xmlns:a16="http://schemas.microsoft.com/office/drawing/2014/main" id="{3CB71EBD-86C5-4F45-A2AF-A5BB9B942789}"/>
              </a:ext>
            </a:extLst>
          </p:cNvPr>
          <p:cNvSpPr>
            <a:spLocks noGrp="1"/>
          </p:cNvSpPr>
          <p:nvPr>
            <p:ph type="title"/>
          </p:nvPr>
        </p:nvSpPr>
        <p:spPr/>
        <p:txBody>
          <a:bodyPr/>
          <a:lstStyle/>
          <a:p>
            <a:r>
              <a:rPr lang="en-US" dirty="0"/>
              <a:t>Speed Dating</a:t>
            </a:r>
          </a:p>
        </p:txBody>
      </p:sp>
      <p:pic>
        <p:nvPicPr>
          <p:cNvPr id="5" name="Picture 4">
            <a:extLst>
              <a:ext uri="{FF2B5EF4-FFF2-40B4-BE49-F238E27FC236}">
                <a16:creationId xmlns:a16="http://schemas.microsoft.com/office/drawing/2014/main" id="{253529ED-680A-3E40-A1D9-20D13C2C2C99}"/>
              </a:ext>
            </a:extLst>
          </p:cNvPr>
          <p:cNvPicPr>
            <a:picLocks noChangeAspect="1"/>
          </p:cNvPicPr>
          <p:nvPr/>
        </p:nvPicPr>
        <p:blipFill>
          <a:blip r:embed="rId3"/>
          <a:stretch>
            <a:fillRect/>
          </a:stretch>
        </p:blipFill>
        <p:spPr>
          <a:xfrm>
            <a:off x="6835029" y="911130"/>
            <a:ext cx="5356971" cy="5356971"/>
          </a:xfrm>
          <a:prstGeom prst="rect">
            <a:avLst/>
          </a:prstGeom>
        </p:spPr>
      </p:pic>
    </p:spTree>
    <p:extLst>
      <p:ext uri="{BB962C8B-B14F-4D97-AF65-F5344CB8AC3E}">
        <p14:creationId xmlns:p14="http://schemas.microsoft.com/office/powerpoint/2010/main" val="50833634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Shape 630"/>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60</a:t>
            </a:fld>
            <a:endParaRPr sz="1800">
              <a:solidFill>
                <a:schemeClr val="dk1"/>
              </a:solidFill>
              <a:latin typeface="Calibri"/>
              <a:ea typeface="Calibri"/>
              <a:cs typeface="Calibri"/>
              <a:sym typeface="Calibri"/>
            </a:endParaRPr>
          </a:p>
        </p:txBody>
      </p:sp>
      <p:sp>
        <p:nvSpPr>
          <p:cNvPr id="631" name="Shape 63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Coming Soon</a:t>
            </a:r>
            <a:r>
              <a:rPr lang="is-IS" sz="4000" b="0" i="0" u="none" strike="noStrike" cap="none" dirty="0">
                <a:solidFill>
                  <a:schemeClr val="lt1"/>
                </a:solidFill>
                <a:latin typeface="Calibri"/>
                <a:ea typeface="Calibri"/>
                <a:cs typeface="Calibri"/>
                <a:sym typeface="Calibri"/>
              </a:rPr>
              <a:t>…</a:t>
            </a:r>
            <a:endParaRPr sz="4000" b="0" i="0" u="none" strike="noStrike" cap="none" dirty="0">
              <a:solidFill>
                <a:schemeClr val="lt1"/>
              </a:solidFill>
              <a:latin typeface="Calibri"/>
              <a:ea typeface="Calibri"/>
              <a:cs typeface="Calibri"/>
              <a:sym typeface="Calibri"/>
            </a:endParaRPr>
          </a:p>
        </p:txBody>
      </p:sp>
      <p:graphicFrame>
        <p:nvGraphicFramePr>
          <p:cNvPr id="632" name="Shape 632"/>
          <p:cNvGraphicFramePr/>
          <p:nvPr>
            <p:extLst>
              <p:ext uri="{D42A27DB-BD31-4B8C-83A1-F6EECF244321}">
                <p14:modId xmlns:p14="http://schemas.microsoft.com/office/powerpoint/2010/main" val="294237921"/>
              </p:ext>
            </p:extLst>
          </p:nvPr>
        </p:nvGraphicFramePr>
        <p:xfrm>
          <a:off x="441122" y="1830574"/>
          <a:ext cx="8671346" cy="3505250"/>
        </p:xfrm>
        <a:graphic>
          <a:graphicData uri="http://schemas.openxmlformats.org/drawingml/2006/table">
            <a:tbl>
              <a:tblPr firstRow="1" bandRow="1">
                <a:noFill/>
                <a:tableStyleId>{047B7DBA-13CC-4C7E-BF9E-2E8228092784}</a:tableStyleId>
              </a:tblPr>
              <a:tblGrid>
                <a:gridCol w="1136975">
                  <a:extLst>
                    <a:ext uri="{9D8B030D-6E8A-4147-A177-3AD203B41FA5}">
                      <a16:colId xmlns:a16="http://schemas.microsoft.com/office/drawing/2014/main" val="20000"/>
                    </a:ext>
                  </a:extLst>
                </a:gridCol>
                <a:gridCol w="7534371">
                  <a:extLst>
                    <a:ext uri="{9D8B030D-6E8A-4147-A177-3AD203B41FA5}">
                      <a16:colId xmlns:a16="http://schemas.microsoft.com/office/drawing/2014/main" val="20001"/>
                    </a:ext>
                  </a:extLst>
                </a:gridCol>
              </a:tblGrid>
              <a:tr h="370850">
                <a:tc>
                  <a:txBody>
                    <a:bodyPr/>
                    <a:lstStyle/>
                    <a:p>
                      <a:pPr marL="0" marR="0" lvl="0" indent="0" algn="ctr" rtl="0">
                        <a:spcBef>
                          <a:spcPts val="0"/>
                        </a:spcBef>
                        <a:spcAft>
                          <a:spcPts val="0"/>
                        </a:spcAft>
                        <a:buNone/>
                      </a:pPr>
                      <a:r>
                        <a:rPr lang="en-US" sz="4000" u="none" strike="noStrike" cap="none">
                          <a:latin typeface="Calibri"/>
                          <a:ea typeface="Calibri"/>
                          <a:cs typeface="Calibri"/>
                          <a:sym typeface="Calibri"/>
                        </a:rPr>
                        <a:t>Step</a:t>
                      </a:r>
                      <a:endParaRPr sz="4000" u="none" strike="noStrike" cap="none">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0" marR="0" lvl="0" indent="0" algn="ctr" rtl="0">
                        <a:spcBef>
                          <a:spcPts val="0"/>
                        </a:spcBef>
                        <a:spcAft>
                          <a:spcPts val="0"/>
                        </a:spcAft>
                        <a:buNone/>
                      </a:pPr>
                      <a:r>
                        <a:rPr lang="en-US" sz="4000" u="none" strike="noStrike" cap="none" dirty="0">
                          <a:latin typeface="Calibri"/>
                          <a:ea typeface="Calibri"/>
                          <a:cs typeface="Calibri"/>
                          <a:sym typeface="Calibri"/>
                        </a:rPr>
                        <a:t>Action </a:t>
                      </a:r>
                      <a:endParaRPr sz="4000" u="none" strike="noStrike" cap="none"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0850">
                <a:tc>
                  <a:txBody>
                    <a:bodyPr/>
                    <a:lstStyle/>
                    <a:p>
                      <a:pPr marL="0" marR="0" lvl="0" indent="0" algn="ctr" rtl="0">
                        <a:spcBef>
                          <a:spcPts val="0"/>
                        </a:spcBef>
                        <a:spcAft>
                          <a:spcPts val="0"/>
                        </a:spcAft>
                        <a:buNone/>
                      </a:pPr>
                      <a:r>
                        <a:rPr lang="en-US" sz="4000" u="none" strike="noStrike" cap="none">
                          <a:latin typeface="Calibri"/>
                          <a:ea typeface="Calibri"/>
                          <a:cs typeface="Calibri"/>
                          <a:sym typeface="Calibri"/>
                        </a:rPr>
                        <a:t>1</a:t>
                      </a:r>
                      <a:endParaRPr sz="4000" u="none" strike="noStrike" cap="none">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tc>
                  <a:txBody>
                    <a:bodyPr/>
                    <a:lstStyle/>
                    <a:p>
                      <a:pPr marL="0" marR="0" lvl="0" indent="0" algn="l" rtl="0">
                        <a:spcBef>
                          <a:spcPts val="0"/>
                        </a:spcBef>
                        <a:spcAft>
                          <a:spcPts val="0"/>
                        </a:spcAft>
                        <a:buNone/>
                      </a:pPr>
                      <a:r>
                        <a:rPr lang="en-US" sz="4000" u="none" strike="noStrike" cap="none" dirty="0">
                          <a:latin typeface="Calibri"/>
                          <a:ea typeface="Calibri"/>
                          <a:cs typeface="Calibri"/>
                          <a:sym typeface="Calibri"/>
                        </a:rPr>
                        <a:t>Review all session materials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50">
                <a:tc>
                  <a:txBody>
                    <a:bodyPr/>
                    <a:lstStyle/>
                    <a:p>
                      <a:pPr marL="0" marR="0" lvl="0" indent="0" algn="ctr" rtl="0">
                        <a:spcBef>
                          <a:spcPts val="0"/>
                        </a:spcBef>
                        <a:spcAft>
                          <a:spcPts val="0"/>
                        </a:spcAft>
                        <a:buNone/>
                      </a:pPr>
                      <a:r>
                        <a:rPr lang="en-US" sz="4000">
                          <a:latin typeface="Calibri"/>
                          <a:ea typeface="Calibri"/>
                          <a:cs typeface="Calibri"/>
                          <a:sym typeface="Calibri"/>
                        </a:rPr>
                        <a:t>2 </a:t>
                      </a:r>
                      <a:endParaRPr sz="400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tc>
                  <a:txBody>
                    <a:bodyPr/>
                    <a:lstStyle/>
                    <a:p>
                      <a:pPr marL="0" marR="0" lvl="0" indent="0" algn="l" rtl="0">
                        <a:spcBef>
                          <a:spcPts val="0"/>
                        </a:spcBef>
                        <a:spcAft>
                          <a:spcPts val="0"/>
                        </a:spcAft>
                        <a:buNone/>
                      </a:pPr>
                      <a:r>
                        <a:rPr lang="en-US" sz="4000" dirty="0">
                          <a:latin typeface="Calibri"/>
                          <a:ea typeface="Calibri"/>
                          <a:cs typeface="Calibri"/>
                          <a:sym typeface="Calibri"/>
                        </a:rPr>
                        <a:t>Complete all activities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0850">
                <a:tc>
                  <a:txBody>
                    <a:bodyPr/>
                    <a:lstStyle/>
                    <a:p>
                      <a:pPr marL="0" marR="0" lvl="0" indent="0" algn="ctr" rtl="0">
                        <a:spcBef>
                          <a:spcPts val="0"/>
                        </a:spcBef>
                        <a:spcAft>
                          <a:spcPts val="0"/>
                        </a:spcAft>
                        <a:buNone/>
                      </a:pPr>
                      <a:r>
                        <a:rPr lang="en-US" sz="4000">
                          <a:latin typeface="Calibri"/>
                          <a:ea typeface="Calibri"/>
                          <a:cs typeface="Calibri"/>
                          <a:sym typeface="Calibri"/>
                        </a:rPr>
                        <a:t>3</a:t>
                      </a:r>
                      <a:endParaRPr sz="400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tc>
                  <a:txBody>
                    <a:bodyPr/>
                    <a:lstStyle/>
                    <a:p>
                      <a:pPr marL="0" marR="0" lvl="0" indent="0" algn="l" rtl="0">
                        <a:spcBef>
                          <a:spcPts val="0"/>
                        </a:spcBef>
                        <a:spcAft>
                          <a:spcPts val="0"/>
                        </a:spcAft>
                        <a:buNone/>
                      </a:pPr>
                      <a:r>
                        <a:rPr lang="en-US" sz="4000" dirty="0">
                          <a:latin typeface="Calibri"/>
                          <a:ea typeface="Calibri"/>
                          <a:cs typeface="Calibri"/>
                          <a:sym typeface="Calibri"/>
                        </a:rPr>
                        <a:t>Annotate your facilitator notes</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96450">
                <a:tc>
                  <a:txBody>
                    <a:bodyPr/>
                    <a:lstStyle/>
                    <a:p>
                      <a:pPr marL="0" marR="0" lvl="0" indent="0" algn="ctr" rtl="0">
                        <a:spcBef>
                          <a:spcPts val="0"/>
                        </a:spcBef>
                        <a:spcAft>
                          <a:spcPts val="0"/>
                        </a:spcAft>
                        <a:buNone/>
                      </a:pPr>
                      <a:r>
                        <a:rPr lang="en-US" sz="4000" dirty="0">
                          <a:latin typeface="Calibri"/>
                          <a:ea typeface="Calibri"/>
                          <a:cs typeface="Calibri"/>
                          <a:sym typeface="Calibri"/>
                        </a:rPr>
                        <a:t>4</a:t>
                      </a:r>
                      <a:endParaRPr sz="4000" dirty="0">
                        <a:latin typeface="Calibri"/>
                        <a:ea typeface="Calibri"/>
                        <a:cs typeface="Calibri"/>
                        <a:sym typeface="Calibri"/>
                      </a:endParaRPr>
                    </a:p>
                  </a:txBody>
                  <a:tcPr marL="91450" marR="91450" marT="45725" marB="45725">
                    <a:lnL w="12700" cap="flat" cmpd="sng">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tx2">
                        <a:lumMod val="90000"/>
                      </a:schemeClr>
                    </a:solidFill>
                  </a:tcPr>
                </a:tc>
                <a:tc>
                  <a:txBody>
                    <a:bodyPr/>
                    <a:lstStyle/>
                    <a:p>
                      <a:pPr marL="0" marR="0" lvl="0" indent="0" algn="l" rtl="0">
                        <a:spcBef>
                          <a:spcPts val="0"/>
                        </a:spcBef>
                        <a:spcAft>
                          <a:spcPts val="0"/>
                        </a:spcAft>
                        <a:buNone/>
                      </a:pPr>
                      <a:r>
                        <a:rPr lang="en-US" sz="4000" dirty="0">
                          <a:latin typeface="Calibri"/>
                          <a:ea typeface="Calibri"/>
                          <a:cs typeface="Calibri"/>
                          <a:sym typeface="Calibri"/>
                        </a:rPr>
                        <a:t>Rehearse and practice pacing</a:t>
                      </a:r>
                      <a:endParaRPr sz="4000" dirty="0">
                        <a:latin typeface="Calibri"/>
                        <a:ea typeface="Calibri"/>
                        <a:cs typeface="Calibri"/>
                        <a:sym typeface="Calibri"/>
                      </a:endParaRPr>
                    </a:p>
                  </a:txBody>
                  <a:tcPr marL="91450" marR="91450" marT="45725" marB="45725">
                    <a:lnL w="12700" cap="flat" cmpd="sng" algn="ctr">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chemeClr val="tx2">
                        <a:lumMod val="90000"/>
                      </a:schemeClr>
                    </a:solidFill>
                  </a:tcPr>
                </a:tc>
                <a:extLst>
                  <a:ext uri="{0D108BD9-81ED-4DB2-BD59-A6C34878D82A}">
                    <a16:rowId xmlns:a16="http://schemas.microsoft.com/office/drawing/2014/main" val="10007"/>
                  </a:ext>
                </a:extLst>
              </a:tr>
            </a:tbl>
          </a:graphicData>
        </a:graphic>
      </p:graphicFrame>
      <p:pic>
        <p:nvPicPr>
          <p:cNvPr id="633" name="Shape 633" descr="pumps-154636_1280.png"/>
          <p:cNvPicPr preferRelativeResize="0"/>
          <p:nvPr/>
        </p:nvPicPr>
        <p:blipFill rotWithShape="1">
          <a:blip r:embed="rId3">
            <a:alphaModFix/>
          </a:blip>
          <a:srcRect/>
          <a:stretch/>
        </p:blipFill>
        <p:spPr>
          <a:xfrm>
            <a:off x="9536582" y="2490951"/>
            <a:ext cx="2655418" cy="2184497"/>
          </a:xfrm>
          <a:prstGeom prst="rect">
            <a:avLst/>
          </a:prstGeom>
          <a:noFill/>
          <a:ln>
            <a:noFill/>
          </a:ln>
        </p:spPr>
      </p:pic>
    </p:spTree>
    <p:extLst>
      <p:ext uri="{BB962C8B-B14F-4D97-AF65-F5344CB8AC3E}">
        <p14:creationId xmlns:p14="http://schemas.microsoft.com/office/powerpoint/2010/main" val="4302044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Shape 613"/>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61</a:t>
            </a:fld>
            <a:endParaRPr sz="1800">
              <a:solidFill>
                <a:schemeClr val="dk1"/>
              </a:solidFill>
              <a:latin typeface="Calibri"/>
              <a:ea typeface="Calibri"/>
              <a:cs typeface="Calibri"/>
              <a:sym typeface="Calibri"/>
            </a:endParaRPr>
          </a:p>
        </p:txBody>
      </p:sp>
      <p:sp>
        <p:nvSpPr>
          <p:cNvPr id="614" name="Shape 614"/>
          <p:cNvSpPr txBox="1">
            <a:spLocks noGrp="1"/>
          </p:cNvSpPr>
          <p:nvPr>
            <p:ph type="body" idx="1"/>
          </p:nvPr>
        </p:nvSpPr>
        <p:spPr>
          <a:xfrm>
            <a:off x="4470480" y="1097580"/>
            <a:ext cx="7721520" cy="1078061"/>
          </a:xfrm>
          <a:prstGeom prst="rect">
            <a:avLst/>
          </a:prstGeom>
          <a:noFill/>
          <a:ln>
            <a:noFill/>
          </a:ln>
        </p:spPr>
        <p:txBody>
          <a:bodyPr spcFirstLastPara="1" wrap="square" lIns="91425" tIns="45700" rIns="91425" bIns="45700" anchor="ctr" anchorCtr="0">
            <a:noAutofit/>
          </a:bodyPr>
          <a:lstStyle/>
          <a:p>
            <a:pPr marL="0" lvl="0" indent="0" algn="ctr">
              <a:spcBef>
                <a:spcPts val="0"/>
              </a:spcBef>
              <a:buNone/>
            </a:pPr>
            <a:r>
              <a:rPr lang="en-US" sz="4500" dirty="0">
                <a:solidFill>
                  <a:schemeClr val="tx1"/>
                </a:solidFill>
              </a:rPr>
              <a:t>Find what works for you and make this process your own!</a:t>
            </a:r>
          </a:p>
        </p:txBody>
      </p:sp>
      <p:sp>
        <p:nvSpPr>
          <p:cNvPr id="615" name="Shape 61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dirty="0"/>
              <a:t>An Important Note</a:t>
            </a:r>
            <a:endParaRPr sz="4000" b="0" i="0" u="none" strike="noStrike" cap="none" dirty="0">
              <a:solidFill>
                <a:schemeClr val="lt1"/>
              </a:solidFill>
              <a:latin typeface="Calibri"/>
              <a:ea typeface="Calibri"/>
              <a:cs typeface="Calibri"/>
              <a:sym typeface="Calibri"/>
            </a:endParaRPr>
          </a:p>
        </p:txBody>
      </p:sp>
      <p:pic>
        <p:nvPicPr>
          <p:cNvPr id="6" name="Shape 675"/>
          <p:cNvPicPr preferRelativeResize="0"/>
          <p:nvPr/>
        </p:nvPicPr>
        <p:blipFill rotWithShape="1">
          <a:blip r:embed="rId3">
            <a:alphaModFix/>
          </a:blip>
          <a:srcRect/>
          <a:stretch/>
        </p:blipFill>
        <p:spPr>
          <a:xfrm>
            <a:off x="424594" y="838398"/>
            <a:ext cx="3952040" cy="5215064"/>
          </a:xfrm>
          <a:prstGeom prst="rect">
            <a:avLst/>
          </a:prstGeom>
          <a:noFill/>
          <a:ln>
            <a:noFill/>
          </a:ln>
        </p:spPr>
      </p:pic>
      <p:pic>
        <p:nvPicPr>
          <p:cNvPr id="7" name="Shape 841" descr="shoe-3069891_1280.png"/>
          <p:cNvPicPr preferRelativeResize="0"/>
          <p:nvPr/>
        </p:nvPicPr>
        <p:blipFill rotWithShape="1">
          <a:blip r:embed="rId4">
            <a:alphaModFix/>
          </a:blip>
          <a:srcRect/>
          <a:stretch/>
        </p:blipFill>
        <p:spPr>
          <a:xfrm>
            <a:off x="7085126" y="2755249"/>
            <a:ext cx="2487095" cy="2030480"/>
          </a:xfrm>
          <a:prstGeom prst="rect">
            <a:avLst/>
          </a:prstGeom>
          <a:noFill/>
          <a:ln>
            <a:noFill/>
          </a:ln>
        </p:spPr>
      </p:pic>
      <p:pic>
        <p:nvPicPr>
          <p:cNvPr id="8" name="Shape 840"/>
          <p:cNvPicPr preferRelativeResize="0"/>
          <p:nvPr/>
        </p:nvPicPr>
        <p:blipFill rotWithShape="1">
          <a:blip r:embed="rId5">
            <a:alphaModFix/>
          </a:blip>
          <a:srcRect/>
          <a:stretch/>
        </p:blipFill>
        <p:spPr>
          <a:xfrm>
            <a:off x="9572221" y="3665928"/>
            <a:ext cx="2500498" cy="2030480"/>
          </a:xfrm>
          <a:prstGeom prst="rect">
            <a:avLst/>
          </a:prstGeom>
          <a:noFill/>
          <a:ln>
            <a:noFill/>
          </a:ln>
        </p:spPr>
      </p:pic>
      <p:pic>
        <p:nvPicPr>
          <p:cNvPr id="9" name="Shape 839"/>
          <p:cNvPicPr preferRelativeResize="0"/>
          <p:nvPr/>
        </p:nvPicPr>
        <p:blipFill rotWithShape="1">
          <a:blip r:embed="rId6">
            <a:alphaModFix/>
          </a:blip>
          <a:srcRect/>
          <a:stretch/>
        </p:blipFill>
        <p:spPr>
          <a:xfrm>
            <a:off x="4741921" y="3665928"/>
            <a:ext cx="2199316" cy="2030480"/>
          </a:xfrm>
          <a:prstGeom prst="rect">
            <a:avLst/>
          </a:prstGeom>
          <a:noFill/>
          <a:ln>
            <a:noFill/>
          </a:ln>
        </p:spPr>
      </p:pic>
    </p:spTree>
    <p:extLst>
      <p:ext uri="{BB962C8B-B14F-4D97-AF65-F5344CB8AC3E}">
        <p14:creationId xmlns:p14="http://schemas.microsoft.com/office/powerpoint/2010/main" val="18551089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845"/>
        <p:cNvGrpSpPr/>
        <p:nvPr/>
      </p:nvGrpSpPr>
      <p:grpSpPr>
        <a:xfrm>
          <a:off x="0" y="0"/>
          <a:ext cx="0" cy="0"/>
          <a:chOff x="0" y="0"/>
          <a:chExt cx="0" cy="0"/>
        </a:xfrm>
      </p:grpSpPr>
      <p:sp>
        <p:nvSpPr>
          <p:cNvPr id="846" name="Shape 84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6000" b="0" i="0" u="none" strike="noStrike" cap="none" dirty="0">
                <a:solidFill>
                  <a:srgbClr val="5A5A5A"/>
                </a:solidFill>
                <a:latin typeface="Calibri"/>
                <a:ea typeface="Calibri"/>
                <a:cs typeface="Calibri"/>
                <a:sym typeface="Calibri"/>
              </a:rPr>
              <a:t>Facilitation </a:t>
            </a:r>
            <a:r>
              <a:rPr lang="en-US" dirty="0"/>
              <a:t>101:</a:t>
            </a:r>
            <a:br>
              <a:rPr lang="en-US" dirty="0"/>
            </a:br>
            <a:r>
              <a:rPr lang="en-US" dirty="0"/>
              <a:t>Effective Directions</a:t>
            </a:r>
            <a:endParaRPr dirty="0"/>
          </a:p>
        </p:txBody>
      </p:sp>
    </p:spTree>
    <p:extLst>
      <p:ext uri="{BB962C8B-B14F-4D97-AF65-F5344CB8AC3E}">
        <p14:creationId xmlns:p14="http://schemas.microsoft.com/office/powerpoint/2010/main" val="19721617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851"/>
        <p:cNvGrpSpPr/>
        <p:nvPr/>
      </p:nvGrpSpPr>
      <p:grpSpPr>
        <a:xfrm>
          <a:off x="0" y="0"/>
          <a:ext cx="0" cy="0"/>
          <a:chOff x="0" y="0"/>
          <a:chExt cx="0" cy="0"/>
        </a:xfrm>
      </p:grpSpPr>
      <p:sp>
        <p:nvSpPr>
          <p:cNvPr id="854" name="Shape 854"/>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63</a:t>
            </a:fld>
            <a:endParaRPr sz="1800">
              <a:solidFill>
                <a:schemeClr val="dk1"/>
              </a:solidFill>
              <a:latin typeface="Calibri"/>
              <a:ea typeface="Calibri"/>
              <a:cs typeface="Calibri"/>
              <a:sym typeface="Calibri"/>
            </a:endParaRPr>
          </a:p>
        </p:txBody>
      </p:sp>
      <p:sp>
        <p:nvSpPr>
          <p:cNvPr id="852" name="Shape 85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5A5A5A"/>
              </a:buClr>
              <a:buSzPts val="2800"/>
              <a:buFont typeface="Arial"/>
              <a:buChar char="•"/>
            </a:pPr>
            <a:r>
              <a:rPr lang="en-US" sz="5000" b="0" i="0" u="none" strike="noStrike" cap="none" dirty="0">
                <a:solidFill>
                  <a:schemeClr val="tx1"/>
                </a:solidFill>
                <a:sym typeface="Calibri"/>
              </a:rPr>
              <a:t>How is effective facilitation for adults similar to effective facilitation for </a:t>
            </a:r>
            <a:r>
              <a:rPr lang="en-US" sz="5000" dirty="0">
                <a:solidFill>
                  <a:schemeClr val="tx1"/>
                </a:solidFill>
              </a:rPr>
              <a:t>students</a:t>
            </a:r>
            <a:r>
              <a:rPr lang="en-US" sz="5000" b="0" i="0" u="none" strike="noStrike" cap="none" dirty="0">
                <a:solidFill>
                  <a:schemeClr val="tx1"/>
                </a:solidFill>
                <a:sym typeface="Calibri"/>
              </a:rPr>
              <a:t>?</a:t>
            </a:r>
          </a:p>
          <a:p>
            <a:pPr marL="228600" marR="0" lvl="0" indent="-228600" algn="l" rtl="0">
              <a:lnSpc>
                <a:spcPct val="90000"/>
              </a:lnSpc>
              <a:spcBef>
                <a:spcPts val="0"/>
              </a:spcBef>
              <a:spcAft>
                <a:spcPts val="0"/>
              </a:spcAft>
              <a:buClr>
                <a:srgbClr val="5A5A5A"/>
              </a:buClr>
              <a:buSzPts val="2800"/>
              <a:buFont typeface="Arial"/>
              <a:buChar char="•"/>
            </a:pPr>
            <a:endParaRPr sz="2500" dirty="0">
              <a:solidFill>
                <a:schemeClr val="tx1"/>
              </a:solidFill>
            </a:endParaRPr>
          </a:p>
          <a:p>
            <a:pPr marL="228600" marR="0" lvl="0" indent="-228600" algn="l" rtl="0">
              <a:lnSpc>
                <a:spcPct val="90000"/>
              </a:lnSpc>
              <a:spcBef>
                <a:spcPts val="1000"/>
              </a:spcBef>
              <a:spcAft>
                <a:spcPts val="0"/>
              </a:spcAft>
              <a:buClr>
                <a:srgbClr val="5A5A5A"/>
              </a:buClr>
              <a:buSzPts val="2800"/>
              <a:buFont typeface="Arial"/>
              <a:buChar char="•"/>
            </a:pPr>
            <a:r>
              <a:rPr lang="en-US" sz="5000" b="0" i="0" u="none" strike="noStrike" cap="none" dirty="0">
                <a:solidFill>
                  <a:schemeClr val="tx1"/>
                </a:solidFill>
                <a:sym typeface="Calibri"/>
              </a:rPr>
              <a:t>How is it different?</a:t>
            </a:r>
            <a:endParaRPr sz="5000" dirty="0">
              <a:solidFill>
                <a:schemeClr val="tx1"/>
              </a:solidFill>
            </a:endParaRPr>
          </a:p>
          <a:p>
            <a:pPr marL="228600" marR="0" lvl="0" indent="-50800" algn="l" rtl="0">
              <a:lnSpc>
                <a:spcPct val="90000"/>
              </a:lnSpc>
              <a:spcBef>
                <a:spcPts val="1000"/>
              </a:spcBef>
              <a:spcAft>
                <a:spcPts val="0"/>
              </a:spcAft>
              <a:buClr>
                <a:srgbClr val="5A5A5A"/>
              </a:buClr>
              <a:buSzPts val="2800"/>
              <a:buFont typeface="Arial"/>
              <a:buNone/>
            </a:pPr>
            <a:endParaRPr sz="5000" b="0" i="0" u="none" strike="noStrike" cap="none" dirty="0">
              <a:solidFill>
                <a:srgbClr val="5A5A5A"/>
              </a:solidFill>
              <a:latin typeface="Calibri"/>
              <a:ea typeface="Calibri"/>
              <a:cs typeface="Calibri"/>
              <a:sym typeface="Calibri"/>
            </a:endParaRPr>
          </a:p>
        </p:txBody>
      </p:sp>
      <p:sp>
        <p:nvSpPr>
          <p:cNvPr id="853" name="Shape 85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Discuss!</a:t>
            </a:r>
            <a:endParaRPr dirty="0"/>
          </a:p>
        </p:txBody>
      </p:sp>
    </p:spTree>
    <p:extLst>
      <p:ext uri="{BB962C8B-B14F-4D97-AF65-F5344CB8AC3E}">
        <p14:creationId xmlns:p14="http://schemas.microsoft.com/office/powerpoint/2010/main" val="279701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Shape 998"/>
        <p:cNvGrpSpPr/>
        <p:nvPr/>
      </p:nvGrpSpPr>
      <p:grpSpPr>
        <a:xfrm>
          <a:off x="0" y="0"/>
          <a:ext cx="0" cy="0"/>
          <a:chOff x="0" y="0"/>
          <a:chExt cx="0" cy="0"/>
        </a:xfrm>
      </p:grpSpPr>
      <p:sp>
        <p:nvSpPr>
          <p:cNvPr id="1001" name="Shape 1001"/>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64</a:t>
            </a:fld>
            <a:endParaRPr sz="1800">
              <a:solidFill>
                <a:schemeClr val="dk1"/>
              </a:solidFill>
              <a:latin typeface="Calibri"/>
              <a:ea typeface="Calibri"/>
              <a:cs typeface="Calibri"/>
              <a:sym typeface="Calibri"/>
            </a:endParaRPr>
          </a:p>
        </p:txBody>
      </p:sp>
      <p:sp>
        <p:nvSpPr>
          <p:cNvPr id="999" name="Shape 999"/>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indent="0">
              <a:spcBef>
                <a:spcPts val="0"/>
              </a:spcBef>
              <a:buNone/>
            </a:pPr>
            <a:r>
              <a:rPr lang="en-US" sz="3200" u="sng" dirty="0">
                <a:solidFill>
                  <a:schemeClr val="tx1"/>
                </a:solidFill>
              </a:rPr>
              <a:t>Key similarities with teaching students:</a:t>
            </a:r>
            <a:endParaRPr sz="3200" u="sng" dirty="0">
              <a:solidFill>
                <a:schemeClr val="tx1"/>
              </a:solidFill>
            </a:endParaRPr>
          </a:p>
          <a:p>
            <a:pPr marL="228600" indent="-228600">
              <a:spcBef>
                <a:spcPts val="500"/>
              </a:spcBef>
            </a:pPr>
            <a:r>
              <a:rPr lang="en-US" sz="3200" dirty="0">
                <a:solidFill>
                  <a:schemeClr val="tx1"/>
                </a:solidFill>
              </a:rPr>
              <a:t>The importance of clear directions and engagement</a:t>
            </a:r>
            <a:endParaRPr sz="3200" dirty="0">
              <a:solidFill>
                <a:schemeClr val="tx1"/>
              </a:solidFill>
            </a:endParaRPr>
          </a:p>
          <a:p>
            <a:pPr marL="228600" indent="-228600">
              <a:spcBef>
                <a:spcPts val="500"/>
              </a:spcBef>
            </a:pPr>
            <a:r>
              <a:rPr lang="en-US" sz="3200" dirty="0">
                <a:solidFill>
                  <a:schemeClr val="tx1"/>
                </a:solidFill>
              </a:rPr>
              <a:t>Developing your capacity to do this work effectively is a process and requires comprehensive planning and rehearsal</a:t>
            </a:r>
            <a:endParaRPr sz="3200" dirty="0">
              <a:solidFill>
                <a:schemeClr val="tx1"/>
              </a:solidFill>
            </a:endParaRPr>
          </a:p>
          <a:p>
            <a:pPr marL="228600" indent="-228600">
              <a:spcBef>
                <a:spcPts val="500"/>
              </a:spcBef>
            </a:pPr>
            <a:endParaRPr sz="3200" dirty="0">
              <a:solidFill>
                <a:schemeClr val="tx1"/>
              </a:solidFill>
            </a:endParaRPr>
          </a:p>
          <a:p>
            <a:pPr marL="0" indent="0">
              <a:spcBef>
                <a:spcPts val="500"/>
              </a:spcBef>
              <a:buNone/>
            </a:pPr>
            <a:r>
              <a:rPr lang="en-US" sz="3200" u="sng" dirty="0">
                <a:solidFill>
                  <a:schemeClr val="tx1"/>
                </a:solidFill>
              </a:rPr>
              <a:t>Key differences from teaching students:</a:t>
            </a:r>
            <a:endParaRPr sz="3200" u="sng" dirty="0">
              <a:solidFill>
                <a:schemeClr val="tx1"/>
              </a:solidFill>
            </a:endParaRPr>
          </a:p>
          <a:p>
            <a:pPr marL="228600" indent="-228600">
              <a:spcBef>
                <a:spcPts val="500"/>
              </a:spcBef>
            </a:pPr>
            <a:r>
              <a:rPr lang="en-US" sz="3200" dirty="0">
                <a:solidFill>
                  <a:schemeClr val="tx1"/>
                </a:solidFill>
              </a:rPr>
              <a:t>Adult affect</a:t>
            </a:r>
            <a:endParaRPr sz="3200" b="1" i="0" u="none" strike="noStrike" cap="none" dirty="0">
              <a:solidFill>
                <a:schemeClr val="tx1"/>
              </a:solidFill>
              <a:sym typeface="Calibri"/>
            </a:endParaRPr>
          </a:p>
        </p:txBody>
      </p:sp>
      <p:sp>
        <p:nvSpPr>
          <p:cNvPr id="1000" name="Shape 100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Facilitating Professional Learning for Adults</a:t>
            </a:r>
            <a:endParaRPr sz="40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948868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12"/>
        <p:cNvGrpSpPr/>
        <p:nvPr/>
      </p:nvGrpSpPr>
      <p:grpSpPr>
        <a:xfrm>
          <a:off x="0" y="0"/>
          <a:ext cx="0" cy="0"/>
          <a:chOff x="0" y="0"/>
          <a:chExt cx="0" cy="0"/>
        </a:xfrm>
      </p:grpSpPr>
      <p:sp>
        <p:nvSpPr>
          <p:cNvPr id="1015" name="Shape 1015"/>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65</a:t>
            </a:fld>
            <a:endParaRPr sz="1800">
              <a:solidFill>
                <a:schemeClr val="dk1"/>
              </a:solidFill>
              <a:latin typeface="Calibri"/>
              <a:ea typeface="Calibri"/>
              <a:cs typeface="Calibri"/>
              <a:sym typeface="Calibri"/>
            </a:endParaRPr>
          </a:p>
        </p:txBody>
      </p:sp>
      <p:sp>
        <p:nvSpPr>
          <p:cNvPr id="1013" name="Shape 1013"/>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indent="-457200"/>
            <a:r>
              <a:rPr lang="en-US" sz="5000" b="0" i="0" u="none" strike="noStrike" cap="none" dirty="0">
                <a:solidFill>
                  <a:schemeClr val="tx1"/>
                </a:solidFill>
                <a:sym typeface="Calibri"/>
              </a:rPr>
              <a:t>Name and identify the steps in providing effective directions</a:t>
            </a:r>
          </a:p>
          <a:p>
            <a:pPr indent="-457200"/>
            <a:endParaRPr lang="en-US" sz="2500" b="0" i="0" u="none" strike="noStrike" cap="none" dirty="0">
              <a:solidFill>
                <a:schemeClr val="tx1"/>
              </a:solidFill>
              <a:sym typeface="Calibri"/>
            </a:endParaRPr>
          </a:p>
          <a:p>
            <a:pPr indent="-457200"/>
            <a:r>
              <a:rPr lang="en-US" sz="5000" dirty="0">
                <a:solidFill>
                  <a:schemeClr val="tx1"/>
                </a:solidFill>
              </a:rPr>
              <a:t>Practice scripting and delivering effective directions</a:t>
            </a:r>
            <a:endParaRPr sz="5000" dirty="0">
              <a:solidFill>
                <a:schemeClr val="tx1"/>
              </a:solidFill>
            </a:endParaRPr>
          </a:p>
        </p:txBody>
      </p:sp>
      <p:sp>
        <p:nvSpPr>
          <p:cNvPr id="1014" name="Shape 1014"/>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Objectives</a:t>
            </a:r>
            <a:endParaRPr sz="4000" b="0"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2488114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8" name="Shape 878"/>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66</a:t>
            </a:fld>
            <a:endParaRPr sz="1800">
              <a:solidFill>
                <a:schemeClr val="dk1"/>
              </a:solidFill>
              <a:latin typeface="Calibri"/>
              <a:ea typeface="Calibri"/>
              <a:cs typeface="Calibri"/>
              <a:sym typeface="Calibri"/>
            </a:endParaRPr>
          </a:p>
        </p:txBody>
      </p:sp>
      <p:sp>
        <p:nvSpPr>
          <p:cNvPr id="876" name="Shape 876"/>
          <p:cNvSpPr txBox="1">
            <a:spLocks noGrp="1"/>
          </p:cNvSpPr>
          <p:nvPr>
            <p:ph type="body" idx="1"/>
          </p:nvPr>
        </p:nvSpPr>
        <p:spPr>
          <a:xfrm>
            <a:off x="525463" y="1675799"/>
            <a:ext cx="11330953" cy="4822825"/>
          </a:xfrm>
          <a:prstGeom prst="rect">
            <a:avLst/>
          </a:prstGeom>
          <a:noFill/>
          <a:ln>
            <a:noFill/>
          </a:ln>
        </p:spPr>
        <p:txBody>
          <a:bodyPr spcFirstLastPara="1" wrap="square" lIns="91425" tIns="45700" rIns="91425" bIns="45700" anchor="t" anchorCtr="0">
            <a:noAutofit/>
          </a:bodyPr>
          <a:lstStyle/>
          <a:p>
            <a:pPr marL="0" lvl="0" indent="0" algn="ctr">
              <a:spcBef>
                <a:spcPts val="0"/>
              </a:spcBef>
              <a:buNone/>
            </a:pPr>
            <a:r>
              <a:rPr lang="en-US" sz="5500" u="sng" dirty="0">
                <a:solidFill>
                  <a:schemeClr val="tx1"/>
                </a:solidFill>
              </a:rPr>
              <a:t>all</a:t>
            </a:r>
            <a:r>
              <a:rPr lang="en-US" sz="5500" dirty="0">
                <a:solidFill>
                  <a:schemeClr val="tx1"/>
                </a:solidFill>
              </a:rPr>
              <a:t> participants will follow them quickly and easily.</a:t>
            </a:r>
            <a:endParaRPr sz="5500" b="0" i="0" u="none" strike="noStrike" cap="none" dirty="0">
              <a:solidFill>
                <a:srgbClr val="5A5A5A"/>
              </a:solidFill>
              <a:sym typeface="Calibri"/>
            </a:endParaRPr>
          </a:p>
          <a:p>
            <a:pPr marL="0" marR="0" lvl="0" indent="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a:p>
            <a:pPr marL="0" marR="0" lvl="0" indent="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877" name="Shape 87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When directions are effective</a:t>
            </a:r>
            <a:r>
              <a:rPr lang="is-IS" sz="4000" b="0" i="0" u="none" strike="noStrike" cap="none" dirty="0">
                <a:solidFill>
                  <a:schemeClr val="lt1"/>
                </a:solidFill>
                <a:latin typeface="Calibri"/>
                <a:ea typeface="Calibri"/>
                <a:cs typeface="Calibri"/>
                <a:sym typeface="Calibri"/>
              </a:rPr>
              <a:t>…</a:t>
            </a:r>
            <a:endParaRPr dirty="0"/>
          </a:p>
        </p:txBody>
      </p:sp>
    </p:spTree>
    <p:extLst>
      <p:ext uri="{BB962C8B-B14F-4D97-AF65-F5344CB8AC3E}">
        <p14:creationId xmlns:p14="http://schemas.microsoft.com/office/powerpoint/2010/main" val="900113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67</a:t>
            </a:fld>
            <a:endParaRPr lang="uk-UA"/>
          </a:p>
        </p:txBody>
      </p:sp>
      <p:sp>
        <p:nvSpPr>
          <p:cNvPr id="3" name="Text Placeholder 2"/>
          <p:cNvSpPr>
            <a:spLocks noGrp="1"/>
          </p:cNvSpPr>
          <p:nvPr>
            <p:ph type="body" idx="1"/>
          </p:nvPr>
        </p:nvSpPr>
        <p:spPr/>
        <p:txBody>
          <a:bodyPr/>
          <a:lstStyle/>
          <a:p>
            <a:pPr marL="50800" indent="0" algn="ctr">
              <a:buNone/>
            </a:pPr>
            <a:r>
              <a:rPr lang="en-US" sz="5000" b="1" dirty="0">
                <a:solidFill>
                  <a:schemeClr val="bg2"/>
                </a:solidFill>
              </a:rPr>
              <a:t>Look for:</a:t>
            </a:r>
          </a:p>
          <a:p>
            <a:r>
              <a:rPr lang="en-US" sz="5000" dirty="0">
                <a:solidFill>
                  <a:schemeClr val="tx1"/>
                </a:solidFill>
              </a:rPr>
              <a:t>What was effective about these directions?</a:t>
            </a:r>
          </a:p>
        </p:txBody>
      </p:sp>
      <p:sp>
        <p:nvSpPr>
          <p:cNvPr id="4" name="Title 3"/>
          <p:cNvSpPr>
            <a:spLocks noGrp="1"/>
          </p:cNvSpPr>
          <p:nvPr>
            <p:ph type="title"/>
          </p:nvPr>
        </p:nvSpPr>
        <p:spPr/>
        <p:txBody>
          <a:bodyPr/>
          <a:lstStyle/>
          <a:p>
            <a:r>
              <a:rPr lang="en-US" dirty="0"/>
              <a:t>As you watch the video</a:t>
            </a:r>
            <a:r>
              <a:rPr lang="is-IS" dirty="0"/>
              <a:t>…</a:t>
            </a:r>
            <a:endParaRPr lang="en-US" dirty="0"/>
          </a:p>
        </p:txBody>
      </p:sp>
    </p:spTree>
    <p:extLst>
      <p:ext uri="{BB962C8B-B14F-4D97-AF65-F5344CB8AC3E}">
        <p14:creationId xmlns:p14="http://schemas.microsoft.com/office/powerpoint/2010/main" val="21359936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sp>
        <p:nvSpPr>
          <p:cNvPr id="886" name="Shape 886"/>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68</a:t>
            </a:fld>
            <a:endParaRPr sz="1800">
              <a:solidFill>
                <a:schemeClr val="dk1"/>
              </a:solidFill>
              <a:latin typeface="Calibri"/>
              <a:ea typeface="Calibri"/>
              <a:cs typeface="Calibri"/>
              <a:sym typeface="Calibri"/>
            </a:endParaRPr>
          </a:p>
        </p:txBody>
      </p:sp>
      <p:sp>
        <p:nvSpPr>
          <p:cNvPr id="885" name="Shape 88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Effective Directions in Action - Video</a:t>
            </a:r>
            <a:endParaRPr dirty="0"/>
          </a:p>
        </p:txBody>
      </p:sp>
      <p:pic>
        <p:nvPicPr>
          <p:cNvPr id="2" name="CLM 6.Directions">
            <a:hlinkClick r:id="" action="ppaction://media"/>
            <a:extLst>
              <a:ext uri="{FF2B5EF4-FFF2-40B4-BE49-F238E27FC236}">
                <a16:creationId xmlns:a16="http://schemas.microsoft.com/office/drawing/2014/main" id="{A221C232-E8FE-0444-9450-719D3732ADB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62544" y="861545"/>
            <a:ext cx="9108065" cy="5119287"/>
          </a:xfrm>
          <a:prstGeom prst="rect">
            <a:avLst/>
          </a:prstGeom>
        </p:spPr>
      </p:pic>
    </p:spTree>
    <p:extLst>
      <p:ext uri="{BB962C8B-B14F-4D97-AF65-F5344CB8AC3E}">
        <p14:creationId xmlns:p14="http://schemas.microsoft.com/office/powerpoint/2010/main" val="60764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6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69</a:t>
            </a:fld>
            <a:endParaRPr lang="uk-UA"/>
          </a:p>
        </p:txBody>
      </p:sp>
      <p:sp>
        <p:nvSpPr>
          <p:cNvPr id="3" name="Text Placeholder 2"/>
          <p:cNvSpPr>
            <a:spLocks noGrp="1"/>
          </p:cNvSpPr>
          <p:nvPr>
            <p:ph type="body" idx="1"/>
          </p:nvPr>
        </p:nvSpPr>
        <p:spPr/>
        <p:txBody>
          <a:bodyPr/>
          <a:lstStyle/>
          <a:p>
            <a:r>
              <a:rPr lang="en-US" sz="5000" dirty="0">
                <a:solidFill>
                  <a:schemeClr val="tx1"/>
                </a:solidFill>
              </a:rPr>
              <a:t>What was effective about these directions?</a:t>
            </a:r>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435007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5327373" y="901838"/>
            <a:ext cx="6530009" cy="5051701"/>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5A5A5A"/>
              </a:buClr>
              <a:buSzPts val="6000"/>
              <a:buFont typeface="Calibri"/>
              <a:buNone/>
            </a:pPr>
            <a:r>
              <a:rPr lang="en-US" sz="6000" b="1" i="0" u="none" strike="noStrike" cap="none" dirty="0">
                <a:solidFill>
                  <a:srgbClr val="5A5A5A"/>
                </a:solidFill>
                <a:latin typeface="Calibri"/>
                <a:ea typeface="Calibri"/>
                <a:cs typeface="Calibri"/>
                <a:sym typeface="Calibri"/>
              </a:rPr>
              <a:t>Module 8:</a:t>
            </a:r>
            <a:br>
              <a:rPr lang="en-US" sz="6000" b="1" i="0" u="none" strike="noStrike" cap="none" dirty="0">
                <a:solidFill>
                  <a:srgbClr val="5A5A5A"/>
                </a:solidFill>
                <a:latin typeface="Calibri"/>
                <a:ea typeface="Calibri"/>
                <a:cs typeface="Calibri"/>
                <a:sym typeface="Calibri"/>
              </a:rPr>
            </a:br>
            <a:r>
              <a:rPr lang="en-US" b="1" dirty="0"/>
              <a:t>Preparing to Lead Professional Learning</a:t>
            </a:r>
            <a:br>
              <a:rPr lang="en-US" b="1" dirty="0"/>
            </a:br>
            <a:br>
              <a:rPr lang="en-US" b="1" dirty="0"/>
            </a:br>
            <a:r>
              <a:rPr lang="en-US" b="1" dirty="0">
                <a:solidFill>
                  <a:schemeClr val="bg2"/>
                </a:solidFill>
              </a:rPr>
              <a:t>#</a:t>
            </a:r>
            <a:r>
              <a:rPr lang="en-US" b="1" dirty="0" err="1">
                <a:solidFill>
                  <a:schemeClr val="bg2"/>
                </a:solidFill>
              </a:rPr>
              <a:t>TeacherLeader</a:t>
            </a:r>
            <a:endParaRPr sz="6000" b="0" i="0" u="none" strike="noStrike" cap="none" dirty="0">
              <a:solidFill>
                <a:schemeClr val="bg2"/>
              </a:solidFill>
              <a:sym typeface="Calibri"/>
            </a:endParaRPr>
          </a:p>
        </p:txBody>
      </p:sp>
    </p:spTree>
    <p:extLst>
      <p:ext uri="{BB962C8B-B14F-4D97-AF65-F5344CB8AC3E}">
        <p14:creationId xmlns:p14="http://schemas.microsoft.com/office/powerpoint/2010/main" val="37193208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907"/>
        <p:cNvGrpSpPr/>
        <p:nvPr/>
      </p:nvGrpSpPr>
      <p:grpSpPr>
        <a:xfrm>
          <a:off x="0" y="0"/>
          <a:ext cx="0" cy="0"/>
          <a:chOff x="0" y="0"/>
          <a:chExt cx="0" cy="0"/>
        </a:xfrm>
      </p:grpSpPr>
      <p:sp>
        <p:nvSpPr>
          <p:cNvPr id="910" name="Shape 910"/>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70</a:t>
            </a:fld>
            <a:endParaRPr sz="1800">
              <a:solidFill>
                <a:schemeClr val="dk1"/>
              </a:solidFill>
              <a:latin typeface="Calibri"/>
              <a:ea typeface="Calibri"/>
              <a:cs typeface="Calibri"/>
              <a:sym typeface="Calibri"/>
            </a:endParaRPr>
          </a:p>
        </p:txBody>
      </p:sp>
      <p:sp>
        <p:nvSpPr>
          <p:cNvPr id="908" name="Shape 908"/>
          <p:cNvSpPr txBox="1">
            <a:spLocks noGrp="1"/>
          </p:cNvSpPr>
          <p:nvPr>
            <p:ph type="body" idx="1"/>
          </p:nvPr>
        </p:nvSpPr>
        <p:spPr>
          <a:xfrm>
            <a:off x="398463" y="1193800"/>
            <a:ext cx="7145337" cy="482282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5A5A5A"/>
              </a:buClr>
              <a:buSzPts val="2800"/>
              <a:buFont typeface="Arial"/>
              <a:buNone/>
            </a:pPr>
            <a:r>
              <a:rPr lang="en-US" sz="4500" b="0" i="0" u="none" strike="noStrike" cap="none" dirty="0">
                <a:solidFill>
                  <a:schemeClr val="tx1"/>
                </a:solidFill>
                <a:sym typeface="Calibri"/>
              </a:rPr>
              <a:t>Effective directions include:</a:t>
            </a:r>
            <a:endParaRPr sz="4500" dirty="0">
              <a:solidFill>
                <a:schemeClr val="tx1"/>
              </a:solidFill>
            </a:endParaRPr>
          </a:p>
          <a:p>
            <a:pPr marL="685800" marR="0" lvl="0" indent="-685800" algn="l" rtl="0">
              <a:lnSpc>
                <a:spcPct val="90000"/>
              </a:lnSpc>
              <a:spcBef>
                <a:spcPts val="1000"/>
              </a:spcBef>
              <a:spcAft>
                <a:spcPts val="0"/>
              </a:spcAft>
              <a:buClr>
                <a:srgbClr val="5A5A5A"/>
              </a:buClr>
              <a:buSzPct val="100000"/>
              <a:buFont typeface="Arial" charset="0"/>
              <a:buChar char="•"/>
            </a:pPr>
            <a:r>
              <a:rPr lang="en-US" sz="4500" b="0" i="0" u="none" strike="noStrike" cap="none" dirty="0">
                <a:solidFill>
                  <a:schemeClr val="tx1"/>
                </a:solidFill>
                <a:sym typeface="Calibri"/>
              </a:rPr>
              <a:t>What </a:t>
            </a:r>
            <a:endParaRPr sz="4500" dirty="0">
              <a:solidFill>
                <a:schemeClr val="tx1"/>
              </a:solidFill>
            </a:endParaRPr>
          </a:p>
          <a:p>
            <a:pPr marL="685800" marR="0" lvl="0" indent="-685800" algn="l" rtl="0">
              <a:lnSpc>
                <a:spcPct val="90000"/>
              </a:lnSpc>
              <a:spcBef>
                <a:spcPts val="1000"/>
              </a:spcBef>
              <a:spcAft>
                <a:spcPts val="0"/>
              </a:spcAft>
              <a:buClr>
                <a:srgbClr val="5A5A5A"/>
              </a:buClr>
              <a:buSzPct val="100000"/>
              <a:buFont typeface="Arial" charset="0"/>
              <a:buChar char="•"/>
            </a:pPr>
            <a:r>
              <a:rPr lang="en-US" sz="4500" b="0" i="0" u="none" strike="noStrike" cap="none" dirty="0">
                <a:solidFill>
                  <a:schemeClr val="tx1"/>
                </a:solidFill>
                <a:sym typeface="Calibri"/>
              </a:rPr>
              <a:t>With Whom</a:t>
            </a:r>
            <a:endParaRPr sz="4500" dirty="0">
              <a:solidFill>
                <a:schemeClr val="tx1"/>
              </a:solidFill>
            </a:endParaRPr>
          </a:p>
          <a:p>
            <a:pPr marL="685800" marR="0" lvl="0" indent="-685800" algn="l" rtl="0">
              <a:lnSpc>
                <a:spcPct val="90000"/>
              </a:lnSpc>
              <a:spcBef>
                <a:spcPts val="1000"/>
              </a:spcBef>
              <a:spcAft>
                <a:spcPts val="0"/>
              </a:spcAft>
              <a:buClr>
                <a:srgbClr val="5A5A5A"/>
              </a:buClr>
              <a:buSzPct val="100000"/>
              <a:buFont typeface="Arial" charset="0"/>
              <a:buChar char="•"/>
            </a:pPr>
            <a:r>
              <a:rPr lang="en-US" sz="4500" b="0" i="0" u="none" strike="noStrike" cap="none" dirty="0">
                <a:solidFill>
                  <a:schemeClr val="tx1"/>
                </a:solidFill>
                <a:sym typeface="Calibri"/>
              </a:rPr>
              <a:t>For How Long</a:t>
            </a:r>
            <a:endParaRPr sz="4500" dirty="0">
              <a:solidFill>
                <a:schemeClr val="tx1"/>
              </a:solidFill>
            </a:endParaRPr>
          </a:p>
          <a:p>
            <a:pPr marL="685800" marR="0" lvl="0" indent="-685800" algn="l" rtl="0">
              <a:lnSpc>
                <a:spcPct val="90000"/>
              </a:lnSpc>
              <a:spcBef>
                <a:spcPts val="1000"/>
              </a:spcBef>
              <a:spcAft>
                <a:spcPts val="0"/>
              </a:spcAft>
              <a:buClr>
                <a:srgbClr val="5A5A5A"/>
              </a:buClr>
              <a:buSzPct val="100000"/>
              <a:buFont typeface="Arial" charset="0"/>
              <a:buChar char="•"/>
            </a:pPr>
            <a:r>
              <a:rPr lang="en-US" sz="4500" b="0" i="0" u="none" strike="noStrike" cap="none" dirty="0">
                <a:solidFill>
                  <a:schemeClr val="tx1"/>
                </a:solidFill>
                <a:sym typeface="Calibri"/>
              </a:rPr>
              <a:t>Where (in the Materials)</a:t>
            </a:r>
            <a:endParaRPr sz="4500" dirty="0">
              <a:solidFill>
                <a:schemeClr val="tx1"/>
              </a:solidFill>
            </a:endParaRPr>
          </a:p>
          <a:p>
            <a:pPr marL="0" marR="0" lvl="0" indent="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a:p>
            <a:pPr marL="514350" marR="0" lvl="0" indent="-336550" algn="l" rtl="0">
              <a:lnSpc>
                <a:spcPct val="90000"/>
              </a:lnSpc>
              <a:spcBef>
                <a:spcPts val="1000"/>
              </a:spcBef>
              <a:spcAft>
                <a:spcPts val="0"/>
              </a:spcAft>
              <a:buClr>
                <a:srgbClr val="5A5A5A"/>
              </a:buClr>
              <a:buSzPts val="2800"/>
              <a:buFont typeface="Century Schoolbook"/>
              <a:buNone/>
            </a:pPr>
            <a:endParaRPr sz="2800" b="0" i="0" u="none" strike="noStrike" cap="none" dirty="0">
              <a:solidFill>
                <a:srgbClr val="5A5A5A"/>
              </a:solidFill>
              <a:latin typeface="Calibri"/>
              <a:ea typeface="Calibri"/>
              <a:cs typeface="Calibri"/>
              <a:sym typeface="Calibri"/>
            </a:endParaRPr>
          </a:p>
        </p:txBody>
      </p:sp>
      <p:sp>
        <p:nvSpPr>
          <p:cNvPr id="909" name="Shape 90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dirty="0"/>
              <a:t>Let’s Break it Down</a:t>
            </a:r>
            <a:endParaRPr dirty="0"/>
          </a:p>
        </p:txBody>
      </p:sp>
      <p:pic>
        <p:nvPicPr>
          <p:cNvPr id="5" name="Shape 719"/>
          <p:cNvPicPr preferRelativeResize="0"/>
          <p:nvPr/>
        </p:nvPicPr>
        <p:blipFill rotWithShape="1">
          <a:blip r:embed="rId3">
            <a:alphaModFix/>
          </a:blip>
          <a:srcRect/>
          <a:stretch/>
        </p:blipFill>
        <p:spPr>
          <a:xfrm>
            <a:off x="7821469" y="896467"/>
            <a:ext cx="3960956" cy="5016540"/>
          </a:xfrm>
          <a:prstGeom prst="rect">
            <a:avLst/>
          </a:prstGeom>
          <a:noFill/>
          <a:ln>
            <a:noFill/>
          </a:ln>
        </p:spPr>
      </p:pic>
    </p:spTree>
    <p:extLst>
      <p:ext uri="{BB962C8B-B14F-4D97-AF65-F5344CB8AC3E}">
        <p14:creationId xmlns:p14="http://schemas.microsoft.com/office/powerpoint/2010/main" val="1873507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0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0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0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0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8"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71</a:t>
            </a:fld>
            <a:endParaRPr lang="uk-UA"/>
          </a:p>
        </p:txBody>
      </p:sp>
      <p:sp>
        <p:nvSpPr>
          <p:cNvPr id="4" name="Title 3"/>
          <p:cNvSpPr>
            <a:spLocks noGrp="1"/>
          </p:cNvSpPr>
          <p:nvPr>
            <p:ph type="title"/>
          </p:nvPr>
        </p:nvSpPr>
        <p:spPr/>
        <p:txBody>
          <a:bodyPr/>
          <a:lstStyle/>
          <a:p>
            <a:r>
              <a:rPr lang="en-US" dirty="0"/>
              <a:t>Let’s Prepare!</a:t>
            </a:r>
          </a:p>
        </p:txBody>
      </p:sp>
      <p:sp>
        <p:nvSpPr>
          <p:cNvPr id="5" name="Rectangle 4"/>
          <p:cNvSpPr/>
          <p:nvPr/>
        </p:nvSpPr>
        <p:spPr>
          <a:xfrm>
            <a:off x="720879" y="2076669"/>
            <a:ext cx="4633138" cy="2169825"/>
          </a:xfrm>
          <a:prstGeom prst="rect">
            <a:avLst/>
          </a:prstGeom>
        </p:spPr>
        <p:txBody>
          <a:bodyPr wrap="square">
            <a:spAutoFit/>
          </a:bodyPr>
          <a:lstStyle/>
          <a:p>
            <a:r>
              <a:rPr lang="en-US" sz="4500" b="1" dirty="0">
                <a:solidFill>
                  <a:schemeClr val="bg2"/>
                </a:solidFill>
                <a:latin typeface="Calibri" charset="0"/>
                <a:ea typeface="Calibri" charset="0"/>
                <a:cs typeface="Calibri" charset="0"/>
              </a:rPr>
              <a:t>Review</a:t>
            </a:r>
            <a:r>
              <a:rPr lang="en-US" sz="4500" dirty="0">
                <a:solidFill>
                  <a:schemeClr val="tx1"/>
                </a:solidFill>
                <a:latin typeface="Calibri" charset="0"/>
                <a:ea typeface="Calibri" charset="0"/>
                <a:cs typeface="Calibri" charset="0"/>
              </a:rPr>
              <a:t> the facilitator notes for Slide 21</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3325" y="1551191"/>
            <a:ext cx="6993091" cy="3968531"/>
          </a:xfrm>
          <a:prstGeom prst="rect">
            <a:avLst/>
          </a:prstGeom>
        </p:spPr>
      </p:pic>
    </p:spTree>
    <p:extLst>
      <p:ext uri="{BB962C8B-B14F-4D97-AF65-F5344CB8AC3E}">
        <p14:creationId xmlns:p14="http://schemas.microsoft.com/office/powerpoint/2010/main" val="13107256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72</a:t>
            </a:fld>
            <a:endParaRPr lang="uk-UA"/>
          </a:p>
        </p:txBody>
      </p:sp>
      <p:sp>
        <p:nvSpPr>
          <p:cNvPr id="3" name="Text Placeholder 2"/>
          <p:cNvSpPr>
            <a:spLocks noGrp="1"/>
          </p:cNvSpPr>
          <p:nvPr>
            <p:ph type="body" idx="1"/>
          </p:nvPr>
        </p:nvSpPr>
        <p:spPr/>
        <p:txBody>
          <a:bodyPr/>
          <a:lstStyle/>
          <a:p>
            <a:pPr indent="-457200">
              <a:buSzPct val="100000"/>
              <a:buFont typeface="Arial" charset="0"/>
              <a:buChar char="•"/>
            </a:pPr>
            <a:r>
              <a:rPr lang="en-US" sz="4500" b="1" dirty="0">
                <a:solidFill>
                  <a:schemeClr val="bg2"/>
                </a:solidFill>
              </a:rPr>
              <a:t>What: </a:t>
            </a:r>
            <a:r>
              <a:rPr lang="en-US" sz="4800" dirty="0">
                <a:solidFill>
                  <a:schemeClr val="tx1"/>
                </a:solidFill>
              </a:rPr>
              <a:t>Annotate/highlight</a:t>
            </a:r>
            <a:r>
              <a:rPr lang="en-US" sz="4800" b="1" dirty="0">
                <a:solidFill>
                  <a:schemeClr val="tx2"/>
                </a:solidFill>
              </a:rPr>
              <a:t> </a:t>
            </a:r>
            <a:r>
              <a:rPr lang="en-US" sz="4800" dirty="0">
                <a:solidFill>
                  <a:schemeClr val="tx1"/>
                </a:solidFill>
              </a:rPr>
              <a:t>information from the text that helps you better understand what Greek myths are</a:t>
            </a:r>
            <a:endParaRPr lang="en-US" sz="4500" dirty="0">
              <a:solidFill>
                <a:schemeClr val="tx1"/>
              </a:solidFill>
            </a:endParaRPr>
          </a:p>
          <a:p>
            <a:pPr lvl="0" indent="-457200">
              <a:buSzPct val="100000"/>
              <a:buFont typeface="Arial" charset="0"/>
              <a:buChar char="•"/>
            </a:pPr>
            <a:r>
              <a:rPr lang="en-US" sz="4500" b="1" dirty="0">
                <a:solidFill>
                  <a:schemeClr val="bg2"/>
                </a:solidFill>
              </a:rPr>
              <a:t>With Whom: </a:t>
            </a:r>
            <a:r>
              <a:rPr lang="en-US" sz="4500" dirty="0">
                <a:solidFill>
                  <a:schemeClr val="tx1"/>
                </a:solidFill>
              </a:rPr>
              <a:t>With a shoulder partner</a:t>
            </a:r>
          </a:p>
          <a:p>
            <a:pPr lvl="0" indent="-457200">
              <a:buSzPct val="100000"/>
              <a:buFont typeface="Arial" charset="0"/>
              <a:buChar char="•"/>
            </a:pPr>
            <a:r>
              <a:rPr lang="en-US" sz="4500" b="1" dirty="0">
                <a:solidFill>
                  <a:schemeClr val="bg2"/>
                </a:solidFill>
              </a:rPr>
              <a:t>For How Long: </a:t>
            </a:r>
            <a:r>
              <a:rPr lang="en-US" sz="4500" dirty="0">
                <a:solidFill>
                  <a:schemeClr val="tx1"/>
                </a:solidFill>
              </a:rPr>
              <a:t>4 minutes</a:t>
            </a:r>
          </a:p>
          <a:p>
            <a:pPr lvl="0" indent="-457200">
              <a:buSzPct val="100000"/>
              <a:buFont typeface="Arial" charset="0"/>
              <a:buChar char="•"/>
            </a:pPr>
            <a:r>
              <a:rPr lang="en-US" sz="4500" b="1" dirty="0">
                <a:solidFill>
                  <a:schemeClr val="bg2"/>
                </a:solidFill>
              </a:rPr>
              <a:t>Where: </a:t>
            </a:r>
            <a:r>
              <a:rPr lang="en-US" sz="4500" dirty="0">
                <a:solidFill>
                  <a:schemeClr val="tx1"/>
                </a:solidFill>
              </a:rPr>
              <a:t>Pages 4-5 in your note-catcher</a:t>
            </a:r>
          </a:p>
          <a:p>
            <a:endParaRPr lang="en-US" dirty="0"/>
          </a:p>
        </p:txBody>
      </p:sp>
      <p:sp>
        <p:nvSpPr>
          <p:cNvPr id="4" name="Title 3"/>
          <p:cNvSpPr>
            <a:spLocks noGrp="1"/>
          </p:cNvSpPr>
          <p:nvPr>
            <p:ph type="title"/>
          </p:nvPr>
        </p:nvSpPr>
        <p:spPr/>
        <p:txBody>
          <a:bodyPr/>
          <a:lstStyle/>
          <a:p>
            <a:r>
              <a:rPr lang="en-US" dirty="0"/>
              <a:t>For Example</a:t>
            </a:r>
          </a:p>
        </p:txBody>
      </p:sp>
    </p:spTree>
    <p:extLst>
      <p:ext uri="{BB962C8B-B14F-4D97-AF65-F5344CB8AC3E}">
        <p14:creationId xmlns:p14="http://schemas.microsoft.com/office/powerpoint/2010/main" val="28955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73</a:t>
            </a:fld>
            <a:endParaRPr lang="uk-UA"/>
          </a:p>
        </p:txBody>
      </p:sp>
      <p:sp>
        <p:nvSpPr>
          <p:cNvPr id="3" name="Text Placeholder 2"/>
          <p:cNvSpPr>
            <a:spLocks noGrp="1"/>
          </p:cNvSpPr>
          <p:nvPr>
            <p:ph type="body" idx="1"/>
          </p:nvPr>
        </p:nvSpPr>
        <p:spPr/>
        <p:txBody>
          <a:bodyPr/>
          <a:lstStyle/>
          <a:p>
            <a:pPr marL="514350" lvl="0" indent="-514350">
              <a:spcBef>
                <a:spcPts val="0"/>
              </a:spcBef>
              <a:buClr>
                <a:schemeClr val="tx1"/>
              </a:buClr>
              <a:buSzPct val="90000"/>
              <a:buFont typeface="Century Schoolbook"/>
              <a:buAutoNum type="arabicPeriod"/>
            </a:pPr>
            <a:r>
              <a:rPr lang="en-US" sz="5000" dirty="0">
                <a:solidFill>
                  <a:schemeClr val="tx1"/>
                </a:solidFill>
              </a:rPr>
              <a:t>Get their </a:t>
            </a:r>
            <a:r>
              <a:rPr lang="en-US" sz="5000" u="sng" dirty="0">
                <a:solidFill>
                  <a:schemeClr val="tx1"/>
                </a:solidFill>
              </a:rPr>
              <a:t>full</a:t>
            </a:r>
            <a:r>
              <a:rPr lang="en-US" sz="5000" dirty="0">
                <a:solidFill>
                  <a:schemeClr val="tx1"/>
                </a:solidFill>
              </a:rPr>
              <a:t> attention.</a:t>
            </a:r>
          </a:p>
          <a:p>
            <a:pPr marL="514350" lvl="0" indent="-514350">
              <a:buClr>
                <a:schemeClr val="tx1"/>
              </a:buClr>
              <a:buSzPct val="90000"/>
              <a:buFont typeface="Century Schoolbook"/>
              <a:buAutoNum type="arabicPeriod"/>
            </a:pPr>
            <a:r>
              <a:rPr lang="en-US" sz="5000" dirty="0">
                <a:solidFill>
                  <a:schemeClr val="tx1"/>
                </a:solidFill>
              </a:rPr>
              <a:t>Be clear and concise.</a:t>
            </a:r>
          </a:p>
          <a:p>
            <a:pPr marL="514350" lvl="0" indent="-514350">
              <a:buClr>
                <a:schemeClr val="tx1"/>
              </a:buClr>
              <a:buSzPct val="90000"/>
              <a:buFont typeface="Century Schoolbook"/>
              <a:buAutoNum type="arabicPeriod"/>
            </a:pPr>
            <a:r>
              <a:rPr lang="en-US" sz="5000" dirty="0">
                <a:solidFill>
                  <a:schemeClr val="tx1"/>
                </a:solidFill>
              </a:rPr>
              <a:t>Check for understanding.</a:t>
            </a:r>
          </a:p>
          <a:p>
            <a:pPr marL="514350" lvl="0" indent="-514350">
              <a:buClr>
                <a:schemeClr val="tx1"/>
              </a:buClr>
              <a:buSzPct val="90000"/>
              <a:buFont typeface="Century Schoolbook"/>
              <a:buAutoNum type="arabicPeriod"/>
            </a:pPr>
            <a:r>
              <a:rPr lang="en-US" sz="5000" dirty="0">
                <a:solidFill>
                  <a:schemeClr val="tx1"/>
                </a:solidFill>
              </a:rPr>
              <a:t>Follow through.</a:t>
            </a:r>
          </a:p>
        </p:txBody>
      </p:sp>
      <p:sp>
        <p:nvSpPr>
          <p:cNvPr id="4" name="Title 3"/>
          <p:cNvSpPr>
            <a:spLocks noGrp="1"/>
          </p:cNvSpPr>
          <p:nvPr>
            <p:ph type="title"/>
          </p:nvPr>
        </p:nvSpPr>
        <p:spPr/>
        <p:txBody>
          <a:bodyPr/>
          <a:lstStyle/>
          <a:p>
            <a:r>
              <a:rPr lang="en-US" dirty="0"/>
              <a:t>Now</a:t>
            </a:r>
            <a:r>
              <a:rPr lang="is-IS" dirty="0"/>
              <a:t>… what about the how?</a:t>
            </a:r>
            <a:endParaRPr lang="en-US" dirty="0"/>
          </a:p>
        </p:txBody>
      </p:sp>
    </p:spTree>
    <p:extLst>
      <p:ext uri="{BB962C8B-B14F-4D97-AF65-F5344CB8AC3E}">
        <p14:creationId xmlns:p14="http://schemas.microsoft.com/office/powerpoint/2010/main" val="11946778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899"/>
        <p:cNvGrpSpPr/>
        <p:nvPr/>
      </p:nvGrpSpPr>
      <p:grpSpPr>
        <a:xfrm>
          <a:off x="0" y="0"/>
          <a:ext cx="0" cy="0"/>
          <a:chOff x="0" y="0"/>
          <a:chExt cx="0" cy="0"/>
        </a:xfrm>
      </p:grpSpPr>
      <p:sp>
        <p:nvSpPr>
          <p:cNvPr id="902" name="Shape 902"/>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74</a:t>
            </a:fld>
            <a:endParaRPr sz="1800">
              <a:solidFill>
                <a:schemeClr val="dk1"/>
              </a:solidFill>
              <a:latin typeface="Calibri"/>
              <a:ea typeface="Calibri"/>
              <a:cs typeface="Calibri"/>
              <a:sym typeface="Calibri"/>
            </a:endParaRPr>
          </a:p>
        </p:txBody>
      </p:sp>
      <p:sp>
        <p:nvSpPr>
          <p:cNvPr id="900" name="Shape 90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5A5A5A"/>
              </a:buClr>
              <a:buSzPts val="2800"/>
              <a:buNone/>
            </a:pPr>
            <a:r>
              <a:rPr lang="en-US" sz="4000" b="1" i="0" u="none" strike="noStrike" cap="none" dirty="0">
                <a:solidFill>
                  <a:schemeClr val="bg2"/>
                </a:solidFill>
                <a:sym typeface="Calibri"/>
              </a:rPr>
              <a:t>Key Points:  </a:t>
            </a:r>
            <a:endParaRPr sz="4000" b="1" dirty="0">
              <a:solidFill>
                <a:schemeClr val="bg2"/>
              </a:solidFill>
            </a:endParaRPr>
          </a:p>
          <a:p>
            <a:pPr marL="228600" indent="-228600">
              <a:spcBef>
                <a:spcPts val="500"/>
              </a:spcBef>
              <a:buSzPts val="2400"/>
            </a:pPr>
            <a:r>
              <a:rPr lang="en-US" sz="4400" b="0" i="0" u="none" strike="noStrike" cap="none" dirty="0">
                <a:solidFill>
                  <a:schemeClr val="tx1"/>
                </a:solidFill>
                <a:sym typeface="Calibri"/>
              </a:rPr>
              <a:t>Don’t talk to people who aren’t listening. </a:t>
            </a:r>
          </a:p>
          <a:p>
            <a:pPr marL="228600" indent="-228600">
              <a:spcBef>
                <a:spcPts val="500"/>
              </a:spcBef>
              <a:buSzPts val="2400"/>
            </a:pPr>
            <a:endParaRPr sz="1000" dirty="0">
              <a:solidFill>
                <a:schemeClr val="tx1"/>
              </a:solidFill>
            </a:endParaRPr>
          </a:p>
          <a:p>
            <a:pPr marL="228600" indent="-228600">
              <a:spcBef>
                <a:spcPts val="500"/>
              </a:spcBef>
              <a:buSzPts val="2400"/>
            </a:pPr>
            <a:r>
              <a:rPr lang="en-US" sz="4400" b="0" i="0" u="none" strike="noStrike" cap="none" dirty="0">
                <a:solidFill>
                  <a:schemeClr val="tx1"/>
                </a:solidFill>
                <a:sym typeface="Calibri"/>
              </a:rPr>
              <a:t>Don’t talk over the crowd. (People have a hard time listening and talking at the same time.)</a:t>
            </a:r>
          </a:p>
          <a:p>
            <a:pPr marL="228600" indent="-228600">
              <a:spcBef>
                <a:spcPts val="500"/>
              </a:spcBef>
              <a:buSzPts val="2400"/>
            </a:pPr>
            <a:endParaRPr sz="1000" dirty="0">
              <a:solidFill>
                <a:schemeClr val="tx1"/>
              </a:solidFill>
            </a:endParaRPr>
          </a:p>
          <a:p>
            <a:pPr marL="228600" indent="-228600">
              <a:spcBef>
                <a:spcPts val="500"/>
              </a:spcBef>
              <a:buSzPts val="2400"/>
            </a:pPr>
            <a:r>
              <a:rPr lang="en-US" sz="4400" b="0" i="0" u="none" strike="noStrike" cap="none" dirty="0">
                <a:solidFill>
                  <a:schemeClr val="tx1"/>
                </a:solidFill>
                <a:sym typeface="Calibri"/>
              </a:rPr>
              <a:t>Make it quick. (It’s hard to hold people’s full attention for long.)</a:t>
            </a:r>
            <a:endParaRPr sz="4400" dirty="0">
              <a:solidFill>
                <a:schemeClr val="tx1"/>
              </a:solidFill>
            </a:endParaRPr>
          </a:p>
          <a:p>
            <a:pPr marL="685800" marR="0" lvl="1" indent="-76200" algn="l" rtl="0">
              <a:lnSpc>
                <a:spcPct val="90000"/>
              </a:lnSpc>
              <a:spcBef>
                <a:spcPts val="500"/>
              </a:spcBef>
              <a:spcAft>
                <a:spcPts val="0"/>
              </a:spcAft>
              <a:buClr>
                <a:srgbClr val="5A5A5A"/>
              </a:buClr>
              <a:buSzPts val="2400"/>
              <a:buFont typeface="Arial"/>
              <a:buNone/>
            </a:pPr>
            <a:endParaRPr sz="2400" b="0" i="0" u="none" strike="noStrike" cap="none" dirty="0">
              <a:solidFill>
                <a:schemeClr val="tx1"/>
              </a:solidFill>
              <a:latin typeface="Calibri"/>
              <a:ea typeface="Calibri"/>
              <a:cs typeface="Calibri"/>
              <a:sym typeface="Calibri"/>
            </a:endParaRPr>
          </a:p>
        </p:txBody>
      </p:sp>
      <p:sp>
        <p:nvSpPr>
          <p:cNvPr id="901" name="Shape 90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Step 1: Get their </a:t>
            </a:r>
            <a:r>
              <a:rPr lang="en-US" sz="4000" b="0" i="0" u="sng" strike="noStrike" cap="none">
                <a:solidFill>
                  <a:schemeClr val="lt1"/>
                </a:solidFill>
                <a:latin typeface="Calibri"/>
                <a:ea typeface="Calibri"/>
                <a:cs typeface="Calibri"/>
                <a:sym typeface="Calibri"/>
              </a:rPr>
              <a:t>full</a:t>
            </a:r>
            <a:r>
              <a:rPr lang="en-US" sz="4000" b="0" i="0" u="none" strike="noStrike" cap="none">
                <a:solidFill>
                  <a:schemeClr val="lt1"/>
                </a:solidFill>
                <a:latin typeface="Calibri"/>
                <a:ea typeface="Calibri"/>
                <a:cs typeface="Calibri"/>
                <a:sym typeface="Calibri"/>
              </a:rPr>
              <a:t> attention.</a:t>
            </a:r>
            <a:endParaRPr/>
          </a:p>
        </p:txBody>
      </p:sp>
    </p:spTree>
    <p:extLst>
      <p:ext uri="{BB962C8B-B14F-4D97-AF65-F5344CB8AC3E}">
        <p14:creationId xmlns:p14="http://schemas.microsoft.com/office/powerpoint/2010/main" val="6286144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899"/>
        <p:cNvGrpSpPr/>
        <p:nvPr/>
      </p:nvGrpSpPr>
      <p:grpSpPr>
        <a:xfrm>
          <a:off x="0" y="0"/>
          <a:ext cx="0" cy="0"/>
          <a:chOff x="0" y="0"/>
          <a:chExt cx="0" cy="0"/>
        </a:xfrm>
      </p:grpSpPr>
      <p:sp>
        <p:nvSpPr>
          <p:cNvPr id="902" name="Shape 902"/>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75</a:t>
            </a:fld>
            <a:endParaRPr sz="1800">
              <a:solidFill>
                <a:schemeClr val="dk1"/>
              </a:solidFill>
              <a:latin typeface="Calibri"/>
              <a:ea typeface="Calibri"/>
              <a:cs typeface="Calibri"/>
              <a:sym typeface="Calibri"/>
            </a:endParaRPr>
          </a:p>
        </p:txBody>
      </p:sp>
      <p:sp>
        <p:nvSpPr>
          <p:cNvPr id="900" name="Shape 90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indent="-228600">
              <a:spcBef>
                <a:spcPts val="500"/>
              </a:spcBef>
              <a:buSzPts val="2400"/>
            </a:pPr>
            <a:r>
              <a:rPr lang="en-US" sz="4900" b="0" i="0" u="none" strike="noStrike" cap="none" dirty="0">
                <a:solidFill>
                  <a:schemeClr val="tx1"/>
                </a:solidFill>
                <a:sym typeface="Calibri"/>
              </a:rPr>
              <a:t>Silent hand signal</a:t>
            </a:r>
          </a:p>
          <a:p>
            <a:pPr marL="228600" indent="-228600">
              <a:spcBef>
                <a:spcPts val="500"/>
              </a:spcBef>
              <a:buSzPts val="2400"/>
            </a:pPr>
            <a:endParaRPr sz="4900" dirty="0">
              <a:solidFill>
                <a:schemeClr val="tx1"/>
              </a:solidFill>
            </a:endParaRPr>
          </a:p>
          <a:p>
            <a:pPr marL="228600" indent="-228600">
              <a:spcBef>
                <a:spcPts val="500"/>
              </a:spcBef>
              <a:buSzPts val="2400"/>
            </a:pPr>
            <a:r>
              <a:rPr lang="en-US" sz="4900" b="0" i="0" u="none" strike="noStrike" cap="none" dirty="0">
                <a:solidFill>
                  <a:schemeClr val="tx1"/>
                </a:solidFill>
                <a:sym typeface="Calibri"/>
              </a:rPr>
              <a:t>Self-interrupt and wait </a:t>
            </a:r>
          </a:p>
          <a:p>
            <a:pPr marL="228600" indent="-228600">
              <a:spcBef>
                <a:spcPts val="500"/>
              </a:spcBef>
              <a:buSzPts val="2400"/>
            </a:pPr>
            <a:endParaRPr lang="en-US" sz="4900" dirty="0">
              <a:solidFill>
                <a:schemeClr val="tx1"/>
              </a:solidFill>
            </a:endParaRPr>
          </a:p>
          <a:p>
            <a:pPr marL="0" indent="0" algn="ctr">
              <a:spcBef>
                <a:spcPts val="500"/>
              </a:spcBef>
              <a:buSzPts val="2400"/>
              <a:buNone/>
            </a:pPr>
            <a:r>
              <a:rPr lang="en-US" sz="4900" b="1" dirty="0">
                <a:solidFill>
                  <a:schemeClr val="bg2"/>
                </a:solidFill>
              </a:rPr>
              <a:t>What are some attention-getting signals you’ve used successfully with adults</a:t>
            </a:r>
            <a:r>
              <a:rPr lang="en-US" sz="4900" dirty="0">
                <a:solidFill>
                  <a:schemeClr val="tx1"/>
                </a:solidFill>
              </a:rPr>
              <a:t>?</a:t>
            </a:r>
            <a:endParaRPr sz="4900" dirty="0">
              <a:solidFill>
                <a:schemeClr val="bg2"/>
              </a:solidFill>
            </a:endParaRPr>
          </a:p>
        </p:txBody>
      </p:sp>
      <p:sp>
        <p:nvSpPr>
          <p:cNvPr id="901" name="Shape 90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How?</a:t>
            </a:r>
            <a:endParaRPr dirty="0"/>
          </a:p>
        </p:txBody>
      </p:sp>
    </p:spTree>
    <p:extLst>
      <p:ext uri="{BB962C8B-B14F-4D97-AF65-F5344CB8AC3E}">
        <p14:creationId xmlns:p14="http://schemas.microsoft.com/office/powerpoint/2010/main" val="1397371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0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sp>
        <p:nvSpPr>
          <p:cNvPr id="918" name="Shape 918"/>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76</a:t>
            </a:fld>
            <a:endParaRPr sz="1800">
              <a:solidFill>
                <a:schemeClr val="dk1"/>
              </a:solidFill>
              <a:latin typeface="Calibri"/>
              <a:ea typeface="Calibri"/>
              <a:cs typeface="Calibri"/>
              <a:sym typeface="Calibri"/>
            </a:endParaRPr>
          </a:p>
        </p:txBody>
      </p:sp>
      <p:sp>
        <p:nvSpPr>
          <p:cNvPr id="916" name="Shape 916"/>
          <p:cNvSpPr txBox="1">
            <a:spLocks noGrp="1"/>
          </p:cNvSpPr>
          <p:nvPr>
            <p:ph type="body" idx="1"/>
          </p:nvPr>
        </p:nvSpPr>
        <p:spPr>
          <a:xfrm>
            <a:off x="3184041" y="914840"/>
            <a:ext cx="5823918"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Clr>
                <a:srgbClr val="5A5A5A"/>
              </a:buClr>
              <a:buSzPts val="2800"/>
              <a:buFont typeface="Arial"/>
              <a:buNone/>
            </a:pPr>
            <a:r>
              <a:rPr lang="en-US" sz="5000" b="1" i="0" u="none" strike="noStrike" cap="none" dirty="0">
                <a:solidFill>
                  <a:schemeClr val="tx1"/>
                </a:solidFill>
                <a:sym typeface="Calibri"/>
              </a:rPr>
              <a:t>HOW TO SAY IT</a:t>
            </a:r>
            <a:endParaRPr sz="5000" b="1" dirty="0">
              <a:solidFill>
                <a:schemeClr val="tx1"/>
              </a:solidFill>
            </a:endParaRPr>
          </a:p>
          <a:p>
            <a:pPr marL="514350" marR="0" lvl="0" indent="-514350" algn="ctr" rtl="0">
              <a:lnSpc>
                <a:spcPct val="150000"/>
              </a:lnSpc>
              <a:spcBef>
                <a:spcPts val="1000"/>
              </a:spcBef>
              <a:spcAft>
                <a:spcPts val="0"/>
              </a:spcAft>
              <a:buClr>
                <a:schemeClr val="tx1"/>
              </a:buClr>
              <a:buSzPct val="90000"/>
              <a:buFont typeface="Century Schoolbook"/>
              <a:buAutoNum type="arabicPeriod"/>
            </a:pPr>
            <a:r>
              <a:rPr lang="en-US" sz="5000" b="0" i="0" u="none" strike="noStrike" cap="none" dirty="0">
                <a:solidFill>
                  <a:schemeClr val="tx1"/>
                </a:solidFill>
                <a:sym typeface="Calibri"/>
              </a:rPr>
              <a:t>Stand still.</a:t>
            </a:r>
            <a:endParaRPr sz="5000" dirty="0">
              <a:solidFill>
                <a:schemeClr val="tx1"/>
              </a:solidFill>
            </a:endParaRPr>
          </a:p>
          <a:p>
            <a:pPr marL="514350" marR="0" lvl="0" indent="-514350" algn="ctr" rtl="0">
              <a:lnSpc>
                <a:spcPct val="150000"/>
              </a:lnSpc>
              <a:spcBef>
                <a:spcPts val="1000"/>
              </a:spcBef>
              <a:spcAft>
                <a:spcPts val="0"/>
              </a:spcAft>
              <a:buClr>
                <a:schemeClr val="tx1"/>
              </a:buClr>
              <a:buSzPct val="90000"/>
              <a:buFont typeface="Century Schoolbook"/>
              <a:buAutoNum type="arabicPeriod"/>
            </a:pPr>
            <a:r>
              <a:rPr lang="en-US" sz="5000" b="0" i="0" u="none" strike="noStrike" cap="none" dirty="0">
                <a:solidFill>
                  <a:schemeClr val="tx1"/>
                </a:solidFill>
                <a:sym typeface="Calibri"/>
              </a:rPr>
              <a:t>Speak slowly.</a:t>
            </a:r>
            <a:endParaRPr sz="5000" dirty="0">
              <a:solidFill>
                <a:schemeClr val="tx1"/>
              </a:solidFill>
            </a:endParaRPr>
          </a:p>
          <a:p>
            <a:pPr marL="514350" marR="0" lvl="0" indent="-514350" algn="ctr" rtl="0">
              <a:lnSpc>
                <a:spcPct val="150000"/>
              </a:lnSpc>
              <a:spcBef>
                <a:spcPts val="1000"/>
              </a:spcBef>
              <a:spcAft>
                <a:spcPts val="0"/>
              </a:spcAft>
              <a:buClr>
                <a:schemeClr val="tx1"/>
              </a:buClr>
              <a:buSzPct val="90000"/>
              <a:buFont typeface="Century Schoolbook"/>
              <a:buAutoNum type="arabicPeriod"/>
            </a:pPr>
            <a:r>
              <a:rPr lang="en-US" sz="5000" b="0" i="0" u="none" strike="noStrike" cap="none" dirty="0">
                <a:solidFill>
                  <a:schemeClr val="tx1"/>
                </a:solidFill>
                <a:sym typeface="Calibri"/>
              </a:rPr>
              <a:t>Be concise.</a:t>
            </a:r>
            <a:endParaRPr sz="5000" dirty="0">
              <a:solidFill>
                <a:schemeClr val="tx1"/>
              </a:solidFill>
            </a:endParaRPr>
          </a:p>
          <a:p>
            <a:pPr marL="514350" marR="0" lvl="0" indent="-336550" algn="ctr" rtl="0">
              <a:lnSpc>
                <a:spcPct val="90000"/>
              </a:lnSpc>
              <a:spcBef>
                <a:spcPts val="1000"/>
              </a:spcBef>
              <a:spcAft>
                <a:spcPts val="0"/>
              </a:spcAft>
              <a:buClr>
                <a:srgbClr val="5A5A5A"/>
              </a:buClr>
              <a:buSzPts val="2800"/>
              <a:buFont typeface="Century Schoolbook"/>
              <a:buNone/>
            </a:pPr>
            <a:endParaRPr sz="5000" b="0" i="0" u="none" strike="noStrike" cap="none" dirty="0">
              <a:solidFill>
                <a:srgbClr val="5A5A5A"/>
              </a:solidFill>
              <a:sym typeface="Calibri"/>
            </a:endParaRPr>
          </a:p>
        </p:txBody>
      </p:sp>
      <p:sp>
        <p:nvSpPr>
          <p:cNvPr id="917" name="Shape 9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Step 2: Give Clear, Concise Instructions.</a:t>
            </a:r>
            <a:endParaRPr/>
          </a:p>
        </p:txBody>
      </p:sp>
    </p:spTree>
    <p:extLst>
      <p:ext uri="{BB962C8B-B14F-4D97-AF65-F5344CB8AC3E}">
        <p14:creationId xmlns:p14="http://schemas.microsoft.com/office/powerpoint/2010/main" val="1470579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6"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923"/>
        <p:cNvGrpSpPr/>
        <p:nvPr/>
      </p:nvGrpSpPr>
      <p:grpSpPr>
        <a:xfrm>
          <a:off x="0" y="0"/>
          <a:ext cx="0" cy="0"/>
          <a:chOff x="0" y="0"/>
          <a:chExt cx="0" cy="0"/>
        </a:xfrm>
      </p:grpSpPr>
      <p:sp>
        <p:nvSpPr>
          <p:cNvPr id="926" name="Shape 926"/>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77</a:t>
            </a:fld>
            <a:endParaRPr sz="1800">
              <a:solidFill>
                <a:schemeClr val="dk1"/>
              </a:solidFill>
              <a:latin typeface="Calibri"/>
              <a:ea typeface="Calibri"/>
              <a:cs typeface="Calibri"/>
              <a:sym typeface="Calibri"/>
            </a:endParaRPr>
          </a:p>
        </p:txBody>
      </p:sp>
      <p:sp>
        <p:nvSpPr>
          <p:cNvPr id="924" name="Shape 924"/>
          <p:cNvSpPr txBox="1">
            <a:spLocks noGrp="1"/>
          </p:cNvSpPr>
          <p:nvPr>
            <p:ph type="body" idx="1"/>
          </p:nvPr>
        </p:nvSpPr>
        <p:spPr>
          <a:xfrm>
            <a:off x="524587" y="1099207"/>
            <a:ext cx="5403247" cy="4896725"/>
          </a:xfrm>
          <a:prstGeom prst="rect">
            <a:avLst/>
          </a:prstGeom>
          <a:noFill/>
          <a:ln w="50800">
            <a:solidFill>
              <a:schemeClr val="tx1"/>
            </a:solid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5A5A5A"/>
              </a:buClr>
              <a:buSzPts val="2800"/>
              <a:buFont typeface="Arial"/>
              <a:buNone/>
            </a:pPr>
            <a:r>
              <a:rPr lang="en-US" sz="3600" b="1" i="0" u="none" strike="noStrike" cap="none" dirty="0">
                <a:solidFill>
                  <a:schemeClr val="bg2"/>
                </a:solidFill>
                <a:sym typeface="Calibri"/>
              </a:rPr>
              <a:t>Ask for Paraphrase</a:t>
            </a:r>
            <a:endParaRPr sz="3600" b="1" dirty="0">
              <a:solidFill>
                <a:schemeClr val="bg2"/>
              </a:solidFill>
            </a:endParaRPr>
          </a:p>
          <a:p>
            <a:pPr marL="514350" marR="0" lvl="0" indent="-514350" algn="l" rtl="0">
              <a:lnSpc>
                <a:spcPct val="90000"/>
              </a:lnSpc>
              <a:spcBef>
                <a:spcPts val="1000"/>
              </a:spcBef>
              <a:spcAft>
                <a:spcPts val="0"/>
              </a:spcAft>
              <a:buClr>
                <a:srgbClr val="5A5A5A"/>
              </a:buClr>
              <a:buSzPts val="2800"/>
              <a:buFont typeface="Century Schoolbook"/>
              <a:buAutoNum type="arabicPeriod"/>
            </a:pPr>
            <a:r>
              <a:rPr lang="en-US" sz="3600" b="0" i="0" u="none" strike="noStrike" cap="none" dirty="0">
                <a:solidFill>
                  <a:schemeClr val="tx1"/>
                </a:solidFill>
                <a:sym typeface="Calibri"/>
              </a:rPr>
              <a:t>Ask a random participant to restate the instructions for the group.</a:t>
            </a:r>
            <a:endParaRPr sz="3600" dirty="0">
              <a:solidFill>
                <a:schemeClr val="tx1"/>
              </a:solidFill>
            </a:endParaRPr>
          </a:p>
          <a:p>
            <a:pPr marL="514350" marR="0" lvl="0" indent="-514350" algn="l" rtl="0">
              <a:lnSpc>
                <a:spcPct val="90000"/>
              </a:lnSpc>
              <a:spcBef>
                <a:spcPts val="1000"/>
              </a:spcBef>
              <a:spcAft>
                <a:spcPts val="0"/>
              </a:spcAft>
              <a:buClr>
                <a:srgbClr val="5A5A5A"/>
              </a:buClr>
              <a:buSzPts val="2800"/>
              <a:buFont typeface="Century Schoolbook"/>
              <a:buAutoNum type="arabicPeriod"/>
            </a:pPr>
            <a:r>
              <a:rPr lang="en-US" sz="3600" b="0" i="0" u="none" strike="noStrike" cap="none" dirty="0">
                <a:solidFill>
                  <a:schemeClr val="tx1"/>
                </a:solidFill>
                <a:sym typeface="Calibri"/>
              </a:rPr>
              <a:t>Listen that they got </a:t>
            </a:r>
            <a:r>
              <a:rPr lang="en-US" sz="3600" b="0" i="0" u="sng" strike="noStrike" cap="none" dirty="0">
                <a:solidFill>
                  <a:schemeClr val="tx1"/>
                </a:solidFill>
                <a:sym typeface="Calibri"/>
              </a:rPr>
              <a:t>all</a:t>
            </a:r>
            <a:r>
              <a:rPr lang="en-US" sz="3600" b="1" i="0" u="none" strike="noStrike" cap="none" dirty="0">
                <a:solidFill>
                  <a:schemeClr val="tx1"/>
                </a:solidFill>
                <a:sym typeface="Calibri"/>
              </a:rPr>
              <a:t> </a:t>
            </a:r>
            <a:r>
              <a:rPr lang="en-US" sz="3600" b="0" i="0" u="none" strike="noStrike" cap="none" dirty="0">
                <a:solidFill>
                  <a:schemeClr val="tx1"/>
                </a:solidFill>
                <a:sym typeface="Calibri"/>
              </a:rPr>
              <a:t>key components of the directions.  Add anything they left out.</a:t>
            </a:r>
          </a:p>
          <a:p>
            <a:pPr marL="514350" marR="0" lvl="0" indent="-514350" algn="l" rtl="0">
              <a:lnSpc>
                <a:spcPct val="90000"/>
              </a:lnSpc>
              <a:spcBef>
                <a:spcPts val="1000"/>
              </a:spcBef>
              <a:spcAft>
                <a:spcPts val="0"/>
              </a:spcAft>
              <a:buClr>
                <a:srgbClr val="5A5A5A"/>
              </a:buClr>
              <a:buSzPts val="2800"/>
              <a:buFont typeface="Century Schoolbook"/>
              <a:buAutoNum type="arabicPeriod"/>
            </a:pPr>
            <a:endParaRPr sz="3600" b="0" i="0" u="none" strike="noStrike" cap="none" dirty="0">
              <a:solidFill>
                <a:schemeClr val="tx1"/>
              </a:solidFill>
              <a:sym typeface="Calibri"/>
            </a:endParaRPr>
          </a:p>
          <a:p>
            <a:pPr marL="514350" marR="0" lvl="0" indent="-336550" algn="l" rtl="0">
              <a:lnSpc>
                <a:spcPct val="90000"/>
              </a:lnSpc>
              <a:spcBef>
                <a:spcPts val="1000"/>
              </a:spcBef>
              <a:spcAft>
                <a:spcPts val="0"/>
              </a:spcAft>
              <a:buClr>
                <a:srgbClr val="5A5A5A"/>
              </a:buClr>
              <a:buSzPts val="2800"/>
              <a:buFont typeface="Century Schoolbook"/>
              <a:buNone/>
            </a:pPr>
            <a:endParaRPr sz="2800" b="0" i="0" u="none" strike="noStrike" cap="none" dirty="0">
              <a:solidFill>
                <a:srgbClr val="5A5A5A"/>
              </a:solidFill>
              <a:latin typeface="Calibri"/>
              <a:ea typeface="Calibri"/>
              <a:cs typeface="Calibri"/>
              <a:sym typeface="Calibri"/>
            </a:endParaRPr>
          </a:p>
        </p:txBody>
      </p:sp>
      <p:sp>
        <p:nvSpPr>
          <p:cNvPr id="925" name="Shape 92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Step 3: Check for Understanding.</a:t>
            </a:r>
            <a:endParaRPr/>
          </a:p>
        </p:txBody>
      </p:sp>
      <p:sp>
        <p:nvSpPr>
          <p:cNvPr id="2" name="Rectangle 1"/>
          <p:cNvSpPr/>
          <p:nvPr/>
        </p:nvSpPr>
        <p:spPr>
          <a:xfrm>
            <a:off x="6264652" y="1099207"/>
            <a:ext cx="5403247" cy="4896725"/>
          </a:xfrm>
          <a:prstGeom prst="rect">
            <a:avLst/>
          </a:prstGeom>
          <a:ln w="50800">
            <a:solidFill>
              <a:schemeClr val="tx1"/>
            </a:solidFill>
          </a:ln>
        </p:spPr>
        <p:txBody>
          <a:bodyPr wrap="square">
            <a:spAutoFit/>
          </a:bodyPr>
          <a:lstStyle/>
          <a:p>
            <a:pPr lvl="0" algn="ctr">
              <a:lnSpc>
                <a:spcPct val="90000"/>
              </a:lnSpc>
              <a:spcBef>
                <a:spcPts val="1000"/>
              </a:spcBef>
              <a:buClr>
                <a:srgbClr val="5A5A5A"/>
              </a:buClr>
              <a:buSzPts val="2800"/>
            </a:pPr>
            <a:r>
              <a:rPr lang="en-US" sz="3700" b="1" dirty="0">
                <a:solidFill>
                  <a:schemeClr val="bg2"/>
                </a:solidFill>
                <a:latin typeface="Calibri" charset="0"/>
                <a:ea typeface="Calibri" charset="0"/>
                <a:cs typeface="Calibri" charset="0"/>
                <a:sym typeface="Calibri"/>
              </a:rPr>
              <a:t>Check a Detail</a:t>
            </a:r>
            <a:endParaRPr lang="en-US" sz="3700" b="1" dirty="0">
              <a:solidFill>
                <a:schemeClr val="bg2"/>
              </a:solidFill>
              <a:latin typeface="Calibri" charset="0"/>
              <a:ea typeface="Calibri" charset="0"/>
              <a:cs typeface="Calibri" charset="0"/>
            </a:endParaRPr>
          </a:p>
          <a:p>
            <a:pPr marL="514350" lvl="0" indent="-514350">
              <a:lnSpc>
                <a:spcPct val="90000"/>
              </a:lnSpc>
              <a:spcBef>
                <a:spcPts val="1000"/>
              </a:spcBef>
              <a:buClr>
                <a:srgbClr val="5A5A5A"/>
              </a:buClr>
              <a:buSzPts val="2800"/>
              <a:buFont typeface="Arial"/>
              <a:buAutoNum type="arabicPeriod"/>
            </a:pPr>
            <a:r>
              <a:rPr lang="en-US" sz="3700" dirty="0">
                <a:solidFill>
                  <a:schemeClr val="tx1"/>
                </a:solidFill>
                <a:latin typeface="Calibri" charset="0"/>
                <a:ea typeface="Calibri" charset="0"/>
                <a:cs typeface="Calibri" charset="0"/>
                <a:sym typeface="Calibri"/>
              </a:rPr>
              <a:t>Ask a question to the whole group about part of the directions </a:t>
            </a:r>
            <a:endParaRPr lang="en-US" sz="3700" dirty="0">
              <a:solidFill>
                <a:schemeClr val="tx1"/>
              </a:solidFill>
              <a:latin typeface="Calibri" charset="0"/>
              <a:ea typeface="Calibri" charset="0"/>
              <a:cs typeface="Calibri" charset="0"/>
            </a:endParaRPr>
          </a:p>
          <a:p>
            <a:pPr marL="1028700" lvl="1" indent="-571500">
              <a:lnSpc>
                <a:spcPct val="90000"/>
              </a:lnSpc>
              <a:spcBef>
                <a:spcPts val="500"/>
              </a:spcBef>
              <a:buClr>
                <a:srgbClr val="5A5A5A"/>
              </a:buClr>
              <a:buSzPts val="2400"/>
              <a:buFont typeface="Arial" charset="0"/>
              <a:buChar char="•"/>
            </a:pPr>
            <a:r>
              <a:rPr lang="en-US" sz="3700" dirty="0">
                <a:solidFill>
                  <a:schemeClr val="tx1"/>
                </a:solidFill>
                <a:latin typeface="Calibri" charset="0"/>
                <a:ea typeface="Calibri" charset="0"/>
                <a:cs typeface="Calibri" charset="0"/>
                <a:sym typeface="Calibri"/>
              </a:rPr>
              <a:t>Ex. “So for this activity will we be writing on our note-catcher or on the anchor chart?”</a:t>
            </a:r>
          </a:p>
        </p:txBody>
      </p:sp>
    </p:spTree>
    <p:extLst>
      <p:ext uri="{BB962C8B-B14F-4D97-AF65-F5344CB8AC3E}">
        <p14:creationId xmlns:p14="http://schemas.microsoft.com/office/powerpoint/2010/main" val="2056971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2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24">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924">
                                            <p:txEl>
                                              <p:pRg st="2" end="2"/>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4" grpId="0" uiExpand="1" build="p" animBg="1"/>
      <p:bldP spid="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78</a:t>
            </a:fld>
            <a:endParaRPr lang="uk-UA"/>
          </a:p>
        </p:txBody>
      </p:sp>
      <p:sp>
        <p:nvSpPr>
          <p:cNvPr id="3" name="Text Placeholder 2"/>
          <p:cNvSpPr>
            <a:spLocks noGrp="1"/>
          </p:cNvSpPr>
          <p:nvPr>
            <p:ph type="body" idx="1"/>
          </p:nvPr>
        </p:nvSpPr>
        <p:spPr/>
        <p:txBody>
          <a:bodyPr/>
          <a:lstStyle/>
          <a:p>
            <a:r>
              <a:rPr lang="en-US" sz="5000" b="1" dirty="0">
                <a:solidFill>
                  <a:schemeClr val="bg2"/>
                </a:solidFill>
              </a:rPr>
              <a:t>Listen</a:t>
            </a:r>
            <a:r>
              <a:rPr lang="en-US" sz="5000" dirty="0">
                <a:solidFill>
                  <a:schemeClr val="tx1"/>
                </a:solidFill>
              </a:rPr>
              <a:t> as I provide the directions and check for understanding</a:t>
            </a:r>
          </a:p>
          <a:p>
            <a:endParaRPr lang="en-US" sz="2500" dirty="0">
              <a:solidFill>
                <a:schemeClr val="tx1"/>
              </a:solidFill>
            </a:endParaRPr>
          </a:p>
          <a:p>
            <a:r>
              <a:rPr lang="en-US" sz="5000" dirty="0">
                <a:solidFill>
                  <a:schemeClr val="tx1"/>
                </a:solidFill>
              </a:rPr>
              <a:t>Which check for understanding did I use?</a:t>
            </a:r>
          </a:p>
        </p:txBody>
      </p:sp>
      <p:sp>
        <p:nvSpPr>
          <p:cNvPr id="4" name="Title 3"/>
          <p:cNvSpPr>
            <a:spLocks noGrp="1"/>
          </p:cNvSpPr>
          <p:nvPr>
            <p:ph type="title"/>
          </p:nvPr>
        </p:nvSpPr>
        <p:spPr/>
        <p:txBody>
          <a:bodyPr/>
          <a:lstStyle/>
          <a:p>
            <a:r>
              <a:rPr lang="en-US" dirty="0"/>
              <a:t>For Example</a:t>
            </a:r>
          </a:p>
        </p:txBody>
      </p:sp>
    </p:spTree>
    <p:extLst>
      <p:ext uri="{BB962C8B-B14F-4D97-AF65-F5344CB8AC3E}">
        <p14:creationId xmlns:p14="http://schemas.microsoft.com/office/powerpoint/2010/main" val="15076609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931"/>
        <p:cNvGrpSpPr/>
        <p:nvPr/>
      </p:nvGrpSpPr>
      <p:grpSpPr>
        <a:xfrm>
          <a:off x="0" y="0"/>
          <a:ext cx="0" cy="0"/>
          <a:chOff x="0" y="0"/>
          <a:chExt cx="0" cy="0"/>
        </a:xfrm>
      </p:grpSpPr>
      <p:sp>
        <p:nvSpPr>
          <p:cNvPr id="934" name="Shape 934"/>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79</a:t>
            </a:fld>
            <a:endParaRPr sz="1800">
              <a:solidFill>
                <a:schemeClr val="dk1"/>
              </a:solidFill>
              <a:latin typeface="Calibri"/>
              <a:ea typeface="Calibri"/>
              <a:cs typeface="Calibri"/>
              <a:sym typeface="Calibri"/>
            </a:endParaRPr>
          </a:p>
        </p:txBody>
      </p:sp>
      <p:sp>
        <p:nvSpPr>
          <p:cNvPr id="932" name="Shape 93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514350" marR="0" lvl="0" indent="-514350" algn="l" rtl="0">
              <a:lnSpc>
                <a:spcPct val="90000"/>
              </a:lnSpc>
              <a:spcBef>
                <a:spcPts val="0"/>
              </a:spcBef>
              <a:spcAft>
                <a:spcPts val="0"/>
              </a:spcAft>
              <a:buClr>
                <a:schemeClr val="tx1"/>
              </a:buClr>
              <a:buSzPct val="90000"/>
              <a:buFont typeface="Century Schoolbook"/>
              <a:buAutoNum type="arabicPeriod"/>
            </a:pPr>
            <a:r>
              <a:rPr lang="en-US" sz="4800" b="0" i="0" u="none" strike="noStrike" cap="none" dirty="0">
                <a:solidFill>
                  <a:schemeClr val="tx1"/>
                </a:solidFill>
                <a:sym typeface="Calibri"/>
              </a:rPr>
              <a:t>Go signal</a:t>
            </a:r>
          </a:p>
          <a:p>
            <a:pPr marL="514350" marR="0" lvl="0" indent="-514350" algn="l" rtl="0">
              <a:lnSpc>
                <a:spcPct val="90000"/>
              </a:lnSpc>
              <a:spcBef>
                <a:spcPts val="0"/>
              </a:spcBef>
              <a:spcAft>
                <a:spcPts val="0"/>
              </a:spcAft>
              <a:buClr>
                <a:schemeClr val="tx1"/>
              </a:buClr>
              <a:buSzPct val="90000"/>
              <a:buFont typeface="Century Schoolbook"/>
              <a:buAutoNum type="arabicPeriod"/>
            </a:pPr>
            <a:endParaRPr sz="2000" dirty="0">
              <a:solidFill>
                <a:schemeClr val="tx1"/>
              </a:solidFill>
            </a:endParaRPr>
          </a:p>
          <a:p>
            <a:pPr marL="514350" marR="0" lvl="0" indent="-514350" algn="l" rtl="0">
              <a:lnSpc>
                <a:spcPct val="90000"/>
              </a:lnSpc>
              <a:spcBef>
                <a:spcPts val="1000"/>
              </a:spcBef>
              <a:spcAft>
                <a:spcPts val="0"/>
              </a:spcAft>
              <a:buClr>
                <a:schemeClr val="tx1"/>
              </a:buClr>
              <a:buSzPct val="90000"/>
              <a:buFont typeface="Century Schoolbook"/>
              <a:buAutoNum type="arabicPeriod"/>
            </a:pPr>
            <a:r>
              <a:rPr lang="en-US" sz="4800" b="0" i="0" u="none" strike="noStrike" cap="none" dirty="0">
                <a:solidFill>
                  <a:schemeClr val="tx1"/>
                </a:solidFill>
                <a:sym typeface="Calibri"/>
              </a:rPr>
              <a:t>Circulate and monitor (30 seconds or less)</a:t>
            </a:r>
          </a:p>
          <a:p>
            <a:pPr marL="514350" marR="0" lvl="0" indent="-514350" algn="l" rtl="0">
              <a:lnSpc>
                <a:spcPct val="90000"/>
              </a:lnSpc>
              <a:spcBef>
                <a:spcPts val="1000"/>
              </a:spcBef>
              <a:spcAft>
                <a:spcPts val="0"/>
              </a:spcAft>
              <a:buClr>
                <a:schemeClr val="tx1"/>
              </a:buClr>
              <a:buSzPct val="90000"/>
              <a:buFont typeface="Century Schoolbook"/>
              <a:buAutoNum type="arabicPeriod"/>
            </a:pPr>
            <a:endParaRPr sz="2000" dirty="0">
              <a:solidFill>
                <a:schemeClr val="tx1"/>
              </a:solidFill>
            </a:endParaRPr>
          </a:p>
          <a:p>
            <a:pPr marL="514350" marR="0" lvl="0" indent="-514350" algn="l" rtl="0">
              <a:lnSpc>
                <a:spcPct val="90000"/>
              </a:lnSpc>
              <a:spcBef>
                <a:spcPts val="1000"/>
              </a:spcBef>
              <a:spcAft>
                <a:spcPts val="0"/>
              </a:spcAft>
              <a:buClr>
                <a:schemeClr val="tx1"/>
              </a:buClr>
              <a:buSzPct val="90000"/>
              <a:buFont typeface="Century Schoolbook"/>
              <a:buAutoNum type="arabicPeriod"/>
            </a:pPr>
            <a:r>
              <a:rPr lang="en-US" sz="4800" b="0" i="0" u="none" strike="noStrike" cap="none" dirty="0">
                <a:solidFill>
                  <a:schemeClr val="tx1"/>
                </a:solidFill>
                <a:sym typeface="Calibri"/>
              </a:rPr>
              <a:t>Check in along the way</a:t>
            </a:r>
          </a:p>
          <a:p>
            <a:pPr marL="514350" marR="0" lvl="0" indent="-514350" algn="l" rtl="0">
              <a:lnSpc>
                <a:spcPct val="90000"/>
              </a:lnSpc>
              <a:spcBef>
                <a:spcPts val="1000"/>
              </a:spcBef>
              <a:spcAft>
                <a:spcPts val="0"/>
              </a:spcAft>
              <a:buClr>
                <a:schemeClr val="tx1"/>
              </a:buClr>
              <a:buSzPct val="90000"/>
              <a:buFont typeface="Century Schoolbook"/>
              <a:buAutoNum type="arabicPeriod"/>
            </a:pPr>
            <a:endParaRPr sz="2000" dirty="0">
              <a:solidFill>
                <a:schemeClr val="tx1"/>
              </a:solidFill>
            </a:endParaRPr>
          </a:p>
          <a:p>
            <a:pPr marL="514350" marR="0" lvl="0" indent="-514350" algn="l" rtl="0">
              <a:lnSpc>
                <a:spcPct val="90000"/>
              </a:lnSpc>
              <a:spcBef>
                <a:spcPts val="1000"/>
              </a:spcBef>
              <a:spcAft>
                <a:spcPts val="0"/>
              </a:spcAft>
              <a:buClr>
                <a:schemeClr val="tx1"/>
              </a:buClr>
              <a:buSzPct val="90000"/>
              <a:buFont typeface="Century Schoolbook"/>
              <a:buAutoNum type="arabicPeriod"/>
            </a:pPr>
            <a:r>
              <a:rPr lang="en-US" sz="4800" b="0" i="0" u="none" strike="noStrike" cap="none" dirty="0">
                <a:solidFill>
                  <a:schemeClr val="tx1"/>
                </a:solidFill>
                <a:sym typeface="Calibri"/>
              </a:rPr>
              <a:t>Bring it to a close</a:t>
            </a:r>
            <a:r>
              <a:rPr lang="en-US" sz="4800" b="0" i="0" u="none" strike="noStrike" cap="none" dirty="0">
                <a:solidFill>
                  <a:schemeClr val="tx1"/>
                </a:solidFill>
                <a:sym typeface="Wingdings"/>
              </a:rPr>
              <a:t> get their attention</a:t>
            </a:r>
            <a:endParaRPr sz="4800" dirty="0">
              <a:solidFill>
                <a:schemeClr val="tx1"/>
              </a:solidFill>
            </a:endParaRPr>
          </a:p>
        </p:txBody>
      </p:sp>
      <p:sp>
        <p:nvSpPr>
          <p:cNvPr id="933" name="Shape 93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Step 4: Follow through.</a:t>
            </a:r>
            <a:endParaRPr/>
          </a:p>
        </p:txBody>
      </p:sp>
    </p:spTree>
    <p:extLst>
      <p:ext uri="{BB962C8B-B14F-4D97-AF65-F5344CB8AC3E}">
        <p14:creationId xmlns:p14="http://schemas.microsoft.com/office/powerpoint/2010/main" val="1855383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9" name="Shape 89"/>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CONGRATULATIONS!</a:t>
            </a:r>
            <a:endParaRPr sz="4000" b="0" i="0" u="none" strike="noStrike" cap="none">
              <a:solidFill>
                <a:schemeClr val="lt1"/>
              </a:solidFill>
              <a:latin typeface="Calibri"/>
              <a:ea typeface="Calibri"/>
              <a:cs typeface="Calibri"/>
              <a:sym typeface="Calibri"/>
            </a:endParaRPr>
          </a:p>
        </p:txBody>
      </p:sp>
      <p:sp>
        <p:nvSpPr>
          <p:cNvPr id="90" name="Shape 90"/>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8</a:t>
            </a:fld>
            <a:endParaRPr sz="1800">
              <a:solidFill>
                <a:schemeClr val="dk1"/>
              </a:solidFill>
              <a:latin typeface="Calibri"/>
              <a:ea typeface="Calibri"/>
              <a:cs typeface="Calibri"/>
              <a:sym typeface="Calibri"/>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0668" y="864257"/>
            <a:ext cx="7754816" cy="5131378"/>
          </a:xfrm>
          <a:prstGeom prst="rect">
            <a:avLst/>
          </a:prstGeom>
        </p:spPr>
      </p:pic>
    </p:spTree>
    <p:extLst>
      <p:ext uri="{BB962C8B-B14F-4D97-AF65-F5344CB8AC3E}">
        <p14:creationId xmlns:p14="http://schemas.microsoft.com/office/powerpoint/2010/main" val="403111932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947"/>
        <p:cNvGrpSpPr/>
        <p:nvPr/>
      </p:nvGrpSpPr>
      <p:grpSpPr>
        <a:xfrm>
          <a:off x="0" y="0"/>
          <a:ext cx="0" cy="0"/>
          <a:chOff x="0" y="0"/>
          <a:chExt cx="0" cy="0"/>
        </a:xfrm>
      </p:grpSpPr>
      <p:sp>
        <p:nvSpPr>
          <p:cNvPr id="950" name="Shape 950"/>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80</a:t>
            </a:fld>
            <a:endParaRPr sz="1800">
              <a:solidFill>
                <a:schemeClr val="dk1"/>
              </a:solidFill>
              <a:latin typeface="Calibri"/>
              <a:ea typeface="Calibri"/>
              <a:cs typeface="Calibri"/>
              <a:sym typeface="Calibri"/>
            </a:endParaRPr>
          </a:p>
        </p:txBody>
      </p:sp>
      <p:sp>
        <p:nvSpPr>
          <p:cNvPr id="948" name="Shape 948"/>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514350" lvl="0" indent="-514350">
              <a:spcBef>
                <a:spcPts val="0"/>
              </a:spcBef>
              <a:buFont typeface="Century Schoolbook"/>
              <a:buAutoNum type="arabicPeriod"/>
            </a:pPr>
            <a:r>
              <a:rPr lang="en-US" sz="3700" dirty="0">
                <a:solidFill>
                  <a:schemeClr val="tx1"/>
                </a:solidFill>
              </a:rPr>
              <a:t>Get their </a:t>
            </a:r>
            <a:r>
              <a:rPr lang="en-US" sz="3700" u="sng" dirty="0">
                <a:solidFill>
                  <a:schemeClr val="tx1"/>
                </a:solidFill>
              </a:rPr>
              <a:t>full</a:t>
            </a:r>
            <a:r>
              <a:rPr lang="en-US" sz="3700" dirty="0">
                <a:solidFill>
                  <a:schemeClr val="tx1"/>
                </a:solidFill>
              </a:rPr>
              <a:t> attention.</a:t>
            </a:r>
          </a:p>
          <a:p>
            <a:pPr marL="514350" lvl="0" indent="-514350">
              <a:buFont typeface="Century Schoolbook"/>
              <a:buAutoNum type="arabicPeriod"/>
            </a:pPr>
            <a:r>
              <a:rPr lang="en-US" sz="3700" dirty="0">
                <a:solidFill>
                  <a:schemeClr val="tx1"/>
                </a:solidFill>
              </a:rPr>
              <a:t>Be clear and concise.</a:t>
            </a:r>
          </a:p>
          <a:p>
            <a:pPr marL="514350" lvl="0" indent="-514350">
              <a:buFont typeface="Century Schoolbook"/>
              <a:buAutoNum type="arabicPeriod"/>
            </a:pPr>
            <a:r>
              <a:rPr lang="en-US" sz="3700" dirty="0">
                <a:solidFill>
                  <a:schemeClr val="tx1"/>
                </a:solidFill>
              </a:rPr>
              <a:t>Check for understanding.</a:t>
            </a:r>
          </a:p>
          <a:p>
            <a:pPr marL="514350" lvl="0" indent="-514350">
              <a:buFont typeface="Century Schoolbook"/>
              <a:buAutoNum type="arabicPeriod"/>
            </a:pPr>
            <a:r>
              <a:rPr lang="en-US" sz="3700" dirty="0">
                <a:solidFill>
                  <a:schemeClr val="tx1"/>
                </a:solidFill>
              </a:rPr>
              <a:t>Follow through.</a:t>
            </a:r>
          </a:p>
          <a:p>
            <a:pPr marL="1028700" lvl="1" indent="-571500">
              <a:buFont typeface="Arial" charset="0"/>
              <a:buChar char="•"/>
            </a:pPr>
            <a:r>
              <a:rPr lang="en-US" sz="3700" dirty="0">
                <a:solidFill>
                  <a:schemeClr val="tx1"/>
                </a:solidFill>
              </a:rPr>
              <a:t>Go signal</a:t>
            </a:r>
          </a:p>
          <a:p>
            <a:pPr marL="1028700" lvl="1" indent="-571500">
              <a:buFont typeface="Arial" charset="0"/>
              <a:buChar char="•"/>
            </a:pPr>
            <a:r>
              <a:rPr lang="en-US" sz="3700" dirty="0">
                <a:solidFill>
                  <a:schemeClr val="tx1"/>
                </a:solidFill>
              </a:rPr>
              <a:t>Circulate and monitor</a:t>
            </a:r>
          </a:p>
          <a:p>
            <a:pPr marL="1028700" lvl="1" indent="-571500">
              <a:buFont typeface="Arial" charset="0"/>
              <a:buChar char="•"/>
            </a:pPr>
            <a:r>
              <a:rPr lang="en-US" sz="3700" dirty="0">
                <a:solidFill>
                  <a:schemeClr val="tx1"/>
                </a:solidFill>
              </a:rPr>
              <a:t>Check in along the way</a:t>
            </a:r>
          </a:p>
          <a:p>
            <a:pPr marL="1028700" lvl="1" indent="-571500">
              <a:buFont typeface="Arial" charset="0"/>
              <a:buChar char="•"/>
            </a:pPr>
            <a:r>
              <a:rPr lang="en-US" sz="3700" dirty="0">
                <a:solidFill>
                  <a:schemeClr val="tx1"/>
                </a:solidFill>
              </a:rPr>
              <a:t>Bring to a close </a:t>
            </a:r>
            <a:r>
              <a:rPr lang="en-US" sz="3700" dirty="0">
                <a:solidFill>
                  <a:schemeClr val="tx1"/>
                </a:solidFill>
                <a:sym typeface="Wingdings"/>
              </a:rPr>
              <a:t> get their attention</a:t>
            </a:r>
            <a:endParaRPr lang="en-US" sz="3700" dirty="0">
              <a:solidFill>
                <a:schemeClr val="tx1"/>
              </a:solidFill>
            </a:endParaRPr>
          </a:p>
        </p:txBody>
      </p:sp>
      <p:sp>
        <p:nvSpPr>
          <p:cNvPr id="949" name="Shape 94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Putting </a:t>
            </a:r>
            <a:r>
              <a:rPr lang="en-US" dirty="0"/>
              <a:t>I</a:t>
            </a:r>
            <a:r>
              <a:rPr lang="en-US" sz="4000" b="0" i="0" u="none" strike="noStrike" cap="none" dirty="0">
                <a:solidFill>
                  <a:schemeClr val="lt1"/>
                </a:solidFill>
                <a:latin typeface="Calibri"/>
                <a:ea typeface="Calibri"/>
                <a:cs typeface="Calibri"/>
                <a:sym typeface="Calibri"/>
              </a:rPr>
              <a:t>t All Together: Facilitator Model</a:t>
            </a:r>
            <a:endParaRPr dirty="0"/>
          </a:p>
        </p:txBody>
      </p:sp>
      <p:sp>
        <p:nvSpPr>
          <p:cNvPr id="2" name="TextBox 1">
            <a:extLst>
              <a:ext uri="{FF2B5EF4-FFF2-40B4-BE49-F238E27FC236}">
                <a16:creationId xmlns:a16="http://schemas.microsoft.com/office/drawing/2014/main" id="{B69CC3BB-7E27-604A-AE0A-7CF7EF677194}"/>
              </a:ext>
            </a:extLst>
          </p:cNvPr>
          <p:cNvSpPr txBox="1"/>
          <p:nvPr/>
        </p:nvSpPr>
        <p:spPr>
          <a:xfrm>
            <a:off x="6425489" y="1672771"/>
            <a:ext cx="5116286" cy="2554545"/>
          </a:xfrm>
          <a:prstGeom prst="rect">
            <a:avLst/>
          </a:prstGeom>
          <a:noFill/>
          <a:ln w="69850">
            <a:solidFill>
              <a:schemeClr val="accent1"/>
            </a:solidFill>
          </a:ln>
        </p:spPr>
        <p:txBody>
          <a:bodyPr wrap="square" rtlCol="0">
            <a:spAutoFit/>
          </a:bodyPr>
          <a:lstStyle/>
          <a:p>
            <a:r>
              <a:rPr lang="en-US" sz="3200" b="1" dirty="0">
                <a:solidFill>
                  <a:schemeClr val="bg2"/>
                </a:solidFill>
                <a:latin typeface="Calibri" panose="020F0502020204030204" pitchFamily="34" charset="0"/>
                <a:cs typeface="Calibri" panose="020F0502020204030204" pitchFamily="34" charset="0"/>
              </a:rPr>
              <a:t>With your shoulder partner, take the next 4 minutes to reread and highlight the text beginning on page 4 of your note catcher. </a:t>
            </a:r>
          </a:p>
        </p:txBody>
      </p:sp>
    </p:spTree>
    <p:extLst>
      <p:ext uri="{BB962C8B-B14F-4D97-AF65-F5344CB8AC3E}">
        <p14:creationId xmlns:p14="http://schemas.microsoft.com/office/powerpoint/2010/main" val="21040952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Shape 725"/>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81</a:t>
            </a:fld>
            <a:endParaRPr sz="1800">
              <a:solidFill>
                <a:schemeClr val="dk1"/>
              </a:solidFill>
              <a:latin typeface="Calibri"/>
              <a:ea typeface="Calibri"/>
              <a:cs typeface="Calibri"/>
              <a:sym typeface="Calibri"/>
            </a:endParaRPr>
          </a:p>
        </p:txBody>
      </p:sp>
      <p:sp>
        <p:nvSpPr>
          <p:cNvPr id="726" name="Shape 726"/>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685800" marR="0" lvl="0" indent="-685800" algn="l" rtl="0">
              <a:lnSpc>
                <a:spcPct val="90000"/>
              </a:lnSpc>
              <a:spcBef>
                <a:spcPts val="0"/>
              </a:spcBef>
              <a:spcAft>
                <a:spcPts val="0"/>
              </a:spcAft>
              <a:buClr>
                <a:srgbClr val="5A5A5A"/>
              </a:buClr>
              <a:buSzPts val="3000"/>
              <a:buFont typeface="Arial" charset="0"/>
              <a:buChar char="•"/>
            </a:pPr>
            <a:r>
              <a:rPr lang="en-US" sz="4500" b="1" i="0" u="none" strike="noStrike" cap="none" dirty="0">
                <a:solidFill>
                  <a:schemeClr val="bg2"/>
                </a:solidFill>
                <a:sym typeface="Calibri"/>
              </a:rPr>
              <a:t>Return</a:t>
            </a:r>
            <a:r>
              <a:rPr lang="en-US" sz="4500" i="0" u="none" strike="noStrike" cap="none" dirty="0">
                <a:solidFill>
                  <a:schemeClr val="tx1"/>
                </a:solidFill>
                <a:sym typeface="Calibri"/>
              </a:rPr>
              <a:t> to your facilitator notes</a:t>
            </a:r>
          </a:p>
          <a:p>
            <a:pPr marL="685800" marR="0" lvl="0" indent="-685800" algn="l" rtl="0">
              <a:lnSpc>
                <a:spcPct val="90000"/>
              </a:lnSpc>
              <a:spcBef>
                <a:spcPts val="0"/>
              </a:spcBef>
              <a:spcAft>
                <a:spcPts val="0"/>
              </a:spcAft>
              <a:buClr>
                <a:srgbClr val="5A5A5A"/>
              </a:buClr>
              <a:buSzPts val="3000"/>
              <a:buFont typeface="Arial" charset="0"/>
              <a:buChar char="•"/>
            </a:pPr>
            <a:endParaRPr lang="en-US" sz="2000" i="0" u="none" strike="noStrike" cap="none" dirty="0">
              <a:solidFill>
                <a:schemeClr val="tx1"/>
              </a:solidFill>
              <a:sym typeface="Calibri"/>
            </a:endParaRPr>
          </a:p>
          <a:p>
            <a:pPr marL="685800" marR="0" lvl="0" indent="-685800" algn="l" rtl="0">
              <a:lnSpc>
                <a:spcPct val="90000"/>
              </a:lnSpc>
              <a:spcBef>
                <a:spcPts val="0"/>
              </a:spcBef>
              <a:spcAft>
                <a:spcPts val="0"/>
              </a:spcAft>
              <a:buClr>
                <a:srgbClr val="5A5A5A"/>
              </a:buClr>
              <a:buSzPts val="3000"/>
              <a:buFont typeface="Arial" charset="0"/>
              <a:buChar char="•"/>
            </a:pPr>
            <a:r>
              <a:rPr lang="en-US" sz="4500" b="1" dirty="0">
                <a:solidFill>
                  <a:schemeClr val="bg2"/>
                </a:solidFill>
              </a:rPr>
              <a:t>Select</a:t>
            </a:r>
            <a:r>
              <a:rPr lang="en-US" sz="4500" dirty="0">
                <a:solidFill>
                  <a:schemeClr val="tx1"/>
                </a:solidFill>
              </a:rPr>
              <a:t> one activity in the portion you will rehearse later this afternoon</a:t>
            </a:r>
          </a:p>
          <a:p>
            <a:pPr marL="685800" marR="0" lvl="0" indent="-685800" algn="l" rtl="0">
              <a:lnSpc>
                <a:spcPct val="90000"/>
              </a:lnSpc>
              <a:spcBef>
                <a:spcPts val="0"/>
              </a:spcBef>
              <a:spcAft>
                <a:spcPts val="0"/>
              </a:spcAft>
              <a:buClr>
                <a:srgbClr val="5A5A5A"/>
              </a:buClr>
              <a:buSzPts val="3000"/>
              <a:buFont typeface="Arial" charset="0"/>
              <a:buChar char="•"/>
            </a:pPr>
            <a:endParaRPr lang="en-US" sz="2000" dirty="0">
              <a:solidFill>
                <a:schemeClr val="tx1"/>
              </a:solidFill>
            </a:endParaRPr>
          </a:p>
          <a:p>
            <a:pPr marL="685800" marR="0" lvl="0" indent="-685800" algn="l" rtl="0">
              <a:lnSpc>
                <a:spcPct val="90000"/>
              </a:lnSpc>
              <a:spcBef>
                <a:spcPts val="0"/>
              </a:spcBef>
              <a:spcAft>
                <a:spcPts val="0"/>
              </a:spcAft>
              <a:buClr>
                <a:srgbClr val="5A5A5A"/>
              </a:buClr>
              <a:buSzPts val="3000"/>
              <a:buFont typeface="Arial" charset="0"/>
              <a:buChar char="•"/>
            </a:pPr>
            <a:r>
              <a:rPr lang="en-US" sz="4500" b="1" dirty="0">
                <a:solidFill>
                  <a:schemeClr val="bg2"/>
                </a:solidFill>
              </a:rPr>
              <a:t>Script</a:t>
            </a:r>
            <a:r>
              <a:rPr lang="en-US" sz="4500" dirty="0">
                <a:solidFill>
                  <a:schemeClr val="tx1"/>
                </a:solidFill>
              </a:rPr>
              <a:t> your clear, concise directions</a:t>
            </a:r>
            <a:endParaRPr sz="4500" dirty="0">
              <a:solidFill>
                <a:schemeClr val="tx1"/>
              </a:solidFill>
            </a:endParaRPr>
          </a:p>
          <a:p>
            <a:pPr marL="228600" marR="0" lvl="0" indent="-38100" algn="l" rtl="0">
              <a:lnSpc>
                <a:spcPct val="90000"/>
              </a:lnSpc>
              <a:spcBef>
                <a:spcPts val="1000"/>
              </a:spcBef>
              <a:spcAft>
                <a:spcPts val="0"/>
              </a:spcAft>
              <a:buClr>
                <a:srgbClr val="5A5A5A"/>
              </a:buClr>
              <a:buSzPts val="3000"/>
              <a:buFont typeface="Arial"/>
              <a:buNone/>
            </a:pPr>
            <a:endParaRPr sz="3000" b="0" i="0" u="none" strike="noStrike" cap="none" dirty="0">
              <a:solidFill>
                <a:srgbClr val="5A5A5A"/>
              </a:solidFill>
              <a:latin typeface="Calibri"/>
              <a:ea typeface="Calibri"/>
              <a:cs typeface="Calibri"/>
              <a:sym typeface="Calibri"/>
            </a:endParaRPr>
          </a:p>
          <a:p>
            <a:pPr marL="228600" marR="0" lvl="0" indent="-38100" algn="l" rtl="0">
              <a:lnSpc>
                <a:spcPct val="90000"/>
              </a:lnSpc>
              <a:spcBef>
                <a:spcPts val="1000"/>
              </a:spcBef>
              <a:spcAft>
                <a:spcPts val="0"/>
              </a:spcAft>
              <a:buClr>
                <a:srgbClr val="5A5A5A"/>
              </a:buClr>
              <a:buSzPts val="3000"/>
              <a:buFont typeface="Arial"/>
              <a:buNone/>
            </a:pPr>
            <a:endParaRPr sz="3000" b="0" i="0" u="none" strike="noStrike" cap="none" dirty="0">
              <a:solidFill>
                <a:srgbClr val="5A5A5A"/>
              </a:solidFill>
              <a:latin typeface="Calibri"/>
              <a:ea typeface="Calibri"/>
              <a:cs typeface="Calibri"/>
              <a:sym typeface="Calibri"/>
            </a:endParaRPr>
          </a:p>
          <a:p>
            <a:pPr marL="228600" marR="0" lvl="0" indent="-38100" algn="l" rtl="0">
              <a:lnSpc>
                <a:spcPct val="90000"/>
              </a:lnSpc>
              <a:spcBef>
                <a:spcPts val="1000"/>
              </a:spcBef>
              <a:spcAft>
                <a:spcPts val="0"/>
              </a:spcAft>
              <a:buClr>
                <a:srgbClr val="5A5A5A"/>
              </a:buClr>
              <a:buSzPts val="3000"/>
              <a:buFont typeface="Arial"/>
              <a:buNone/>
            </a:pPr>
            <a:endParaRPr sz="3000" b="1" i="0" u="none" strike="noStrike" cap="none" dirty="0">
              <a:solidFill>
                <a:srgbClr val="5A5A5A"/>
              </a:solidFill>
              <a:latin typeface="Calibri"/>
              <a:ea typeface="Calibri"/>
              <a:cs typeface="Calibri"/>
              <a:sym typeface="Calibri"/>
            </a:endParaRPr>
          </a:p>
        </p:txBody>
      </p:sp>
      <p:sp>
        <p:nvSpPr>
          <p:cNvPr id="727" name="Shape 72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Application: Planning to Give Clear Directions</a:t>
            </a:r>
            <a:endParaRPr sz="4000" b="0"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811102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5EF68C-C2BE-924C-8247-2DF9A0928B36}"/>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82</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3149D102-1CDD-9C4F-AAB3-3BEFAD9EB163}"/>
              </a:ext>
            </a:extLst>
          </p:cNvPr>
          <p:cNvSpPr>
            <a:spLocks noGrp="1"/>
          </p:cNvSpPr>
          <p:nvPr>
            <p:ph type="body" idx="1"/>
          </p:nvPr>
        </p:nvSpPr>
        <p:spPr>
          <a:xfrm>
            <a:off x="7201984" y="984922"/>
            <a:ext cx="4654433" cy="3863591"/>
          </a:xfrm>
          <a:ln w="19050">
            <a:solidFill>
              <a:schemeClr val="tx1"/>
            </a:solidFill>
          </a:ln>
        </p:spPr>
        <p:txBody>
          <a:bodyPr/>
          <a:lstStyle/>
          <a:p>
            <a:pPr marL="177800" indent="0" algn="ctr">
              <a:buNone/>
            </a:pPr>
            <a:r>
              <a:rPr lang="en-US" sz="4400" b="1" dirty="0">
                <a:solidFill>
                  <a:schemeClr val="bg2"/>
                </a:solidFill>
              </a:rPr>
              <a:t>With your alligator partner, </a:t>
            </a:r>
            <a:r>
              <a:rPr lang="en-US" sz="4400" dirty="0">
                <a:solidFill>
                  <a:schemeClr val="tx1">
                    <a:lumMod val="75000"/>
                  </a:schemeClr>
                </a:solidFill>
              </a:rPr>
              <a:t>take turns practicing delivering your directions!</a:t>
            </a:r>
          </a:p>
        </p:txBody>
      </p:sp>
      <p:sp>
        <p:nvSpPr>
          <p:cNvPr id="4" name="Title 3">
            <a:extLst>
              <a:ext uri="{FF2B5EF4-FFF2-40B4-BE49-F238E27FC236}">
                <a16:creationId xmlns:a16="http://schemas.microsoft.com/office/drawing/2014/main" id="{1553F4C1-17BD-6E42-B29A-1D41CDCD19FF}"/>
              </a:ext>
            </a:extLst>
          </p:cNvPr>
          <p:cNvSpPr>
            <a:spLocks noGrp="1"/>
          </p:cNvSpPr>
          <p:nvPr>
            <p:ph type="title"/>
          </p:nvPr>
        </p:nvSpPr>
        <p:spPr/>
        <p:txBody>
          <a:bodyPr/>
          <a:lstStyle/>
          <a:p>
            <a:r>
              <a:rPr lang="en-US" dirty="0"/>
              <a:t>Let’s Practice!</a:t>
            </a:r>
          </a:p>
        </p:txBody>
      </p:sp>
      <p:sp>
        <p:nvSpPr>
          <p:cNvPr id="5" name="Shape 948">
            <a:extLst>
              <a:ext uri="{FF2B5EF4-FFF2-40B4-BE49-F238E27FC236}">
                <a16:creationId xmlns:a16="http://schemas.microsoft.com/office/drawing/2014/main" id="{FC05196B-0E92-5545-AD22-14549A4C31BC}"/>
              </a:ext>
            </a:extLst>
          </p:cNvPr>
          <p:cNvSpPr txBox="1">
            <a:spLocks/>
          </p:cNvSpPr>
          <p:nvPr/>
        </p:nvSpPr>
        <p:spPr>
          <a:xfrm>
            <a:off x="489630" y="984922"/>
            <a:ext cx="6656243" cy="493481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228600" marR="0" lvl="0" indent="-50800" algn="l" rtl="0">
              <a:lnSpc>
                <a:spcPct val="90000"/>
              </a:lnSpc>
              <a:spcBef>
                <a:spcPts val="1000"/>
              </a:spcBef>
              <a:spcAft>
                <a:spcPts val="0"/>
              </a:spcAft>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spcAft>
                <a:spcPts val="0"/>
              </a:spcAft>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spcAft>
                <a:spcPts val="0"/>
              </a:spcAft>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514350" indent="-514350">
              <a:spcBef>
                <a:spcPts val="0"/>
              </a:spcBef>
              <a:buFont typeface="Century Schoolbook"/>
              <a:buAutoNum type="arabicPeriod"/>
            </a:pPr>
            <a:r>
              <a:rPr lang="en-US" sz="3500" dirty="0">
                <a:solidFill>
                  <a:schemeClr val="tx1"/>
                </a:solidFill>
              </a:rPr>
              <a:t>Get their </a:t>
            </a:r>
            <a:r>
              <a:rPr lang="en-US" sz="3500" u="sng" dirty="0">
                <a:solidFill>
                  <a:schemeClr val="tx1"/>
                </a:solidFill>
              </a:rPr>
              <a:t>full</a:t>
            </a:r>
            <a:r>
              <a:rPr lang="en-US" sz="3500" dirty="0">
                <a:solidFill>
                  <a:schemeClr val="tx1"/>
                </a:solidFill>
              </a:rPr>
              <a:t> attention.</a:t>
            </a:r>
          </a:p>
          <a:p>
            <a:pPr marL="514350" indent="-514350">
              <a:buFont typeface="Century Schoolbook"/>
              <a:buAutoNum type="arabicPeriod"/>
            </a:pPr>
            <a:r>
              <a:rPr lang="en-US" sz="3500" dirty="0">
                <a:solidFill>
                  <a:schemeClr val="tx1"/>
                </a:solidFill>
              </a:rPr>
              <a:t>Be clear and concise.</a:t>
            </a:r>
          </a:p>
          <a:p>
            <a:pPr marL="514350" indent="-514350">
              <a:buFont typeface="Century Schoolbook"/>
              <a:buAutoNum type="arabicPeriod"/>
            </a:pPr>
            <a:r>
              <a:rPr lang="en-US" sz="3500" dirty="0">
                <a:solidFill>
                  <a:schemeClr val="tx1"/>
                </a:solidFill>
              </a:rPr>
              <a:t>Check for understanding.</a:t>
            </a:r>
          </a:p>
          <a:p>
            <a:pPr marL="514350" indent="-514350">
              <a:buFont typeface="Century Schoolbook"/>
              <a:buAutoNum type="arabicPeriod"/>
            </a:pPr>
            <a:r>
              <a:rPr lang="en-US" sz="3500" dirty="0">
                <a:solidFill>
                  <a:schemeClr val="tx1"/>
                </a:solidFill>
              </a:rPr>
              <a:t>Follow through.</a:t>
            </a:r>
          </a:p>
          <a:p>
            <a:pPr marL="1028700" lvl="1" indent="-571500">
              <a:buFont typeface="Arial" charset="0"/>
              <a:buChar char="•"/>
            </a:pPr>
            <a:r>
              <a:rPr lang="en-US" sz="3500" dirty="0">
                <a:solidFill>
                  <a:schemeClr val="tx1"/>
                </a:solidFill>
              </a:rPr>
              <a:t>Go signal</a:t>
            </a:r>
          </a:p>
          <a:p>
            <a:pPr marL="1028700" lvl="1" indent="-571500">
              <a:buFont typeface="Arial" charset="0"/>
              <a:buChar char="•"/>
            </a:pPr>
            <a:r>
              <a:rPr lang="en-US" sz="3500" dirty="0">
                <a:solidFill>
                  <a:schemeClr val="tx1"/>
                </a:solidFill>
              </a:rPr>
              <a:t>Circulate and monitor</a:t>
            </a:r>
          </a:p>
          <a:p>
            <a:pPr marL="1028700" lvl="1" indent="-571500">
              <a:buFont typeface="Arial" charset="0"/>
              <a:buChar char="•"/>
            </a:pPr>
            <a:r>
              <a:rPr lang="en-US" sz="3500" dirty="0">
                <a:solidFill>
                  <a:schemeClr val="tx1"/>
                </a:solidFill>
              </a:rPr>
              <a:t>Check in along the way</a:t>
            </a:r>
          </a:p>
          <a:p>
            <a:pPr marL="1028700" lvl="1" indent="-571500">
              <a:buFont typeface="Arial" charset="0"/>
              <a:buChar char="•"/>
            </a:pPr>
            <a:r>
              <a:rPr lang="en-US" sz="3500" dirty="0">
                <a:solidFill>
                  <a:schemeClr val="tx1"/>
                </a:solidFill>
              </a:rPr>
              <a:t>Bring to a close </a:t>
            </a:r>
            <a:r>
              <a:rPr lang="en-US" sz="3500" dirty="0">
                <a:solidFill>
                  <a:schemeClr val="tx1"/>
                </a:solidFill>
                <a:sym typeface="Wingdings"/>
              </a:rPr>
              <a:t> get their attention</a:t>
            </a:r>
            <a:endParaRPr lang="en-US" sz="3500" dirty="0">
              <a:solidFill>
                <a:schemeClr val="tx1"/>
              </a:solidFill>
            </a:endParaRPr>
          </a:p>
        </p:txBody>
      </p:sp>
      <p:pic>
        <p:nvPicPr>
          <p:cNvPr id="7" name="Picture 6">
            <a:extLst>
              <a:ext uri="{FF2B5EF4-FFF2-40B4-BE49-F238E27FC236}">
                <a16:creationId xmlns:a16="http://schemas.microsoft.com/office/drawing/2014/main" id="{827723C8-A814-C84E-9A07-896BD4422907}"/>
              </a:ext>
            </a:extLst>
          </p:cNvPr>
          <p:cNvPicPr>
            <a:picLocks noChangeAspect="1"/>
          </p:cNvPicPr>
          <p:nvPr/>
        </p:nvPicPr>
        <p:blipFill>
          <a:blip r:embed="rId3"/>
          <a:stretch>
            <a:fillRect/>
          </a:stretch>
        </p:blipFill>
        <p:spPr>
          <a:xfrm>
            <a:off x="8700654" y="4999232"/>
            <a:ext cx="1551709" cy="920506"/>
          </a:xfrm>
          <a:prstGeom prst="rect">
            <a:avLst/>
          </a:prstGeom>
        </p:spPr>
      </p:pic>
    </p:spTree>
    <p:extLst>
      <p:ext uri="{BB962C8B-B14F-4D97-AF65-F5344CB8AC3E}">
        <p14:creationId xmlns:p14="http://schemas.microsoft.com/office/powerpoint/2010/main" val="820793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6C0546C-CBB5-5D48-B99A-0937C26B1068}"/>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83</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573BF9C5-4815-8D47-AF7B-FC13E6D34BD7}"/>
              </a:ext>
            </a:extLst>
          </p:cNvPr>
          <p:cNvSpPr>
            <a:spLocks noGrp="1"/>
          </p:cNvSpPr>
          <p:nvPr>
            <p:ph type="body" idx="1"/>
          </p:nvPr>
        </p:nvSpPr>
        <p:spPr>
          <a:xfrm>
            <a:off x="5499419" y="1491135"/>
            <a:ext cx="6356999" cy="4822825"/>
          </a:xfrm>
        </p:spPr>
        <p:txBody>
          <a:bodyPr/>
          <a:lstStyle/>
          <a:p>
            <a:r>
              <a:rPr lang="en-US" sz="5400" dirty="0">
                <a:solidFill>
                  <a:schemeClr val="tx1">
                    <a:lumMod val="75000"/>
                  </a:schemeClr>
                </a:solidFill>
              </a:rPr>
              <a:t> Engaging All    </a:t>
            </a:r>
          </a:p>
          <a:p>
            <a:pPr marL="177800" indent="0">
              <a:buNone/>
            </a:pPr>
            <a:r>
              <a:rPr lang="en-US" sz="5400" dirty="0">
                <a:solidFill>
                  <a:schemeClr val="tx1">
                    <a:lumMod val="75000"/>
                  </a:schemeClr>
                </a:solidFill>
              </a:rPr>
              <a:t>   Participants</a:t>
            </a:r>
          </a:p>
          <a:p>
            <a:r>
              <a:rPr lang="en-US" sz="5400" dirty="0">
                <a:solidFill>
                  <a:schemeClr val="tx1">
                    <a:lumMod val="75000"/>
                  </a:schemeClr>
                </a:solidFill>
              </a:rPr>
              <a:t> Step 4: Rehearse!</a:t>
            </a:r>
          </a:p>
          <a:p>
            <a:r>
              <a:rPr lang="en-US" sz="5400" dirty="0">
                <a:solidFill>
                  <a:schemeClr val="tx1">
                    <a:lumMod val="75000"/>
                  </a:schemeClr>
                </a:solidFill>
              </a:rPr>
              <a:t> Action Planning</a:t>
            </a:r>
          </a:p>
        </p:txBody>
      </p:sp>
      <p:sp>
        <p:nvSpPr>
          <p:cNvPr id="4" name="Title 3">
            <a:extLst>
              <a:ext uri="{FF2B5EF4-FFF2-40B4-BE49-F238E27FC236}">
                <a16:creationId xmlns:a16="http://schemas.microsoft.com/office/drawing/2014/main" id="{80613570-BBB7-AC46-8A59-37E2D38A407C}"/>
              </a:ext>
            </a:extLst>
          </p:cNvPr>
          <p:cNvSpPr>
            <a:spLocks noGrp="1"/>
          </p:cNvSpPr>
          <p:nvPr>
            <p:ph type="title"/>
          </p:nvPr>
        </p:nvSpPr>
        <p:spPr/>
        <p:txBody>
          <a:bodyPr/>
          <a:lstStyle/>
          <a:p>
            <a:r>
              <a:rPr lang="en-US" dirty="0"/>
              <a:t>Coming up after lunch…</a:t>
            </a:r>
          </a:p>
        </p:txBody>
      </p:sp>
      <p:pic>
        <p:nvPicPr>
          <p:cNvPr id="5" name="Shape 595">
            <a:extLst>
              <a:ext uri="{FF2B5EF4-FFF2-40B4-BE49-F238E27FC236}">
                <a16:creationId xmlns:a16="http://schemas.microsoft.com/office/drawing/2014/main" id="{FA8A9A8A-CAB1-7A4D-BAFC-FEA36C1F39CD}"/>
              </a:ext>
            </a:extLst>
          </p:cNvPr>
          <p:cNvPicPr preferRelativeResize="0"/>
          <p:nvPr/>
        </p:nvPicPr>
        <p:blipFill rotWithShape="1">
          <a:blip r:embed="rId3">
            <a:alphaModFix/>
          </a:blip>
          <a:srcRect l="2449"/>
          <a:stretch/>
        </p:blipFill>
        <p:spPr>
          <a:xfrm>
            <a:off x="785377" y="993034"/>
            <a:ext cx="4290892" cy="4863173"/>
          </a:xfrm>
          <a:prstGeom prst="rect">
            <a:avLst/>
          </a:prstGeom>
          <a:noFill/>
          <a:ln>
            <a:noFill/>
          </a:ln>
        </p:spPr>
      </p:pic>
    </p:spTree>
    <p:extLst>
      <p:ext uri="{BB962C8B-B14F-4D97-AF65-F5344CB8AC3E}">
        <p14:creationId xmlns:p14="http://schemas.microsoft.com/office/powerpoint/2010/main" val="12257486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845"/>
        <p:cNvGrpSpPr/>
        <p:nvPr/>
      </p:nvGrpSpPr>
      <p:grpSpPr>
        <a:xfrm>
          <a:off x="0" y="0"/>
          <a:ext cx="0" cy="0"/>
          <a:chOff x="0" y="0"/>
          <a:chExt cx="0" cy="0"/>
        </a:xfrm>
      </p:grpSpPr>
      <p:sp>
        <p:nvSpPr>
          <p:cNvPr id="846" name="Shape 84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sz="8000" i="0" u="none" strike="noStrike" cap="none" dirty="0">
                <a:solidFill>
                  <a:srgbClr val="5A5A5A"/>
                </a:solidFill>
                <a:ea typeface="Calibri"/>
                <a:sym typeface="Calibri"/>
              </a:rPr>
              <a:t>Enjoy your lunch!</a:t>
            </a:r>
            <a:endParaRPr sz="8000"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2689DA-D90E-BD4A-B34F-4DD8BF33CD74}"/>
              </a:ext>
            </a:extLst>
          </p:cNvPr>
          <p:cNvSpPr>
            <a:spLocks noGrp="1"/>
          </p:cNvSpPr>
          <p:nvPr>
            <p:ph type="sldNum" idx="12"/>
          </p:nvPr>
        </p:nvSpPr>
        <p:spPr/>
        <p:txBody>
          <a:bodyPr/>
          <a:lstStyle/>
          <a:p>
            <a:pPr marL="0" lvl="0" indent="0">
              <a:spcBef>
                <a:spcPts val="0"/>
              </a:spcBef>
              <a:spcAft>
                <a:spcPts val="0"/>
              </a:spcAft>
              <a:buNone/>
            </a:pPr>
            <a:fld id="{00000000-1234-1234-1234-123412341234}" type="slidenum">
              <a:rPr lang="en-US" smtClean="0"/>
              <a:t>85</a:t>
            </a:fld>
            <a:endParaRPr lang="en-US"/>
          </a:p>
        </p:txBody>
      </p:sp>
      <p:sp>
        <p:nvSpPr>
          <p:cNvPr id="6" name="Text Placeholder 5">
            <a:extLst>
              <a:ext uri="{FF2B5EF4-FFF2-40B4-BE49-F238E27FC236}">
                <a16:creationId xmlns:a16="http://schemas.microsoft.com/office/drawing/2014/main" id="{516FDBF8-E401-CC4A-8D6A-74C08055EB11}"/>
              </a:ext>
            </a:extLst>
          </p:cNvPr>
          <p:cNvSpPr>
            <a:spLocks noGrp="1"/>
          </p:cNvSpPr>
          <p:nvPr>
            <p:ph type="body" idx="1"/>
          </p:nvPr>
        </p:nvSpPr>
        <p:spPr>
          <a:xfrm>
            <a:off x="398463" y="919480"/>
            <a:ext cx="5325681" cy="4822825"/>
          </a:xfrm>
        </p:spPr>
        <p:txBody>
          <a:bodyPr/>
          <a:lstStyle/>
          <a:p>
            <a:r>
              <a:rPr lang="en-US" sz="3600" dirty="0">
                <a:solidFill>
                  <a:schemeClr val="tx1">
                    <a:lumMod val="75000"/>
                  </a:schemeClr>
                </a:solidFill>
              </a:rPr>
              <a:t>One actor per round on each team (no talking!)</a:t>
            </a:r>
          </a:p>
          <a:p>
            <a:r>
              <a:rPr lang="en-US" sz="3600" dirty="0">
                <a:solidFill>
                  <a:schemeClr val="tx1">
                    <a:lumMod val="75000"/>
                  </a:schemeClr>
                </a:solidFill>
              </a:rPr>
              <a:t>The first team to guess the correct word wins that round</a:t>
            </a:r>
          </a:p>
          <a:p>
            <a:r>
              <a:rPr lang="en-US" sz="3600" dirty="0">
                <a:solidFill>
                  <a:schemeClr val="tx1">
                    <a:lumMod val="75000"/>
                  </a:schemeClr>
                </a:solidFill>
              </a:rPr>
              <a:t>Anything we’ve learned or discussed in Content Leader trainings so far is fair game!</a:t>
            </a:r>
            <a:endParaRPr lang="en-US" sz="4400" dirty="0">
              <a:solidFill>
                <a:schemeClr val="tx1">
                  <a:lumMod val="75000"/>
                </a:schemeClr>
              </a:solidFill>
            </a:endParaRPr>
          </a:p>
        </p:txBody>
      </p:sp>
      <p:sp>
        <p:nvSpPr>
          <p:cNvPr id="5" name="Title 4">
            <a:extLst>
              <a:ext uri="{FF2B5EF4-FFF2-40B4-BE49-F238E27FC236}">
                <a16:creationId xmlns:a16="http://schemas.microsoft.com/office/drawing/2014/main" id="{C37EE39F-EB88-B948-BD2E-6C48E15E2A1A}"/>
              </a:ext>
            </a:extLst>
          </p:cNvPr>
          <p:cNvSpPr>
            <a:spLocks noGrp="1"/>
          </p:cNvSpPr>
          <p:nvPr>
            <p:ph type="title"/>
          </p:nvPr>
        </p:nvSpPr>
        <p:spPr/>
        <p:txBody>
          <a:bodyPr/>
          <a:lstStyle/>
          <a:p>
            <a:r>
              <a:rPr lang="en-US" dirty="0"/>
              <a:t>Guidebooks Charades!</a:t>
            </a:r>
          </a:p>
        </p:txBody>
      </p:sp>
      <p:pic>
        <p:nvPicPr>
          <p:cNvPr id="4" name="Picture 3">
            <a:extLst>
              <a:ext uri="{FF2B5EF4-FFF2-40B4-BE49-F238E27FC236}">
                <a16:creationId xmlns:a16="http://schemas.microsoft.com/office/drawing/2014/main" id="{F05AFE35-7E9D-5145-82CD-9B083ADB197C}"/>
              </a:ext>
            </a:extLst>
          </p:cNvPr>
          <p:cNvPicPr>
            <a:picLocks noChangeAspect="1"/>
          </p:cNvPicPr>
          <p:nvPr/>
        </p:nvPicPr>
        <p:blipFill>
          <a:blip r:embed="rId3"/>
          <a:stretch>
            <a:fillRect/>
          </a:stretch>
        </p:blipFill>
        <p:spPr>
          <a:xfrm>
            <a:off x="6000473" y="1193800"/>
            <a:ext cx="5855943" cy="4404614"/>
          </a:xfrm>
          <a:prstGeom prst="rect">
            <a:avLst/>
          </a:prstGeom>
        </p:spPr>
      </p:pic>
    </p:spTree>
    <p:extLst>
      <p:ext uri="{BB962C8B-B14F-4D97-AF65-F5344CB8AC3E}">
        <p14:creationId xmlns:p14="http://schemas.microsoft.com/office/powerpoint/2010/main" val="188352887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B39BBC-B128-3841-91D4-A46EC3DA91BE}"/>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86</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455F283C-8556-3E4D-B185-F4386273FAAD}"/>
              </a:ext>
            </a:extLst>
          </p:cNvPr>
          <p:cNvSpPr>
            <a:spLocks noGrp="1"/>
          </p:cNvSpPr>
          <p:nvPr>
            <p:ph type="body" idx="1"/>
          </p:nvPr>
        </p:nvSpPr>
        <p:spPr>
          <a:xfrm>
            <a:off x="404018" y="919482"/>
            <a:ext cx="11383963" cy="4822825"/>
          </a:xfrm>
        </p:spPr>
        <p:txBody>
          <a:bodyPr/>
          <a:lstStyle/>
          <a:p>
            <a:r>
              <a:rPr lang="en-US" dirty="0"/>
              <a:t> Argument writing </a:t>
            </a:r>
          </a:p>
          <a:p>
            <a:r>
              <a:rPr lang="en-US" dirty="0"/>
              <a:t> Narrative writing </a:t>
            </a:r>
          </a:p>
          <a:p>
            <a:r>
              <a:rPr lang="en-US" dirty="0"/>
              <a:t> Supports Flow Chart </a:t>
            </a:r>
          </a:p>
          <a:p>
            <a:r>
              <a:rPr lang="en-US" dirty="0"/>
              <a:t> LEAP Rubric </a:t>
            </a:r>
          </a:p>
          <a:p>
            <a:r>
              <a:rPr lang="en-US" dirty="0"/>
              <a:t> 3 Instructional Shifts </a:t>
            </a:r>
          </a:p>
          <a:p>
            <a:r>
              <a:rPr lang="en-US" dirty="0"/>
              <a:t> Complexity</a:t>
            </a:r>
          </a:p>
          <a:p>
            <a:r>
              <a:rPr lang="en-US" dirty="0"/>
              <a:t> Evidence </a:t>
            </a:r>
          </a:p>
          <a:p>
            <a:r>
              <a:rPr lang="en-US" dirty="0"/>
              <a:t> Knowledge </a:t>
            </a:r>
          </a:p>
          <a:p>
            <a:r>
              <a:rPr lang="en-US" dirty="0"/>
              <a:t> Close Reading </a:t>
            </a:r>
          </a:p>
          <a:p>
            <a:r>
              <a:rPr lang="en-US" dirty="0"/>
              <a:t> Reader’s Circles </a:t>
            </a:r>
          </a:p>
        </p:txBody>
      </p:sp>
      <p:sp>
        <p:nvSpPr>
          <p:cNvPr id="4" name="Title 3">
            <a:extLst>
              <a:ext uri="{FF2B5EF4-FFF2-40B4-BE49-F238E27FC236}">
                <a16:creationId xmlns:a16="http://schemas.microsoft.com/office/drawing/2014/main" id="{61F46DB0-A847-A547-AE51-9791FB2CAE91}"/>
              </a:ext>
            </a:extLst>
          </p:cNvPr>
          <p:cNvSpPr>
            <a:spLocks noGrp="1"/>
          </p:cNvSpPr>
          <p:nvPr>
            <p:ph type="title"/>
          </p:nvPr>
        </p:nvSpPr>
        <p:spPr/>
        <p:txBody>
          <a:bodyPr/>
          <a:lstStyle/>
          <a:p>
            <a:r>
              <a:rPr lang="en-US" dirty="0"/>
              <a:t>Charades Clues</a:t>
            </a:r>
          </a:p>
        </p:txBody>
      </p:sp>
    </p:spTree>
    <p:extLst>
      <p:ext uri="{BB962C8B-B14F-4D97-AF65-F5344CB8AC3E}">
        <p14:creationId xmlns:p14="http://schemas.microsoft.com/office/powerpoint/2010/main" val="285386424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845"/>
        <p:cNvGrpSpPr/>
        <p:nvPr/>
      </p:nvGrpSpPr>
      <p:grpSpPr>
        <a:xfrm>
          <a:off x="0" y="0"/>
          <a:ext cx="0" cy="0"/>
          <a:chOff x="0" y="0"/>
          <a:chExt cx="0" cy="0"/>
        </a:xfrm>
      </p:grpSpPr>
      <p:sp>
        <p:nvSpPr>
          <p:cNvPr id="846" name="Shape 846"/>
          <p:cNvSpPr txBox="1">
            <a:spLocks noGrp="1"/>
          </p:cNvSpPr>
          <p:nvPr>
            <p:ph type="title"/>
          </p:nvPr>
        </p:nvSpPr>
        <p:spPr>
          <a:xfrm>
            <a:off x="5327373" y="901838"/>
            <a:ext cx="6530009" cy="5051701"/>
          </a:xfrm>
          <a:prstGeom prst="rect">
            <a:avLst/>
          </a:prstGeom>
          <a:noFill/>
          <a:ln>
            <a:noFill/>
          </a:ln>
        </p:spPr>
        <p:txBody>
          <a:bodyPr spcFirstLastPara="1" wrap="square" lIns="91425" tIns="45700" rIns="91425" bIns="45700" anchor="ctr" anchorCtr="0">
            <a:noAutofit/>
          </a:bodyPr>
          <a:lstStyle/>
          <a:p>
            <a:pPr lvl="0"/>
            <a:r>
              <a:rPr lang="en-US" sz="6000" b="0" i="0" u="none" strike="noStrike" cap="none" dirty="0">
                <a:solidFill>
                  <a:srgbClr val="5A5A5A"/>
                </a:solidFill>
                <a:latin typeface="Calibri"/>
                <a:ea typeface="Calibri"/>
                <a:cs typeface="Calibri"/>
                <a:sym typeface="Calibri"/>
              </a:rPr>
              <a:t>Facilitation </a:t>
            </a:r>
            <a:r>
              <a:rPr lang="en-US" dirty="0"/>
              <a:t>101:</a:t>
            </a:r>
            <a:br>
              <a:rPr lang="en-US" dirty="0"/>
            </a:br>
            <a:r>
              <a:rPr lang="en-US" dirty="0"/>
              <a:t>Engaging All Participants</a:t>
            </a:r>
            <a:endParaRPr dirty="0"/>
          </a:p>
        </p:txBody>
      </p:sp>
    </p:spTree>
    <p:extLst>
      <p:ext uri="{BB962C8B-B14F-4D97-AF65-F5344CB8AC3E}">
        <p14:creationId xmlns:p14="http://schemas.microsoft.com/office/powerpoint/2010/main" val="31638390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027"/>
        <p:cNvGrpSpPr/>
        <p:nvPr/>
      </p:nvGrpSpPr>
      <p:grpSpPr>
        <a:xfrm>
          <a:off x="0" y="0"/>
          <a:ext cx="0" cy="0"/>
          <a:chOff x="0" y="0"/>
          <a:chExt cx="0" cy="0"/>
        </a:xfrm>
      </p:grpSpPr>
      <p:sp>
        <p:nvSpPr>
          <p:cNvPr id="1028" name="Shape 1028"/>
          <p:cNvSpPr txBox="1">
            <a:spLocks noGrp="1"/>
          </p:cNvSpPr>
          <p:nvPr>
            <p:ph type="body" idx="1"/>
          </p:nvPr>
        </p:nvSpPr>
        <p:spPr>
          <a:xfrm>
            <a:off x="441434" y="1351455"/>
            <a:ext cx="6621518" cy="4822825"/>
          </a:xfrm>
          <a:prstGeom prst="rect">
            <a:avLst/>
          </a:prstGeom>
          <a:noFill/>
          <a:ln>
            <a:noFill/>
          </a:ln>
        </p:spPr>
        <p:txBody>
          <a:bodyPr spcFirstLastPara="1" wrap="square" lIns="91425" tIns="45700" rIns="91425" bIns="45700" anchor="t" anchorCtr="0">
            <a:noAutofit/>
          </a:bodyPr>
          <a:lstStyle/>
          <a:p>
            <a:pPr marL="0" lvl="0" indent="0" algn="ctr">
              <a:spcBef>
                <a:spcPts val="0"/>
              </a:spcBef>
              <a:buNone/>
            </a:pPr>
            <a:r>
              <a:rPr lang="en-US" sz="4500" b="1" dirty="0">
                <a:solidFill>
                  <a:schemeClr val="bg2"/>
                </a:solidFill>
              </a:rPr>
              <a:t>Think – Pair – Share</a:t>
            </a:r>
          </a:p>
          <a:p>
            <a:pPr lvl="0" indent="-457200">
              <a:spcBef>
                <a:spcPts val="0"/>
              </a:spcBef>
              <a:buFont typeface="Arial" charset="0"/>
              <a:buChar char="•"/>
            </a:pPr>
            <a:endParaRPr lang="en-US" sz="2000" dirty="0">
              <a:solidFill>
                <a:schemeClr val="tx1"/>
              </a:solidFill>
            </a:endParaRPr>
          </a:p>
          <a:p>
            <a:pPr lvl="0" indent="-457200">
              <a:spcBef>
                <a:spcPts val="0"/>
              </a:spcBef>
              <a:buFont typeface="Arial" charset="0"/>
              <a:buChar char="•"/>
            </a:pPr>
            <a:r>
              <a:rPr lang="en-US" sz="4500" b="0" i="0" u="none" strike="noStrike" cap="none" dirty="0">
                <a:solidFill>
                  <a:schemeClr val="tx1"/>
                </a:solidFill>
                <a:sym typeface="Calibri"/>
              </a:rPr>
              <a:t>What does this quote mean?</a:t>
            </a:r>
          </a:p>
          <a:p>
            <a:pPr lvl="0" indent="-457200">
              <a:spcBef>
                <a:spcPts val="0"/>
              </a:spcBef>
              <a:buFont typeface="Arial" charset="0"/>
              <a:buChar char="•"/>
            </a:pPr>
            <a:endParaRPr lang="en-US" sz="2000" b="0" i="0" u="none" strike="noStrike" cap="none" dirty="0">
              <a:solidFill>
                <a:schemeClr val="tx1"/>
              </a:solidFill>
              <a:sym typeface="Calibri"/>
            </a:endParaRPr>
          </a:p>
          <a:p>
            <a:pPr lvl="0" indent="-457200">
              <a:spcBef>
                <a:spcPts val="0"/>
              </a:spcBef>
              <a:buFont typeface="Arial" charset="0"/>
              <a:buChar char="•"/>
            </a:pPr>
            <a:r>
              <a:rPr lang="en-US" sz="4500" dirty="0">
                <a:solidFill>
                  <a:schemeClr val="tx1"/>
                </a:solidFill>
              </a:rPr>
              <a:t>What implications might this have on professional development for adults?</a:t>
            </a:r>
            <a:endParaRPr sz="4500" b="0" i="0" u="none" strike="noStrike" cap="none" dirty="0">
              <a:solidFill>
                <a:schemeClr val="tx1"/>
              </a:solidFill>
              <a:sym typeface="Calibri"/>
            </a:endParaRPr>
          </a:p>
        </p:txBody>
      </p:sp>
      <p:sp>
        <p:nvSpPr>
          <p:cNvPr id="1029" name="Shape 1029"/>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Do Now</a:t>
            </a:r>
            <a:endParaRPr sz="4000" b="0" i="0" u="none" strike="noStrike" cap="none" dirty="0">
              <a:solidFill>
                <a:schemeClr val="lt1"/>
              </a:solidFill>
              <a:latin typeface="Calibri"/>
              <a:ea typeface="Calibri"/>
              <a:cs typeface="Calibri"/>
              <a:sym typeface="Calibri"/>
            </a:endParaRPr>
          </a:p>
        </p:txBody>
      </p:sp>
      <p:sp>
        <p:nvSpPr>
          <p:cNvPr id="1030" name="Shape 1030"/>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88</a:t>
            </a:fld>
            <a:endParaRPr sz="1800">
              <a:solidFill>
                <a:schemeClr val="dk1"/>
              </a:solidFill>
              <a:latin typeface="Calibri"/>
              <a:ea typeface="Calibri"/>
              <a:cs typeface="Calibri"/>
              <a:sym typeface="Calibri"/>
            </a:endParaRPr>
          </a:p>
        </p:txBody>
      </p:sp>
      <p:sp>
        <p:nvSpPr>
          <p:cNvPr id="5" name="Shape 1028"/>
          <p:cNvSpPr txBox="1">
            <a:spLocks/>
          </p:cNvSpPr>
          <p:nvPr/>
        </p:nvSpPr>
        <p:spPr>
          <a:xfrm>
            <a:off x="7469016" y="1704466"/>
            <a:ext cx="4072759" cy="3661980"/>
          </a:xfrm>
          <a:prstGeom prst="rect">
            <a:avLst/>
          </a:prstGeom>
          <a:noFill/>
          <a:ln w="69850">
            <a:solidFill>
              <a:schemeClr val="bg2"/>
            </a:solid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5A5A5A"/>
              </a:buClr>
              <a:buSzPts val="2800"/>
              <a:buFont typeface="Arial"/>
              <a:buChar char="•"/>
              <a:defRPr sz="2800" b="0" i="0" u="none" strike="noStrike" cap="none">
                <a:solidFill>
                  <a:srgbClr val="5A5A5A"/>
                </a:solidFill>
                <a:latin typeface="Calibri"/>
                <a:ea typeface="Calibri"/>
                <a:cs typeface="Calibri"/>
                <a:sym typeface="Calibri"/>
              </a:defRPr>
            </a:lvl1pPr>
            <a:lvl2pPr marL="914400" marR="0" lvl="1" indent="-381000" algn="l" rtl="0">
              <a:lnSpc>
                <a:spcPct val="90000"/>
              </a:lnSpc>
              <a:spcBef>
                <a:spcPts val="500"/>
              </a:spcBef>
              <a:spcAft>
                <a:spcPts val="0"/>
              </a:spcAft>
              <a:buClr>
                <a:srgbClr val="5A5A5A"/>
              </a:buClr>
              <a:buSzPts val="2400"/>
              <a:buFont typeface="Arial"/>
              <a:buChar char="•"/>
              <a:defRPr sz="2400" b="0" i="0" u="none" strike="noStrike" cap="none">
                <a:solidFill>
                  <a:srgbClr val="5A5A5A"/>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A5A5A"/>
              </a:buClr>
              <a:buSzPts val="2000"/>
              <a:buFont typeface="Arial"/>
              <a:buChar char="•"/>
              <a:defRPr sz="2000" b="0" i="0" u="none" strike="noStrike" cap="none">
                <a:solidFill>
                  <a:srgbClr val="5A5A5A"/>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A5A5A"/>
              </a:buClr>
              <a:buSzPts val="1800"/>
              <a:buFont typeface="Arial"/>
              <a:buChar char="•"/>
              <a:defRPr sz="1800" b="0" i="0" u="none" strike="noStrike" cap="none">
                <a:solidFill>
                  <a:srgbClr val="5A5A5A"/>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0" indent="0" algn="r">
              <a:spcBef>
                <a:spcPts val="0"/>
              </a:spcBef>
              <a:buFont typeface="Arial"/>
              <a:buNone/>
            </a:pPr>
            <a:r>
              <a:rPr lang="en-US" sz="4500" dirty="0">
                <a:solidFill>
                  <a:schemeClr val="tx1"/>
                </a:solidFill>
              </a:rPr>
              <a:t>“Memory is the residue of thought.”</a:t>
            </a:r>
          </a:p>
          <a:p>
            <a:pPr marL="0" indent="0" algn="r">
              <a:spcBef>
                <a:spcPts val="0"/>
              </a:spcBef>
              <a:buFont typeface="Arial"/>
              <a:buNone/>
            </a:pPr>
            <a:endParaRPr lang="en-US" sz="4500" dirty="0">
              <a:solidFill>
                <a:schemeClr val="tx1"/>
              </a:solidFill>
            </a:endParaRPr>
          </a:p>
          <a:p>
            <a:pPr marL="0" indent="0" algn="r">
              <a:spcBef>
                <a:spcPts val="0"/>
              </a:spcBef>
              <a:buFont typeface="Arial"/>
              <a:buNone/>
            </a:pPr>
            <a:r>
              <a:rPr lang="en-US" sz="4500" dirty="0">
                <a:solidFill>
                  <a:schemeClr val="tx1"/>
                </a:solidFill>
              </a:rPr>
              <a:t>-</a:t>
            </a:r>
            <a:r>
              <a:rPr lang="en-US" sz="3000" i="1" dirty="0">
                <a:solidFill>
                  <a:schemeClr val="tx1"/>
                </a:solidFill>
              </a:rPr>
              <a:t>Daniel Willingham</a:t>
            </a:r>
          </a:p>
          <a:p>
            <a:pPr marL="0" indent="0">
              <a:buFont typeface="Arial"/>
              <a:buNone/>
            </a:pPr>
            <a:endParaRPr 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012"/>
        <p:cNvGrpSpPr/>
        <p:nvPr/>
      </p:nvGrpSpPr>
      <p:grpSpPr>
        <a:xfrm>
          <a:off x="0" y="0"/>
          <a:ext cx="0" cy="0"/>
          <a:chOff x="0" y="0"/>
          <a:chExt cx="0" cy="0"/>
        </a:xfrm>
      </p:grpSpPr>
      <p:sp>
        <p:nvSpPr>
          <p:cNvPr id="1015" name="Shape 1015"/>
          <p:cNvSpPr txBox="1">
            <a:spLocks noGrp="1"/>
          </p:cNvSpPr>
          <p:nvPr>
            <p:ph type="sldNum" idx="12"/>
          </p:nvPr>
        </p:nvSpPr>
        <p:spPr>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89</a:t>
            </a:fld>
            <a:endParaRPr sz="1800">
              <a:solidFill>
                <a:schemeClr val="dk1"/>
              </a:solidFill>
              <a:latin typeface="Calibri"/>
              <a:ea typeface="Calibri"/>
              <a:cs typeface="Calibri"/>
              <a:sym typeface="Calibri"/>
            </a:endParaRPr>
          </a:p>
        </p:txBody>
      </p:sp>
      <p:sp>
        <p:nvSpPr>
          <p:cNvPr id="1013" name="Shape 1013"/>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indent="-457200"/>
            <a:r>
              <a:rPr lang="en-US" sz="4000" b="0" i="0" u="none" strike="noStrike" cap="none" dirty="0">
                <a:solidFill>
                  <a:schemeClr val="tx1"/>
                </a:solidFill>
                <a:sym typeface="Calibri"/>
              </a:rPr>
              <a:t>Be familiar with various strategies for engaging all participants in PD</a:t>
            </a:r>
          </a:p>
          <a:p>
            <a:pPr indent="-457200"/>
            <a:endParaRPr lang="en-US" sz="2000" b="0" i="0" u="none" strike="noStrike" cap="none" dirty="0">
              <a:solidFill>
                <a:schemeClr val="tx1"/>
              </a:solidFill>
              <a:sym typeface="Calibri"/>
            </a:endParaRPr>
          </a:p>
          <a:p>
            <a:pPr indent="-457200"/>
            <a:r>
              <a:rPr lang="en-US" sz="4000" dirty="0">
                <a:solidFill>
                  <a:schemeClr val="tx1"/>
                </a:solidFill>
              </a:rPr>
              <a:t>Understand how to use warm cold calling </a:t>
            </a:r>
          </a:p>
          <a:p>
            <a:pPr indent="-457200"/>
            <a:endParaRPr lang="en-US" sz="2000" dirty="0">
              <a:solidFill>
                <a:schemeClr val="tx1"/>
              </a:solidFill>
            </a:endParaRPr>
          </a:p>
          <a:p>
            <a:pPr indent="-457200"/>
            <a:r>
              <a:rPr lang="en-US" sz="4000" dirty="0">
                <a:solidFill>
                  <a:schemeClr val="tx1"/>
                </a:solidFill>
              </a:rPr>
              <a:t>Understand how to strategically pre-select participants for sharing </a:t>
            </a:r>
            <a:endParaRPr sz="4000" dirty="0">
              <a:solidFill>
                <a:schemeClr val="tx1"/>
              </a:solidFill>
            </a:endParaRPr>
          </a:p>
        </p:txBody>
      </p:sp>
      <p:sp>
        <p:nvSpPr>
          <p:cNvPr id="1014" name="Shape 1014"/>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Objectives</a:t>
            </a:r>
            <a:endParaRPr sz="4000" b="0"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905246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5A5A5A"/>
              </a:buClr>
              <a:buSzPts val="2800"/>
              <a:buFont typeface="Arial"/>
              <a:buChar char="•"/>
            </a:pPr>
            <a:r>
              <a:rPr lang="en-US" sz="4000" b="0" i="0" u="none" strike="noStrike" cap="none" dirty="0">
                <a:solidFill>
                  <a:schemeClr val="tx1"/>
                </a:solidFill>
                <a:sym typeface="Calibri"/>
              </a:rPr>
              <a:t>Reflect on the content modules</a:t>
            </a:r>
          </a:p>
          <a:p>
            <a:pPr marL="228600" marR="0" lvl="0" indent="-228600" algn="l" rtl="0">
              <a:lnSpc>
                <a:spcPct val="90000"/>
              </a:lnSpc>
              <a:spcBef>
                <a:spcPts val="0"/>
              </a:spcBef>
              <a:spcAft>
                <a:spcPts val="0"/>
              </a:spcAft>
              <a:buClr>
                <a:srgbClr val="5A5A5A"/>
              </a:buClr>
              <a:buSzPts val="2800"/>
              <a:buFont typeface="Arial"/>
              <a:buChar char="•"/>
            </a:pPr>
            <a:endParaRPr sz="1000" dirty="0">
              <a:solidFill>
                <a:schemeClr val="tx1"/>
              </a:solidFill>
            </a:endParaRPr>
          </a:p>
          <a:p>
            <a:pPr marL="228600" marR="0" lvl="0" indent="-228600" algn="l" rtl="0">
              <a:lnSpc>
                <a:spcPct val="90000"/>
              </a:lnSpc>
              <a:spcBef>
                <a:spcPts val="1000"/>
              </a:spcBef>
              <a:spcAft>
                <a:spcPts val="0"/>
              </a:spcAft>
              <a:buClr>
                <a:srgbClr val="5A5A5A"/>
              </a:buClr>
              <a:buSzPts val="2800"/>
              <a:buFont typeface="Arial"/>
              <a:buChar char="•"/>
            </a:pPr>
            <a:r>
              <a:rPr lang="en-US" sz="4000" b="0" i="0" u="none" strike="noStrike" cap="none" dirty="0">
                <a:solidFill>
                  <a:schemeClr val="tx1"/>
                </a:solidFill>
                <a:sym typeface="Calibri"/>
              </a:rPr>
              <a:t>Learn how to prepare for effective facilitation</a:t>
            </a:r>
          </a:p>
          <a:p>
            <a:pPr marL="228600" marR="0" lvl="0" indent="-228600" algn="l" rtl="0">
              <a:lnSpc>
                <a:spcPct val="90000"/>
              </a:lnSpc>
              <a:spcBef>
                <a:spcPts val="1000"/>
              </a:spcBef>
              <a:spcAft>
                <a:spcPts val="0"/>
              </a:spcAft>
              <a:buClr>
                <a:srgbClr val="5A5A5A"/>
              </a:buClr>
              <a:buSzPts val="2800"/>
              <a:buFont typeface="Arial"/>
              <a:buChar char="•"/>
            </a:pPr>
            <a:endParaRPr lang="en-US" sz="1000" b="0" i="0" u="none" strike="noStrike" cap="none" dirty="0">
              <a:solidFill>
                <a:schemeClr val="tx1"/>
              </a:solidFill>
              <a:sym typeface="Calibri"/>
            </a:endParaRPr>
          </a:p>
          <a:p>
            <a:pPr marL="228600" marR="0" lvl="0" indent="-228600" algn="l" rtl="0">
              <a:lnSpc>
                <a:spcPct val="90000"/>
              </a:lnSpc>
              <a:spcBef>
                <a:spcPts val="1000"/>
              </a:spcBef>
              <a:spcAft>
                <a:spcPts val="0"/>
              </a:spcAft>
              <a:buClr>
                <a:srgbClr val="5A5A5A"/>
              </a:buClr>
              <a:buSzPts val="2800"/>
              <a:buFont typeface="Arial"/>
              <a:buChar char="•"/>
            </a:pPr>
            <a:r>
              <a:rPr lang="en-US" sz="4000" dirty="0">
                <a:solidFill>
                  <a:schemeClr val="tx1"/>
                </a:solidFill>
              </a:rPr>
              <a:t>Learn and apply strategies for delivering precise directions and engaging participants</a:t>
            </a:r>
          </a:p>
          <a:p>
            <a:pPr marL="228600" marR="0" lvl="0" indent="-228600" algn="l" rtl="0">
              <a:lnSpc>
                <a:spcPct val="90000"/>
              </a:lnSpc>
              <a:spcBef>
                <a:spcPts val="1000"/>
              </a:spcBef>
              <a:spcAft>
                <a:spcPts val="0"/>
              </a:spcAft>
              <a:buClr>
                <a:srgbClr val="5A5A5A"/>
              </a:buClr>
              <a:buSzPts val="2800"/>
              <a:buFont typeface="Arial"/>
              <a:buChar char="•"/>
            </a:pPr>
            <a:endParaRPr sz="1000" dirty="0">
              <a:solidFill>
                <a:schemeClr val="tx1"/>
              </a:solidFill>
            </a:endParaRPr>
          </a:p>
          <a:p>
            <a:pPr marL="228600" marR="0" lvl="0" indent="-228600" algn="l" rtl="0">
              <a:lnSpc>
                <a:spcPct val="90000"/>
              </a:lnSpc>
              <a:spcBef>
                <a:spcPts val="1000"/>
              </a:spcBef>
              <a:spcAft>
                <a:spcPts val="0"/>
              </a:spcAft>
              <a:buClr>
                <a:srgbClr val="5A5A5A"/>
              </a:buClr>
              <a:buSzPts val="2800"/>
              <a:buFont typeface="Arial"/>
              <a:buChar char="•"/>
            </a:pPr>
            <a:r>
              <a:rPr lang="en-US" sz="4000" b="0" i="0" u="none" strike="noStrike" cap="none" dirty="0">
                <a:solidFill>
                  <a:schemeClr val="tx1"/>
                </a:solidFill>
                <a:sym typeface="Calibri"/>
              </a:rPr>
              <a:t>Practice facilitating the Pre- and Post-Shifts Experiential</a:t>
            </a:r>
            <a:endParaRPr sz="4000" b="0" i="0" u="none" strike="noStrike" cap="none" dirty="0">
              <a:solidFill>
                <a:schemeClr val="tx1"/>
              </a:solidFill>
              <a:sym typeface="Calibri"/>
            </a:endParaRPr>
          </a:p>
        </p:txBody>
      </p:sp>
      <p:sp>
        <p:nvSpPr>
          <p:cNvPr id="96" name="Shape 96"/>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Today’s Objectives</a:t>
            </a:r>
            <a:endParaRPr sz="4000" b="0" i="0" u="none" strike="noStrike" cap="none">
              <a:solidFill>
                <a:schemeClr val="lt1"/>
              </a:solidFill>
              <a:latin typeface="Calibri"/>
              <a:ea typeface="Calibri"/>
              <a:cs typeface="Calibri"/>
              <a:sym typeface="Calibri"/>
            </a:endParaRPr>
          </a:p>
        </p:txBody>
      </p:sp>
      <p:sp>
        <p:nvSpPr>
          <p:cNvPr id="97" name="Shape 97"/>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9</a:t>
            </a:fld>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035248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027"/>
        <p:cNvGrpSpPr/>
        <p:nvPr/>
      </p:nvGrpSpPr>
      <p:grpSpPr>
        <a:xfrm>
          <a:off x="0" y="0"/>
          <a:ext cx="0" cy="0"/>
          <a:chOff x="0" y="0"/>
          <a:chExt cx="0" cy="0"/>
        </a:xfrm>
      </p:grpSpPr>
      <p:sp>
        <p:nvSpPr>
          <p:cNvPr id="1028" name="Shape 1028"/>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rgbClr val="5A5A5A"/>
              </a:buClr>
              <a:buSzPts val="2800"/>
              <a:buFont typeface="Arial"/>
              <a:buNone/>
            </a:pPr>
            <a:r>
              <a:rPr lang="en-US" sz="4500" b="0" i="0" u="none" strike="noStrike" cap="none" dirty="0">
                <a:solidFill>
                  <a:schemeClr val="tx1"/>
                </a:solidFill>
                <a:latin typeface="Calibri"/>
                <a:ea typeface="Calibri"/>
                <a:cs typeface="Calibri"/>
                <a:sym typeface="Calibri"/>
              </a:rPr>
              <a:t>What are some engagement challenges that often arise in PD sessions?</a:t>
            </a:r>
            <a:endParaRPr sz="4500" b="0" i="0" u="none" strike="noStrike" cap="none" dirty="0">
              <a:solidFill>
                <a:schemeClr val="tx1"/>
              </a:solidFill>
              <a:latin typeface="Calibri"/>
              <a:ea typeface="Calibri"/>
              <a:cs typeface="Calibri"/>
              <a:sym typeface="Calibri"/>
            </a:endParaRPr>
          </a:p>
        </p:txBody>
      </p:sp>
      <p:sp>
        <p:nvSpPr>
          <p:cNvPr id="1029" name="Shape 1029"/>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First</a:t>
            </a:r>
            <a:r>
              <a:rPr lang="is-IS" sz="4000" b="0" i="0" u="none" strike="noStrike" cap="none" dirty="0">
                <a:solidFill>
                  <a:schemeClr val="lt1"/>
                </a:solidFill>
                <a:latin typeface="Calibri"/>
                <a:ea typeface="Calibri"/>
                <a:cs typeface="Calibri"/>
                <a:sym typeface="Calibri"/>
              </a:rPr>
              <a:t>... Acknowledge the Challenges</a:t>
            </a:r>
            <a:endParaRPr sz="4000" b="0" i="0" u="none" strike="noStrike" cap="none" dirty="0">
              <a:solidFill>
                <a:schemeClr val="lt1"/>
              </a:solidFill>
              <a:latin typeface="Calibri"/>
              <a:ea typeface="Calibri"/>
              <a:cs typeface="Calibri"/>
              <a:sym typeface="Calibri"/>
            </a:endParaRPr>
          </a:p>
        </p:txBody>
      </p:sp>
      <p:sp>
        <p:nvSpPr>
          <p:cNvPr id="1030" name="Shape 1030"/>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90</a:t>
            </a:fld>
            <a:endParaRPr sz="1800">
              <a:solidFill>
                <a:schemeClr val="dk1"/>
              </a:solidFill>
              <a:latin typeface="Calibri"/>
              <a:ea typeface="Calibri"/>
              <a:cs typeface="Calibri"/>
              <a:sym typeface="Calibri"/>
            </a:endParaRPr>
          </a:p>
        </p:txBody>
      </p:sp>
      <p:pic>
        <p:nvPicPr>
          <p:cNvPr id="5" name="Shape 1039" descr="Screen Shot 2018-02-07 at 6.33.26 PM.png"/>
          <p:cNvPicPr preferRelativeResize="0"/>
          <p:nvPr/>
        </p:nvPicPr>
        <p:blipFill rotWithShape="1">
          <a:blip r:embed="rId3">
            <a:alphaModFix/>
          </a:blip>
          <a:srcRect/>
          <a:stretch/>
        </p:blipFill>
        <p:spPr>
          <a:xfrm>
            <a:off x="807922" y="3257690"/>
            <a:ext cx="2082800" cy="1473200"/>
          </a:xfrm>
          <a:prstGeom prst="rect">
            <a:avLst/>
          </a:prstGeom>
          <a:noFill/>
          <a:ln>
            <a:noFill/>
          </a:ln>
        </p:spPr>
      </p:pic>
      <p:pic>
        <p:nvPicPr>
          <p:cNvPr id="6" name="Shape 1040" descr="Screen Shot 2018-02-07 at 6.34.31 PM.png"/>
          <p:cNvPicPr preferRelativeResize="0"/>
          <p:nvPr/>
        </p:nvPicPr>
        <p:blipFill rotWithShape="1">
          <a:blip r:embed="rId4">
            <a:alphaModFix/>
          </a:blip>
          <a:srcRect/>
          <a:stretch/>
        </p:blipFill>
        <p:spPr>
          <a:xfrm>
            <a:off x="3066301" y="3348984"/>
            <a:ext cx="1412134" cy="1351178"/>
          </a:xfrm>
          <a:prstGeom prst="rect">
            <a:avLst/>
          </a:prstGeom>
          <a:noFill/>
          <a:ln>
            <a:noFill/>
          </a:ln>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5219" y="3299266"/>
            <a:ext cx="1520850" cy="1390047"/>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57591" y="3267949"/>
            <a:ext cx="1753642" cy="1585396"/>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03089" y="3371137"/>
            <a:ext cx="1797482" cy="1359753"/>
          </a:xfrm>
          <a:prstGeom prst="rect">
            <a:avLst/>
          </a:prstGeom>
        </p:spPr>
      </p:pic>
      <p:sp>
        <p:nvSpPr>
          <p:cNvPr id="2" name="TextBox 1"/>
          <p:cNvSpPr txBox="1"/>
          <p:nvPr/>
        </p:nvSpPr>
        <p:spPr>
          <a:xfrm>
            <a:off x="996431" y="4827162"/>
            <a:ext cx="1705781" cy="1169551"/>
          </a:xfrm>
          <a:prstGeom prst="rect">
            <a:avLst/>
          </a:prstGeom>
          <a:noFill/>
        </p:spPr>
        <p:txBody>
          <a:bodyPr wrap="square" rtlCol="0">
            <a:spAutoFit/>
          </a:bodyPr>
          <a:lstStyle/>
          <a:p>
            <a:pPr algn="ctr"/>
            <a:r>
              <a:rPr lang="en-US" sz="3500" b="1" dirty="0">
                <a:solidFill>
                  <a:schemeClr val="tx1"/>
                </a:solidFill>
                <a:latin typeface="Calibri" charset="0"/>
                <a:ea typeface="Calibri" charset="0"/>
                <a:cs typeface="Calibri" charset="0"/>
              </a:rPr>
              <a:t>Rabbit </a:t>
            </a:r>
          </a:p>
          <a:p>
            <a:pPr algn="ctr"/>
            <a:r>
              <a:rPr lang="en-US" sz="3500" b="1" dirty="0">
                <a:solidFill>
                  <a:schemeClr val="tx1"/>
                </a:solidFill>
                <a:latin typeface="Calibri" charset="0"/>
                <a:ea typeface="Calibri" charset="0"/>
                <a:cs typeface="Calibri" charset="0"/>
              </a:rPr>
              <a:t>Hole</a:t>
            </a:r>
          </a:p>
        </p:txBody>
      </p:sp>
      <p:sp>
        <p:nvSpPr>
          <p:cNvPr id="12" name="TextBox 11"/>
          <p:cNvSpPr txBox="1"/>
          <p:nvPr/>
        </p:nvSpPr>
        <p:spPr>
          <a:xfrm>
            <a:off x="2872509" y="4854402"/>
            <a:ext cx="1705781" cy="1169551"/>
          </a:xfrm>
          <a:prstGeom prst="rect">
            <a:avLst/>
          </a:prstGeom>
          <a:noFill/>
        </p:spPr>
        <p:txBody>
          <a:bodyPr wrap="square" rtlCol="0">
            <a:spAutoFit/>
          </a:bodyPr>
          <a:lstStyle/>
          <a:p>
            <a:pPr algn="ctr"/>
            <a:r>
              <a:rPr lang="en-US" sz="3500" b="1" dirty="0">
                <a:solidFill>
                  <a:schemeClr val="tx1"/>
                </a:solidFill>
                <a:latin typeface="Calibri" charset="0"/>
                <a:ea typeface="Calibri" charset="0"/>
                <a:cs typeface="Calibri" charset="0"/>
              </a:rPr>
              <a:t>Twilight Zone</a:t>
            </a:r>
          </a:p>
        </p:txBody>
      </p:sp>
      <p:sp>
        <p:nvSpPr>
          <p:cNvPr id="13" name="TextBox 12"/>
          <p:cNvSpPr txBox="1"/>
          <p:nvPr/>
        </p:nvSpPr>
        <p:spPr>
          <a:xfrm>
            <a:off x="4932753" y="4815818"/>
            <a:ext cx="1705781" cy="1169551"/>
          </a:xfrm>
          <a:prstGeom prst="rect">
            <a:avLst/>
          </a:prstGeom>
          <a:noFill/>
        </p:spPr>
        <p:txBody>
          <a:bodyPr wrap="square" rtlCol="0">
            <a:spAutoFit/>
          </a:bodyPr>
          <a:lstStyle/>
          <a:p>
            <a:pPr algn="ctr"/>
            <a:r>
              <a:rPr lang="en-US" sz="3500" b="1" dirty="0" err="1">
                <a:solidFill>
                  <a:schemeClr val="tx1"/>
                </a:solidFill>
                <a:latin typeface="Calibri" charset="0"/>
                <a:ea typeface="Calibri" charset="0"/>
                <a:cs typeface="Calibri" charset="0"/>
              </a:rPr>
              <a:t>Hoggin</a:t>
            </a:r>
            <a:r>
              <a:rPr lang="en-US" sz="3500" b="1" dirty="0">
                <a:solidFill>
                  <a:schemeClr val="tx1"/>
                </a:solidFill>
                <a:latin typeface="Calibri" charset="0"/>
                <a:ea typeface="Calibri" charset="0"/>
                <a:cs typeface="Calibri" charset="0"/>
              </a:rPr>
              <a:t>’ the mic</a:t>
            </a:r>
          </a:p>
        </p:txBody>
      </p:sp>
      <p:sp>
        <p:nvSpPr>
          <p:cNvPr id="14" name="TextBox 13"/>
          <p:cNvSpPr txBox="1"/>
          <p:nvPr/>
        </p:nvSpPr>
        <p:spPr>
          <a:xfrm>
            <a:off x="7093577" y="4814382"/>
            <a:ext cx="1705781" cy="1169551"/>
          </a:xfrm>
          <a:prstGeom prst="rect">
            <a:avLst/>
          </a:prstGeom>
          <a:noFill/>
        </p:spPr>
        <p:txBody>
          <a:bodyPr wrap="square" rtlCol="0">
            <a:spAutoFit/>
          </a:bodyPr>
          <a:lstStyle/>
          <a:p>
            <a:pPr algn="ctr"/>
            <a:r>
              <a:rPr lang="en-US" sz="3500" b="1" dirty="0">
                <a:solidFill>
                  <a:schemeClr val="tx1"/>
                </a:solidFill>
                <a:latin typeface="Calibri" charset="0"/>
                <a:ea typeface="Calibri" charset="0"/>
                <a:cs typeface="Calibri" charset="0"/>
              </a:rPr>
              <a:t>Ping Pong</a:t>
            </a:r>
          </a:p>
        </p:txBody>
      </p:sp>
      <p:sp>
        <p:nvSpPr>
          <p:cNvPr id="15" name="TextBox 14"/>
          <p:cNvSpPr txBox="1"/>
          <p:nvPr/>
        </p:nvSpPr>
        <p:spPr>
          <a:xfrm>
            <a:off x="9141781" y="4850210"/>
            <a:ext cx="2017288" cy="1169551"/>
          </a:xfrm>
          <a:prstGeom prst="rect">
            <a:avLst/>
          </a:prstGeom>
          <a:noFill/>
        </p:spPr>
        <p:txBody>
          <a:bodyPr wrap="square" rtlCol="0">
            <a:spAutoFit/>
          </a:bodyPr>
          <a:lstStyle/>
          <a:p>
            <a:pPr algn="ctr"/>
            <a:r>
              <a:rPr lang="en-US" sz="3500" b="1" dirty="0">
                <a:solidFill>
                  <a:schemeClr val="tx1"/>
                </a:solidFill>
                <a:latin typeface="Calibri" charset="0"/>
                <a:ea typeface="Calibri" charset="0"/>
                <a:cs typeface="Calibri" charset="0"/>
              </a:rPr>
              <a:t>Time’s </a:t>
            </a:r>
            <a:r>
              <a:rPr lang="en-US" sz="3500" b="1">
                <a:solidFill>
                  <a:schemeClr val="tx1"/>
                </a:solidFill>
                <a:latin typeface="Calibri" charset="0"/>
                <a:ea typeface="Calibri" charset="0"/>
                <a:cs typeface="Calibri" charset="0"/>
              </a:rPr>
              <a:t>a </a:t>
            </a:r>
            <a:r>
              <a:rPr lang="en-US" sz="3500" b="1" dirty="0" err="1">
                <a:solidFill>
                  <a:schemeClr val="tx1"/>
                </a:solidFill>
                <a:latin typeface="Calibri" charset="0"/>
                <a:ea typeface="Calibri" charset="0"/>
                <a:cs typeface="Calibri" charset="0"/>
              </a:rPr>
              <a:t>wastin</a:t>
            </a:r>
            <a:r>
              <a:rPr lang="en-US" sz="3500" b="1" dirty="0">
                <a:solidFill>
                  <a:schemeClr val="tx1"/>
                </a:solidFill>
                <a:latin typeface="Calibri" charset="0"/>
                <a:ea typeface="Calibri" charset="0"/>
                <a:cs typeface="Calibri" charset="0"/>
              </a:rPr>
              <a:t>’</a:t>
            </a:r>
          </a:p>
        </p:txBody>
      </p:sp>
    </p:spTree>
    <p:extLst>
      <p:ext uri="{BB962C8B-B14F-4D97-AF65-F5344CB8AC3E}">
        <p14:creationId xmlns:p14="http://schemas.microsoft.com/office/powerpoint/2010/main" val="896302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1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035"/>
        <p:cNvGrpSpPr/>
        <p:nvPr/>
      </p:nvGrpSpPr>
      <p:grpSpPr>
        <a:xfrm>
          <a:off x="0" y="0"/>
          <a:ext cx="0" cy="0"/>
          <a:chOff x="0" y="0"/>
          <a:chExt cx="0" cy="0"/>
        </a:xfrm>
      </p:grpSpPr>
      <p:sp>
        <p:nvSpPr>
          <p:cNvPr id="1036" name="Shape 1036"/>
          <p:cNvSpPr txBox="1">
            <a:spLocks noGrp="1"/>
          </p:cNvSpPr>
          <p:nvPr>
            <p:ph type="body" idx="1"/>
          </p:nvPr>
        </p:nvSpPr>
        <p:spPr>
          <a:xfrm>
            <a:off x="330201" y="1193800"/>
            <a:ext cx="11452224"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rgbClr val="5A5A5A"/>
              </a:buClr>
              <a:buSzPts val="2800"/>
              <a:buFont typeface="Arial"/>
              <a:buNone/>
            </a:pPr>
            <a:r>
              <a:rPr lang="en-US" sz="4000" b="1" dirty="0">
                <a:solidFill>
                  <a:schemeClr val="bg2"/>
                </a:solidFill>
              </a:rPr>
              <a:t>Independently</a:t>
            </a:r>
          </a:p>
          <a:p>
            <a:pPr marL="0" marR="0" lvl="0" indent="0" algn="ctr" rtl="0">
              <a:lnSpc>
                <a:spcPct val="90000"/>
              </a:lnSpc>
              <a:spcBef>
                <a:spcPts val="1000"/>
              </a:spcBef>
              <a:spcAft>
                <a:spcPts val="0"/>
              </a:spcAft>
              <a:buClr>
                <a:srgbClr val="5A5A5A"/>
              </a:buClr>
              <a:buSzPts val="2800"/>
              <a:buFont typeface="Arial"/>
              <a:buNone/>
            </a:pPr>
            <a:endParaRPr lang="en-US" sz="1000" b="1" dirty="0">
              <a:solidFill>
                <a:schemeClr val="bg2"/>
              </a:solidFill>
            </a:endParaRPr>
          </a:p>
          <a:p>
            <a:pPr marR="0" lvl="0" indent="-457200" algn="l" rtl="0">
              <a:lnSpc>
                <a:spcPct val="90000"/>
              </a:lnSpc>
              <a:spcBef>
                <a:spcPts val="1000"/>
              </a:spcBef>
              <a:spcAft>
                <a:spcPts val="0"/>
              </a:spcAft>
              <a:buClr>
                <a:srgbClr val="5A5A5A"/>
              </a:buClr>
              <a:buSzPts val="2800"/>
              <a:buFont typeface="Arial" charset="0"/>
              <a:buChar char="•"/>
            </a:pPr>
            <a:r>
              <a:rPr lang="en-US" sz="4000" b="1" i="0" u="none" strike="noStrike" cap="none" dirty="0">
                <a:solidFill>
                  <a:schemeClr val="bg2"/>
                </a:solidFill>
                <a:sym typeface="Calibri"/>
              </a:rPr>
              <a:t>Review</a:t>
            </a:r>
            <a:r>
              <a:rPr lang="en-US" sz="4000" b="0" i="0" u="none" strike="noStrike" cap="none" dirty="0">
                <a:solidFill>
                  <a:schemeClr val="tx1"/>
                </a:solidFill>
                <a:sym typeface="Calibri"/>
              </a:rPr>
              <a:t> the description of each engagement challenge</a:t>
            </a:r>
          </a:p>
          <a:p>
            <a:pPr marR="0" lvl="0" indent="-457200" algn="l" rtl="0">
              <a:lnSpc>
                <a:spcPct val="90000"/>
              </a:lnSpc>
              <a:spcBef>
                <a:spcPts val="1000"/>
              </a:spcBef>
              <a:spcAft>
                <a:spcPts val="0"/>
              </a:spcAft>
              <a:buClr>
                <a:srgbClr val="5A5A5A"/>
              </a:buClr>
              <a:buSzPts val="2800"/>
              <a:buFont typeface="Arial" charset="0"/>
              <a:buChar char="•"/>
            </a:pPr>
            <a:endParaRPr lang="en-US" sz="2000" b="0" i="0" u="none" strike="noStrike" cap="none" dirty="0">
              <a:solidFill>
                <a:schemeClr val="tx1"/>
              </a:solidFill>
              <a:sym typeface="Calibri"/>
            </a:endParaRPr>
          </a:p>
          <a:p>
            <a:pPr marR="0" lvl="0" indent="-457200" algn="l" rtl="0">
              <a:lnSpc>
                <a:spcPct val="90000"/>
              </a:lnSpc>
              <a:spcBef>
                <a:spcPts val="1000"/>
              </a:spcBef>
              <a:spcAft>
                <a:spcPts val="0"/>
              </a:spcAft>
              <a:buClr>
                <a:srgbClr val="5A5A5A"/>
              </a:buClr>
              <a:buSzPts val="2800"/>
              <a:buFont typeface="Arial" charset="0"/>
              <a:buChar char="•"/>
            </a:pPr>
            <a:r>
              <a:rPr lang="en-US" sz="4000" b="1" dirty="0">
                <a:solidFill>
                  <a:schemeClr val="bg2"/>
                </a:solidFill>
              </a:rPr>
              <a:t>Put a star </a:t>
            </a:r>
            <a:r>
              <a:rPr lang="en-US" sz="4000" dirty="0">
                <a:solidFill>
                  <a:schemeClr val="tx1"/>
                </a:solidFill>
              </a:rPr>
              <a:t>next to the challenge that you see the most often or that you are most worried about</a:t>
            </a:r>
            <a:endParaRPr lang="en-US" sz="4000" b="0" i="0" u="none" strike="noStrike" cap="none" dirty="0">
              <a:solidFill>
                <a:schemeClr val="tx1"/>
              </a:solidFill>
              <a:sym typeface="Calibri"/>
            </a:endParaRPr>
          </a:p>
          <a:p>
            <a:pPr marR="0" lvl="0" indent="-457200" algn="l" rtl="0">
              <a:lnSpc>
                <a:spcPct val="90000"/>
              </a:lnSpc>
              <a:spcBef>
                <a:spcPts val="1000"/>
              </a:spcBef>
              <a:spcAft>
                <a:spcPts val="0"/>
              </a:spcAft>
              <a:buClr>
                <a:srgbClr val="5A5A5A"/>
              </a:buClr>
              <a:buSzPts val="2800"/>
              <a:buFont typeface="Arial" charset="0"/>
              <a:buChar char="•"/>
            </a:pPr>
            <a:endParaRPr lang="en-US" sz="2000" dirty="0"/>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037" name="Shape 1037"/>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a:solidFill>
                  <a:schemeClr val="lt1"/>
                </a:solidFill>
                <a:latin typeface="Calibri"/>
                <a:ea typeface="Calibri"/>
                <a:cs typeface="Calibri"/>
                <a:sym typeface="Calibri"/>
              </a:rPr>
              <a:t>Common Engagement Challenges</a:t>
            </a:r>
            <a:endParaRPr sz="4000" b="0" i="0" u="none" strike="noStrike" cap="none">
              <a:solidFill>
                <a:schemeClr val="lt1"/>
              </a:solidFill>
              <a:latin typeface="Calibri"/>
              <a:ea typeface="Calibri"/>
              <a:cs typeface="Calibri"/>
              <a:sym typeface="Calibri"/>
            </a:endParaRPr>
          </a:p>
        </p:txBody>
      </p:sp>
      <p:sp>
        <p:nvSpPr>
          <p:cNvPr id="1038" name="Shape 1038"/>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91</a:t>
            </a:fld>
            <a:endParaRPr sz="1800">
              <a:solidFill>
                <a:schemeClr val="dk1"/>
              </a:solidFill>
              <a:latin typeface="Calibri"/>
              <a:ea typeface="Calibri"/>
              <a:cs typeface="Calibri"/>
              <a:sym typeface="Calibri"/>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035"/>
        <p:cNvGrpSpPr/>
        <p:nvPr/>
      </p:nvGrpSpPr>
      <p:grpSpPr>
        <a:xfrm>
          <a:off x="0" y="0"/>
          <a:ext cx="0" cy="0"/>
          <a:chOff x="0" y="0"/>
          <a:chExt cx="0" cy="0"/>
        </a:xfrm>
      </p:grpSpPr>
      <p:sp>
        <p:nvSpPr>
          <p:cNvPr id="1036" name="Shape 1036"/>
          <p:cNvSpPr txBox="1">
            <a:spLocks noGrp="1"/>
          </p:cNvSpPr>
          <p:nvPr>
            <p:ph type="body" idx="1"/>
          </p:nvPr>
        </p:nvSpPr>
        <p:spPr>
          <a:xfrm>
            <a:off x="330201" y="1193800"/>
            <a:ext cx="11452224" cy="4822825"/>
          </a:xfrm>
          <a:prstGeom prst="rect">
            <a:avLst/>
          </a:prstGeom>
          <a:noFill/>
          <a:ln>
            <a:noFill/>
          </a:ln>
        </p:spPr>
        <p:txBody>
          <a:bodyPr spcFirstLastPara="1" wrap="square" lIns="91425" tIns="45700" rIns="91425" bIns="45700" anchor="t" anchorCtr="0">
            <a:noAutofit/>
          </a:bodyPr>
          <a:lstStyle/>
          <a:p>
            <a:pPr marL="571500" marR="0" lvl="0" indent="-571500" rtl="0">
              <a:lnSpc>
                <a:spcPct val="90000"/>
              </a:lnSpc>
              <a:spcBef>
                <a:spcPts val="1000"/>
              </a:spcBef>
              <a:spcAft>
                <a:spcPts val="0"/>
              </a:spcAft>
              <a:buClr>
                <a:srgbClr val="5A5A5A"/>
              </a:buClr>
              <a:buSzPts val="2800"/>
              <a:buFont typeface="Arial" charset="0"/>
              <a:buChar char="•"/>
            </a:pPr>
            <a:r>
              <a:rPr lang="en-US" sz="4000" b="1" dirty="0">
                <a:solidFill>
                  <a:schemeClr val="bg2"/>
                </a:solidFill>
              </a:rPr>
              <a:t>Move</a:t>
            </a:r>
            <a:r>
              <a:rPr lang="en-US" sz="4000" dirty="0">
                <a:solidFill>
                  <a:schemeClr val="tx1"/>
                </a:solidFill>
              </a:rPr>
              <a:t> to the challenge that you see most often or that you are most worried about</a:t>
            </a:r>
          </a:p>
          <a:p>
            <a:pPr marL="571500" marR="0" lvl="0" indent="-571500" rtl="0">
              <a:lnSpc>
                <a:spcPct val="90000"/>
              </a:lnSpc>
              <a:spcBef>
                <a:spcPts val="1000"/>
              </a:spcBef>
              <a:spcAft>
                <a:spcPts val="0"/>
              </a:spcAft>
              <a:buClr>
                <a:srgbClr val="5A5A5A"/>
              </a:buClr>
              <a:buSzPts val="2800"/>
              <a:buFont typeface="Arial" charset="0"/>
              <a:buChar char="•"/>
            </a:pPr>
            <a:endParaRPr lang="en-US" sz="4000" b="1" dirty="0">
              <a:solidFill>
                <a:schemeClr val="bg2"/>
              </a:solidFill>
            </a:endParaRPr>
          </a:p>
          <a:p>
            <a:pPr marL="0" marR="0" lvl="0" indent="0" algn="ctr" rtl="0">
              <a:lnSpc>
                <a:spcPct val="90000"/>
              </a:lnSpc>
              <a:spcBef>
                <a:spcPts val="1000"/>
              </a:spcBef>
              <a:spcAft>
                <a:spcPts val="0"/>
              </a:spcAft>
              <a:buClr>
                <a:srgbClr val="5A5A5A"/>
              </a:buClr>
              <a:buSzPts val="2800"/>
              <a:buNone/>
            </a:pPr>
            <a:r>
              <a:rPr lang="en-US" sz="4000" b="1" dirty="0">
                <a:solidFill>
                  <a:schemeClr val="bg2"/>
                </a:solidFill>
              </a:rPr>
              <a:t>Discuss</a:t>
            </a:r>
          </a:p>
          <a:p>
            <a:pPr marL="571500" marR="0" lvl="0" indent="-571500" rtl="0">
              <a:lnSpc>
                <a:spcPct val="90000"/>
              </a:lnSpc>
              <a:spcBef>
                <a:spcPts val="1000"/>
              </a:spcBef>
              <a:spcAft>
                <a:spcPts val="0"/>
              </a:spcAft>
              <a:buClr>
                <a:srgbClr val="5A5A5A"/>
              </a:buClr>
              <a:buSzPts val="2800"/>
              <a:buFont typeface="Arial" charset="0"/>
              <a:buChar char="•"/>
            </a:pPr>
            <a:r>
              <a:rPr lang="en-US" sz="4000" dirty="0">
                <a:solidFill>
                  <a:schemeClr val="tx1"/>
                </a:solidFill>
              </a:rPr>
              <a:t>When have you seen this challenge play out OR why are you worried about this challenge?</a:t>
            </a:r>
          </a:p>
          <a:p>
            <a:pPr marL="571500" marR="0" lvl="0" indent="-571500" rtl="0">
              <a:lnSpc>
                <a:spcPct val="90000"/>
              </a:lnSpc>
              <a:spcBef>
                <a:spcPts val="1000"/>
              </a:spcBef>
              <a:spcAft>
                <a:spcPts val="0"/>
              </a:spcAft>
              <a:buClr>
                <a:srgbClr val="5A5A5A"/>
              </a:buClr>
              <a:buSzPts val="2800"/>
              <a:buFont typeface="Arial" charset="0"/>
              <a:buChar char="•"/>
            </a:pPr>
            <a:r>
              <a:rPr lang="en-US" sz="4000" dirty="0">
                <a:solidFill>
                  <a:schemeClr val="tx1"/>
                </a:solidFill>
              </a:rPr>
              <a:t>What impact does this challenge have?</a:t>
            </a:r>
            <a:endParaRPr lang="is-IS" sz="4000" dirty="0">
              <a:solidFill>
                <a:schemeClr val="tx1"/>
              </a:solidFill>
            </a:endParaRPr>
          </a:p>
          <a:p>
            <a:pPr marL="1028700" lvl="1" indent="-571500">
              <a:spcBef>
                <a:spcPts val="1000"/>
              </a:spcBef>
              <a:buSzPts val="2800"/>
              <a:buFont typeface="Arial" charset="0"/>
              <a:buChar char="•"/>
            </a:pPr>
            <a:endParaRPr lang="en-US" sz="1600" dirty="0"/>
          </a:p>
          <a:p>
            <a:pPr marL="571500" marR="0" lvl="0" indent="-571500" rtl="0">
              <a:lnSpc>
                <a:spcPct val="90000"/>
              </a:lnSpc>
              <a:spcBef>
                <a:spcPts val="1000"/>
              </a:spcBef>
              <a:spcAft>
                <a:spcPts val="0"/>
              </a:spcAft>
              <a:buClr>
                <a:srgbClr val="5A5A5A"/>
              </a:buClr>
              <a:buSzPts val="2800"/>
              <a:buFont typeface="Arial" charset="0"/>
              <a:buChar char="•"/>
            </a:pPr>
            <a:endParaRPr lang="en-US" sz="2000" dirty="0"/>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037" name="Shape 1037"/>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Discuss!</a:t>
            </a:r>
            <a:endParaRPr sz="4000" b="0" i="0" u="none" strike="noStrike" cap="none" dirty="0">
              <a:solidFill>
                <a:schemeClr val="lt1"/>
              </a:solidFill>
              <a:latin typeface="Calibri"/>
              <a:ea typeface="Calibri"/>
              <a:cs typeface="Calibri"/>
              <a:sym typeface="Calibri"/>
            </a:endParaRPr>
          </a:p>
        </p:txBody>
      </p:sp>
      <p:sp>
        <p:nvSpPr>
          <p:cNvPr id="1038" name="Shape 1038"/>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92</a:t>
            </a:fld>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211609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045"/>
        <p:cNvGrpSpPr/>
        <p:nvPr/>
      </p:nvGrpSpPr>
      <p:grpSpPr>
        <a:xfrm>
          <a:off x="0" y="0"/>
          <a:ext cx="0" cy="0"/>
          <a:chOff x="0" y="0"/>
          <a:chExt cx="0" cy="0"/>
        </a:xfrm>
      </p:grpSpPr>
      <p:sp>
        <p:nvSpPr>
          <p:cNvPr id="1046" name="Shape 1046"/>
          <p:cNvSpPr txBox="1">
            <a:spLocks noGrp="1"/>
          </p:cNvSpPr>
          <p:nvPr>
            <p:ph type="body" idx="1"/>
          </p:nvPr>
        </p:nvSpPr>
        <p:spPr>
          <a:xfrm>
            <a:off x="398463" y="1039849"/>
            <a:ext cx="11383962" cy="4822825"/>
          </a:xfrm>
          <a:prstGeom prst="rect">
            <a:avLst/>
          </a:prstGeom>
          <a:noFill/>
          <a:ln>
            <a:noFill/>
          </a:ln>
        </p:spPr>
        <p:txBody>
          <a:bodyPr spcFirstLastPara="1" wrap="square" lIns="91425" tIns="45700" rIns="91425" bIns="45700" anchor="t" anchorCtr="0">
            <a:noAutofit/>
          </a:bodyPr>
          <a:lstStyle/>
          <a:p>
            <a:pPr marL="571500" marR="0" lvl="0" indent="-571500" algn="l" rtl="0">
              <a:lnSpc>
                <a:spcPct val="90000"/>
              </a:lnSpc>
              <a:spcBef>
                <a:spcPts val="1000"/>
              </a:spcBef>
              <a:spcAft>
                <a:spcPts val="0"/>
              </a:spcAft>
              <a:buClr>
                <a:srgbClr val="5A5A5A"/>
              </a:buClr>
              <a:buSzPts val="2800"/>
              <a:buFont typeface="Arial" charset="0"/>
              <a:buChar char="•"/>
            </a:pPr>
            <a:r>
              <a:rPr lang="en-US" sz="4000" b="1" i="0" u="none" strike="noStrike" cap="none" dirty="0">
                <a:solidFill>
                  <a:schemeClr val="bg2"/>
                </a:solidFill>
                <a:sym typeface="Calibri"/>
              </a:rPr>
              <a:t>Review</a:t>
            </a:r>
            <a:r>
              <a:rPr lang="en-US" sz="4000" i="0" u="none" strike="noStrike" cap="none" dirty="0">
                <a:solidFill>
                  <a:schemeClr val="tx1"/>
                </a:solidFill>
                <a:sym typeface="Calibri"/>
              </a:rPr>
              <a:t> the Engagement Toolkit</a:t>
            </a:r>
          </a:p>
          <a:p>
            <a:pPr marL="571500" marR="0" lvl="0" indent="-571500" algn="l" rtl="0">
              <a:lnSpc>
                <a:spcPct val="90000"/>
              </a:lnSpc>
              <a:spcBef>
                <a:spcPts val="1000"/>
              </a:spcBef>
              <a:spcAft>
                <a:spcPts val="0"/>
              </a:spcAft>
              <a:buClr>
                <a:srgbClr val="5A5A5A"/>
              </a:buClr>
              <a:buSzPts val="2800"/>
              <a:buFont typeface="Arial" charset="0"/>
              <a:buChar char="•"/>
            </a:pPr>
            <a:endParaRPr lang="en-US" sz="2000" dirty="0">
              <a:solidFill>
                <a:schemeClr val="tx1"/>
              </a:solidFill>
            </a:endParaRPr>
          </a:p>
          <a:p>
            <a:pPr marL="571500" marR="0" lvl="0" indent="-571500" algn="l" rtl="0">
              <a:lnSpc>
                <a:spcPct val="90000"/>
              </a:lnSpc>
              <a:spcBef>
                <a:spcPts val="1000"/>
              </a:spcBef>
              <a:spcAft>
                <a:spcPts val="0"/>
              </a:spcAft>
              <a:buClr>
                <a:srgbClr val="5A5A5A"/>
              </a:buClr>
              <a:buSzPts val="2800"/>
              <a:buFont typeface="Arial" charset="0"/>
              <a:buChar char="•"/>
            </a:pPr>
            <a:r>
              <a:rPr lang="en-US" sz="4000" b="1" i="0" u="none" strike="noStrike" cap="none" dirty="0">
                <a:solidFill>
                  <a:schemeClr val="bg2"/>
                </a:solidFill>
                <a:sym typeface="Calibri"/>
              </a:rPr>
              <a:t>Annotate</a:t>
            </a:r>
            <a:r>
              <a:rPr lang="en-US" sz="4000" i="0" u="none" strike="noStrike" cap="none" dirty="0">
                <a:solidFill>
                  <a:schemeClr val="tx1"/>
                </a:solidFill>
                <a:sym typeface="Calibri"/>
              </a:rPr>
              <a:t> the strategies</a:t>
            </a:r>
          </a:p>
          <a:p>
            <a:pPr marL="1028700" lvl="1" indent="-571500">
              <a:spcBef>
                <a:spcPts val="1000"/>
              </a:spcBef>
              <a:buSzPts val="2800"/>
              <a:buFont typeface="Arial" charset="0"/>
              <a:buChar char="•"/>
            </a:pPr>
            <a:r>
              <a:rPr lang="en-US" sz="3500" i="0" u="none" strike="noStrike" cap="none" dirty="0">
                <a:solidFill>
                  <a:schemeClr val="tx1"/>
                </a:solidFill>
                <a:sym typeface="Calibri"/>
              </a:rPr>
              <a:t>I am familiar with and comfortable using this strategy</a:t>
            </a:r>
          </a:p>
          <a:p>
            <a:pPr marL="1028700" lvl="1" indent="-571500">
              <a:spcBef>
                <a:spcPts val="1000"/>
              </a:spcBef>
              <a:buSzPts val="2800"/>
              <a:buFont typeface="Arial" charset="0"/>
              <a:buChar char="•"/>
            </a:pPr>
            <a:endParaRPr lang="en-US" sz="1500" dirty="0">
              <a:solidFill>
                <a:schemeClr val="tx1"/>
              </a:solidFill>
            </a:endParaRPr>
          </a:p>
          <a:p>
            <a:pPr lvl="1" indent="-457200">
              <a:spcBef>
                <a:spcPts val="1000"/>
              </a:spcBef>
              <a:buSzPts val="2800"/>
              <a:buFont typeface="Arial" charset="0"/>
              <a:buChar char="•"/>
            </a:pPr>
            <a:r>
              <a:rPr lang="en-US" sz="3600" i="0" u="none" strike="noStrike" cap="none" dirty="0">
                <a:solidFill>
                  <a:schemeClr val="tx1"/>
                </a:solidFill>
                <a:sym typeface="Calibri"/>
              </a:rPr>
              <a:t> I am anxious about using this strategy</a:t>
            </a:r>
          </a:p>
          <a:p>
            <a:pPr lvl="1" indent="-457200">
              <a:spcBef>
                <a:spcPts val="1000"/>
              </a:spcBef>
              <a:buSzPts val="2800"/>
              <a:buFont typeface="Arial" charset="0"/>
              <a:buChar char="•"/>
            </a:pPr>
            <a:endParaRPr lang="en-US" sz="1500" dirty="0">
              <a:solidFill>
                <a:schemeClr val="tx1"/>
              </a:solidFill>
            </a:endParaRPr>
          </a:p>
          <a:p>
            <a:pPr lvl="1" indent="-457200">
              <a:spcBef>
                <a:spcPts val="1000"/>
              </a:spcBef>
              <a:buSzPts val="2800"/>
              <a:buFont typeface="Arial" charset="0"/>
              <a:buChar char="•"/>
            </a:pPr>
            <a:r>
              <a:rPr lang="en-US" sz="3600" i="0" u="none" strike="noStrike" cap="none" dirty="0">
                <a:solidFill>
                  <a:schemeClr val="tx1"/>
                </a:solidFill>
                <a:sym typeface="Calibri"/>
              </a:rPr>
              <a:t> I am curious to learn more about this strategy</a:t>
            </a:r>
            <a:endParaRPr sz="3600" i="0" u="none" strike="noStrike" cap="none" dirty="0">
              <a:solidFill>
                <a:schemeClr val="tx1"/>
              </a:solidFill>
              <a:sym typeface="Calibri"/>
            </a:endParaRPr>
          </a:p>
        </p:txBody>
      </p:sp>
      <p:sp>
        <p:nvSpPr>
          <p:cNvPr id="1047" name="Shape 1047"/>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What can we do about these?</a:t>
            </a:r>
            <a:endParaRPr sz="4000" b="0" i="0" u="none" strike="noStrike" cap="none" dirty="0">
              <a:solidFill>
                <a:schemeClr val="lt1"/>
              </a:solidFill>
              <a:latin typeface="Calibri"/>
              <a:ea typeface="Calibri"/>
              <a:cs typeface="Calibri"/>
              <a:sym typeface="Calibri"/>
            </a:endParaRPr>
          </a:p>
        </p:txBody>
      </p:sp>
      <p:sp>
        <p:nvSpPr>
          <p:cNvPr id="1048" name="Shape 1048"/>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93</a:t>
            </a:fld>
            <a:endParaRPr sz="1800">
              <a:solidFill>
                <a:schemeClr val="dk1"/>
              </a:solidFill>
              <a:latin typeface="Calibri"/>
              <a:ea typeface="Calibri"/>
              <a:cs typeface="Calibri"/>
              <a:sym typeface="Calibri"/>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634" y="2928250"/>
            <a:ext cx="567316" cy="607206"/>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634" y="3645406"/>
            <a:ext cx="519723" cy="965200"/>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1634" y="4534406"/>
            <a:ext cx="730105" cy="956689"/>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94</a:t>
            </a:fld>
            <a:endParaRPr lang="uk-UA"/>
          </a:p>
        </p:txBody>
      </p:sp>
      <p:sp>
        <p:nvSpPr>
          <p:cNvPr id="3" name="Text Placeholder 2"/>
          <p:cNvSpPr>
            <a:spLocks noGrp="1"/>
          </p:cNvSpPr>
          <p:nvPr>
            <p:ph type="body" idx="1"/>
          </p:nvPr>
        </p:nvSpPr>
        <p:spPr/>
        <p:txBody>
          <a:bodyPr/>
          <a:lstStyle/>
          <a:p>
            <a:r>
              <a:rPr lang="en-US" sz="4500" dirty="0">
                <a:solidFill>
                  <a:schemeClr val="tx1"/>
                </a:solidFill>
              </a:rPr>
              <a:t>Warm Cold-Calling</a:t>
            </a:r>
          </a:p>
          <a:p>
            <a:endParaRPr lang="en-US" sz="2500" dirty="0">
              <a:solidFill>
                <a:schemeClr val="tx1"/>
              </a:solidFill>
            </a:endParaRPr>
          </a:p>
          <a:p>
            <a:r>
              <a:rPr lang="en-US" sz="4500" dirty="0">
                <a:solidFill>
                  <a:schemeClr val="tx1"/>
                </a:solidFill>
              </a:rPr>
              <a:t>Pre-Select a Share</a:t>
            </a:r>
          </a:p>
        </p:txBody>
      </p:sp>
      <p:sp>
        <p:nvSpPr>
          <p:cNvPr id="4" name="Title 3"/>
          <p:cNvSpPr>
            <a:spLocks noGrp="1"/>
          </p:cNvSpPr>
          <p:nvPr>
            <p:ph type="title"/>
          </p:nvPr>
        </p:nvSpPr>
        <p:spPr/>
        <p:txBody>
          <a:bodyPr/>
          <a:lstStyle/>
          <a:p>
            <a:r>
              <a:rPr lang="en-US" dirty="0"/>
              <a:t>Zoom In</a:t>
            </a:r>
          </a:p>
        </p:txBody>
      </p:sp>
      <p:sp>
        <p:nvSpPr>
          <p:cNvPr id="5" name="Rectangle 4"/>
          <p:cNvSpPr/>
          <p:nvPr/>
        </p:nvSpPr>
        <p:spPr>
          <a:xfrm>
            <a:off x="812800" y="1193800"/>
            <a:ext cx="4673600" cy="1016000"/>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2855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95</a:t>
            </a:fld>
            <a:endParaRPr lang="uk-UA"/>
          </a:p>
        </p:txBody>
      </p:sp>
      <p:sp>
        <p:nvSpPr>
          <p:cNvPr id="3" name="Text Placeholder 2"/>
          <p:cNvSpPr>
            <a:spLocks noGrp="1"/>
          </p:cNvSpPr>
          <p:nvPr>
            <p:ph type="body" idx="1"/>
          </p:nvPr>
        </p:nvSpPr>
        <p:spPr>
          <a:xfrm>
            <a:off x="398463" y="1092200"/>
            <a:ext cx="11383962" cy="4822825"/>
          </a:xfrm>
        </p:spPr>
        <p:txBody>
          <a:bodyPr/>
          <a:lstStyle/>
          <a:p>
            <a:r>
              <a:rPr lang="en-US" sz="4000" dirty="0">
                <a:solidFill>
                  <a:schemeClr val="tx1"/>
                </a:solidFill>
              </a:rPr>
              <a:t>After an activity or discussion, randomly select participants to share:</a:t>
            </a:r>
          </a:p>
          <a:p>
            <a:pPr lvl="1"/>
            <a:r>
              <a:rPr lang="en-US" sz="4000" dirty="0">
                <a:solidFill>
                  <a:schemeClr val="tx1"/>
                </a:solidFill>
              </a:rPr>
              <a:t>“Sarah, what did your group talk about?”</a:t>
            </a:r>
          </a:p>
          <a:p>
            <a:pPr lvl="1"/>
            <a:r>
              <a:rPr lang="en-US" sz="4000" dirty="0">
                <a:solidFill>
                  <a:schemeClr val="tx1"/>
                </a:solidFill>
              </a:rPr>
              <a:t>“Micah, what did you and your partner notice?”</a:t>
            </a:r>
          </a:p>
          <a:p>
            <a:r>
              <a:rPr lang="en-US" sz="4000" dirty="0">
                <a:solidFill>
                  <a:schemeClr val="tx1"/>
                </a:solidFill>
              </a:rPr>
              <a:t>Do this in a warm and respectful way</a:t>
            </a:r>
          </a:p>
          <a:p>
            <a:r>
              <a:rPr lang="en-US" sz="4000" dirty="0">
                <a:solidFill>
                  <a:schemeClr val="tx1"/>
                </a:solidFill>
              </a:rPr>
              <a:t>Why?</a:t>
            </a:r>
          </a:p>
          <a:p>
            <a:pPr lvl="1"/>
            <a:r>
              <a:rPr lang="en-US" sz="3600" dirty="0">
                <a:solidFill>
                  <a:schemeClr val="tx1"/>
                </a:solidFill>
              </a:rPr>
              <a:t>Accountability, engagement and equity!</a:t>
            </a:r>
          </a:p>
        </p:txBody>
      </p:sp>
      <p:sp>
        <p:nvSpPr>
          <p:cNvPr id="4" name="Title 3"/>
          <p:cNvSpPr>
            <a:spLocks noGrp="1"/>
          </p:cNvSpPr>
          <p:nvPr>
            <p:ph type="title"/>
          </p:nvPr>
        </p:nvSpPr>
        <p:spPr/>
        <p:txBody>
          <a:bodyPr/>
          <a:lstStyle/>
          <a:p>
            <a:r>
              <a:rPr lang="en-US" dirty="0"/>
              <a:t>Strategy #1: “Warm” Cold-Calling</a:t>
            </a:r>
          </a:p>
        </p:txBody>
      </p:sp>
    </p:spTree>
    <p:extLst>
      <p:ext uri="{BB962C8B-B14F-4D97-AF65-F5344CB8AC3E}">
        <p14:creationId xmlns:p14="http://schemas.microsoft.com/office/powerpoint/2010/main" val="87851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053"/>
        <p:cNvGrpSpPr/>
        <p:nvPr/>
      </p:nvGrpSpPr>
      <p:grpSpPr>
        <a:xfrm>
          <a:off x="0" y="0"/>
          <a:ext cx="0" cy="0"/>
          <a:chOff x="0" y="0"/>
          <a:chExt cx="0" cy="0"/>
        </a:xfrm>
      </p:grpSpPr>
      <p:sp>
        <p:nvSpPr>
          <p:cNvPr id="1054" name="Shape 1054"/>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5A5A5A"/>
              </a:buClr>
              <a:buSzPts val="2800"/>
              <a:buNone/>
            </a:pPr>
            <a:r>
              <a:rPr lang="en-US" sz="4500" b="1" i="0" u="none" strike="noStrike" cap="none" dirty="0">
                <a:solidFill>
                  <a:schemeClr val="bg2"/>
                </a:solidFill>
                <a:sym typeface="Calibri"/>
              </a:rPr>
              <a:t>As you watch the video, look for:</a:t>
            </a:r>
          </a:p>
          <a:p>
            <a:pPr marR="0" lvl="0" indent="-457200" algn="l" rtl="0">
              <a:lnSpc>
                <a:spcPct val="90000"/>
              </a:lnSpc>
              <a:spcBef>
                <a:spcPts val="0"/>
              </a:spcBef>
              <a:spcAft>
                <a:spcPts val="0"/>
              </a:spcAft>
              <a:buClr>
                <a:srgbClr val="5A5A5A"/>
              </a:buClr>
              <a:buSzPts val="2800"/>
              <a:buFont typeface="Arial" charset="0"/>
              <a:buChar char="•"/>
            </a:pPr>
            <a:endParaRPr lang="en-US" sz="2000" b="0" i="0" u="none" strike="noStrike" cap="none" dirty="0">
              <a:solidFill>
                <a:schemeClr val="tx1"/>
              </a:solidFill>
              <a:sym typeface="Calibri"/>
            </a:endParaRPr>
          </a:p>
          <a:p>
            <a:pPr marR="0" lvl="0" indent="-457200" algn="l" rtl="0">
              <a:lnSpc>
                <a:spcPct val="90000"/>
              </a:lnSpc>
              <a:spcBef>
                <a:spcPts val="0"/>
              </a:spcBef>
              <a:spcAft>
                <a:spcPts val="0"/>
              </a:spcAft>
              <a:buClr>
                <a:srgbClr val="5A5A5A"/>
              </a:buClr>
              <a:buSzPts val="2800"/>
              <a:buFont typeface="Arial" charset="0"/>
              <a:buChar char="•"/>
            </a:pPr>
            <a:r>
              <a:rPr lang="en-US" sz="4500" b="0" i="0" u="none" strike="noStrike" cap="none" dirty="0">
                <a:solidFill>
                  <a:schemeClr val="tx1"/>
                </a:solidFill>
                <a:sym typeface="Calibri"/>
              </a:rPr>
              <a:t>What evidence do you see of “warm” cold-calling in this video?</a:t>
            </a:r>
          </a:p>
          <a:p>
            <a:pPr marR="0" lvl="0" indent="-457200" algn="l" rtl="0">
              <a:lnSpc>
                <a:spcPct val="90000"/>
              </a:lnSpc>
              <a:spcBef>
                <a:spcPts val="0"/>
              </a:spcBef>
              <a:spcAft>
                <a:spcPts val="0"/>
              </a:spcAft>
              <a:buClr>
                <a:srgbClr val="5A5A5A"/>
              </a:buClr>
              <a:buSzPts val="2800"/>
              <a:buFont typeface="Arial" charset="0"/>
              <a:buChar char="•"/>
            </a:pPr>
            <a:endParaRPr lang="en-US" sz="1500" b="0" i="0" u="none" strike="noStrike" cap="none" dirty="0">
              <a:solidFill>
                <a:schemeClr val="tx1"/>
              </a:solidFill>
              <a:sym typeface="Calibri"/>
            </a:endParaRPr>
          </a:p>
          <a:p>
            <a:pPr marR="0" lvl="0" indent="-457200" algn="l" rtl="0">
              <a:lnSpc>
                <a:spcPct val="90000"/>
              </a:lnSpc>
              <a:spcBef>
                <a:spcPts val="0"/>
              </a:spcBef>
              <a:spcAft>
                <a:spcPts val="0"/>
              </a:spcAft>
              <a:buClr>
                <a:srgbClr val="5A5A5A"/>
              </a:buClr>
              <a:buSzPts val="2800"/>
              <a:buFont typeface="Arial" charset="0"/>
              <a:buChar char="•"/>
            </a:pPr>
            <a:r>
              <a:rPr lang="en-US" sz="4500" b="0" i="0" u="none" strike="noStrike" cap="none" dirty="0">
                <a:solidFill>
                  <a:schemeClr val="tx1"/>
                </a:solidFill>
                <a:sym typeface="Calibri"/>
              </a:rPr>
              <a:t>How did this strategy increase engagement?</a:t>
            </a:r>
          </a:p>
          <a:p>
            <a:pPr marR="0" lvl="0" indent="-457200" algn="l" rtl="0">
              <a:lnSpc>
                <a:spcPct val="90000"/>
              </a:lnSpc>
              <a:spcBef>
                <a:spcPts val="0"/>
              </a:spcBef>
              <a:spcAft>
                <a:spcPts val="0"/>
              </a:spcAft>
              <a:buClr>
                <a:srgbClr val="5A5A5A"/>
              </a:buClr>
              <a:buSzPts val="2800"/>
              <a:buFont typeface="Arial" charset="0"/>
              <a:buChar char="•"/>
            </a:pPr>
            <a:endParaRPr lang="en-US" sz="1500" dirty="0">
              <a:solidFill>
                <a:schemeClr val="tx1"/>
              </a:solidFill>
            </a:endParaRPr>
          </a:p>
          <a:p>
            <a:pPr marR="0" lvl="0" indent="-457200" algn="l" rtl="0">
              <a:lnSpc>
                <a:spcPct val="90000"/>
              </a:lnSpc>
              <a:spcBef>
                <a:spcPts val="0"/>
              </a:spcBef>
              <a:spcAft>
                <a:spcPts val="0"/>
              </a:spcAft>
              <a:buClr>
                <a:srgbClr val="5A5A5A"/>
              </a:buClr>
              <a:buSzPts val="2800"/>
              <a:buFont typeface="Arial" charset="0"/>
              <a:buChar char="•"/>
            </a:pPr>
            <a:r>
              <a:rPr lang="en-US" sz="4500" b="0" i="0" u="none" strike="noStrike" cap="none" dirty="0">
                <a:solidFill>
                  <a:schemeClr val="tx1"/>
                </a:solidFill>
                <a:sym typeface="Calibri"/>
              </a:rPr>
              <a:t>What made the implementation of this strategy successful?</a:t>
            </a:r>
            <a:endParaRPr sz="4500" b="0" i="0" u="none" strike="noStrike" cap="none" dirty="0">
              <a:solidFill>
                <a:schemeClr val="tx1"/>
              </a:solidFill>
              <a:sym typeface="Calibri"/>
            </a:endParaRP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055" name="Shape 105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Prepare!</a:t>
            </a:r>
            <a:endParaRPr sz="4000" b="0" i="0" u="none" strike="noStrike" cap="none" dirty="0">
              <a:solidFill>
                <a:schemeClr val="lt1"/>
              </a:solidFill>
              <a:latin typeface="Calibri"/>
              <a:ea typeface="Calibri"/>
              <a:cs typeface="Calibri"/>
              <a:sym typeface="Calibri"/>
            </a:endParaRPr>
          </a:p>
        </p:txBody>
      </p:sp>
      <p:sp>
        <p:nvSpPr>
          <p:cNvPr id="1056" name="Shape 1056"/>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96</a:t>
            </a:fld>
            <a:endParaRPr sz="1800">
              <a:solidFill>
                <a:schemeClr val="dk1"/>
              </a:solidFill>
              <a:latin typeface="Calibri"/>
              <a:ea typeface="Calibri"/>
              <a:cs typeface="Calibri"/>
              <a:sym typeface="Calibri"/>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053"/>
        <p:cNvGrpSpPr/>
        <p:nvPr/>
      </p:nvGrpSpPr>
      <p:grpSpPr>
        <a:xfrm>
          <a:off x="0" y="0"/>
          <a:ext cx="0" cy="0"/>
          <a:chOff x="0" y="0"/>
          <a:chExt cx="0" cy="0"/>
        </a:xfrm>
      </p:grpSpPr>
      <p:sp>
        <p:nvSpPr>
          <p:cNvPr id="1055" name="Shape 105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Video</a:t>
            </a:r>
            <a:endParaRPr sz="4000" b="0" i="0" u="none" strike="noStrike" cap="none" dirty="0">
              <a:solidFill>
                <a:schemeClr val="lt1"/>
              </a:solidFill>
              <a:latin typeface="Calibri"/>
              <a:ea typeface="Calibri"/>
              <a:cs typeface="Calibri"/>
              <a:sym typeface="Calibri"/>
            </a:endParaRPr>
          </a:p>
        </p:txBody>
      </p:sp>
      <p:sp>
        <p:nvSpPr>
          <p:cNvPr id="1056" name="Shape 1056"/>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97</a:t>
            </a:fld>
            <a:endParaRPr sz="1800">
              <a:solidFill>
                <a:schemeClr val="dk1"/>
              </a:solidFill>
              <a:latin typeface="Calibri"/>
              <a:ea typeface="Calibri"/>
              <a:cs typeface="Calibri"/>
              <a:sym typeface="Calibri"/>
            </a:endParaRPr>
          </a:p>
        </p:txBody>
      </p:sp>
      <p:pic>
        <p:nvPicPr>
          <p:cNvPr id="4" name="CLM 6.Warm Cold Calling">
            <a:hlinkClick r:id="" action="ppaction://media"/>
            <a:extLst>
              <a:ext uri="{FF2B5EF4-FFF2-40B4-BE49-F238E27FC236}">
                <a16:creationId xmlns:a16="http://schemas.microsoft.com/office/drawing/2014/main" id="{FA68117B-9633-A04C-BF56-8074926BD5E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870360" y="946410"/>
            <a:ext cx="8732405" cy="4908143"/>
          </a:xfrm>
          <a:prstGeom prst="rect">
            <a:avLst/>
          </a:prstGeom>
        </p:spPr>
      </p:pic>
    </p:spTree>
    <p:extLst>
      <p:ext uri="{BB962C8B-B14F-4D97-AF65-F5344CB8AC3E}">
        <p14:creationId xmlns:p14="http://schemas.microsoft.com/office/powerpoint/2010/main" val="286244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94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053"/>
        <p:cNvGrpSpPr/>
        <p:nvPr/>
      </p:nvGrpSpPr>
      <p:grpSpPr>
        <a:xfrm>
          <a:off x="0" y="0"/>
          <a:ext cx="0" cy="0"/>
          <a:chOff x="0" y="0"/>
          <a:chExt cx="0" cy="0"/>
        </a:xfrm>
      </p:grpSpPr>
      <p:sp>
        <p:nvSpPr>
          <p:cNvPr id="1054" name="Shape 1054"/>
          <p:cNvSpPr txBox="1">
            <a:spLocks noGrp="1"/>
          </p:cNvSpPr>
          <p:nvPr>
            <p:ph type="body" idx="1"/>
          </p:nvPr>
        </p:nvSpPr>
        <p:spPr>
          <a:xfrm>
            <a:off x="398463" y="1193800"/>
            <a:ext cx="11383962" cy="4822825"/>
          </a:xfrm>
          <a:prstGeom prst="rect">
            <a:avLst/>
          </a:prstGeom>
          <a:noFill/>
          <a:ln>
            <a:noFill/>
          </a:ln>
        </p:spPr>
        <p:txBody>
          <a:bodyPr spcFirstLastPara="1" wrap="square" lIns="91425" tIns="45700" rIns="91425" bIns="45700" anchor="t" anchorCtr="0">
            <a:noAutofit/>
          </a:bodyPr>
          <a:lstStyle/>
          <a:p>
            <a:pPr marR="0" lvl="0" indent="-457200" algn="l" rtl="0">
              <a:lnSpc>
                <a:spcPct val="90000"/>
              </a:lnSpc>
              <a:spcBef>
                <a:spcPts val="0"/>
              </a:spcBef>
              <a:spcAft>
                <a:spcPts val="0"/>
              </a:spcAft>
              <a:buClr>
                <a:srgbClr val="5A5A5A"/>
              </a:buClr>
              <a:buSzPts val="2800"/>
              <a:buFont typeface="Arial" charset="0"/>
              <a:buChar char="•"/>
            </a:pPr>
            <a:endParaRPr lang="en-US" sz="2000" b="0" i="0" u="none" strike="noStrike" cap="none" dirty="0">
              <a:solidFill>
                <a:schemeClr val="tx1"/>
              </a:solidFill>
              <a:sym typeface="Calibri"/>
            </a:endParaRPr>
          </a:p>
          <a:p>
            <a:pPr marR="0" lvl="0" indent="-457200" algn="l" rtl="0">
              <a:lnSpc>
                <a:spcPct val="90000"/>
              </a:lnSpc>
              <a:spcBef>
                <a:spcPts val="0"/>
              </a:spcBef>
              <a:spcAft>
                <a:spcPts val="0"/>
              </a:spcAft>
              <a:buClr>
                <a:srgbClr val="5A5A5A"/>
              </a:buClr>
              <a:buSzPts val="2800"/>
              <a:buFont typeface="Arial" charset="0"/>
              <a:buChar char="•"/>
            </a:pPr>
            <a:r>
              <a:rPr lang="en-US" sz="4500" b="0" i="0" u="none" strike="noStrike" cap="none" dirty="0">
                <a:solidFill>
                  <a:schemeClr val="tx1"/>
                </a:solidFill>
                <a:sym typeface="Calibri"/>
              </a:rPr>
              <a:t>What evidence did you see of “warm” cold-calling in this video?</a:t>
            </a:r>
          </a:p>
          <a:p>
            <a:pPr marR="0" lvl="0" indent="-457200" algn="l" rtl="0">
              <a:lnSpc>
                <a:spcPct val="90000"/>
              </a:lnSpc>
              <a:spcBef>
                <a:spcPts val="0"/>
              </a:spcBef>
              <a:spcAft>
                <a:spcPts val="0"/>
              </a:spcAft>
              <a:buClr>
                <a:srgbClr val="5A5A5A"/>
              </a:buClr>
              <a:buSzPts val="2800"/>
              <a:buFont typeface="Arial" charset="0"/>
              <a:buChar char="•"/>
            </a:pPr>
            <a:endParaRPr lang="en-US" sz="1500" b="0" i="0" u="none" strike="noStrike" cap="none" dirty="0">
              <a:solidFill>
                <a:schemeClr val="tx1"/>
              </a:solidFill>
              <a:sym typeface="Calibri"/>
            </a:endParaRPr>
          </a:p>
          <a:p>
            <a:pPr marR="0" lvl="0" indent="-457200" algn="l" rtl="0">
              <a:lnSpc>
                <a:spcPct val="90000"/>
              </a:lnSpc>
              <a:spcBef>
                <a:spcPts val="0"/>
              </a:spcBef>
              <a:spcAft>
                <a:spcPts val="0"/>
              </a:spcAft>
              <a:buClr>
                <a:srgbClr val="5A5A5A"/>
              </a:buClr>
              <a:buSzPts val="2800"/>
              <a:buFont typeface="Arial" charset="0"/>
              <a:buChar char="•"/>
            </a:pPr>
            <a:r>
              <a:rPr lang="en-US" sz="4500" b="0" i="0" u="none" strike="noStrike" cap="none" dirty="0">
                <a:solidFill>
                  <a:schemeClr val="tx1"/>
                </a:solidFill>
                <a:sym typeface="Calibri"/>
              </a:rPr>
              <a:t>How did this strategy increase engagement?</a:t>
            </a:r>
          </a:p>
          <a:p>
            <a:pPr marR="0" lvl="0" indent="-457200" algn="l" rtl="0">
              <a:lnSpc>
                <a:spcPct val="90000"/>
              </a:lnSpc>
              <a:spcBef>
                <a:spcPts val="0"/>
              </a:spcBef>
              <a:spcAft>
                <a:spcPts val="0"/>
              </a:spcAft>
              <a:buClr>
                <a:srgbClr val="5A5A5A"/>
              </a:buClr>
              <a:buSzPts val="2800"/>
              <a:buFont typeface="Arial" charset="0"/>
              <a:buChar char="•"/>
            </a:pPr>
            <a:endParaRPr lang="en-US" sz="1500" dirty="0">
              <a:solidFill>
                <a:schemeClr val="tx1"/>
              </a:solidFill>
            </a:endParaRPr>
          </a:p>
          <a:p>
            <a:pPr marR="0" lvl="0" indent="-457200" algn="l" rtl="0">
              <a:lnSpc>
                <a:spcPct val="90000"/>
              </a:lnSpc>
              <a:spcBef>
                <a:spcPts val="0"/>
              </a:spcBef>
              <a:spcAft>
                <a:spcPts val="0"/>
              </a:spcAft>
              <a:buClr>
                <a:srgbClr val="5A5A5A"/>
              </a:buClr>
              <a:buSzPts val="2800"/>
              <a:buFont typeface="Arial" charset="0"/>
              <a:buChar char="•"/>
            </a:pPr>
            <a:r>
              <a:rPr lang="en-US" sz="4500" b="0" i="0" u="none" strike="noStrike" cap="none" dirty="0">
                <a:solidFill>
                  <a:schemeClr val="tx1"/>
                </a:solidFill>
                <a:sym typeface="Calibri"/>
              </a:rPr>
              <a:t>What made the implementation of this strategy successful?</a:t>
            </a:r>
            <a:endParaRPr sz="4500" b="0" i="0" u="none" strike="noStrike" cap="none" dirty="0">
              <a:solidFill>
                <a:schemeClr val="tx1"/>
              </a:solidFill>
              <a:sym typeface="Calibri"/>
            </a:endParaRPr>
          </a:p>
          <a:p>
            <a:pPr marL="228600" marR="0" lvl="0" indent="-50800" algn="l" rtl="0">
              <a:lnSpc>
                <a:spcPct val="90000"/>
              </a:lnSpc>
              <a:spcBef>
                <a:spcPts val="1000"/>
              </a:spcBef>
              <a:spcAft>
                <a:spcPts val="0"/>
              </a:spcAft>
              <a:buClr>
                <a:srgbClr val="5A5A5A"/>
              </a:buClr>
              <a:buSzPts val="2800"/>
              <a:buFont typeface="Arial"/>
              <a:buNone/>
            </a:pPr>
            <a:endParaRPr sz="2800" b="0" i="0" u="none" strike="noStrike" cap="none" dirty="0">
              <a:solidFill>
                <a:srgbClr val="5A5A5A"/>
              </a:solidFill>
              <a:latin typeface="Calibri"/>
              <a:ea typeface="Calibri"/>
              <a:cs typeface="Calibri"/>
              <a:sym typeface="Calibri"/>
            </a:endParaRPr>
          </a:p>
        </p:txBody>
      </p:sp>
      <p:sp>
        <p:nvSpPr>
          <p:cNvPr id="1055" name="Shape 1055"/>
          <p:cNvSpPr txBox="1">
            <a:spLocks noGrp="1"/>
          </p:cNvSpPr>
          <p:nvPr>
            <p:ph type="title"/>
          </p:nvPr>
        </p:nvSpPr>
        <p:spPr>
          <a:xfrm>
            <a:off x="0" y="1"/>
            <a:ext cx="12192000" cy="75695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000"/>
              <a:buFont typeface="Calibri"/>
              <a:buNone/>
            </a:pPr>
            <a:r>
              <a:rPr lang="en-US" sz="4000" b="0" i="0" u="none" strike="noStrike" cap="none" dirty="0">
                <a:solidFill>
                  <a:schemeClr val="lt1"/>
                </a:solidFill>
                <a:latin typeface="Calibri"/>
                <a:ea typeface="Calibri"/>
                <a:cs typeface="Calibri"/>
                <a:sym typeface="Calibri"/>
              </a:rPr>
              <a:t>Let’s Discuss!</a:t>
            </a:r>
            <a:endParaRPr sz="4000" b="0" i="0" u="none" strike="noStrike" cap="none" dirty="0">
              <a:solidFill>
                <a:schemeClr val="lt1"/>
              </a:solidFill>
              <a:latin typeface="Calibri"/>
              <a:ea typeface="Calibri"/>
              <a:cs typeface="Calibri"/>
              <a:sym typeface="Calibri"/>
            </a:endParaRPr>
          </a:p>
        </p:txBody>
      </p:sp>
      <p:sp>
        <p:nvSpPr>
          <p:cNvPr id="1056" name="Shape 1056"/>
          <p:cNvSpPr txBox="1">
            <a:spLocks noGrp="1"/>
          </p:cNvSpPr>
          <p:nvPr>
            <p:ph type="sldNum" idx="12"/>
          </p:nvPr>
        </p:nvSpPr>
        <p:spPr>
          <a:xfrm>
            <a:off x="11227135" y="6313958"/>
            <a:ext cx="629281"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98</a:t>
            </a:fld>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470366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uk-UA" smtClean="0"/>
              <a:t>99</a:t>
            </a:fld>
            <a:endParaRPr lang="uk-UA"/>
          </a:p>
        </p:txBody>
      </p:sp>
      <p:sp>
        <p:nvSpPr>
          <p:cNvPr id="3" name="Text Placeholder 2"/>
          <p:cNvSpPr>
            <a:spLocks noGrp="1"/>
          </p:cNvSpPr>
          <p:nvPr>
            <p:ph type="body" idx="1"/>
          </p:nvPr>
        </p:nvSpPr>
        <p:spPr/>
        <p:txBody>
          <a:bodyPr/>
          <a:lstStyle/>
          <a:p>
            <a:r>
              <a:rPr lang="en-US" sz="4500" dirty="0">
                <a:solidFill>
                  <a:schemeClr val="tx1"/>
                </a:solidFill>
              </a:rPr>
              <a:t>Warm Cold-Calling</a:t>
            </a:r>
          </a:p>
          <a:p>
            <a:endParaRPr lang="en-US" sz="2500" dirty="0">
              <a:solidFill>
                <a:schemeClr val="tx1"/>
              </a:solidFill>
            </a:endParaRPr>
          </a:p>
          <a:p>
            <a:r>
              <a:rPr lang="en-US" sz="4500" dirty="0">
                <a:solidFill>
                  <a:schemeClr val="tx1"/>
                </a:solidFill>
              </a:rPr>
              <a:t>Pre-Select a Share</a:t>
            </a:r>
          </a:p>
        </p:txBody>
      </p:sp>
      <p:sp>
        <p:nvSpPr>
          <p:cNvPr id="4" name="Title 3"/>
          <p:cNvSpPr>
            <a:spLocks noGrp="1"/>
          </p:cNvSpPr>
          <p:nvPr>
            <p:ph type="title"/>
          </p:nvPr>
        </p:nvSpPr>
        <p:spPr/>
        <p:txBody>
          <a:bodyPr/>
          <a:lstStyle/>
          <a:p>
            <a:r>
              <a:rPr lang="en-US" dirty="0"/>
              <a:t>Zoom In</a:t>
            </a:r>
          </a:p>
        </p:txBody>
      </p:sp>
      <p:sp>
        <p:nvSpPr>
          <p:cNvPr id="5" name="Rectangle 4"/>
          <p:cNvSpPr/>
          <p:nvPr/>
        </p:nvSpPr>
        <p:spPr>
          <a:xfrm>
            <a:off x="781269" y="2424863"/>
            <a:ext cx="4673600" cy="1016000"/>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7201278"/>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10981</TotalTime>
  <Words>15885</Words>
  <Application>Microsoft Macintosh PowerPoint</Application>
  <PresentationFormat>Widescreen</PresentationFormat>
  <Paragraphs>1841</Paragraphs>
  <Slides>137</Slides>
  <Notes>136</Notes>
  <HiddenSlides>2</HiddenSlides>
  <MMClips>2</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137</vt:i4>
      </vt:variant>
    </vt:vector>
  </HeadingPairs>
  <TitlesOfParts>
    <vt:vector size="151" baseType="lpstr">
      <vt:lpstr>Arial</vt:lpstr>
      <vt:lpstr>Avenir</vt:lpstr>
      <vt:lpstr>Calibri</vt:lpstr>
      <vt:lpstr>Century</vt:lpstr>
      <vt:lpstr>Century Schoolbook</vt:lpstr>
      <vt:lpstr>Lato</vt:lpstr>
      <vt:lpstr>Wingdings</vt:lpstr>
      <vt:lpstr>Cover</vt:lpstr>
      <vt:lpstr>Mentor Text 2</vt:lpstr>
      <vt:lpstr>Cover</vt:lpstr>
      <vt:lpstr>Mentor Text 2</vt:lpstr>
      <vt:lpstr>Mentor Text 2</vt:lpstr>
      <vt:lpstr>Section</vt:lpstr>
      <vt:lpstr>Mentor Text 2</vt:lpstr>
      <vt:lpstr>Welcome Back!</vt:lpstr>
      <vt:lpstr>Morning Energizer! </vt:lpstr>
      <vt:lpstr>Speed Dating</vt:lpstr>
      <vt:lpstr>Speed Dating</vt:lpstr>
      <vt:lpstr>Speed Dating</vt:lpstr>
      <vt:lpstr>Speed Dating</vt:lpstr>
      <vt:lpstr>Module 8: Preparing to Lead Professional Learning  #TeacherLeader</vt:lpstr>
      <vt:lpstr>CONGRATULATIONS!</vt:lpstr>
      <vt:lpstr>Today’s Objectives</vt:lpstr>
      <vt:lpstr>Morning at a Glance</vt:lpstr>
      <vt:lpstr>Afternoon at a Glance</vt:lpstr>
      <vt:lpstr>In a moment…</vt:lpstr>
      <vt:lpstr>But first…</vt:lpstr>
      <vt:lpstr>Let’s Prepare!</vt:lpstr>
      <vt:lpstr>What will these reflections look like?</vt:lpstr>
      <vt:lpstr>Let’s Reflect!</vt:lpstr>
      <vt:lpstr>Let’s Discuss!</vt:lpstr>
      <vt:lpstr>Embarking on a PD Cycle of Inquiry</vt:lpstr>
      <vt:lpstr>Our Inquiry Cycle Question</vt:lpstr>
      <vt:lpstr>What will this cycle of inquiry look like?</vt:lpstr>
      <vt:lpstr>What PD will you lead?</vt:lpstr>
      <vt:lpstr>The 5 ELA Content Leader Distinction Assessments</vt:lpstr>
      <vt:lpstr>What’s the purpose of the distinction assessments?  </vt:lpstr>
      <vt:lpstr>Assessment Preview</vt:lpstr>
      <vt:lpstr>Accessing the Assessments </vt:lpstr>
      <vt:lpstr>Having trouble finding your email invitation? </vt:lpstr>
      <vt:lpstr>Assessment Preview</vt:lpstr>
      <vt:lpstr>Next Steps</vt:lpstr>
      <vt:lpstr> Paper to Presentation  </vt:lpstr>
      <vt:lpstr>Let’s Discuss!</vt:lpstr>
      <vt:lpstr>We will prepare you to…</vt:lpstr>
      <vt:lpstr>Session Objectives</vt:lpstr>
      <vt:lpstr>About our first day of Content Leader training…</vt:lpstr>
      <vt:lpstr>Seems like magic, right? </vt:lpstr>
      <vt:lpstr>About Our Process </vt:lpstr>
      <vt:lpstr>Content Leader Prep Protocol</vt:lpstr>
      <vt:lpstr>Let’s Prepare!</vt:lpstr>
      <vt:lpstr>Step 1: Review All Session Materials</vt:lpstr>
      <vt:lpstr>Let’s Discuss!</vt:lpstr>
      <vt:lpstr>Content Leader Prep Protocol</vt:lpstr>
      <vt:lpstr>Why this step?</vt:lpstr>
      <vt:lpstr>Step 2: Complete Session Activities</vt:lpstr>
      <vt:lpstr>Let’s Discuss!</vt:lpstr>
      <vt:lpstr>  15-minute Break  </vt:lpstr>
      <vt:lpstr>Content Leader Prep Protocol</vt:lpstr>
      <vt:lpstr>Step 3: Annotate Your Facilitator Notes</vt:lpstr>
      <vt:lpstr>Key Points</vt:lpstr>
      <vt:lpstr>Draft Key Points</vt:lpstr>
      <vt:lpstr>Chalk Talk</vt:lpstr>
      <vt:lpstr>Let’s Discuss!</vt:lpstr>
      <vt:lpstr>Compare to Our Key Points</vt:lpstr>
      <vt:lpstr>Step 3: Annotate Your Facilitator’s Guide</vt:lpstr>
      <vt:lpstr>What do we mean by “hot spots”?</vt:lpstr>
      <vt:lpstr>For example…</vt:lpstr>
      <vt:lpstr>Identify Potential Hot Spots</vt:lpstr>
      <vt:lpstr>Step 3: Annotate Your Facilitator Notes </vt:lpstr>
      <vt:lpstr>What does this look like?</vt:lpstr>
      <vt:lpstr>Let’s Prepare!</vt:lpstr>
      <vt:lpstr>Annotate Your Facilitator Notes</vt:lpstr>
      <vt:lpstr>Coming Soon…</vt:lpstr>
      <vt:lpstr>An Important Note</vt:lpstr>
      <vt:lpstr>Facilitation 101: Effective Directions</vt:lpstr>
      <vt:lpstr>Let’s Discuss!</vt:lpstr>
      <vt:lpstr>Facilitating Professional Learning for Adults</vt:lpstr>
      <vt:lpstr>Objectives</vt:lpstr>
      <vt:lpstr>When directions are effective…</vt:lpstr>
      <vt:lpstr>As you watch the video…</vt:lpstr>
      <vt:lpstr>Effective Directions in Action - Video</vt:lpstr>
      <vt:lpstr>Let’s Discuss!</vt:lpstr>
      <vt:lpstr>Let’s Break it Down</vt:lpstr>
      <vt:lpstr>Let’s Prepare!</vt:lpstr>
      <vt:lpstr>For Example</vt:lpstr>
      <vt:lpstr>Now… what about the how?</vt:lpstr>
      <vt:lpstr>Step 1: Get their full attention.</vt:lpstr>
      <vt:lpstr>How?</vt:lpstr>
      <vt:lpstr>Step 2: Give Clear, Concise Instructions.</vt:lpstr>
      <vt:lpstr>Step 3: Check for Understanding.</vt:lpstr>
      <vt:lpstr>For Example</vt:lpstr>
      <vt:lpstr>Step 4: Follow through.</vt:lpstr>
      <vt:lpstr>Putting It All Together: Facilitator Model</vt:lpstr>
      <vt:lpstr>Application: Planning to Give Clear Directions</vt:lpstr>
      <vt:lpstr>Let’s Practice!</vt:lpstr>
      <vt:lpstr>Coming up after lunch…</vt:lpstr>
      <vt:lpstr>Enjoy your lunch!</vt:lpstr>
      <vt:lpstr>Guidebooks Charades!</vt:lpstr>
      <vt:lpstr>Charades Clues</vt:lpstr>
      <vt:lpstr>Facilitation 101: Engaging All Participants</vt:lpstr>
      <vt:lpstr>Do Now</vt:lpstr>
      <vt:lpstr>Objectives</vt:lpstr>
      <vt:lpstr>First... Acknowledge the Challenges</vt:lpstr>
      <vt:lpstr>Common Engagement Challenges</vt:lpstr>
      <vt:lpstr>Let’s Discuss!</vt:lpstr>
      <vt:lpstr>What can we do about these?</vt:lpstr>
      <vt:lpstr>Zoom In</vt:lpstr>
      <vt:lpstr>Strategy #1: “Warm” Cold-Calling</vt:lpstr>
      <vt:lpstr>Let’s Prepare!</vt:lpstr>
      <vt:lpstr>Video</vt:lpstr>
      <vt:lpstr>Let’s Discuss!</vt:lpstr>
      <vt:lpstr>Zoom In</vt:lpstr>
      <vt:lpstr>Strategy #2: Pre-Select a Share</vt:lpstr>
      <vt:lpstr>Let’s Prepare!</vt:lpstr>
      <vt:lpstr>Let’s Read!</vt:lpstr>
      <vt:lpstr>Let’s Discuss!</vt:lpstr>
      <vt:lpstr>Application: Make a Plan for Engagement </vt:lpstr>
      <vt:lpstr>  15-minute Break  </vt:lpstr>
      <vt:lpstr> Preparing to Facilitate: Rehearsal Time! </vt:lpstr>
      <vt:lpstr>Where are we now?</vt:lpstr>
      <vt:lpstr>Objective</vt:lpstr>
      <vt:lpstr>What to Expect</vt:lpstr>
      <vt:lpstr>Let’s Prepare!</vt:lpstr>
      <vt:lpstr>Feedback Protocol</vt:lpstr>
      <vt:lpstr>Giving Feedback</vt:lpstr>
      <vt:lpstr>General Look Fors</vt:lpstr>
      <vt:lpstr>Want to take it to the next level?</vt:lpstr>
      <vt:lpstr>But First… A Little Advice</vt:lpstr>
      <vt:lpstr>Let’s Prepare!</vt:lpstr>
      <vt:lpstr>Partner A - Let’s Practice! (Slides 4-14)</vt:lpstr>
      <vt:lpstr>Partner B - Let’s Practice! (Slides 15-21) </vt:lpstr>
      <vt:lpstr>Partner C - Let’s Practice! (Slides 22-27) </vt:lpstr>
      <vt:lpstr>Let’s Discuss!</vt:lpstr>
      <vt:lpstr>Let’s Reflect!</vt:lpstr>
      <vt:lpstr>Final Words of Wisdom</vt:lpstr>
      <vt:lpstr>Make an Action Plan</vt:lpstr>
      <vt:lpstr>Do Now</vt:lpstr>
      <vt:lpstr>Session Objectives</vt:lpstr>
      <vt:lpstr>Where are we now?</vt:lpstr>
      <vt:lpstr>Between Now and CLM 9</vt:lpstr>
      <vt:lpstr>What’s next?</vt:lpstr>
      <vt:lpstr>What evidence will I bring back?</vt:lpstr>
      <vt:lpstr>Let’s Plan!</vt:lpstr>
      <vt:lpstr>Share and Problem Solve</vt:lpstr>
      <vt:lpstr>Next Steps &amp; Wrapping Up</vt:lpstr>
      <vt:lpstr>Between Now and CLM 9</vt:lpstr>
      <vt:lpstr>If you have questions as you plan…</vt:lpstr>
      <vt:lpstr>Let’s Discuss!</vt:lpstr>
      <vt:lpstr>Next Steps</vt:lpstr>
      <vt:lpstr>Give us your feedback!</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8: Reflecting on the Content Modules, 8:00-8:45 English Language Arts</dc:title>
  <cp:lastModifiedBy>Jason Shinkunas</cp:lastModifiedBy>
  <cp:revision>496</cp:revision>
  <dcterms:modified xsi:type="dcterms:W3CDTF">2019-09-26T17:33:33Z</dcterms:modified>
</cp:coreProperties>
</file>