
<file path=[Content_Types].xml><?xml version="1.0" encoding="utf-8"?>
<Types xmlns="http://schemas.openxmlformats.org/package/2006/content-types">
  <Default ContentType="image/jpeg" Extension="jpg"/>
  <Default ContentType="application/vnd.openxmlformats-officedocument.spreadsheetml.sheet" Extension="xlsx"/>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3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1.xml"/>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 id="375" r:id="rId126"/>
    <p:sldId id="376" r:id="rId127"/>
    <p:sldId id="377" r:id="rId128"/>
    <p:sldId id="378" r:id="rId129"/>
    <p:sldId id="379" r:id="rId130"/>
    <p:sldId id="380" r:id="rId131"/>
    <p:sldId id="381" r:id="rId132"/>
    <p:sldId id="382" r:id="rId133"/>
    <p:sldId id="383" r:id="rId134"/>
    <p:sldId id="384" r:id="rId135"/>
    <p:sldId id="385" r:id="rId136"/>
    <p:sldId id="386" r:id="rId137"/>
    <p:sldId id="387" r:id="rId138"/>
    <p:sldId id="388" r:id="rId139"/>
    <p:sldId id="389" r:id="rId140"/>
    <p:sldId id="390" r:id="rId141"/>
    <p:sldId id="391" r:id="rId142"/>
    <p:sldId id="392" r:id="rId143"/>
    <p:sldId id="393" r:id="rId144"/>
    <p:sldId id="394" r:id="rId145"/>
    <p:sldId id="395" r:id="rId146"/>
    <p:sldId id="396" r:id="rId147"/>
    <p:sldId id="397" r:id="rId148"/>
    <p:sldId id="398" r:id="rId149"/>
  </p:sldIdLst>
  <p:sldSz cy="5143500" cx="9144000"/>
  <p:notesSz cx="6858000" cy="9144000"/>
  <p:embeddedFontLst>
    <p:embeddedFont>
      <p:font typeface="Century Schoolbook"/>
      <p:regular r:id="rId150"/>
      <p:bold r:id="rId151"/>
      <p:italic r:id="rId152"/>
      <p:boldItalic r:id="rId1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154" roundtripDataSignature="AMtx7miBo9+LVwVky0Ji8umJGo0hudX+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C6DCD39A-ED58-46DA-BCB7-082AE19B495E}">
  <a:tblStyle styleId="{C6DCD39A-ED58-46DA-BCB7-082AE19B495E}"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768B93F-2E7B-4008-98C5-CA401A38F76E}"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7262F8D1-40CF-4918-9538-BF09D439905E}" styleName="Table_2">
    <a:wholeTbl>
      <a:tcTxStyle b="off" i="off">
        <a:font>
          <a:latin typeface="Century Schoolbook"/>
          <a:ea typeface="Century Schoolbook"/>
          <a:cs typeface="Century Schoolbook"/>
        </a:font>
        <a:srgbClr val="797878"/>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BEBEB"/>
          </a:solidFill>
        </a:fill>
      </a:tcStyle>
    </a:wholeTbl>
    <a:band1H>
      <a:tcTxStyle b="off" i="off"/>
      <a:tcStyle>
        <a:fill>
          <a:solidFill>
            <a:srgbClr val="D6D5D5"/>
          </a:solidFill>
        </a:fill>
      </a:tcStyle>
    </a:band1H>
    <a:band2H>
      <a:tcTxStyle b="off" i="off"/>
    </a:band2H>
    <a:band1V>
      <a:tcTxStyle b="off" i="off"/>
      <a:tcStyle>
        <a:fill>
          <a:solidFill>
            <a:srgbClr val="D6D5D5"/>
          </a:solidFill>
        </a:fill>
      </a:tcStyle>
    </a:band1V>
    <a:band2V>
      <a:tcTxStyle b="off" i="off"/>
    </a:band2V>
    <a:lastCol>
      <a:tcTxStyle b="on" i="off">
        <a:font>
          <a:latin typeface="Century Schoolbook"/>
          <a:ea typeface="Century Schoolbook"/>
          <a:cs typeface="Century Schoolbook"/>
        </a:font>
        <a:srgbClr val="FFFFFF"/>
      </a:tcTxStyle>
      <a:tcStyle>
        <a:fill>
          <a:solidFill>
            <a:srgbClr val="797878"/>
          </a:solidFill>
        </a:fill>
      </a:tcStyle>
    </a:lastCol>
    <a:firstCol>
      <a:tcTxStyle b="on" i="off">
        <a:font>
          <a:latin typeface="Century Schoolbook"/>
          <a:ea typeface="Century Schoolbook"/>
          <a:cs typeface="Century Schoolbook"/>
        </a:font>
        <a:srgbClr val="FFFFFF"/>
      </a:tcTxStyle>
      <a:tcStyle>
        <a:fill>
          <a:solidFill>
            <a:srgbClr val="797878"/>
          </a:solidFill>
        </a:fill>
      </a:tcStyle>
    </a:firstCol>
    <a:lastRow>
      <a:tcTxStyle b="on" i="off">
        <a:font>
          <a:latin typeface="Century Schoolbook"/>
          <a:ea typeface="Century Schoolbook"/>
          <a:cs typeface="Century Schoolbook"/>
        </a:font>
        <a:srgbClr val="FFFFFF"/>
      </a:tcTxStyle>
      <a:tcStyle>
        <a:tcBdr>
          <a:top>
            <a:ln cap="flat" cmpd="sng" w="38100">
              <a:solidFill>
                <a:srgbClr val="FFFFFF"/>
              </a:solidFill>
              <a:prstDash val="solid"/>
              <a:round/>
              <a:headEnd len="sm" w="sm" type="none"/>
              <a:tailEnd len="sm" w="sm" type="none"/>
            </a:ln>
          </a:top>
        </a:tcBdr>
        <a:fill>
          <a:solidFill>
            <a:srgbClr val="797878"/>
          </a:solidFill>
        </a:fill>
      </a:tcStyle>
    </a:lastRow>
    <a:seCell>
      <a:tcTxStyle b="off" i="off"/>
    </a:seCell>
    <a:swCell>
      <a:tcTxStyle b="off" i="off"/>
    </a:swCell>
    <a:firstRow>
      <a:tcTxStyle b="on" i="off">
        <a:font>
          <a:latin typeface="Century Schoolbook"/>
          <a:ea typeface="Century Schoolbook"/>
          <a:cs typeface="Century Schoolbook"/>
        </a:font>
        <a:srgbClr val="FFFFFF"/>
      </a:tcTxStyle>
      <a:tcStyle>
        <a:tcBdr>
          <a:bottom>
            <a:ln cap="flat" cmpd="sng" w="38100">
              <a:solidFill>
                <a:srgbClr val="FFFFFF"/>
              </a:solidFill>
              <a:prstDash val="solid"/>
              <a:round/>
              <a:headEnd len="sm" w="sm" type="none"/>
              <a:tailEnd len="sm" w="sm" type="none"/>
            </a:ln>
          </a:bottom>
        </a:tcBdr>
        <a:fill>
          <a:solidFill>
            <a:srgbClr val="797878"/>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slide" Target="slides/slide119.xml"/><Relationship Id="rId29" Type="http://schemas.openxmlformats.org/officeDocument/2006/relationships/slide" Target="slides/slide23.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150" Type="http://schemas.openxmlformats.org/officeDocument/2006/relationships/font" Target="fonts/CenturySchoolbook-regular.fntdata"/><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3.xml"/><Relationship Id="rId4" Type="http://schemas.openxmlformats.org/officeDocument/2006/relationships/tableStyles" Target="tableStyles.xml"/><Relationship Id="rId148" Type="http://schemas.openxmlformats.org/officeDocument/2006/relationships/slide" Target="slides/slide142.xml"/><Relationship Id="rId9" Type="http://schemas.openxmlformats.org/officeDocument/2006/relationships/slide" Target="slides/slide3.xml"/><Relationship Id="rId143" Type="http://schemas.openxmlformats.org/officeDocument/2006/relationships/slide" Target="slides/slide137.xml"/><Relationship Id="rId142" Type="http://schemas.openxmlformats.org/officeDocument/2006/relationships/slide" Target="slides/slide136.xml"/><Relationship Id="rId141" Type="http://schemas.openxmlformats.org/officeDocument/2006/relationships/slide" Target="slides/slide135.xml"/><Relationship Id="rId140" Type="http://schemas.openxmlformats.org/officeDocument/2006/relationships/slide" Target="slides/slide134.xml"/><Relationship Id="rId5" Type="http://schemas.openxmlformats.org/officeDocument/2006/relationships/slideMaster" Target="slideMasters/slideMaster1.xml"/><Relationship Id="rId147" Type="http://schemas.openxmlformats.org/officeDocument/2006/relationships/slide" Target="slides/slide141.xml"/><Relationship Id="rId6" Type="http://schemas.openxmlformats.org/officeDocument/2006/relationships/notesMaster" Target="notesMasters/notesMaster1.xml"/><Relationship Id="rId146" Type="http://schemas.openxmlformats.org/officeDocument/2006/relationships/slide" Target="slides/slide140.xml"/><Relationship Id="rId7" Type="http://schemas.openxmlformats.org/officeDocument/2006/relationships/slide" Target="slides/slide1.xml"/><Relationship Id="rId145" Type="http://schemas.openxmlformats.org/officeDocument/2006/relationships/slide" Target="slides/slide139.xml"/><Relationship Id="rId8" Type="http://schemas.openxmlformats.org/officeDocument/2006/relationships/slide" Target="slides/slide2.xml"/><Relationship Id="rId144" Type="http://schemas.openxmlformats.org/officeDocument/2006/relationships/slide" Target="slides/slide138.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154" Type="http://customschemas.google.com/relationships/presentationmetadata" Target="metadata"/><Relationship Id="rId58" Type="http://schemas.openxmlformats.org/officeDocument/2006/relationships/slide" Target="slides/slide52.xml"/><Relationship Id="rId153" Type="http://schemas.openxmlformats.org/officeDocument/2006/relationships/font" Target="fonts/CenturySchoolbook-boldItalic.fntdata"/><Relationship Id="rId152" Type="http://schemas.openxmlformats.org/officeDocument/2006/relationships/font" Target="fonts/CenturySchoolbook-italic.fntdata"/><Relationship Id="rId151" Type="http://schemas.openxmlformats.org/officeDocument/2006/relationships/font" Target="fonts/CenturySchoolbook-bold.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latin typeface="Calibri" panose="020F0502020204030204" pitchFamily="34" charset="0"/>
                <a:cs typeface="Calibri" panose="020F0502020204030204" pitchFamily="34" charset="0"/>
              </a:defRPr>
            </a:pPr>
            <a:r>
              <a:rPr lang="en-US">
                <a:latin typeface="Calibri" panose="020F0502020204030204" pitchFamily="34" charset="0"/>
                <a:cs typeface="Calibri" panose="020F0502020204030204" pitchFamily="34" charset="0"/>
              </a:rPr>
              <a:t>Measure of Comprehension</a:t>
            </a:r>
          </a:p>
        </c:rich>
      </c:tx>
      <c:overlay val="0"/>
      <c:spPr>
        <a:noFill/>
        <a:ln>
          <a:noFill/>
        </a:ln>
        <a:effectLst/>
      </c:spPr>
    </c:title>
    <c:autoTitleDeleted val="0"/>
    <c:plotArea>
      <c:layout>
        <c:manualLayout>
          <c:layoutTarget val="inner"/>
          <c:xMode val="edge"/>
          <c:yMode val="edge"/>
          <c:x val="9.0796529884554E-2"/>
          <c:y val="0.13658461783342199"/>
          <c:w val="0.90216651713603302"/>
          <c:h val="0.73685983339952099"/>
        </c:manualLayout>
      </c:layout>
      <c:barChart>
        <c:barDir val="col"/>
        <c:grouping val="clustered"/>
        <c:varyColors val="0"/>
        <c:ser>
          <c:idx val="0"/>
          <c:order val="0"/>
          <c:tx>
            <c:strRef>
              <c:f>Sheet1!$B$1</c:f>
              <c:strCache>
                <c:ptCount val="1"/>
                <c:pt idx="0">
                  <c:v>Qualitative Measure of Comprehension</c:v>
                </c:pt>
              </c:strCache>
            </c:strRef>
          </c:tx>
          <c:spPr>
            <a:solidFill>
              <a:schemeClr val="accent1"/>
            </a:solidFill>
            <a:ln>
              <a:noFill/>
            </a:ln>
            <a:effectLst/>
          </c:spPr>
          <c:invertIfNegative val="0"/>
          <c:dPt>
            <c:idx val="0"/>
            <c:invertIfNegative val="0"/>
            <c:bubble3D val="0"/>
            <c:spPr>
              <a:solidFill>
                <a:srgbClr val="E78B6F"/>
              </a:solidFill>
              <a:ln>
                <a:noFill/>
              </a:ln>
              <a:effectLst/>
            </c:spPr>
            <c:extLst>
              <c:ext xmlns:c16="http://schemas.microsoft.com/office/drawing/2014/chart" uri="{C3380CC4-5D6E-409C-BE32-E72D297353CC}">
                <c16:uniqueId val="{00000001-884E-0F4E-95F4-C6B3D5A1109E}"/>
              </c:ext>
            </c:extLst>
          </c:dPt>
          <c:dPt>
            <c:idx val="1"/>
            <c:invertIfNegative val="0"/>
            <c:bubble3D val="0"/>
            <c:spPr>
              <a:solidFill>
                <a:srgbClr val="6E67AF"/>
              </a:solidFill>
              <a:ln>
                <a:noFill/>
              </a:ln>
              <a:effectLst/>
            </c:spPr>
            <c:extLst>
              <c:ext xmlns:c16="http://schemas.microsoft.com/office/drawing/2014/chart" uri="{C3380CC4-5D6E-409C-BE32-E72D297353CC}">
                <c16:uniqueId val="{00000003-884E-0F4E-95F4-C6B3D5A1109E}"/>
              </c:ext>
            </c:extLst>
          </c:dPt>
          <c:dPt>
            <c:idx val="2"/>
            <c:invertIfNegative val="0"/>
            <c:bubble3D val="0"/>
            <c:spPr>
              <a:solidFill>
                <a:srgbClr val="7CAED8"/>
              </a:solidFill>
              <a:ln>
                <a:noFill/>
              </a:ln>
              <a:effectLst/>
            </c:spPr>
            <c:extLst>
              <c:ext xmlns:c16="http://schemas.microsoft.com/office/drawing/2014/chart" uri="{C3380CC4-5D6E-409C-BE32-E72D297353CC}">
                <c16:uniqueId val="{00000005-884E-0F4E-95F4-C6B3D5A1109E}"/>
              </c:ext>
            </c:extLst>
          </c:dPt>
          <c:dPt>
            <c:idx val="3"/>
            <c:invertIfNegative val="0"/>
            <c:bubble3D val="0"/>
            <c:spPr>
              <a:solidFill>
                <a:srgbClr val="3F4A5A"/>
              </a:solidFill>
              <a:ln>
                <a:noFill/>
              </a:ln>
              <a:effectLst/>
            </c:spPr>
            <c:extLst>
              <c:ext xmlns:c16="http://schemas.microsoft.com/office/drawing/2014/chart" uri="{C3380CC4-5D6E-409C-BE32-E72D297353CC}">
                <c16:uniqueId val="{00000007-884E-0F4E-95F4-C6B3D5A1109E}"/>
              </c:ext>
            </c:extLst>
          </c:dPt>
          <c:cat>
            <c:strRef>
              <c:f>Sheet1!$A$2:$A$5</c:f>
              <c:strCache>
                <c:ptCount val="4"/>
                <c:pt idx="0">
                  <c:v>high reading ability &amp; high knowledge </c:v>
                </c:pt>
                <c:pt idx="1">
                  <c:v>low reading ability &amp; high knowledge</c:v>
                </c:pt>
                <c:pt idx="2">
                  <c:v>high reading ability &amp; low knowledge</c:v>
                </c:pt>
                <c:pt idx="3">
                  <c:v>low reading ability &amp;  low knowledge </c:v>
                </c:pt>
              </c:strCache>
            </c:strRef>
          </c:cat>
          <c:val>
            <c:numRef>
              <c:f>Sheet1!$B$2:$B$5</c:f>
              <c:numCache>
                <c:formatCode>0%</c:formatCode>
                <c:ptCount val="4"/>
                <c:pt idx="0">
                  <c:v>0.86250000000000004</c:v>
                </c:pt>
                <c:pt idx="1">
                  <c:v>0.80833333333333302</c:v>
                </c:pt>
                <c:pt idx="2">
                  <c:v>0.52916666666666701</c:v>
                </c:pt>
                <c:pt idx="3">
                  <c:v>0.42916666666666697</c:v>
                </c:pt>
              </c:numCache>
            </c:numRef>
          </c:val>
          <c:extLst>
            <c:ext xmlns:c16="http://schemas.microsoft.com/office/drawing/2014/chart" uri="{C3380CC4-5D6E-409C-BE32-E72D297353CC}">
              <c16:uniqueId val="{00000008-884E-0F4E-95F4-C6B3D5A1109E}"/>
            </c:ext>
          </c:extLst>
        </c:ser>
        <c:dLbls>
          <c:showLegendKey val="0"/>
          <c:showVal val="0"/>
          <c:showCatName val="0"/>
          <c:showSerName val="0"/>
          <c:showPercent val="0"/>
          <c:showBubbleSize val="0"/>
        </c:dLbls>
        <c:gapWidth val="219"/>
        <c:overlap val="-27"/>
        <c:axId val="-1562696832"/>
        <c:axId val="-1562791808"/>
      </c:barChart>
      <c:catAx>
        <c:axId val="-156269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latin typeface="Calibri" panose="020F0502020204030204" pitchFamily="34" charset="0"/>
                <a:cs typeface="Calibri" panose="020F0502020204030204" pitchFamily="34" charset="0"/>
              </a:defRPr>
            </a:pPr>
            <a:endParaRPr lang="en-US"/>
          </a:p>
        </c:txPr>
        <c:crossAx val="-1562791808"/>
        <c:crosses val="autoZero"/>
        <c:auto val="1"/>
        <c:lblAlgn val="ctr"/>
        <c:lblOffset val="100"/>
        <c:noMultiLvlLbl val="0"/>
      </c:catAx>
      <c:valAx>
        <c:axId val="-15627918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latin typeface="Calibri" panose="020F0502020204030204" pitchFamily="34" charset="0"/>
                <a:cs typeface="Calibri" panose="020F0502020204030204" pitchFamily="34" charset="0"/>
              </a:defRPr>
            </a:pPr>
            <a:endParaRPr lang="en-US"/>
          </a:p>
        </c:txPr>
        <c:crossAx val="-1562696832"/>
        <c:crosses val="autoZero"/>
        <c:crossBetween val="between"/>
      </c:valAx>
      <c:spPr>
        <a:noFill/>
        <a:ln>
          <a:noFill/>
        </a:ln>
        <a:effectLst/>
      </c:spPr>
    </c:plotArea>
    <c:plotVisOnly val="1"/>
    <c:dispBlanksAs val="gap"/>
    <c:showDLblsOverMax val="0"/>
  </c:chart>
  <c:spPr>
    <a:noFill/>
    <a:ln>
      <a:noFill/>
    </a:ln>
    <a:effectLst/>
  </c:spPr>
  <c:txPr>
    <a:bodyPr/>
    <a:lstStyle/>
    <a:p>
      <a:pPr algn="ctr">
        <a:defRPr sz="1400">
          <a:latin typeface="Avenir Medium next"/>
          <a:cs typeface="Avenir Medium next"/>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illustrations/hello-bonjour-hi-greeting-foreign-1502369/"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blueoceaninstitute.com/seafood/species/18.html" TargetMode="Externa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doe-uploads-production.s3.amazonaws.com/release/materials/10D3_S1_L3_A4_UT.pdf" TargetMode="External"/><Relationship Id="rId3" Type="http://schemas.openxmlformats.org/officeDocument/2006/relationships/hyperlink" Target="https://louisianacurriculumhub.com/grade-10/d3/section-2/lesson-2" TargetMode="Externa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xabay.com/illustrations/avatar-women-girls-faces-portraits-2191931/"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chievethecore.org/page/2727/college-and-career-ready-shifts-in-ela-literacy" TargetMode="Externa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ft.org/periodical/american-educator/spring-2006/how-knowledge-helps" TargetMode="Externa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 name="Shape 51"/>
        <p:cNvGrpSpPr/>
        <p:nvPr/>
      </p:nvGrpSpPr>
      <p:grpSpPr>
        <a:xfrm>
          <a:off x="0" y="0"/>
          <a:ext cx="0" cy="0"/>
          <a:chOff x="0" y="0"/>
          <a:chExt cx="0" cy="0"/>
        </a:xfrm>
      </p:grpSpPr>
      <p:sp>
        <p:nvSpPr>
          <p:cNvPr id="52" name="Google Shape;5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 name="Google Shape;5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DO: </a:t>
            </a:r>
            <a:r>
              <a:rPr lang="en-US" sz="1200"/>
              <a:t>Display this slide on the screen for participants as they come into the room. Have paper or card stock (or name tags) on tables for participants to create name tents from.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lang="en-US" sz="1200"/>
              <a:t>Image source: </a:t>
            </a:r>
            <a:r>
              <a:rPr lang="en-US" sz="1200" u="sng">
                <a:solidFill>
                  <a:schemeClr val="hlink"/>
                </a:solidFill>
                <a:hlinkClick r:id="rId2"/>
              </a:rPr>
              <a:t>https://pixabay.com/illustrations/hello-bonjour-hi-greeting-foreign-1502369/</a:t>
            </a:r>
            <a:endParaRPr sz="1200"/>
          </a:p>
        </p:txBody>
      </p:sp>
      <p:sp>
        <p:nvSpPr>
          <p:cNvPr id="54" name="Google Shape;54;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~10 minutes for the entire “This or That” energizer (the next 10 slides)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are going to take a few minutes this morning to get to know each other. One of the tenets of our professional learning is that we center our learning on collaboration and community. We are going to get up and move around the room and meet some new people. Making friends as adults can be a little awkward, so here is your free pass to be awkward and a little silly and meet some new people.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Explain the activity to everyone in the room by reviewing the bullets on the screen. Clarify as needed that “this or that” means that participants should be choosing which of the two options they prefer. </a:t>
            </a:r>
            <a:endParaRPr sz="1200"/>
          </a:p>
        </p:txBody>
      </p:sp>
      <p:sp>
        <p:nvSpPr>
          <p:cNvPr id="135" name="Google Shape;135;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6" name="Shape 886"/>
        <p:cNvGrpSpPr/>
        <p:nvPr/>
      </p:nvGrpSpPr>
      <p:grpSpPr>
        <a:xfrm>
          <a:off x="0" y="0"/>
          <a:ext cx="0" cy="0"/>
          <a:chOff x="0" y="0"/>
          <a:chExt cx="0" cy="0"/>
        </a:xfrm>
      </p:grpSpPr>
      <p:sp>
        <p:nvSpPr>
          <p:cNvPr id="887" name="Google Shape;887;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000"/>
              <a:buFont typeface="Calibri"/>
              <a:buNone/>
            </a:pPr>
            <a:r>
              <a:rPr lang="en-US" sz="1200">
                <a:solidFill>
                  <a:srgbClr val="000000"/>
                </a:solidFill>
              </a:rPr>
              <a:t>5 minutes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Display the results. Have participants turn and talk about the questions:</a:t>
            </a:r>
            <a:endParaRPr sz="1200">
              <a:solidFill>
                <a:srgbClr val="000000"/>
              </a:solidFill>
            </a:endParaRPr>
          </a:p>
          <a:p>
            <a:pPr indent="-304800" lvl="0" marL="457200" rtl="0" algn="l">
              <a:lnSpc>
                <a:spcPct val="100000"/>
              </a:lnSpc>
              <a:spcBef>
                <a:spcPts val="0"/>
              </a:spcBef>
              <a:spcAft>
                <a:spcPts val="0"/>
              </a:spcAft>
              <a:buSzPts val="1200"/>
              <a:buFont typeface="Calibri"/>
              <a:buChar char="●"/>
            </a:pPr>
            <a:r>
              <a:rPr lang="en-US" sz="1200">
                <a:solidFill>
                  <a:srgbClr val="000000"/>
                </a:solidFill>
              </a:rPr>
              <a:t>What do these results tell us?</a:t>
            </a:r>
            <a:endParaRPr sz="1200">
              <a:solidFill>
                <a:srgbClr val="000000"/>
              </a:solidFill>
            </a:endParaRPr>
          </a:p>
          <a:p>
            <a:pPr indent="-304800" lvl="0" marL="457200" rtl="0" algn="l">
              <a:lnSpc>
                <a:spcPct val="100000"/>
              </a:lnSpc>
              <a:spcBef>
                <a:spcPts val="0"/>
              </a:spcBef>
              <a:spcAft>
                <a:spcPts val="0"/>
              </a:spcAft>
              <a:buSzPts val="1200"/>
              <a:buFont typeface="Calibri"/>
              <a:buChar char="●"/>
            </a:pPr>
            <a:r>
              <a:rPr lang="en-US" sz="1200">
                <a:solidFill>
                  <a:srgbClr val="000000"/>
                </a:solidFill>
              </a:rPr>
              <a:t>What stands out to you most?</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Invite participants to share out with the whole group. There is also space for participants to jot thinking about the questions/research in their note catcher.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rPr b="1" lang="en-US" sz="1200">
                <a:solidFill>
                  <a:srgbClr val="000000"/>
                </a:solidFill>
              </a:rPr>
              <a:t>Look for/Emphasize:</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Students with low reading ability outperformed students with high reading ability if they had more knowledge of the topic</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Perhaps most shockingly, the students with low reading ability but high knowledge of baseball performed almost as well as the students with both high reading ability and high knowledge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The first two groups are actually quite close, and there is a large gap between middle two bars. That is because knowledge actually has a higher impact on reading comprehension than general “reading ability” as determined by a standard reading assessment.</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rPr lang="en-US" sz="1200">
                <a:solidFill>
                  <a:srgbClr val="000000"/>
                </a:solidFill>
              </a:rPr>
              <a:t>Additional probes:</a:t>
            </a:r>
            <a:endParaRPr sz="1200">
              <a:solidFill>
                <a:srgbClr val="000000"/>
              </a:solidFill>
            </a:endParaRPr>
          </a:p>
          <a:p>
            <a:pPr indent="-315384" lvl="0" marL="457200" rtl="0" algn="l">
              <a:lnSpc>
                <a:spcPct val="100000"/>
              </a:lnSpc>
              <a:spcBef>
                <a:spcPts val="0"/>
              </a:spcBef>
              <a:spcAft>
                <a:spcPts val="0"/>
              </a:spcAft>
              <a:buClr>
                <a:srgbClr val="000000"/>
              </a:buClr>
              <a:buSzPts val="1200"/>
              <a:buFont typeface="Calibri"/>
              <a:buChar char="●"/>
            </a:pPr>
            <a:r>
              <a:rPr lang="en-US" sz="1200">
                <a:solidFill>
                  <a:srgbClr val="000000"/>
                </a:solidFill>
              </a:rPr>
              <a:t>Where is the biggest gap in reading comprehension? What does that tell us?</a:t>
            </a:r>
            <a:endParaRPr sz="1200">
              <a:solidFill>
                <a:srgbClr val="000000"/>
              </a:solidFill>
            </a:endParaRPr>
          </a:p>
          <a:p>
            <a:pPr indent="-315384" lvl="0" marL="457200" rtl="0" algn="l">
              <a:lnSpc>
                <a:spcPct val="100000"/>
              </a:lnSpc>
              <a:spcBef>
                <a:spcPts val="0"/>
              </a:spcBef>
              <a:spcAft>
                <a:spcPts val="0"/>
              </a:spcAft>
              <a:buClr>
                <a:srgbClr val="000000"/>
              </a:buClr>
              <a:buSzPts val="1200"/>
              <a:buFont typeface="Calibri"/>
              <a:buChar char="●"/>
            </a:pPr>
            <a:r>
              <a:rPr lang="en-US" sz="1200">
                <a:solidFill>
                  <a:srgbClr val="000000"/>
                </a:solidFill>
              </a:rPr>
              <a:t>How have you seen this play out in the classroom? </a:t>
            </a:r>
            <a:endParaRPr sz="1200">
              <a:solidFill>
                <a:srgbClr val="000000"/>
              </a:solidFill>
            </a:endParaRPr>
          </a:p>
          <a:p>
            <a:pPr indent="-315384" lvl="0" marL="457200" rtl="0" algn="l">
              <a:lnSpc>
                <a:spcPct val="100000"/>
              </a:lnSpc>
              <a:spcBef>
                <a:spcPts val="0"/>
              </a:spcBef>
              <a:spcAft>
                <a:spcPts val="0"/>
              </a:spcAft>
              <a:buClr>
                <a:srgbClr val="000000"/>
              </a:buClr>
              <a:buSzPts val="1200"/>
              <a:buFont typeface="Calibri"/>
              <a:buChar char="●"/>
            </a:pPr>
            <a:r>
              <a:rPr lang="en-US" sz="1200">
                <a:solidFill>
                  <a:srgbClr val="000000"/>
                </a:solidFill>
              </a:rPr>
              <a:t>How does this connect to your experience earlier in the session?</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rPr b="1" lang="en-US" sz="1200" u="sng">
                <a:solidFill>
                  <a:srgbClr val="000000"/>
                </a:solidFill>
              </a:rPr>
              <a:t>Key Points:</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Students don’t have just one reading level. Students have many reading levels  - assigning students to a single level limits their ability to engage with rich &amp; challenging text. Baseball study shows that background knowledge is a greater factor than assigned reading level in determining students’ ability to comprehend complex text.</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Intentionally helping students to build knowledge will help them access complex text.</a:t>
            </a:r>
            <a:endParaRPr sz="1200">
              <a:solidFill>
                <a:srgbClr val="000000"/>
              </a:solidFill>
            </a:endParaRPr>
          </a:p>
          <a:p>
            <a:pPr indent="-107950" lvl="0" marL="17145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Research Source: </a:t>
            </a:r>
            <a:r>
              <a:rPr lang="en-US" sz="1200">
                <a:solidFill>
                  <a:srgbClr val="000000"/>
                </a:solidFill>
              </a:rPr>
              <a:t>Recht, D. R., &amp; Leslie, L. (1988). Effect of prior knowledge on good and poor readers memory of text. </a:t>
            </a:r>
            <a:r>
              <a:rPr i="1" lang="en-US" sz="1200">
                <a:solidFill>
                  <a:srgbClr val="000000"/>
                </a:solidFill>
              </a:rPr>
              <a:t>Journal of Educational Psychology,</a:t>
            </a:r>
            <a:r>
              <a:rPr lang="en-US" sz="1200">
                <a:solidFill>
                  <a:srgbClr val="000000"/>
                </a:solidFill>
              </a:rPr>
              <a:t> </a:t>
            </a:r>
            <a:r>
              <a:rPr i="1" lang="en-US" sz="1200">
                <a:solidFill>
                  <a:srgbClr val="000000"/>
                </a:solidFill>
              </a:rPr>
              <a:t>80</a:t>
            </a:r>
            <a:r>
              <a:rPr lang="en-US" sz="1200">
                <a:solidFill>
                  <a:srgbClr val="000000"/>
                </a:solidFill>
              </a:rPr>
              <a:t>(1), 16-20.</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889" name="Google Shape;889;p9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7" name="Shape 897"/>
        <p:cNvGrpSpPr/>
        <p:nvPr/>
      </p:nvGrpSpPr>
      <p:grpSpPr>
        <a:xfrm>
          <a:off x="0" y="0"/>
          <a:ext cx="0" cy="0"/>
          <a:chOff x="0" y="0"/>
          <a:chExt cx="0" cy="0"/>
        </a:xfrm>
      </p:grpSpPr>
      <p:sp>
        <p:nvSpPr>
          <p:cNvPr id="898" name="Google Shape;898;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9" name="Google Shape;899;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100"/>
              <a:buFont typeface="Calibri"/>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SAY:  </a:t>
            </a:r>
            <a:r>
              <a:rPr lang="en-US" sz="1200">
                <a:solidFill>
                  <a:srgbClr val="000000"/>
                </a:solidFill>
              </a:rPr>
              <a:t>In a nutshell these researchers found…</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DO</a:t>
            </a:r>
            <a:r>
              <a:rPr lang="en-US" sz="1200">
                <a:solidFill>
                  <a:srgbClr val="000000"/>
                </a:solidFill>
              </a:rPr>
              <a:t>: Read or summarize the two bullet points.</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SAY: </a:t>
            </a:r>
            <a:r>
              <a:rPr lang="en-US" sz="1200">
                <a:solidFill>
                  <a:srgbClr val="000000"/>
                </a:solidFill>
              </a:rPr>
              <a:t>The second bullet point here has a big implication for student scaffolds.  By helping students build their knowledge, “low readers” can perform at levels similar to “high readers.”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Research Source: </a:t>
            </a:r>
            <a:r>
              <a:rPr lang="en-US" sz="1200">
                <a:solidFill>
                  <a:srgbClr val="000000"/>
                </a:solidFill>
              </a:rPr>
              <a:t>Recht, D. R., &amp; Leslie, L. (1988). Effect of prior knowledge on good and poor readers memory of text. </a:t>
            </a:r>
            <a:r>
              <a:rPr i="1" lang="en-US" sz="1200">
                <a:solidFill>
                  <a:srgbClr val="000000"/>
                </a:solidFill>
              </a:rPr>
              <a:t>Journal of Educational Psychology,</a:t>
            </a:r>
            <a:r>
              <a:rPr lang="en-US" sz="1200">
                <a:solidFill>
                  <a:srgbClr val="000000"/>
                </a:solidFill>
              </a:rPr>
              <a:t> </a:t>
            </a:r>
            <a:r>
              <a:rPr i="1" lang="en-US" sz="1200">
                <a:solidFill>
                  <a:srgbClr val="000000"/>
                </a:solidFill>
              </a:rPr>
              <a:t>80</a:t>
            </a:r>
            <a:r>
              <a:rPr lang="en-US" sz="1200">
                <a:solidFill>
                  <a:srgbClr val="000000"/>
                </a:solidFill>
              </a:rPr>
              <a:t>(1), 16-20.</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b="1" lang="en-US" sz="1200">
                <a:solidFill>
                  <a:srgbClr val="000000"/>
                </a:solidFill>
              </a:rPr>
              <a:t>Reference: </a:t>
            </a:r>
            <a:r>
              <a:rPr lang="en-US" sz="1200">
                <a:solidFill>
                  <a:srgbClr val="000000"/>
                </a:solidFill>
              </a:rPr>
              <a:t>“With adequate prior knowledge, those students who are comprehending below the 30th percentile on the SRA [standardize reading assessment] are comparable with those above the 30th percentile in reenactment, verbal recall, and the ability to summarize text.” (pg. 18 - 19)</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900" name="Google Shape;900;p9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4" name="Shape 904"/>
        <p:cNvGrpSpPr/>
        <p:nvPr/>
      </p:nvGrpSpPr>
      <p:grpSpPr>
        <a:xfrm>
          <a:off x="0" y="0"/>
          <a:ext cx="0" cy="0"/>
          <a:chOff x="0" y="0"/>
          <a:chExt cx="0" cy="0"/>
        </a:xfrm>
      </p:grpSpPr>
      <p:sp>
        <p:nvSpPr>
          <p:cNvPr id="905" name="Google Shape;905;g88254a00e5_0_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6" name="Google Shape;906;g88254a00e5_0_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100"/>
              <a:buFont typeface="Calibri"/>
              <a:buNone/>
            </a:pPr>
            <a:r>
              <a:rPr lang="en-US" sz="1200">
                <a:solidFill>
                  <a:srgbClr val="000000"/>
                </a:solidFill>
              </a:rPr>
              <a:t>30 seconds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We can tell you about the power of knowledge all day – but, we really believe that the best way to understand the real power of knowledge building (and its impact on our ability to comprehend a complex text) is to experience it ourselves!</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Important Framing: </a:t>
            </a:r>
            <a:r>
              <a:rPr lang="en-US" sz="1200">
                <a:solidFill>
                  <a:srgbClr val="000000"/>
                </a:solidFill>
              </a:rPr>
              <a:t>We want this experience to be as authentic as possible, so we have intentionally selected this topic that is likely unrelated to anything you teach or know a lot about – for you to experience the full impact of the relationship between knowledge and comprehension, it’s essential that the text we use feel challenging to you as an adult, proficient reader. So please keep that in mind, and lean into the potential discomfort of productive struggle that we expect from our students! </a:t>
            </a:r>
            <a:endParaRPr sz="1200"/>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For this experiential, we’re going to play the role of students who are studying the human impact on ocean life. So far, we’ve explored how human behavior can affect the lives of sea animals including sharks and turtles. Today, we’re going to be reading an excerpt from a scientific report that will help us better understand the impact that our fishing practices can have on ocean life. </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u="sng">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Image Source:</a:t>
            </a:r>
            <a:r>
              <a:rPr b="1" lang="en-US" sz="1200">
                <a:solidFill>
                  <a:srgbClr val="000000"/>
                </a:solidFill>
              </a:rPr>
              <a:t> </a:t>
            </a:r>
            <a:r>
              <a:rPr lang="en-US" sz="1200">
                <a:solidFill>
                  <a:srgbClr val="000000"/>
                </a:solidFill>
              </a:rPr>
              <a:t>https://pixabay.com/en/hat-cap-baseball-baseball-hat-316891/</a:t>
            </a:r>
            <a:endParaRPr sz="1200">
              <a:solidFill>
                <a:srgbClr val="000000"/>
              </a:solidFill>
            </a:endParaRPr>
          </a:p>
        </p:txBody>
      </p:sp>
      <p:sp>
        <p:nvSpPr>
          <p:cNvPr id="907" name="Google Shape;907;g88254a00e5_0_8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2" name="Shape 912"/>
        <p:cNvGrpSpPr/>
        <p:nvPr/>
      </p:nvGrpSpPr>
      <p:grpSpPr>
        <a:xfrm>
          <a:off x="0" y="0"/>
          <a:ext cx="0" cy="0"/>
          <a:chOff x="0" y="0"/>
          <a:chExt cx="0" cy="0"/>
        </a:xfrm>
      </p:grpSpPr>
      <p:sp>
        <p:nvSpPr>
          <p:cNvPr id="913" name="Google Shape;913;g88254a00e5_0_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4" name="Google Shape;914;g88254a00e5_0_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30 seconds</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We’re about to read today’s text, which is an excerpt from a report in which researchers describe the sustainability of fishing Pacific Cod. Before we read, I want us to examine our goal for learning today - this text will enable us to do this.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Have a participant read the goal aloud.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Being able to summarize this report’s findings will deepen our understanding of our unit focus: human impact on ocean life. As we move into our reading, please keep this goal in mind.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Source: </a:t>
            </a:r>
            <a:r>
              <a:rPr i="1" lang="en-US" sz="1200">
                <a:solidFill>
                  <a:srgbClr val="000000"/>
                </a:solidFill>
              </a:rPr>
              <a:t>Pacific Cod Species Score Card</a:t>
            </a:r>
            <a:r>
              <a:rPr lang="en-US" sz="1200">
                <a:solidFill>
                  <a:srgbClr val="000000"/>
                </a:solidFill>
              </a:rPr>
              <a:t> [Pamphlet]. (n.d.). Blue Ocean Institute. www.blueoceaninstitute.com/seafood/species/18.html.</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Image Source: </a:t>
            </a:r>
            <a:r>
              <a:rPr lang="en-US" sz="1200">
                <a:solidFill>
                  <a:srgbClr val="000000"/>
                </a:solidFill>
              </a:rPr>
              <a:t>https://pixabay.com/en/hat-cap-baseball-baseball-hat-316891/</a:t>
            </a:r>
            <a:endParaRPr sz="1200"/>
          </a:p>
        </p:txBody>
      </p:sp>
      <p:sp>
        <p:nvSpPr>
          <p:cNvPr id="915" name="Google Shape;915;g88254a00e5_0_10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1" name="Shape 921"/>
        <p:cNvGrpSpPr/>
        <p:nvPr/>
      </p:nvGrpSpPr>
      <p:grpSpPr>
        <a:xfrm>
          <a:off x="0" y="0"/>
          <a:ext cx="0" cy="0"/>
          <a:chOff x="0" y="0"/>
          <a:chExt cx="0" cy="0"/>
        </a:xfrm>
      </p:grpSpPr>
      <p:sp>
        <p:nvSpPr>
          <p:cNvPr id="922" name="Google Shape;922;g88254a00e5_0_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3" name="Google Shape;923;g88254a00e5_0_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000"/>
              <a:buFont typeface="Calibri"/>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SAY: </a:t>
            </a:r>
            <a:r>
              <a:rPr lang="en-US" sz="1200">
                <a:solidFill>
                  <a:srgbClr val="000000"/>
                </a:solidFill>
              </a:rPr>
              <a:t>So, let’s jump in! Please take 5 minutes to independently read the report and annotate using the symbols. The report is found in your note catcher.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DO: </a:t>
            </a:r>
            <a:r>
              <a:rPr lang="en-US" sz="1200">
                <a:solidFill>
                  <a:srgbClr val="000000"/>
                </a:solidFill>
              </a:rPr>
              <a:t>After a few minutes of independent reading time, move on to the next slide (debrief will happen there). </a:t>
            </a:r>
            <a:endParaRPr sz="1200">
              <a:solidFill>
                <a:srgbClr val="000000"/>
              </a:solidFill>
            </a:endParaRPr>
          </a:p>
          <a:p>
            <a:pPr indent="-107950" lvl="0" marL="17145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Important Note: </a:t>
            </a:r>
            <a:r>
              <a:rPr lang="en-US" sz="1200">
                <a:solidFill>
                  <a:srgbClr val="000000"/>
                </a:solidFill>
              </a:rPr>
              <a:t>This text is intended to feel challenging for participants. Remind them that that’s by design – the whole experience has been constructed so that it gets easier as we go along. (Struggling readers often feel this way when confronted with a challenging text about an unfamiliar topic – the point is that we are going to show them how to support students in accessing a text that feels inaccessible!)</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Source: </a:t>
            </a:r>
            <a:r>
              <a:rPr i="1" lang="en-US" sz="1200">
                <a:solidFill>
                  <a:srgbClr val="000000"/>
                </a:solidFill>
              </a:rPr>
              <a:t>Pacific Cod Species Score Card</a:t>
            </a:r>
            <a:r>
              <a:rPr lang="en-US" sz="1200">
                <a:solidFill>
                  <a:srgbClr val="000000"/>
                </a:solidFill>
              </a:rPr>
              <a:t> [Pamphlet]. (n.d.). Blue Ocean Institute. www.blueoceaninstitute.com/seafood/species/18.html.</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Image Source: </a:t>
            </a:r>
            <a:r>
              <a:rPr lang="en-US" sz="1200">
                <a:solidFill>
                  <a:srgbClr val="000000"/>
                </a:solidFill>
              </a:rPr>
              <a:t>https://pixabay.com/en/hat-cap-baseball-baseball-hat-316891/</a:t>
            </a:r>
            <a:endParaRPr sz="1200">
              <a:solidFill>
                <a:srgbClr val="000000"/>
              </a:solidFill>
            </a:endParaRPr>
          </a:p>
        </p:txBody>
      </p:sp>
      <p:sp>
        <p:nvSpPr>
          <p:cNvPr id="924" name="Google Shape;924;g88254a00e5_0_1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0" name="Shape 930"/>
        <p:cNvGrpSpPr/>
        <p:nvPr/>
      </p:nvGrpSpPr>
      <p:grpSpPr>
        <a:xfrm>
          <a:off x="0" y="0"/>
          <a:ext cx="0" cy="0"/>
          <a:chOff x="0" y="0"/>
          <a:chExt cx="0" cy="0"/>
        </a:xfrm>
      </p:grpSpPr>
      <p:sp>
        <p:nvSpPr>
          <p:cNvPr id="931" name="Google Shape;931;g88254a00e5_0_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88254a00e5_0_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Before we debrief and share our annotations, I’d like to ask you to rate your understanding of this text and your ability to answer the guiding question we discussed initially.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Lead participants in a “fist to five” – 0 = NOT confident at all, 3 = somewhat confident, 5 = extremely confident.</a:t>
            </a:r>
            <a:endParaRPr b="1" sz="1200">
              <a:solidFill>
                <a:srgbClr val="000000"/>
              </a:solidFill>
            </a:endParaRPr>
          </a:p>
          <a:p>
            <a:pPr indent="0" lvl="0" marL="0" rtl="0" algn="l">
              <a:lnSpc>
                <a:spcPct val="100000"/>
              </a:lnSpc>
              <a:spcBef>
                <a:spcPts val="0"/>
              </a:spcBef>
              <a:spcAft>
                <a:spcPts val="0"/>
              </a:spcAft>
              <a:buSzPts val="1400"/>
              <a:buNone/>
            </a:pPr>
            <a:r>
              <a:t/>
            </a:r>
            <a:endParaRPr b="1" sz="1200" u="sng">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Look For:</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Participants are thoughtfully self-assessing and grappling with concepts of text.</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Participants’ rationale for their self-assessment relates to their knowledge of the topic and the vocabulary.</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933" name="Google Shape;933;g88254a00e5_0_1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7" name="Shape 937"/>
        <p:cNvGrpSpPr/>
        <p:nvPr/>
      </p:nvGrpSpPr>
      <p:grpSpPr>
        <a:xfrm>
          <a:off x="0" y="0"/>
          <a:ext cx="0" cy="0"/>
          <a:chOff x="0" y="0"/>
          <a:chExt cx="0" cy="0"/>
        </a:xfrm>
      </p:grpSpPr>
      <p:sp>
        <p:nvSpPr>
          <p:cNvPr id="938" name="Google Shape;938;g88254a00e5_0_1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9" name="Google Shape;939;g88254a00e5_0_1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2 minutes</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It seems as though many of us found this text challenging. So let’s discuss: What specifically did you find confusing or complex about it? What did you put a question mark next to?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917"/>
              <a:buFont typeface="Arial"/>
              <a:buNone/>
            </a:pPr>
            <a:r>
              <a:rPr b="1" lang="en-US" sz="1200">
                <a:solidFill>
                  <a:srgbClr val="000000"/>
                </a:solidFill>
              </a:rPr>
              <a:t>DO: </a:t>
            </a:r>
            <a:r>
              <a:rPr lang="en-US" sz="1200">
                <a:solidFill>
                  <a:srgbClr val="000000"/>
                </a:solidFill>
              </a:rPr>
              <a:t>Ask for a few people to share out what they were confused about, and prompt them to give specific examples of information, knowledge, or vocabulary they’d need to learn to make them feel more confident. </a:t>
            </a:r>
            <a:endParaRPr sz="1200">
              <a:solidFill>
                <a:srgbClr val="000000"/>
              </a:solidFill>
            </a:endParaRPr>
          </a:p>
          <a:p>
            <a:pPr indent="0" lvl="0" marL="0" rtl="0" algn="l">
              <a:lnSpc>
                <a:spcPct val="100000"/>
              </a:lnSpc>
              <a:spcBef>
                <a:spcPts val="0"/>
              </a:spcBef>
              <a:spcAft>
                <a:spcPts val="0"/>
              </a:spcAft>
              <a:buClr>
                <a:srgbClr val="797878"/>
              </a:buClr>
              <a:buSzPts val="917"/>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SAY: </a:t>
            </a:r>
            <a:r>
              <a:rPr lang="en-US" sz="1200">
                <a:solidFill>
                  <a:srgbClr val="000000"/>
                </a:solidFill>
              </a:rPr>
              <a:t>Over the next ~40 minutes, we’re going to engage in a text set on this topic to build up our background knowledge and vocabulary and see how our understanding of that text and this question can evolve even in a short amount of time!</a:t>
            </a:r>
            <a:endParaRPr sz="1200">
              <a:solidFill>
                <a:srgbClr val="000000"/>
              </a:solidFill>
            </a:endParaRPr>
          </a:p>
          <a:p>
            <a:pPr indent="0" lvl="0" marL="0" rtl="0" algn="l">
              <a:lnSpc>
                <a:spcPct val="100000"/>
              </a:lnSpc>
              <a:spcBef>
                <a:spcPts val="0"/>
              </a:spcBef>
              <a:spcAft>
                <a:spcPts val="0"/>
              </a:spcAft>
              <a:buClr>
                <a:srgbClr val="797878"/>
              </a:buClr>
              <a:buSzPts val="250"/>
              <a:buFont typeface="Arial"/>
              <a:buNone/>
            </a:pPr>
            <a:r>
              <a:t/>
            </a:r>
            <a:endParaRPr b="1" sz="1200" u="sng">
              <a:solidFill>
                <a:srgbClr val="000000"/>
              </a:solidFill>
            </a:endParaRPr>
          </a:p>
          <a:p>
            <a:pPr indent="-107950" lvl="0" marL="17145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Source: </a:t>
            </a:r>
            <a:r>
              <a:rPr i="1" lang="en-US" sz="1200">
                <a:solidFill>
                  <a:srgbClr val="000000"/>
                </a:solidFill>
              </a:rPr>
              <a:t>Pacific Cod Species Score Card</a:t>
            </a:r>
            <a:r>
              <a:rPr lang="en-US" sz="1200">
                <a:solidFill>
                  <a:srgbClr val="000000"/>
                </a:solidFill>
              </a:rPr>
              <a:t> [Pamphlet]. (n.d.). Blue Ocean Institute. www.blueoceaninstitute.com/seafood/species/18.html.</a:t>
            </a:r>
            <a:endParaRPr sz="1200">
              <a:solidFill>
                <a:srgbClr val="000000"/>
              </a:solidFill>
            </a:endParaRPr>
          </a:p>
        </p:txBody>
      </p:sp>
      <p:sp>
        <p:nvSpPr>
          <p:cNvPr id="940" name="Google Shape;940;g88254a00e5_0_1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5" name="Shape 945"/>
        <p:cNvGrpSpPr/>
        <p:nvPr/>
      </p:nvGrpSpPr>
      <p:grpSpPr>
        <a:xfrm>
          <a:off x="0" y="0"/>
          <a:ext cx="0" cy="0"/>
          <a:chOff x="0" y="0"/>
          <a:chExt cx="0" cy="0"/>
        </a:xfrm>
      </p:grpSpPr>
      <p:sp>
        <p:nvSpPr>
          <p:cNvPr id="946" name="Google Shape;946;g88254a00e5_0_1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7" name="Google Shape;947;g88254a00e5_0_1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b="0" lang="en-US" sz="1200">
                <a:solidFill>
                  <a:srgbClr val="000000"/>
                </a:solidFill>
              </a:rPr>
              <a:t>30 seconds</a:t>
            </a:r>
            <a:endParaRPr sz="1200"/>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Many of us will need to build our background knowledge in order to understand this complex report. Several of us reflected that not knowing some of the vocabulary, such as “bycatch” and “trawling,” was a hindrance to our comprehension. We are going to build that knowledge by engaging in a series of readings of carefully sequenced texts that will support us in building the knowledge necessary to read and understand this complex, scientific article.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Sources: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“Bycatch.” </a:t>
            </a:r>
            <a:r>
              <a:rPr i="1" lang="en-US" sz="1200">
                <a:solidFill>
                  <a:srgbClr val="000000"/>
                </a:solidFill>
              </a:rPr>
              <a:t>WWF</a:t>
            </a:r>
            <a:r>
              <a:rPr lang="en-US" sz="1200">
                <a:solidFill>
                  <a:srgbClr val="000000"/>
                </a:solidFill>
              </a:rPr>
              <a:t>, World Wildlife Fund, www.worldwildlife.org/threats/bycatch.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i="1" lang="en-US" sz="1200">
                <a:solidFill>
                  <a:srgbClr val="000000"/>
                </a:solidFill>
              </a:rPr>
              <a:t>Wild-Caught Seafood Rating Methodology</a:t>
            </a:r>
            <a:r>
              <a:rPr lang="en-US" sz="1200">
                <a:solidFill>
                  <a:srgbClr val="000000"/>
                </a:solidFill>
              </a:rPr>
              <a:t>. (2014, May). Retrieved http://safinacenter.org/documents/2014/05/seafood-choices-rating-methodology.pdf</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Brown, E. (2016, June 6). Fishing Gear 101: Longlines – The Snaggers. Retrieved from http://safinacenter.org/2015/08/fishing-gear-101-longlines-the-snaggers/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Brown, E. (2016, June 6). Fishing Gear 101: Trawls – Bulldozers of the Ocean. Retrieved from http://safinacenter.org/2015/02/fishing-gear-101-trawls-bulldozers-ocean/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948" name="Google Shape;948;g88254a00e5_0_1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4" name="Shape 964"/>
        <p:cNvGrpSpPr/>
        <p:nvPr/>
      </p:nvGrpSpPr>
      <p:grpSpPr>
        <a:xfrm>
          <a:off x="0" y="0"/>
          <a:ext cx="0" cy="0"/>
          <a:chOff x="0" y="0"/>
          <a:chExt cx="0" cy="0"/>
        </a:xfrm>
      </p:grpSpPr>
      <p:sp>
        <p:nvSpPr>
          <p:cNvPr id="965" name="Google Shape;965;g88254a00e5_0_1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6" name="Google Shape;966;g88254a00e5_0_1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16 minutes (1 minute for directions and framing, 15 minutes for independent reading)</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I am going to provide you with three additional texts that should help you build the knowledge you need to better understand the report we just struggled with. It’s your job now to put the puzzle together – you will fill in the missing pieces by reading these related texts and pulling out the information/vocabulary/knowledge you need to make sense of that very confusing report.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Distribute the separate handout (packet called “Pacific Cod Text Set”) and provide 15 minutes of independent reading/work time.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Image Source: </a:t>
            </a:r>
            <a:r>
              <a:rPr lang="en-US" sz="1200">
                <a:solidFill>
                  <a:srgbClr val="000000"/>
                </a:solidFill>
              </a:rPr>
              <a:t>https://pixabay.com/en/puzzle-last-part-joining-together-3235393/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967" name="Google Shape;967;g88254a00e5_0_1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2" name="Shape 972"/>
        <p:cNvGrpSpPr/>
        <p:nvPr/>
      </p:nvGrpSpPr>
      <p:grpSpPr>
        <a:xfrm>
          <a:off x="0" y="0"/>
          <a:ext cx="0" cy="0"/>
          <a:chOff x="0" y="0"/>
          <a:chExt cx="0" cy="0"/>
        </a:xfrm>
      </p:grpSpPr>
      <p:sp>
        <p:nvSpPr>
          <p:cNvPr id="973" name="Google Shape;973;g88254a00e5_0_1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4" name="Google Shape;974;g88254a00e5_0_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4 minutes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Now that you’ve had some time independently to read and process these texts, let’s share what we learned with our table groups. Please turn and discuss this question (read question on the slide). Be as specific as possible!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Provide 3 minutes of talk time, then ask a few people to share out with the group.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Sources: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“Bycatch.” </a:t>
            </a:r>
            <a:r>
              <a:rPr i="1" lang="en-US" sz="1200">
                <a:solidFill>
                  <a:srgbClr val="000000"/>
                </a:solidFill>
              </a:rPr>
              <a:t>WWF</a:t>
            </a:r>
            <a:r>
              <a:rPr lang="en-US" sz="1200">
                <a:solidFill>
                  <a:srgbClr val="000000"/>
                </a:solidFill>
              </a:rPr>
              <a:t>, World Wildlife Fund, www.worldwildlife.org/threats/bycatch.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i="1" lang="en-US" sz="1200">
                <a:solidFill>
                  <a:srgbClr val="000000"/>
                </a:solidFill>
              </a:rPr>
              <a:t>Wild-Caught Seafood Rating Methodology</a:t>
            </a:r>
            <a:r>
              <a:rPr lang="en-US" sz="1200">
                <a:solidFill>
                  <a:srgbClr val="000000"/>
                </a:solidFill>
              </a:rPr>
              <a:t>. (2014, May). Retrieved http://safinacenter.org/documents/2014/05/seafood-choices-rating-methodology.pdf</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Brown, E. (2016, June 6). Fishing Gear 101: Longlines – The Snaggers. Retrieved from http://safinacenter.org/2015/08/fishing-gear-101-longlines-the-snaggers/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Brown, E. (2016, June 6). Fishing Gear 101: Trawls – Bulldozers of the Ocean. Retrieved from http://safinacenter.org/2015/02/fishing-gear-101-trawls-bulldozers-ocean/ </a:t>
            </a:r>
            <a:endParaRPr sz="1200">
              <a:solidFill>
                <a:srgbClr val="000000"/>
              </a:solidFill>
            </a:endParaRPr>
          </a:p>
          <a:p>
            <a:pPr indent="0" lvl="0" marL="0" rtl="0" algn="l">
              <a:lnSpc>
                <a:spcPct val="100000"/>
              </a:lnSpc>
              <a:spcBef>
                <a:spcPts val="0"/>
              </a:spcBef>
              <a:spcAft>
                <a:spcPts val="0"/>
              </a:spcAft>
              <a:buSzPts val="1400"/>
              <a:buNone/>
            </a:pPr>
            <a:r>
              <a:t/>
            </a:r>
            <a:endParaRPr/>
          </a:p>
        </p:txBody>
      </p:sp>
      <p:sp>
        <p:nvSpPr>
          <p:cNvPr id="975" name="Google Shape;975;g88254a00e5_0_16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Point out which side of the room participants should move to depending on their selection. Instruct participants to move once they have decided.</a:t>
            </a:r>
            <a:endParaRPr sz="1200"/>
          </a:p>
        </p:txBody>
      </p:sp>
      <p:sp>
        <p:nvSpPr>
          <p:cNvPr id="142" name="Google Shape;142;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9" name="Shape 989"/>
        <p:cNvGrpSpPr/>
        <p:nvPr/>
      </p:nvGrpSpPr>
      <p:grpSpPr>
        <a:xfrm>
          <a:off x="0" y="0"/>
          <a:ext cx="0" cy="0"/>
          <a:chOff x="0" y="0"/>
          <a:chExt cx="0" cy="0"/>
        </a:xfrm>
      </p:grpSpPr>
      <p:sp>
        <p:nvSpPr>
          <p:cNvPr id="990" name="Google Shape;990;g88254a00e5_0_1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1" name="Google Shape;991;g88254a00e5_0_1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4 minutes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Before we reread the report and see how our understanding may have changed, let’s discuss its structure together. Many of us identified the report’s structure as one of the most challenging aspects of the text. We wondered on our initial read: what do these numbers mean? Is this a list? Why are some lines bolded and others are not?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Lead participants through a whole-group discussion about these three questions. Address one at a time to ensure everyone understands (see below).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Which of our 3 texts might help us understand the structure of this report?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Look for: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The Safina Center “Wild-Caught Seafood Rating Methodology” text explains the scoring system we see on the report. It will be helpful as a “key” for understanding the numbers/structure of the report. </a:t>
            </a:r>
            <a:endParaRPr sz="1200">
              <a:solidFill>
                <a:srgbClr val="000000"/>
              </a:solidFill>
            </a:endParaRPr>
          </a:p>
          <a:p>
            <a:pPr indent="-101600" lvl="0" marL="171450" rtl="0" algn="l">
              <a:lnSpc>
                <a:spcPct val="100000"/>
              </a:lnSpc>
              <a:spcBef>
                <a:spcPts val="0"/>
              </a:spcBef>
              <a:spcAft>
                <a:spcPts val="0"/>
              </a:spcAft>
              <a:buClr>
                <a:srgbClr val="797878"/>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Arial"/>
              <a:buNone/>
            </a:pPr>
            <a:r>
              <a:rPr b="1" lang="en-US" sz="1200">
                <a:solidFill>
                  <a:srgbClr val="000000"/>
                </a:solidFill>
              </a:rPr>
              <a:t>SAY: </a:t>
            </a:r>
            <a:r>
              <a:rPr lang="en-US" sz="1200">
                <a:solidFill>
                  <a:srgbClr val="000000"/>
                </a:solidFill>
              </a:rPr>
              <a:t>Based on what we learned from that text, what do we know about the numbers listed in the report? </a:t>
            </a:r>
            <a:endParaRPr sz="1200">
              <a:solidFill>
                <a:srgbClr val="000000"/>
              </a:solidFill>
            </a:endParaRPr>
          </a:p>
          <a:p>
            <a:pPr indent="0" lvl="0" marL="0" rtl="0" algn="l">
              <a:lnSpc>
                <a:spcPct val="100000"/>
              </a:lnSpc>
              <a:spcBef>
                <a:spcPts val="0"/>
              </a:spcBef>
              <a:spcAft>
                <a:spcPts val="0"/>
              </a:spcAft>
              <a:buClr>
                <a:srgbClr val="797878"/>
              </a:buClr>
              <a:buSzPts val="1100"/>
              <a:buFont typeface="Arial"/>
              <a:buNone/>
            </a:pPr>
            <a:r>
              <a:rPr lang="en-US" sz="1200">
                <a:solidFill>
                  <a:srgbClr val="000000"/>
                </a:solidFill>
              </a:rPr>
              <a:t>Look for: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1.00 = low rating, 2.00 = medium rating, 3.00 = high rating (for each of the 5 criteria used for rating seafood, including bycatch)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As needed, emphasize by asking: So what’s the best score a fish can receive for bycatch? (3) What’s the worst score, indicating problems? (1)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-.25 and +.25 are the “points of adjustment” that can either slightly improve or decrease a score/rating. These are factored into the fish’s final rating, which is on a 1-4 scale (represented by the color coded fish). </a:t>
            </a:r>
            <a:endParaRPr sz="1200">
              <a:solidFill>
                <a:srgbClr val="000000"/>
              </a:solidFill>
            </a:endParaRPr>
          </a:p>
          <a:p>
            <a:pPr indent="-101600" lvl="0" marL="171450" rtl="0" algn="l">
              <a:lnSpc>
                <a:spcPct val="100000"/>
              </a:lnSpc>
              <a:spcBef>
                <a:spcPts val="0"/>
              </a:spcBef>
              <a:spcAft>
                <a:spcPts val="0"/>
              </a:spcAft>
              <a:buClr>
                <a:srgbClr val="797878"/>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Arial"/>
              <a:buNone/>
            </a:pPr>
            <a:r>
              <a:rPr b="1" lang="en-US" sz="1200">
                <a:solidFill>
                  <a:srgbClr val="000000"/>
                </a:solidFill>
              </a:rPr>
              <a:t>SAY: </a:t>
            </a:r>
            <a:r>
              <a:rPr lang="en-US" sz="1200">
                <a:solidFill>
                  <a:srgbClr val="000000"/>
                </a:solidFill>
              </a:rPr>
              <a:t>How do we know which scores this fishery received? </a:t>
            </a:r>
            <a:endParaRPr sz="1200">
              <a:solidFill>
                <a:srgbClr val="000000"/>
              </a:solidFill>
            </a:endParaRPr>
          </a:p>
          <a:p>
            <a:pPr indent="0" lvl="0" marL="0" rtl="0" algn="l">
              <a:lnSpc>
                <a:spcPct val="100000"/>
              </a:lnSpc>
              <a:spcBef>
                <a:spcPts val="0"/>
              </a:spcBef>
              <a:spcAft>
                <a:spcPts val="0"/>
              </a:spcAft>
              <a:buClr>
                <a:srgbClr val="797878"/>
              </a:buClr>
              <a:buSzPts val="1100"/>
              <a:buFont typeface="Arial"/>
              <a:buNone/>
            </a:pPr>
            <a:r>
              <a:rPr lang="en-US" sz="1200">
                <a:solidFill>
                  <a:srgbClr val="000000"/>
                </a:solidFill>
              </a:rPr>
              <a:t>Look for: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The scores received by this fishery are bolded, and provide an explanatory paragraph underneath. We calculate the fishery’s final score by adding/subtracting the numbers. (So for example, this fishery received a 1.5 total score – 1.00 + .25 + .25). </a:t>
            </a:r>
            <a:endParaRPr b="1" sz="1200">
              <a:solidFill>
                <a:srgbClr val="000000"/>
              </a:solidFill>
            </a:endParaRPr>
          </a:p>
          <a:p>
            <a:pPr indent="0" lvl="0" marL="0" rtl="0" algn="l">
              <a:lnSpc>
                <a:spcPct val="100000"/>
              </a:lnSpc>
              <a:spcBef>
                <a:spcPts val="0"/>
              </a:spcBef>
              <a:spcAft>
                <a:spcPts val="0"/>
              </a:spcAft>
              <a:buClr>
                <a:srgbClr val="797878"/>
              </a:buClr>
              <a:buSzPts val="11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100"/>
              <a:buFont typeface="Arial"/>
              <a:buNone/>
            </a:pPr>
            <a:r>
              <a:rPr b="1" lang="en-US" sz="1200">
                <a:solidFill>
                  <a:srgbClr val="000000"/>
                </a:solidFill>
              </a:rPr>
              <a:t>Important note (state if needed before moving on): </a:t>
            </a:r>
            <a:r>
              <a:rPr lang="en-US" sz="1200">
                <a:solidFill>
                  <a:srgbClr val="000000"/>
                </a:solidFill>
              </a:rPr>
              <a:t>The bold text signifies the score/rating this particular fish (Pacific Cod) has received based on the Safina Center’s scale. The other scores and their descriptions are listed (for reference), but readers should pay closest attention to the </a:t>
            </a:r>
            <a:r>
              <a:rPr b="1" lang="en-US" sz="1200">
                <a:solidFill>
                  <a:srgbClr val="000000"/>
                </a:solidFill>
              </a:rPr>
              <a:t>bold </a:t>
            </a:r>
            <a:r>
              <a:rPr lang="en-US" sz="1200">
                <a:solidFill>
                  <a:srgbClr val="000000"/>
                </a:solidFill>
              </a:rPr>
              <a:t>sections and the explanation beneath them for Pacific Cod and this fishery’s practices. </a:t>
            </a:r>
            <a:endParaRPr sz="1200">
              <a:solidFill>
                <a:srgbClr val="000000"/>
              </a:solidFill>
            </a:endParaRPr>
          </a:p>
          <a:p>
            <a:pPr indent="-101600" lvl="0" marL="171450" rtl="0" algn="l">
              <a:lnSpc>
                <a:spcPct val="100000"/>
              </a:lnSpc>
              <a:spcBef>
                <a:spcPts val="0"/>
              </a:spcBef>
              <a:spcAft>
                <a:spcPts val="0"/>
              </a:spcAft>
              <a:buClr>
                <a:srgbClr val="797878"/>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Sources: </a:t>
            </a:r>
            <a:r>
              <a:rPr lang="en-US" sz="1200">
                <a:solidFill>
                  <a:srgbClr val="000000"/>
                </a:solidFill>
              </a:rPr>
              <a:t>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i="1" lang="en-US" sz="1200">
                <a:solidFill>
                  <a:srgbClr val="000000"/>
                </a:solidFill>
              </a:rPr>
              <a:t>Pacific Cod Species Score Card</a:t>
            </a:r>
            <a:r>
              <a:rPr lang="en-US" sz="1200">
                <a:solidFill>
                  <a:srgbClr val="000000"/>
                </a:solidFill>
              </a:rPr>
              <a:t> [Pamphlet]. (n.d.). Blue Ocean Institute. www.blueoceaninstitute.com/seafood/species/18.html.</a:t>
            </a:r>
            <a:endParaRPr sz="1200">
              <a:solidFill>
                <a:srgbClr val="000000"/>
              </a:solidFill>
            </a:endParaRPr>
          </a:p>
        </p:txBody>
      </p:sp>
      <p:sp>
        <p:nvSpPr>
          <p:cNvPr id="992" name="Google Shape;992;g88254a00e5_0_17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8" name="Shape 998"/>
        <p:cNvGrpSpPr/>
        <p:nvPr/>
      </p:nvGrpSpPr>
      <p:grpSpPr>
        <a:xfrm>
          <a:off x="0" y="0"/>
          <a:ext cx="0" cy="0"/>
          <a:chOff x="0" y="0"/>
          <a:chExt cx="0" cy="0"/>
        </a:xfrm>
      </p:grpSpPr>
      <p:sp>
        <p:nvSpPr>
          <p:cNvPr id="999" name="Google Shape;999;g88254a00e5_0_1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0" name="Google Shape;1000;g88254a00e5_0_1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10 minutes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Now that we’ve used these texts to better understand how the report is structured, you’re going to have a chance to work with your table groups to make meaning of the report. Use the information and knowledge you’ve gained from ALL the sources as you discuss the questions!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Provide work time, encouraging people to collaborate. Circulate and provide support as needed.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Note: </a:t>
            </a:r>
            <a:r>
              <a:rPr lang="en-US" sz="1200">
                <a:solidFill>
                  <a:srgbClr val="000000"/>
                </a:solidFill>
              </a:rPr>
              <a:t>After the allotted time (8-9 minutes after directions), ask participants to begin wrapping up, even if they have not completed all questions. The point is for them to realize how much more they understand now that they have knowledge/vocabulary, so finishing every single question isn’t necessary. </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Questions in note catcher: </a:t>
            </a:r>
            <a:endParaRPr sz="1200">
              <a:solidFill>
                <a:srgbClr val="000000"/>
              </a:solidFill>
            </a:endParaRPr>
          </a:p>
          <a:p>
            <a:pPr indent="-177800" lvl="0" marL="171450" rtl="0" algn="l">
              <a:lnSpc>
                <a:spcPct val="100000"/>
              </a:lnSpc>
              <a:spcBef>
                <a:spcPts val="0"/>
              </a:spcBef>
              <a:spcAft>
                <a:spcPts val="0"/>
              </a:spcAft>
              <a:buClr>
                <a:srgbClr val="000000"/>
              </a:buClr>
              <a:buSzPts val="1200"/>
              <a:buFont typeface="Calibri"/>
              <a:buChar char="-"/>
            </a:pPr>
            <a:r>
              <a:rPr lang="en-US" sz="1200">
                <a:solidFill>
                  <a:srgbClr val="000000"/>
                </a:solidFill>
              </a:rPr>
              <a:t>What score/rating did the Safina Center give to this Pacific Cod Fishery for bycatch? </a:t>
            </a:r>
            <a:r>
              <a:rPr i="1" lang="en-US" sz="1200">
                <a:solidFill>
                  <a:srgbClr val="000000"/>
                </a:solidFill>
              </a:rPr>
              <a:t>(1.5 → 1 (lowest) + two .25 adjustments for positive changes) </a:t>
            </a:r>
            <a:endParaRPr sz="1200">
              <a:solidFill>
                <a:srgbClr val="000000"/>
              </a:solidFill>
            </a:endParaRPr>
          </a:p>
          <a:p>
            <a:pPr indent="-177800" lvl="1" marL="628650" rtl="0" algn="l">
              <a:lnSpc>
                <a:spcPct val="100000"/>
              </a:lnSpc>
              <a:spcBef>
                <a:spcPts val="0"/>
              </a:spcBef>
              <a:spcAft>
                <a:spcPts val="0"/>
              </a:spcAft>
              <a:buClr>
                <a:srgbClr val="000000"/>
              </a:buClr>
              <a:buSzPts val="1200"/>
              <a:buFont typeface="Calibri"/>
              <a:buChar char="-"/>
            </a:pPr>
            <a:r>
              <a:rPr lang="en-US" sz="1200">
                <a:solidFill>
                  <a:srgbClr val="000000"/>
                </a:solidFill>
              </a:rPr>
              <a:t>According to the “Wild-Caught Seafood Rating Methodology” text, is this score positive or negative? How do you know? </a:t>
            </a:r>
            <a:r>
              <a:rPr i="1" lang="en-US" sz="1200">
                <a:solidFill>
                  <a:srgbClr val="000000"/>
                </a:solidFill>
              </a:rPr>
              <a:t>(negative – see color coded “Fish Key”) </a:t>
            </a:r>
            <a:endParaRPr sz="1200">
              <a:solidFill>
                <a:srgbClr val="000000"/>
              </a:solidFill>
            </a:endParaRPr>
          </a:p>
          <a:p>
            <a:pPr indent="-177800" lvl="0" marL="171450" rtl="0" algn="l">
              <a:lnSpc>
                <a:spcPct val="100000"/>
              </a:lnSpc>
              <a:spcBef>
                <a:spcPts val="0"/>
              </a:spcBef>
              <a:spcAft>
                <a:spcPts val="0"/>
              </a:spcAft>
              <a:buClr>
                <a:srgbClr val="000000"/>
              </a:buClr>
              <a:buSzPts val="1200"/>
              <a:buFont typeface="Calibri"/>
              <a:buChar char="-"/>
            </a:pPr>
            <a:r>
              <a:rPr lang="en-US" sz="1200">
                <a:solidFill>
                  <a:srgbClr val="000000"/>
                </a:solidFill>
              </a:rPr>
              <a:t>What specific fishing practices cause most of the bycatch within this Pacific Cod fishery? Explain the practices and how they result in bycatch. </a:t>
            </a:r>
            <a:endParaRPr sz="1200">
              <a:solidFill>
                <a:srgbClr val="000000"/>
              </a:solidFill>
            </a:endParaRPr>
          </a:p>
          <a:p>
            <a:pPr indent="-177800" lvl="0" marL="171450" rtl="0" algn="l">
              <a:lnSpc>
                <a:spcPct val="100000"/>
              </a:lnSpc>
              <a:spcBef>
                <a:spcPts val="0"/>
              </a:spcBef>
              <a:spcAft>
                <a:spcPts val="0"/>
              </a:spcAft>
              <a:buClr>
                <a:srgbClr val="000000"/>
              </a:buClr>
              <a:buSzPts val="1200"/>
              <a:buFont typeface="Calibri"/>
              <a:buChar char="-"/>
            </a:pPr>
            <a:r>
              <a:rPr lang="en-US" sz="1200">
                <a:solidFill>
                  <a:srgbClr val="000000"/>
                </a:solidFill>
              </a:rPr>
              <a:t>What impact do these fishing practices have on other animal species? Cite evidence from the report to support your claim. </a:t>
            </a:r>
            <a:endParaRPr sz="1200">
              <a:solidFill>
                <a:srgbClr val="000000"/>
              </a:solidFill>
            </a:endParaRPr>
          </a:p>
          <a:p>
            <a:pPr indent="-177800" lvl="0" marL="171450" rtl="0" algn="l">
              <a:lnSpc>
                <a:spcPct val="100000"/>
              </a:lnSpc>
              <a:spcBef>
                <a:spcPts val="0"/>
              </a:spcBef>
              <a:spcAft>
                <a:spcPts val="0"/>
              </a:spcAft>
              <a:buClr>
                <a:srgbClr val="000000"/>
              </a:buClr>
              <a:buSzPts val="1200"/>
              <a:buFont typeface="Calibri"/>
              <a:buChar char="-"/>
            </a:pPr>
            <a:r>
              <a:rPr lang="en-US" sz="1200">
                <a:solidFill>
                  <a:srgbClr val="000000"/>
                </a:solidFill>
              </a:rPr>
              <a:t>How has this fishery worked to lessen the amount of bycatch they’re responsible for? Cite specific evidence or examples from the report. </a:t>
            </a:r>
            <a:endParaRPr sz="1200">
              <a:solidFill>
                <a:srgbClr val="000000"/>
              </a:solidFill>
            </a:endParaRPr>
          </a:p>
          <a:p>
            <a:pPr indent="-101600" lvl="0" marL="17145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If time permits, lead a whole group debrief of the questions. If pressed for time, you can skip the whole group review.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Look For: </a:t>
            </a:r>
            <a:endParaRPr b="1"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The Pacific Cod fishery received a score of 1.5, which is a low/negative score. (scores of 1.5 are coded “red” on the “Fish Key” which means they are problematic)</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Longline fishing and trawling are two fishing practices that cause most of the bycatch. (Participants should cite evidence from the “Fishing 101” articles and the report to explain how these fishing practices result in bycatch)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The report says that seabirds are primarily impacted by the practices, particularly by longlines</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 They have started using streamer lines, and have put other regulations (like mesh size requirements for trawls and “no-trawl zones” in place) to reduce bycatch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Sources: </a:t>
            </a:r>
            <a:r>
              <a:rPr lang="en-US" sz="1200">
                <a:solidFill>
                  <a:srgbClr val="000000"/>
                </a:solidFill>
              </a:rPr>
              <a:t>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i="1" lang="en-US" sz="1200">
                <a:solidFill>
                  <a:srgbClr val="000000"/>
                </a:solidFill>
              </a:rPr>
              <a:t>Pacific Cod Species Score Card</a:t>
            </a:r>
            <a:r>
              <a:rPr lang="en-US" sz="1200">
                <a:solidFill>
                  <a:srgbClr val="000000"/>
                </a:solidFill>
              </a:rPr>
              <a:t> [Pamphlet]. (n.d.). Blue Ocean Institute. www.blueoceaninstitute.com/seafood/species/18.html.</a:t>
            </a:r>
            <a:endParaRPr sz="1200">
              <a:solidFill>
                <a:srgbClr val="000000"/>
              </a:solidFill>
            </a:endParaRPr>
          </a:p>
        </p:txBody>
      </p:sp>
      <p:sp>
        <p:nvSpPr>
          <p:cNvPr id="1001" name="Google Shape;1001;g88254a00e5_0_1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7" name="Shape 1007"/>
        <p:cNvGrpSpPr/>
        <p:nvPr/>
      </p:nvGrpSpPr>
      <p:grpSpPr>
        <a:xfrm>
          <a:off x="0" y="0"/>
          <a:ext cx="0" cy="0"/>
          <a:chOff x="0" y="0"/>
          <a:chExt cx="0" cy="0"/>
        </a:xfrm>
      </p:grpSpPr>
      <p:sp>
        <p:nvSpPr>
          <p:cNvPr id="1008" name="Google Shape;1008;g88254a00e5_0_1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9" name="Google Shape;1009;g88254a00e5_0_1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Now that we’ve completed the text set, I want to ask you again to rate your confidence by doing another fist to five.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Lead participants in a “fist to five” – 0 = NOT confident at all, 3 = somewhat confident, 5 = extremely confident</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Summarize the changes/trends in people’s confidence level after having the opportunity to read the text set on the topic. Most likely, you’ll say something like: “Wow, at the beginning of this session, I saw mostly 1’s and 2’s. Now, I see many more 3’s, 4’s, and even some 5’s!”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So let’s think about what changed here – within a matter of 30-40 minutes, we were able to read and understand a text that previously was inaccessible to us. Why?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Sources: </a:t>
            </a:r>
            <a:r>
              <a:rPr lang="en-US" sz="1200">
                <a:solidFill>
                  <a:srgbClr val="000000"/>
                </a:solidFill>
              </a:rPr>
              <a:t>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i="1" lang="en-US" sz="1200">
                <a:solidFill>
                  <a:srgbClr val="000000"/>
                </a:solidFill>
              </a:rPr>
              <a:t>Pacific Cod Species Score Card</a:t>
            </a:r>
            <a:r>
              <a:rPr lang="en-US" sz="1200">
                <a:solidFill>
                  <a:srgbClr val="000000"/>
                </a:solidFill>
              </a:rPr>
              <a:t> [Pamphlet]. (n.d.). Blue Ocean Institute. </a:t>
            </a:r>
            <a:r>
              <a:rPr lang="en-US" sz="1200" u="sng">
                <a:solidFill>
                  <a:schemeClr val="hlink"/>
                </a:solidFill>
                <a:hlinkClick r:id="rId2"/>
              </a:rPr>
              <a:t>www.blueoceaninstitute.com/seafood/species/18.html</a:t>
            </a:r>
            <a:r>
              <a:rPr lang="en-US" sz="1200">
                <a:solidFill>
                  <a:srgbClr val="000000"/>
                </a:solidFill>
              </a:rPr>
              <a:t>.</a:t>
            </a:r>
            <a:endParaRPr sz="1200"/>
          </a:p>
        </p:txBody>
      </p:sp>
      <p:sp>
        <p:nvSpPr>
          <p:cNvPr id="1010" name="Google Shape;1010;g88254a00e5_0_19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4" name="Shape 1014"/>
        <p:cNvGrpSpPr/>
        <p:nvPr/>
      </p:nvGrpSpPr>
      <p:grpSpPr>
        <a:xfrm>
          <a:off x="0" y="0"/>
          <a:ext cx="0" cy="0"/>
          <a:chOff x="0" y="0"/>
          <a:chExt cx="0" cy="0"/>
        </a:xfrm>
      </p:grpSpPr>
      <p:sp>
        <p:nvSpPr>
          <p:cNvPr id="1015" name="Google Shape;1015;g88254a00e5_0_1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6" name="Google Shape;1016;g88254a00e5_0_1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100"/>
              <a:buFont typeface="Calibri"/>
              <a:buNone/>
            </a:pPr>
            <a:r>
              <a:rPr lang="en-US" sz="1200">
                <a:solidFill>
                  <a:srgbClr val="000000"/>
                </a:solidFill>
              </a:rPr>
              <a:t>5 minutes</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SAY: </a:t>
            </a:r>
            <a:r>
              <a:rPr lang="en-US" sz="1200">
                <a:solidFill>
                  <a:srgbClr val="000000"/>
                </a:solidFill>
              </a:rPr>
              <a:t>Now let’s zoom out to thinking about how this experience felt, and how it applies to our work as teachers and teacher leaders. We’ll reflect on these three questions. Take a moment to read them to yourself.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DO: </a:t>
            </a:r>
            <a:r>
              <a:rPr lang="en-US" sz="1200">
                <a:solidFill>
                  <a:srgbClr val="000000"/>
                </a:solidFill>
              </a:rPr>
              <a:t>Provide brief wait time for participants to review the discussion questions.  Then, have participants discuss with their “Present” partner for 5 minutes.  Afterwards, facilitate a whole group share out of key takeaways.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It’s important to point out </a:t>
            </a:r>
            <a:r>
              <a:rPr lang="en-US" sz="1200">
                <a:solidFill>
                  <a:srgbClr val="000000"/>
                </a:solidFill>
              </a:rPr>
              <a:t>that for the purpose of this experiential we started with the most complex text so they could experience as adults what it feels like to read a complex text you don’t have the necessary prior knowledge to fully read and understand.  The point of doing this was so they could then see how this series of texts helped to “unlock” that really complex scientific report for us.  When you do this with students, you may not always start with the most complex text. With students, that scientific article would likely have been the last text students would read in this sequence. However, there is no definitive “rule” about how text sets must be sequenced for students – this experiential was just one example of what engagement with a text set might look like. </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275"/>
              <a:buFont typeface="Calibri"/>
              <a:buNone/>
            </a:pPr>
            <a:r>
              <a:rPr b="1" lang="en-US" sz="1200">
                <a:solidFill>
                  <a:srgbClr val="000000"/>
                </a:solidFill>
              </a:rPr>
              <a:t>Look for:</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Understanding of the report improved due to building relevant knowledge and vocabulary.</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lang="en-US" sz="1200">
                <a:solidFill>
                  <a:srgbClr val="000000"/>
                </a:solidFill>
              </a:rPr>
              <a:t>If the texts were skills focused, understanding would not have improved in the same way because the knowledge/vocabulary was the factor holding back comprehension. </a:t>
            </a:r>
            <a:endParaRPr sz="1200">
              <a:solidFill>
                <a:srgbClr val="000000"/>
              </a:solidFill>
            </a:endParaRPr>
          </a:p>
          <a:p>
            <a:pPr indent="-177800" lvl="0" marL="171450" rtl="0" algn="l">
              <a:lnSpc>
                <a:spcPct val="100000"/>
              </a:lnSpc>
              <a:spcBef>
                <a:spcPts val="0"/>
              </a:spcBef>
              <a:spcAft>
                <a:spcPts val="0"/>
              </a:spcAft>
              <a:buClr>
                <a:srgbClr val="000000"/>
              </a:buClr>
              <a:buSzPts val="1200"/>
              <a:buChar char="•"/>
            </a:pPr>
            <a:r>
              <a:rPr b="1" lang="en-US" sz="1200">
                <a:solidFill>
                  <a:srgbClr val="000000"/>
                </a:solidFill>
              </a:rPr>
              <a:t>Emphasize the Following Implications for Instruction: </a:t>
            </a:r>
            <a:endParaRPr sz="1200">
              <a:solidFill>
                <a:srgbClr val="000000"/>
              </a:solidFill>
            </a:endParaRPr>
          </a:p>
          <a:p>
            <a:pPr indent="-177800" lvl="1" marL="628650" rtl="0" algn="l">
              <a:lnSpc>
                <a:spcPct val="100000"/>
              </a:lnSpc>
              <a:spcBef>
                <a:spcPts val="0"/>
              </a:spcBef>
              <a:spcAft>
                <a:spcPts val="0"/>
              </a:spcAft>
              <a:buClr>
                <a:srgbClr val="000000"/>
              </a:buClr>
              <a:buSzPts val="1200"/>
              <a:buChar char="•"/>
            </a:pPr>
            <a:r>
              <a:rPr lang="en-US" sz="1200">
                <a:solidFill>
                  <a:srgbClr val="000000"/>
                </a:solidFill>
              </a:rPr>
              <a:t>Building knowledge helps us read and understand! Supporting students in building knowledge about a topic can help them access texts with high knowledge demands. </a:t>
            </a:r>
            <a:endParaRPr sz="1200">
              <a:solidFill>
                <a:srgbClr val="000000"/>
              </a:solidFill>
            </a:endParaRPr>
          </a:p>
          <a:p>
            <a:pPr indent="-177800" lvl="1" marL="628650" rtl="0" algn="l">
              <a:lnSpc>
                <a:spcPct val="100000"/>
              </a:lnSpc>
              <a:spcBef>
                <a:spcPts val="0"/>
              </a:spcBef>
              <a:spcAft>
                <a:spcPts val="0"/>
              </a:spcAft>
              <a:buClr>
                <a:srgbClr val="000000"/>
              </a:buClr>
              <a:buSzPts val="1200"/>
              <a:buChar char="•"/>
            </a:pPr>
            <a:r>
              <a:rPr lang="en-US" sz="1200">
                <a:solidFill>
                  <a:srgbClr val="000000"/>
                </a:solidFill>
              </a:rPr>
              <a:t>Students don’t have just one reading level (though we’re likely all similarly strong readers, people in room who had tons of background knowledge accessed the text immediately, and the opposite was true for those of us without background knowledge); point out that we just experienced this ourselves!</a:t>
            </a:r>
            <a:endParaRPr sz="1200">
              <a:solidFill>
                <a:srgbClr val="000000"/>
              </a:solidFill>
            </a:endParaRPr>
          </a:p>
          <a:p>
            <a:pPr indent="-177800" lvl="1" marL="628650" rtl="0" algn="l">
              <a:lnSpc>
                <a:spcPct val="100000"/>
              </a:lnSpc>
              <a:spcBef>
                <a:spcPts val="0"/>
              </a:spcBef>
              <a:spcAft>
                <a:spcPts val="0"/>
              </a:spcAft>
              <a:buClr>
                <a:srgbClr val="000000"/>
              </a:buClr>
              <a:buSzPts val="1200"/>
              <a:buChar char="•"/>
            </a:pPr>
            <a:r>
              <a:rPr lang="en-US" sz="1200">
                <a:solidFill>
                  <a:srgbClr val="000000"/>
                </a:solidFill>
              </a:rPr>
              <a:t>The sequence of texts matters! Starting with less complex texts to intentionally build knowledge so that students can access the more complex text by the end of the sequence is effective.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Now, let’s take a look at how we can prepare ourselves as teachers to support students throughout a unit.</a:t>
            </a:r>
            <a:endParaRPr sz="1200">
              <a:solidFill>
                <a:srgbClr val="000000"/>
              </a:solidFill>
            </a:endParaRPr>
          </a:p>
        </p:txBody>
      </p:sp>
      <p:sp>
        <p:nvSpPr>
          <p:cNvPr id="1017" name="Google Shape;1017;g88254a00e5_0_1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2" name="Shape 1022"/>
        <p:cNvGrpSpPr/>
        <p:nvPr/>
      </p:nvGrpSpPr>
      <p:grpSpPr>
        <a:xfrm>
          <a:off x="0" y="0"/>
          <a:ext cx="0" cy="0"/>
          <a:chOff x="0" y="0"/>
          <a:chExt cx="0" cy="0"/>
        </a:xfrm>
      </p:grpSpPr>
      <p:sp>
        <p:nvSpPr>
          <p:cNvPr id="1023" name="Google Shape;1023;g88254a00e5_0_2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4" name="Google Shape;1024;g88254a00e5_0_2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30 seconds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a:t>
            </a:r>
            <a:r>
              <a:rPr lang="en-US" sz="1200">
                <a:solidFill>
                  <a:srgbClr val="000000"/>
                </a:solidFill>
              </a:rPr>
              <a:t> At the very core of this shift is this idea that knowledge matters in terms of reading comprehension – the more knowledge you have, the better equipped you are to read and comprehend complex texts.  To fully understand something, rather than just knowing a few things about it, you have to have a wide knowledge base. Knowledge isn’t just reading more nonfiction text, it’s about building a knowledge BASE. This is different than a list of facts or a word list or spending one day reading about killer whales, one day reading about pollination, and one day reading a text about the cultural differences between different Indian tribes.  It requires an intentional and sequential building of knowledge around a topic because research tells us that knowledge is key when it comes to reading comprehension.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What is so exciting is that the Guidebooks 9-12 curriculum has been designed with this important understanding about the importance of deep knowledge in mind!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1025" name="Google Shape;1025;g88254a00e5_0_2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9" name="Shape 1029"/>
        <p:cNvGrpSpPr/>
        <p:nvPr/>
      </p:nvGrpSpPr>
      <p:grpSpPr>
        <a:xfrm>
          <a:off x="0" y="0"/>
          <a:ext cx="0" cy="0"/>
          <a:chOff x="0" y="0"/>
          <a:chExt cx="0" cy="0"/>
        </a:xfrm>
      </p:grpSpPr>
      <p:sp>
        <p:nvSpPr>
          <p:cNvPr id="1030" name="Google Shape;1030;g88254a00e5_0_4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1" name="Google Shape;1031;g88254a00e5_0_4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b="0" lang="en-US" sz="1200">
                <a:solidFill>
                  <a:srgbClr val="000000"/>
                </a:solidFill>
              </a:rPr>
              <a:t>Let’s now revisit our shared unit, and see how knowledge lives in the design of this unit and the Guidebooks 9-12 curriculum. </a:t>
            </a:r>
            <a:r>
              <a:rPr lang="en-US" sz="1200">
                <a:solidFill>
                  <a:srgbClr val="000000"/>
                </a:solidFill>
              </a:rPr>
              <a:t>You may be thinking that students must have a lot of knowledge in order to be able to access and make deep meaning of this anchor text! Let’s dig into the unit and see how the HS guidebooks are intentionally designed to build the necessary knowledge students need to access and get a deep understanding of this text. We are going to revisit our shared unit, </a:t>
            </a:r>
            <a:r>
              <a:rPr i="1" lang="en-US" sz="1200">
                <a:solidFill>
                  <a:srgbClr val="000000"/>
                </a:solidFill>
              </a:rPr>
              <a:t>Things Fall Apart</a:t>
            </a:r>
            <a:r>
              <a:rPr lang="en-US" sz="1200">
                <a:solidFill>
                  <a:srgbClr val="000000"/>
                </a:solidFill>
              </a:rPr>
              <a:t> to see where the shift of Knowledge is evident!</a:t>
            </a:r>
            <a:endParaRPr sz="1200">
              <a:solidFill>
                <a:srgbClr val="000000"/>
              </a:solidFill>
            </a:endParaRPr>
          </a:p>
        </p:txBody>
      </p:sp>
      <p:sp>
        <p:nvSpPr>
          <p:cNvPr id="1032" name="Google Shape;1032;g88254a00e5_0_49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6" name="Shape 1036"/>
        <p:cNvGrpSpPr/>
        <p:nvPr/>
      </p:nvGrpSpPr>
      <p:grpSpPr>
        <a:xfrm>
          <a:off x="0" y="0"/>
          <a:ext cx="0" cy="0"/>
          <a:chOff x="0" y="0"/>
          <a:chExt cx="0" cy="0"/>
        </a:xfrm>
      </p:grpSpPr>
      <p:sp>
        <p:nvSpPr>
          <p:cNvPr id="1037" name="Google Shape;1037;g88254a00e5_0_2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8" name="Google Shape;1038;g88254a00e5_0_2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8 minutes</a:t>
            </a:r>
            <a:endParaRPr b="0"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In your note catcher,</a:t>
            </a:r>
            <a:r>
              <a:rPr lang="en-US" sz="1200">
                <a:solidFill>
                  <a:srgbClr val="000000"/>
                </a:solidFill>
              </a:rPr>
              <a:t> you have a space to record your noticings about each sample and how it brings the shift of knowledge to life in the unit.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a:t>
            </a:r>
            <a:r>
              <a:rPr lang="en-US" sz="1200">
                <a:solidFill>
                  <a:srgbClr val="000000"/>
                </a:solidFill>
              </a:rPr>
              <a:t> Click to reveal image of </a:t>
            </a:r>
            <a:r>
              <a:rPr lang="en-US" sz="1200">
                <a:solidFill>
                  <a:srgbClr val="000000"/>
                </a:solidFill>
                <a:extLst>
                  <a:ext uri="http://customooxmlschemas.google.com/">
                    <go:slidesCustomData xmlns:go="http://customooxmlschemas.google.com/" textRoundtripDataId="44"/>
                  </a:ext>
                </a:extLst>
              </a:rPr>
              <a:t>note catcher</a:t>
            </a:r>
            <a:r>
              <a:rPr lang="en-US" sz="1200">
                <a:solidFill>
                  <a:srgbClr val="000000"/>
                </a:solidFill>
              </a:rPr>
              <a:t>.</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You will see three sample materials from the 10th grade </a:t>
            </a:r>
            <a:r>
              <a:rPr i="1" lang="en-US" sz="1200">
                <a:solidFill>
                  <a:srgbClr val="000000"/>
                </a:solidFill>
              </a:rPr>
              <a:t>Things Fall Apart </a:t>
            </a:r>
            <a:r>
              <a:rPr lang="en-US" sz="1200">
                <a:solidFill>
                  <a:srgbClr val="000000"/>
                </a:solidFill>
              </a:rPr>
              <a:t>Unit.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a:t>
            </a:r>
            <a:r>
              <a:rPr lang="en-US" sz="1200">
                <a:solidFill>
                  <a:srgbClr val="000000"/>
                </a:solidFill>
              </a:rPr>
              <a:t> Click to reveal screenshots of materials</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Take about 5-6 minutes to review the samples and jot your ideas down: How does each sample bring the shift of knowledge to life?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Invite table groups to work together to identify ways the materials build knowledge and record their noticings in their note catcher (in the table on page). After about 5-6 minutes, open up for discussion with the whole group.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Look-fors:</a:t>
            </a:r>
            <a:endParaRPr b="1" sz="1200">
              <a:solidFill>
                <a:srgbClr val="000000"/>
              </a:solidFill>
            </a:endParaRPr>
          </a:p>
          <a:p>
            <a:pPr indent="-158750" lvl="0" marL="171450" rtl="0" algn="l">
              <a:lnSpc>
                <a:spcPct val="100000"/>
              </a:lnSpc>
              <a:spcBef>
                <a:spcPts val="0"/>
              </a:spcBef>
              <a:spcAft>
                <a:spcPts val="0"/>
              </a:spcAft>
              <a:buSzPts val="1200"/>
              <a:buFont typeface="Arial"/>
              <a:buChar char="•"/>
            </a:pPr>
            <a:r>
              <a:rPr b="0" lang="en-US" sz="1200">
                <a:solidFill>
                  <a:srgbClr val="000000"/>
                </a:solidFill>
              </a:rPr>
              <a:t>Through intentionally selected </a:t>
            </a:r>
            <a:r>
              <a:rPr b="0" lang="en-US" sz="1200">
                <a:solidFill>
                  <a:srgbClr val="000000"/>
                </a:solidFill>
                <a:extLst>
                  <a:ext uri="http://customooxmlschemas.google.com/">
                    <go:slidesCustomData xmlns:go="http://customooxmlschemas.google.com/" textRoundtripDataId="45"/>
                  </a:ext>
                </a:extLst>
              </a:rPr>
              <a:t>texts </a:t>
            </a:r>
            <a:r>
              <a:rPr b="0" i="1" lang="en-US" sz="1200">
                <a:solidFill>
                  <a:srgbClr val="000000"/>
                </a:solidFill>
                <a:extLst>
                  <a:ext uri="http://customooxmlschemas.google.com/">
                    <go:slidesCustomData xmlns:go="http://customooxmlschemas.google.com/" textRoundtripDataId="46"/>
                  </a:ext>
                </a:extLst>
              </a:rPr>
              <a:t>and </a:t>
            </a:r>
            <a:r>
              <a:rPr b="0" lang="en-US" sz="1200">
                <a:solidFill>
                  <a:srgbClr val="000000"/>
                </a:solidFill>
                <a:extLst>
                  <a:ext uri="http://customooxmlschemas.google.com/">
                    <go:slidesCustomData xmlns:go="http://customooxmlschemas.google.com/" textRoundtripDataId="47"/>
                  </a:ext>
                </a:extLst>
              </a:rPr>
              <a:t>tasks</a:t>
            </a:r>
            <a:r>
              <a:rPr b="0" lang="en-US" sz="1200">
                <a:solidFill>
                  <a:srgbClr val="000000"/>
                </a:solidFill>
              </a:rPr>
              <a:t>, students build knowledge related to their grade level’s theme/topic over the course of each unit and year. These readings are designed to build students’ knowledge BASE – they read conceptually coherent text sets, not just a bunch of unrelated informational texts to gather factual knowledge. </a:t>
            </a:r>
            <a:endParaRPr b="0"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extLst>
                  <a:ext uri="http://customooxmlschemas.google.com/">
                    <go:slidesCustomData xmlns:go="http://customooxmlschemas.google.com/" textRoundtripDataId="48"/>
                  </a:ext>
                </a:extLst>
              </a:rPr>
              <a:t>Material Samples:</a:t>
            </a:r>
            <a:endParaRPr b="1" sz="1200">
              <a:solidFill>
                <a:srgbClr val="000000"/>
              </a:solidFill>
            </a:endParaRPr>
          </a:p>
          <a:p>
            <a:pPr indent="-304800" lvl="0" marL="457200" rtl="0" algn="l">
              <a:lnSpc>
                <a:spcPct val="100000"/>
              </a:lnSpc>
              <a:spcBef>
                <a:spcPts val="0"/>
              </a:spcBef>
              <a:spcAft>
                <a:spcPts val="0"/>
              </a:spcAft>
              <a:buClr>
                <a:srgbClr val="000000"/>
              </a:buClr>
              <a:buSzPts val="1200"/>
              <a:buFont typeface="Calibri"/>
              <a:buAutoNum type="arabicPeriod"/>
            </a:pPr>
            <a:r>
              <a:rPr i="1" lang="en-US" sz="1200">
                <a:solidFill>
                  <a:srgbClr val="000000"/>
                </a:solidFill>
                <a:extLst>
                  <a:ext uri="http://customooxmlschemas.google.com/">
                    <go:slidesCustomData xmlns:go="http://customooxmlschemas.google.com/" textRoundtripDataId="49"/>
                  </a:ext>
                </a:extLst>
              </a:rPr>
              <a:t>Things Fall Apart</a:t>
            </a:r>
            <a:r>
              <a:rPr lang="en-US" sz="1200">
                <a:solidFill>
                  <a:srgbClr val="000000"/>
                </a:solidFill>
                <a:extLst>
                  <a:ext uri="http://customooxmlschemas.google.com/">
                    <go:slidesCustomData xmlns:go="http://customooxmlschemas.google.com/" textRoundtripDataId="50"/>
                  </a:ext>
                </a:extLst>
              </a:rPr>
              <a:t> text set table with descriptions</a:t>
            </a:r>
            <a:r>
              <a:rPr lang="en-US" sz="1200">
                <a:solidFill>
                  <a:srgbClr val="000000"/>
                </a:solidFill>
              </a:rPr>
              <a:t> (in note catcher)</a:t>
            </a:r>
            <a:endParaRPr sz="1200">
              <a:solidFill>
                <a:srgbClr val="000000"/>
              </a:solidFill>
            </a:endParaRPr>
          </a:p>
          <a:p>
            <a:pPr indent="-304800" lvl="0" marL="457200" rtl="0" algn="l">
              <a:lnSpc>
                <a:spcPct val="100000"/>
              </a:lnSpc>
              <a:spcBef>
                <a:spcPts val="0"/>
              </a:spcBef>
              <a:spcAft>
                <a:spcPts val="0"/>
              </a:spcAft>
              <a:buSzPts val="1200"/>
              <a:buFont typeface="Calibri"/>
              <a:buAutoNum type="arabicPeriod"/>
            </a:pPr>
            <a:r>
              <a:rPr lang="en-US" sz="1200">
                <a:solidFill>
                  <a:srgbClr val="000000"/>
                </a:solidFill>
              </a:rPr>
              <a:t>Section 1, Lesson 3:</a:t>
            </a:r>
            <a:endParaRPr sz="1200">
              <a:solidFill>
                <a:srgbClr val="000000"/>
              </a:solidFill>
            </a:endParaRPr>
          </a:p>
          <a:p>
            <a:pPr indent="-304800" lvl="1" marL="914400" rtl="0" algn="l">
              <a:lnSpc>
                <a:spcPct val="100000"/>
              </a:lnSpc>
              <a:spcBef>
                <a:spcPts val="0"/>
              </a:spcBef>
              <a:spcAft>
                <a:spcPts val="0"/>
              </a:spcAft>
              <a:buClr>
                <a:srgbClr val="000000"/>
              </a:buClr>
              <a:buSzPts val="1200"/>
              <a:buAutoNum type="alphaLcPeriod"/>
            </a:pPr>
            <a:r>
              <a:rPr lang="en-US" sz="1200">
                <a:solidFill>
                  <a:srgbClr val="000000"/>
                </a:solidFill>
              </a:rPr>
              <a:t>Core Activity 4: Setting Understanding Tool (whole document)</a:t>
            </a:r>
            <a:endParaRPr sz="1200">
              <a:solidFill>
                <a:srgbClr val="000000"/>
              </a:solidFill>
            </a:endParaRPr>
          </a:p>
          <a:p>
            <a:pPr indent="-304800" lvl="1" marL="914400" rtl="0" algn="l">
              <a:lnSpc>
                <a:spcPct val="100000"/>
              </a:lnSpc>
              <a:spcBef>
                <a:spcPts val="0"/>
              </a:spcBef>
              <a:spcAft>
                <a:spcPts val="0"/>
              </a:spcAft>
              <a:buClr>
                <a:srgbClr val="000000"/>
              </a:buClr>
              <a:buSzPts val="1200"/>
              <a:buAutoNum type="alphaLcPeriod"/>
            </a:pPr>
            <a:r>
              <a:rPr lang="en-US" sz="1200" u="sng">
                <a:solidFill>
                  <a:schemeClr val="hlink"/>
                </a:solidFill>
                <a:hlinkClick r:id="rId2"/>
              </a:rPr>
              <a:t>https://ldoe-uploads-production.s3.amazonaws.com/release/materials/10D3_S1_L3_A4_UT.pdf</a:t>
            </a:r>
            <a:r>
              <a:rPr lang="en-US" sz="1200">
                <a:solidFill>
                  <a:srgbClr val="000000"/>
                </a:solidFill>
              </a:rPr>
              <a:t> </a:t>
            </a:r>
            <a:endParaRPr sz="1200">
              <a:solidFill>
                <a:srgbClr val="000000"/>
              </a:solidFill>
            </a:endParaRPr>
          </a:p>
          <a:p>
            <a:pPr indent="-304800" lvl="0" marL="457200" rtl="0" algn="l">
              <a:lnSpc>
                <a:spcPct val="100000"/>
              </a:lnSpc>
              <a:spcBef>
                <a:spcPts val="0"/>
              </a:spcBef>
              <a:spcAft>
                <a:spcPts val="0"/>
              </a:spcAft>
              <a:buSzPts val="1200"/>
              <a:buFont typeface="Calibri"/>
              <a:buAutoNum type="arabicPeriod"/>
            </a:pPr>
            <a:r>
              <a:rPr lang="en-US" sz="1200">
                <a:solidFill>
                  <a:srgbClr val="000000"/>
                </a:solidFill>
                <a:extLst>
                  <a:ext uri="http://customooxmlschemas.google.com/">
                    <go:slidesCustomData xmlns:go="http://customooxmlschemas.google.com/" textRoundtripDataId="51"/>
                  </a:ext>
                </a:extLst>
              </a:rPr>
              <a:t>Section 2, Lesson 2:</a:t>
            </a:r>
            <a:endParaRPr sz="1200">
              <a:solidFill>
                <a:srgbClr val="000000"/>
              </a:solidFill>
              <a:extLst>
                <a:ext uri="http://customooxmlschemas.google.com/">
                  <go:slidesCustomData xmlns:go="http://customooxmlschemas.google.com/" textRoundtripDataId="52"/>
                </a:ext>
              </a:extLst>
            </a:endParaRPr>
          </a:p>
          <a:p>
            <a:pPr indent="-304800" lvl="1" marL="914400" rtl="0" algn="l">
              <a:lnSpc>
                <a:spcPct val="100000"/>
              </a:lnSpc>
              <a:spcBef>
                <a:spcPts val="0"/>
              </a:spcBef>
              <a:spcAft>
                <a:spcPts val="0"/>
              </a:spcAft>
              <a:buSzPts val="1200"/>
              <a:buAutoNum type="alphaLcPeriod"/>
            </a:pPr>
            <a:r>
              <a:rPr lang="en-US" sz="1200">
                <a:solidFill>
                  <a:srgbClr val="000000"/>
                </a:solidFill>
                <a:extLst>
                  <a:ext uri="http://customooxmlschemas.google.com/">
                    <go:slidesCustomData xmlns:go="http://customooxmlschemas.google.com/" textRoundtripDataId="53"/>
                  </a:ext>
                </a:extLst>
              </a:rPr>
              <a:t>Lesson outline: </a:t>
            </a:r>
            <a:r>
              <a:rPr lang="en-US" sz="1200" u="sng">
                <a:solidFill>
                  <a:schemeClr val="hlink"/>
                </a:solidFill>
                <a:hlinkClick r:id="rId3"/>
                <a:extLst>
                  <a:ext uri="http://customooxmlschemas.google.com/">
                    <go:slidesCustomData xmlns:go="http://customooxmlschemas.google.com/" textRoundtripDataId="54"/>
                  </a:ext>
                </a:extLst>
              </a:rPr>
              <a:t>https://louisianacurriculumhub.com/grade-10/d3/section-2/lesson-2</a:t>
            </a:r>
            <a:r>
              <a:rPr lang="en-US" sz="1200">
                <a:solidFill>
                  <a:srgbClr val="000000"/>
                </a:solidFill>
                <a:extLst>
                  <a:ext uri="http://customooxmlschemas.google.com/">
                    <go:slidesCustomData xmlns:go="http://customooxmlschemas.google.com/" textRoundtripDataId="55"/>
                  </a:ext>
                </a:extLst>
              </a:rPr>
              <a:t> </a:t>
            </a:r>
            <a:endParaRPr sz="1200">
              <a:solidFill>
                <a:srgbClr val="243340"/>
              </a:solidFill>
            </a:endParaRPr>
          </a:p>
        </p:txBody>
      </p:sp>
      <p:sp>
        <p:nvSpPr>
          <p:cNvPr id="1039" name="Google Shape;1039;g88254a00e5_0_2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7" name="Shape 1047"/>
        <p:cNvGrpSpPr/>
        <p:nvPr/>
      </p:nvGrpSpPr>
      <p:grpSpPr>
        <a:xfrm>
          <a:off x="0" y="0"/>
          <a:ext cx="0" cy="0"/>
          <a:chOff x="0" y="0"/>
          <a:chExt cx="0" cy="0"/>
        </a:xfrm>
      </p:grpSpPr>
      <p:sp>
        <p:nvSpPr>
          <p:cNvPr id="1048" name="Google Shape;1048;p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9" name="Google Shape;1049;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222222"/>
                </a:solidFill>
              </a:rPr>
              <a:t>1 minutes</a:t>
            </a:r>
            <a:endParaRPr sz="1200">
              <a:solidFill>
                <a:srgbClr val="222222"/>
              </a:solidFill>
            </a:endParaRPr>
          </a:p>
          <a:p>
            <a:pPr indent="0" lvl="0" marL="0" rtl="0" algn="l">
              <a:lnSpc>
                <a:spcPct val="115000"/>
              </a:lnSpc>
              <a:spcBef>
                <a:spcPts val="0"/>
              </a:spcBef>
              <a:spcAft>
                <a:spcPts val="0"/>
              </a:spcAft>
              <a:buSzPts val="1400"/>
              <a:buNone/>
            </a:pPr>
            <a:r>
              <a:t/>
            </a:r>
            <a:endParaRPr b="1" sz="1200">
              <a:solidFill>
                <a:srgbClr val="222222"/>
              </a:solidFill>
            </a:endParaRPr>
          </a:p>
          <a:p>
            <a:pPr indent="0" lvl="0" marL="0" rtl="0" algn="l">
              <a:lnSpc>
                <a:spcPct val="115000"/>
              </a:lnSpc>
              <a:spcBef>
                <a:spcPts val="0"/>
              </a:spcBef>
              <a:spcAft>
                <a:spcPts val="0"/>
              </a:spcAft>
              <a:buSzPts val="1400"/>
              <a:buNone/>
            </a:pPr>
            <a:r>
              <a:rPr b="1" lang="en-US" sz="1200">
                <a:solidFill>
                  <a:srgbClr val="222222"/>
                </a:solidFill>
              </a:rPr>
              <a:t>SAY: </a:t>
            </a:r>
            <a:r>
              <a:rPr lang="en-US" sz="1200">
                <a:solidFill>
                  <a:srgbClr val="222222"/>
                </a:solidFill>
              </a:rPr>
              <a:t>A quick note about the text selection across all units in the new curriculum.</a:t>
            </a:r>
            <a:r>
              <a:rPr b="1" lang="en-US" sz="1200">
                <a:solidFill>
                  <a:srgbClr val="222222"/>
                </a:solidFill>
              </a:rPr>
              <a:t> </a:t>
            </a:r>
            <a:r>
              <a:rPr lang="en-US" sz="1200">
                <a:solidFill>
                  <a:srgbClr val="222222"/>
                </a:solidFill>
              </a:rPr>
              <a:t>Some of the chosen texts may feel familiar while others might be new to you, which may make us wonder, where did the text lists come from? To determine the texts that would be used in this revised edition,</a:t>
            </a:r>
            <a:r>
              <a:rPr b="1" lang="en-US" sz="1200">
                <a:solidFill>
                  <a:srgbClr val="222222"/>
                </a:solidFill>
              </a:rPr>
              <a:t> Louisiana teachers</a:t>
            </a:r>
            <a:r>
              <a:rPr lang="en-US" sz="1200">
                <a:solidFill>
                  <a:srgbClr val="222222"/>
                </a:solidFill>
              </a:rPr>
              <a:t> were surveyed on their interests of texts and topics.  But more importantly, </a:t>
            </a:r>
            <a:r>
              <a:rPr b="1" lang="en-US" sz="1200">
                <a:solidFill>
                  <a:srgbClr val="222222"/>
                </a:solidFill>
              </a:rPr>
              <a:t>Louisiana high school students </a:t>
            </a:r>
            <a:r>
              <a:rPr lang="en-US" sz="1200">
                <a:solidFill>
                  <a:srgbClr val="222222"/>
                </a:solidFill>
              </a:rPr>
              <a:t>were surveyed on their interests of texts and topics. The Department looked for similarities between the teacher and student surveys when making decisions about content. Additionally, </a:t>
            </a:r>
            <a:r>
              <a:rPr b="1" lang="en-US" sz="1200">
                <a:solidFill>
                  <a:srgbClr val="222222"/>
                </a:solidFill>
              </a:rPr>
              <a:t>national partners </a:t>
            </a:r>
            <a:r>
              <a:rPr lang="en-US" sz="1200">
                <a:solidFill>
                  <a:srgbClr val="222222"/>
                </a:solidFill>
              </a:rPr>
              <a:t>were consulted for their expertise on topics and the appropriate knowledge to be built to prepare students for college and career readiness.</a:t>
            </a:r>
            <a:endParaRPr sz="1200"/>
          </a:p>
        </p:txBody>
      </p:sp>
      <p:sp>
        <p:nvSpPr>
          <p:cNvPr id="1050" name="Google Shape;1050;p9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4" name="Shape 1054"/>
        <p:cNvGrpSpPr/>
        <p:nvPr/>
      </p:nvGrpSpPr>
      <p:grpSpPr>
        <a:xfrm>
          <a:off x="0" y="0"/>
          <a:ext cx="0" cy="0"/>
          <a:chOff x="0" y="0"/>
          <a:chExt cx="0" cy="0"/>
        </a:xfrm>
      </p:grpSpPr>
      <p:sp>
        <p:nvSpPr>
          <p:cNvPr id="1055" name="Google Shape;1055;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6" name="Google Shape;1056;p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extLst>
                  <a:ext uri="http://customooxmlschemas.google.com/">
                    <go:slidesCustomData xmlns:go="http://customooxmlschemas.google.com/" textRoundtripDataId="56"/>
                  </a:ext>
                </a:extLst>
              </a:rPr>
              <a:t>SAY: </a:t>
            </a:r>
            <a:r>
              <a:rPr lang="en-US" sz="1200">
                <a:solidFill>
                  <a:srgbClr val="000000"/>
                </a:solidFill>
              </a:rPr>
              <a:t>So now that we have an understanding of how knowledge is built in a unit, what does a full year in the HS Guidebooks look like? Each grade level will have a year-long topic and students will explore central questions that connect each unit in that year. The units in each grade relate to the year-long topic and work together to build students’ knowledge. Within each unit, students read a series of related texts that were selected not only to meet complexity demands (which we know is important!) but also to build knowledge systematically over the unit, year, and high school grades.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Provide the topics for each grade level (connected to each image on the screen): </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Ninth grade-Change: How do individuals change? How do individuals enact change in others or act as change agents?</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Tenth grade-Stories: How do we tell our story? How do we determine if one’s story is reality or perception?</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Eleventh grade-America: What does it mean to be “American”? </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Twelfth grade-Systems: What systems and structures are needed for a community to function?</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1057" name="Google Shape;1057;p9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8" name="Shape 1068"/>
        <p:cNvGrpSpPr/>
        <p:nvPr/>
      </p:nvGrpSpPr>
      <p:grpSpPr>
        <a:xfrm>
          <a:off x="0" y="0"/>
          <a:ext cx="0" cy="0"/>
          <a:chOff x="0" y="0"/>
          <a:chExt cx="0" cy="0"/>
        </a:xfrm>
      </p:grpSpPr>
      <p:sp>
        <p:nvSpPr>
          <p:cNvPr id="1069" name="Google Shape;1069;p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0" name="Google Shape;1070;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Provide time for participants to jot their thinking in their participant note catchers. If time allows, call on a few volunteers to share.</a:t>
            </a:r>
            <a:endParaRPr sz="1200"/>
          </a:p>
        </p:txBody>
      </p:sp>
      <p:sp>
        <p:nvSpPr>
          <p:cNvPr id="1071" name="Google Shape;1071;p10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Remind folks that they should partner up in pairs or trios with people they don’t already know. Then they should introduce themselves and discuss the question on the slide. They only get about 30 seconds a piece. After 60-90 seconds, bring them together and go to the next slide. Repeat this process for the duration of the Morning Energizer.</a:t>
            </a:r>
            <a:endParaRPr sz="1200"/>
          </a:p>
          <a:p>
            <a:pPr indent="0" lvl="0" marL="0" rtl="0" algn="l">
              <a:lnSpc>
                <a:spcPct val="100000"/>
              </a:lnSpc>
              <a:spcBef>
                <a:spcPts val="0"/>
              </a:spcBef>
              <a:spcAft>
                <a:spcPts val="0"/>
              </a:spcAft>
              <a:buSzPts val="1400"/>
              <a:buNone/>
            </a:pPr>
            <a:r>
              <a:t/>
            </a:r>
            <a:endParaRPr sz="1200"/>
          </a:p>
        </p:txBody>
      </p:sp>
      <p:sp>
        <p:nvSpPr>
          <p:cNvPr id="149" name="Google Shape;149;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6" name="Shape 1076"/>
        <p:cNvGrpSpPr/>
        <p:nvPr/>
      </p:nvGrpSpPr>
      <p:grpSpPr>
        <a:xfrm>
          <a:off x="0" y="0"/>
          <a:ext cx="0" cy="0"/>
          <a:chOff x="0" y="0"/>
          <a:chExt cx="0" cy="0"/>
        </a:xfrm>
      </p:grpSpPr>
      <p:sp>
        <p:nvSpPr>
          <p:cNvPr id="1077" name="Google Shape;1077;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8" name="Google Shape;1078;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400"/>
              <a:buNone/>
            </a:pPr>
            <a:r>
              <a:rPr lang="en-US" sz="1100"/>
              <a:t>15 minutes </a:t>
            </a:r>
            <a:endParaRPr sz="1100"/>
          </a:p>
          <a:p>
            <a:pPr indent="0" lvl="0" marL="0" rtl="0" algn="l">
              <a:lnSpc>
                <a:spcPct val="100000"/>
              </a:lnSpc>
              <a:spcBef>
                <a:spcPts val="0"/>
              </a:spcBef>
              <a:spcAft>
                <a:spcPts val="0"/>
              </a:spcAft>
              <a:buSzPts val="1400"/>
              <a:buNone/>
            </a:pPr>
            <a:r>
              <a:rPr lang="en-US" sz="1100"/>
              <a:t>1:45-2:00</a:t>
            </a:r>
            <a:endParaRPr b="1" sz="1100"/>
          </a:p>
          <a:p>
            <a:pPr indent="0" lvl="0" marL="0" rtl="0" algn="l">
              <a:lnSpc>
                <a:spcPct val="100000"/>
              </a:lnSpc>
              <a:spcBef>
                <a:spcPts val="0"/>
              </a:spcBef>
              <a:spcAft>
                <a:spcPts val="0"/>
              </a:spcAft>
              <a:buSzPts val="1400"/>
              <a:buNone/>
            </a:pPr>
            <a:r>
              <a:t/>
            </a:r>
            <a:endParaRPr/>
          </a:p>
        </p:txBody>
      </p:sp>
      <p:sp>
        <p:nvSpPr>
          <p:cNvPr id="1079" name="Google Shape;1079;p10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2" name="Shape 1082"/>
        <p:cNvGrpSpPr/>
        <p:nvPr/>
      </p:nvGrpSpPr>
      <p:grpSpPr>
        <a:xfrm>
          <a:off x="0" y="0"/>
          <a:ext cx="0" cy="0"/>
          <a:chOff x="0" y="0"/>
          <a:chExt cx="0" cy="0"/>
        </a:xfrm>
      </p:grpSpPr>
      <p:sp>
        <p:nvSpPr>
          <p:cNvPr id="1083" name="Google Shape;1083;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4" name="Google Shape;1084;p10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sz="1100">
                <a:solidFill>
                  <a:srgbClr val="000000"/>
                </a:solidFill>
              </a:rPr>
              <a:t>2:00-2:45</a:t>
            </a:r>
            <a:endParaRPr b="1" sz="1100">
              <a:solidFill>
                <a:srgbClr val="000000"/>
              </a:solidFill>
            </a:endParaRPr>
          </a:p>
          <a:p>
            <a:pPr indent="0" lvl="0" marL="0" rtl="0" algn="l">
              <a:lnSpc>
                <a:spcPct val="100000"/>
              </a:lnSpc>
              <a:spcBef>
                <a:spcPts val="0"/>
              </a:spcBef>
              <a:spcAft>
                <a:spcPts val="0"/>
              </a:spcAft>
              <a:buSzPts val="1400"/>
              <a:buNone/>
            </a:pPr>
            <a:r>
              <a:t/>
            </a:r>
            <a:endParaRPr b="1" sz="1100">
              <a:solidFill>
                <a:srgbClr val="000000"/>
              </a:solidFill>
            </a:endParaRPr>
          </a:p>
          <a:p>
            <a:pPr indent="0" lvl="0" marL="0" rtl="0" algn="l">
              <a:lnSpc>
                <a:spcPct val="100000"/>
              </a:lnSpc>
              <a:spcBef>
                <a:spcPts val="0"/>
              </a:spcBef>
              <a:spcAft>
                <a:spcPts val="0"/>
              </a:spcAft>
              <a:buSzPts val="1400"/>
              <a:buNone/>
            </a:pPr>
            <a:r>
              <a:rPr lang="en-US" sz="1100">
                <a:solidFill>
                  <a:srgbClr val="000000"/>
                </a:solidFill>
              </a:rPr>
              <a:t>45 minutes</a:t>
            </a:r>
            <a:endParaRPr sz="1100">
              <a:solidFill>
                <a:srgbClr val="000000"/>
              </a:solidFill>
            </a:endParaRPr>
          </a:p>
        </p:txBody>
      </p:sp>
      <p:sp>
        <p:nvSpPr>
          <p:cNvPr id="1085" name="Google Shape;1085;p10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8" name="Shape 1088"/>
        <p:cNvGrpSpPr/>
        <p:nvPr/>
      </p:nvGrpSpPr>
      <p:grpSpPr>
        <a:xfrm>
          <a:off x="0" y="0"/>
          <a:ext cx="0" cy="0"/>
          <a:chOff x="0" y="0"/>
          <a:chExt cx="0" cy="0"/>
        </a:xfrm>
      </p:grpSpPr>
      <p:sp>
        <p:nvSpPr>
          <p:cNvPr id="1089" name="Google Shape;1089;p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0" name="Google Shape;1090;p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Today we have already explored how the Instructional Shifts are meant to target equitable access for our students through the design of the ELA Guidebooks 9-12 curriculum. Let’s shift our focus now to how all of these things will help us to meet Louisiana’s ELA goal for all of our high school students. Now that you understand all of the “why”, let’s find out, “what’s in the box?” with the new curriculum.</a:t>
            </a:r>
            <a:endParaRPr sz="1200"/>
          </a:p>
        </p:txBody>
      </p:sp>
      <p:sp>
        <p:nvSpPr>
          <p:cNvPr id="1091" name="Google Shape;1091;p10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5" name="Shape 1095"/>
        <p:cNvGrpSpPr/>
        <p:nvPr/>
      </p:nvGrpSpPr>
      <p:grpSpPr>
        <a:xfrm>
          <a:off x="0" y="0"/>
          <a:ext cx="0" cy="0"/>
          <a:chOff x="0" y="0"/>
          <a:chExt cx="0" cy="0"/>
        </a:xfrm>
      </p:grpSpPr>
      <p:sp>
        <p:nvSpPr>
          <p:cNvPr id="1096" name="Google Shape;1096;p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7" name="Google Shape;1097;p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Additionally, Louisiana DOE has been listening to teacher and student feedback about the curriculum, particularly in the high-school grades. This feedback reflects the data that was shown through the Rand report.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Call on a volunteer to read the statement at the top of the slide.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Many teachers felt as though the Guidebooks were lock-step with little room for differentiation, teacher autonomy, and creativity. Teaching is a science. But teaching is also an art. It encompasses the instructional decisions that teachers make in their classrooms every day that truly make this profession one of finesse and craftsmanship. The revised high school curriculum incorporates teacher and student feedback to provide teachers with more options, more autonomy, and more creativity to use high quality curriculum to meet the needs of every learner in their classrooms.</a:t>
            </a:r>
            <a:endParaRPr sz="1200"/>
          </a:p>
        </p:txBody>
      </p:sp>
      <p:sp>
        <p:nvSpPr>
          <p:cNvPr id="1098" name="Google Shape;1098;p10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4" name="Shape 1104"/>
        <p:cNvGrpSpPr/>
        <p:nvPr/>
      </p:nvGrpSpPr>
      <p:grpSpPr>
        <a:xfrm>
          <a:off x="0" y="0"/>
          <a:ext cx="0" cy="0"/>
          <a:chOff x="0" y="0"/>
          <a:chExt cx="0" cy="0"/>
        </a:xfrm>
      </p:grpSpPr>
      <p:sp>
        <p:nvSpPr>
          <p:cNvPr id="1105" name="Google Shape;1105;p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6" name="Google Shape;1106;p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t>SAY:</a:t>
            </a:r>
            <a:r>
              <a:rPr lang="en-US" sz="1200"/>
              <a:t> We spent most of the morning discussing the “why” behind the new curriculum and its theoretical design. Now let’s get into the nitty gritty and look at how the curriculum is organized and built, and where to find things you’ll need. </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a:t>
            </a:r>
            <a:r>
              <a:rPr lang="en-US" sz="1200">
                <a:solidFill>
                  <a:srgbClr val="000000"/>
                </a:solidFill>
              </a:rPr>
              <a:t> One central design element in the High School ELA Guidebooks is the architecture of the units. There are two types of units, which we are going to investigate more deeply over the next several minutes. There are several Development Units that allow for school and district choice, and an Application Unit that serves for students to show off everything they have learned throughout the year. It is going to be essential to note that teachers won’t be teaching every Development Unit. School systems will be selecting 2 or 3 Development Units, depending on the type of scheduling your school uses.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NOTE: </a:t>
            </a:r>
            <a:r>
              <a:rPr lang="en-US" sz="1200">
                <a:solidFill>
                  <a:srgbClr val="000000"/>
                </a:solidFill>
              </a:rPr>
              <a:t>Participants can find this sample chart in the full Curriculum Guide, along with other information about the available units for each grade level.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p:txBody>
      </p:sp>
      <p:sp>
        <p:nvSpPr>
          <p:cNvPr id="1107" name="Google Shape;1107;p1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2" name="Shape 1112"/>
        <p:cNvGrpSpPr/>
        <p:nvPr/>
      </p:nvGrpSpPr>
      <p:grpSpPr>
        <a:xfrm>
          <a:off x="0" y="0"/>
          <a:ext cx="0" cy="0"/>
          <a:chOff x="0" y="0"/>
          <a:chExt cx="0" cy="0"/>
        </a:xfrm>
      </p:grpSpPr>
      <p:sp>
        <p:nvSpPr>
          <p:cNvPr id="1113" name="Google Shape;1113;p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4" name="Google Shape;1114;p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The main type of unit in the High School ELA Guidebooks is the Development Unit. These units are most similar to the type of instruction that is characterized the Guidebooks 2.0 lessons. Students build classroom culture through a learning community and develop their knowledge around the year-long grade-level central idea about a topic. Schools that use a year-long schedule should select approximately 3 units, while schools with block scheduled semester-long ELA courses should select 2 units.</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p:txBody>
      </p:sp>
      <p:sp>
        <p:nvSpPr>
          <p:cNvPr id="1115" name="Google Shape;1115;p1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0" name="Shape 1120"/>
        <p:cNvGrpSpPr/>
        <p:nvPr/>
      </p:nvGrpSpPr>
      <p:grpSpPr>
        <a:xfrm>
          <a:off x="0" y="0"/>
          <a:ext cx="0" cy="0"/>
          <a:chOff x="0" y="0"/>
          <a:chExt cx="0" cy="0"/>
        </a:xfrm>
      </p:grpSpPr>
      <p:sp>
        <p:nvSpPr>
          <p:cNvPr id="1121" name="Google Shape;1121;p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2" name="Google Shape;1122;p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Here are the anchor texts or unit topics for each Development Unit in each grade level. Please note that the boxes shaded in light gray will be released in 2021. Since you’ll teach only 2 or 3 Development Units per year depending on your school’s schedule and school leaders’ decisions, the 4 that are released will be more than sufficient for this year! School systems that will ultimately want to do one of the units that will be delayed due to circumstances in the 20-21 SY should only purchase two units this year.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Provide time for teachers to discuss which anchor texts in their grade level are most exciting – the goal here is to build investment and excitement to teach these units! </a:t>
            </a:r>
            <a:endParaRPr sz="1200"/>
          </a:p>
        </p:txBody>
      </p:sp>
      <p:sp>
        <p:nvSpPr>
          <p:cNvPr id="1123" name="Google Shape;1123;p1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7" name="Shape 1127"/>
        <p:cNvGrpSpPr/>
        <p:nvPr/>
      </p:nvGrpSpPr>
      <p:grpSpPr>
        <a:xfrm>
          <a:off x="0" y="0"/>
          <a:ext cx="0" cy="0"/>
          <a:chOff x="0" y="0"/>
          <a:chExt cx="0" cy="0"/>
        </a:xfrm>
      </p:grpSpPr>
      <p:sp>
        <p:nvSpPr>
          <p:cNvPr id="1128" name="Google Shape;1128;p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9" name="Google Shape;1129;p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The Application Unit is meant to finish the year with student research on the grade-level topic. Students conduct independent or guided research around their individual research topics as they connect with the year-long learning. These short units are meant to be the final unit in each course.</a:t>
            </a:r>
            <a:endParaRPr sz="1200">
              <a:solidFill>
                <a:srgbClr val="000000"/>
              </a:solidFill>
            </a:endParaRPr>
          </a:p>
          <a:p>
            <a:pPr indent="0" lvl="0" marL="0" rtl="0" algn="l">
              <a:lnSpc>
                <a:spcPct val="100000"/>
              </a:lnSpc>
              <a:spcBef>
                <a:spcPts val="0"/>
              </a:spcBef>
              <a:spcAft>
                <a:spcPts val="0"/>
              </a:spcAft>
              <a:buSzPts val="1400"/>
              <a:buNone/>
            </a:pPr>
            <a:r>
              <a:t/>
            </a:r>
            <a:endParaRPr sz="1000"/>
          </a:p>
        </p:txBody>
      </p:sp>
      <p:sp>
        <p:nvSpPr>
          <p:cNvPr id="1130" name="Google Shape;1130;p1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5" name="Shape 1135"/>
        <p:cNvGrpSpPr/>
        <p:nvPr/>
      </p:nvGrpSpPr>
      <p:grpSpPr>
        <a:xfrm>
          <a:off x="0" y="0"/>
          <a:ext cx="0" cy="0"/>
          <a:chOff x="0" y="0"/>
          <a:chExt cx="0" cy="0"/>
        </a:xfrm>
      </p:grpSpPr>
      <p:sp>
        <p:nvSpPr>
          <p:cNvPr id="1136" name="Google Shape;1136;p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7" name="Google Shape;1137;p1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The Guidebooks lessons follow a predictable pattern. Each unit is divided into sections, each section into lessons, and each lesson into activities. Activities fall into one of four big buckets: read, discuss, present, and write. Each one of those categories is further divided. While we won’t be going deep into this framework today, we do want to acknowledge that these are the main “approaches” to instruction throughout Guidebooks lessons. We will have time to dig more deeply into each approach in Module 3 and in later modules as well. If you’re curious to learn more before that point, there are descriptions of each approach in the Curriculum Guide that you can refer to. </a:t>
            </a:r>
            <a:endParaRPr sz="1200"/>
          </a:p>
        </p:txBody>
      </p:sp>
      <p:sp>
        <p:nvSpPr>
          <p:cNvPr id="1138" name="Google Shape;1138;p1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5" name="Shape 1145"/>
        <p:cNvGrpSpPr/>
        <p:nvPr/>
      </p:nvGrpSpPr>
      <p:grpSpPr>
        <a:xfrm>
          <a:off x="0" y="0"/>
          <a:ext cx="0" cy="0"/>
          <a:chOff x="0" y="0"/>
          <a:chExt cx="0" cy="0"/>
        </a:xfrm>
      </p:grpSpPr>
      <p:sp>
        <p:nvSpPr>
          <p:cNvPr id="1146" name="Google Shape;1146;p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7" name="Google Shape;1147;p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I’m sure a question that you have had all day today is, “But HOW do I get to the curriculum?” In just a moment you are going to get an opportunity to dig into the Louisiana Curriculum Hub, but before you begin your individual investigation, let me take just a few minutes to orient you to the website. This orientation is going to go really fast and be very high-level, but then you will have some time to really dig into the resources and ask questions. I’m happy to answer questions and help you navigate the site once we get into our next activity. Let’s take just a moment for me to show you a few of the features of the Louisiana Curriculum Hub website.</a:t>
            </a:r>
            <a:endParaRPr sz="1200"/>
          </a:p>
        </p:txBody>
      </p:sp>
      <p:sp>
        <p:nvSpPr>
          <p:cNvPr id="1148" name="Google Shape;1148;p1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Point out which side of the room participants should move to depending on their selection. Instruct participants to move once they have decided.</a:t>
            </a:r>
            <a:endParaRPr sz="1200"/>
          </a:p>
          <a:p>
            <a:pPr indent="0" lvl="0" marL="0" rtl="0" algn="l">
              <a:lnSpc>
                <a:spcPct val="100000"/>
              </a:lnSpc>
              <a:spcBef>
                <a:spcPts val="0"/>
              </a:spcBef>
              <a:spcAft>
                <a:spcPts val="0"/>
              </a:spcAft>
              <a:buSzPts val="1400"/>
              <a:buNone/>
            </a:pPr>
            <a:r>
              <a:t/>
            </a:r>
            <a:endParaRPr sz="1200"/>
          </a:p>
        </p:txBody>
      </p:sp>
      <p:sp>
        <p:nvSpPr>
          <p:cNvPr id="155" name="Google Shape;155;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3" name="Shape 1153"/>
        <p:cNvGrpSpPr/>
        <p:nvPr/>
      </p:nvGrpSpPr>
      <p:grpSpPr>
        <a:xfrm>
          <a:off x="0" y="0"/>
          <a:ext cx="0" cy="0"/>
          <a:chOff x="0" y="0"/>
          <a:chExt cx="0" cy="0"/>
        </a:xfrm>
      </p:grpSpPr>
      <p:sp>
        <p:nvSpPr>
          <p:cNvPr id="1154" name="Google Shape;1154;p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5" name="Google Shape;1155;p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This is the homepage of the Louisiana Curriculum Hub website.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 to reveal arrow.</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One important document will be the Curriculum Guide. In this guide, you will find many tips and helpful hints to support you and guide your implementation of this curriculum.</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If participants have questions on this slide, consider answering, “In a few minutes you’ll have time to download and look through this resource, but for now, we’re just highlighting a few of the features of the website,” or another respectful variation.</a:t>
            </a:r>
            <a:endParaRPr sz="1200"/>
          </a:p>
        </p:txBody>
      </p:sp>
      <p:sp>
        <p:nvSpPr>
          <p:cNvPr id="1156" name="Google Shape;1156;p1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1" name="Shape 1161"/>
        <p:cNvGrpSpPr/>
        <p:nvPr/>
      </p:nvGrpSpPr>
      <p:grpSpPr>
        <a:xfrm>
          <a:off x="0" y="0"/>
          <a:ext cx="0" cy="0"/>
          <a:chOff x="0" y="0"/>
          <a:chExt cx="0" cy="0"/>
        </a:xfrm>
      </p:grpSpPr>
      <p:sp>
        <p:nvSpPr>
          <p:cNvPr id="1162" name="Google Shape;1162;p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3" name="Google Shape;1163;p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To access your units and daily lessons, simply select the grade level here.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If participants have questions on this slide, consider answering, “In a few minutes you’ll have time to download and look through this resource, but for now, we’re just highlighting a few of the features of the website,” or another respectful variation.</a:t>
            </a:r>
            <a:endParaRPr sz="1200"/>
          </a:p>
        </p:txBody>
      </p:sp>
      <p:sp>
        <p:nvSpPr>
          <p:cNvPr id="1164" name="Google Shape;1164;p1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8" name="Shape 1168"/>
        <p:cNvGrpSpPr/>
        <p:nvPr/>
      </p:nvGrpSpPr>
      <p:grpSpPr>
        <a:xfrm>
          <a:off x="0" y="0"/>
          <a:ext cx="0" cy="0"/>
          <a:chOff x="0" y="0"/>
          <a:chExt cx="0" cy="0"/>
        </a:xfrm>
      </p:grpSpPr>
      <p:sp>
        <p:nvSpPr>
          <p:cNvPr id="1169" name="Google Shape;1169;p1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0" name="Google Shape;1170;p1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Once you are in the grade level you wish to teach, the units will appear down the left side of the screen. Simply click on the unit you wish to view.</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For the purposes of our time together, we will primarily be working the 10th grade unit, </a:t>
            </a:r>
            <a:r>
              <a:rPr i="1" lang="en-US" sz="1200"/>
              <a:t>Things Fall Apart</a:t>
            </a:r>
            <a:r>
              <a:rPr lang="en-US" sz="1200"/>
              <a:t> so I’m going to choose that unit.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If participants have questions on this slide, consider answering, “In a few minutes you’ll have time to download and look through this resource, but for now, we’re just highlighting a few of the features of the website,” or another respectful variation.</a:t>
            </a:r>
            <a:endParaRPr sz="1200"/>
          </a:p>
        </p:txBody>
      </p:sp>
      <p:sp>
        <p:nvSpPr>
          <p:cNvPr id="1171" name="Google Shape;1171;p1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5" name="Shape 1175"/>
        <p:cNvGrpSpPr/>
        <p:nvPr/>
      </p:nvGrpSpPr>
      <p:grpSpPr>
        <a:xfrm>
          <a:off x="0" y="0"/>
          <a:ext cx="0" cy="0"/>
          <a:chOff x="0" y="0"/>
          <a:chExt cx="0" cy="0"/>
        </a:xfrm>
      </p:grpSpPr>
      <p:sp>
        <p:nvSpPr>
          <p:cNvPr id="1176" name="Google Shape;1176;p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7" name="Google Shape;1177;p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Once you have selected the unit, you will be taken to the unit overview page. Here you will find all of the resources you need to teach the unit.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At the top of the page you will see the unit’s essential question. Students will work throughout the unit to build their knowledge with the goal of answering this question.</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Next, you will find a brief overview of the unit. This is a very high-level narrative of the knowledge students will build to answer the essential question.</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On the right side of the screen, several links will help you navigate the necessary resources. If you click on “Assessments,” you will access the Evaluation Plan for the unit which includes directions for the culminating task, a rubric and a student exemplar for assessing the task, and guidance for daily monitoring and section diagnostics. We will spend more time tomorrow (or in Module 2) digging into the assessment philosophy and types of assessments included with the Guidebooks.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If you click on texts, you will be taken to the text overview document for the unit. In this document, you will find a list of necessary texts or media to be used in the unit and text complexity rubrics for the anchor text and necessary supplemental texts.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The Materials link will take you to a zip folder that allows you to download all of the necessary student handouts.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And finally, to get to the lessons you will present to your students you will click on the appropriate section link.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Pause here to ask for any high-level questions. As participants ask detailed questions (which is highly likely), let them know that they are preparing to investigate the curriculum hub for themselves and that this demonstration was a high-level orientation. Remind them that they can use the parking lot to jot questions, and that you will be available for helping them once they begin their next activity.</a:t>
            </a:r>
            <a:endParaRPr sz="1200"/>
          </a:p>
        </p:txBody>
      </p:sp>
      <p:sp>
        <p:nvSpPr>
          <p:cNvPr id="1178" name="Google Shape;1178;p1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7" name="Shape 1187"/>
        <p:cNvGrpSpPr/>
        <p:nvPr/>
      </p:nvGrpSpPr>
      <p:grpSpPr>
        <a:xfrm>
          <a:off x="0" y="0"/>
          <a:ext cx="0" cy="0"/>
          <a:chOff x="0" y="0"/>
          <a:chExt cx="0" cy="0"/>
        </a:xfrm>
      </p:grpSpPr>
      <p:sp>
        <p:nvSpPr>
          <p:cNvPr id="1188" name="Google Shape;1188;p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9" name="Google Shape;1189;p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Finally, you are in the unit and section you wish to teach.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Each section page houses a section overview, similar to the unit overview but focused on the knowledge students will build within that section of the unit.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The section diagnostic is the questions students must answer in the section. These section diagnostics have several functions, and we will dig into them much more deeply tomorrow (or in Module 2) when we engage in a unit study, but the headline is that they will help you purposefully and intentionally choose the best optional activities for your students.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And lastly on this page you will find the daily lessons within that section.</a:t>
            </a:r>
            <a:endParaRPr sz="1200"/>
          </a:p>
        </p:txBody>
      </p:sp>
      <p:sp>
        <p:nvSpPr>
          <p:cNvPr id="1190" name="Google Shape;1190;p1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6" name="Shape 1196"/>
        <p:cNvGrpSpPr/>
        <p:nvPr/>
      </p:nvGrpSpPr>
      <p:grpSpPr>
        <a:xfrm>
          <a:off x="0" y="0"/>
          <a:ext cx="0" cy="0"/>
          <a:chOff x="0" y="0"/>
          <a:chExt cx="0" cy="0"/>
        </a:xfrm>
      </p:grpSpPr>
      <p:sp>
        <p:nvSpPr>
          <p:cNvPr id="1197" name="Google Shape;1197;p1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8" name="Google Shape;1198;p1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Provide time for participants to explore the curriculum platform. Be ready to assist participants in logging on to the site, navigating the platform, and answering general curriculum questions. You may want to defer some questions to the parking lot, as we will be digging into the curriculum specifics more deeply in Module 2.</a:t>
            </a:r>
            <a:endParaRPr sz="1200"/>
          </a:p>
        </p:txBody>
      </p:sp>
      <p:sp>
        <p:nvSpPr>
          <p:cNvPr id="1199" name="Google Shape;1199;p1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4" name="Shape 1204"/>
        <p:cNvGrpSpPr/>
        <p:nvPr/>
      </p:nvGrpSpPr>
      <p:grpSpPr>
        <a:xfrm>
          <a:off x="0" y="0"/>
          <a:ext cx="0" cy="0"/>
          <a:chOff x="0" y="0"/>
          <a:chExt cx="0" cy="0"/>
        </a:xfrm>
      </p:grpSpPr>
      <p:sp>
        <p:nvSpPr>
          <p:cNvPr id="1205" name="Google Shape;1205;g88254a00e5_0_4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6" name="Google Shape;1206;g88254a00e5_0_4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4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Pose the questions on the slide and allow participants to discuss at their tables.  Listen for responses and ask for participants to share with the whole group if time allows. </a:t>
            </a:r>
            <a:endParaRPr sz="1200"/>
          </a:p>
        </p:txBody>
      </p:sp>
      <p:sp>
        <p:nvSpPr>
          <p:cNvPr id="1207" name="Google Shape;1207;g88254a00e5_0_4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2" name="Shape 1212"/>
        <p:cNvGrpSpPr/>
        <p:nvPr/>
      </p:nvGrpSpPr>
      <p:grpSpPr>
        <a:xfrm>
          <a:off x="0" y="0"/>
          <a:ext cx="0" cy="0"/>
          <a:chOff x="0" y="0"/>
          <a:chExt cx="0" cy="0"/>
        </a:xfrm>
      </p:grpSpPr>
      <p:sp>
        <p:nvSpPr>
          <p:cNvPr id="1213" name="Google Shape;1213;g8a10a12c36_0_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4" name="Google Shape;1214;g8a10a12c36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Before we move on, we wanted to take a moment to clarify the approach to assessment, since this is a component we have not yet spent time unpacking together. This graphic depicts the Guidebooks’ approach to assessment. In the guidebook units, assessment is accomplished through three main practices: Monitor daily &gt; Diagnose in each section &gt; Evaluate at the end. On this graphic, you can see a visual representation of the approach to assessment. There are multiple opportunities throughout each lesson and unit to monitor student needs daily, diagnose after each section, and finally evaluate through the Culminating Task at the end of the unit.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You can see the Culminating Task at the end of the path, which signifies the end of the unit where students are evaluated on the knowledge and skills they’ve acquired throughout the unit. However, it’s critically important that Culminating Task is not the only time we are assessing students and analyzing this formative data to make intentional instructional decisions and adjust course to support students throughout the unit. We should not be waiting until the end! We’ll go into more detail about the “Section Diagnostics” you see pictured here in Module 2, and we’ll explore how “Optional Activities” can support you to respond effectively to student needs based on the data you collect in Module 3. For now, just know that there are multiple opportunities embedded throughout each unit (in each section) to diagnose needs, AND there are daily opportunities to monitor students’ understanding along the way. </a:t>
            </a:r>
            <a:endParaRPr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Clr>
                <a:srgbClr val="000000"/>
              </a:buClr>
              <a:buSzPts val="1400"/>
              <a:buFont typeface="Arial"/>
              <a:buNone/>
            </a:pPr>
            <a:r>
              <a:t/>
            </a:r>
            <a:endParaRPr sz="1200"/>
          </a:p>
        </p:txBody>
      </p:sp>
      <p:sp>
        <p:nvSpPr>
          <p:cNvPr id="1215" name="Google Shape;1215;g8a10a12c36_0_5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9" name="Shape 1219"/>
        <p:cNvGrpSpPr/>
        <p:nvPr/>
      </p:nvGrpSpPr>
      <p:grpSpPr>
        <a:xfrm>
          <a:off x="0" y="0"/>
          <a:ext cx="0" cy="0"/>
          <a:chOff x="0" y="0"/>
          <a:chExt cx="0" cy="0"/>
        </a:xfrm>
      </p:grpSpPr>
      <p:sp>
        <p:nvSpPr>
          <p:cNvPr id="1220" name="Google Shape;1220;p1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1" name="Google Shape;1221;p1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4 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Review the directions for the exit ticket by reading the prompts on the slide. Instruct participants to capture their thinking on the exit ticket in their participant note catchers. </a:t>
            </a:r>
            <a:endParaRPr sz="1200">
              <a:solidFill>
                <a:srgbClr val="000000"/>
              </a:solidFill>
            </a:endParaRPr>
          </a:p>
        </p:txBody>
      </p:sp>
      <p:sp>
        <p:nvSpPr>
          <p:cNvPr id="1222" name="Google Shape;1222;p1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7" name="Shape 1227"/>
        <p:cNvGrpSpPr/>
        <p:nvPr/>
      </p:nvGrpSpPr>
      <p:grpSpPr>
        <a:xfrm>
          <a:off x="0" y="0"/>
          <a:ext cx="0" cy="0"/>
          <a:chOff x="0" y="0"/>
          <a:chExt cx="0" cy="0"/>
        </a:xfrm>
      </p:grpSpPr>
      <p:sp>
        <p:nvSpPr>
          <p:cNvPr id="1228" name="Google Shape;1228;p1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9" name="Google Shape;1229;p1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0000"/>
              </a:buClr>
              <a:buSzPts val="1400"/>
              <a:buFont typeface="Arial"/>
              <a:buNone/>
            </a:pPr>
            <a:r>
              <a:rPr lang="en-US" sz="1200">
                <a:solidFill>
                  <a:srgbClr val="000000"/>
                </a:solidFill>
              </a:rPr>
              <a:t>15 minutes</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2:45-3:00</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1230" name="Google Shape;1230;p1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Facilitator note:</a:t>
            </a:r>
            <a:r>
              <a:rPr lang="en-US" sz="1200"/>
              <a:t> Remind folks that they should partner up in pairs or trios with people they don’t already know. Then they should introduce themselves and discuss the question on the slide. They only get about 30 seconds a piece. After 60-90 seconds, bring them together and go to the next slide. Repeat this process for the duration of the Morning Energizer.</a:t>
            </a:r>
            <a:endParaRPr sz="1200"/>
          </a:p>
          <a:p>
            <a:pPr indent="0" lvl="0" marL="0" rtl="0" algn="l">
              <a:lnSpc>
                <a:spcPct val="100000"/>
              </a:lnSpc>
              <a:spcBef>
                <a:spcPts val="0"/>
              </a:spcBef>
              <a:spcAft>
                <a:spcPts val="0"/>
              </a:spcAft>
              <a:buSzPts val="1400"/>
              <a:buNone/>
            </a:pPr>
            <a:r>
              <a:t/>
            </a:r>
            <a:endParaRPr sz="1200"/>
          </a:p>
        </p:txBody>
      </p:sp>
      <p:sp>
        <p:nvSpPr>
          <p:cNvPr id="162" name="Google Shape;162;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3" name="Shape 1233"/>
        <p:cNvGrpSpPr/>
        <p:nvPr/>
      </p:nvGrpSpPr>
      <p:grpSpPr>
        <a:xfrm>
          <a:off x="0" y="0"/>
          <a:ext cx="0" cy="0"/>
          <a:chOff x="0" y="0"/>
          <a:chExt cx="0" cy="0"/>
        </a:xfrm>
      </p:grpSpPr>
      <p:sp>
        <p:nvSpPr>
          <p:cNvPr id="1234" name="Google Shape;1234;g8aeb5e1699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5" name="Google Shape;1235;g8aeb5e169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100"/>
              <a:t>30 seconds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b="1" lang="en-US" sz="1100"/>
              <a:t>SAY: </a:t>
            </a:r>
            <a:r>
              <a:rPr lang="en-US" sz="1100"/>
              <a:t>Before we close out, we wanted to direct you to an incredibly useful resource that will support your learning, planning, and implementation of Guidebooks 9-12. This is the cover of the “new and improved” Curriculum Guide! This is accessible on the Louisiana Curriculum Hub homepage, and includes tons of guidance on planning, implementation, and the design of the curriculum. We’ll be digging in to other components of this guide in future trainings, but in the meantime we wanted to share that a new and improved version has been released in June 2020. To know that you’re using the most updated version, please ensure your copy has the text “Curriculum Guide” in PURPLE. </a:t>
            </a:r>
            <a:endParaRPr sz="1100"/>
          </a:p>
        </p:txBody>
      </p:sp>
      <p:sp>
        <p:nvSpPr>
          <p:cNvPr id="1236" name="Google Shape;1236;g8aeb5e1699_1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1" name="Shape 1241"/>
        <p:cNvGrpSpPr/>
        <p:nvPr/>
      </p:nvGrpSpPr>
      <p:grpSpPr>
        <a:xfrm>
          <a:off x="0" y="0"/>
          <a:ext cx="0" cy="0"/>
          <a:chOff x="0" y="0"/>
          <a:chExt cx="0" cy="0"/>
        </a:xfrm>
      </p:grpSpPr>
      <p:sp>
        <p:nvSpPr>
          <p:cNvPr id="1242" name="Google Shape;1242;p1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3" name="Google Shape;1243;p1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5-10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Ask participants to arrange themselves in a circle. Call on a volunteer to read the question on the slide. Go around the circle to get feedback on how participants are feeling at the end of the day.</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1244" name="Google Shape;1244;p1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8" name="Shape 1248"/>
        <p:cNvGrpSpPr/>
        <p:nvPr/>
      </p:nvGrpSpPr>
      <p:grpSpPr>
        <a:xfrm>
          <a:off x="0" y="0"/>
          <a:ext cx="0" cy="0"/>
          <a:chOff x="0" y="0"/>
          <a:chExt cx="0" cy="0"/>
        </a:xfrm>
      </p:grpSpPr>
      <p:sp>
        <p:nvSpPr>
          <p:cNvPr id="1249" name="Google Shape;1249;g8aeb5e1699_1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0" name="Google Shape;1250;g8aeb5e1699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In our pre-training communications, we requested that you secure a copy of Chinua Achebe’s novel </a:t>
            </a:r>
            <a:r>
              <a:rPr i="1" lang="en-US" sz="1200"/>
              <a:t>Things Fall Apart </a:t>
            </a:r>
            <a:r>
              <a:rPr lang="en-US" sz="1200"/>
              <a:t> from your school or library before Module 3. This is a friendly reminder to please have your copy of this book available for Module 3! </a:t>
            </a:r>
            <a:endParaRPr sz="1200"/>
          </a:p>
          <a:p>
            <a:pPr indent="0" lvl="0" marL="0" rtl="0" algn="l">
              <a:spcBef>
                <a:spcPts val="0"/>
              </a:spcBef>
              <a:spcAft>
                <a:spcPts val="0"/>
              </a:spcAft>
              <a:buNone/>
            </a:pPr>
            <a:r>
              <a:t/>
            </a:r>
            <a:endParaRPr sz="1200"/>
          </a:p>
        </p:txBody>
      </p:sp>
      <p:sp>
        <p:nvSpPr>
          <p:cNvPr id="1251" name="Google Shape;1251;g8aeb5e1699_1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5" name="Shape 1255"/>
        <p:cNvGrpSpPr/>
        <p:nvPr/>
      </p:nvGrpSpPr>
      <p:grpSpPr>
        <a:xfrm>
          <a:off x="0" y="0"/>
          <a:ext cx="0" cy="0"/>
          <a:chOff x="0" y="0"/>
          <a:chExt cx="0" cy="0"/>
        </a:xfrm>
      </p:grpSpPr>
      <p:sp>
        <p:nvSpPr>
          <p:cNvPr id="1256" name="Google Shape;1256;g8accbb5978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7" name="Google Shape;1257;g8accbb597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sz="1100"/>
              <a:t>SAY: </a:t>
            </a:r>
            <a:r>
              <a:rPr lang="en-US" sz="1100"/>
              <a:t>Thank you so much for your participation and engagement today! Please take a few moments before you leave to share your feedback by completing our survey. </a:t>
            </a:r>
            <a:endParaRPr sz="1100"/>
          </a:p>
        </p:txBody>
      </p:sp>
      <p:sp>
        <p:nvSpPr>
          <p:cNvPr id="1258" name="Google Shape;1258;g8accbb5978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Point out which side of the room participants should move to depending on their selection. Instruct participants to move once they have decided.</a:t>
            </a:r>
            <a:endParaRPr sz="1200"/>
          </a:p>
          <a:p>
            <a:pPr indent="0" lvl="0" marL="0" rtl="0" algn="l">
              <a:lnSpc>
                <a:spcPct val="100000"/>
              </a:lnSpc>
              <a:spcBef>
                <a:spcPts val="0"/>
              </a:spcBef>
              <a:spcAft>
                <a:spcPts val="0"/>
              </a:spcAft>
              <a:buSzPts val="1400"/>
              <a:buNone/>
            </a:pPr>
            <a:r>
              <a:t/>
            </a:r>
            <a:endParaRPr sz="1200"/>
          </a:p>
        </p:txBody>
      </p:sp>
      <p:sp>
        <p:nvSpPr>
          <p:cNvPr id="168" name="Google Shape;168;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Remind folks that they should partner up in pairs or trios with people they don’t already know. Then they should introduce themselves and discuss the question on the slide. They only get about 30 seconds a piece. After 60-90 seconds, bring them together and go to the next slide. Repeat this process for the duration of the Morning Energizer.</a:t>
            </a:r>
            <a:endParaRPr sz="1200"/>
          </a:p>
          <a:p>
            <a:pPr indent="0" lvl="0" marL="0" rtl="0" algn="l">
              <a:lnSpc>
                <a:spcPct val="100000"/>
              </a:lnSpc>
              <a:spcBef>
                <a:spcPts val="0"/>
              </a:spcBef>
              <a:spcAft>
                <a:spcPts val="0"/>
              </a:spcAft>
              <a:buSzPts val="1400"/>
              <a:buNone/>
            </a:pPr>
            <a:r>
              <a:t/>
            </a:r>
            <a:endParaRPr sz="1200"/>
          </a:p>
        </p:txBody>
      </p:sp>
      <p:sp>
        <p:nvSpPr>
          <p:cNvPr id="175" name="Google Shape;175;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Point out which side of the room participants should move to depending on their selection. Instruct participants to move once they have decided.</a:t>
            </a:r>
            <a:endParaRPr sz="1200"/>
          </a:p>
          <a:p>
            <a:pPr indent="0" lvl="0" marL="0" rtl="0" algn="l">
              <a:lnSpc>
                <a:spcPct val="100000"/>
              </a:lnSpc>
              <a:spcBef>
                <a:spcPts val="0"/>
              </a:spcBef>
              <a:spcAft>
                <a:spcPts val="0"/>
              </a:spcAft>
              <a:buSzPts val="1400"/>
              <a:buNone/>
            </a:pPr>
            <a:r>
              <a:t/>
            </a:r>
            <a:endParaRPr sz="1200"/>
          </a:p>
        </p:txBody>
      </p:sp>
      <p:sp>
        <p:nvSpPr>
          <p:cNvPr id="181" name="Google Shape;181;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Remind folks that they should partner up in pairs or trios with people they don’t already know. Then they should introduce themselves and discuss the question on the slide. They only get about 30 seconds a piece. After 60-90 seconds, bring them together and go to the next slide. Repeat this process for the duration of the Morning Energizer.</a:t>
            </a:r>
            <a:endParaRPr sz="1200"/>
          </a:p>
          <a:p>
            <a:pPr indent="0" lvl="0" marL="0" rtl="0" algn="l">
              <a:lnSpc>
                <a:spcPct val="100000"/>
              </a:lnSpc>
              <a:spcBef>
                <a:spcPts val="0"/>
              </a:spcBef>
              <a:spcAft>
                <a:spcPts val="0"/>
              </a:spcAft>
              <a:buSzPts val="1400"/>
              <a:buNone/>
            </a:pPr>
            <a:r>
              <a:t/>
            </a:r>
            <a:endParaRPr sz="1200"/>
          </a:p>
        </p:txBody>
      </p:sp>
      <p:sp>
        <p:nvSpPr>
          <p:cNvPr id="188" name="Google Shape;188;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Point out which side of the room participants should move to depending on their selection. Instruct participants to move once they have decided.</a:t>
            </a:r>
            <a:endParaRPr sz="1200"/>
          </a:p>
          <a:p>
            <a:pPr indent="0" lvl="0" marL="0" rtl="0" algn="l">
              <a:lnSpc>
                <a:spcPct val="100000"/>
              </a:lnSpc>
              <a:spcBef>
                <a:spcPts val="0"/>
              </a:spcBef>
              <a:spcAft>
                <a:spcPts val="0"/>
              </a:spcAft>
              <a:buSzPts val="1400"/>
              <a:buNone/>
            </a:pPr>
            <a:r>
              <a:t/>
            </a:r>
            <a:endParaRPr/>
          </a:p>
        </p:txBody>
      </p:sp>
      <p:sp>
        <p:nvSpPr>
          <p:cNvPr id="194" name="Google Shape;194;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 name="Google Shape;6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lang="en-US" sz="1200"/>
              <a:t>8:00-8:15</a:t>
            </a:r>
            <a:endParaRPr b="1" sz="1200"/>
          </a:p>
          <a:p>
            <a:pPr indent="0" lvl="0" marL="0" marR="0" rtl="0" algn="l">
              <a:lnSpc>
                <a:spcPct val="100000"/>
              </a:lnSpc>
              <a:spcBef>
                <a:spcPts val="0"/>
              </a:spcBef>
              <a:spcAft>
                <a:spcPts val="0"/>
              </a:spcAft>
              <a:buSzPts val="1400"/>
              <a:buNone/>
            </a:pPr>
            <a:r>
              <a:t/>
            </a:r>
            <a:endParaRPr sz="1200"/>
          </a:p>
          <a:p>
            <a:pPr indent="0" lvl="0" marL="0" marR="0" rtl="0" algn="l">
              <a:lnSpc>
                <a:spcPct val="100000"/>
              </a:lnSpc>
              <a:spcBef>
                <a:spcPts val="0"/>
              </a:spcBef>
              <a:spcAft>
                <a:spcPts val="0"/>
              </a:spcAft>
              <a:buSzPts val="1400"/>
              <a:buNone/>
            </a:pPr>
            <a:r>
              <a:rPr lang="en-US" sz="1200"/>
              <a:t>15 minutes for the Intro Slides </a:t>
            </a:r>
            <a:endParaRPr sz="1200"/>
          </a:p>
          <a:p>
            <a:pPr indent="0" lvl="0" marL="0" marR="0" rtl="0" algn="l">
              <a:lnSpc>
                <a:spcPct val="100000"/>
              </a:lnSpc>
              <a:spcBef>
                <a:spcPts val="0"/>
              </a:spcBef>
              <a:spcAft>
                <a:spcPts val="0"/>
              </a:spcAft>
              <a:buSzPts val="1400"/>
              <a:buNone/>
            </a:pPr>
            <a:r>
              <a:t/>
            </a:r>
            <a:endParaRPr b="1" sz="1200"/>
          </a:p>
          <a:p>
            <a:pPr indent="0" lvl="0" marL="0" marR="0" rtl="0" algn="l">
              <a:lnSpc>
                <a:spcPct val="100000"/>
              </a:lnSpc>
              <a:spcBef>
                <a:spcPts val="0"/>
              </a:spcBef>
              <a:spcAft>
                <a:spcPts val="0"/>
              </a:spcAft>
              <a:buSzPts val="1400"/>
              <a:buNone/>
            </a:pPr>
            <a:r>
              <a:rPr b="1" lang="en-US" sz="1200"/>
              <a:t>DO: </a:t>
            </a:r>
            <a:r>
              <a:rPr lang="en-US" sz="1200"/>
              <a:t>Welcome participants and express your excitement to work with them! </a:t>
            </a:r>
            <a:endParaRPr sz="1200"/>
          </a:p>
        </p:txBody>
      </p:sp>
      <p:sp>
        <p:nvSpPr>
          <p:cNvPr id="61" name="Google Shape;61;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Google Shape;19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Remind folks that they should partner up in pairs or trios with people they don’t already know. Then they should introduce themselves and discuss the question on the slide. They only get about 30 seconds a piece. After 60-90 seconds, bring them together and go to the next slide. Repeat this process for the duration of the Morning Energizer.</a:t>
            </a:r>
            <a:endParaRPr sz="1200"/>
          </a:p>
        </p:txBody>
      </p:sp>
      <p:sp>
        <p:nvSpPr>
          <p:cNvPr id="201" name="Google Shape;201;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Session Duration: 60 minutes </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8:15-9:15</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07" name="Google Shape;207;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Today, we launch a 7-day series of professional learning that is rooted in research. </a:t>
            </a:r>
            <a:r>
              <a:rPr lang="en-US" sz="1200">
                <a:solidFill>
                  <a:srgbClr val="000000"/>
                </a:solidFill>
              </a:rPr>
              <a:t>Our model of professional learning is based on three research-based elements which we refer to as the head, heart, and habits of professional learning.</a:t>
            </a:r>
            <a:endParaRPr sz="1200">
              <a:solidFill>
                <a:srgbClr val="000000"/>
              </a:solidFill>
            </a:endParaRPr>
          </a:p>
          <a:p>
            <a:pPr indent="-228600" lvl="0" marL="228600" rtl="0" algn="l">
              <a:lnSpc>
                <a:spcPct val="100000"/>
              </a:lnSpc>
              <a:spcBef>
                <a:spcPts val="0"/>
              </a:spcBef>
              <a:spcAft>
                <a:spcPts val="0"/>
              </a:spcAft>
              <a:buSzPts val="1200"/>
              <a:buFont typeface="Calibri"/>
              <a:buAutoNum type="arabicParenR"/>
            </a:pPr>
            <a:r>
              <a:rPr lang="en-US" sz="1200">
                <a:solidFill>
                  <a:srgbClr val="000000"/>
                </a:solidFill>
              </a:rPr>
              <a:t>The Head represents Core Content. This means that our PD is grounded in specific curriculum and focuses on high quality instructional practices. </a:t>
            </a:r>
            <a:endParaRPr sz="1200">
              <a:solidFill>
                <a:srgbClr val="000000"/>
              </a:solidFill>
            </a:endParaRPr>
          </a:p>
          <a:p>
            <a:pPr indent="-228600" lvl="0" marL="228600" rtl="0" algn="l">
              <a:lnSpc>
                <a:spcPct val="100000"/>
              </a:lnSpc>
              <a:spcBef>
                <a:spcPts val="0"/>
              </a:spcBef>
              <a:spcAft>
                <a:spcPts val="0"/>
              </a:spcAft>
              <a:buSzPts val="1200"/>
              <a:buFont typeface="Calibri"/>
              <a:buAutoNum type="arabicParenR"/>
            </a:pPr>
            <a:r>
              <a:rPr lang="en-US" sz="1200">
                <a:solidFill>
                  <a:srgbClr val="000000"/>
                </a:solidFill>
              </a:rPr>
              <a:t>The Heart represents the Teacher-Led Communities that we build over time.  At the core of this principle is teacher collaboration and relationships, which is called social capital. Just as financial capital is money invested in a business to help it grow, so the social capital of strong teacher relationships and collaboration help students learn and perform better. The relationships we build within and across our grade levels and buildings can actually help our students!</a:t>
            </a:r>
            <a:endParaRPr sz="1200"/>
          </a:p>
          <a:p>
            <a:pPr indent="-228600" lvl="0" marL="228600" rtl="0" algn="l">
              <a:lnSpc>
                <a:spcPct val="100000"/>
              </a:lnSpc>
              <a:spcBef>
                <a:spcPts val="0"/>
              </a:spcBef>
              <a:spcAft>
                <a:spcPts val="0"/>
              </a:spcAft>
              <a:buSzPts val="1200"/>
              <a:buFont typeface="Calibri"/>
              <a:buAutoNum type="arabicParenR"/>
            </a:pPr>
            <a:r>
              <a:rPr lang="en-US" sz="1200">
                <a:solidFill>
                  <a:srgbClr val="000000"/>
                </a:solidFill>
              </a:rPr>
              <a:t>The Habits represents the Cycles of Inquiry. Our Professional Learning is not simply a “one and done” PD. Instead, we engage in repeated cycles of inquiry that advance student learning over time.</a:t>
            </a:r>
            <a:endParaRPr sz="1200"/>
          </a:p>
          <a:p>
            <a:pPr indent="-152400" lvl="0" marL="228600" rtl="0" algn="l">
              <a:lnSpc>
                <a:spcPct val="100000"/>
              </a:lnSpc>
              <a:spcBef>
                <a:spcPts val="0"/>
              </a:spcBef>
              <a:spcAft>
                <a:spcPts val="0"/>
              </a:spcAft>
              <a:buSzPts val="1200"/>
              <a:buFont typeface="Calibri"/>
              <a:buNone/>
            </a:pPr>
            <a:r>
              <a:t/>
            </a:r>
            <a:endParaRPr sz="1200">
              <a:solidFill>
                <a:srgbClr val="000000"/>
              </a:solidFill>
            </a:endParaRPr>
          </a:p>
          <a:p>
            <a:pPr indent="0" lvl="0" marL="0" rtl="0" algn="l">
              <a:lnSpc>
                <a:spcPct val="100000"/>
              </a:lnSpc>
              <a:spcBef>
                <a:spcPts val="0"/>
              </a:spcBef>
              <a:spcAft>
                <a:spcPts val="0"/>
              </a:spcAft>
              <a:buSzPts val="1200"/>
              <a:buFont typeface="Calibri"/>
              <a:buNone/>
            </a:pPr>
            <a:r>
              <a:rPr b="1" lang="en-US" sz="1200">
                <a:solidFill>
                  <a:srgbClr val="000000"/>
                </a:solidFill>
              </a:rPr>
              <a:t>SAY: </a:t>
            </a:r>
            <a:r>
              <a:rPr b="0" lang="en-US" sz="1200">
                <a:solidFill>
                  <a:srgbClr val="000000"/>
                </a:solidFill>
              </a:rPr>
              <a:t>Let’s dig into what exactly we mean by “cycles of inquiry”. </a:t>
            </a:r>
            <a:endParaRPr b="1"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13" name="Google Shape;213;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 name="Shape 220"/>
        <p:cNvGrpSpPr/>
        <p:nvPr/>
      </p:nvGrpSpPr>
      <p:grpSpPr>
        <a:xfrm>
          <a:off x="0" y="0"/>
          <a:ext cx="0" cy="0"/>
          <a:chOff x="0" y="0"/>
          <a:chExt cx="0" cy="0"/>
        </a:xfrm>
      </p:grpSpPr>
      <p:sp>
        <p:nvSpPr>
          <p:cNvPr id="221" name="Google Shape;221;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US" sz="1200">
                <a:solidFill>
                  <a:srgbClr val="000000"/>
                </a:solidFill>
              </a:rPr>
              <a:t>2 minutes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SAY</a:t>
            </a:r>
            <a:r>
              <a:rPr lang="en-US" sz="1200">
                <a:solidFill>
                  <a:srgbClr val="000000"/>
                </a:solidFill>
              </a:rPr>
              <a:t>: Following the first three modules which are designed to introduce you to the design of this curriculum and equip you with essential planning practices to implement it well, we will structure our professional learning in Cycles of Inquiry. You’ve engaged in a cycle of inquiry dozens of times. Teachers are natural problem solvers!  By engaging in these cycles of inquiry, we’ve formalized something that many teachers already do in order to improve.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DO:</a:t>
            </a:r>
            <a:r>
              <a:rPr lang="en-US" sz="1200">
                <a:solidFill>
                  <a:srgbClr val="000000"/>
                </a:solidFill>
              </a:rPr>
              <a:t> Click to reveal discussion prompt</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SAY: </a:t>
            </a:r>
            <a:r>
              <a:rPr lang="en-US" sz="1200">
                <a:solidFill>
                  <a:srgbClr val="000000"/>
                </a:solidFill>
              </a:rPr>
              <a:t> Take a moment to think back to a time when you identified a challenge in your classroom previously and what steps you took to find a solution. Turn and talk to the person next to you about this challenge.</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DO</a:t>
            </a:r>
            <a:r>
              <a:rPr lang="en-US" sz="1200">
                <a:solidFill>
                  <a:srgbClr val="000000"/>
                </a:solidFill>
              </a:rPr>
              <a:t>: Give them time to discuss their challenge briefly, and how they responded.</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23" name="Google Shape;223;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88254a00e5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g88254a00e5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US" sz="1200">
                <a:solidFill>
                  <a:srgbClr val="000000"/>
                </a:solidFill>
              </a:rPr>
              <a:t>30 seconds</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SAY: </a:t>
            </a:r>
            <a:r>
              <a:rPr lang="en-US" sz="1200">
                <a:solidFill>
                  <a:srgbClr val="000000"/>
                </a:solidFill>
              </a:rPr>
              <a:t>Great! So as you all just described, you’ve already engaged in cycles of inquiry. We’ve based our professional learning on that process and codified it into 5 steps. Once we have identified a topic, we study the research to understand best practices. Then we plan for instruction - we plan for a lesson in the coming week and embed the strategy that we studied into the instruction. Next, we take 4-6 weeks so that you can try out the strategy or approach in your classroom. You’ll implement the lesson that you planned and iterate on that strategy for a few weeks. After that, you collect evidence - this could be formative student work, assessments, or classroom videos. Then, we come back together to assess progress and identify new needs. Cycles typically occur over a 4 to 6 week period, and multiple cycles may occur in a year.</a:t>
            </a:r>
            <a:endParaRPr sz="1200">
              <a:solidFill>
                <a:srgbClr val="000000"/>
              </a:solidFill>
            </a:endParaRPr>
          </a:p>
          <a:p>
            <a:pPr indent="0" lvl="0" marL="0" rtl="0" algn="l">
              <a:lnSpc>
                <a:spcPct val="100000"/>
              </a:lnSpc>
              <a:spcBef>
                <a:spcPts val="0"/>
              </a:spcBef>
              <a:spcAft>
                <a:spcPts val="0"/>
              </a:spcAft>
              <a:buSzPts val="1400"/>
              <a:buNone/>
            </a:pPr>
            <a:r>
              <a:t/>
            </a:r>
            <a:endParaRPr/>
          </a:p>
        </p:txBody>
      </p:sp>
      <p:sp>
        <p:nvSpPr>
          <p:cNvPr id="237" name="Google Shape;237;g88254a00e5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 </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 All of us in the room have at some point experienced an element of professional learning that we see here on the left. The goal of our work is to shift the paradigm for teacher professional learning to what you see on the right. </a:t>
            </a:r>
            <a:r>
              <a:rPr b="1" lang="en-US" sz="1200">
                <a:solidFill>
                  <a:srgbClr val="000000"/>
                </a:solidFill>
              </a:rPr>
              <a:t>&lt;Click&gt;</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These elements represent head, heart, and habits as a focus for instruction and outcomes. To that end, this Guidebooks 9-12 professional learning sequence might feel a little different. We ask that you keep an open mind and ask questions so we can make sure you have what you need to take action in your classroom.</a:t>
            </a:r>
            <a:endParaRPr sz="1200">
              <a:solidFill>
                <a:srgbClr val="000000"/>
              </a:solidFill>
            </a:endParaRPr>
          </a:p>
          <a:p>
            <a:pPr indent="0" lvl="0" marL="0" rtl="0" algn="l">
              <a:lnSpc>
                <a:spcPct val="100000"/>
              </a:lnSpc>
              <a:spcBef>
                <a:spcPts val="0"/>
              </a:spcBef>
              <a:spcAft>
                <a:spcPts val="0"/>
              </a:spcAft>
              <a:buSzPts val="1400"/>
              <a:buNone/>
            </a:pPr>
            <a:r>
              <a:t/>
            </a:r>
            <a:endParaRPr sz="1000"/>
          </a:p>
        </p:txBody>
      </p:sp>
      <p:sp>
        <p:nvSpPr>
          <p:cNvPr id="255" name="Google Shape;255;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We are partnering with Louisiana to bring high quality professional learning to you, for you to then take back to your respective school sites. Our hope is that you use this knowledge in your own classroom, but also share your learning with your ELA counterparts who are not attending the training.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64" name="Google Shape;264;p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For the first three days of the seven-day sequence, we will be focusing on these three things: building content knowledge, pedagogical content knowledge, and studying high quality curricular materials.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The first and third points listed here are likely familiar to you. We want to clarify now what we mean by “pedagogical content knowledge”, since it’s at the heart of what we are aiming to accomplish in this series of trainings. </a:t>
            </a:r>
            <a:r>
              <a:rPr lang="en-US" sz="1200">
                <a:solidFill>
                  <a:srgbClr val="000000"/>
                </a:solidFill>
              </a:rPr>
              <a:t>“Pedagogical content knowledge” refers to the combination of skilled teaching practice and deep knowledge of the specific content area they are teaching. An example of “pedagogy” might be learning best practices for how to group students for discussion, while an example of “pedagogical content knowledge” might be learning how to craft the most thought-provoking, evidence-based question for discussion of the final chapter in “The Great Gatsby”.</a:t>
            </a:r>
            <a:endParaRPr b="1"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74" name="Google Shape;274;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Google Shape;280;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In line with our model, we will be focusing on these aspects of Heart and Habits - building a supportive learning community and getting us set up for future repeated cycles of learning. These cycles of learning will begin in Module 4 and go through Module 7, after we’ve laid a solid foundation for understanding the design and planning implications of this new Guidebooks curriculum for Grades 9-12. </a:t>
            </a:r>
            <a:endParaRPr sz="1200"/>
          </a:p>
        </p:txBody>
      </p:sp>
      <p:sp>
        <p:nvSpPr>
          <p:cNvPr id="282" name="Google Shape;282;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Provide participants with an overview of our seven-day professional learning series using the graphic on the slide.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While this series follows the same format as the original Guidebooks professional learning content modules, it is important to note that this series is specific to the revised high school curriculum and, therefore, will contain information specific to this version. However, the overarching research base is the same.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b="0" lang="en-US" sz="1200"/>
              <a:t>Click to reveal the arrow pointing to the “bootcamp” portion of the training sequence.</a:t>
            </a:r>
            <a:endParaRPr b="1"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b="0" lang="en-US" sz="1200"/>
              <a:t>The first three days of training are deeply focused on building your knowledge of the design and approaches embedded in the High School Guidebooks curriculum so that you can start the year with strong, curriculum-aligned instruction. The content you’ll engage with during these three days will build your ELA content knowledge and also deepen your understanding of how to implement the ELA Guidebooks 9-12 effectively to meet the needs of your students. </a:t>
            </a:r>
            <a:endParaRPr b="0"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SzPts val="1400"/>
              <a:buNone/>
            </a:pPr>
            <a:r>
              <a:rPr b="1" lang="en-US" sz="1200"/>
              <a:t>DO:</a:t>
            </a:r>
            <a:r>
              <a:rPr lang="en-US" sz="1200"/>
              <a:t> Remind participants that we cannot explore all aspects of the curriculum in a single session or a single day. This is a learning </a:t>
            </a:r>
            <a:r>
              <a:rPr b="1" lang="en-US" sz="1200"/>
              <a:t>process</a:t>
            </a:r>
            <a:r>
              <a:rPr lang="en-US" sz="1200"/>
              <a:t>. Learning is messy and takes time. We do encourage you to ask questions (or post them on the parking lot) along the way, knowing that we’ll dig more deeply into many things you’re likely wondering about during future days! </a:t>
            </a:r>
            <a:endParaRPr sz="1200"/>
          </a:p>
          <a:p>
            <a:pPr indent="0" lvl="0" marL="0" rtl="0" algn="l">
              <a:lnSpc>
                <a:spcPct val="100000"/>
              </a:lnSpc>
              <a:spcBef>
                <a:spcPts val="0"/>
              </a:spcBef>
              <a:spcAft>
                <a:spcPts val="0"/>
              </a:spcAft>
              <a:buSzPts val="1400"/>
              <a:buNone/>
            </a:pPr>
            <a:r>
              <a:t/>
            </a:r>
            <a:endParaRPr sz="1200"/>
          </a:p>
        </p:txBody>
      </p:sp>
      <p:sp>
        <p:nvSpPr>
          <p:cNvPr id="291" name="Google Shape;291;p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 name="Google Shape;6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400"/>
              <a:buNone/>
            </a:pPr>
            <a:r>
              <a:rPr lang="en-US" sz="1200"/>
              <a:t>1 minute</a:t>
            </a:r>
            <a:endParaRPr sz="1200"/>
          </a:p>
          <a:p>
            <a:pPr indent="-228600" lvl="0" marL="457200" rtl="0" algn="l">
              <a:lnSpc>
                <a:spcPct val="100000"/>
              </a:lnSpc>
              <a:spcBef>
                <a:spcPts val="0"/>
              </a:spcBef>
              <a:spcAft>
                <a:spcPts val="0"/>
              </a:spcAft>
              <a:buSzPts val="1400"/>
              <a:buNone/>
            </a:pPr>
            <a:r>
              <a:t/>
            </a:r>
            <a:endParaRPr sz="1200"/>
          </a:p>
          <a:p>
            <a:pPr indent="-228600" lvl="0" marL="457200" rtl="0" algn="l">
              <a:lnSpc>
                <a:spcPct val="100000"/>
              </a:lnSpc>
              <a:spcBef>
                <a:spcPts val="0"/>
              </a:spcBef>
              <a:spcAft>
                <a:spcPts val="0"/>
              </a:spcAft>
              <a:buSzPts val="1400"/>
              <a:buNone/>
            </a:pPr>
            <a:r>
              <a:rPr b="1" lang="en-US" sz="1200"/>
              <a:t>Do: </a:t>
            </a:r>
            <a:r>
              <a:rPr b="0" lang="en-US" sz="1200"/>
              <a:t>In</a:t>
            </a:r>
            <a:r>
              <a:rPr lang="en-US" sz="1200"/>
              <a:t>troduce yourself and share how excited you are to work with them. Share your enthusiasm for this work and specifically for this initiative. Why is this work personally important to you? And how can you relate to these teachers?</a:t>
            </a:r>
            <a:endParaRPr sz="1200"/>
          </a:p>
        </p:txBody>
      </p:sp>
      <p:sp>
        <p:nvSpPr>
          <p:cNvPr id="67" name="Google Shape;67;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3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 name="Google Shape;30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2 minutes</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At your table, with your “Read” partner, discuss the reflection questions posted here. You can write down your thoughts in the participant note catcher.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Ask several participants to share out their thoughts and reflections.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Image source: </a:t>
            </a:r>
            <a:r>
              <a:rPr lang="en-US" sz="1200" u="sng">
                <a:solidFill>
                  <a:schemeClr val="hlink"/>
                </a:solidFill>
                <a:hlinkClick r:id="rId2"/>
              </a:rPr>
              <a:t>https://pixabay.com/illustrations/avatar-women-girls-faces-portraits-2191931/</a:t>
            </a:r>
            <a:endParaRPr sz="1200">
              <a:solidFill>
                <a:srgbClr val="000000"/>
              </a:solidFill>
            </a:endParaRPr>
          </a:p>
        </p:txBody>
      </p:sp>
      <p:sp>
        <p:nvSpPr>
          <p:cNvPr id="307" name="Google Shape;307;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4" name="Google Shape;31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4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Now that we have a better understanding of the learning that WE as teachers will engage in over the coming months together, let’s shift our focus to our students – who are really the reason why we’re all here, committed to improving our practice as educators, today. </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SAY: </a:t>
            </a:r>
            <a:r>
              <a:rPr lang="en-US" sz="1200"/>
              <a:t>Before we talk about Louisiana’s expectations of our high school students, let’s begin by asking the experts. What do </a:t>
            </a:r>
            <a:r>
              <a:rPr b="1" i="1" lang="en-US" sz="1200"/>
              <a:t>you</a:t>
            </a:r>
            <a:r>
              <a:rPr lang="en-US" sz="1200"/>
              <a:t> think an ideal ELA classroom (where this goal is being achieved) looks like, sounds like, and feels like? What is the teacher doing? What are the students doing? What does good instruction look like? The world is your oyster - this is your ideal vision.</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After a couple of minutes of work time, allow some volunteers to share. Use any responses about all students reading and understanding grade-level or complex texts to progress to the next slide.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lang="en-US" sz="1200"/>
              <a:t>If no one volunteers the response, ask: How many of you said something about all kids reading and understanding grade-level texts? </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t/>
            </a:r>
            <a:endParaRPr b="1" sz="1200"/>
          </a:p>
        </p:txBody>
      </p:sp>
      <p:sp>
        <p:nvSpPr>
          <p:cNvPr id="315" name="Google Shape;315;p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g8a9dbfa4f2_0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g8a9dbfa4f2_0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400"/>
              <a:buNone/>
            </a:pPr>
            <a:r>
              <a:rPr lang="en-US" sz="1200"/>
              <a:t>1 minute</a:t>
            </a:r>
            <a:endParaRPr sz="1200"/>
          </a:p>
          <a:p>
            <a:pPr indent="0" lvl="0" marL="0" rtl="0" algn="l">
              <a:spcBef>
                <a:spcPts val="0"/>
              </a:spcBef>
              <a:spcAft>
                <a:spcPts val="0"/>
              </a:spcAft>
              <a:buSzPts val="1400"/>
              <a:buNone/>
            </a:pPr>
            <a:r>
              <a:t/>
            </a:r>
            <a:endParaRPr b="1" sz="1200"/>
          </a:p>
          <a:p>
            <a:pPr indent="0" lvl="0" marL="0" rtl="0" algn="l">
              <a:spcBef>
                <a:spcPts val="0"/>
              </a:spcBef>
              <a:spcAft>
                <a:spcPts val="0"/>
              </a:spcAft>
              <a:buClr>
                <a:srgbClr val="000000"/>
              </a:buClr>
              <a:buSzPts val="1400"/>
              <a:buFont typeface="Arial"/>
              <a:buNone/>
            </a:pPr>
            <a:r>
              <a:rPr b="1" lang="en-US" sz="1200"/>
              <a:t>DO:</a:t>
            </a:r>
            <a:r>
              <a:rPr lang="en-US" sz="1200"/>
              <a:t> Call on a volunteer to read Louisiana’s ELA goal.</a:t>
            </a:r>
            <a:endParaRPr sz="1200"/>
          </a:p>
          <a:p>
            <a:pPr indent="0" lvl="0" marL="0" rtl="0" algn="l">
              <a:spcBef>
                <a:spcPts val="0"/>
              </a:spcBef>
              <a:spcAft>
                <a:spcPts val="0"/>
              </a:spcAft>
              <a:buSzPts val="1400"/>
              <a:buNone/>
            </a:pPr>
            <a:r>
              <a:t/>
            </a:r>
            <a:endParaRPr sz="1200"/>
          </a:p>
          <a:p>
            <a:pPr indent="0" lvl="0" marL="0" rtl="0" algn="l">
              <a:spcBef>
                <a:spcPts val="0"/>
              </a:spcBef>
              <a:spcAft>
                <a:spcPts val="0"/>
              </a:spcAft>
              <a:buClr>
                <a:srgbClr val="000000"/>
              </a:buClr>
              <a:buSzPts val="1400"/>
              <a:buFont typeface="Arial"/>
              <a:buNone/>
            </a:pPr>
            <a:r>
              <a:rPr b="1" lang="en-US" sz="1200"/>
              <a:t>SAY:</a:t>
            </a:r>
            <a:r>
              <a:rPr lang="en-US" sz="1200"/>
              <a:t> Many of you named these things in our discussion on the previous slide. What words stand out to you from this goal?</a:t>
            </a:r>
            <a:endParaRPr sz="1200"/>
          </a:p>
          <a:p>
            <a:pPr indent="0" lvl="0" marL="0" rtl="0" algn="l">
              <a:spcBef>
                <a:spcPts val="0"/>
              </a:spcBef>
              <a:spcAft>
                <a:spcPts val="0"/>
              </a:spcAft>
              <a:buSzPts val="1400"/>
              <a:buNone/>
            </a:pPr>
            <a:r>
              <a:t/>
            </a:r>
            <a:endParaRPr sz="1200"/>
          </a:p>
          <a:p>
            <a:pPr indent="0" lvl="0" marL="0" rtl="0" algn="l">
              <a:spcBef>
                <a:spcPts val="0"/>
              </a:spcBef>
              <a:spcAft>
                <a:spcPts val="0"/>
              </a:spcAft>
              <a:buClr>
                <a:srgbClr val="000000"/>
              </a:buClr>
              <a:buSzPts val="1400"/>
              <a:buFont typeface="Arial"/>
              <a:buNone/>
            </a:pPr>
            <a:r>
              <a:rPr b="1" lang="en-US" sz="1200"/>
              <a:t>Look for:</a:t>
            </a:r>
            <a:endParaRPr sz="1200"/>
          </a:p>
          <a:p>
            <a:pPr indent="-304800" lvl="0" marL="457200" rtl="0" algn="l">
              <a:spcBef>
                <a:spcPts val="0"/>
              </a:spcBef>
              <a:spcAft>
                <a:spcPts val="0"/>
              </a:spcAft>
              <a:buSzPts val="1200"/>
              <a:buChar char="●"/>
            </a:pPr>
            <a:r>
              <a:rPr lang="en-US" sz="1200"/>
              <a:t>all students</a:t>
            </a:r>
            <a:endParaRPr sz="1200"/>
          </a:p>
          <a:p>
            <a:pPr indent="-304800" lvl="0" marL="457200" rtl="0" algn="l">
              <a:spcBef>
                <a:spcPts val="0"/>
              </a:spcBef>
              <a:spcAft>
                <a:spcPts val="0"/>
              </a:spcAft>
              <a:buSzPts val="1200"/>
              <a:buChar char="●"/>
            </a:pPr>
            <a:r>
              <a:rPr lang="en-US" sz="1200"/>
              <a:t>complex, grade-level texts</a:t>
            </a:r>
            <a:endParaRPr sz="1200"/>
          </a:p>
          <a:p>
            <a:pPr indent="0" lvl="0" marL="0" rtl="0" algn="l">
              <a:spcBef>
                <a:spcPts val="0"/>
              </a:spcBef>
              <a:spcAft>
                <a:spcPts val="0"/>
              </a:spcAft>
              <a:buSzPts val="1400"/>
              <a:buNone/>
            </a:pPr>
            <a:r>
              <a:t/>
            </a:r>
            <a:endParaRPr sz="1200"/>
          </a:p>
          <a:p>
            <a:pPr indent="0" lvl="0" marL="0" rtl="0" algn="l">
              <a:spcBef>
                <a:spcPts val="0"/>
              </a:spcBef>
              <a:spcAft>
                <a:spcPts val="0"/>
              </a:spcAft>
              <a:buClr>
                <a:srgbClr val="000000"/>
              </a:buClr>
              <a:buSzPts val="1400"/>
              <a:buFont typeface="Arial"/>
              <a:buNone/>
            </a:pPr>
            <a:r>
              <a:rPr b="1" lang="en-US" sz="1200"/>
              <a:t>SAY: </a:t>
            </a:r>
            <a:r>
              <a:rPr lang="en-US" sz="1200"/>
              <a:t>It is important to note that this goal is for </a:t>
            </a:r>
            <a:r>
              <a:rPr b="1" i="1" lang="en-US" sz="1200"/>
              <a:t>all</a:t>
            </a:r>
            <a:r>
              <a:rPr lang="en-US" sz="1200"/>
              <a:t> Louisiana students. As we will discover throughout our days together, this goal is lofty, yes, but it is for </a:t>
            </a:r>
            <a:r>
              <a:rPr b="1" i="1" lang="en-US" sz="1200"/>
              <a:t>all</a:t>
            </a:r>
            <a:r>
              <a:rPr lang="en-US" sz="1200"/>
              <a:t> students. Not some, not many, not even most, but </a:t>
            </a:r>
            <a:r>
              <a:rPr b="1" i="1" lang="en-US" sz="1200"/>
              <a:t>all</a:t>
            </a:r>
            <a:r>
              <a:rPr lang="en-US" sz="1200"/>
              <a:t>. We will continue to ground our learning in this idea that a high-quality curriculum is the first step in providing equitable instruction for every single Louisiana student.</a:t>
            </a:r>
            <a:endParaRPr sz="1200"/>
          </a:p>
          <a:p>
            <a:pPr indent="0" lvl="0" marL="0" rtl="0" algn="l">
              <a:spcBef>
                <a:spcPts val="0"/>
              </a:spcBef>
              <a:spcAft>
                <a:spcPts val="0"/>
              </a:spcAft>
              <a:buSzPts val="1400"/>
              <a:buNone/>
            </a:pPr>
            <a:r>
              <a:t/>
            </a:r>
            <a:endParaRPr sz="1200"/>
          </a:p>
          <a:p>
            <a:pPr indent="0" lvl="0" marL="0" rtl="0" algn="l">
              <a:spcBef>
                <a:spcPts val="0"/>
              </a:spcBef>
              <a:spcAft>
                <a:spcPts val="0"/>
              </a:spcAft>
              <a:buSzPts val="1400"/>
              <a:buNone/>
            </a:pPr>
            <a:r>
              <a:rPr lang="en-US" sz="1200"/>
              <a:t>Also, we see complex, grade-level texts. We will dig deeply into what constitutes a complex text. But it is important to note here that this idea of complex </a:t>
            </a:r>
            <a:r>
              <a:rPr b="1" i="1" lang="en-US" sz="1200"/>
              <a:t>and </a:t>
            </a:r>
            <a:r>
              <a:rPr lang="en-US" sz="1200"/>
              <a:t>grade-level has been added. Previously, Louisiana’s ELA goal centered around complex text. But this distinction that the text is complex </a:t>
            </a:r>
            <a:r>
              <a:rPr b="1" i="1" lang="en-US" sz="1200"/>
              <a:t>and </a:t>
            </a:r>
            <a:r>
              <a:rPr lang="en-US" sz="1200"/>
              <a:t>grade-level further solidifies our stance that high-quality curriculum is an essential component of an equitable learning experience for all students.</a:t>
            </a:r>
            <a:endParaRPr sz="1200"/>
          </a:p>
          <a:p>
            <a:pPr indent="0" lvl="0" marL="0" rtl="0" algn="l">
              <a:spcBef>
                <a:spcPts val="0"/>
              </a:spcBef>
              <a:spcAft>
                <a:spcPts val="0"/>
              </a:spcAft>
              <a:buSzPts val="1400"/>
              <a:buNone/>
            </a:pPr>
            <a:r>
              <a:t/>
            </a:r>
            <a:endParaRPr sz="1200"/>
          </a:p>
          <a:p>
            <a:pPr indent="0" lvl="0" marL="0" rtl="0" algn="l">
              <a:spcBef>
                <a:spcPts val="0"/>
              </a:spcBef>
              <a:spcAft>
                <a:spcPts val="0"/>
              </a:spcAft>
              <a:buSzPts val="1400"/>
              <a:buNone/>
            </a:pPr>
            <a:r>
              <a:rPr lang="en-US" sz="1200"/>
              <a:t>I know that many of you are wondering, but why a new version? Why now?</a:t>
            </a:r>
            <a:endParaRPr sz="1200"/>
          </a:p>
        </p:txBody>
      </p:sp>
      <p:sp>
        <p:nvSpPr>
          <p:cNvPr id="327" name="Google Shape;327;g8a9dbfa4f2_0_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b="0" lang="en-US" sz="1200"/>
              <a:t>Let’s take a moment to review this graph as a starting point for understanding why a new version of High School curricula was needed for our teachers and students in Louisiana. I’ll first orient you to this graph: It shows the percentage of ELA teachers using fully (green) or partially (yellow) aligned curricula as of Spring 2019. Along the bottom, you’ll see our Nation listed first and then a range of states. Louisiana is second. </a:t>
            </a:r>
            <a:r>
              <a:rPr lang="en-US" sz="1200"/>
              <a:t>What do you notice in these data? </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DO: </a:t>
            </a:r>
            <a:r>
              <a:rPr lang="en-US" sz="1200"/>
              <a:t>Call for volunteers to make observations.</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SAY</a:t>
            </a:r>
            <a:r>
              <a:rPr lang="en-US" sz="1200"/>
              <a:t>: In a recent survey by the RAND Corporation, Louisiana stood out among the states surveyed in the percentage of teachers using high quality materials aligned to the standards. This demonstrates that the commitment that Louisiana has made through initiatives, such as Instructional Materials Review (IMR) and ELA Guidebooks, has had a positive impact in our state. While we are thrilled with this overarching data, we found disparities when looking across specific grade bands. Louisiana is doing well, but not in all grades and we want to push ourselves to continue to do better.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Source: </a:t>
            </a:r>
            <a:r>
              <a:rPr lang="en-US" sz="1200"/>
              <a:t>ELA National Comparison: RAND Survey</a:t>
            </a:r>
            <a:endParaRPr b="1"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b="0" lang="en-US" sz="1200"/>
              <a:t>This graph shows the percentage of teachers using standards-aligned ELA materials once a week, or more. Louisiana is represented on the left, with Massachusetts and Rhode Island included in the middle and right for comparison. Let’s focus mainly on the percentages for Louisiana. Blue represents K-5 teachers, orange represents 6-8, and gray represents 9-12 teachers. </a:t>
            </a:r>
            <a:r>
              <a:rPr lang="en-US" sz="1200"/>
              <a:t>When we look across the grade bands, what stands out?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Look For: </a:t>
            </a:r>
            <a:endParaRPr sz="1200"/>
          </a:p>
          <a:p>
            <a:pPr indent="-158750" lvl="0" marL="171450" rtl="0" algn="l">
              <a:lnSpc>
                <a:spcPct val="100000"/>
              </a:lnSpc>
              <a:spcBef>
                <a:spcPts val="0"/>
              </a:spcBef>
              <a:spcAft>
                <a:spcPts val="0"/>
              </a:spcAft>
              <a:buSzPts val="1200"/>
              <a:buFont typeface="Arial"/>
              <a:buChar char="•"/>
            </a:pPr>
            <a:r>
              <a:rPr b="0" lang="en-US" sz="1200"/>
              <a:t>There were far fewer high school teachers in Louisiana using high-quality, standards-aligned ELA materials than in the other grades. </a:t>
            </a:r>
            <a:endParaRPr b="0"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While overarchingly, LA is moving in the right direction, we see some discrepancies in the usage of high quality materials when looking at specific grade bands. We believe this is in part because of the revisions that have taken place previously with the ELA Guidebooks in elementary and middle school. Because of this, we have worked to revise the high school Guidebooks to better reflect the diversity of our student population and include supports for all students.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Source: </a:t>
            </a:r>
            <a:r>
              <a:rPr lang="en-US" sz="1200"/>
              <a:t>ELA by Grade Level: RAND Survey</a:t>
            </a:r>
            <a:endParaRPr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7" name="Google Shape;347;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30 seconds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We have been looking at discrepancies in the usage of high quality instructional materials. When high quality instructional materials </a:t>
            </a:r>
            <a:endParaRPr sz="1200"/>
          </a:p>
          <a:p>
            <a:pPr indent="0" lvl="0" marL="0" rtl="0" algn="l">
              <a:lnSpc>
                <a:spcPct val="100000"/>
              </a:lnSpc>
              <a:spcBef>
                <a:spcPts val="0"/>
              </a:spcBef>
              <a:spcAft>
                <a:spcPts val="0"/>
              </a:spcAft>
              <a:buClr>
                <a:srgbClr val="000000"/>
              </a:buClr>
              <a:buSzPts val="1400"/>
              <a:buFont typeface="Arial"/>
              <a:buNone/>
            </a:pPr>
            <a:r>
              <a:rPr lang="en-US" sz="1200"/>
              <a:t>(standards-aligned curricula) are not available or used, what this leads to is inequitable instruction.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SzPts val="1400"/>
              <a:buNone/>
            </a:pPr>
            <a:r>
              <a:rPr b="1" lang="en-US" sz="1200"/>
              <a:t>DO:</a:t>
            </a:r>
            <a:r>
              <a:rPr lang="en-US" sz="1200"/>
              <a:t> Read definition; emphasize the phrase “certain groups” of students – by this we specifically mean students who struggle.  If these students are not getting the same access to grade-level content as their on-grade-level peers, their gaps are only going to worsen over time.</a:t>
            </a:r>
            <a:endParaRPr sz="1200"/>
          </a:p>
        </p:txBody>
      </p:sp>
      <p:sp>
        <p:nvSpPr>
          <p:cNvPr id="348" name="Google Shape;348;p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p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So, this brings us to </a:t>
            </a:r>
            <a:r>
              <a:rPr lang="en-US" sz="1200"/>
              <a:t>Louisiana</a:t>
            </a:r>
            <a:r>
              <a:rPr lang="en-US" sz="1200"/>
              <a:t> Vision for Equitable Instruction across the state.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Have a volunteer read aloud the vision of excellence on the slide. Then, click to the next slide to elaborate on HOW we are aiming to achieve this vision. </a:t>
            </a:r>
            <a:endParaRPr sz="1200"/>
          </a:p>
        </p:txBody>
      </p:sp>
      <p:sp>
        <p:nvSpPr>
          <p:cNvPr id="354" name="Google Shape;354;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US" sz="1200"/>
              <a:t>1 minute</a:t>
            </a:r>
            <a:endParaRPr sz="1200"/>
          </a:p>
          <a:p>
            <a:pPr indent="0" lvl="0" marL="0" rtl="0" algn="l">
              <a:lnSpc>
                <a:spcPct val="100000"/>
              </a:lnSpc>
              <a:spcBef>
                <a:spcPts val="0"/>
              </a:spcBef>
              <a:spcAft>
                <a:spcPts val="0"/>
              </a:spcAft>
              <a:buClr>
                <a:schemeClr val="dk1"/>
              </a:buClr>
              <a:buSzPts val="1200"/>
              <a:buFont typeface="Calibri"/>
              <a:buNone/>
            </a:pPr>
            <a:r>
              <a:t/>
            </a:r>
            <a:endParaRPr sz="1200"/>
          </a:p>
          <a:p>
            <a:pPr indent="0" lvl="0" marL="0" marR="0" rtl="0" algn="l">
              <a:lnSpc>
                <a:spcPct val="100000"/>
              </a:lnSpc>
              <a:spcBef>
                <a:spcPts val="0"/>
              </a:spcBef>
              <a:spcAft>
                <a:spcPts val="0"/>
              </a:spcAft>
              <a:buClr>
                <a:schemeClr val="dk1"/>
              </a:buClr>
              <a:buSzPts val="1200"/>
              <a:buFont typeface="Calibri"/>
              <a:buNone/>
            </a:pPr>
            <a:r>
              <a:rPr b="1" lang="en-US" sz="1200"/>
              <a:t>SAY: </a:t>
            </a:r>
            <a:r>
              <a:rPr b="0" lang="en-US" sz="1200"/>
              <a:t>You may be wondering, how do we support ALL students to succeed and work towards this vision for ALL? </a:t>
            </a:r>
            <a:r>
              <a:rPr lang="en-US" sz="1200"/>
              <a:t>We start with the Louisiana ELA Goal because this is what we are all driving towards. And in order to figure out exactly what we need to do to reach that goal, we must also consider our starting point. Louisiana has also developed a Theory of Action to help us chart a course towards this goal. For our purposes today, we will focus on Step 1 of this approach, which is to ensure that EVERY student has access to on-grade level instruction every day through a high quality curriculum in the least restrictive environment. A key phrase here is HIGH-QUALITY curriculum, one that is aligned to the standards and designed to prepare students for college and career. </a:t>
            </a:r>
            <a:endParaRPr sz="1200"/>
          </a:p>
          <a:p>
            <a:pPr indent="0" lvl="0" marL="0" rtl="0" algn="l">
              <a:lnSpc>
                <a:spcPct val="100000"/>
              </a:lnSpc>
              <a:spcBef>
                <a:spcPts val="0"/>
              </a:spcBef>
              <a:spcAft>
                <a:spcPts val="0"/>
              </a:spcAft>
              <a:buClr>
                <a:schemeClr val="dk1"/>
              </a:buClr>
              <a:buSzPts val="1200"/>
              <a:buFont typeface="Calibri"/>
              <a:buNone/>
            </a:pPr>
            <a:r>
              <a:t/>
            </a:r>
            <a:endParaRPr sz="1200"/>
          </a:p>
          <a:p>
            <a:pPr indent="0" lvl="0" marL="0" rtl="0" algn="l">
              <a:lnSpc>
                <a:spcPct val="100000"/>
              </a:lnSpc>
              <a:spcBef>
                <a:spcPts val="0"/>
              </a:spcBef>
              <a:spcAft>
                <a:spcPts val="0"/>
              </a:spcAft>
              <a:buClr>
                <a:schemeClr val="dk1"/>
              </a:buClr>
              <a:buSzPts val="1200"/>
              <a:buFont typeface="Calibri"/>
              <a:buNone/>
            </a:pPr>
            <a:r>
              <a:rPr b="1" lang="en-US" sz="1200"/>
              <a:t>SAY:</a:t>
            </a:r>
            <a:r>
              <a:rPr lang="en-US" sz="1200"/>
              <a:t> We know that some of our students, for a variety of reasons, are struggling academically in ELA. But this doesn’t mean that we should feel deflated or like success for all students isn’t attainable. However, what it does mean is that it’s necessary for us to start changing our approach to ELA instruction.  If we are serious about bringing our vision to life, we have to do something different. Because we don’t only want to provide students ACCESS to high quality literacy instruction, but we also want to ensure successful outcomes for our students. We want our students to be able to choose their own path in college and careers. As a state, we have committed to focusing on these core areas.</a:t>
            </a:r>
            <a:endParaRPr sz="1200"/>
          </a:p>
        </p:txBody>
      </p:sp>
      <p:sp>
        <p:nvSpPr>
          <p:cNvPr id="361" name="Google Shape;361;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8" name="Google Shape;368;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Read the slide.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highlight>
                <a:srgbClr val="FFFF00"/>
              </a:highlight>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Now, we are going to think about the connections between educational equity and high quality instructional materials. Why do high-quality instructional materials and aligned professional learning matter? </a:t>
            </a:r>
            <a:endParaRPr sz="1200"/>
          </a:p>
        </p:txBody>
      </p:sp>
      <p:sp>
        <p:nvSpPr>
          <p:cNvPr id="369" name="Google Shape;369;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 name="Google Shape;374;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extLst>
                  <a:ext uri="http://customooxmlschemas.google.com/">
                    <go:slidesCustomData xmlns:go="http://customooxmlschemas.google.com/" textRoundtripDataId="2"/>
                  </a:ext>
                </a:extLst>
              </a:rPr>
              <a:t>SAY</a:t>
            </a:r>
            <a:r>
              <a:rPr lang="en-US" sz="1200">
                <a:solidFill>
                  <a:srgbClr val="000000"/>
                </a:solidFill>
                <a:extLst>
                  <a:ext uri="http://customooxmlschemas.google.com/">
                    <go:slidesCustomData xmlns:go="http://customooxmlschemas.google.com/" textRoundtripDataId="3"/>
                  </a:ext>
                </a:extLst>
              </a:rPr>
              <a:t>:</a:t>
            </a:r>
            <a:r>
              <a:rPr lang="en-US" sz="1200">
                <a:solidFill>
                  <a:srgbClr val="000000"/>
                </a:solidFill>
              </a:rPr>
              <a:t> Let’s begin our reflection on this big question by looking to the recent TNTP study, The Opportunity Myth.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Gauge participants familiarity with this report. (E.g. fist-to-five)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 Conducted over two years, this study sought to answer the question “How can so many students be graduating from high school unprepared to meet their goals for college and careers?”  In a moment, we are going to spend some time digging in to this study.  But first, let’s touch base on the process the researchers took to attempt to answer this question.</a:t>
            </a:r>
            <a:endParaRPr sz="1200"/>
          </a:p>
        </p:txBody>
      </p:sp>
      <p:sp>
        <p:nvSpPr>
          <p:cNvPr id="375" name="Google Shape;375;p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 name="Shape 73"/>
        <p:cNvGrpSpPr/>
        <p:nvPr/>
      </p:nvGrpSpPr>
      <p:grpSpPr>
        <a:xfrm>
          <a:off x="0" y="0"/>
          <a:ext cx="0" cy="0"/>
          <a:chOff x="0" y="0"/>
          <a:chExt cx="0" cy="0"/>
        </a:xfrm>
      </p:grpSpPr>
      <p:sp>
        <p:nvSpPr>
          <p:cNvPr id="74" name="Google Shape;74;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 name="Google Shape;7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 minutes</a:t>
            </a:r>
            <a:endParaRPr sz="1000"/>
          </a:p>
          <a:p>
            <a:pPr indent="0" lvl="0" marL="0" rtl="0" algn="l">
              <a:lnSpc>
                <a:spcPct val="100000"/>
              </a:lnSpc>
              <a:spcBef>
                <a:spcPts val="0"/>
              </a:spcBef>
              <a:spcAft>
                <a:spcPts val="0"/>
              </a:spcAft>
              <a:buSzPts val="1400"/>
              <a:buNone/>
            </a:pPr>
            <a:r>
              <a:t/>
            </a:r>
            <a:endParaRPr sz="1200"/>
          </a:p>
          <a:p>
            <a:pPr indent="0" lvl="0" marL="0" rtl="0" algn="l">
              <a:lnSpc>
                <a:spcPct val="90000"/>
              </a:lnSpc>
              <a:spcBef>
                <a:spcPts val="1000"/>
              </a:spcBef>
              <a:spcAft>
                <a:spcPts val="0"/>
              </a:spcAft>
              <a:buSzPts val="1400"/>
              <a:buNone/>
            </a:pPr>
            <a:r>
              <a:rPr b="1" lang="en-US" sz="1200">
                <a:solidFill>
                  <a:srgbClr val="000000"/>
                </a:solidFill>
              </a:rPr>
              <a:t>SAY</a:t>
            </a:r>
            <a:r>
              <a:rPr lang="en-US" sz="1200">
                <a:solidFill>
                  <a:srgbClr val="000000"/>
                </a:solidFill>
              </a:rPr>
              <a:t>: One of our goals today is to give everyone an opportunity to get to know each other. We want to ensure you have a variety of people with whom to interact so that we lift the equity of the voices in the room, and of course get you up and moving out of your seats throughout the day!  One of the ways that we’re going to do this is by setting up some discussion appointments. Some of you may be familiar with this routine and may have even tried it in your classrooms. The way this works is you’re going to find a partner for each symbol. So you’ll find your “Read” partner, “Write” partner, “Discuss” partner, and “Present” partner.  Throughout the session, you’ll meet up with those partners to discuss different questions. We ask that at least 2 of the appointments are with people you don’t know or work with often, work at a different school, and are sitting at another table.  Please take two minutes to make your appointments! Write their names in the note catcher. </a:t>
            </a:r>
            <a:endParaRPr sz="1200">
              <a:solidFill>
                <a:srgbClr val="000000"/>
              </a:solidFill>
            </a:endParaRPr>
          </a:p>
          <a:p>
            <a:pPr indent="0" lvl="0" marL="0" rtl="0" algn="l">
              <a:lnSpc>
                <a:spcPct val="90000"/>
              </a:lnSpc>
              <a:spcBef>
                <a:spcPts val="1000"/>
              </a:spcBef>
              <a:spcAft>
                <a:spcPts val="0"/>
              </a:spcAft>
              <a:buSzPts val="1400"/>
              <a:buNone/>
            </a:pPr>
            <a:r>
              <a:rPr b="1" lang="en-US" sz="1200">
                <a:solidFill>
                  <a:srgbClr val="000000"/>
                </a:solidFill>
              </a:rPr>
              <a:t>DO: </a:t>
            </a:r>
            <a:r>
              <a:rPr lang="en-US" sz="1200">
                <a:solidFill>
                  <a:srgbClr val="000000"/>
                </a:solidFill>
              </a:rPr>
              <a:t>Provide a couple of minutes for participants to sign up with discussion partners. Afterwards, name that they will be cued throughout the day as needed to meet with a certain partner, but for now, they’re going to engage in a different activity to facilitate getting to know many people in the room! Then, transition to the next slide.</a:t>
            </a:r>
            <a:endParaRPr b="1" sz="1200">
              <a:solidFill>
                <a:srgbClr val="000000"/>
              </a:solidFill>
            </a:endParaRPr>
          </a:p>
          <a:p>
            <a:pPr indent="0" lvl="0" marL="0" rtl="0" algn="l">
              <a:lnSpc>
                <a:spcPct val="90000"/>
              </a:lnSpc>
              <a:spcBef>
                <a:spcPts val="0"/>
              </a:spcBef>
              <a:spcAft>
                <a:spcPts val="0"/>
              </a:spcAft>
              <a:buSzPts val="1400"/>
              <a:buNone/>
            </a:pPr>
            <a:r>
              <a:t/>
            </a:r>
            <a:endParaRPr sz="1000"/>
          </a:p>
        </p:txBody>
      </p:sp>
      <p:sp>
        <p:nvSpPr>
          <p:cNvPr id="76" name="Google Shape;76;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0" name="Shape 380"/>
        <p:cNvGrpSpPr/>
        <p:nvPr/>
      </p:nvGrpSpPr>
      <p:grpSpPr>
        <a:xfrm>
          <a:off x="0" y="0"/>
          <a:ext cx="0" cy="0"/>
          <a:chOff x="0" y="0"/>
          <a:chExt cx="0" cy="0"/>
        </a:xfrm>
      </p:grpSpPr>
      <p:sp>
        <p:nvSpPr>
          <p:cNvPr id="381" name="Google Shape;381;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So how did they go about answering this question?</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Give some more context on the report (see below)</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Note: </a:t>
            </a:r>
            <a:r>
              <a:rPr lang="en-US" sz="1200">
                <a:solidFill>
                  <a:srgbClr val="000000"/>
                </a:solidFill>
              </a:rPr>
              <a:t>Context on TNTP’s Opportunity Myth:</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Researchers wanted to know why so many students were not prepared for college/career once they completed HS</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To find out why this was, they followed nearly 4,000 students in five diverse school systems to learn more about their experiences</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Across grades K-12, they observed 1000 lessons, reviewed 5000 assignments and looked at 20,000 student work samples</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Also analyzed 30,000 student surveys (grades 3-12)</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They talked to students about their classroom experience and then observed how those learning experiences played out in  real time in these classrooms</a:t>
            </a:r>
            <a:endParaRPr sz="1200"/>
          </a:p>
        </p:txBody>
      </p:sp>
      <p:sp>
        <p:nvSpPr>
          <p:cNvPr id="383" name="Google Shape;383;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1" name="Shape 391"/>
        <p:cNvGrpSpPr/>
        <p:nvPr/>
      </p:nvGrpSpPr>
      <p:grpSpPr>
        <a:xfrm>
          <a:off x="0" y="0"/>
          <a:ext cx="0" cy="0"/>
          <a:chOff x="0" y="0"/>
          <a:chExt cx="0" cy="0"/>
        </a:xfrm>
      </p:grpSpPr>
      <p:sp>
        <p:nvSpPr>
          <p:cNvPr id="392" name="Google Shape;392;g88254a00e5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3" name="Google Shape;393;g88254a00e5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15 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extLst>
                  <a:ext uri="http://customooxmlschemas.google.com/">
                    <go:slidesCustomData xmlns:go="http://customooxmlschemas.google.com/" textRoundtripDataId="5"/>
                  </a:ext>
                </a:extLst>
              </a:rPr>
              <a:t>SAY</a:t>
            </a:r>
            <a:r>
              <a:rPr lang="en-US" sz="1200">
                <a:solidFill>
                  <a:srgbClr val="000000"/>
                </a:solidFill>
                <a:extLst>
                  <a:ext uri="http://customooxmlschemas.google.com/">
                    <go:slidesCustomData xmlns:go="http://customooxmlschemas.google.com/" textRoundtripDataId="6"/>
                  </a:ext>
                </a:extLst>
              </a:rPr>
              <a:t>:</a:t>
            </a:r>
            <a:r>
              <a:rPr lang="en-US" sz="1200">
                <a:solidFill>
                  <a:srgbClr val="000000"/>
                </a:solidFill>
              </a:rPr>
              <a:t> We are now going to have about fifteen minutes to read The Opportunity Myth Executive Summary independently.  While you read, be sure to...</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a:t>
            </a:r>
            <a:r>
              <a:rPr b="1" lang="en-US" sz="1200">
                <a:solidFill>
                  <a:srgbClr val="000000"/>
                </a:solidFill>
              </a:rPr>
              <a:t>CLICK</a:t>
            </a:r>
            <a:r>
              <a:rPr lang="en-US" sz="1200">
                <a:solidFill>
                  <a:srgbClr val="000000"/>
                </a:solidFill>
              </a:rPr>
              <a:t> to reveal annotation prompts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 After we read, we will have the opportunity to share our thoughts in a protocol.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NOTE FOR FACILITATORS: </a:t>
            </a:r>
            <a:r>
              <a:rPr lang="en-US" sz="1200">
                <a:solidFill>
                  <a:srgbClr val="000000"/>
                </a:solidFill>
              </a:rPr>
              <a:t>In this session, we will read the Executive Summary of this report only. If participants would like to extend their learning by reading the entire study, they can access the full report on TNTP’s website. </a:t>
            </a:r>
            <a:endParaRPr sz="1200">
              <a:solidFill>
                <a:srgbClr val="000000"/>
              </a:solidFill>
            </a:endParaRPr>
          </a:p>
        </p:txBody>
      </p:sp>
      <p:sp>
        <p:nvSpPr>
          <p:cNvPr id="394" name="Google Shape;394;g88254a00e5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88254a00e5_0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2" name="Google Shape;402;g88254a00e5_0_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10 minutes</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Explain how the Last Word Protocol works, using the steps listed on the slide (gauge participant familiarity with this protocol first).  Then have teachers form groups of 3-4  (from different tables) to follow this protocol. They may stand or sit. Provide a moment for leaders to identify the couple of sentences they hope to share (they should also identify 1-2 back-ups in case someone else shares theirs!).  Then have the person with the nearest upcoming birthday go first.</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a:t>
            </a:r>
            <a:r>
              <a:rPr lang="en-US" sz="1200">
                <a:solidFill>
                  <a:srgbClr val="000000"/>
                </a:solidFill>
              </a:rPr>
              <a:t>  Circulate during discussions to identify a few trends you want to pull out in the whole group debrief after. Afterwards, have participants return back to their seats and invite a few people to share out with the whole group (if time permits).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403" name="Google Shape;403;g88254a00e5_0_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8" name="Shape 408"/>
        <p:cNvGrpSpPr/>
        <p:nvPr/>
      </p:nvGrpSpPr>
      <p:grpSpPr>
        <a:xfrm>
          <a:off x="0" y="0"/>
          <a:ext cx="0" cy="0"/>
          <a:chOff x="0" y="0"/>
          <a:chExt cx="0" cy="0"/>
        </a:xfrm>
      </p:grpSpPr>
      <p:sp>
        <p:nvSpPr>
          <p:cNvPr id="409" name="Google Shape;409;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0" name="Google Shape;410;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extLst>
                  <a:ext uri="http://customooxmlschemas.google.com/">
                    <go:slidesCustomData xmlns:go="http://customooxmlschemas.google.com/" textRoundtripDataId="9"/>
                  </a:ext>
                </a:extLst>
              </a:rPr>
              <a:t>SAY:</a:t>
            </a:r>
            <a:r>
              <a:rPr lang="en-US" sz="1200">
                <a:solidFill>
                  <a:srgbClr val="000000"/>
                </a:solidFill>
              </a:rPr>
              <a:t> So, now that we’ve had a chance to react and hear others’ thoughts, let’s discuss what the researchers found.  By all accounts, students appeared to be “doing well,” but their outcomes didn’t show that. So what, exactly, was the problem? </a:t>
            </a:r>
            <a:endParaRPr sz="1200"/>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Read the slide, or provide a moment for participants to read. </a:t>
            </a:r>
            <a:endParaRPr sz="1200"/>
          </a:p>
          <a:p>
            <a:pPr indent="0" lvl="0" marL="0" rtl="0" algn="l">
              <a:lnSpc>
                <a:spcPct val="100000"/>
              </a:lnSpc>
              <a:spcBef>
                <a:spcPts val="0"/>
              </a:spcBef>
              <a:spcAft>
                <a:spcPts val="0"/>
              </a:spcAft>
              <a:buSzPts val="1400"/>
              <a:buNone/>
            </a:pPr>
            <a:r>
              <a:t/>
            </a:r>
            <a:endParaRPr sz="1200"/>
          </a:p>
        </p:txBody>
      </p:sp>
      <p:sp>
        <p:nvSpPr>
          <p:cNvPr id="411" name="Google Shape;411;p4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Google Shape;416;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They took a closer look at what students were ACTUALLY doing.  And what they found was staggering.</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Yes, students were succeeding on 71% of the tasks put in front of them. But when researchers took a closer look at what these tasks asked students to do, a huge gap emerged.</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(rhetorically)  What does this tell us?  These students were experiencing an illusion of success because what they were being tasked with each day was NOT AT GRADE-LEVEL. </a:t>
            </a:r>
            <a:endParaRPr sz="1200"/>
          </a:p>
        </p:txBody>
      </p:sp>
      <p:sp>
        <p:nvSpPr>
          <p:cNvPr id="418" name="Google Shape;418;p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3" name="Shape 423"/>
        <p:cNvGrpSpPr/>
        <p:nvPr/>
      </p:nvGrpSpPr>
      <p:grpSpPr>
        <a:xfrm>
          <a:off x="0" y="0"/>
          <a:ext cx="0" cy="0"/>
          <a:chOff x="0" y="0"/>
          <a:chExt cx="0" cy="0"/>
        </a:xfrm>
      </p:grpSpPr>
      <p:sp>
        <p:nvSpPr>
          <p:cNvPr id="424" name="Google Shape;424;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What researchers found was that, over time, students given access to fewer grade level texts and assignments experience less growth, and gaps grow. This has been termed “The Matthew Effect”. </a:t>
            </a:r>
            <a:r>
              <a:rPr lang="en-US" sz="1200">
                <a:solidFill>
                  <a:srgbClr val="000000"/>
                </a:solidFill>
                <a:highlight>
                  <a:srgbClr val="FFFFFF"/>
                </a:highlight>
              </a:rPr>
              <a:t>The old saying does often seem to hold true: the rich get richer while the poor get poorer, creating a widening gap between those who have more and those who have less. The sociologist Robert K. Merton called this phenomenon the Matthew effect.</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highlight>
                <a:srgbClr val="FFFFFF"/>
              </a:highlight>
            </a:endParaRPr>
          </a:p>
          <a:p>
            <a:pPr indent="0" lvl="0" marL="0" rtl="0" algn="l">
              <a:lnSpc>
                <a:spcPct val="100000"/>
              </a:lnSpc>
              <a:spcBef>
                <a:spcPts val="0"/>
              </a:spcBef>
              <a:spcAft>
                <a:spcPts val="0"/>
              </a:spcAft>
              <a:buSzPts val="1400"/>
              <a:buNone/>
            </a:pPr>
            <a:r>
              <a:rPr b="1" lang="en-US" sz="1200">
                <a:solidFill>
                  <a:srgbClr val="000000"/>
                </a:solidFill>
                <a:highlight>
                  <a:srgbClr val="FFFFFF"/>
                </a:highlight>
              </a:rPr>
              <a:t>DO: </a:t>
            </a:r>
            <a:r>
              <a:rPr lang="en-US" sz="1200">
                <a:solidFill>
                  <a:srgbClr val="000000"/>
                </a:solidFill>
                <a:highlight>
                  <a:srgbClr val="FFFFFF"/>
                </a:highlight>
              </a:rPr>
              <a:t>Orient participants to the graph, naming that the two lines both represent students who are substantially behind grade level.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highlight>
                <a:srgbClr val="FFFFFF"/>
              </a:highlight>
            </a:endParaRPr>
          </a:p>
          <a:p>
            <a:pPr indent="0" lvl="0" marL="0" rtl="0" algn="l">
              <a:lnSpc>
                <a:spcPct val="100000"/>
              </a:lnSpc>
              <a:spcBef>
                <a:spcPts val="0"/>
              </a:spcBef>
              <a:spcAft>
                <a:spcPts val="0"/>
              </a:spcAft>
              <a:buSzPts val="1400"/>
              <a:buNone/>
            </a:pPr>
            <a:r>
              <a:rPr b="1" lang="en-US" sz="1200">
                <a:solidFill>
                  <a:srgbClr val="000000"/>
                </a:solidFill>
                <a:highlight>
                  <a:srgbClr val="FFFFFF"/>
                </a:highlight>
              </a:rPr>
              <a:t>SAY: </a:t>
            </a:r>
            <a:r>
              <a:rPr lang="en-US" sz="1200">
                <a:solidFill>
                  <a:srgbClr val="000000"/>
                </a:solidFill>
                <a:highlight>
                  <a:srgbClr val="FFFFFF"/>
                </a:highlight>
              </a:rPr>
              <a:t>Although both groups of students started out behind, the students who were given access to grade appropriate assignments grew much faster than students who were not given access to grade appropriate assignments. From both the actual results in Year 1, and the extrapolated results over time, you can see the dramatic impact the quality of assignments (and instructional materials/curriculum) can have on students. This graph emphasizes the critical need to provide ALL students access to and support with high quality, grade level instruction and curriculum.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highlight>
                  <a:schemeClr val="lt1"/>
                </a:highlight>
              </a:rPr>
              <a:t>Additional Context for Facilitators (from the Opportunity Myth report – for reference only; no need to share with participants): </a:t>
            </a:r>
            <a:r>
              <a:rPr lang="en-US" sz="1200">
                <a:solidFill>
                  <a:srgbClr val="000000"/>
                </a:solidFill>
                <a:highlight>
                  <a:schemeClr val="lt1"/>
                </a:highlight>
              </a:rPr>
              <a:t>FIG. 12 NOTE: Each panel represents all students in participating classrooms with a prior-year test result in the same subject. Starting Point represents the average test score, standardized against all students in the state, in a school year prior to the year in which the study took place (e.g., the 2015-2016 school year). Year 1 represents the average standardized test score at the end of the school year during our study (i.e., 2016-2017). Years 2 – 5 represent how these averages would change if the rate of growth (or decline) seen from Starting Point to Year 1 continued indefinitely at the same rate. To reduce the effect of outliers, students beginning more than 2.5 standard deviations away from the state mean were dropped (3% of all students). “Students beginning the year substantially behind grade level” are students whose starting point test score was at least 0.5 standard deviations below the state average. See the Technical Appendix for more details on how we standardized test scores and how we identified students’ prior achievement.</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426" name="Google Shape;426;p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3" name="Google Shape;433;p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sz="1200"/>
              <a:t>1 minute</a:t>
            </a:r>
            <a:endParaRPr sz="1200"/>
          </a:p>
          <a:p>
            <a:pPr indent="0" lvl="0" marL="0" rtl="0" algn="l">
              <a:lnSpc>
                <a:spcPct val="100000"/>
              </a:lnSpc>
              <a:spcBef>
                <a:spcPts val="0"/>
              </a:spcBef>
              <a:spcAft>
                <a:spcPts val="0"/>
              </a:spcAft>
              <a:buClr>
                <a:schemeClr val="dk1"/>
              </a:buClr>
              <a:buSzPts val="1200"/>
              <a:buFont typeface="Calibri"/>
              <a:buNone/>
            </a:pPr>
            <a:r>
              <a:t/>
            </a:r>
            <a:endParaRPr sz="1200"/>
          </a:p>
          <a:p>
            <a:pPr indent="0" lvl="0" marL="0" marR="0" rtl="0" algn="l">
              <a:lnSpc>
                <a:spcPct val="100000"/>
              </a:lnSpc>
              <a:spcBef>
                <a:spcPts val="0"/>
              </a:spcBef>
              <a:spcAft>
                <a:spcPts val="0"/>
              </a:spcAft>
              <a:buClr>
                <a:schemeClr val="dk1"/>
              </a:buClr>
              <a:buSzPts val="300"/>
              <a:buFont typeface="Calibri"/>
              <a:buNone/>
            </a:pPr>
            <a:r>
              <a:rPr b="1" lang="en-US" sz="1200"/>
              <a:t>SAY</a:t>
            </a:r>
            <a:r>
              <a:rPr b="1" lang="en-US" sz="1200" u="none" cap="none" strike="noStrike">
                <a:solidFill>
                  <a:schemeClr val="dk1"/>
                </a:solidFill>
                <a:latin typeface="Calibri"/>
                <a:ea typeface="Calibri"/>
                <a:cs typeface="Calibri"/>
                <a:sym typeface="Calibri"/>
              </a:rPr>
              <a:t>: </a:t>
            </a:r>
            <a:r>
              <a:rPr b="0" lang="en-US" sz="1200" u="none" cap="none" strike="noStrike">
                <a:solidFill>
                  <a:schemeClr val="dk1"/>
                </a:solidFill>
                <a:latin typeface="Calibri"/>
                <a:ea typeface="Calibri"/>
                <a:cs typeface="Calibri"/>
                <a:sym typeface="Calibri"/>
              </a:rPr>
              <a:t>These are the four key recommendations that came out of the Opportunity Myth study. </a:t>
            </a:r>
            <a:r>
              <a:rPr lang="en-US" sz="1200"/>
              <a:t>W</a:t>
            </a:r>
            <a:r>
              <a:rPr b="0" lang="en-US" sz="1200" u="none" cap="none" strike="noStrike">
                <a:solidFill>
                  <a:schemeClr val="dk1"/>
                </a:solidFill>
                <a:latin typeface="Calibri"/>
                <a:ea typeface="Calibri"/>
                <a:cs typeface="Calibri"/>
                <a:sym typeface="Calibri"/>
              </a:rPr>
              <a:t>e are going to spend a good chunk of our training over the next several days on </a:t>
            </a:r>
            <a:r>
              <a:rPr lang="en-US" sz="1200"/>
              <a:t>these</a:t>
            </a:r>
            <a:r>
              <a:rPr b="0" lang="en-US" sz="1200" u="none" cap="none" strike="noStrike">
                <a:solidFill>
                  <a:schemeClr val="dk1"/>
                </a:solidFill>
                <a:latin typeface="Calibri"/>
                <a:ea typeface="Calibri"/>
                <a:cs typeface="Calibri"/>
                <a:sym typeface="Calibri"/>
              </a:rPr>
              <a:t> first three bucket – how to ensure all students have access to grade-level assignments and how to make decisions </a:t>
            </a:r>
            <a:r>
              <a:rPr lang="en-US" sz="1200"/>
              <a:t>regarding</a:t>
            </a:r>
            <a:r>
              <a:rPr b="0" lang="en-US" sz="1200" u="none" cap="none" strike="noStrike">
                <a:solidFill>
                  <a:schemeClr val="dk1"/>
                </a:solidFill>
                <a:latin typeface="Calibri"/>
                <a:ea typeface="Calibri"/>
                <a:cs typeface="Calibri"/>
                <a:sym typeface="Calibri"/>
              </a:rPr>
              <a:t> supporting all students </a:t>
            </a:r>
            <a:r>
              <a:rPr lang="en-US" sz="1200"/>
              <a:t>as they encounter grade-level assignments</a:t>
            </a:r>
            <a:r>
              <a:rPr b="0" lang="en-US" sz="1200" u="none" cap="none" strike="noStrike">
                <a:solidFill>
                  <a:schemeClr val="dk1"/>
                </a:solidFill>
                <a:latin typeface="Calibri"/>
                <a:ea typeface="Calibri"/>
                <a:cs typeface="Calibri"/>
                <a:sym typeface="Calibri"/>
              </a:rPr>
              <a:t> in the new Guidebooks 9-12 curriculum.</a:t>
            </a:r>
            <a:endParaRPr sz="1200"/>
          </a:p>
          <a:p>
            <a:pPr indent="0" lvl="0" marL="0" marR="0" rtl="0" algn="l">
              <a:lnSpc>
                <a:spcPct val="100000"/>
              </a:lnSpc>
              <a:spcBef>
                <a:spcPts val="0"/>
              </a:spcBef>
              <a:spcAft>
                <a:spcPts val="0"/>
              </a:spcAft>
              <a:buClr>
                <a:schemeClr val="dk1"/>
              </a:buClr>
              <a:buSzPts val="300"/>
              <a:buFont typeface="Calibri"/>
              <a:buNone/>
            </a:pPr>
            <a:r>
              <a:t/>
            </a:r>
            <a:endParaRPr b="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1" lang="en-US" sz="1200" u="none" cap="none" strike="noStrike">
                <a:solidFill>
                  <a:schemeClr val="dk1"/>
                </a:solidFill>
                <a:latin typeface="Calibri"/>
                <a:ea typeface="Calibri"/>
                <a:cs typeface="Calibri"/>
                <a:sym typeface="Calibri"/>
              </a:rPr>
              <a:t>D</a:t>
            </a:r>
            <a:r>
              <a:rPr b="1" lang="en-US" sz="1200"/>
              <a:t>O:</a:t>
            </a:r>
            <a:r>
              <a:rPr b="1" lang="en-US" sz="1200" u="none" cap="none" strike="noStrike">
                <a:solidFill>
                  <a:schemeClr val="dk1"/>
                </a:solidFill>
                <a:latin typeface="Calibri"/>
                <a:ea typeface="Calibri"/>
                <a:cs typeface="Calibri"/>
                <a:sym typeface="Calibri"/>
              </a:rPr>
              <a:t> </a:t>
            </a:r>
            <a:r>
              <a:rPr lang="en-US" sz="1200"/>
              <a:t>Click to reveal the box to highlight “have high expectations.”</a:t>
            </a:r>
            <a:endParaRPr sz="1200"/>
          </a:p>
          <a:p>
            <a:pPr indent="0" lvl="0" marL="0" marR="0" rtl="0" algn="l">
              <a:lnSpc>
                <a:spcPct val="100000"/>
              </a:lnSpc>
              <a:spcBef>
                <a:spcPts val="0"/>
              </a:spcBef>
              <a:spcAft>
                <a:spcPts val="0"/>
              </a:spcAft>
              <a:buClr>
                <a:schemeClr val="dk1"/>
              </a:buClr>
              <a:buSzPts val="300"/>
              <a:buFont typeface="Calibri"/>
              <a:buNone/>
            </a:pPr>
            <a:r>
              <a:t/>
            </a:r>
            <a:endParaRPr b="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1" lang="en-US" sz="1200" u="none" cap="none" strike="noStrike">
                <a:solidFill>
                  <a:schemeClr val="dk1"/>
                </a:solidFill>
                <a:latin typeface="Calibri"/>
                <a:ea typeface="Calibri"/>
                <a:cs typeface="Calibri"/>
                <a:sym typeface="Calibri"/>
              </a:rPr>
              <a:t>S</a:t>
            </a:r>
            <a:r>
              <a:rPr b="1" lang="en-US" sz="1200"/>
              <a:t>AY</a:t>
            </a:r>
            <a:r>
              <a:rPr b="1" lang="en-US" sz="1200" u="none" cap="none" strike="noStrike">
                <a:solidFill>
                  <a:schemeClr val="dk1"/>
                </a:solidFill>
                <a:latin typeface="Calibri"/>
                <a:ea typeface="Calibri"/>
                <a:cs typeface="Calibri"/>
                <a:sym typeface="Calibri"/>
              </a:rPr>
              <a:t>: </a:t>
            </a:r>
            <a:r>
              <a:rPr b="0" lang="en-US" sz="1200" u="none" cap="none" strike="noStrike">
                <a:solidFill>
                  <a:schemeClr val="dk1"/>
                </a:solidFill>
                <a:latin typeface="Calibri"/>
                <a:ea typeface="Calibri"/>
                <a:cs typeface="Calibri"/>
                <a:sym typeface="Calibri"/>
              </a:rPr>
              <a:t>Before we dive into that though, we want to spend a little bit more time on this fourth bucket – teachers with high expectations.  What does this mean? What does it look/sound like? And most importantly, what actions can we take to support all educators in our buildings to have high expectations for all students?</a:t>
            </a:r>
            <a:endParaRPr sz="1200"/>
          </a:p>
          <a:p>
            <a:pPr indent="0" lvl="0" marL="0" marR="0" rtl="0" algn="l">
              <a:lnSpc>
                <a:spcPct val="100000"/>
              </a:lnSpc>
              <a:spcBef>
                <a:spcPts val="0"/>
              </a:spcBef>
              <a:spcAft>
                <a:spcPts val="0"/>
              </a:spcAft>
              <a:buClr>
                <a:schemeClr val="dk1"/>
              </a:buClr>
              <a:buSzPts val="300"/>
              <a:buFont typeface="Calibri"/>
              <a:buNone/>
            </a:pPr>
            <a:r>
              <a:t/>
            </a:r>
            <a:endParaRPr b="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1" lang="en-US" sz="1200"/>
              <a:t>NOTE: </a:t>
            </a:r>
            <a:r>
              <a:rPr lang="en-US" sz="1200"/>
              <a:t>Only if</a:t>
            </a:r>
            <a:r>
              <a:rPr b="0" lang="en-US" sz="1200"/>
              <a:t> the question arises, p</a:t>
            </a:r>
            <a:r>
              <a:rPr lang="en-US" sz="1200"/>
              <a:t>oint out that while Systems &amp; Structures aren’t accounted for here, they are the behind the scenes things that are critical to make these four things possible. For instance, for strong instruction to happen teachers need structured time and supports to engage in effective planning practices. For all students to consistently receive grade-level assignments, the master schedule must be designed in a way that ensures students are NOT being pulled out of core instruction for remediation. </a:t>
            </a:r>
            <a:endParaRPr sz="1200"/>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p:txBody>
      </p:sp>
      <p:sp>
        <p:nvSpPr>
          <p:cNvPr id="434" name="Google Shape;434;p4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Google Shape;440;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1" name="Google Shape;441;p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
              <a:buFont typeface="Calibri"/>
              <a:buNone/>
            </a:pPr>
            <a:r>
              <a:rPr b="0" i="0" lang="en-US" sz="1200" u="none" cap="none" strike="noStrike">
                <a:solidFill>
                  <a:schemeClr val="dk1"/>
                </a:solidFill>
                <a:latin typeface="Calibri"/>
                <a:ea typeface="Calibri"/>
                <a:cs typeface="Calibri"/>
                <a:sym typeface="Calibri"/>
              </a:rPr>
              <a:t>45 seconds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300"/>
              <a:buFont typeface="Calibri"/>
              <a:buNone/>
            </a:pPr>
            <a:r>
              <a:rPr b="1" i="0" lang="en-US" sz="1200" u="none" cap="none" strike="noStrike">
                <a:solidFill>
                  <a:schemeClr val="dk1"/>
                </a:solidFill>
                <a:latin typeface="Calibri"/>
                <a:ea typeface="Calibri"/>
                <a:cs typeface="Calibri"/>
                <a:sym typeface="Calibri"/>
              </a:rPr>
              <a:t>D</a:t>
            </a:r>
            <a:r>
              <a:rPr b="1" lang="en-US" sz="1200"/>
              <a:t>O</a:t>
            </a:r>
            <a:r>
              <a:rPr b="1" i="0" lang="en-US" sz="1200" u="none" cap="none" strike="noStrike">
                <a:solidFill>
                  <a:schemeClr val="dk1"/>
                </a:solidFill>
                <a:latin typeface="Calibri"/>
                <a:ea typeface="Calibri"/>
                <a:cs typeface="Calibri"/>
                <a:sym typeface="Calibri"/>
              </a:rPr>
              <a:t>: </a:t>
            </a:r>
            <a:r>
              <a:rPr b="0" i="0" lang="en-US" sz="1200" u="none" cap="none" strike="noStrike">
                <a:solidFill>
                  <a:schemeClr val="dk1"/>
                </a:solidFill>
                <a:latin typeface="Calibri"/>
                <a:ea typeface="Calibri"/>
                <a:cs typeface="Calibri"/>
                <a:sym typeface="Calibri"/>
              </a:rPr>
              <a:t>We can think of “high expectations” as the belief that ALL students can be successful with grade-level content. Review data and emphasize how great the impact of this is particularly for students who start the year below their peers. Having high expectations is essential, and it’s even more powerful and impactful on student learning when paired with a high-quality curriculum. </a:t>
            </a:r>
            <a:endParaRPr b="0" i="0" sz="1200" u="none" cap="none" strike="noStrike">
              <a:solidFill>
                <a:schemeClr val="dk1"/>
              </a:solidFill>
              <a:latin typeface="Calibri"/>
              <a:ea typeface="Calibri"/>
              <a:cs typeface="Calibri"/>
              <a:sym typeface="Calibri"/>
            </a:endParaRPr>
          </a:p>
        </p:txBody>
      </p:sp>
      <p:sp>
        <p:nvSpPr>
          <p:cNvPr id="442" name="Google Shape;442;p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1" name="Shape 451"/>
        <p:cNvGrpSpPr/>
        <p:nvPr/>
      </p:nvGrpSpPr>
      <p:grpSpPr>
        <a:xfrm>
          <a:off x="0" y="0"/>
          <a:ext cx="0" cy="0"/>
          <a:chOff x="0" y="0"/>
          <a:chExt cx="0" cy="0"/>
        </a:xfrm>
      </p:grpSpPr>
      <p:sp>
        <p:nvSpPr>
          <p:cNvPr id="452" name="Google Shape;452;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Teachers are very important and it’s critical we support them in being as effective as possible, but this study shows us that the materials and tasks put forth before students have a huge impact on student achievement. With a good teacher who has BOTH high expectations AND high-quality materials, the growth we want for our students is achievable!</a:t>
            </a:r>
            <a:endParaRPr sz="1200">
              <a:solidFill>
                <a:srgbClr val="000000"/>
              </a:solidFill>
            </a:endParaRPr>
          </a:p>
          <a:p>
            <a:pPr indent="0" lvl="0" marL="0" rtl="0" algn="l">
              <a:lnSpc>
                <a:spcPct val="100000"/>
              </a:lnSpc>
              <a:spcBef>
                <a:spcPts val="0"/>
              </a:spcBef>
              <a:spcAft>
                <a:spcPts val="0"/>
              </a:spcAft>
              <a:buSzPts val="1400"/>
              <a:buNone/>
            </a:pPr>
            <a:r>
              <a:t/>
            </a:r>
            <a:endParaRPr i="1"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454" name="Google Shape;454;p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4" name="Google Shape;464;p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sz="1200"/>
              <a:t>1 minute</a:t>
            </a:r>
            <a:endParaRPr sz="1200"/>
          </a:p>
          <a:p>
            <a:pPr indent="0" lvl="0" marL="0" rtl="0" algn="l">
              <a:lnSpc>
                <a:spcPct val="100000"/>
              </a:lnSpc>
              <a:spcBef>
                <a:spcPts val="0"/>
              </a:spcBef>
              <a:spcAft>
                <a:spcPts val="0"/>
              </a:spcAft>
              <a:buClr>
                <a:schemeClr val="dk1"/>
              </a:buClr>
              <a:buSzPts val="1200"/>
              <a:buFont typeface="Calibri"/>
              <a:buNone/>
            </a:pPr>
            <a:r>
              <a:t/>
            </a:r>
            <a:endParaRPr sz="1200"/>
          </a:p>
          <a:p>
            <a:pPr indent="0" lvl="0" marL="0" rtl="0" algn="l">
              <a:lnSpc>
                <a:spcPct val="100000"/>
              </a:lnSpc>
              <a:spcBef>
                <a:spcPts val="0"/>
              </a:spcBef>
              <a:spcAft>
                <a:spcPts val="0"/>
              </a:spcAft>
              <a:buClr>
                <a:schemeClr val="dk1"/>
              </a:buClr>
              <a:buSzPts val="1200"/>
              <a:buFont typeface="Calibri"/>
              <a:buNone/>
            </a:pPr>
            <a:r>
              <a:rPr b="1" lang="en-US" sz="1200"/>
              <a:t>DO: </a:t>
            </a:r>
            <a:r>
              <a:rPr lang="en-US" sz="1200"/>
              <a:t>Acknowledge that this is challenging work that often takes time (there is not an overnight solution to address mindset and transforming teachers’ expectations of students).  Define “implicit bias” in the first bullet:</a:t>
            </a:r>
            <a:endParaRPr sz="1200"/>
          </a:p>
          <a:p>
            <a:pPr indent="0" lvl="0" marL="0" rtl="0" algn="l">
              <a:lnSpc>
                <a:spcPct val="100000"/>
              </a:lnSpc>
              <a:spcBef>
                <a:spcPts val="0"/>
              </a:spcBef>
              <a:spcAft>
                <a:spcPts val="0"/>
              </a:spcAft>
              <a:buClr>
                <a:schemeClr val="dk1"/>
              </a:buClr>
              <a:buSzPts val="1200"/>
              <a:buFont typeface="Calibri"/>
              <a:buNone/>
            </a:pPr>
            <a:r>
              <a:t/>
            </a:r>
            <a:endParaRPr sz="1200"/>
          </a:p>
          <a:p>
            <a:pPr indent="0" lvl="0" marL="0" rtl="0" algn="l">
              <a:lnSpc>
                <a:spcPct val="100000"/>
              </a:lnSpc>
              <a:spcBef>
                <a:spcPts val="0"/>
              </a:spcBef>
              <a:spcAft>
                <a:spcPts val="0"/>
              </a:spcAft>
              <a:buClr>
                <a:schemeClr val="dk1"/>
              </a:buClr>
              <a:buSzPts val="1200"/>
              <a:buFont typeface="Calibri"/>
              <a:buNone/>
            </a:pPr>
            <a:r>
              <a:rPr b="1" lang="en-US" sz="1200"/>
              <a:t>SAY: I</a:t>
            </a:r>
            <a:r>
              <a:rPr b="1" i="0" lang="en-US" sz="1200">
                <a:solidFill>
                  <a:schemeClr val="dk1"/>
                </a:solidFill>
                <a:latin typeface="Calibri"/>
                <a:ea typeface="Calibri"/>
                <a:cs typeface="Calibri"/>
                <a:sym typeface="Calibri"/>
              </a:rPr>
              <a:t>mplicit bias</a:t>
            </a:r>
            <a:r>
              <a:rPr b="0" i="0" lang="en-US" sz="1200">
                <a:solidFill>
                  <a:schemeClr val="dk1"/>
                </a:solidFill>
                <a:latin typeface="Calibri"/>
                <a:ea typeface="Calibri"/>
                <a:cs typeface="Calibri"/>
                <a:sym typeface="Calibri"/>
              </a:rPr>
              <a:t> refers to the attitudes or stereotypes that affect our understanding, actions, and decisions in an unconscious manner. The key word here is UNCONSCIOUS. </a:t>
            </a:r>
            <a:r>
              <a:rPr lang="en-US" sz="1200"/>
              <a:t>Bias that influences mindsets and expectations isn’t something we are always aware of, especially related to race and equity, but can greatly impact our students.</a:t>
            </a:r>
            <a:endParaRPr sz="1200"/>
          </a:p>
          <a:p>
            <a:pPr indent="0" lvl="0" marL="0" rtl="0" algn="l">
              <a:lnSpc>
                <a:spcPct val="100000"/>
              </a:lnSpc>
              <a:spcBef>
                <a:spcPts val="0"/>
              </a:spcBef>
              <a:spcAft>
                <a:spcPts val="0"/>
              </a:spcAft>
              <a:buClr>
                <a:schemeClr val="dk1"/>
              </a:buClr>
              <a:buSzPts val="1200"/>
              <a:buFont typeface="Calibri"/>
              <a:buNone/>
            </a:pPr>
            <a:r>
              <a:t/>
            </a:r>
            <a:endParaRPr sz="1200"/>
          </a:p>
          <a:p>
            <a:pPr indent="0" lvl="0" marL="0" rtl="0" algn="l">
              <a:lnSpc>
                <a:spcPct val="100000"/>
              </a:lnSpc>
              <a:spcBef>
                <a:spcPts val="0"/>
              </a:spcBef>
              <a:spcAft>
                <a:spcPts val="0"/>
              </a:spcAft>
              <a:buClr>
                <a:schemeClr val="dk1"/>
              </a:buClr>
              <a:buSzPts val="1200"/>
              <a:buFont typeface="Calibri"/>
              <a:buNone/>
            </a:pPr>
            <a:r>
              <a:rPr b="1" lang="en-US" sz="1200"/>
              <a:t>SAY: </a:t>
            </a:r>
            <a:r>
              <a:rPr lang="en-US" sz="1200"/>
              <a:t>W</a:t>
            </a:r>
            <a:r>
              <a:rPr b="0" i="0" lang="en-US" sz="1200">
                <a:solidFill>
                  <a:schemeClr val="dk1"/>
                </a:solidFill>
                <a:latin typeface="Calibri"/>
                <a:ea typeface="Calibri"/>
                <a:cs typeface="Calibri"/>
                <a:sym typeface="Calibri"/>
              </a:rPr>
              <a:t>hile we think </a:t>
            </a:r>
            <a:r>
              <a:rPr lang="en-US" sz="1200"/>
              <a:t>learning around implicit bias</a:t>
            </a:r>
            <a:r>
              <a:rPr b="0" i="0" lang="en-US" sz="1200">
                <a:solidFill>
                  <a:schemeClr val="dk1"/>
                </a:solidFill>
                <a:latin typeface="Calibri"/>
                <a:ea typeface="Calibri"/>
                <a:cs typeface="Calibri"/>
                <a:sym typeface="Calibri"/>
              </a:rPr>
              <a:t> is certainly worth acknowledging and raising, </a:t>
            </a:r>
            <a:r>
              <a:rPr lang="en-US" sz="1200"/>
              <a:t>it won’t be the focus of our learning together.</a:t>
            </a:r>
            <a:r>
              <a:rPr b="0" i="0" lang="en-US" sz="1200">
                <a:solidFill>
                  <a:schemeClr val="dk1"/>
                </a:solidFill>
                <a:latin typeface="Calibri"/>
                <a:ea typeface="Calibri"/>
                <a:cs typeface="Calibri"/>
                <a:sym typeface="Calibri"/>
              </a:rPr>
              <a:t> </a:t>
            </a:r>
            <a:r>
              <a:rPr lang="en-US" sz="1200"/>
              <a:t>O</a:t>
            </a:r>
            <a:r>
              <a:rPr b="0" i="0" lang="en-US" sz="1200">
                <a:solidFill>
                  <a:schemeClr val="dk1"/>
                </a:solidFill>
                <a:latin typeface="Calibri"/>
                <a:ea typeface="Calibri"/>
                <a:cs typeface="Calibri"/>
                <a:sym typeface="Calibri"/>
              </a:rPr>
              <a:t>ur journey will focus on buildin</a:t>
            </a:r>
            <a:r>
              <a:rPr lang="en-US" sz="1200"/>
              <a:t>g your knowledge and skill, with some internal reflection, to </a:t>
            </a:r>
            <a:r>
              <a:rPr b="0" i="0" lang="en-US" sz="1200">
                <a:solidFill>
                  <a:schemeClr val="dk1"/>
                </a:solidFill>
                <a:latin typeface="Calibri"/>
                <a:ea typeface="Calibri"/>
                <a:cs typeface="Calibri"/>
                <a:sym typeface="Calibri"/>
              </a:rPr>
              <a:t>ensur</a:t>
            </a:r>
            <a:r>
              <a:rPr lang="en-US" sz="1200"/>
              <a:t>e</a:t>
            </a:r>
            <a:r>
              <a:rPr b="0" i="0" lang="en-US" sz="1200">
                <a:solidFill>
                  <a:schemeClr val="dk1"/>
                </a:solidFill>
                <a:latin typeface="Calibri"/>
                <a:ea typeface="Calibri"/>
                <a:cs typeface="Calibri"/>
                <a:sym typeface="Calibri"/>
              </a:rPr>
              <a:t> all students, including students who struggle, have access to grade level content because we truly believe (and research tells us) that this is critical for student achievement.</a:t>
            </a:r>
            <a:endParaRPr b="0" i="0"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Calibri"/>
              <a:buNone/>
            </a:pPr>
            <a:r>
              <a:t/>
            </a:r>
            <a:endParaRPr b="0" i="0"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Calibri"/>
              <a:buNone/>
            </a:pPr>
            <a:r>
              <a:rPr b="1" lang="en-US" sz="1200"/>
              <a:t>DO: </a:t>
            </a:r>
            <a:r>
              <a:rPr lang="en-US" sz="1200"/>
              <a:t>Review the last two bullets.</a:t>
            </a:r>
            <a:endParaRPr sz="1200"/>
          </a:p>
          <a:p>
            <a:pPr indent="0" lvl="0" marL="0" rtl="0" algn="l">
              <a:lnSpc>
                <a:spcPct val="100000"/>
              </a:lnSpc>
              <a:spcBef>
                <a:spcPts val="0"/>
              </a:spcBef>
              <a:spcAft>
                <a:spcPts val="0"/>
              </a:spcAft>
              <a:buClr>
                <a:schemeClr val="dk1"/>
              </a:buClr>
              <a:buSzPts val="1200"/>
              <a:buFont typeface="Calibri"/>
              <a:buNone/>
            </a:pPr>
            <a:r>
              <a:t/>
            </a:r>
            <a:endParaRPr sz="1200"/>
          </a:p>
          <a:p>
            <a:pPr indent="0" lvl="0" marL="0" rtl="0" algn="l">
              <a:lnSpc>
                <a:spcPct val="100000"/>
              </a:lnSpc>
              <a:spcBef>
                <a:spcPts val="0"/>
              </a:spcBef>
              <a:spcAft>
                <a:spcPts val="0"/>
              </a:spcAft>
              <a:buClr>
                <a:schemeClr val="dk1"/>
              </a:buClr>
              <a:buSzPts val="1200"/>
              <a:buFont typeface="Calibri"/>
              <a:buNone/>
            </a:pPr>
            <a:r>
              <a:rPr b="1" lang="en-US" sz="1200"/>
              <a:t>DO:</a:t>
            </a:r>
            <a:r>
              <a:rPr lang="en-US" sz="1200"/>
              <a:t> Authentically acknowledge the reality of the challenge, then click to reveal and read the question at the bottom to transition to the next slide. </a:t>
            </a:r>
            <a:endParaRPr sz="1200"/>
          </a:p>
        </p:txBody>
      </p:sp>
      <p:sp>
        <p:nvSpPr>
          <p:cNvPr id="465" name="Google Shape;465;p4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3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Review the objectives – note that these are overarching objectives for the first 3 days of our 7-day sequence (we’ll refer to this as the Guidebooks “bootcamp”.) Consider having a participant read the objectives. These are also listed in the note catcher.</a:t>
            </a:r>
            <a:endParaRPr sz="1200"/>
          </a:p>
        </p:txBody>
      </p:sp>
      <p:sp>
        <p:nvSpPr>
          <p:cNvPr id="90" name="Google Shape;90;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 name="Shape 469"/>
        <p:cNvGrpSpPr/>
        <p:nvPr/>
      </p:nvGrpSpPr>
      <p:grpSpPr>
        <a:xfrm>
          <a:off x="0" y="0"/>
          <a:ext cx="0" cy="0"/>
          <a:chOff x="0" y="0"/>
          <a:chExt cx="0" cy="0"/>
        </a:xfrm>
      </p:grpSpPr>
      <p:sp>
        <p:nvSpPr>
          <p:cNvPr id="470" name="Google Shape;470;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1" name="Google Shape;471;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start by ensuring the goals of the curriculum are conducive to equitable outcomes.</a:t>
            </a:r>
            <a:r>
              <a:rPr b="1" lang="en-US" sz="1200"/>
              <a:t> </a:t>
            </a:r>
            <a:r>
              <a:rPr lang="en-US" sz="1200"/>
              <a:t>So what are the overarching goals of the revised High School Literacy Guidebooks?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Call on volunteers to read each bullet point.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As you can see, the revised edition is grounded in a community of learners, substantive texts and topics, and lots of room for teacher and student choice.</a:t>
            </a:r>
            <a:endParaRPr sz="1200"/>
          </a:p>
        </p:txBody>
      </p:sp>
      <p:sp>
        <p:nvSpPr>
          <p:cNvPr id="472" name="Google Shape;472;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6" name="Shape 476"/>
        <p:cNvGrpSpPr/>
        <p:nvPr/>
      </p:nvGrpSpPr>
      <p:grpSpPr>
        <a:xfrm>
          <a:off x="0" y="0"/>
          <a:ext cx="0" cy="0"/>
          <a:chOff x="0" y="0"/>
          <a:chExt cx="0" cy="0"/>
        </a:xfrm>
      </p:grpSpPr>
      <p:sp>
        <p:nvSpPr>
          <p:cNvPr id="477" name="Google Shape;477;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8" name="Google Shape;478;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Let’s go back to the ideal classroom you described earlier this morning. Based on our learning about equity, access, and grade-level content, what would you like to revise or add to your ideal classroom? Take a few moments and update your list.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Facilitator Note: </a:t>
            </a:r>
            <a:r>
              <a:rPr lang="en-US" sz="1200"/>
              <a:t>Encourage participants to jot something about creating equitable access for all students or holding all students to grade-level standards with grade-level text and the appropriate supports.</a:t>
            </a:r>
            <a:endParaRPr sz="1200"/>
          </a:p>
        </p:txBody>
      </p:sp>
      <p:sp>
        <p:nvSpPr>
          <p:cNvPr id="479" name="Google Shape;479;p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7" name="Shape 487"/>
        <p:cNvGrpSpPr/>
        <p:nvPr/>
      </p:nvGrpSpPr>
      <p:grpSpPr>
        <a:xfrm>
          <a:off x="0" y="0"/>
          <a:ext cx="0" cy="0"/>
          <a:chOff x="0" y="0"/>
          <a:chExt cx="0" cy="0"/>
        </a:xfrm>
      </p:grpSpPr>
      <p:sp>
        <p:nvSpPr>
          <p:cNvPr id="488" name="Google Shape;488;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9" name="Google Shape;489;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We all know that a lot of hard work goes into  learning a new curriculum, and it can feel overwhelmed to not know where to start. So we will be spending a few days together in the “bootcamp” portion of our learning, which is meant to help us dig really deep into the research design principles behind the creation of the ELA Guidebooks 9-12 (2020) and to look at the components of the curriculum and the supports available for all students. By the end of our three days together, you will walk away with a deep knowledge of the Guidebooks and an understanding of how to prepare to teach a unit and lesson. But for now, let’s take a quick break before we jump in to High Quality Instructional Materials and the Instructional Shifts!</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490" name="Google Shape;490;p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6" name="Shape 506"/>
        <p:cNvGrpSpPr/>
        <p:nvPr/>
      </p:nvGrpSpPr>
      <p:grpSpPr>
        <a:xfrm>
          <a:off x="0" y="0"/>
          <a:ext cx="0" cy="0"/>
          <a:chOff x="0" y="0"/>
          <a:chExt cx="0" cy="0"/>
        </a:xfrm>
      </p:grpSpPr>
      <p:sp>
        <p:nvSpPr>
          <p:cNvPr id="507" name="Google Shape;507;g88254a00e5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8" name="Google Shape;508;g88254a00e5_0_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100"/>
              <a:t>15 minutes </a:t>
            </a:r>
            <a:endParaRPr sz="1100"/>
          </a:p>
          <a:p>
            <a:pPr indent="0" lvl="0" marL="0" rtl="0" algn="l">
              <a:spcBef>
                <a:spcPts val="0"/>
              </a:spcBef>
              <a:spcAft>
                <a:spcPts val="0"/>
              </a:spcAft>
              <a:buClr>
                <a:srgbClr val="000000"/>
              </a:buClr>
              <a:buSzPts val="1400"/>
              <a:buFont typeface="Arial"/>
              <a:buNone/>
            </a:pPr>
            <a:r>
              <a:rPr lang="en-US" sz="1100"/>
              <a:t>9:15-9:30</a:t>
            </a:r>
            <a:endParaRPr sz="1100"/>
          </a:p>
          <a:p>
            <a:pPr indent="0" lvl="0" marL="0" rtl="0" algn="l">
              <a:lnSpc>
                <a:spcPct val="100000"/>
              </a:lnSpc>
              <a:spcBef>
                <a:spcPts val="0"/>
              </a:spcBef>
              <a:spcAft>
                <a:spcPts val="0"/>
              </a:spcAft>
              <a:buSzPts val="1400"/>
              <a:buNone/>
            </a:pPr>
            <a:r>
              <a:t/>
            </a:r>
            <a:endParaRPr sz="1100"/>
          </a:p>
          <a:p>
            <a:pPr indent="0" lvl="0" marL="0" rtl="0" algn="l">
              <a:lnSpc>
                <a:spcPct val="100000"/>
              </a:lnSpc>
              <a:spcBef>
                <a:spcPts val="0"/>
              </a:spcBef>
              <a:spcAft>
                <a:spcPts val="0"/>
              </a:spcAft>
              <a:buSzPts val="1400"/>
              <a:buNone/>
            </a:pPr>
            <a:r>
              <a:t/>
            </a:r>
            <a:endParaRPr/>
          </a:p>
        </p:txBody>
      </p:sp>
      <p:sp>
        <p:nvSpPr>
          <p:cNvPr id="509" name="Google Shape;509;g88254a00e5_0_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 name="Shape 512"/>
        <p:cNvGrpSpPr/>
        <p:nvPr/>
      </p:nvGrpSpPr>
      <p:grpSpPr>
        <a:xfrm>
          <a:off x="0" y="0"/>
          <a:ext cx="0" cy="0"/>
          <a:chOff x="0" y="0"/>
          <a:chExt cx="0" cy="0"/>
        </a:xfrm>
      </p:grpSpPr>
      <p:sp>
        <p:nvSpPr>
          <p:cNvPr id="513" name="Google Shape;513;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4" name="Google Shape;514;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Session Duration: 90 minutes </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9:30 - 11:00 </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b="0" sz="1200">
              <a:solidFill>
                <a:srgbClr val="000000"/>
              </a:solidFill>
            </a:endParaRPr>
          </a:p>
          <a:p>
            <a:pPr indent="0" lvl="0" marL="0" marR="0" rtl="0" algn="l">
              <a:lnSpc>
                <a:spcPct val="100000"/>
              </a:lnSpc>
              <a:spcBef>
                <a:spcPts val="0"/>
              </a:spcBef>
              <a:spcAft>
                <a:spcPts val="0"/>
              </a:spcAft>
              <a:buSzPts val="1400"/>
              <a:buNone/>
            </a:pPr>
            <a:r>
              <a:t/>
            </a:r>
            <a:endParaRPr/>
          </a:p>
        </p:txBody>
      </p:sp>
      <p:sp>
        <p:nvSpPr>
          <p:cNvPr id="515" name="Google Shape;515;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8" name="Shape 518"/>
        <p:cNvGrpSpPr/>
        <p:nvPr/>
      </p:nvGrpSpPr>
      <p:grpSpPr>
        <a:xfrm>
          <a:off x="0" y="0"/>
          <a:ext cx="0" cy="0"/>
          <a:chOff x="0" y="0"/>
          <a:chExt cx="0" cy="0"/>
        </a:xfrm>
      </p:grpSpPr>
      <p:sp>
        <p:nvSpPr>
          <p:cNvPr id="519" name="Google Shape;519;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0" name="Google Shape;520;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2 minutes</a:t>
            </a:r>
            <a:endParaRPr sz="1200"/>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b="0" lang="en-US" sz="1200">
                <a:solidFill>
                  <a:srgbClr val="000000"/>
                </a:solidFill>
              </a:rPr>
              <a:t>As you can tell from the session title, we will be learning about the literacy instructional shifts during this session. We know that many of you may already know a lot about the shifts, which is great! We find that every single time we engage in new learning (and with new people) about the shifts, our understanding deepens. For some of you, this may be the very first time you’re engaging with this content – and that’s okay too! We want to start by acknowledging this range of experience and giving you a quick moment to capture what you already know in your note catcher to activate your knowledge.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Read the question on the slide and give participants 1-2 minutes to jot their thoughts about the question on the slide, directing participants to where they can capture their thoughts (page 7 of note catcher). Then have participants share their thoughts with a shoulder partner. </a:t>
            </a:r>
            <a:r>
              <a:rPr b="1" lang="en-US" sz="1200">
                <a:solidFill>
                  <a:srgbClr val="000000"/>
                </a:solidFill>
              </a:rPr>
              <a:t>Skip the whole group share here. We will debrief in just a few slides.</a:t>
            </a:r>
            <a:endParaRPr sz="1200"/>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Look-fors:</a:t>
            </a:r>
            <a:endParaRPr b="1" sz="1200">
              <a:solidFill>
                <a:srgbClr val="000000"/>
              </a:solidFill>
            </a:endParaRPr>
          </a:p>
          <a:p>
            <a:pPr indent="-158750" lvl="0" marL="171450" rtl="0" algn="l">
              <a:lnSpc>
                <a:spcPct val="100000"/>
              </a:lnSpc>
              <a:spcBef>
                <a:spcPts val="0"/>
              </a:spcBef>
              <a:spcAft>
                <a:spcPts val="0"/>
              </a:spcAft>
              <a:buSzPts val="1200"/>
              <a:buFont typeface="Arial"/>
              <a:buChar char="•"/>
            </a:pPr>
            <a:r>
              <a:rPr lang="en-US" sz="1200">
                <a:solidFill>
                  <a:srgbClr val="000000"/>
                </a:solidFill>
              </a:rPr>
              <a:t>The Instructional shifts in literacy are complexity, evidence, and knowledge.</a:t>
            </a:r>
            <a:endParaRPr sz="1200">
              <a:solidFill>
                <a:srgbClr val="000000"/>
              </a:solidFill>
            </a:endParaRPr>
          </a:p>
          <a:p>
            <a:pPr indent="-158750" lvl="0" marL="171450" rtl="0" algn="l">
              <a:lnSpc>
                <a:spcPct val="100000"/>
              </a:lnSpc>
              <a:spcBef>
                <a:spcPts val="0"/>
              </a:spcBef>
              <a:spcAft>
                <a:spcPts val="0"/>
              </a:spcAft>
              <a:buSzPts val="1200"/>
              <a:buFont typeface="Arial"/>
              <a:buChar char="•"/>
            </a:pPr>
            <a:r>
              <a:rPr lang="en-US" sz="1200">
                <a:solidFill>
                  <a:srgbClr val="000000"/>
                </a:solidFill>
              </a:rPr>
              <a:t>These shifts ground student learning in the text rather than relying on individual personal experience essentially making the text the expert in the room and leveling the playing field for all students.</a:t>
            </a:r>
            <a:endParaRPr sz="1200">
              <a:solidFill>
                <a:srgbClr val="000000"/>
              </a:solidFill>
            </a:endParaRPr>
          </a:p>
          <a:p>
            <a:pPr indent="-82550" lvl="0" marL="171450" rtl="0" algn="l">
              <a:lnSpc>
                <a:spcPct val="100000"/>
              </a:lnSpc>
              <a:spcBef>
                <a:spcPts val="0"/>
              </a:spcBef>
              <a:spcAft>
                <a:spcPts val="0"/>
              </a:spcAft>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Facilitator note:</a:t>
            </a:r>
            <a:r>
              <a:rPr lang="en-US" sz="1200">
                <a:solidFill>
                  <a:srgbClr val="000000"/>
                </a:solidFill>
              </a:rPr>
              <a:t> Throughout this session, it is important to acknowledge connections between each shift and equity, especially the impact of NOT providing access to complex texts for some students.</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521" name="Google Shape;521;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6" name="Shape 526"/>
        <p:cNvGrpSpPr/>
        <p:nvPr/>
      </p:nvGrpSpPr>
      <p:grpSpPr>
        <a:xfrm>
          <a:off x="0" y="0"/>
          <a:ext cx="0" cy="0"/>
          <a:chOff x="0" y="0"/>
          <a:chExt cx="0" cy="0"/>
        </a:xfrm>
      </p:grpSpPr>
      <p:sp>
        <p:nvSpPr>
          <p:cNvPr id="527" name="Google Shape;527;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8" name="Google Shape;528;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the session learning outcomes, or call on volunteers to read the bullets. </a:t>
            </a:r>
            <a:endParaRPr sz="1200"/>
          </a:p>
        </p:txBody>
      </p:sp>
      <p:sp>
        <p:nvSpPr>
          <p:cNvPr id="529" name="Google Shape;529;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Google Shape;534;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5" name="Google Shape;535;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Read quote and emphasize the goal around supporting students and supporting teachers achieve equitable outcomes.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Like we saw in the Opportunity Myth, high quality instructional materials can be a key lever in disrupting educational inequity. Our big goal is to support students and teachers to achieve equitable outcomes and a key to do so is to consider how and why leveraging high quality instructional materials can be a considerable support for teachers in this work.</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536" name="Google Shape;536;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2" name="Google Shape;542;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b="0" lang="en-US" sz="1200"/>
              <a:t>As we discussed in our first session today, a</a:t>
            </a:r>
            <a:r>
              <a:rPr lang="en-US" sz="1200"/>
              <a:t>t the heart of the High School Guidebooks curriculum is a focus on equity – the design of this curriculum is grounded in the goal of providing equal access to all students to a high-quality ELA curriculum. The goal is for all students to receive effective and engaging learning experiences that </a:t>
            </a:r>
            <a:r>
              <a:rPr lang="en-US" sz="1200">
                <a:solidFill>
                  <a:srgbClr val="222222"/>
                </a:solidFill>
                <a:highlight>
                  <a:srgbClr val="FFFFFF"/>
                </a:highlight>
              </a:rPr>
              <a:t>develop the knowledge and skills they need to become productive members of society. More importantly, giving all children an equitable education leads to better economic and social outcomes for them as individuals and for our state. </a:t>
            </a:r>
            <a:endParaRPr sz="1200"/>
          </a:p>
          <a:p>
            <a:pPr indent="0" lvl="0" marL="0" rtl="0" algn="l">
              <a:lnSpc>
                <a:spcPct val="100000"/>
              </a:lnSpc>
              <a:spcBef>
                <a:spcPts val="0"/>
              </a:spcBef>
              <a:spcAft>
                <a:spcPts val="0"/>
              </a:spcAft>
              <a:buSzPts val="1400"/>
              <a:buNone/>
            </a:pPr>
            <a:r>
              <a:t/>
            </a:r>
            <a:endParaRPr sz="1200">
              <a:solidFill>
                <a:srgbClr val="222222"/>
              </a:solidFill>
              <a:highlight>
                <a:srgbClr val="FFFFFF"/>
              </a:highlight>
            </a:endParaRPr>
          </a:p>
          <a:p>
            <a:pPr indent="0" lvl="0" marL="0" rtl="0" algn="l">
              <a:lnSpc>
                <a:spcPct val="100000"/>
              </a:lnSpc>
              <a:spcBef>
                <a:spcPts val="0"/>
              </a:spcBef>
              <a:spcAft>
                <a:spcPts val="0"/>
              </a:spcAft>
              <a:buSzPts val="1400"/>
              <a:buNone/>
            </a:pPr>
            <a:r>
              <a:rPr b="1" lang="en-US" sz="1200">
                <a:solidFill>
                  <a:srgbClr val="222222"/>
                </a:solidFill>
                <a:highlight>
                  <a:srgbClr val="FFFFFF"/>
                </a:highlight>
              </a:rPr>
              <a:t>SAY: </a:t>
            </a:r>
            <a:r>
              <a:rPr lang="en-US" sz="1200">
                <a:solidFill>
                  <a:srgbClr val="222222"/>
                </a:solidFill>
                <a:highlight>
                  <a:srgbClr val="FFFFFF"/>
                </a:highlight>
              </a:rPr>
              <a:t>Here, you see a visual representation of the Guidebooks’ approach to providing high quality learning experiences to all students. It starts with the standards and a high-quality curriculum, pictured at the center of this graphic. Also critical to ensuring the curriculum is implemented effectively and the standards are met are professional development (that’s why we’re here!) and assessment (we’ll dive deeper into this on future days!). </a:t>
            </a:r>
            <a:endParaRPr sz="1200"/>
          </a:p>
          <a:p>
            <a:pPr indent="0" lvl="0" marL="0" rtl="0" algn="l">
              <a:lnSpc>
                <a:spcPct val="100000"/>
              </a:lnSpc>
              <a:spcBef>
                <a:spcPts val="0"/>
              </a:spcBef>
              <a:spcAft>
                <a:spcPts val="0"/>
              </a:spcAft>
              <a:buSzPts val="1400"/>
              <a:buNone/>
            </a:pPr>
            <a:r>
              <a:t/>
            </a:r>
            <a:endParaRPr b="1" sz="1200">
              <a:highlight>
                <a:srgbClr val="FFFFFF"/>
              </a:highlight>
            </a:endParaRPr>
          </a:p>
          <a:p>
            <a:pPr indent="0" lvl="0" marL="0" rtl="0" algn="l">
              <a:lnSpc>
                <a:spcPct val="100000"/>
              </a:lnSpc>
              <a:spcBef>
                <a:spcPts val="0"/>
              </a:spcBef>
              <a:spcAft>
                <a:spcPts val="0"/>
              </a:spcAft>
              <a:buSzPts val="1400"/>
              <a:buNone/>
            </a:pPr>
            <a:r>
              <a:rPr b="1" lang="en-US" sz="1200">
                <a:highlight>
                  <a:srgbClr val="FFFFFF"/>
                </a:highlight>
              </a:rPr>
              <a:t>SAY: </a:t>
            </a:r>
            <a:r>
              <a:rPr lang="en-US" sz="1200">
                <a:highlight>
                  <a:srgbClr val="FFFFFF"/>
                </a:highlight>
              </a:rPr>
              <a:t>We also talked earlier about the importance of high quality educational experiences for </a:t>
            </a:r>
            <a:r>
              <a:rPr b="1" i="1" lang="en-US" sz="1200">
                <a:highlight>
                  <a:srgbClr val="FFFFFF"/>
                </a:highlight>
              </a:rPr>
              <a:t>all</a:t>
            </a:r>
            <a:r>
              <a:rPr lang="en-US" sz="1200">
                <a:highlight>
                  <a:srgbClr val="FFFFFF"/>
                </a:highlight>
              </a:rPr>
              <a:t> of our students. We know that this aligns with the Louisiana Goal. We also know that Louisiana’s ELA goal is the basis of the revised curriculum. It is imperative that </a:t>
            </a:r>
            <a:r>
              <a:rPr b="1" i="1" lang="en-US" sz="1200">
                <a:highlight>
                  <a:srgbClr val="FFFFFF"/>
                </a:highlight>
              </a:rPr>
              <a:t>all</a:t>
            </a:r>
            <a:r>
              <a:rPr lang="en-US" sz="1200">
                <a:highlight>
                  <a:srgbClr val="FFFFFF"/>
                </a:highlight>
              </a:rPr>
              <a:t> students in Louisiana are provided with high quality curriculum that guide teachers in providing an equitable education for each and every student.</a:t>
            </a:r>
            <a:endParaRPr sz="1200"/>
          </a:p>
          <a:p>
            <a:pPr indent="0" lvl="0" marL="0" rtl="0" algn="l">
              <a:lnSpc>
                <a:spcPct val="100000"/>
              </a:lnSpc>
              <a:spcBef>
                <a:spcPts val="0"/>
              </a:spcBef>
              <a:spcAft>
                <a:spcPts val="0"/>
              </a:spcAft>
              <a:buSzPts val="1400"/>
              <a:buNone/>
            </a:pPr>
            <a:r>
              <a:t/>
            </a:r>
            <a:endParaRPr sz="1200">
              <a:highlight>
                <a:srgbClr val="FFFFFF"/>
              </a:highlight>
            </a:endParaRPr>
          </a:p>
          <a:p>
            <a:pPr indent="0" lvl="0" marL="0" rtl="0" algn="l">
              <a:lnSpc>
                <a:spcPct val="100000"/>
              </a:lnSpc>
              <a:spcBef>
                <a:spcPts val="0"/>
              </a:spcBef>
              <a:spcAft>
                <a:spcPts val="0"/>
              </a:spcAft>
              <a:buSzPts val="1400"/>
              <a:buNone/>
            </a:pPr>
            <a:r>
              <a:rPr b="1" lang="en-US" sz="1200">
                <a:highlight>
                  <a:srgbClr val="FFFFFF"/>
                </a:highlight>
              </a:rPr>
              <a:t>SAY: </a:t>
            </a:r>
            <a:r>
              <a:rPr lang="en-US" sz="1200">
                <a:highlight>
                  <a:srgbClr val="FFFFFF"/>
                </a:highlight>
              </a:rPr>
              <a:t>Louisiana’s ELA goal is grounded in the instructional shifts. These shifts are tangible, practical ways that an equitable education is offered to all Louisiana students. By providing instruction aligned to these Shifts, we will work to meet the goal of equitable instruction for all. </a:t>
            </a:r>
            <a:endParaRPr sz="1200"/>
          </a:p>
          <a:p>
            <a:pPr indent="0" lvl="0" marL="0" rtl="0" algn="l">
              <a:lnSpc>
                <a:spcPct val="100000"/>
              </a:lnSpc>
              <a:spcBef>
                <a:spcPts val="0"/>
              </a:spcBef>
              <a:spcAft>
                <a:spcPts val="0"/>
              </a:spcAft>
              <a:buSzPts val="1400"/>
              <a:buNone/>
            </a:pPr>
            <a:r>
              <a:t/>
            </a:r>
            <a:endParaRPr sz="1200">
              <a:solidFill>
                <a:srgbClr val="222222"/>
              </a:solidFill>
              <a:highlight>
                <a:srgbClr val="FFFFFF"/>
              </a:highlight>
            </a:endParaRPr>
          </a:p>
          <a:p>
            <a:pPr indent="0" lvl="0" marL="0" rtl="0" algn="l">
              <a:lnSpc>
                <a:spcPct val="100000"/>
              </a:lnSpc>
              <a:spcBef>
                <a:spcPts val="0"/>
              </a:spcBef>
              <a:spcAft>
                <a:spcPts val="0"/>
              </a:spcAft>
              <a:buSzPts val="1400"/>
              <a:buNone/>
            </a:pPr>
            <a:r>
              <a:t/>
            </a:r>
            <a:endParaRPr sz="1200"/>
          </a:p>
        </p:txBody>
      </p:sp>
      <p:sp>
        <p:nvSpPr>
          <p:cNvPr id="543" name="Google Shape;543;p5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7" name="Shape 547"/>
        <p:cNvGrpSpPr/>
        <p:nvPr/>
      </p:nvGrpSpPr>
      <p:grpSpPr>
        <a:xfrm>
          <a:off x="0" y="0"/>
          <a:ext cx="0" cy="0"/>
          <a:chOff x="0" y="0"/>
          <a:chExt cx="0" cy="0"/>
        </a:xfrm>
      </p:grpSpPr>
      <p:sp>
        <p:nvSpPr>
          <p:cNvPr id="548" name="Google Shape;548;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9" name="Google Shape;549;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t>
            </a:r>
            <a:r>
              <a:rPr lang="en-US" sz="1200">
                <a:solidFill>
                  <a:srgbClr val="000000"/>
                </a:solidFill>
              </a:rPr>
              <a:t>What exactly do we mean by “Instructional Shifts”? The instructional shifts are the key shifts in practice (curriculum, instruction, and assessment) that are necessary to prepare students to meet the college and career ready standards. They represent the change from what we often used to do as a profession to what we now know is more beneficial for all students to be successful.</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NOTE: </a:t>
            </a:r>
            <a:r>
              <a:rPr lang="en-US" sz="1200">
                <a:solidFill>
                  <a:srgbClr val="000000"/>
                </a:solidFill>
              </a:rPr>
              <a:t>Be sure to acknowledge the expertise in the room around knowledge of the shifts. Use this check for understanding to adjust your pacing as needed so that you don’t linger here if many people have a good understanding of the shifts.</a:t>
            </a:r>
            <a:endParaRPr sz="1200">
              <a:solidFill>
                <a:srgbClr val="000000"/>
              </a:solidFill>
            </a:endParaRPr>
          </a:p>
        </p:txBody>
      </p:sp>
      <p:sp>
        <p:nvSpPr>
          <p:cNvPr id="550" name="Google Shape;550;p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 name="Google Shape;96;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Here is our morning at a glance.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Briefly talk participants through the high-level topics we’ll cover this morning, or provide a moment for them to read independently.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i="0" lang="en-US" sz="1200"/>
              <a:t>FULL AGENDA FOR FACILITATOR REFERENCE: </a:t>
            </a:r>
            <a:endParaRPr sz="1200"/>
          </a:p>
          <a:p>
            <a:pPr indent="0" lvl="0" marL="0" rtl="0" algn="l">
              <a:lnSpc>
                <a:spcPct val="100000"/>
              </a:lnSpc>
              <a:spcBef>
                <a:spcPts val="0"/>
              </a:spcBef>
              <a:spcAft>
                <a:spcPts val="0"/>
              </a:spcAft>
              <a:buSzPts val="1400"/>
              <a:buFont typeface="Arial"/>
              <a:buNone/>
            </a:pPr>
            <a:r>
              <a:rPr b="1" lang="en-US" sz="1200"/>
              <a:t>8:00-8:15→ </a:t>
            </a:r>
            <a:r>
              <a:rPr lang="en-US" sz="1200"/>
              <a:t>Getting Started</a:t>
            </a:r>
            <a:endParaRPr sz="1200"/>
          </a:p>
          <a:p>
            <a:pPr indent="0" lvl="0" marL="0" rtl="0" algn="l">
              <a:lnSpc>
                <a:spcPct val="100000"/>
              </a:lnSpc>
              <a:spcBef>
                <a:spcPts val="0"/>
              </a:spcBef>
              <a:spcAft>
                <a:spcPts val="0"/>
              </a:spcAft>
              <a:buSzPts val="1400"/>
              <a:buFont typeface="Arial"/>
              <a:buNone/>
            </a:pPr>
            <a:r>
              <a:rPr b="1" lang="en-US" sz="1200"/>
              <a:t>8:15-9:15→ </a:t>
            </a:r>
            <a:r>
              <a:rPr lang="en-US" sz="1200"/>
              <a:t>Understanding the</a:t>
            </a:r>
            <a:r>
              <a:rPr lang="en-US" sz="1200"/>
              <a:t> “Why” Behind the Curriculum: Equitable Instruction</a:t>
            </a:r>
            <a:endParaRPr sz="1200"/>
          </a:p>
          <a:p>
            <a:pPr indent="0" lvl="0" marL="0" rtl="0" algn="l">
              <a:lnSpc>
                <a:spcPct val="100000"/>
              </a:lnSpc>
              <a:spcBef>
                <a:spcPts val="0"/>
              </a:spcBef>
              <a:spcAft>
                <a:spcPts val="0"/>
              </a:spcAft>
              <a:buSzPts val="1400"/>
              <a:buFont typeface="Arial"/>
              <a:buNone/>
            </a:pPr>
            <a:r>
              <a:rPr b="1" lang="en-US" sz="1200"/>
              <a:t>9:15-9:30→</a:t>
            </a:r>
            <a:r>
              <a:rPr lang="en-US" sz="1200"/>
              <a:t> Break</a:t>
            </a:r>
            <a:endParaRPr sz="1200"/>
          </a:p>
          <a:p>
            <a:pPr indent="0" lvl="0" marL="0" rtl="0" algn="l">
              <a:lnSpc>
                <a:spcPct val="100000"/>
              </a:lnSpc>
              <a:spcBef>
                <a:spcPts val="0"/>
              </a:spcBef>
              <a:spcAft>
                <a:spcPts val="0"/>
              </a:spcAft>
              <a:buSzPts val="1400"/>
              <a:buFont typeface="Arial"/>
              <a:buNone/>
            </a:pPr>
            <a:r>
              <a:rPr b="1" lang="en-US" sz="1200"/>
              <a:t>9:30-11:00→ </a:t>
            </a:r>
            <a:r>
              <a:rPr lang="en-US" sz="1200"/>
              <a:t>The ELA Instructional Shifts in the Guidebooks (Complexity and Evidence) </a:t>
            </a:r>
            <a:endParaRPr sz="1200"/>
          </a:p>
          <a:p>
            <a:pPr indent="0" lvl="0" marL="0" rtl="0" algn="l">
              <a:lnSpc>
                <a:spcPct val="100000"/>
              </a:lnSpc>
              <a:spcBef>
                <a:spcPts val="0"/>
              </a:spcBef>
              <a:spcAft>
                <a:spcPts val="0"/>
              </a:spcAft>
              <a:buSzPts val="1400"/>
              <a:buFont typeface="Arial"/>
              <a:buNone/>
            </a:pPr>
            <a:r>
              <a:rPr b="1" lang="en-US" sz="1200"/>
              <a:t>11:00-12:00→ </a:t>
            </a:r>
            <a:r>
              <a:rPr lang="en-US" sz="1200"/>
              <a:t>Lunch</a:t>
            </a:r>
            <a:endParaRPr sz="1200"/>
          </a:p>
          <a:p>
            <a:pPr indent="0" lvl="0" marL="0" rtl="0" algn="l">
              <a:lnSpc>
                <a:spcPct val="100000"/>
              </a:lnSpc>
              <a:spcBef>
                <a:spcPts val="0"/>
              </a:spcBef>
              <a:spcAft>
                <a:spcPts val="0"/>
              </a:spcAft>
              <a:buSzPts val="1400"/>
              <a:buFont typeface="Arial"/>
              <a:buNone/>
            </a:pPr>
            <a:r>
              <a:rPr b="1" lang="en-US" sz="1200"/>
              <a:t>12:00-12:15→ </a:t>
            </a:r>
            <a:r>
              <a:rPr lang="en-US" sz="1200"/>
              <a:t>Energizer</a:t>
            </a:r>
            <a:endParaRPr sz="1200"/>
          </a:p>
          <a:p>
            <a:pPr indent="0" lvl="0" marL="0" rtl="0" algn="l">
              <a:lnSpc>
                <a:spcPct val="100000"/>
              </a:lnSpc>
              <a:spcBef>
                <a:spcPts val="0"/>
              </a:spcBef>
              <a:spcAft>
                <a:spcPts val="0"/>
              </a:spcAft>
              <a:buSzPts val="1400"/>
              <a:buFont typeface="Arial"/>
              <a:buNone/>
            </a:pPr>
            <a:r>
              <a:rPr b="1" lang="en-US" sz="1200"/>
              <a:t>12:15-1:45→ </a:t>
            </a:r>
            <a:r>
              <a:rPr lang="en-US" sz="1200"/>
              <a:t>The ELA Instructional Shifts in the Guidebooks</a:t>
            </a:r>
            <a:r>
              <a:rPr lang="en-US" sz="1200"/>
              <a:t> (Knowledge)</a:t>
            </a:r>
            <a:endParaRPr sz="1200"/>
          </a:p>
          <a:p>
            <a:pPr indent="0" lvl="0" marL="0" rtl="0" algn="l">
              <a:lnSpc>
                <a:spcPct val="100000"/>
              </a:lnSpc>
              <a:spcBef>
                <a:spcPts val="0"/>
              </a:spcBef>
              <a:spcAft>
                <a:spcPts val="0"/>
              </a:spcAft>
              <a:buSzPts val="1400"/>
              <a:buFont typeface="Arial"/>
              <a:buNone/>
            </a:pPr>
            <a:r>
              <a:rPr b="1" lang="en-US" sz="1200"/>
              <a:t>1:45-2:00 →</a:t>
            </a:r>
            <a:r>
              <a:rPr lang="en-US" sz="1200"/>
              <a:t> Break</a:t>
            </a:r>
            <a:endParaRPr sz="1200"/>
          </a:p>
          <a:p>
            <a:pPr indent="0" lvl="0" marL="0" rtl="0" algn="l">
              <a:lnSpc>
                <a:spcPct val="100000"/>
              </a:lnSpc>
              <a:spcBef>
                <a:spcPts val="0"/>
              </a:spcBef>
              <a:spcAft>
                <a:spcPts val="0"/>
              </a:spcAft>
              <a:buSzPts val="1400"/>
              <a:buFont typeface="Arial"/>
              <a:buNone/>
            </a:pPr>
            <a:r>
              <a:rPr b="1" lang="en-US" sz="1200"/>
              <a:t>2:00-2:45→ </a:t>
            </a:r>
            <a:r>
              <a:rPr lang="en-US" sz="1200"/>
              <a:t>Updated Curriculum Design and Grade-Level Unit Exploration</a:t>
            </a:r>
            <a:endParaRPr sz="1200"/>
          </a:p>
          <a:p>
            <a:pPr indent="0" lvl="0" marL="0" rtl="0" algn="l">
              <a:lnSpc>
                <a:spcPct val="100000"/>
              </a:lnSpc>
              <a:spcBef>
                <a:spcPts val="0"/>
              </a:spcBef>
              <a:spcAft>
                <a:spcPts val="0"/>
              </a:spcAft>
              <a:buSzPts val="1400"/>
              <a:buFont typeface="Arial"/>
              <a:buNone/>
            </a:pPr>
            <a:r>
              <a:rPr b="1" lang="en-US" sz="1200"/>
              <a:t>2:45-3:00 → </a:t>
            </a:r>
            <a:r>
              <a:rPr lang="en-US" sz="1200"/>
              <a:t>Wrapping Up and Survey</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97" name="Google Shape;97;p2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0" name="Shape 560"/>
        <p:cNvGrpSpPr/>
        <p:nvPr/>
      </p:nvGrpSpPr>
      <p:grpSpPr>
        <a:xfrm>
          <a:off x="0" y="0"/>
          <a:ext cx="0" cy="0"/>
          <a:chOff x="0" y="0"/>
          <a:chExt cx="0" cy="0"/>
        </a:xfrm>
      </p:grpSpPr>
      <p:sp>
        <p:nvSpPr>
          <p:cNvPr id="561" name="Google Shape;561;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2" name="Google Shape;562;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5 minutes</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Review directions and point participants to the document in their note-catcher. Remind participants that as they read, they should underline key words that indicate the core instructional change(s) of each shift.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Provide a few minutes of independent work time. Afterwards, </a:t>
            </a:r>
            <a:r>
              <a:rPr b="1" lang="en-US" sz="1200">
                <a:solidFill>
                  <a:srgbClr val="000000"/>
                </a:solidFill>
              </a:rPr>
              <a:t>click </a:t>
            </a:r>
            <a:r>
              <a:rPr lang="en-US" sz="1200">
                <a:solidFill>
                  <a:srgbClr val="000000"/>
                </a:solidFill>
              </a:rPr>
              <a:t>to reveal discussion prompts and have participants share at their tables.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NOTE: </a:t>
            </a:r>
            <a:r>
              <a:rPr b="0" lang="en-US" sz="1200">
                <a:solidFill>
                  <a:srgbClr val="000000"/>
                </a:solidFill>
              </a:rPr>
              <a:t>No whole </a:t>
            </a:r>
            <a:r>
              <a:rPr lang="en-US" sz="1200">
                <a:solidFill>
                  <a:srgbClr val="000000"/>
                </a:solidFill>
              </a:rPr>
              <a:t>group debrief needed here.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Handout Source: </a:t>
            </a:r>
            <a:r>
              <a:rPr lang="en-US" sz="1200">
                <a:solidFill>
                  <a:srgbClr val="000000"/>
                </a:solidFill>
              </a:rPr>
              <a:t>Student Achievement Partners. College- and Career- Ready Shifts in ELA/Literacy. Retrieved from</a:t>
            </a:r>
            <a:r>
              <a:rPr b="1" lang="en-US" sz="1200">
                <a:solidFill>
                  <a:srgbClr val="000000"/>
                </a:solidFill>
              </a:rPr>
              <a:t> </a:t>
            </a:r>
            <a:r>
              <a:rPr lang="en-US" sz="1200" u="sng">
                <a:solidFill>
                  <a:schemeClr val="dk2"/>
                </a:solidFill>
                <a:hlinkClick r:id="rId2"/>
              </a:rPr>
              <a:t>https://achievethecore.org/page/2727/college-and-career-ready-shifts-in-ela-literacy</a:t>
            </a:r>
            <a:r>
              <a:rPr lang="en-US" sz="1200">
                <a:solidFill>
                  <a:srgbClr val="797878"/>
                </a:solidFill>
              </a:rPr>
              <a:t> </a:t>
            </a:r>
            <a:endParaRPr sz="1200"/>
          </a:p>
        </p:txBody>
      </p:sp>
      <p:sp>
        <p:nvSpPr>
          <p:cNvPr id="563" name="Google Shape;563;p6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8" name="Shape 568"/>
        <p:cNvGrpSpPr/>
        <p:nvPr/>
      </p:nvGrpSpPr>
      <p:grpSpPr>
        <a:xfrm>
          <a:off x="0" y="0"/>
          <a:ext cx="0" cy="0"/>
          <a:chOff x="0" y="0"/>
          <a:chExt cx="0" cy="0"/>
        </a:xfrm>
      </p:grpSpPr>
      <p:sp>
        <p:nvSpPr>
          <p:cNvPr id="569" name="Google Shape;569;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0" name="Google Shape;570;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1 minute</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Let’s start with complexity. What words did you underline?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Have a few people share out the words they think indicate the core instructional change of this shift with the whole group. </a:t>
            </a:r>
            <a:endParaRPr sz="1200"/>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Look For: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“read widely and deeply”</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“high-quality, increasingly challenging”</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“literary and informational texts”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“read for the demands of college and career”</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“independent and proficient reader”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“academic vocabulary” </a:t>
            </a:r>
            <a:endParaRPr b="0"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Let’s further explore the core instructional change described in this shift.</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571" name="Google Shape;571;p6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Google Shape;577;g88254a00e5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8" name="Google Shape;578;g88254a00e5_0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endParaRPr sz="1200"/>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Ask the question in the slide title: “Why is the shift of complexity important?”</a:t>
            </a:r>
            <a:endParaRPr sz="1200"/>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Why might we need to make this change? Research shows us that the ability to comprehend complex text is the greatest differentiator of college readiness in reading. However, in the past, the complexity of texts students must engage with in college and careers have far exceeded the complexity level of texts they read in high school. The “complexity” shift seeks to address and close this gap between what students are reading in school vs. college and careers.   </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Let’s read this quotation about why grade-level instruction using complex texts is crucial to all students' success by looking at a quote from the well-known ACT study called “Reading Between the Lines.”</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and read quotation.</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What does this mean for us?</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and read.</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This means that we must provide ALL students with authentic practice reading complex texts with appropriate teacher support.  What implications does this have on equity in our classrooms?</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Research Sources: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ACT (2006). </a:t>
            </a:r>
            <a:r>
              <a:rPr i="1" lang="en-US" sz="1200">
                <a:solidFill>
                  <a:srgbClr val="000000"/>
                </a:solidFill>
              </a:rPr>
              <a:t>Reading between the lines: What the ACT reveals about college readiness in reading. </a:t>
            </a:r>
            <a:r>
              <a:rPr lang="en-US" sz="1200">
                <a:solidFill>
                  <a:srgbClr val="000000"/>
                </a:solidFill>
              </a:rPr>
              <a:t>Iowa City, IA: Author.</a:t>
            </a:r>
            <a:endParaRPr sz="1200"/>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Williamson, G. L., Koons, H., Sandvik, T., &amp; Sanford-Moore, E. (2012). The text complexity continuum in grades 1-12 (MetaMetrics Research Brief). Durham, NC: MetaMetrics.</a:t>
            </a:r>
            <a:endParaRPr sz="1200"/>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Stenner, A. J., Sanford-Moore, E., &amp; Williamson, G. L. (2012). The Lexile Framework for Reading quantifies the reading ability needed for “College &amp; Career Readiness” (MetaMetrics Research Brief). Durham, NC: MetaMetrics.</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579" name="Google Shape;579;g88254a00e5_0_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5" name="Shape 585"/>
        <p:cNvGrpSpPr/>
        <p:nvPr/>
      </p:nvGrpSpPr>
      <p:grpSpPr>
        <a:xfrm>
          <a:off x="0" y="0"/>
          <a:ext cx="0" cy="0"/>
          <a:chOff x="0" y="0"/>
          <a:chExt cx="0" cy="0"/>
        </a:xfrm>
      </p:grpSpPr>
      <p:sp>
        <p:nvSpPr>
          <p:cNvPr id="586" name="Google Shape;586;g88254a00e5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7" name="Google Shape;587;g88254a00e5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Read the quotation.</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Think back to the Matthew Effect that we learned about this morning in “The Opportunity Myth.”   What did that graphic tell us? </a:t>
            </a:r>
            <a:r>
              <a:rPr lang="en-US" sz="1200">
                <a:solidFill>
                  <a:srgbClr val="000000"/>
                </a:solidFill>
              </a:rPr>
              <a:t>It’s telling us that if we do not consistently provide students access to grade-level instruction, learning gaps will continue to grow over time. Lowering the level of content/texts will NOT accelerate growth- it will in fact have the opposite effect and inequities will increase.  When some students are denied access to complex texts, long-lasting inequities are created.  Let’s take this thinking further by examining a graph that outlines Post-Secondary </a:t>
            </a:r>
            <a:r>
              <a:rPr lang="en-US" sz="1200">
                <a:solidFill>
                  <a:srgbClr val="000000"/>
                </a:solidFill>
                <a:extLst>
                  <a:ext uri="http://customooxmlschemas.google.com/">
                    <go:slidesCustomData xmlns:go="http://customooxmlschemas.google.com/" textRoundtripDataId="12"/>
                  </a:ext>
                </a:extLst>
              </a:rPr>
              <a:t>Complexity levels of common text categories.</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588" name="Google Shape;588;g88254a00e5_0_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2" name="Shape 592"/>
        <p:cNvGrpSpPr/>
        <p:nvPr/>
      </p:nvGrpSpPr>
      <p:grpSpPr>
        <a:xfrm>
          <a:off x="0" y="0"/>
          <a:ext cx="0" cy="0"/>
          <a:chOff x="0" y="0"/>
          <a:chExt cx="0" cy="0"/>
        </a:xfrm>
      </p:grpSpPr>
      <p:sp>
        <p:nvSpPr>
          <p:cNvPr id="593" name="Google Shape;593;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4" name="Google Shape;594;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000"/>
              <a:buFont typeface="Calibri"/>
              <a:buNone/>
            </a:pPr>
            <a:r>
              <a:rPr lang="en-US" sz="1200">
                <a:solidFill>
                  <a:srgbClr val="000000"/>
                </a:solidFill>
              </a:rPr>
              <a:t>2 minutes</a:t>
            </a:r>
            <a:endParaRPr b="1"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DO: </a:t>
            </a:r>
            <a:r>
              <a:rPr lang="en-US" sz="1200">
                <a:solidFill>
                  <a:srgbClr val="000000"/>
                </a:solidFill>
              </a:rPr>
              <a:t>Orient participants to the graph by explaining the following: </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SAY: </a:t>
            </a:r>
            <a:r>
              <a:rPr lang="en-US" sz="1200">
                <a:solidFill>
                  <a:srgbClr val="000000"/>
                </a:solidFill>
              </a:rPr>
              <a:t>This graph represents findings from a Reading Summary Study that looked at the levels of texts students were reading in high school compared to texts read by people in college, military, for personal use, in entry level occupations and on the SAT/ACT.  </a:t>
            </a:r>
            <a:endParaRPr sz="1200">
              <a:solidFill>
                <a:srgbClr val="000000"/>
              </a:solidFill>
            </a:endParaRPr>
          </a:p>
          <a:p>
            <a:pPr indent="-184150" lvl="1" marL="628650" rtl="0" algn="l">
              <a:lnSpc>
                <a:spcPct val="100000"/>
              </a:lnSpc>
              <a:spcBef>
                <a:spcPts val="0"/>
              </a:spcBef>
              <a:spcAft>
                <a:spcPts val="0"/>
              </a:spcAft>
              <a:buClr>
                <a:srgbClr val="000000"/>
              </a:buClr>
              <a:buSzPts val="1200"/>
              <a:buChar char="•"/>
            </a:pPr>
            <a:r>
              <a:rPr lang="en-US" sz="1200">
                <a:solidFill>
                  <a:srgbClr val="000000"/>
                </a:solidFill>
              </a:rPr>
              <a:t>Up the y-axis, you’ll see text Lexile measures from 600 – 1600. Remember that “Lexile” is one quantitative measure of text complexity. </a:t>
            </a:r>
            <a:endParaRPr sz="1200">
              <a:solidFill>
                <a:srgbClr val="000000"/>
              </a:solidFill>
            </a:endParaRPr>
          </a:p>
          <a:p>
            <a:pPr indent="-184150" lvl="1" marL="628650" rtl="0" algn="l">
              <a:lnSpc>
                <a:spcPct val="100000"/>
              </a:lnSpc>
              <a:spcBef>
                <a:spcPts val="0"/>
              </a:spcBef>
              <a:spcAft>
                <a:spcPts val="0"/>
              </a:spcAft>
              <a:buClr>
                <a:srgbClr val="000000"/>
              </a:buClr>
              <a:buSzPts val="1200"/>
              <a:buChar char="•"/>
            </a:pPr>
            <a:r>
              <a:rPr lang="en-US" sz="1200">
                <a:solidFill>
                  <a:srgbClr val="000000"/>
                </a:solidFill>
              </a:rPr>
              <a:t>Across the x-axis, you’ll see it list texts/purposes. I want to emphasize that the high school Lexiles on this graph are based on traditional textbooks/curriculum aligned to OLD expectations by PREVIOUS standards and BEFORE the Instructional Shifts. </a:t>
            </a:r>
            <a:endParaRPr sz="1200">
              <a:solidFill>
                <a:srgbClr val="000000"/>
              </a:solidFill>
            </a:endParaRPr>
          </a:p>
          <a:p>
            <a:pPr indent="-184150" lvl="1" marL="628650" rtl="0" algn="l">
              <a:lnSpc>
                <a:spcPct val="100000"/>
              </a:lnSpc>
              <a:spcBef>
                <a:spcPts val="0"/>
              </a:spcBef>
              <a:spcAft>
                <a:spcPts val="0"/>
              </a:spcAft>
              <a:buClr>
                <a:srgbClr val="000000"/>
              </a:buClr>
              <a:buSzPts val="1200"/>
              <a:buChar char="•"/>
            </a:pPr>
            <a:r>
              <a:rPr lang="en-US" sz="1200">
                <a:solidFill>
                  <a:srgbClr val="000000"/>
                </a:solidFill>
              </a:rPr>
              <a:t>Take a moment to review the graph independently and make observations.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Point participants to the graph in their note-catcher and provide wait time for participants to review the graph independently and make observations with a partner.</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What do you notice?</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Call on a few people to share out their observations about the graph.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During the debrief, look for and emphasize as needed: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There is a gap between what students were leaving high school with and what they would be expected to read after high school - whether they went into a trade, military, college or entry level position.</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Ultimately, previous expectations were not preparing students for college and career.</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Now, let’s take a look at how the Louisiana Student Standards have intentionally closed that gap.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Key Point: </a:t>
            </a:r>
            <a:r>
              <a:rPr lang="en-US" sz="1200">
                <a:solidFill>
                  <a:srgbClr val="000000"/>
                </a:solidFill>
              </a:rPr>
              <a:t>Previously, the texts students were reading in school did not adequately prepare them for college and careers. The Louisiana Student Standards intentionally raise the bar by ensuring students read texts of greater complexity. </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Sources: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Williamson, G. L. (2006). Aligning the journey with a destination: A model for K–16 reading standards. Durham, NC: MetaMetrics, Inc.</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Sanford-Moore, E. E., &amp; Williamson, G. L. (2012). Bending the text complexity curve to close the gap. (MetaMetrics Research Brief). Durham, NC: MetaMetrics.</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Student Achievement Partners. Research Supporting the Common Core ELA/Literacy Shifts and Standards. Retrieved from https://achievethecore.org/content/upload/Research%20Supporting%20the%20ELA%20Standards%20and%20Shifts%20Final.pdf</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595" name="Google Shape;595;p6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9" name="Shape 599"/>
        <p:cNvGrpSpPr/>
        <p:nvPr/>
      </p:nvGrpSpPr>
      <p:grpSpPr>
        <a:xfrm>
          <a:off x="0" y="0"/>
          <a:ext cx="0" cy="0"/>
          <a:chOff x="0" y="0"/>
          <a:chExt cx="0" cy="0"/>
        </a:xfrm>
      </p:grpSpPr>
      <p:sp>
        <p:nvSpPr>
          <p:cNvPr id="600" name="Google Shape;600;p66:notes"/>
          <p:cNvSpPr/>
          <p:nvPr>
            <p:ph idx="2" type="sldImg"/>
          </p:nvPr>
        </p:nvSpPr>
        <p:spPr>
          <a:xfrm>
            <a:off x="2487613" y="630238"/>
            <a:ext cx="3684587" cy="20716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1" name="Google Shape;601;p66:notes"/>
          <p:cNvSpPr txBox="1"/>
          <p:nvPr>
            <p:ph idx="1" type="body"/>
          </p:nvPr>
        </p:nvSpPr>
        <p:spPr>
          <a:xfrm>
            <a:off x="685800" y="2702394"/>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Font typeface="Calibri"/>
              <a:buNone/>
            </a:pPr>
            <a:r>
              <a:rPr lang="en-US" sz="1200"/>
              <a:t>2</a:t>
            </a:r>
            <a:r>
              <a:rPr b="0" lang="en-US" sz="1200"/>
              <a:t> minutes</a:t>
            </a:r>
            <a:endParaRPr sz="1200"/>
          </a:p>
          <a:p>
            <a:pPr indent="0" lvl="0" marL="0" rtl="0" algn="l">
              <a:lnSpc>
                <a:spcPct val="100000"/>
              </a:lnSpc>
              <a:spcBef>
                <a:spcPts val="0"/>
              </a:spcBef>
              <a:spcAft>
                <a:spcPts val="0"/>
              </a:spcAft>
              <a:buSzPts val="1400"/>
              <a:buFont typeface="Calibri"/>
              <a:buNone/>
            </a:pPr>
            <a:r>
              <a:t/>
            </a:r>
            <a:endParaRPr b="0" sz="1200"/>
          </a:p>
          <a:p>
            <a:pPr indent="0" lvl="0" marL="0" rtl="0" algn="l">
              <a:lnSpc>
                <a:spcPct val="100000"/>
              </a:lnSpc>
              <a:spcBef>
                <a:spcPts val="0"/>
              </a:spcBef>
              <a:spcAft>
                <a:spcPts val="0"/>
              </a:spcAft>
              <a:buSzPts val="1400"/>
              <a:buFont typeface="Calibri"/>
              <a:buNone/>
            </a:pPr>
            <a:r>
              <a:rPr b="1" lang="en-US" sz="1200"/>
              <a:t>DO:  </a:t>
            </a:r>
            <a:r>
              <a:rPr b="0" lang="en-US" sz="1200"/>
              <a:t>Orient participants to the graph by explaining the following: </a:t>
            </a:r>
            <a:br>
              <a:rPr b="0" lang="en-US" sz="1200"/>
            </a:br>
            <a:endParaRPr sz="1200"/>
          </a:p>
          <a:p>
            <a:pPr indent="0" lvl="0" marL="0" rtl="0" algn="l">
              <a:lnSpc>
                <a:spcPct val="100000"/>
              </a:lnSpc>
              <a:spcBef>
                <a:spcPts val="0"/>
              </a:spcBef>
              <a:spcAft>
                <a:spcPts val="0"/>
              </a:spcAft>
              <a:buSzPts val="1400"/>
              <a:buFont typeface="Arial"/>
              <a:buNone/>
            </a:pPr>
            <a:r>
              <a:rPr b="1" lang="en-US" sz="1200"/>
              <a:t>SAY:  </a:t>
            </a:r>
            <a:r>
              <a:rPr b="0" lang="en-US" sz="1200"/>
              <a:t>The graph pictured here represents how the Louisiana Student Standards work to close the gap we discussed on the previous slide. </a:t>
            </a:r>
            <a:endParaRPr sz="1200"/>
          </a:p>
          <a:p>
            <a:pPr indent="-158750" lvl="1" marL="628650" rtl="0" algn="l">
              <a:lnSpc>
                <a:spcPct val="100000"/>
              </a:lnSpc>
              <a:spcBef>
                <a:spcPts val="0"/>
              </a:spcBef>
              <a:spcAft>
                <a:spcPts val="0"/>
              </a:spcAft>
              <a:buSzPts val="1200"/>
              <a:buFont typeface="Arial"/>
              <a:buChar char="•"/>
            </a:pPr>
            <a:r>
              <a:rPr lang="en-US" sz="1200"/>
              <a:t>The light gray bars represent previous Lexile range requirements for each grade band.</a:t>
            </a:r>
            <a:endParaRPr sz="1200"/>
          </a:p>
          <a:p>
            <a:pPr indent="-158750" lvl="1" marL="628650" rtl="0" algn="l">
              <a:lnSpc>
                <a:spcPct val="100000"/>
              </a:lnSpc>
              <a:spcBef>
                <a:spcPts val="0"/>
              </a:spcBef>
              <a:spcAft>
                <a:spcPts val="0"/>
              </a:spcAft>
              <a:buSzPts val="1200"/>
              <a:buFont typeface="Arial"/>
              <a:buChar char="•"/>
            </a:pPr>
            <a:r>
              <a:rPr lang="en-US" sz="1200"/>
              <a:t>The black bars represent Lexile ranges aligned to CCR (college and career readiness)</a:t>
            </a:r>
            <a:endParaRPr sz="1200"/>
          </a:p>
          <a:p>
            <a:pPr indent="0" lvl="0" marL="0" rtl="0" algn="l">
              <a:lnSpc>
                <a:spcPct val="100000"/>
              </a:lnSpc>
              <a:spcBef>
                <a:spcPts val="0"/>
              </a:spcBef>
              <a:spcAft>
                <a:spcPts val="0"/>
              </a:spcAft>
              <a:buSzPts val="1400"/>
              <a:buFont typeface="Arial"/>
              <a:buNone/>
            </a:pPr>
            <a:r>
              <a:t/>
            </a:r>
            <a:endParaRPr sz="1200"/>
          </a:p>
          <a:p>
            <a:pPr indent="0" lvl="0" marL="0" rtl="0" algn="l">
              <a:lnSpc>
                <a:spcPct val="100000"/>
              </a:lnSpc>
              <a:spcBef>
                <a:spcPts val="0"/>
              </a:spcBef>
              <a:spcAft>
                <a:spcPts val="0"/>
              </a:spcAft>
              <a:buSzPts val="1400"/>
              <a:buFont typeface="Arial"/>
              <a:buNone/>
            </a:pPr>
            <a:r>
              <a:rPr b="1" lang="en-US" sz="1200"/>
              <a:t>SAY:  </a:t>
            </a:r>
            <a:r>
              <a:rPr lang="en-US" sz="1200"/>
              <a:t>Reading Standard 10 in each grade level calls for students to read “grade level texts independently and proficiently.” Grade level texts are largely defined by the Lexile ranges shown in the dark grey bars (though we will see later that Lexile isn’t the only measure of complexity!)</a:t>
            </a:r>
            <a:endParaRPr sz="1200"/>
          </a:p>
          <a:p>
            <a:pPr indent="0" lvl="0" marL="0" rtl="0" algn="l">
              <a:lnSpc>
                <a:spcPct val="100000"/>
              </a:lnSpc>
              <a:spcBef>
                <a:spcPts val="0"/>
              </a:spcBef>
              <a:spcAft>
                <a:spcPts val="0"/>
              </a:spcAft>
              <a:buSzPts val="1400"/>
              <a:buFont typeface="Arial"/>
              <a:buNone/>
            </a:pPr>
            <a:r>
              <a:t/>
            </a:r>
            <a:endParaRPr sz="1200"/>
          </a:p>
          <a:p>
            <a:pPr indent="0" lvl="0" marL="0" rtl="0" algn="l">
              <a:lnSpc>
                <a:spcPct val="100000"/>
              </a:lnSpc>
              <a:spcBef>
                <a:spcPts val="0"/>
              </a:spcBef>
              <a:spcAft>
                <a:spcPts val="0"/>
              </a:spcAft>
              <a:buSzPts val="1400"/>
              <a:buFont typeface="Arial"/>
              <a:buNone/>
            </a:pPr>
            <a:r>
              <a:rPr b="1" lang="en-US" sz="1200"/>
              <a:t>DO:  </a:t>
            </a:r>
            <a:r>
              <a:rPr b="0" lang="en-US" sz="1200"/>
              <a:t>Point participants to the graph in their note-catcher and again ask them to review it and compare these ranges to the graph we just looked at on the previous slide.  Participants should observe and discuss with a partner. </a:t>
            </a:r>
            <a:endParaRPr sz="1200"/>
          </a:p>
          <a:p>
            <a:pPr indent="0" lvl="0" marL="0" rtl="0" algn="l">
              <a:lnSpc>
                <a:spcPct val="100000"/>
              </a:lnSpc>
              <a:spcBef>
                <a:spcPts val="0"/>
              </a:spcBef>
              <a:spcAft>
                <a:spcPts val="0"/>
              </a:spcAft>
              <a:buSzPts val="1400"/>
              <a:buFont typeface="Arial"/>
              <a:buNone/>
            </a:pPr>
            <a:r>
              <a:t/>
            </a:r>
            <a:endParaRPr sz="1200"/>
          </a:p>
          <a:p>
            <a:pPr indent="0" lvl="0" marL="0" rtl="0" algn="l">
              <a:lnSpc>
                <a:spcPct val="100000"/>
              </a:lnSpc>
              <a:spcBef>
                <a:spcPts val="0"/>
              </a:spcBef>
              <a:spcAft>
                <a:spcPts val="0"/>
              </a:spcAft>
              <a:buSzPts val="1400"/>
              <a:buFont typeface="Arial"/>
              <a:buNone/>
            </a:pPr>
            <a:r>
              <a:rPr b="1" lang="en-US" sz="1200"/>
              <a:t>SAY: </a:t>
            </a:r>
            <a:r>
              <a:rPr b="0" lang="en-US" sz="1200"/>
              <a:t>W</a:t>
            </a:r>
            <a:r>
              <a:rPr lang="en-US" sz="1200"/>
              <a:t>hat do you notice?</a:t>
            </a:r>
            <a:endParaRPr sz="1200"/>
          </a:p>
          <a:p>
            <a:pPr indent="0" lvl="0" marL="0" rtl="0" algn="l">
              <a:lnSpc>
                <a:spcPct val="100000"/>
              </a:lnSpc>
              <a:spcBef>
                <a:spcPts val="0"/>
              </a:spcBef>
              <a:spcAft>
                <a:spcPts val="0"/>
              </a:spcAft>
              <a:buSzPts val="1400"/>
              <a:buFont typeface="Arial"/>
              <a:buNone/>
            </a:pPr>
            <a:r>
              <a:t/>
            </a:r>
            <a:endParaRPr sz="1200"/>
          </a:p>
          <a:p>
            <a:pPr indent="0" lvl="0" marL="0" rtl="0" algn="l">
              <a:lnSpc>
                <a:spcPct val="100000"/>
              </a:lnSpc>
              <a:spcBef>
                <a:spcPts val="0"/>
              </a:spcBef>
              <a:spcAft>
                <a:spcPts val="0"/>
              </a:spcAft>
              <a:buSzPts val="1400"/>
              <a:buFont typeface="Arial"/>
              <a:buNone/>
            </a:pPr>
            <a:r>
              <a:rPr b="1" lang="en-US" sz="1200"/>
              <a:t>DO: </a:t>
            </a:r>
            <a:r>
              <a:rPr b="0" lang="en-US" sz="1200"/>
              <a:t>Call on a few people to share out their observations about the graph. </a:t>
            </a:r>
            <a:endParaRPr b="0" sz="1200"/>
          </a:p>
          <a:p>
            <a:pPr indent="0" lvl="0" marL="0" rtl="0" algn="l">
              <a:lnSpc>
                <a:spcPct val="100000"/>
              </a:lnSpc>
              <a:spcBef>
                <a:spcPts val="0"/>
              </a:spcBef>
              <a:spcAft>
                <a:spcPts val="0"/>
              </a:spcAft>
              <a:buSzPts val="1400"/>
              <a:buFont typeface="Arial"/>
              <a:buNone/>
            </a:pPr>
            <a:r>
              <a:t/>
            </a:r>
            <a:endParaRPr b="1" sz="1200"/>
          </a:p>
          <a:p>
            <a:pPr indent="0" lvl="0" marL="0" rtl="0" algn="l">
              <a:lnSpc>
                <a:spcPct val="100000"/>
              </a:lnSpc>
              <a:spcBef>
                <a:spcPts val="0"/>
              </a:spcBef>
              <a:spcAft>
                <a:spcPts val="0"/>
              </a:spcAft>
              <a:buSzPts val="1400"/>
              <a:buFont typeface="Arial"/>
              <a:buNone/>
            </a:pPr>
            <a:r>
              <a:rPr b="1" lang="en-US" sz="1200"/>
              <a:t>Look for/emphasize/clarify as needed: </a:t>
            </a:r>
            <a:endParaRPr sz="1200"/>
          </a:p>
          <a:p>
            <a:pPr indent="-158750" lvl="0" marL="171450" rtl="0" algn="l">
              <a:lnSpc>
                <a:spcPct val="100000"/>
              </a:lnSpc>
              <a:spcBef>
                <a:spcPts val="0"/>
              </a:spcBef>
              <a:spcAft>
                <a:spcPts val="0"/>
              </a:spcAft>
              <a:buSzPts val="1200"/>
              <a:buFont typeface="Arial"/>
              <a:buChar char="•"/>
            </a:pPr>
            <a:r>
              <a:rPr lang="en-US" sz="1200"/>
              <a:t>the new expectations are closing the gap we just identified in the previous slide (i.e. college textbooks fall between 1100-1300; military between 1150-1250; entry-level occupations: 1180-1350).</a:t>
            </a:r>
            <a:endParaRPr sz="1200"/>
          </a:p>
          <a:p>
            <a:pPr indent="0" lvl="0" marL="0" rtl="0" algn="l">
              <a:lnSpc>
                <a:spcPct val="100000"/>
              </a:lnSpc>
              <a:spcBef>
                <a:spcPts val="0"/>
              </a:spcBef>
              <a:spcAft>
                <a:spcPts val="0"/>
              </a:spcAft>
              <a:buSzPts val="1400"/>
              <a:buFont typeface="Arial"/>
              <a:buNone/>
            </a:pPr>
            <a:r>
              <a:t/>
            </a:r>
            <a:endParaRPr sz="1200"/>
          </a:p>
          <a:p>
            <a:pPr indent="0" lvl="0" marL="0" marR="0" rtl="0" algn="l">
              <a:lnSpc>
                <a:spcPct val="100000"/>
              </a:lnSpc>
              <a:spcBef>
                <a:spcPts val="0"/>
              </a:spcBef>
              <a:spcAft>
                <a:spcPts val="0"/>
              </a:spcAft>
              <a:buClr>
                <a:schemeClr val="dk1"/>
              </a:buClr>
              <a:buSzPts val="1100"/>
              <a:buFont typeface="Arial"/>
              <a:buNone/>
            </a:pPr>
            <a:r>
              <a:rPr b="1" lang="en-US" sz="1200"/>
              <a:t>Key Point: </a:t>
            </a:r>
            <a:r>
              <a:rPr b="0" lang="en-US" sz="1200"/>
              <a:t>Previously, the texts students were reading in school did not adequately prepare them for college and careers. The Louisiana Student Standards intentionally raise the bar by ensuring students read texts of greater complexity in every grade band. </a:t>
            </a:r>
            <a:endParaRPr sz="1200"/>
          </a:p>
          <a:p>
            <a:pPr indent="0" lvl="0" marL="0" marR="0" rtl="0" algn="l">
              <a:lnSpc>
                <a:spcPct val="100000"/>
              </a:lnSpc>
              <a:spcBef>
                <a:spcPts val="0"/>
              </a:spcBef>
              <a:spcAft>
                <a:spcPts val="0"/>
              </a:spcAft>
              <a:buClr>
                <a:schemeClr val="dk1"/>
              </a:buClr>
              <a:buSzPts val="1100"/>
              <a:buFont typeface="Arial"/>
              <a:buNone/>
            </a:pPr>
            <a:r>
              <a:t/>
            </a:r>
            <a:endParaRPr b="0" sz="1200"/>
          </a:p>
          <a:p>
            <a:pPr indent="0" lvl="0" marL="0" rtl="0" algn="l">
              <a:lnSpc>
                <a:spcPct val="100000"/>
              </a:lnSpc>
              <a:spcBef>
                <a:spcPts val="0"/>
              </a:spcBef>
              <a:spcAft>
                <a:spcPts val="0"/>
              </a:spcAft>
              <a:buSzPts val="1400"/>
              <a:buFont typeface="Arial"/>
              <a:buNone/>
            </a:pPr>
            <a:r>
              <a:rPr b="1" lang="en-US" sz="1200"/>
              <a:t>Sources: </a:t>
            </a:r>
            <a:endParaRPr sz="1200"/>
          </a:p>
          <a:p>
            <a:pPr indent="-158750" lvl="0" marL="171450" rtl="0" algn="l">
              <a:lnSpc>
                <a:spcPct val="100000"/>
              </a:lnSpc>
              <a:spcBef>
                <a:spcPts val="0"/>
              </a:spcBef>
              <a:spcAft>
                <a:spcPts val="0"/>
              </a:spcAft>
              <a:buSzPts val="1200"/>
              <a:buFont typeface="Arial"/>
              <a:buChar char="•"/>
            </a:pPr>
            <a:r>
              <a:rPr b="0" lang="en-US" sz="1200"/>
              <a:t>Williamson, G. L. (2006). Aligning the journey with a destination: A model for K–16 reading standards. Durham, NC: MetaMetrics, Inc.</a:t>
            </a:r>
            <a:endParaRPr sz="1200"/>
          </a:p>
          <a:p>
            <a:pPr indent="-158750" lvl="0" marL="171450" rtl="0" algn="l">
              <a:lnSpc>
                <a:spcPct val="100000"/>
              </a:lnSpc>
              <a:spcBef>
                <a:spcPts val="0"/>
              </a:spcBef>
              <a:spcAft>
                <a:spcPts val="0"/>
              </a:spcAft>
              <a:buSzPts val="1200"/>
              <a:buFont typeface="Arial"/>
              <a:buChar char="•"/>
            </a:pPr>
            <a:r>
              <a:rPr lang="en-US" sz="1200"/>
              <a:t>Sanford-Moore, E. E., &amp; Williamson, G. L. (2012). Bending the text complexity curve to close the gap. (MetaMetrics Research Brief). Durham, NC: MetaMetrics.</a:t>
            </a:r>
            <a:endParaRPr sz="1200"/>
          </a:p>
          <a:p>
            <a:pPr indent="-158750" lvl="0" marL="171450" rtl="0" algn="l">
              <a:lnSpc>
                <a:spcPct val="100000"/>
              </a:lnSpc>
              <a:spcBef>
                <a:spcPts val="0"/>
              </a:spcBef>
              <a:spcAft>
                <a:spcPts val="0"/>
              </a:spcAft>
              <a:buSzPts val="1200"/>
              <a:buFont typeface="Arial"/>
              <a:buChar char="•"/>
            </a:pPr>
            <a:r>
              <a:rPr lang="en-US" sz="1200"/>
              <a:t>Student Achievement Partners. Research Supporting the Common Core ELA/Literacy Shifts and Standards. Retrieved from https://achievethecore.org/content/upload/Research%20Supporting%20the%20ELA%20Standards%20and%20Shifts%20Final.pdf</a:t>
            </a:r>
            <a:endParaRPr sz="1200"/>
          </a:p>
          <a:p>
            <a:pPr indent="0" lvl="0" marL="0" marR="0" rtl="0" algn="l">
              <a:lnSpc>
                <a:spcPct val="100000"/>
              </a:lnSpc>
              <a:spcBef>
                <a:spcPts val="0"/>
              </a:spcBef>
              <a:spcAft>
                <a:spcPts val="0"/>
              </a:spcAft>
              <a:buClr>
                <a:schemeClr val="dk1"/>
              </a:buClr>
              <a:buSzPts val="1100"/>
              <a:buFont typeface="Arial"/>
              <a:buNone/>
            </a:pPr>
            <a:r>
              <a:t/>
            </a:r>
            <a:endParaRPr b="1" sz="1200"/>
          </a:p>
        </p:txBody>
      </p:sp>
      <p:sp>
        <p:nvSpPr>
          <p:cNvPr id="602" name="Google Shape;602;p6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8" name="Shape 608"/>
        <p:cNvGrpSpPr/>
        <p:nvPr/>
      </p:nvGrpSpPr>
      <p:grpSpPr>
        <a:xfrm>
          <a:off x="0" y="0"/>
          <a:ext cx="0" cy="0"/>
          <a:chOff x="0" y="0"/>
          <a:chExt cx="0" cy="0"/>
        </a:xfrm>
      </p:grpSpPr>
      <p:sp>
        <p:nvSpPr>
          <p:cNvPr id="609" name="Google Shape;609;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0" name="Google Shape;610;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0" lang="en-US" sz="1200">
                <a:solidFill>
                  <a:srgbClr val="000000"/>
                </a:solidFill>
              </a:rPr>
              <a:t>30 seconds</a:t>
            </a:r>
            <a:endParaRPr b="0"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This staircase of complexity is rooted in a wide research base. We want to share some of this research base with you today to underscore the importance of the complex texts that were selected as part of the ELA Guidebooks for High School. Take a moment to read this slide.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Give 20 seconds read time.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In order to deepen our understanding of why text complexity REALLY matters so that we can support our students in becoming both college and career ready, we’re going to engage with the key points of the articles in a gallery walk.</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Credit</a:t>
            </a:r>
            <a:r>
              <a:rPr lang="en-US" sz="1200">
                <a:solidFill>
                  <a:srgbClr val="000000"/>
                </a:solidFill>
              </a:rPr>
              <a:t>: Reading by Luis Prado from the Noun Project</a:t>
            </a:r>
            <a:endParaRPr sz="1200">
              <a:solidFill>
                <a:srgbClr val="000000"/>
              </a:solidFill>
            </a:endParaRPr>
          </a:p>
          <a:p>
            <a:pPr indent="0" lvl="0" marL="0" rtl="0" algn="l">
              <a:lnSpc>
                <a:spcPct val="100000"/>
              </a:lnSpc>
              <a:spcBef>
                <a:spcPts val="0"/>
              </a:spcBef>
              <a:spcAft>
                <a:spcPts val="0"/>
              </a:spcAft>
              <a:buSzPts val="1400"/>
              <a:buNone/>
            </a:pPr>
            <a:r>
              <a:t/>
            </a:r>
            <a:endParaRPr sz="1200" u="sng"/>
          </a:p>
          <a:p>
            <a:pPr indent="0" lvl="0" marL="0" rtl="0" algn="l">
              <a:lnSpc>
                <a:spcPct val="100000"/>
              </a:lnSpc>
              <a:spcBef>
                <a:spcPts val="0"/>
              </a:spcBef>
              <a:spcAft>
                <a:spcPts val="0"/>
              </a:spcAft>
              <a:buSzPts val="1400"/>
              <a:buNone/>
            </a:pPr>
            <a:r>
              <a:rPr b="1" lang="en-US" sz="1200" u="none"/>
              <a:t>Important Note: </a:t>
            </a:r>
            <a:r>
              <a:rPr lang="en-US" sz="1200" u="none"/>
              <a:t>While we use the Louisiana Student Standards here in LA, we are reading an excerpt from Appendix A of the Common Core State Standards (CCSS) because it captures some of the key foundational research that also informed the writing of the Louisiana Student Standards. </a:t>
            </a:r>
            <a:endParaRPr b="1" sz="1200" u="none"/>
          </a:p>
        </p:txBody>
      </p:sp>
      <p:sp>
        <p:nvSpPr>
          <p:cNvPr id="611" name="Google Shape;611;p6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5" name="Shape 615"/>
        <p:cNvGrpSpPr/>
        <p:nvPr/>
      </p:nvGrpSpPr>
      <p:grpSpPr>
        <a:xfrm>
          <a:off x="0" y="0"/>
          <a:ext cx="0" cy="0"/>
          <a:chOff x="0" y="0"/>
          <a:chExt cx="0" cy="0"/>
        </a:xfrm>
      </p:grpSpPr>
      <p:sp>
        <p:nvSpPr>
          <p:cNvPr id="616" name="Google Shape;616;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7" name="Google Shape;617;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34950" lvl="0" marL="234950" rtl="0" algn="l">
              <a:lnSpc>
                <a:spcPct val="100000"/>
              </a:lnSpc>
              <a:spcBef>
                <a:spcPts val="0"/>
              </a:spcBef>
              <a:spcAft>
                <a:spcPts val="0"/>
              </a:spcAft>
              <a:buSzPts val="1400"/>
              <a:buNone/>
            </a:pPr>
            <a:r>
              <a:rPr lang="en-US" sz="1200"/>
              <a:t>21 minutes (~3 minutes at each chart +2 minutes for directions and framing) </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We’re about to do an activity that will help us answer the question- ‘Does what they read really matter?’. In groups, you will circulate to each station of the gallery walk to review various quotations and graphics from the three articles with you group.  </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Have participants number off 1-6 to create six groups. Assign each number to an anchor chart to begin the gallery walk. Participants should stay at their assigned chart for about 4 minutes before you signal for them to rotate. Circulate throughout the activity to listen in and support discussions as needed. After participants have had time to visit each chart, call for participants’ attention before you move to the next slide.  At the end of the gallery walk, thank participants and ask them to return to their seats.</a:t>
            </a:r>
            <a:br>
              <a:rPr b="1"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Important Note:</a:t>
            </a:r>
            <a:r>
              <a:rPr lang="en-US" sz="1200">
                <a:solidFill>
                  <a:srgbClr val="000000"/>
                </a:solidFill>
              </a:rPr>
              <a:t> Quotes not provided in note-catcher; they are available on a separate “Gallery Walk” material that you should post around the room prior to the session’s start. </a:t>
            </a:r>
            <a:endParaRPr sz="1200">
              <a:solidFill>
                <a:srgbClr val="000000"/>
              </a:solidFill>
            </a:endParaRPr>
          </a:p>
          <a:p>
            <a:pPr indent="0" lvl="0" marL="0" rtl="0" algn="l">
              <a:lnSpc>
                <a:spcPct val="100000"/>
              </a:lnSpc>
              <a:spcBef>
                <a:spcPts val="0"/>
              </a:spcBef>
              <a:spcAft>
                <a:spcPts val="0"/>
              </a:spcAft>
              <a:buSzPts val="1400"/>
              <a:buNone/>
            </a:pPr>
            <a:r>
              <a:t/>
            </a:r>
            <a:endParaRPr b="1" sz="1200"/>
          </a:p>
        </p:txBody>
      </p:sp>
      <p:sp>
        <p:nvSpPr>
          <p:cNvPr id="618" name="Google Shape;618;p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3" name="Shape 623"/>
        <p:cNvGrpSpPr/>
        <p:nvPr/>
      </p:nvGrpSpPr>
      <p:grpSpPr>
        <a:xfrm>
          <a:off x="0" y="0"/>
          <a:ext cx="0" cy="0"/>
          <a:chOff x="0" y="0"/>
          <a:chExt cx="0" cy="0"/>
        </a:xfrm>
      </p:grpSpPr>
      <p:sp>
        <p:nvSpPr>
          <p:cNvPr id="624" name="Google Shape;624;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5" name="Google Shape;625;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4 minutes</a:t>
            </a:r>
            <a:r>
              <a:rPr b="1" lang="en-US" sz="1200">
                <a:solidFill>
                  <a:srgbClr val="000000"/>
                </a:solidFill>
              </a:rPr>
              <a:t>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Lead a whole group debrief of the trends you heard while circulating.</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Ask for or provide an example of an implication of this research on our teaching and planning practices.</a:t>
            </a:r>
            <a:endParaRPr sz="1200"/>
          </a:p>
          <a:p>
            <a:pPr indent="-158750" lvl="0" marL="171450" rtl="0" algn="l">
              <a:lnSpc>
                <a:spcPct val="100000"/>
              </a:lnSpc>
              <a:spcBef>
                <a:spcPts val="0"/>
              </a:spcBef>
              <a:spcAft>
                <a:spcPts val="0"/>
              </a:spcAft>
              <a:buSzPts val="1200"/>
              <a:buFont typeface="Arial"/>
              <a:buChar char="•"/>
            </a:pPr>
            <a:r>
              <a:rPr lang="en-US" sz="1200">
                <a:solidFill>
                  <a:srgbClr val="000000"/>
                </a:solidFill>
              </a:rPr>
              <a:t>Example: “This means that lowering the level of texts our students read by swapping out complex vocabulary for simpler words must stop – that won’t prepare students for college and careers! Instead, we should insert scaffolds to help students access the text as it is written.”</a:t>
            </a:r>
            <a:endParaRPr sz="1200"/>
          </a:p>
          <a:p>
            <a:pPr indent="-82550" lvl="0" marL="171450" rtl="0" algn="l">
              <a:lnSpc>
                <a:spcPct val="100000"/>
              </a:lnSpc>
              <a:spcBef>
                <a:spcPts val="0"/>
              </a:spcBef>
              <a:spcAft>
                <a:spcPts val="0"/>
              </a:spcAft>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Font typeface="Arial"/>
              <a:buNone/>
            </a:pPr>
            <a:r>
              <a:rPr b="1" lang="en-US" sz="1200">
                <a:solidFill>
                  <a:srgbClr val="000000"/>
                </a:solidFill>
              </a:rPr>
              <a:t>Facilitator Note: </a:t>
            </a:r>
            <a:r>
              <a:rPr b="0" lang="en-US" sz="1200">
                <a:solidFill>
                  <a:srgbClr val="000000"/>
                </a:solidFill>
              </a:rPr>
              <a:t>Empathize with your group if they bring up anxiety about HOW to scaffold complex texts to be accessible to all students – this is hard, but critical, work! Encourage them to ”trust the process” – once we dive into the new curriculum, they’ll see that many of these supports are built in already to the HS GB curriculum! And if students need more support, we’ll be diving into how to provide that in future modules (especially Modules 4-7). </a:t>
            </a:r>
            <a:endParaRPr b="1" sz="1200">
              <a:solidFill>
                <a:srgbClr val="000000"/>
              </a:solidFill>
            </a:endParaRPr>
          </a:p>
        </p:txBody>
      </p:sp>
      <p:sp>
        <p:nvSpPr>
          <p:cNvPr id="626" name="Google Shape;626;p7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1" name="Shape 631"/>
        <p:cNvGrpSpPr/>
        <p:nvPr/>
      </p:nvGrpSpPr>
      <p:grpSpPr>
        <a:xfrm>
          <a:off x="0" y="0"/>
          <a:ext cx="0" cy="0"/>
          <a:chOff x="0" y="0"/>
          <a:chExt cx="0" cy="0"/>
        </a:xfrm>
      </p:grpSpPr>
      <p:sp>
        <p:nvSpPr>
          <p:cNvPr id="632" name="Google Shape;632;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3" name="Google Shape;633;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extLst>
                  <a:ext uri="http://customooxmlschemas.google.com/">
                    <go:slidesCustomData xmlns:go="http://customooxmlschemas.google.com/" textRoundtripDataId="24"/>
                  </a:ext>
                </a:extLst>
              </a:rPr>
              <a:t>SAY: </a:t>
            </a:r>
            <a:r>
              <a:rPr b="0" lang="en-US" sz="1200">
                <a:extLst>
                  <a:ext uri="http://customooxmlschemas.google.com/">
                    <go:slidesCustomData xmlns:go="http://customooxmlschemas.google.com/" textRoundtripDataId="25"/>
                  </a:ext>
                </a:extLst>
              </a:rPr>
              <a:t>W</a:t>
            </a:r>
            <a:r>
              <a:rPr lang="en-US" sz="1200">
                <a:extLst>
                  <a:ext uri="http://customooxmlschemas.google.com/">
                    <go:slidesCustomData xmlns:go="http://customooxmlschemas.google.com/" textRoundtripDataId="26"/>
                  </a:ext>
                </a:extLst>
              </a:rPr>
              <a:t>e’ve </a:t>
            </a:r>
            <a:r>
              <a:rPr lang="en-US" sz="1200"/>
              <a:t>made the case for text complexity and we know how incredibly important text complexity is. But you may be wondering - how do we determine if a text is complex? What makes a text complex?</a:t>
            </a:r>
            <a:endParaRPr sz="1200"/>
          </a:p>
        </p:txBody>
      </p:sp>
      <p:sp>
        <p:nvSpPr>
          <p:cNvPr id="634" name="Google Shape;634;p7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lang="en-US" sz="1200"/>
              <a:t>30 seconds </a:t>
            </a:r>
            <a:endParaRPr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Clr>
                <a:srgbClr val="000000"/>
              </a:buClr>
              <a:buSzPts val="1400"/>
              <a:buFont typeface="Arial"/>
              <a:buNone/>
            </a:pPr>
            <a:r>
              <a:rPr b="1" lang="en-US" sz="1200"/>
              <a:t>SAY: </a:t>
            </a:r>
            <a:r>
              <a:rPr lang="en-US" sz="1200"/>
              <a:t>Here is our afternoon at a glance. </a:t>
            </a:r>
            <a:endParaRPr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Clr>
                <a:srgbClr val="000000"/>
              </a:buClr>
              <a:buSzPts val="1400"/>
              <a:buFont typeface="Arial"/>
              <a:buNone/>
            </a:pPr>
            <a:r>
              <a:rPr b="1" lang="en-US" sz="1200"/>
              <a:t>DO: </a:t>
            </a:r>
            <a:r>
              <a:rPr lang="en-US" sz="1200"/>
              <a:t>Briefly talk participants through the high-level topics we’ll cover this afternoon, or provide a moment for them to read independently. </a:t>
            </a:r>
            <a:endParaRPr sz="1200"/>
          </a:p>
          <a:p>
            <a:pPr indent="0" lvl="0" marL="0" rtl="0" algn="l">
              <a:spcBef>
                <a:spcPts val="0"/>
              </a:spcBef>
              <a:spcAft>
                <a:spcPts val="0"/>
              </a:spcAft>
              <a:buClr>
                <a:srgbClr val="000000"/>
              </a:buClr>
              <a:buSzPts val="1400"/>
              <a:buFont typeface="Arial"/>
              <a:buNone/>
            </a:pPr>
            <a:r>
              <a:t/>
            </a:r>
            <a:endParaRPr sz="1200"/>
          </a:p>
          <a:p>
            <a:pPr indent="0" lvl="0" marL="0" rtl="0" algn="l">
              <a:spcBef>
                <a:spcPts val="0"/>
              </a:spcBef>
              <a:spcAft>
                <a:spcPts val="0"/>
              </a:spcAft>
              <a:buSzPts val="1400"/>
              <a:buFont typeface="Arial"/>
              <a:buNone/>
            </a:pPr>
            <a:r>
              <a:rPr b="1" lang="en-US" sz="1200"/>
              <a:t>FULL AGENDA FOR FACILITATOR REFERENCE: </a:t>
            </a:r>
            <a:endParaRPr sz="1200"/>
          </a:p>
          <a:p>
            <a:pPr indent="0" lvl="0" marL="0" rtl="0" algn="l">
              <a:spcBef>
                <a:spcPts val="0"/>
              </a:spcBef>
              <a:spcAft>
                <a:spcPts val="0"/>
              </a:spcAft>
              <a:buSzPts val="1400"/>
              <a:buFont typeface="Arial"/>
              <a:buNone/>
            </a:pPr>
            <a:r>
              <a:rPr b="1" lang="en-US" sz="1200"/>
              <a:t>8:00-8:15→ </a:t>
            </a:r>
            <a:r>
              <a:rPr lang="en-US" sz="1200"/>
              <a:t>Getting Started</a:t>
            </a:r>
            <a:endParaRPr sz="1200"/>
          </a:p>
          <a:p>
            <a:pPr indent="0" lvl="0" marL="0" rtl="0" algn="l">
              <a:spcBef>
                <a:spcPts val="0"/>
              </a:spcBef>
              <a:spcAft>
                <a:spcPts val="0"/>
              </a:spcAft>
              <a:buSzPts val="1400"/>
              <a:buFont typeface="Arial"/>
              <a:buNone/>
            </a:pPr>
            <a:r>
              <a:rPr b="1" lang="en-US" sz="1200"/>
              <a:t>8:15-9:15→ </a:t>
            </a:r>
            <a:r>
              <a:rPr lang="en-US" sz="1200"/>
              <a:t>Understanding the “Why” Behind the Curriculum: Equitable Instruction</a:t>
            </a:r>
            <a:endParaRPr sz="1200"/>
          </a:p>
          <a:p>
            <a:pPr indent="0" lvl="0" marL="0" rtl="0" algn="l">
              <a:spcBef>
                <a:spcPts val="0"/>
              </a:spcBef>
              <a:spcAft>
                <a:spcPts val="0"/>
              </a:spcAft>
              <a:buSzPts val="1400"/>
              <a:buFont typeface="Arial"/>
              <a:buNone/>
            </a:pPr>
            <a:r>
              <a:rPr b="1" lang="en-US" sz="1200"/>
              <a:t>9:15-9:30→</a:t>
            </a:r>
            <a:r>
              <a:rPr lang="en-US" sz="1200"/>
              <a:t> Break</a:t>
            </a:r>
            <a:endParaRPr sz="1200"/>
          </a:p>
          <a:p>
            <a:pPr indent="0" lvl="0" marL="0" rtl="0" algn="l">
              <a:spcBef>
                <a:spcPts val="0"/>
              </a:spcBef>
              <a:spcAft>
                <a:spcPts val="0"/>
              </a:spcAft>
              <a:buSzPts val="1400"/>
              <a:buFont typeface="Arial"/>
              <a:buNone/>
            </a:pPr>
            <a:r>
              <a:rPr b="1" lang="en-US" sz="1200"/>
              <a:t>9:30-11:00→ </a:t>
            </a:r>
            <a:r>
              <a:rPr lang="en-US" sz="1200"/>
              <a:t>The ELA Instructional Shifts in the Guidebooks (Complexity and Evidence) </a:t>
            </a:r>
            <a:endParaRPr sz="1200"/>
          </a:p>
          <a:p>
            <a:pPr indent="0" lvl="0" marL="0" rtl="0" algn="l">
              <a:spcBef>
                <a:spcPts val="0"/>
              </a:spcBef>
              <a:spcAft>
                <a:spcPts val="0"/>
              </a:spcAft>
              <a:buSzPts val="1400"/>
              <a:buFont typeface="Arial"/>
              <a:buNone/>
            </a:pPr>
            <a:r>
              <a:rPr b="1" lang="en-US" sz="1200"/>
              <a:t>11:00-12:00→ </a:t>
            </a:r>
            <a:r>
              <a:rPr lang="en-US" sz="1200"/>
              <a:t>Lunch</a:t>
            </a:r>
            <a:endParaRPr sz="1200"/>
          </a:p>
          <a:p>
            <a:pPr indent="0" lvl="0" marL="0" rtl="0" algn="l">
              <a:spcBef>
                <a:spcPts val="0"/>
              </a:spcBef>
              <a:spcAft>
                <a:spcPts val="0"/>
              </a:spcAft>
              <a:buSzPts val="1400"/>
              <a:buFont typeface="Arial"/>
              <a:buNone/>
            </a:pPr>
            <a:r>
              <a:rPr b="1" lang="en-US" sz="1200"/>
              <a:t>12:00-12:15→ </a:t>
            </a:r>
            <a:r>
              <a:rPr lang="en-US" sz="1200"/>
              <a:t>Energizer</a:t>
            </a:r>
            <a:endParaRPr sz="1200"/>
          </a:p>
          <a:p>
            <a:pPr indent="0" lvl="0" marL="0" rtl="0" algn="l">
              <a:spcBef>
                <a:spcPts val="0"/>
              </a:spcBef>
              <a:spcAft>
                <a:spcPts val="0"/>
              </a:spcAft>
              <a:buSzPts val="1400"/>
              <a:buFont typeface="Arial"/>
              <a:buNone/>
            </a:pPr>
            <a:r>
              <a:rPr b="1" lang="en-US" sz="1200"/>
              <a:t>12:15-1:45→ </a:t>
            </a:r>
            <a:r>
              <a:rPr lang="en-US" sz="1200"/>
              <a:t>The ELA Instructional Shifts in the Guidebooks (Knowledge)</a:t>
            </a:r>
            <a:endParaRPr sz="1200"/>
          </a:p>
          <a:p>
            <a:pPr indent="0" lvl="0" marL="0" rtl="0" algn="l">
              <a:spcBef>
                <a:spcPts val="0"/>
              </a:spcBef>
              <a:spcAft>
                <a:spcPts val="0"/>
              </a:spcAft>
              <a:buSzPts val="1400"/>
              <a:buFont typeface="Arial"/>
              <a:buNone/>
            </a:pPr>
            <a:r>
              <a:rPr b="1" lang="en-US" sz="1200"/>
              <a:t>1:45-2:00 →</a:t>
            </a:r>
            <a:r>
              <a:rPr lang="en-US" sz="1200"/>
              <a:t> Break</a:t>
            </a:r>
            <a:endParaRPr sz="1200"/>
          </a:p>
          <a:p>
            <a:pPr indent="0" lvl="0" marL="0" rtl="0" algn="l">
              <a:spcBef>
                <a:spcPts val="0"/>
              </a:spcBef>
              <a:spcAft>
                <a:spcPts val="0"/>
              </a:spcAft>
              <a:buSzPts val="1400"/>
              <a:buFont typeface="Arial"/>
              <a:buNone/>
            </a:pPr>
            <a:r>
              <a:rPr b="1" lang="en-US" sz="1200"/>
              <a:t>2:00-2:45→ </a:t>
            </a:r>
            <a:r>
              <a:rPr lang="en-US" sz="1200"/>
              <a:t>Updated Curriculum Design and Grade-Level Unit Exploration</a:t>
            </a:r>
            <a:endParaRPr sz="1200"/>
          </a:p>
          <a:p>
            <a:pPr indent="0" lvl="0" marL="0" rtl="0" algn="l">
              <a:spcBef>
                <a:spcPts val="0"/>
              </a:spcBef>
              <a:spcAft>
                <a:spcPts val="0"/>
              </a:spcAft>
              <a:buSzPts val="1400"/>
              <a:buFont typeface="Arial"/>
              <a:buNone/>
            </a:pPr>
            <a:r>
              <a:rPr b="1" lang="en-US" sz="1200"/>
              <a:t>2:45-3:00 → </a:t>
            </a:r>
            <a:r>
              <a:rPr lang="en-US" sz="1200"/>
              <a:t>Wrapping Up and Survey</a:t>
            </a:r>
            <a:endParaRPr sz="1200"/>
          </a:p>
          <a:p>
            <a:pPr indent="-228600" lvl="0" marL="457200" rtl="0" algn="l">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SzPts val="1400"/>
              <a:buFont typeface="Arial"/>
              <a:buNone/>
            </a:pPr>
            <a:r>
              <a:t/>
            </a:r>
            <a:endParaRPr b="1"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105" name="Google Shape;105;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7" name="Shape 637"/>
        <p:cNvGrpSpPr/>
        <p:nvPr/>
      </p:nvGrpSpPr>
      <p:grpSpPr>
        <a:xfrm>
          <a:off x="0" y="0"/>
          <a:ext cx="0" cy="0"/>
          <a:chOff x="0" y="0"/>
          <a:chExt cx="0" cy="0"/>
        </a:xfrm>
      </p:grpSpPr>
      <p:sp>
        <p:nvSpPr>
          <p:cNvPr id="638" name="Google Shape;638;p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9" name="Google Shape;639;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As we dig into text complexity, you will notice that this graphic depicts the three aspects of complexity. Two of these (quantitative and qualitative) are about measurements and features that are </a:t>
            </a:r>
            <a:r>
              <a:rPr i="1" lang="en-US" sz="1200"/>
              <a:t>inherent </a:t>
            </a:r>
            <a:r>
              <a:rPr i="0" lang="en-US" sz="1200"/>
              <a:t>to the text itself, </a:t>
            </a:r>
            <a:r>
              <a:rPr lang="en-US" sz="1200"/>
              <a:t>and the third (reader and task) is about teacher considerations and instruction - it varies based on student needs. How we work with and teach a text depends on the particular needs of our students). ”Reader and task” refers to all of the decisions teachers make in order to support all students in reading and understanding the text. Let’s begin by looking at quantitative text complexity.</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IMPORTANT FRAMING: </a:t>
            </a:r>
            <a:r>
              <a:rPr b="0" lang="en-US" sz="1200"/>
              <a:t>Please note that this will be an introduction to complexity – complexity is very complex! And so, it requires ongoing learning. We’ll revisit this in much more depth (and practice analyzing a text’s complexity ourselves) in Module 2 when we complete unit preparation. </a:t>
            </a:r>
            <a:endParaRPr b="1" sz="1200"/>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640" name="Google Shape;640;p7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Google Shape;646;p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7" name="Google Shape;647;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t>
            </a:r>
            <a:r>
              <a:rPr lang="en-US" sz="1200">
                <a:solidFill>
                  <a:srgbClr val="000000"/>
                </a:solidFill>
              </a:rPr>
              <a:t>One way of measuring the complexity of a text is simply mathematical or quantitative – this is determined using algorithms or formulas.</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In other words, this is done by a computer. Take a Lexile measurement, for example. Raise your hand if you have heard of Lexile levels. If you want to determine the Lexile of a text, you take a transcript of the text, upload the file to the Lexile analyzer online and press “Analyze.” Then, in about 10 seconds, it gives you a Lexile rating. But how did it determine that rating?</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The algorithm or formula the Lexile analyzer uses (and all other common quantitative analyzers) is largely based on these two factors: sentence length and word length/familiarity.</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Of course, there </a:t>
            </a:r>
            <a:r>
              <a:rPr i="1" lang="en-US" sz="1200">
                <a:solidFill>
                  <a:srgbClr val="000000"/>
                </a:solidFill>
              </a:rPr>
              <a:t>are </a:t>
            </a:r>
            <a:r>
              <a:rPr lang="en-US" sz="1200">
                <a:solidFill>
                  <a:srgbClr val="000000"/>
                </a:solidFill>
              </a:rPr>
              <a:t>limitations. Some of those limitations are those texts that are shorter, take on an unconventional format, or any text that has complex qualitative features (such as themes) but simpler language. For </a:t>
            </a:r>
            <a:r>
              <a:rPr i="1" lang="en-US" sz="1200">
                <a:solidFill>
                  <a:srgbClr val="000000"/>
                </a:solidFill>
              </a:rPr>
              <a:t>most </a:t>
            </a:r>
            <a:r>
              <a:rPr i="0" lang="en-US" sz="1200">
                <a:solidFill>
                  <a:srgbClr val="000000"/>
                </a:solidFill>
              </a:rPr>
              <a:t>texts,</a:t>
            </a:r>
            <a:r>
              <a:rPr lang="en-US" sz="1200">
                <a:solidFill>
                  <a:srgbClr val="000000"/>
                </a:solidFill>
              </a:rPr>
              <a:t> a qualitative analysis is needed in addition to the quantitative analysis. Quantitative measures are useful as a starting point for analyzing complexity, but they do not paint a full picture! That’s why the other two components of text complexity in the triangle model exist!</a:t>
            </a:r>
            <a:endParaRPr sz="1200"/>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b="0" lang="en-US" sz="1200">
                <a:solidFill>
                  <a:srgbClr val="000000"/>
                </a:solidFill>
              </a:rPr>
              <a:t>Click to reveal the image of “Farewell to Arms” by Ernest Hemingway.</a:t>
            </a:r>
            <a:endParaRPr sz="1200"/>
          </a:p>
          <a:p>
            <a:pPr indent="0" lvl="0" marL="0" rtl="0" algn="l">
              <a:lnSpc>
                <a:spcPct val="100000"/>
              </a:lnSpc>
              <a:spcBef>
                <a:spcPts val="0"/>
              </a:spcBef>
              <a:spcAft>
                <a:spcPts val="0"/>
              </a:spcAft>
              <a:buClr>
                <a:srgbClr val="000000"/>
              </a:buClr>
              <a:buSzPts val="1400"/>
              <a:buFont typeface="Arial"/>
              <a:buNone/>
            </a:pPr>
            <a:r>
              <a:t/>
            </a:r>
            <a:endParaRPr b="0"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b="0" lang="en-US" sz="1200">
                <a:solidFill>
                  <a:srgbClr val="000000"/>
                </a:solidFill>
              </a:rPr>
              <a:t>This is a helpful example to illustrate some of the limitations of quantitative complexity. This book is frequently taught in high school due to its mature and complex themes and content, and the amount of historical knowledge required to make meaning of it. However, its Lexile level is 730, placing it at the top end of the Grades 2-3 grade band. This exemplifies that Lexile can be a helpful starting point, but it’s NOT enough to determine appropriate complexity. We also need to consider… (click to next slide) </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Credit: </a:t>
            </a:r>
            <a:r>
              <a:rPr lang="en-US" sz="1200">
                <a:solidFill>
                  <a:srgbClr val="000000"/>
                </a:solidFill>
              </a:rPr>
              <a:t>https://pixabay.com/en/robot-computer-technology-clipart-3743431/</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648" name="Google Shape;648;p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4" name="Shape 654"/>
        <p:cNvGrpSpPr/>
        <p:nvPr/>
      </p:nvGrpSpPr>
      <p:grpSpPr>
        <a:xfrm>
          <a:off x="0" y="0"/>
          <a:ext cx="0" cy="0"/>
          <a:chOff x="0" y="0"/>
          <a:chExt cx="0" cy="0"/>
        </a:xfrm>
      </p:grpSpPr>
      <p:sp>
        <p:nvSpPr>
          <p:cNvPr id="655" name="Google Shape;655;p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6" name="Google Shape;656;p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Qualitative analyses are done by an individual and focus on 4 elements of the text: meaning (for literary)/purpose (for informational), text structure, language, and knowledge demands.</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It is the interplay of these 4 dimensions that determine a text’s qualitative complexity. At times, a qualitative analysis is necessary because an accurate reading cannot be acquired from a quantitative analysis.</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EXAMPLE: </a:t>
            </a:r>
            <a:r>
              <a:rPr lang="en-US" sz="1200">
                <a:solidFill>
                  <a:srgbClr val="000000"/>
                </a:solidFill>
              </a:rPr>
              <a:t>The speech, “Ain’t I a Woman?” by Sojourner Truth levels around 860L, which places it in the 3rd-5th grade band. This is because the sentences are short and the language is conversational. So the formula spits out a lower rating, but when we do a qualitative analysis and look at the speech’s structure and its layered meanings—some things that aren’t accounted for in the quantitative analysis— we see how complex they are—too complex for a 5th grader.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So, a quantitative analysis gives us a starting place, but a qualitative analysis gives us a deeper understanding of the parts of the text that are hard or complex. And </a:t>
            </a:r>
            <a:r>
              <a:rPr i="1" lang="en-US" sz="1200">
                <a:solidFill>
                  <a:srgbClr val="000000"/>
                </a:solidFill>
              </a:rPr>
              <a:t>those </a:t>
            </a:r>
            <a:r>
              <a:rPr lang="en-US" sz="1200">
                <a:solidFill>
                  <a:srgbClr val="000000"/>
                </a:solidFill>
              </a:rPr>
              <a:t>are the places where complexity lives in the text.</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Credit: </a:t>
            </a:r>
            <a:r>
              <a:rPr lang="en-US" sz="1200">
                <a:solidFill>
                  <a:srgbClr val="000000"/>
                </a:solidFill>
              </a:rPr>
              <a:t>https://pixabay.com/en/inspector-man-detective-male-160143/</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657" name="Google Shape;657;p7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2" name="Shape 662"/>
        <p:cNvGrpSpPr/>
        <p:nvPr/>
      </p:nvGrpSpPr>
      <p:grpSpPr>
        <a:xfrm>
          <a:off x="0" y="0"/>
          <a:ext cx="0" cy="0"/>
          <a:chOff x="0" y="0"/>
          <a:chExt cx="0" cy="0"/>
        </a:xfrm>
      </p:grpSpPr>
      <p:sp>
        <p:nvSpPr>
          <p:cNvPr id="663" name="Google Shape;663;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4" name="Google Shape;664;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Let’s dig deeper into these four “big buckets” of text complexity. </a:t>
            </a:r>
            <a:endParaRPr sz="1200"/>
          </a:p>
          <a:p>
            <a:pPr indent="0" lvl="0" marL="0" marR="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b="0" lang="en-US" sz="1200">
                <a:solidFill>
                  <a:srgbClr val="000000"/>
                </a:solidFill>
              </a:rPr>
              <a:t>Elaborate briefly on each, naming again that we’ll go much more in-depth into complexity and qualitative analysis in Module 2!</a:t>
            </a:r>
            <a:endParaRPr b="1" sz="1200">
              <a:solidFill>
                <a:srgbClr val="000000"/>
              </a:solidFill>
            </a:endParaRPr>
          </a:p>
          <a:p>
            <a:pPr indent="-171450" lvl="0" marL="171450" marR="0" rtl="0" algn="l">
              <a:lnSpc>
                <a:spcPct val="100000"/>
              </a:lnSpc>
              <a:spcBef>
                <a:spcPts val="0"/>
              </a:spcBef>
              <a:spcAft>
                <a:spcPts val="0"/>
              </a:spcAft>
              <a:buClr>
                <a:srgbClr val="000000"/>
              </a:buClr>
              <a:buSzPts val="1200"/>
              <a:buFont typeface="Arial"/>
              <a:buChar char="•"/>
            </a:pPr>
            <a:r>
              <a:rPr b="1" lang="en-US" sz="1200">
                <a:solidFill>
                  <a:srgbClr val="000000"/>
                </a:solidFill>
              </a:rPr>
              <a:t>Text Structure: </a:t>
            </a:r>
            <a:r>
              <a:rPr b="0" lang="en-US" sz="1200"/>
              <a:t>How the piece is presented or organized. Headings and other text features support the reader and give clues to the text’s organization. Certain types of genres add complexity too. Narrative structures are typically less complex. Also, how the piece is organized, problem/solution, main idea/details, sequential, all contribute to complexity.</a:t>
            </a:r>
            <a:endParaRPr sz="1200">
              <a:solidFill>
                <a:srgbClr val="000000"/>
              </a:solidFill>
            </a:endParaRPr>
          </a:p>
          <a:p>
            <a:pPr indent="-171450" lvl="0" marL="171450" marR="0" rtl="0" algn="l">
              <a:lnSpc>
                <a:spcPct val="100000"/>
              </a:lnSpc>
              <a:spcBef>
                <a:spcPts val="0"/>
              </a:spcBef>
              <a:spcAft>
                <a:spcPts val="0"/>
              </a:spcAft>
              <a:buClr>
                <a:srgbClr val="000000"/>
              </a:buClr>
              <a:buSzPts val="1200"/>
              <a:buFont typeface="Arial"/>
              <a:buChar char="•"/>
            </a:pPr>
            <a:r>
              <a:rPr b="1" lang="en-US" sz="1200">
                <a:solidFill>
                  <a:srgbClr val="000000"/>
                </a:solidFill>
              </a:rPr>
              <a:t>Language Features: </a:t>
            </a:r>
            <a:r>
              <a:rPr b="0" lang="en-US" sz="1200"/>
              <a:t>Language complexity lies in vocabulary, the syntax (sentence length and structure), the author’s use of figurative language and any dialect, historical or unusual language. </a:t>
            </a:r>
            <a:endParaRPr sz="1200">
              <a:solidFill>
                <a:srgbClr val="000000"/>
              </a:solidFill>
            </a:endParaRPr>
          </a:p>
          <a:p>
            <a:pPr indent="-171450" lvl="0" marL="171450" marR="0" rtl="0" algn="l">
              <a:lnSpc>
                <a:spcPct val="100000"/>
              </a:lnSpc>
              <a:spcBef>
                <a:spcPts val="0"/>
              </a:spcBef>
              <a:spcAft>
                <a:spcPts val="0"/>
              </a:spcAft>
              <a:buClr>
                <a:srgbClr val="000000"/>
              </a:buClr>
              <a:buSzPts val="1200"/>
              <a:buFont typeface="Arial"/>
              <a:buChar char="•"/>
            </a:pPr>
            <a:r>
              <a:rPr b="1" lang="en-US" sz="1200">
                <a:solidFill>
                  <a:srgbClr val="000000"/>
                </a:solidFill>
              </a:rPr>
              <a:t>Meaning: </a:t>
            </a:r>
            <a:r>
              <a:rPr b="0" lang="en-US" sz="1200"/>
              <a:t>Layers of meaning – is the meaning of the text spelled out clearly or is it subtle and intricate? It might be revealed over the course of the text, rather than being stated at the beginning. Whatever is going to make the meaning difficult to discern adds complexity. </a:t>
            </a:r>
            <a:endParaRPr sz="1200">
              <a:solidFill>
                <a:srgbClr val="000000"/>
              </a:solidFill>
            </a:endParaRPr>
          </a:p>
          <a:p>
            <a:pPr indent="-171450" lvl="0" marL="171450" marR="0" rtl="0" algn="l">
              <a:lnSpc>
                <a:spcPct val="100000"/>
              </a:lnSpc>
              <a:spcBef>
                <a:spcPts val="0"/>
              </a:spcBef>
              <a:spcAft>
                <a:spcPts val="0"/>
              </a:spcAft>
              <a:buClr>
                <a:srgbClr val="000000"/>
              </a:buClr>
              <a:buSzPts val="1200"/>
              <a:buFont typeface="Arial"/>
              <a:buChar char="•"/>
            </a:pPr>
            <a:r>
              <a:rPr b="1" lang="en-US" sz="1200">
                <a:solidFill>
                  <a:srgbClr val="000000"/>
                </a:solidFill>
              </a:rPr>
              <a:t>Knowledge Demands: </a:t>
            </a:r>
            <a:r>
              <a:rPr b="0" lang="en-US" sz="1200"/>
              <a:t>Is there a lot of information the student must have to understand or make connections within the text? If a text requires background knowledge, the teacher will have to decide how to provide that for students so they can be successful with it. Providing an additional text can offer needed background. The Guidebooks offer short videos when it is anticipated that students will need more context.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b="0" lang="en-US" sz="1200">
                <a:solidFill>
                  <a:srgbClr val="000000"/>
                </a:solidFill>
              </a:rPr>
              <a:t>It is important to note that these four features will not always be equally complex in every text. Some texts might have simple, straightforward vocabulary but have very nuanced knowledge demands. Or, perhaps story’s structure is linear and chronological, but the themes/meaning is exceptionally complex and requires deep analysis. How each of these features of complexity manifests can varies greatly from text to text – but once we have an understanding of which features are most complex, that understanding </a:t>
            </a:r>
            <a:r>
              <a:rPr b="0" i="1" lang="en-US" sz="1200">
                <a:solidFill>
                  <a:srgbClr val="000000"/>
                </a:solidFill>
              </a:rPr>
              <a:t>can</a:t>
            </a:r>
            <a:r>
              <a:rPr b="0" lang="en-US" sz="1200">
                <a:solidFill>
                  <a:srgbClr val="000000"/>
                </a:solidFill>
              </a:rPr>
              <a:t> and </a:t>
            </a:r>
            <a:r>
              <a:rPr b="0" i="1" lang="en-US" sz="1200">
                <a:solidFill>
                  <a:srgbClr val="000000"/>
                </a:solidFill>
              </a:rPr>
              <a:t>should</a:t>
            </a:r>
            <a:r>
              <a:rPr b="0" lang="en-US" sz="1200">
                <a:solidFill>
                  <a:srgbClr val="000000"/>
                </a:solidFill>
              </a:rPr>
              <a:t> help </a:t>
            </a:r>
            <a:r>
              <a:rPr b="1" lang="en-US" sz="1200">
                <a:solidFill>
                  <a:srgbClr val="000000"/>
                </a:solidFill>
              </a:rPr>
              <a:t>inform our instruction</a:t>
            </a:r>
            <a:r>
              <a:rPr b="0" lang="en-US" sz="1200">
                <a:solidFill>
                  <a:srgbClr val="000000"/>
                </a:solidFill>
              </a:rPr>
              <a:t>! </a:t>
            </a:r>
            <a:endParaRPr b="1" sz="1200"/>
          </a:p>
        </p:txBody>
      </p:sp>
      <p:sp>
        <p:nvSpPr>
          <p:cNvPr id="665" name="Google Shape;665;p7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3" name="Shape 673"/>
        <p:cNvGrpSpPr/>
        <p:nvPr/>
      </p:nvGrpSpPr>
      <p:grpSpPr>
        <a:xfrm>
          <a:off x="0" y="0"/>
          <a:ext cx="0" cy="0"/>
          <a:chOff x="0" y="0"/>
          <a:chExt cx="0" cy="0"/>
        </a:xfrm>
      </p:grpSpPr>
      <p:sp>
        <p:nvSpPr>
          <p:cNvPr id="674" name="Google Shape;674;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5" name="Google Shape;675;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222222"/>
                </a:solidFill>
                <a:highlight>
                  <a:srgbClr val="FFFFFF"/>
                </a:highlight>
              </a:rPr>
              <a:t>1 minute</a:t>
            </a:r>
            <a:endParaRPr sz="1200">
              <a:solidFill>
                <a:srgbClr val="222222"/>
              </a:solidFill>
              <a:highlight>
                <a:srgbClr val="FFFFFF"/>
              </a:highlight>
            </a:endParaRPr>
          </a:p>
          <a:p>
            <a:pPr indent="0" lvl="0" marL="0" rtl="0" algn="l">
              <a:lnSpc>
                <a:spcPct val="100000"/>
              </a:lnSpc>
              <a:spcBef>
                <a:spcPts val="0"/>
              </a:spcBef>
              <a:spcAft>
                <a:spcPts val="0"/>
              </a:spcAft>
              <a:buSzPts val="1400"/>
              <a:buNone/>
            </a:pPr>
            <a:r>
              <a:t/>
            </a:r>
            <a:endParaRPr sz="1200">
              <a:solidFill>
                <a:srgbClr val="222222"/>
              </a:solidFill>
              <a:highlight>
                <a:srgbClr val="FFFFFF"/>
              </a:highlight>
            </a:endParaRPr>
          </a:p>
          <a:p>
            <a:pPr indent="0" lvl="0" marL="0" rtl="0" algn="l">
              <a:lnSpc>
                <a:spcPct val="100000"/>
              </a:lnSpc>
              <a:spcBef>
                <a:spcPts val="0"/>
              </a:spcBef>
              <a:spcAft>
                <a:spcPts val="0"/>
              </a:spcAft>
              <a:buSzPts val="1400"/>
              <a:buNone/>
            </a:pPr>
            <a:r>
              <a:rPr b="1" lang="en-US" sz="1200">
                <a:solidFill>
                  <a:srgbClr val="222222"/>
                </a:solidFill>
                <a:highlight>
                  <a:srgbClr val="FFFFFF"/>
                </a:highlight>
              </a:rPr>
              <a:t>SAY: </a:t>
            </a:r>
            <a:r>
              <a:rPr lang="en-US" sz="1200">
                <a:solidFill>
                  <a:srgbClr val="222222"/>
                </a:solidFill>
                <a:highlight>
                  <a:srgbClr val="FFFFFF"/>
                </a:highlight>
              </a:rPr>
              <a:t>Considerations relating to the </a:t>
            </a:r>
            <a:r>
              <a:rPr b="1" lang="en-US" sz="1200">
                <a:solidFill>
                  <a:srgbClr val="222222"/>
                </a:solidFill>
                <a:highlight>
                  <a:srgbClr val="FFFFFF"/>
                </a:highlight>
              </a:rPr>
              <a:t>reader and tasks</a:t>
            </a:r>
            <a:r>
              <a:rPr lang="en-US" sz="1200">
                <a:solidFill>
                  <a:srgbClr val="222222"/>
                </a:solidFill>
                <a:highlight>
                  <a:srgbClr val="FFFFFF"/>
                </a:highlight>
              </a:rPr>
              <a:t> is the vital 3rd component. Each </a:t>
            </a:r>
            <a:r>
              <a:rPr b="1" lang="en-US" sz="1200">
                <a:solidFill>
                  <a:srgbClr val="222222"/>
                </a:solidFill>
                <a:highlight>
                  <a:srgbClr val="FFFFFF"/>
                </a:highlight>
              </a:rPr>
              <a:t>reader</a:t>
            </a:r>
            <a:r>
              <a:rPr lang="en-US" sz="1200">
                <a:solidFill>
                  <a:srgbClr val="222222"/>
                </a:solidFill>
                <a:highlight>
                  <a:srgbClr val="FFFFFF"/>
                </a:highlight>
              </a:rPr>
              <a:t> brings different skills, background, and motivation to the act of reading. For example, a student who is interested in the topic being read is likely to bring more background knowledge to the reading </a:t>
            </a:r>
            <a:r>
              <a:rPr b="1" lang="en-US" sz="1200">
                <a:solidFill>
                  <a:srgbClr val="222222"/>
                </a:solidFill>
                <a:highlight>
                  <a:srgbClr val="FFFFFF"/>
                </a:highlight>
              </a:rPr>
              <a:t>task</a:t>
            </a:r>
            <a:r>
              <a:rPr lang="en-US" sz="1200">
                <a:solidFill>
                  <a:srgbClr val="222222"/>
                </a:solidFill>
                <a:highlight>
                  <a:srgbClr val="FFFFFF"/>
                </a:highlight>
              </a:rPr>
              <a:t> and want to learn more. Other reader and task considerations include </a:t>
            </a:r>
            <a:r>
              <a:rPr lang="en-US" sz="1200">
                <a:solidFill>
                  <a:srgbClr val="202020"/>
                </a:solidFill>
              </a:rPr>
              <a:t>reader variables (such as motivation, knowledge, and experiences) and task variables (such as purpose and the complexity generated by the task assigned and the questions posed). Knowing the readers in your classroom and the tasks available in the core and optional activities for each lesson in a unit will help you make informed instructional decisions to best serve all of your students. Of course, the texts chosen for each unit must be used with integrity to the lessons in the unit. Understanding all three of these elements of text complexity helps us as teachers make informed instructional decisions around which supports our students need to be successful on the chosen, complex texts.</a:t>
            </a:r>
            <a:endParaRPr sz="1200">
              <a:solidFill>
                <a:srgbClr val="202020"/>
              </a:solidFill>
            </a:endParaRPr>
          </a:p>
          <a:p>
            <a:pPr indent="0" lvl="0" marL="0" rtl="0" algn="l">
              <a:lnSpc>
                <a:spcPct val="100000"/>
              </a:lnSpc>
              <a:spcBef>
                <a:spcPts val="0"/>
              </a:spcBef>
              <a:spcAft>
                <a:spcPts val="0"/>
              </a:spcAft>
              <a:buSzPts val="1400"/>
              <a:buNone/>
            </a:pPr>
            <a:r>
              <a:t/>
            </a:r>
            <a:endParaRPr sz="1200">
              <a:solidFill>
                <a:srgbClr val="202020"/>
              </a:solidFill>
            </a:endParaRPr>
          </a:p>
        </p:txBody>
      </p:sp>
      <p:sp>
        <p:nvSpPr>
          <p:cNvPr id="676" name="Google Shape;676;p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2" name="Shape 682"/>
        <p:cNvGrpSpPr/>
        <p:nvPr/>
      </p:nvGrpSpPr>
      <p:grpSpPr>
        <a:xfrm>
          <a:off x="0" y="0"/>
          <a:ext cx="0" cy="0"/>
          <a:chOff x="0" y="0"/>
          <a:chExt cx="0" cy="0"/>
        </a:xfrm>
      </p:grpSpPr>
      <p:sp>
        <p:nvSpPr>
          <p:cNvPr id="683" name="Google Shape;683;g88254a00e5_0_3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4" name="Google Shape;684;g88254a00e5_0_3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When we talk about “all students” having access and success with Tier 1 curricula and complex texts, what we’re talking about is equity. How does the shift of complexity promote equity? Let’s consider this by thinking about two hypothetical classes.</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each class and briefly summarize what’s happening in each, then transition to the next slide.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685" name="Google Shape;685;g88254a00e5_0_3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1" name="Shape 691"/>
        <p:cNvGrpSpPr/>
        <p:nvPr/>
      </p:nvGrpSpPr>
      <p:grpSpPr>
        <a:xfrm>
          <a:off x="0" y="0"/>
          <a:ext cx="0" cy="0"/>
          <a:chOff x="0" y="0"/>
          <a:chExt cx="0" cy="0"/>
        </a:xfrm>
      </p:grpSpPr>
      <p:sp>
        <p:nvSpPr>
          <p:cNvPr id="692" name="Google Shape;692;g88254a00e5_0_3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3" name="Google Shape;693;g88254a00e5_0_3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the graph (participants should be familiar with this from the this morning). Orient participants to the graph, and connect back to what was shared during the previous slide’s discussion if possible. </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the text box.</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Over time, students given access to fewer grade level texts and assignments experience lesser growth, and the gap grows. </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Additional (optional) probing questions to help people analyze the graph: </a:t>
            </a:r>
            <a:endParaRPr b="1" sz="1200">
              <a:solidFill>
                <a:srgbClr val="000000"/>
              </a:solidFill>
            </a:endParaRPr>
          </a:p>
          <a:p>
            <a:pPr indent="0" lvl="0" marL="0" rtl="0" algn="l">
              <a:lnSpc>
                <a:spcPct val="115000"/>
              </a:lnSpc>
              <a:spcBef>
                <a:spcPts val="0"/>
              </a:spcBef>
              <a:spcAft>
                <a:spcPts val="0"/>
              </a:spcAft>
              <a:buSzPts val="1400"/>
              <a:buNone/>
            </a:pPr>
            <a:r>
              <a:rPr lang="en-US" sz="1200">
                <a:solidFill>
                  <a:srgbClr val="000000"/>
                </a:solidFill>
              </a:rPr>
              <a:t>•</a:t>
            </a:r>
            <a:r>
              <a:rPr i="1" lang="en-US" sz="1200">
                <a:solidFill>
                  <a:srgbClr val="000000"/>
                </a:solidFill>
              </a:rPr>
              <a:t>How does this practice of leveling texts for some students create long-lasting inequities? </a:t>
            </a:r>
            <a:endParaRPr i="1" sz="1200">
              <a:solidFill>
                <a:srgbClr val="000000"/>
              </a:solidFill>
            </a:endParaRPr>
          </a:p>
          <a:p>
            <a:pPr indent="0" lvl="0" marL="0" rtl="0" algn="l">
              <a:lnSpc>
                <a:spcPct val="115000"/>
              </a:lnSpc>
              <a:spcBef>
                <a:spcPts val="0"/>
              </a:spcBef>
              <a:spcAft>
                <a:spcPts val="0"/>
              </a:spcAft>
              <a:buSzPts val="1400"/>
              <a:buNone/>
            </a:pPr>
            <a:r>
              <a:rPr lang="en-US" sz="1200">
                <a:solidFill>
                  <a:srgbClr val="000000"/>
                </a:solidFill>
              </a:rPr>
              <a:t>•</a:t>
            </a:r>
            <a:r>
              <a:rPr i="1" lang="en-US" sz="1200">
                <a:solidFill>
                  <a:srgbClr val="000000"/>
                </a:solidFill>
              </a:rPr>
              <a:t>What happens when students are denied access to on-grade level complex texts?</a:t>
            </a:r>
            <a:endParaRPr i="1"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694" name="Google Shape;694;g88254a00e5_0_3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9" name="Shape 699"/>
        <p:cNvGrpSpPr/>
        <p:nvPr/>
      </p:nvGrpSpPr>
      <p:grpSpPr>
        <a:xfrm>
          <a:off x="0" y="0"/>
          <a:ext cx="0" cy="0"/>
          <a:chOff x="0" y="0"/>
          <a:chExt cx="0" cy="0"/>
        </a:xfrm>
      </p:grpSpPr>
      <p:sp>
        <p:nvSpPr>
          <p:cNvPr id="700" name="Google Shape;700;p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1" name="Google Shape;701;p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So, how do the Guidebooks support us in providing ALL students with more and more practice with complex texts? As you can see, rich and complex texts are at the heart of each unit. Here you can see a just a few of the titles that students will read across grades 9-12.</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Key Point: </a:t>
            </a:r>
            <a:r>
              <a:rPr lang="en-US" sz="1200">
                <a:solidFill>
                  <a:srgbClr val="000000"/>
                </a:solidFill>
              </a:rPr>
              <a:t>Making sure that our students have lots of meaningful practice with complex texts is one key instructional move that will push us closer to achieving the ELA goal. </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p:txBody>
      </p:sp>
      <p:sp>
        <p:nvSpPr>
          <p:cNvPr id="702" name="Google Shape;702;p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3" name="Shape 713"/>
        <p:cNvGrpSpPr/>
        <p:nvPr/>
      </p:nvGrpSpPr>
      <p:grpSpPr>
        <a:xfrm>
          <a:off x="0" y="0"/>
          <a:ext cx="0" cy="0"/>
          <a:chOff x="0" y="0"/>
          <a:chExt cx="0" cy="0"/>
        </a:xfrm>
      </p:grpSpPr>
      <p:sp>
        <p:nvSpPr>
          <p:cNvPr id="714" name="Google Shape;714;g88254a00e5_0_3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5" name="Google Shape;715;g88254a00e5_0_3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For the purpose of our training, we will focus on a “Shared Unit” to norm on evidence of the shifts before we dig in to our own materials. The shared unit we will use is the 10th grade </a:t>
            </a:r>
            <a:r>
              <a:rPr i="1" lang="en-US" sz="1200">
                <a:solidFill>
                  <a:srgbClr val="000000"/>
                </a:solidFill>
              </a:rPr>
              <a:t>Things Fall Apart </a:t>
            </a:r>
            <a:r>
              <a:rPr lang="en-US" sz="1200">
                <a:solidFill>
                  <a:srgbClr val="000000"/>
                </a:solidFill>
              </a:rPr>
              <a:t>unit.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a:t>
            </a:r>
            <a:r>
              <a:rPr lang="en-US" sz="1200">
                <a:solidFill>
                  <a:srgbClr val="000000"/>
                </a:solidFill>
              </a:rPr>
              <a:t> Gauge participant familiarity of </a:t>
            </a:r>
            <a:r>
              <a:rPr i="1" lang="en-US" sz="1200">
                <a:solidFill>
                  <a:srgbClr val="000000"/>
                </a:solidFill>
              </a:rPr>
              <a:t>Things Fall Apart</a:t>
            </a:r>
            <a:r>
              <a:rPr lang="en-US" sz="1200">
                <a:solidFill>
                  <a:srgbClr val="000000"/>
                </a:solidFill>
              </a:rPr>
              <a:t> and allow for volunteers to share out the plot of the book (if applicable).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Before we dig in to these sample materials, let’s learn a little bit about the anchor text.   Set in the late 19th century in modern-day Nigeria, </a:t>
            </a:r>
            <a:r>
              <a:rPr i="1" lang="en-US" sz="1200">
                <a:solidFill>
                  <a:srgbClr val="000000"/>
                </a:solidFill>
                <a:highlight>
                  <a:srgbClr val="FFFFFF"/>
                </a:highlight>
              </a:rPr>
              <a:t>Things Fall Apart</a:t>
            </a:r>
            <a:r>
              <a:rPr lang="en-US" sz="1200">
                <a:solidFill>
                  <a:srgbClr val="000000"/>
                </a:solidFill>
                <a:highlight>
                  <a:srgbClr val="FFFFFF"/>
                </a:highlight>
              </a:rPr>
              <a:t> follows the character of Okonkwo, a strong leader of the Igbo village of Umuofia. Embarrassed by his father’s laziness, Okonkwo attempts to become a man of action while adhering strongly to the traditions and values of his people. Once Christian missionaries arrive though, Okonkwo and his belief system are threatened by contradictory ideas. When Okonkwo refuses to bend, he breaks.  Now let’s take a look at the unit overview.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a:t>
            </a:r>
            <a:r>
              <a:rPr lang="en-US" sz="1200">
                <a:solidFill>
                  <a:srgbClr val="000000"/>
                </a:solidFill>
              </a:rPr>
              <a:t> Click and read unit overview.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Let’s take a look and see how the shift of complexity lives in this anchor texts and the other supplemental texts in this unit!</a:t>
            </a:r>
            <a:endParaRPr sz="1200">
              <a:solidFill>
                <a:srgbClr val="000000"/>
              </a:solidFill>
            </a:endParaRPr>
          </a:p>
        </p:txBody>
      </p:sp>
      <p:sp>
        <p:nvSpPr>
          <p:cNvPr id="716" name="Google Shape;716;g88254a00e5_0_3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0" name="Shape 720"/>
        <p:cNvGrpSpPr/>
        <p:nvPr/>
      </p:nvGrpSpPr>
      <p:grpSpPr>
        <a:xfrm>
          <a:off x="0" y="0"/>
          <a:ext cx="0" cy="0"/>
          <a:chOff x="0" y="0"/>
          <a:chExt cx="0" cy="0"/>
        </a:xfrm>
      </p:grpSpPr>
      <p:sp>
        <p:nvSpPr>
          <p:cNvPr id="721" name="Google Shape;721;g88254a00e5_0_3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2" name="Google Shape;722;g88254a00e5_0_3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7 minutes</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a:t>
            </a:r>
            <a:r>
              <a:rPr lang="en-US" sz="1200">
                <a:solidFill>
                  <a:srgbClr val="000000"/>
                </a:solidFill>
              </a:rPr>
              <a:t>  Have participants read the sample complexity analysis for “Things Fall Apart”.</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a:t>
            </a:r>
            <a:r>
              <a:rPr lang="en-US" sz="1200">
                <a:solidFill>
                  <a:srgbClr val="000000"/>
                </a:solidFill>
              </a:rPr>
              <a:t> This text complexity analysis is a resource a teacher may create during their planning to help inform instruction - we’ll learn how to do this type of complexity analysis in Module 2! For now, we just want to use this as an example to illustrate the wide range of complexity features that exist in texts selected for Guidebooks units. </a:t>
            </a:r>
            <a:endParaRPr sz="1200"/>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Look Fors: </a:t>
            </a:r>
            <a:endParaRPr sz="1200">
              <a:solidFill>
                <a:srgbClr val="000000"/>
              </a:solidFill>
            </a:endParaRPr>
          </a:p>
          <a:p>
            <a:pPr indent="-171450" lvl="0" marL="171450" rtl="0" algn="l">
              <a:lnSpc>
                <a:spcPct val="100000"/>
              </a:lnSpc>
              <a:spcBef>
                <a:spcPts val="0"/>
              </a:spcBef>
              <a:spcAft>
                <a:spcPts val="0"/>
              </a:spcAft>
              <a:buSzPts val="1200"/>
              <a:buFont typeface="Calibri"/>
              <a:buChar char="•"/>
            </a:pPr>
            <a:r>
              <a:rPr lang="en-US" sz="1200">
                <a:solidFill>
                  <a:srgbClr val="000000"/>
                </a:solidFill>
              </a:rPr>
              <a:t>This text analysis completed by the teacher acknowledges both quantitative and qualitative features that make the text appropriately complex for Grade 10 students. In cases where the quantitative complexity is below the requirements on the “staircase of complexity” we examined, rationale is provided about the qualitative features (e.g. very complex meaning and knowledge) that make the text more complex for Grade 10. Text complexity is NOT just about a Lexile or number!</a:t>
            </a:r>
            <a:endParaRPr sz="1200"/>
          </a:p>
          <a:p>
            <a:pPr indent="-171450" lvl="0" marL="171450" rtl="0" algn="l">
              <a:lnSpc>
                <a:spcPct val="100000"/>
              </a:lnSpc>
              <a:spcBef>
                <a:spcPts val="0"/>
              </a:spcBef>
              <a:spcAft>
                <a:spcPts val="0"/>
              </a:spcAft>
              <a:buSzPts val="1200"/>
              <a:buFont typeface="Calibri"/>
              <a:buChar char="•"/>
            </a:pPr>
            <a:r>
              <a:rPr lang="en-US" sz="1200">
                <a:solidFill>
                  <a:srgbClr val="000000"/>
                </a:solidFill>
              </a:rPr>
              <a:t>Analyzing a text’s complexity can support and inform your teaching by shedding light on areas where students may need additional scaffolding and support to access the text’s meaning. </a:t>
            </a:r>
            <a:endParaRPr sz="1200"/>
          </a:p>
          <a:p>
            <a:pPr indent="-171450" lvl="0" marL="171450" rtl="0" algn="l">
              <a:lnSpc>
                <a:spcPct val="100000"/>
              </a:lnSpc>
              <a:spcBef>
                <a:spcPts val="0"/>
              </a:spcBef>
              <a:spcAft>
                <a:spcPts val="0"/>
              </a:spcAft>
              <a:buSzPts val="1200"/>
              <a:buFont typeface="Calibri"/>
              <a:buChar char="•"/>
            </a:pPr>
            <a:r>
              <a:rPr lang="en-US" sz="1200">
                <a:solidFill>
                  <a:srgbClr val="000000"/>
                </a:solidFill>
              </a:rPr>
              <a:t>Emphasize that texts in the Guidebooks were carefully reviewed for complexity before being selected – teachers will not need to worry about text selection if they are teaching these units with integrity! These text analysis documents WILL be helpful to teachers as a starting point for determining what the most complex aspects of a given text are, so that they can think about how to plan appropriate supports and scaffolds to make it accessible to all students. </a:t>
            </a:r>
            <a:endParaRPr sz="1200"/>
          </a:p>
          <a:p>
            <a:pPr indent="-171450" lvl="0" marL="171450" rtl="0" algn="l">
              <a:lnSpc>
                <a:spcPct val="100000"/>
              </a:lnSpc>
              <a:spcBef>
                <a:spcPts val="0"/>
              </a:spcBef>
              <a:spcAft>
                <a:spcPts val="0"/>
              </a:spcAft>
              <a:buSzPts val="1200"/>
              <a:buFont typeface="Calibri"/>
              <a:buChar char="•"/>
            </a:pPr>
            <a:r>
              <a:rPr lang="en-US" sz="1200">
                <a:solidFill>
                  <a:srgbClr val="000000"/>
                </a:solidFill>
              </a:rPr>
              <a:t>Additionally, there were TASK considerations that were taken into account. If the task was particularly complex, sometimes slightly less complex texts were used. </a:t>
            </a:r>
            <a:endParaRPr sz="1200">
              <a:solidFill>
                <a:srgbClr val="000000"/>
              </a:solidFill>
            </a:endParaRPr>
          </a:p>
        </p:txBody>
      </p:sp>
      <p:sp>
        <p:nvSpPr>
          <p:cNvPr id="723" name="Google Shape;723;g88254a00e5_0_3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acknowledge that throughout today’s training, it is likely that questions will bubble up for you! We encourage you to ask questions whenever they arise; however there may be times that we will ask you to post your questions on the “parking lot” so that we can collect them and answer them later so we can get through all of the important content we have planned today. Please also feel free to post questions on this chart during breaks or during sessions.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Explain the parking lot and when teachers should post their questions on the chart. You may want to emphasize the difference between general questions we can answer throughout the training process and questions that are school or district-specific. Note that any questions that are collected that cannot be answered will be discussed with the team and sent off to LDOE for guidance.</a:t>
            </a:r>
            <a:endParaRPr sz="1200"/>
          </a:p>
          <a:p>
            <a:pPr indent="0" lvl="0" marL="0" rtl="0" algn="l">
              <a:lnSpc>
                <a:spcPct val="100000"/>
              </a:lnSpc>
              <a:spcBef>
                <a:spcPts val="0"/>
              </a:spcBef>
              <a:spcAft>
                <a:spcPts val="0"/>
              </a:spcAft>
              <a:buSzPts val="1400"/>
              <a:buNone/>
            </a:pPr>
            <a:r>
              <a:t/>
            </a:r>
            <a:endParaRPr sz="1200"/>
          </a:p>
        </p:txBody>
      </p:sp>
      <p:sp>
        <p:nvSpPr>
          <p:cNvPr id="113" name="Google Shape;113;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9" name="Shape 729"/>
        <p:cNvGrpSpPr/>
        <p:nvPr/>
      </p:nvGrpSpPr>
      <p:grpSpPr>
        <a:xfrm>
          <a:off x="0" y="0"/>
          <a:ext cx="0" cy="0"/>
          <a:chOff x="0" y="0"/>
          <a:chExt cx="0" cy="0"/>
        </a:xfrm>
      </p:grpSpPr>
      <p:sp>
        <p:nvSpPr>
          <p:cNvPr id="730" name="Google Shape;730;g88254a00e5_0_3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1" name="Google Shape;731;g88254a00e5_0_3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Explain the scenario, and read the key question in the dialogue box aloud. Participants can use information they gleaned from the three articles in their response.  If time permits, ask a volunteer to share out.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Look for:</a:t>
            </a:r>
            <a:endParaRPr sz="1200"/>
          </a:p>
          <a:p>
            <a:pPr indent="-304800" lvl="0" marL="457200" rtl="0" algn="l">
              <a:lnSpc>
                <a:spcPct val="100000"/>
              </a:lnSpc>
              <a:spcBef>
                <a:spcPts val="0"/>
              </a:spcBef>
              <a:spcAft>
                <a:spcPts val="0"/>
              </a:spcAft>
              <a:buSzPts val="1200"/>
              <a:buChar char="●"/>
            </a:pPr>
            <a:r>
              <a:rPr lang="en-US" sz="1200"/>
              <a:t>It is important for students to read complex text to create equitable instruction for all students.</a:t>
            </a:r>
            <a:endParaRPr sz="1200"/>
          </a:p>
          <a:p>
            <a:pPr indent="-304800" lvl="0" marL="457200" rtl="0" algn="l">
              <a:lnSpc>
                <a:spcPct val="100000"/>
              </a:lnSpc>
              <a:spcBef>
                <a:spcPts val="0"/>
              </a:spcBef>
              <a:spcAft>
                <a:spcPts val="0"/>
              </a:spcAft>
              <a:buSzPts val="1200"/>
              <a:buChar char="●"/>
            </a:pPr>
            <a:r>
              <a:rPr lang="en-US" sz="1200"/>
              <a:t>Reading complex grade-level text will help to ensure that all students have experience and support reading texts that are at or above the complexity levels of texts they’ll encounter in college and careers. </a:t>
            </a:r>
            <a:endParaRPr sz="1200"/>
          </a:p>
          <a:p>
            <a:pPr indent="-304800" lvl="0" marL="457200" rtl="0" algn="l">
              <a:lnSpc>
                <a:spcPct val="100000"/>
              </a:lnSpc>
              <a:spcBef>
                <a:spcPts val="0"/>
              </a:spcBef>
              <a:spcAft>
                <a:spcPts val="0"/>
              </a:spcAft>
              <a:buSzPts val="1200"/>
              <a:buChar char="●"/>
            </a:pPr>
            <a:r>
              <a:rPr lang="en-US" sz="1200"/>
              <a:t>To support students in accessing and reading complex texts successfully, we provide scaffolding and support to ensure equitable instruction for all </a:t>
            </a:r>
            <a:endParaRPr sz="1200"/>
          </a:p>
        </p:txBody>
      </p:sp>
      <p:sp>
        <p:nvSpPr>
          <p:cNvPr id="732" name="Google Shape;732;g88254a00e5_0_39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7" name="Shape 737"/>
        <p:cNvGrpSpPr/>
        <p:nvPr/>
      </p:nvGrpSpPr>
      <p:grpSpPr>
        <a:xfrm>
          <a:off x="0" y="0"/>
          <a:ext cx="0" cy="0"/>
          <a:chOff x="0" y="0"/>
          <a:chExt cx="0" cy="0"/>
        </a:xfrm>
      </p:grpSpPr>
      <p:sp>
        <p:nvSpPr>
          <p:cNvPr id="738" name="Google Shape;738;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9" name="Google Shape;739;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1 minute</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Let’s now move on to Shift #2: Evidence. What words or phrases did you underline when we read the shifts overview at the beginning of this session?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Ask a few people to share. </a:t>
            </a:r>
            <a:endParaRPr sz="1200"/>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Look For: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“speaking and writing to sources”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“relevant and sufficient evidence from texts”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“make logical inferences based on close reading of texts”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“cite specific textual evidence”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“determine meaning”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“grasp information, arguments, ideas, and details” </a:t>
            </a:r>
            <a:endParaRPr sz="1200"/>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Let’s explore the core instructional change described in this shift.</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740" name="Google Shape;740;p8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5" name="Shape 745"/>
        <p:cNvGrpSpPr/>
        <p:nvPr/>
      </p:nvGrpSpPr>
      <p:grpSpPr>
        <a:xfrm>
          <a:off x="0" y="0"/>
          <a:ext cx="0" cy="0"/>
          <a:chOff x="0" y="0"/>
          <a:chExt cx="0" cy="0"/>
        </a:xfrm>
      </p:grpSpPr>
      <p:sp>
        <p:nvSpPr>
          <p:cNvPr id="746" name="Google Shape;746;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7" name="Google Shape;747;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000"/>
              <a:buFont typeface="Calibri"/>
              <a:buNone/>
            </a:pPr>
            <a:r>
              <a:rPr b="0" lang="en-US" sz="1200">
                <a:solidFill>
                  <a:srgbClr val="000000"/>
                </a:solidFill>
              </a:rPr>
              <a:t> </a:t>
            </a:r>
            <a:r>
              <a:rPr lang="en-US" sz="1200">
                <a:solidFill>
                  <a:srgbClr val="000000"/>
                </a:solidFill>
              </a:rPr>
              <a:t>2</a:t>
            </a:r>
            <a:r>
              <a:rPr b="0" lang="en-US" sz="1200">
                <a:solidFill>
                  <a:srgbClr val="000000"/>
                </a:solidFill>
              </a:rPr>
              <a:t> </a:t>
            </a:r>
            <a:r>
              <a:rPr lang="en-US" sz="1200">
                <a:solidFill>
                  <a:srgbClr val="000000"/>
                </a:solidFill>
              </a:rPr>
              <a:t>minutes</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rPr b="1" lang="en-US" sz="1200">
                <a:solidFill>
                  <a:srgbClr val="000000"/>
                </a:solidFill>
              </a:rPr>
              <a:t>SAY: </a:t>
            </a:r>
            <a:r>
              <a:rPr lang="en-US" sz="1200">
                <a:solidFill>
                  <a:srgbClr val="000000"/>
                </a:solidFill>
              </a:rPr>
              <a:t>So why is this evidence shift important? Most college and career writing requires students to take a position or inform others by citing evidence from a text, not by providing personal opinions (see reference on pg. 25 of Appendix A). Across the grades, and even across the content areas, students need to develop the skill of grounding their responses in evidence from the text, both orally and in writing. Requiring students to use evidence can and should occur during oral discussions with read aloud in the youngest grades and continue across all grades and content areas.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rPr b="1" lang="en-US" sz="1200">
                <a:solidFill>
                  <a:srgbClr val="000000"/>
                </a:solidFill>
              </a:rPr>
              <a:t>SAY: </a:t>
            </a:r>
            <a:r>
              <a:rPr lang="en-US" sz="1200">
                <a:solidFill>
                  <a:srgbClr val="000000"/>
                </a:solidFill>
              </a:rPr>
              <a:t>Previously, the focus was commonly to ask students to relate the text to themselves in narrative expressive pieces where they would be asked to share their views or personal experiences on various topics. It is easier to talk about personal responses than to analyze what the text has to say, hence students - and teachers - could engage in this type of dialogue before a text was fully analyzed. The unintended consequence of all of this was less time in the text and more outside of the text. This tendency to move “outside of the text” is problematic in any case, but far more so with complex text.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rPr b="1" lang="en-US" sz="1200">
                <a:solidFill>
                  <a:srgbClr val="000000"/>
                </a:solidFill>
              </a:rPr>
              <a:t>SAY: </a:t>
            </a:r>
            <a:r>
              <a:rPr lang="en-US" sz="1200">
                <a:solidFill>
                  <a:srgbClr val="000000"/>
                </a:solidFill>
              </a:rPr>
              <a:t>Additionally, even when students are reading grade-level texts, they have too often been encouraged to write or discuss without having to use evidence from the text. Just because a kid READS below level doesn’t mean she’s THINKING below level – we can’t deprive her of the opportunity to participate because of her reading level - and she won’t learn to do well otherwise. </a:t>
            </a:r>
            <a:endParaRPr sz="1200">
              <a:solidFill>
                <a:srgbClr val="000000"/>
              </a:solidFill>
            </a:endParaRPr>
          </a:p>
          <a:p>
            <a:pPr indent="0" lvl="0" marL="0" rtl="0" algn="l">
              <a:lnSpc>
                <a:spcPct val="100000"/>
              </a:lnSpc>
              <a:spcBef>
                <a:spcPts val="0"/>
              </a:spcBef>
              <a:spcAft>
                <a:spcPts val="0"/>
              </a:spcAft>
              <a:buClr>
                <a:srgbClr val="797878"/>
              </a:buClr>
              <a:buSzPts val="250"/>
              <a:buFont typeface="Calibri"/>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Quote Source: </a:t>
            </a:r>
            <a:r>
              <a:rPr lang="en-US" sz="1200">
                <a:solidFill>
                  <a:srgbClr val="000000"/>
                </a:solidFill>
              </a:rPr>
              <a:t>National Governors Association Center for Best Practices, Council of Chief State School Officers. (2010). Common Core State Standards: Appendix A. Washington, DC: National Governors Association Center for Best Practices, Council of Chief State School.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748" name="Google Shape;748;p8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2" name="Shape 752"/>
        <p:cNvGrpSpPr/>
        <p:nvPr/>
      </p:nvGrpSpPr>
      <p:grpSpPr>
        <a:xfrm>
          <a:off x="0" y="0"/>
          <a:ext cx="0" cy="0"/>
          <a:chOff x="0" y="0"/>
          <a:chExt cx="0" cy="0"/>
        </a:xfrm>
      </p:grpSpPr>
      <p:sp>
        <p:nvSpPr>
          <p:cNvPr id="753" name="Google Shape;753;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4" name="Google Shape;754;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 </a:t>
            </a:r>
            <a:r>
              <a:rPr lang="en-US" sz="1200">
                <a:solidFill>
                  <a:srgbClr val="000000"/>
                </a:solidFill>
              </a:rPr>
              <a:t>2 minutes</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It is important to note as we dig into examples of high-quality, text-based questions and non-examples that we think critically about our own instructional practice. We have all always done what we thought or intended was best for students. As with any profession, the more we understand best practice, the more</a:t>
            </a:r>
            <a:r>
              <a:rPr lang="en-US" sz="1200">
                <a:solidFill>
                  <a:srgbClr val="000000"/>
                </a:solidFill>
                <a:highlight>
                  <a:srgbClr val="FFFFFF"/>
                </a:highlight>
              </a:rPr>
              <a:t> information we have about how to support students. These shifts are going to be critical to elevating our practice to the next level so we can continue to do what is best for students. With that in mind, let’s look at some examples of text-based questions, and non-examples. </a:t>
            </a:r>
            <a:endParaRPr sz="1200"/>
          </a:p>
          <a:p>
            <a:pPr indent="0" lvl="0" marL="0" rtl="0" algn="l">
              <a:lnSpc>
                <a:spcPct val="100000"/>
              </a:lnSpc>
              <a:spcBef>
                <a:spcPts val="0"/>
              </a:spcBef>
              <a:spcAft>
                <a:spcPts val="0"/>
              </a:spcAft>
              <a:buSzPts val="1400"/>
              <a:buNone/>
            </a:pPr>
            <a:r>
              <a:t/>
            </a:r>
            <a:endParaRPr sz="1200">
              <a:solidFill>
                <a:srgbClr val="000000"/>
              </a:solidFill>
              <a:highlight>
                <a:srgbClr val="FFFFFF"/>
              </a:highlight>
            </a:endParaRPr>
          </a:p>
          <a:p>
            <a:pPr indent="0" lvl="0" marL="0" rtl="0" algn="l">
              <a:lnSpc>
                <a:spcPct val="100000"/>
              </a:lnSpc>
              <a:spcBef>
                <a:spcPts val="0"/>
              </a:spcBef>
              <a:spcAft>
                <a:spcPts val="0"/>
              </a:spcAft>
              <a:buSzPts val="1400"/>
              <a:buNone/>
            </a:pPr>
            <a:r>
              <a:rPr b="1" lang="en-US" sz="1200">
                <a:solidFill>
                  <a:srgbClr val="000000"/>
                </a:solidFill>
                <a:highlight>
                  <a:srgbClr val="FFFFFF"/>
                </a:highlight>
              </a:rPr>
              <a:t>DO: </a:t>
            </a:r>
            <a:r>
              <a:rPr b="0" lang="en-US" sz="1200">
                <a:solidFill>
                  <a:srgbClr val="000000"/>
                </a:solidFill>
                <a:highlight>
                  <a:srgbClr val="FFFFFF"/>
                </a:highlight>
              </a:rPr>
              <a:t>Provide a moment for participants to review the non-example and example on the slide. Then, prompt participants to discuss: what is the difference between these questions? How might the example better support students in deepening their understanding of a complex text? </a:t>
            </a:r>
            <a:endParaRPr b="1" sz="1200">
              <a:solidFill>
                <a:srgbClr val="000000"/>
              </a:solidFill>
              <a:highlight>
                <a:srgbClr val="FFFFFF"/>
              </a:highlight>
            </a:endParaRPr>
          </a:p>
          <a:p>
            <a:pPr indent="0" lvl="0" marL="0" rtl="0" algn="l">
              <a:lnSpc>
                <a:spcPct val="100000"/>
              </a:lnSpc>
              <a:spcBef>
                <a:spcPts val="0"/>
              </a:spcBef>
              <a:spcAft>
                <a:spcPts val="0"/>
              </a:spcAft>
              <a:buSzPts val="1400"/>
              <a:buNone/>
            </a:pPr>
            <a:r>
              <a:t/>
            </a:r>
            <a:endParaRPr sz="1200">
              <a:solidFill>
                <a:srgbClr val="000000"/>
              </a:solidFill>
              <a:highlight>
                <a:srgbClr val="FFFFFF"/>
              </a:highlight>
            </a:endParaRPr>
          </a:p>
          <a:p>
            <a:pPr indent="0" lvl="0" marL="0" rtl="0" algn="l">
              <a:lnSpc>
                <a:spcPct val="100000"/>
              </a:lnSpc>
              <a:spcBef>
                <a:spcPts val="0"/>
              </a:spcBef>
              <a:spcAft>
                <a:spcPts val="0"/>
              </a:spcAft>
              <a:buSzPts val="1400"/>
              <a:buNone/>
            </a:pPr>
            <a:r>
              <a:t/>
            </a:r>
            <a:endParaRPr b="1" sz="1200">
              <a:solidFill>
                <a:srgbClr val="000000"/>
              </a:solidFill>
              <a:highlight>
                <a:srgbClr val="FFFFFF"/>
              </a:highlight>
            </a:endParaRPr>
          </a:p>
        </p:txBody>
      </p:sp>
      <p:sp>
        <p:nvSpPr>
          <p:cNvPr id="755" name="Google Shape;755;p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1" name="Shape 761"/>
        <p:cNvGrpSpPr/>
        <p:nvPr/>
      </p:nvGrpSpPr>
      <p:grpSpPr>
        <a:xfrm>
          <a:off x="0" y="0"/>
          <a:ext cx="0" cy="0"/>
          <a:chOff x="0" y="0"/>
          <a:chExt cx="0" cy="0"/>
        </a:xfrm>
      </p:grpSpPr>
      <p:sp>
        <p:nvSpPr>
          <p:cNvPr id="762" name="Google Shape;762;g88254a00e5_0_4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3" name="Google Shape;763;g88254a00e5_0_4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30 seconds</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So what types of questions require evidence? These are questions that cannot be answered without having read the text, and are focused solely on the content of the text (as opposed to personal experiences or opinions).  Questions that are not based on the text can often create an illusion of mastery - students may be sharing insightful responses, but if they aren’t based on the text then they aren’t demonstrating understanding of the text.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764" name="Google Shape;764;g88254a00e5_0_4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9" name="Shape 769"/>
        <p:cNvGrpSpPr/>
        <p:nvPr/>
      </p:nvGrpSpPr>
      <p:grpSpPr>
        <a:xfrm>
          <a:off x="0" y="0"/>
          <a:ext cx="0" cy="0"/>
          <a:chOff x="0" y="0"/>
          <a:chExt cx="0" cy="0"/>
        </a:xfrm>
      </p:grpSpPr>
      <p:sp>
        <p:nvSpPr>
          <p:cNvPr id="770" name="Google Shape;770;g88254a00e5_0_4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1" name="Google Shape;771;g88254a00e5_0_4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So – why is this shift important? In 2009, three researchers set out to answer this question: “How does focusing on evidence from text affect classroom conversations and student learning?” To answer that question, the researchers compared two classrooms, which each used different types of approaches to literacy instruction.  </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and describe each classroom</a:t>
            </a:r>
            <a:endParaRPr sz="1200">
              <a:solidFill>
                <a:srgbClr val="000000"/>
              </a:solidFill>
            </a:endParaRPr>
          </a:p>
          <a:p>
            <a:pPr indent="-304800" lvl="0" marL="457200" rtl="0" algn="l">
              <a:lnSpc>
                <a:spcPct val="115000"/>
              </a:lnSpc>
              <a:spcBef>
                <a:spcPts val="0"/>
              </a:spcBef>
              <a:spcAft>
                <a:spcPts val="0"/>
              </a:spcAft>
              <a:buClr>
                <a:srgbClr val="000000"/>
              </a:buClr>
              <a:buSzPts val="1200"/>
              <a:buFont typeface="Calibri"/>
              <a:buChar char="●"/>
            </a:pPr>
            <a:r>
              <a:rPr lang="en-US" sz="1200">
                <a:solidFill>
                  <a:srgbClr val="000000"/>
                </a:solidFill>
              </a:rPr>
              <a:t>In the first classroom they observed, the teacher used a strategies-based approach (taught procedures for reading and using strategies, was not focused on evidence) </a:t>
            </a:r>
            <a:endParaRPr sz="1200">
              <a:solidFill>
                <a:srgbClr val="000000"/>
              </a:solidFill>
            </a:endParaRPr>
          </a:p>
          <a:p>
            <a:pPr indent="-304800" lvl="0" marL="457200" rtl="0" algn="l">
              <a:lnSpc>
                <a:spcPct val="115000"/>
              </a:lnSpc>
              <a:spcBef>
                <a:spcPts val="0"/>
              </a:spcBef>
              <a:spcAft>
                <a:spcPts val="0"/>
              </a:spcAft>
              <a:buClr>
                <a:srgbClr val="000000"/>
              </a:buClr>
              <a:buSzPts val="1200"/>
              <a:buFont typeface="Calibri"/>
              <a:buChar char="●"/>
            </a:pPr>
            <a:r>
              <a:rPr lang="en-US" sz="1200">
                <a:solidFill>
                  <a:srgbClr val="000000"/>
                </a:solidFill>
              </a:rPr>
              <a:t>In the second classroom, the teacher used a text-based approach (embodied shift of evidence)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These researchers collected and analyzed lots of data in the form of recorded transcripts from classroom conversations in both types of classrooms. (click to the next slide). </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Research Source: </a:t>
            </a:r>
            <a:r>
              <a:rPr lang="en-US" sz="1200">
                <a:solidFill>
                  <a:srgbClr val="000000"/>
                </a:solidFill>
              </a:rPr>
              <a:t>Beck, I., Blake, R., and McKeown, M. (2009). Rethinking Reading Comprehension Instruction: A Comparison of Instruction for Strategies and Content Approaches. University of Pittsburgh, Pennsylvania, USA: International Reading Association.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772" name="Google Shape;772;g88254a00e5_0_4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8" name="Shape 778"/>
        <p:cNvGrpSpPr/>
        <p:nvPr/>
      </p:nvGrpSpPr>
      <p:grpSpPr>
        <a:xfrm>
          <a:off x="0" y="0"/>
          <a:ext cx="0" cy="0"/>
          <a:chOff x="0" y="0"/>
          <a:chExt cx="0" cy="0"/>
        </a:xfrm>
      </p:grpSpPr>
      <p:sp>
        <p:nvSpPr>
          <p:cNvPr id="779" name="Google Shape;779;g88254a00e5_0_4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0" name="Google Shape;780;g88254a00e5_0_4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30 seconds</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So what did the researchers ultimately find?  When it came to the text-based approach, researchers found…</a:t>
            </a:r>
            <a:endParaRPr sz="1200">
              <a:solidFill>
                <a:srgbClr val="000000"/>
              </a:solidFill>
            </a:endParaRPr>
          </a:p>
          <a:p>
            <a:pPr indent="0" lvl="0" marL="0" rtl="0" algn="l">
              <a:lnSpc>
                <a:spcPct val="115000"/>
              </a:lnSpc>
              <a:spcBef>
                <a:spcPts val="0"/>
              </a:spcBef>
              <a:spcAft>
                <a:spcPts val="0"/>
              </a:spcAft>
              <a:buSzPts val="1400"/>
              <a:buNone/>
            </a:pPr>
            <a:r>
              <a:t/>
            </a:r>
            <a:endParaRPr b="1"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Summarize each bullet: </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Students’ discussion was more text-focused (97% vs. 66%) </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Student remembered significantly more information from the text</a:t>
            </a:r>
            <a:endParaRPr sz="1200">
              <a:solidFill>
                <a:srgbClr val="000000"/>
              </a:solidFill>
            </a:endParaRPr>
          </a:p>
          <a:p>
            <a:pPr indent="-304800" lvl="0" marL="457200" rtl="0" algn="l">
              <a:lnSpc>
                <a:spcPct val="115000"/>
              </a:lnSpc>
              <a:spcBef>
                <a:spcPts val="0"/>
              </a:spcBef>
              <a:spcAft>
                <a:spcPts val="0"/>
              </a:spcAft>
              <a:buClr>
                <a:srgbClr val="000000"/>
              </a:buClr>
              <a:buSzPts val="1200"/>
              <a:buChar char="●"/>
            </a:pPr>
            <a:r>
              <a:rPr lang="en-US" sz="1200">
                <a:solidFill>
                  <a:srgbClr val="000000"/>
                </a:solidFill>
              </a:rPr>
              <a:t>Length of student response was nearly triple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Key Point: </a:t>
            </a:r>
            <a:r>
              <a:rPr lang="en-US" sz="1200">
                <a:solidFill>
                  <a:srgbClr val="000000"/>
                </a:solidFill>
              </a:rPr>
              <a:t>Student engagement with complex texts (reading them, writing and speaking about them) should be rooted in text evidence. Research supports this type of text-based instruction – it pushes students to focus on the meaning of texts, and as a result they end up understanding and remembering it better, leading to higher quality conversations and writing. </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Research Source: </a:t>
            </a:r>
            <a:r>
              <a:rPr lang="en-US" sz="1200">
                <a:solidFill>
                  <a:srgbClr val="000000"/>
                </a:solidFill>
              </a:rPr>
              <a:t>Beck, I., Blake, R., and McKeown, M. (2009). Rethinking Reading Comprehension Instruction: A Comparison of Instruction for Strategies and Content Approaches. University of Pittsburgh, Pennsylvania, USA: International Reading Association.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781" name="Google Shape;781;g88254a00e5_0_4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5" name="Shape 785"/>
        <p:cNvGrpSpPr/>
        <p:nvPr/>
      </p:nvGrpSpPr>
      <p:grpSpPr>
        <a:xfrm>
          <a:off x="0" y="0"/>
          <a:ext cx="0" cy="0"/>
          <a:chOff x="0" y="0"/>
          <a:chExt cx="0" cy="0"/>
        </a:xfrm>
      </p:grpSpPr>
      <p:sp>
        <p:nvSpPr>
          <p:cNvPr id="786" name="Google Shape;786;g88254a00e5_0_4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7" name="Google Shape;787;g88254a00e5_0_4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30 seconds</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And what does that say about the strategies-based approach?  Researchers found…</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and state the finding: “Students taught with the strategies-based approach were no more successful in using comprehension strategies.”</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The reason for this result is that strategies and skills grows out of content and comprehension, not the other way around. Strategies are abstract and disconnected from meaning and content, thus somewhat understandable why instruction with them does not stick.</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Research Source: </a:t>
            </a:r>
            <a:r>
              <a:rPr lang="en-US" sz="1200">
                <a:solidFill>
                  <a:srgbClr val="000000"/>
                </a:solidFill>
              </a:rPr>
              <a:t>Beck, I., Blake, R., and McKeown, M. (2009). Rethinking Reading Comprehension Instruction: A Comparison of Instruction for Strategies and Content Approaches. University of Pittsburgh, Pennsylvania, USA: International Reading Association.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788" name="Google Shape;788;g88254a00e5_0_45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2" name="Shape 792"/>
        <p:cNvGrpSpPr/>
        <p:nvPr/>
      </p:nvGrpSpPr>
      <p:grpSpPr>
        <a:xfrm>
          <a:off x="0" y="0"/>
          <a:ext cx="0" cy="0"/>
          <a:chOff x="0" y="0"/>
          <a:chExt cx="0" cy="0"/>
        </a:xfrm>
      </p:grpSpPr>
      <p:sp>
        <p:nvSpPr>
          <p:cNvPr id="793" name="Google Shape;793;g88254a00e5_0_4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4" name="Google Shape;794;g88254a00e5_0_4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Let’s hit the brakes here and talk about this. “Reading strategies” have been all the rage over the last few decades.  Does the research mean that we shouldn’t use reading strategies anymore?</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answer: “Of course not!” </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No, of course not!  But this research (along with others, like Daniel Willingham) does provide insight on how much we should be focused on strategies.  What we learn from them is that…</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bullets, summarizing each one. Emphasize the idea of using only “a little bit.” Explain that the 10th lesson on making predictions is likely going to bore students to tears! </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The big shift to keep in mind here is - what purpose do strategies serve?  Are we teaching strategies for the sake of assessing whether students have mastered that strategy? Or are we teaching strategies to support students in making meaning of the text?  The point of all of this is that....</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latin typeface="Arial"/>
              <a:ea typeface="Arial"/>
              <a:cs typeface="Arial"/>
              <a:sym typeface="Arial"/>
            </a:endParaRPr>
          </a:p>
          <a:p>
            <a:pPr indent="0" lvl="0" marL="0" rtl="0" algn="l">
              <a:lnSpc>
                <a:spcPct val="115000"/>
              </a:lnSpc>
              <a:spcBef>
                <a:spcPts val="0"/>
              </a:spcBef>
              <a:spcAft>
                <a:spcPts val="0"/>
              </a:spcAft>
              <a:buSzPts val="1400"/>
              <a:buNone/>
            </a:pPr>
            <a:r>
              <a:rPr b="1" lang="en-US" sz="1200">
                <a:solidFill>
                  <a:srgbClr val="000000"/>
                </a:solidFill>
              </a:rPr>
              <a:t>DO: </a:t>
            </a:r>
            <a:r>
              <a:rPr lang="en-US" sz="1200">
                <a:solidFill>
                  <a:srgbClr val="000000"/>
                </a:solidFill>
              </a:rPr>
              <a:t>Click to reveal the last line.</a:t>
            </a:r>
            <a:endParaRPr sz="1200">
              <a:solidFill>
                <a:srgbClr val="000000"/>
              </a:solidFill>
            </a:endParaRPr>
          </a:p>
          <a:p>
            <a:pPr indent="0" lvl="0" marL="0" rtl="0" algn="l">
              <a:lnSpc>
                <a:spcPct val="115000"/>
              </a:lnSpc>
              <a:spcBef>
                <a:spcPts val="0"/>
              </a:spcBef>
              <a:spcAft>
                <a:spcPts val="0"/>
              </a:spcAft>
              <a:buSzPts val="1400"/>
              <a:buNone/>
            </a:pPr>
            <a:r>
              <a:t/>
            </a: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SAY: </a:t>
            </a:r>
            <a:r>
              <a:rPr lang="en-US" sz="1200">
                <a:solidFill>
                  <a:srgbClr val="000000"/>
                </a:solidFill>
              </a:rPr>
              <a:t>A little bit of strategy-based instruction can be helpful, but most importantly, strategies should be used in service of making meaning of the text. We MUST provide a real and authentic PURPOSE for reading when we want students to engage with complex texts – oftentimes, the “purpose“ of using a strategy is misplaced and not actually useful in deepening understanding</a:t>
            </a:r>
            <a:br>
              <a:rPr lang="en-US" sz="1200">
                <a:solidFill>
                  <a:srgbClr val="000000"/>
                </a:solidFill>
              </a:rPr>
            </a:br>
            <a:endParaRPr sz="1200">
              <a:solidFill>
                <a:srgbClr val="000000"/>
              </a:solidFill>
            </a:endParaRPr>
          </a:p>
          <a:p>
            <a:pPr indent="0" lvl="0" marL="0" rtl="0" algn="l">
              <a:lnSpc>
                <a:spcPct val="115000"/>
              </a:lnSpc>
              <a:spcBef>
                <a:spcPts val="0"/>
              </a:spcBef>
              <a:spcAft>
                <a:spcPts val="0"/>
              </a:spcAft>
              <a:buSzPts val="1400"/>
              <a:buNone/>
            </a:pPr>
            <a:r>
              <a:rPr b="1" lang="en-US" sz="1200">
                <a:solidFill>
                  <a:srgbClr val="000000"/>
                </a:solidFill>
              </a:rPr>
              <a:t>Key Point: </a:t>
            </a:r>
            <a:r>
              <a:rPr lang="en-US" sz="1200">
                <a:solidFill>
                  <a:srgbClr val="000000"/>
                </a:solidFill>
              </a:rPr>
              <a:t>A little bit of strategy-based instruction can be helpful, but they must be used in service of making meaning of the text. Teaching strategies for strategies’ sake is ineffective and does not promote deep understanding of texts or a love of reading.</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795" name="Google Shape;795;g88254a00e5_0_4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9" name="Shape 799"/>
        <p:cNvGrpSpPr/>
        <p:nvPr/>
      </p:nvGrpSpPr>
      <p:grpSpPr>
        <a:xfrm>
          <a:off x="0" y="0"/>
          <a:ext cx="0" cy="0"/>
          <a:chOff x="0" y="0"/>
          <a:chExt cx="0" cy="0"/>
        </a:xfrm>
      </p:grpSpPr>
      <p:sp>
        <p:nvSpPr>
          <p:cNvPr id="800" name="Google Shape;800;g88254a00e5_0_4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1" name="Google Shape;801;g88254a00e5_0_4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Now that we understand the importance of the shift of Evidence, let’s revisit our shared unit, </a:t>
            </a:r>
            <a:r>
              <a:rPr i="1" lang="en-US" sz="1200">
                <a:solidFill>
                  <a:srgbClr val="000000"/>
                </a:solidFill>
              </a:rPr>
              <a:t>Things Fall Apart</a:t>
            </a:r>
            <a:r>
              <a:rPr lang="en-US" sz="1200">
                <a:solidFill>
                  <a:srgbClr val="000000"/>
                </a:solidFill>
              </a:rPr>
              <a:t>, to see where the shift of Evidence is evident!</a:t>
            </a:r>
            <a:endParaRPr sz="1200">
              <a:solidFill>
                <a:srgbClr val="000000"/>
              </a:solidFill>
            </a:endParaRPr>
          </a:p>
        </p:txBody>
      </p:sp>
      <p:sp>
        <p:nvSpPr>
          <p:cNvPr id="802" name="Google Shape;802;g88254a00e5_0_4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Take just a moment to familiarize yourself with our agreements.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an agreement you would like to hold onto during our session today. You can jot that down on a sticky note or in your participant note catcher if you like, but this is just for you to hold yourself accountable as we learn together.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As we examine the intricacies and complexity of implementing a new curriculum, I want to acknowledge that deficit thinking comes up for all of us. During our discussions today and throughout our learning time together, I want to push us to focus our attention and efforts to use asset-based language and approach our learning with a problem-solving attitude. It can be so easy to fall into the trap of thinking, “My kids already can’t do what’s asked of them.” But I want to push you into thinking, “While my students don’t meet expectations </a:t>
            </a:r>
            <a:r>
              <a:rPr b="1" i="1" lang="en-US" sz="1200"/>
              <a:t>yet</a:t>
            </a:r>
            <a:r>
              <a:rPr lang="en-US" sz="1200"/>
              <a:t>, I wonder how this new curriculum could provide the right supports to help them do more than I thought possible.” As we learn and work today, we want to maintain our focus on the positive, or the potential, of the curriculum, of our students, and of ourselves.</a:t>
            </a:r>
            <a:endParaRPr sz="1200"/>
          </a:p>
        </p:txBody>
      </p:sp>
      <p:sp>
        <p:nvSpPr>
          <p:cNvPr id="123" name="Google Shape;123;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6" name="Shape 806"/>
        <p:cNvGrpSpPr/>
        <p:nvPr/>
      </p:nvGrpSpPr>
      <p:grpSpPr>
        <a:xfrm>
          <a:off x="0" y="0"/>
          <a:ext cx="0" cy="0"/>
          <a:chOff x="0" y="0"/>
          <a:chExt cx="0" cy="0"/>
        </a:xfrm>
      </p:grpSpPr>
      <p:sp>
        <p:nvSpPr>
          <p:cNvPr id="807" name="Google Shape;807;g88254a00e5_0_4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8" name="Google Shape;808;g88254a00e5_0_4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7 minutes</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Materials Note: </a:t>
            </a:r>
            <a:r>
              <a:rPr lang="en-US" sz="1200">
                <a:solidFill>
                  <a:srgbClr val="000000"/>
                </a:solidFill>
              </a:rPr>
              <a:t>The sample section diagnostics (examples of Evidence in the Guidebooks 9-12) are included in participant note catchers.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We are now going to analyze how the tasks in the curriculum require students to use evidence. Review the evidence curriculum samples (section diagnostics) at your table and then record your answers on the chart in your note catcher</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a:t>
            </a:r>
            <a:r>
              <a:rPr lang="en-US" sz="1200">
                <a:solidFill>
                  <a:srgbClr val="000000"/>
                </a:solidFill>
              </a:rPr>
              <a:t> Click to reveal image of note catcher.</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a:t>
            </a:r>
            <a:r>
              <a:rPr lang="en-US" sz="1200">
                <a:solidFill>
                  <a:srgbClr val="000000"/>
                </a:solidFill>
              </a:rPr>
              <a:t> Click to reveal screenshots of materials</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Take about 5-6 minutes to review the questions and jot your ideas down: How does each question bring the shift of evidence to life?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Invite table groups to work together to identify ways the materials show the shift of evidence and record their noticings in their note catcher. After about 5-6 minutes, open up for discussion with the group.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Look For: </a:t>
            </a:r>
            <a:endParaRPr sz="1200"/>
          </a:p>
          <a:p>
            <a:pPr indent="-158750" lvl="0" marL="171450" rtl="0" algn="l">
              <a:lnSpc>
                <a:spcPct val="100000"/>
              </a:lnSpc>
              <a:spcBef>
                <a:spcPts val="0"/>
              </a:spcBef>
              <a:spcAft>
                <a:spcPts val="0"/>
              </a:spcAft>
              <a:buSzPts val="1200"/>
              <a:buChar char="•"/>
            </a:pPr>
            <a:r>
              <a:rPr lang="en-US" sz="1200">
                <a:solidFill>
                  <a:srgbClr val="000000"/>
                </a:solidFill>
              </a:rPr>
              <a:t>These tasks require students to have a deep understanding of the related texts. Students cannot successfully answer these questions without returning to the text(s) and using evidence to shape their ideas and claims. </a:t>
            </a:r>
            <a:endParaRPr sz="1200"/>
          </a:p>
          <a:p>
            <a:pPr indent="-158750" lvl="0" marL="171450" rtl="0" algn="l">
              <a:lnSpc>
                <a:spcPct val="100000"/>
              </a:lnSpc>
              <a:spcBef>
                <a:spcPts val="0"/>
              </a:spcBef>
              <a:spcAft>
                <a:spcPts val="0"/>
              </a:spcAft>
              <a:buSzPts val="1200"/>
              <a:buChar char="•"/>
            </a:pPr>
            <a:r>
              <a:rPr lang="en-US" sz="1200">
                <a:solidFill>
                  <a:srgbClr val="000000"/>
                </a:solidFill>
              </a:rPr>
              <a:t>Students are using evidence from complex texts when writing and during discussion.</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b="0" sz="1200">
              <a:solidFill>
                <a:srgbClr val="000000"/>
              </a:solidFill>
            </a:endParaRPr>
          </a:p>
          <a:p>
            <a:pPr indent="0" lvl="0" marL="0" rtl="0" algn="l">
              <a:lnSpc>
                <a:spcPct val="100000"/>
              </a:lnSpc>
              <a:spcBef>
                <a:spcPts val="0"/>
              </a:spcBef>
              <a:spcAft>
                <a:spcPts val="0"/>
              </a:spcAft>
              <a:buSzPts val="1400"/>
              <a:buNone/>
            </a:pPr>
            <a:r>
              <a:t/>
            </a:r>
            <a:endParaRPr sz="1200">
              <a:solidFill>
                <a:srgbClr val="243340"/>
              </a:solidFill>
            </a:endParaRPr>
          </a:p>
        </p:txBody>
      </p:sp>
      <p:sp>
        <p:nvSpPr>
          <p:cNvPr id="809" name="Google Shape;809;g88254a00e5_0_4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5" name="Shape 815"/>
        <p:cNvGrpSpPr/>
        <p:nvPr/>
      </p:nvGrpSpPr>
      <p:grpSpPr>
        <a:xfrm>
          <a:off x="0" y="0"/>
          <a:ext cx="0" cy="0"/>
          <a:chOff x="0" y="0"/>
          <a:chExt cx="0" cy="0"/>
        </a:xfrm>
      </p:grpSpPr>
      <p:sp>
        <p:nvSpPr>
          <p:cNvPr id="816" name="Google Shape;816;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7" name="Google Shape;817;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0000"/>
              </a:buClr>
              <a:buSzPts val="1400"/>
              <a:buFont typeface="Arial"/>
              <a:buNone/>
            </a:pPr>
            <a:r>
              <a:rPr lang="en-US" sz="1200"/>
              <a:t>3 minutes </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a:p>
            <a:pPr indent="-228600" lvl="0" marL="457200" marR="0" rtl="0" algn="l">
              <a:lnSpc>
                <a:spcPct val="100000"/>
              </a:lnSpc>
              <a:spcBef>
                <a:spcPts val="0"/>
              </a:spcBef>
              <a:spcAft>
                <a:spcPts val="0"/>
              </a:spcAft>
              <a:buClr>
                <a:srgbClr val="000000"/>
              </a:buClr>
              <a:buSzPts val="1400"/>
              <a:buFont typeface="Arial"/>
              <a:buNone/>
            </a:pPr>
            <a:r>
              <a:rPr b="1" lang="en-US" sz="1200"/>
              <a:t>SAY: </a:t>
            </a:r>
            <a:r>
              <a:rPr b="0" lang="en-US" sz="1200"/>
              <a:t>Let’s open up to the whole group for discussion now. </a:t>
            </a:r>
            <a:endParaRPr sz="1200"/>
          </a:p>
          <a:p>
            <a:pPr indent="-228600" lvl="0" marL="457200" marR="0" rtl="0" algn="l">
              <a:lnSpc>
                <a:spcPct val="100000"/>
              </a:lnSpc>
              <a:spcBef>
                <a:spcPts val="0"/>
              </a:spcBef>
              <a:spcAft>
                <a:spcPts val="0"/>
              </a:spcAft>
              <a:buClr>
                <a:srgbClr val="000000"/>
              </a:buClr>
              <a:buSzPts val="1400"/>
              <a:buFont typeface="Arial"/>
              <a:buNone/>
            </a:pPr>
            <a:r>
              <a:t/>
            </a:r>
            <a:endParaRPr b="0" sz="1200"/>
          </a:p>
          <a:p>
            <a:pPr indent="-228600" lvl="0" marL="457200" marR="0" rtl="0" algn="l">
              <a:lnSpc>
                <a:spcPct val="100000"/>
              </a:lnSpc>
              <a:spcBef>
                <a:spcPts val="0"/>
              </a:spcBef>
              <a:spcAft>
                <a:spcPts val="0"/>
              </a:spcAft>
              <a:buClr>
                <a:srgbClr val="000000"/>
              </a:buClr>
              <a:buSzPts val="1400"/>
              <a:buFont typeface="Arial"/>
              <a:buNone/>
            </a:pPr>
            <a:r>
              <a:rPr b="1" lang="en-US" sz="1200"/>
              <a:t>DO: </a:t>
            </a:r>
            <a:r>
              <a:rPr b="0" lang="en-US" sz="1200"/>
              <a:t>Call on people to share out about the first question (which they were focused on during work time on the previous slide), and then push participants to consider how evidence-based questions also promote equitable instruction. </a:t>
            </a:r>
            <a:endParaRPr sz="1200"/>
          </a:p>
          <a:p>
            <a:pPr indent="-228600" lvl="0" marL="457200" marR="0" rtl="0" algn="l">
              <a:lnSpc>
                <a:spcPct val="100000"/>
              </a:lnSpc>
              <a:spcBef>
                <a:spcPts val="0"/>
              </a:spcBef>
              <a:spcAft>
                <a:spcPts val="0"/>
              </a:spcAft>
              <a:buClr>
                <a:srgbClr val="000000"/>
              </a:buClr>
              <a:buSzPts val="1400"/>
              <a:buFont typeface="Arial"/>
              <a:buNone/>
            </a:pPr>
            <a:r>
              <a:t/>
            </a:r>
            <a:endParaRPr b="0" sz="1200"/>
          </a:p>
          <a:p>
            <a:pPr indent="-228600" lvl="0" marL="457200" marR="0" rtl="0" algn="l">
              <a:lnSpc>
                <a:spcPct val="100000"/>
              </a:lnSpc>
              <a:spcBef>
                <a:spcPts val="0"/>
              </a:spcBef>
              <a:spcAft>
                <a:spcPts val="0"/>
              </a:spcAft>
              <a:buClr>
                <a:srgbClr val="000000"/>
              </a:buClr>
              <a:buSzPts val="1400"/>
              <a:buFont typeface="Arial"/>
              <a:buNone/>
            </a:pPr>
            <a:r>
              <a:rPr b="1" lang="en-US" sz="1200"/>
              <a:t>Look For: </a:t>
            </a:r>
            <a:endParaRPr sz="1200"/>
          </a:p>
          <a:p>
            <a:pPr indent="-215900" lvl="0" marL="457200" rtl="0" algn="l">
              <a:lnSpc>
                <a:spcPct val="100000"/>
              </a:lnSpc>
              <a:spcBef>
                <a:spcPts val="0"/>
              </a:spcBef>
              <a:spcAft>
                <a:spcPts val="0"/>
              </a:spcAft>
              <a:buSzPts val="1200"/>
              <a:buFont typeface="Arial"/>
              <a:buChar char="•"/>
            </a:pPr>
            <a:r>
              <a:rPr b="0" lang="en-US" sz="1200"/>
              <a:t>All of the questions and task</a:t>
            </a:r>
            <a:r>
              <a:rPr lang="en-US" sz="1200"/>
              <a:t>s</a:t>
            </a:r>
            <a:r>
              <a:rPr b="0" lang="en-US" sz="1200"/>
              <a:t> we analyzed keep the text at the center – students cannot answer them without a deep understanding of the text’s meaning. </a:t>
            </a:r>
            <a:endParaRPr sz="1200"/>
          </a:p>
          <a:p>
            <a:pPr indent="-215900" lvl="0" marL="457200" rtl="0" algn="l">
              <a:lnSpc>
                <a:spcPct val="100000"/>
              </a:lnSpc>
              <a:spcBef>
                <a:spcPts val="0"/>
              </a:spcBef>
              <a:spcAft>
                <a:spcPts val="0"/>
              </a:spcAft>
              <a:buSzPts val="1200"/>
              <a:buFont typeface="Arial"/>
              <a:buChar char="•"/>
            </a:pPr>
            <a:r>
              <a:rPr b="0" lang="en-US" sz="1200"/>
              <a:t>Evidence-based questions and tasks promote equitable instruction because ALL students have had the shared experience of reading the text. These questions level the playing field because they do not make assumptions about what students do or do not know, or may or may not have experienced outside of the classroom – they make the text the expert and SUPPORT students in deepening and demonstrating their understanding of that text and its ideas. </a:t>
            </a:r>
            <a:endParaRPr sz="1200"/>
          </a:p>
        </p:txBody>
      </p:sp>
      <p:sp>
        <p:nvSpPr>
          <p:cNvPr id="818" name="Google Shape;818;p6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3" name="Shape 823"/>
        <p:cNvGrpSpPr/>
        <p:nvPr/>
      </p:nvGrpSpPr>
      <p:grpSpPr>
        <a:xfrm>
          <a:off x="0" y="0"/>
          <a:ext cx="0" cy="0"/>
          <a:chOff x="0" y="0"/>
          <a:chExt cx="0" cy="0"/>
        </a:xfrm>
      </p:grpSpPr>
      <p:sp>
        <p:nvSpPr>
          <p:cNvPr id="824" name="Google Shape;824;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5" name="Google Shape;825;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11:00-12:00</a:t>
            </a:r>
            <a:endParaRPr b="1"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lang="en-US" sz="1200"/>
              <a:t>60 minutes</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SAY: </a:t>
            </a:r>
            <a:r>
              <a:rPr lang="en-US" sz="1200"/>
              <a:t>Let’s break here for lunch. When we return, we will finish our discussion of the the Instructional Shifts by digging into the shift of knowledge. You have 60 minutes for lunch so we will return promptly at 12:00 (</a:t>
            </a:r>
            <a:r>
              <a:rPr i="1" lang="en-US" sz="1200"/>
              <a:t>Facilitators: Insert times based on your school’s PD schedule for the day!)</a:t>
            </a:r>
            <a:r>
              <a:rPr lang="en-US" sz="1200"/>
              <a:t>.</a:t>
            </a:r>
            <a:endParaRPr sz="1200"/>
          </a:p>
          <a:p>
            <a:pPr indent="0" lvl="0" marL="0" rtl="0" algn="l">
              <a:lnSpc>
                <a:spcPct val="100000"/>
              </a:lnSpc>
              <a:spcBef>
                <a:spcPts val="0"/>
              </a:spcBef>
              <a:spcAft>
                <a:spcPts val="0"/>
              </a:spcAft>
              <a:buSzPts val="1400"/>
              <a:buNone/>
            </a:pPr>
            <a:r>
              <a:t/>
            </a:r>
            <a:endParaRPr sz="1200" u="sng">
              <a:solidFill>
                <a:schemeClr val="hlink"/>
              </a:solidFill>
            </a:endParaRPr>
          </a:p>
        </p:txBody>
      </p:sp>
      <p:sp>
        <p:nvSpPr>
          <p:cNvPr id="826" name="Google Shape;826;p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9" name="Shape 829"/>
        <p:cNvGrpSpPr/>
        <p:nvPr/>
      </p:nvGrpSpPr>
      <p:grpSpPr>
        <a:xfrm>
          <a:off x="0" y="0"/>
          <a:ext cx="0" cy="0"/>
          <a:chOff x="0" y="0"/>
          <a:chExt cx="0" cy="0"/>
        </a:xfrm>
      </p:grpSpPr>
      <p:sp>
        <p:nvSpPr>
          <p:cNvPr id="830" name="Google Shape;830;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1" name="Google Shape;831;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0000"/>
              </a:buClr>
              <a:buSzPts val="1400"/>
              <a:buFont typeface="Arial"/>
              <a:buNone/>
            </a:pPr>
            <a:r>
              <a:rPr lang="en-US" sz="1200"/>
              <a:t>10-15 minutes </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a:p>
            <a:pPr indent="-228600" lvl="0" marL="457200" marR="0" rtl="0" algn="l">
              <a:lnSpc>
                <a:spcPct val="100000"/>
              </a:lnSpc>
              <a:spcBef>
                <a:spcPts val="0"/>
              </a:spcBef>
              <a:spcAft>
                <a:spcPts val="0"/>
              </a:spcAft>
              <a:buClr>
                <a:srgbClr val="000000"/>
              </a:buClr>
              <a:buSzPts val="1400"/>
              <a:buFont typeface="Arial"/>
              <a:buNone/>
            </a:pPr>
            <a:r>
              <a:rPr b="1" lang="en-US" sz="1200"/>
              <a:t>Do: </a:t>
            </a:r>
            <a:r>
              <a:rPr b="0" lang="en-US" sz="1200"/>
              <a:t>Explain that to get us moving and our creativity flowing after lunch, we’re going to do an energizer. This will also jog our memories about key takeaways from this morning’s learning. Explain the directions on the slide, and give 5-7 minutes for teams to create. Then, have each group present (1 minute per group). </a:t>
            </a:r>
            <a:endParaRPr sz="1200"/>
          </a:p>
        </p:txBody>
      </p:sp>
      <p:sp>
        <p:nvSpPr>
          <p:cNvPr id="832" name="Google Shape;832;p6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7" name="Shape 837"/>
        <p:cNvGrpSpPr/>
        <p:nvPr/>
      </p:nvGrpSpPr>
      <p:grpSpPr>
        <a:xfrm>
          <a:off x="0" y="0"/>
          <a:ext cx="0" cy="0"/>
          <a:chOff x="0" y="0"/>
          <a:chExt cx="0" cy="0"/>
        </a:xfrm>
      </p:grpSpPr>
      <p:sp>
        <p:nvSpPr>
          <p:cNvPr id="838" name="Google Shape;838;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9" name="Google Shape;839;p8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0000"/>
              </a:buClr>
              <a:buSzPts val="1400"/>
              <a:buFont typeface="Arial"/>
              <a:buNone/>
            </a:pPr>
            <a:r>
              <a:rPr lang="en-US" sz="1100">
                <a:solidFill>
                  <a:srgbClr val="000000"/>
                </a:solidFill>
              </a:rPr>
              <a:t>Session Duration: 90 minutes</a:t>
            </a:r>
            <a:endParaRPr sz="1100">
              <a:solidFill>
                <a:srgbClr val="000000"/>
              </a:solidFill>
            </a:endParaRPr>
          </a:p>
          <a:p>
            <a:pPr indent="0" lvl="0" marL="0" rtl="0" algn="l">
              <a:lnSpc>
                <a:spcPct val="100000"/>
              </a:lnSpc>
              <a:spcBef>
                <a:spcPts val="0"/>
              </a:spcBef>
              <a:spcAft>
                <a:spcPts val="0"/>
              </a:spcAft>
              <a:buSzPts val="1400"/>
              <a:buNone/>
            </a:pPr>
            <a:r>
              <a:rPr lang="en-US" sz="1100">
                <a:solidFill>
                  <a:srgbClr val="000000"/>
                </a:solidFill>
              </a:rPr>
              <a:t>12:15-1:45</a:t>
            </a:r>
            <a:endParaRPr sz="1100">
              <a:solidFill>
                <a:srgbClr val="000000"/>
              </a:solidFill>
            </a:endParaRPr>
          </a:p>
          <a:p>
            <a:pPr indent="0" lvl="0" marL="0" rtl="0" algn="l">
              <a:lnSpc>
                <a:spcPct val="100000"/>
              </a:lnSpc>
              <a:spcBef>
                <a:spcPts val="0"/>
              </a:spcBef>
              <a:spcAft>
                <a:spcPts val="0"/>
              </a:spcAft>
              <a:buSzPts val="1400"/>
              <a:buNone/>
            </a:pPr>
            <a:r>
              <a:t/>
            </a:r>
            <a:endParaRPr b="1" sz="1100">
              <a:solidFill>
                <a:srgbClr val="000000"/>
              </a:solidFill>
            </a:endParaRPr>
          </a:p>
          <a:p>
            <a:pPr indent="0" lvl="0" marL="0" rtl="0" algn="l">
              <a:lnSpc>
                <a:spcPct val="100000"/>
              </a:lnSpc>
              <a:spcBef>
                <a:spcPts val="0"/>
              </a:spcBef>
              <a:spcAft>
                <a:spcPts val="0"/>
              </a:spcAft>
              <a:buSzPts val="1400"/>
              <a:buNone/>
            </a:pPr>
            <a:r>
              <a:t/>
            </a:r>
            <a:endParaRPr sz="11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marR="0" rtl="0" algn="l">
              <a:lnSpc>
                <a:spcPct val="100000"/>
              </a:lnSpc>
              <a:spcBef>
                <a:spcPts val="0"/>
              </a:spcBef>
              <a:spcAft>
                <a:spcPts val="0"/>
              </a:spcAft>
              <a:buSzPts val="1400"/>
              <a:buNone/>
            </a:pPr>
            <a:r>
              <a:t/>
            </a:r>
            <a:endParaRPr/>
          </a:p>
        </p:txBody>
      </p:sp>
      <p:sp>
        <p:nvSpPr>
          <p:cNvPr id="840" name="Google Shape;840;p8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3" name="Shape 843"/>
        <p:cNvGrpSpPr/>
        <p:nvPr/>
      </p:nvGrpSpPr>
      <p:grpSpPr>
        <a:xfrm>
          <a:off x="0" y="0"/>
          <a:ext cx="0" cy="0"/>
          <a:chOff x="0" y="0"/>
          <a:chExt cx="0" cy="0"/>
        </a:xfrm>
      </p:grpSpPr>
      <p:sp>
        <p:nvSpPr>
          <p:cNvPr id="844" name="Google Shape;844;p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5" name="Google Shape;845;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b="0" lang="en-US" sz="1200">
                <a:solidFill>
                  <a:srgbClr val="000000"/>
                </a:solidFill>
              </a:rPr>
              <a:t>Welcome back from lunch! L</a:t>
            </a:r>
            <a:r>
              <a:rPr lang="en-US" sz="1200">
                <a:solidFill>
                  <a:srgbClr val="000000"/>
                </a:solidFill>
              </a:rPr>
              <a:t>et’s pick up where we left off, and explore the third shift: knowledge. Go back to your shifts one-pager.  What words did you underline?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Ask for a few people to share. </a:t>
            </a:r>
            <a:endParaRPr sz="1200"/>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Look For: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“content rich nonfiction”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“informational reading”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“history/social studies, science, the arts, and other disciplines”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“coherent general knowledge”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“wide range of topics and genres” </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“build a foundation of knowledge”</a:t>
            </a:r>
            <a:endParaRPr sz="1200"/>
          </a:p>
          <a:p>
            <a:pPr indent="-158750" lvl="0" marL="171450" rtl="0" algn="l">
              <a:lnSpc>
                <a:spcPct val="100000"/>
              </a:lnSpc>
              <a:spcBef>
                <a:spcPts val="0"/>
              </a:spcBef>
              <a:spcAft>
                <a:spcPts val="0"/>
              </a:spcAft>
              <a:buClr>
                <a:srgbClr val="000000"/>
              </a:buClr>
              <a:buSzPts val="1200"/>
              <a:buFont typeface="Arial"/>
              <a:buChar char="•"/>
            </a:pPr>
            <a:r>
              <a:rPr b="0" lang="en-US" sz="1200">
                <a:solidFill>
                  <a:srgbClr val="000000"/>
                </a:solidFill>
              </a:rPr>
              <a:t>“better readers of books in all content areas” </a:t>
            </a:r>
            <a:endParaRPr b="0"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846" name="Google Shape;846;p8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1" name="Shape 851"/>
        <p:cNvGrpSpPr/>
        <p:nvPr/>
      </p:nvGrpSpPr>
      <p:grpSpPr>
        <a:xfrm>
          <a:off x="0" y="0"/>
          <a:ext cx="0" cy="0"/>
          <a:chOff x="0" y="0"/>
          <a:chExt cx="0" cy="0"/>
        </a:xfrm>
      </p:grpSpPr>
      <p:sp>
        <p:nvSpPr>
          <p:cNvPr id="852" name="Google Shape;852;p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3" name="Google Shape;853;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4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b="0" lang="en-US" sz="1200"/>
              <a:t>Let’s start by considering why the shift of knowledge is so important. </a:t>
            </a:r>
            <a:endParaRPr b="1"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Read aloud, or invite a participant to read aloud, the quote in the participant note catcher. Then instruct participants to summarize the importance of knowledge gleaned from the quote and share those summaries with a partner.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Quote source:</a:t>
            </a:r>
            <a:r>
              <a:rPr lang="en-US" sz="1200"/>
              <a:t> </a:t>
            </a:r>
            <a:r>
              <a:rPr lang="en-US" sz="1200" u="sng">
                <a:solidFill>
                  <a:srgbClr val="1A73E8"/>
                </a:solidFill>
                <a:highlight>
                  <a:srgbClr val="FFFFFF"/>
                </a:highlight>
                <a:hlinkClick r:id="rId2"/>
              </a:rPr>
              <a:t>https://www.aft.org/periodical/american-educator/spring-2006/how-knowledge-helps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Facilitator note:</a:t>
            </a:r>
            <a:endParaRPr b="1" sz="1200"/>
          </a:p>
          <a:p>
            <a:pPr indent="0" lvl="0" marL="0" rtl="0" algn="l">
              <a:lnSpc>
                <a:spcPct val="100000"/>
              </a:lnSpc>
              <a:spcBef>
                <a:spcPts val="0"/>
              </a:spcBef>
              <a:spcAft>
                <a:spcPts val="0"/>
              </a:spcAft>
              <a:buSzPts val="1400"/>
              <a:buNone/>
            </a:pPr>
            <a:r>
              <a:rPr i="1" lang="en-US" sz="1200">
                <a:solidFill>
                  <a:srgbClr val="000000"/>
                </a:solidFill>
              </a:rPr>
              <a:t>From the participant note catcher:</a:t>
            </a:r>
            <a:endParaRPr i="1" sz="1200">
              <a:solidFill>
                <a:srgbClr val="000000"/>
              </a:solidFill>
            </a:endParaRPr>
          </a:p>
          <a:p>
            <a:pPr indent="0" lvl="0" marL="457200" rtl="0" algn="l">
              <a:lnSpc>
                <a:spcPct val="100000"/>
              </a:lnSpc>
              <a:spcBef>
                <a:spcPts val="0"/>
              </a:spcBef>
              <a:spcAft>
                <a:spcPts val="0"/>
              </a:spcAft>
              <a:buSzPts val="1400"/>
              <a:buNone/>
            </a:pPr>
            <a:r>
              <a:rPr lang="en-US" sz="1200">
                <a:solidFill>
                  <a:srgbClr val="000000"/>
                </a:solidFill>
                <a:highlight>
                  <a:srgbClr val="FFFFFF"/>
                </a:highlight>
              </a:rPr>
              <a:t>“</a:t>
            </a:r>
            <a:r>
              <a:rPr lang="en-US" sz="1200">
                <a:solidFill>
                  <a:srgbClr val="000000"/>
                </a:solidFill>
                <a:highlight>
                  <a:srgbClr val="FFFFFF"/>
                </a:highlight>
              </a:rPr>
              <a:t>It's true that knowledge gives students something to think about, but a reading of the research literature from cognitive science shows that knowledge does much more than just help students hone their thinking skills: it actually makes learning easier. Knowledge is not only cumulative, it grows exponentially. Those with a rich base of factual knowledge find it easier to learn more—the rich get richer. In addition, factual knowledge enhances cognitive processes like problem solving and reasoning. The richer the knowledge base, the more smoothly and effectively these cognitive processes—the very ones that teachers target—operate. So, the more knowledge students accumulate, the smarter they become.”</a:t>
            </a:r>
            <a:endParaRPr i="1" sz="1200">
              <a:solidFill>
                <a:srgbClr val="000000"/>
              </a:solidFill>
            </a:endParaRPr>
          </a:p>
        </p:txBody>
      </p:sp>
      <p:sp>
        <p:nvSpPr>
          <p:cNvPr id="854" name="Google Shape;854;p8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5" name="Shape 865"/>
        <p:cNvGrpSpPr/>
        <p:nvPr/>
      </p:nvGrpSpPr>
      <p:grpSpPr>
        <a:xfrm>
          <a:off x="0" y="0"/>
          <a:ext cx="0" cy="0"/>
          <a:chOff x="0" y="0"/>
          <a:chExt cx="0" cy="0"/>
        </a:xfrm>
      </p:grpSpPr>
      <p:sp>
        <p:nvSpPr>
          <p:cNvPr id="866" name="Google Shape;866;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7" name="Google Shape;867;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2 minutes</a:t>
            </a:r>
            <a:endParaRPr b="1"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b="1"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SAY: </a:t>
            </a:r>
            <a:r>
              <a:rPr lang="en-US" sz="1200">
                <a:solidFill>
                  <a:srgbClr val="000000"/>
                </a:solidFill>
              </a:rPr>
              <a:t>To fully understand something, rather than just knowing a few things about it, you have to have a wide knowledge base. Knowledge isn’t just reading more nonfiction text, it’s about building a knowledge BASE. This is different than a list of facts or a word list, it’s about connected knowledge that leads to understanding. Having knowledge makes comprehension possible!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Take a minute to read the research findings on the slide.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DO: </a:t>
            </a:r>
            <a:r>
              <a:rPr lang="en-US" sz="1200">
                <a:solidFill>
                  <a:srgbClr val="000000"/>
                </a:solidFill>
              </a:rPr>
              <a:t>Provide a minute of wait time.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The connection between background knowledge and comprehension and vocabulary is well known. But we have been feeding kids things like isolated lists of vocabulary words without making connections and applying knowledge intentionally across lessons, units, and grades levels. The revised curriculum aims to be much more intentional in how knowledge is built! </a:t>
            </a:r>
            <a:endParaRPr sz="1200"/>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Research Sources: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Hart, B. &amp; Risley, T. (1995). </a:t>
            </a:r>
            <a:r>
              <a:rPr i="1" lang="en-US" sz="1200">
                <a:solidFill>
                  <a:srgbClr val="000000"/>
                </a:solidFill>
              </a:rPr>
              <a:t>Meaningful Differences in the Everyday Experience of Young American Children.</a:t>
            </a:r>
            <a:r>
              <a:rPr lang="en-US" sz="1200">
                <a:solidFill>
                  <a:srgbClr val="000000"/>
                </a:solidFill>
              </a:rPr>
              <a:t> Baltimore: Paul H. Brookes Publishing.</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National Center for Education Statistics (2012). The Nations Report Card: Vocabulary Results From the 2009 and 2011 NAEP Reading Assessments. Institute of Education Sciences, U.S. Department of Education, Washington, D.C.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Recht, D. R., &amp; Leslie, L. (1988). Effect of prior knowledge on good and poor readers' memory of text. Journal of Educational Psychology, 80(1), 16. </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Whipple, G.M. (1925). Report of the National Committee on Reading, IL: Public School Publishing.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868" name="Google Shape;868;p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2" name="Shape 872"/>
        <p:cNvGrpSpPr/>
        <p:nvPr/>
      </p:nvGrpSpPr>
      <p:grpSpPr>
        <a:xfrm>
          <a:off x="0" y="0"/>
          <a:ext cx="0" cy="0"/>
          <a:chOff x="0" y="0"/>
          <a:chExt cx="0" cy="0"/>
        </a:xfrm>
      </p:grpSpPr>
      <p:sp>
        <p:nvSpPr>
          <p:cNvPr id="873" name="Google Shape;873;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4" name="Google Shape;874;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100"/>
              <a:buFont typeface="Calibri"/>
              <a:buNone/>
            </a:pPr>
            <a:r>
              <a:rPr lang="en-US" sz="1200">
                <a:solidFill>
                  <a:srgbClr val="000000"/>
                </a:solidFill>
              </a:rPr>
              <a:t>1 minute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b="0" lang="en-US" sz="1200">
                <a:solidFill>
                  <a:srgbClr val="000000"/>
                </a:solidFill>
              </a:rPr>
              <a:t>Let’s linger on this point about the importance of building a knowledge base that supports comprehension.</a:t>
            </a:r>
            <a:r>
              <a:rPr b="1" lang="en-US" sz="1200">
                <a:solidFill>
                  <a:srgbClr val="000000"/>
                </a:solidFill>
              </a:rPr>
              <a:t> </a:t>
            </a:r>
            <a:r>
              <a:rPr lang="en-US" sz="1200">
                <a:solidFill>
                  <a:srgbClr val="000000"/>
                </a:solidFill>
              </a:rPr>
              <a:t>How </a:t>
            </a:r>
            <a:r>
              <a:rPr i="1" lang="en-US" sz="1200">
                <a:solidFill>
                  <a:srgbClr val="000000"/>
                </a:solidFill>
              </a:rPr>
              <a:t>much</a:t>
            </a:r>
            <a:r>
              <a:rPr lang="en-US" sz="1200">
                <a:solidFill>
                  <a:srgbClr val="000000"/>
                </a:solidFill>
              </a:rPr>
              <a:t> does knowledge matter for comprehension?</a:t>
            </a:r>
            <a:r>
              <a:rPr b="1" lang="en-US" sz="1200">
                <a:solidFill>
                  <a:srgbClr val="000000"/>
                </a:solidFill>
              </a:rPr>
              <a:t> </a:t>
            </a:r>
            <a:r>
              <a:rPr lang="en-US" sz="1200">
                <a:solidFill>
                  <a:srgbClr val="000000"/>
                </a:solidFill>
              </a:rPr>
              <a:t>One study sought to answer exactly this question, by comparing the relative impact of reading ability to the impact of knowledge of a topic. Commonly referred to as, “The Baseball Study,” the researchers had 7</a:t>
            </a:r>
            <a:r>
              <a:rPr baseline="30000" lang="en-US" sz="1200">
                <a:solidFill>
                  <a:srgbClr val="000000"/>
                </a:solidFill>
              </a:rPr>
              <a:t>th</a:t>
            </a:r>
            <a:r>
              <a:rPr lang="en-US" sz="1200">
                <a:solidFill>
                  <a:srgbClr val="000000"/>
                </a:solidFill>
              </a:rPr>
              <a:t> and 8</a:t>
            </a:r>
            <a:r>
              <a:rPr baseline="30000" lang="en-US" sz="1200">
                <a:solidFill>
                  <a:srgbClr val="000000"/>
                </a:solidFill>
              </a:rPr>
              <a:t>th</a:t>
            </a:r>
            <a:r>
              <a:rPr lang="en-US" sz="1200">
                <a:solidFill>
                  <a:srgbClr val="000000"/>
                </a:solidFill>
              </a:rPr>
              <a:t> grade students read a short text about baseball and tested them for comprehension using:</a:t>
            </a:r>
            <a:endParaRPr sz="1200">
              <a:solidFill>
                <a:srgbClr val="000000"/>
              </a:solidFill>
            </a:endParaRPr>
          </a:p>
          <a:p>
            <a:pPr indent="-228600" lvl="0" marL="228600" rtl="0" algn="l">
              <a:lnSpc>
                <a:spcPct val="100000"/>
              </a:lnSpc>
              <a:spcBef>
                <a:spcPts val="0"/>
              </a:spcBef>
              <a:spcAft>
                <a:spcPts val="0"/>
              </a:spcAft>
              <a:buClr>
                <a:srgbClr val="000000"/>
              </a:buClr>
              <a:buSzPts val="1200"/>
              <a:buFont typeface="Calibri"/>
              <a:buAutoNum type="arabicParenR"/>
            </a:pPr>
            <a:r>
              <a:rPr lang="en-US" sz="1200">
                <a:solidFill>
                  <a:srgbClr val="000000"/>
                </a:solidFill>
              </a:rPr>
              <a:t>Verbal retelling</a:t>
            </a:r>
            <a:endParaRPr sz="1200">
              <a:solidFill>
                <a:srgbClr val="000000"/>
              </a:solidFill>
            </a:endParaRPr>
          </a:p>
          <a:p>
            <a:pPr indent="-228600" lvl="0" marL="228600" rtl="0" algn="l">
              <a:lnSpc>
                <a:spcPct val="100000"/>
              </a:lnSpc>
              <a:spcBef>
                <a:spcPts val="0"/>
              </a:spcBef>
              <a:spcAft>
                <a:spcPts val="0"/>
              </a:spcAft>
              <a:buClr>
                <a:srgbClr val="000000"/>
              </a:buClr>
              <a:buSzPts val="1200"/>
              <a:buFont typeface="Calibri"/>
              <a:buAutoNum type="arabicParenR"/>
            </a:pPr>
            <a:r>
              <a:rPr lang="en-US" sz="1200">
                <a:solidFill>
                  <a:srgbClr val="000000"/>
                </a:solidFill>
              </a:rPr>
              <a:t>Reenactment with figurines</a:t>
            </a:r>
            <a:endParaRPr sz="1200">
              <a:solidFill>
                <a:srgbClr val="000000"/>
              </a:solidFill>
            </a:endParaRPr>
          </a:p>
          <a:p>
            <a:pPr indent="-228600" lvl="0" marL="228600" rtl="0" algn="l">
              <a:lnSpc>
                <a:spcPct val="100000"/>
              </a:lnSpc>
              <a:spcBef>
                <a:spcPts val="0"/>
              </a:spcBef>
              <a:spcAft>
                <a:spcPts val="0"/>
              </a:spcAft>
              <a:buClr>
                <a:srgbClr val="000000"/>
              </a:buClr>
              <a:buSzPts val="1200"/>
              <a:buFont typeface="Calibri"/>
              <a:buAutoNum type="arabicParenR"/>
            </a:pPr>
            <a:r>
              <a:rPr lang="en-US" sz="1200">
                <a:solidFill>
                  <a:srgbClr val="000000"/>
                </a:solidFill>
              </a:rPr>
              <a:t>Verbal summary</a:t>
            </a:r>
            <a:endParaRPr sz="1200">
              <a:solidFill>
                <a:srgbClr val="000000"/>
              </a:solidFill>
            </a:endParaRPr>
          </a:p>
          <a:p>
            <a:pPr indent="-228600" lvl="0" marL="228600" rtl="0" algn="l">
              <a:lnSpc>
                <a:spcPct val="100000"/>
              </a:lnSpc>
              <a:spcBef>
                <a:spcPts val="0"/>
              </a:spcBef>
              <a:spcAft>
                <a:spcPts val="0"/>
              </a:spcAft>
              <a:buClr>
                <a:srgbClr val="000000"/>
              </a:buClr>
              <a:buSzPts val="1200"/>
              <a:buFont typeface="Calibri"/>
              <a:buAutoNum type="arabicParenR"/>
            </a:pPr>
            <a:r>
              <a:rPr lang="en-US" sz="1200">
                <a:solidFill>
                  <a:srgbClr val="000000"/>
                </a:solidFill>
              </a:rPr>
              <a:t>Rating ideas from the story in terms of importance.</a:t>
            </a: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Research Source: </a:t>
            </a:r>
            <a:r>
              <a:rPr lang="en-US" sz="1200">
                <a:solidFill>
                  <a:srgbClr val="000000"/>
                </a:solidFill>
              </a:rPr>
              <a:t>Recht, D. R., &amp; Leslie, L. (1988). Effect of prior knowledge on good and poor readers memory of text. </a:t>
            </a:r>
            <a:r>
              <a:rPr i="1" lang="en-US" sz="1200">
                <a:solidFill>
                  <a:srgbClr val="000000"/>
                </a:solidFill>
              </a:rPr>
              <a:t>Journal of Educational Psychology,</a:t>
            </a:r>
            <a:r>
              <a:rPr lang="en-US" sz="1200">
                <a:solidFill>
                  <a:srgbClr val="000000"/>
                </a:solidFill>
              </a:rPr>
              <a:t> </a:t>
            </a:r>
            <a:r>
              <a:rPr i="1" lang="en-US" sz="1200">
                <a:solidFill>
                  <a:srgbClr val="000000"/>
                </a:solidFill>
              </a:rPr>
              <a:t>80</a:t>
            </a:r>
            <a:r>
              <a:rPr lang="en-US" sz="1200">
                <a:solidFill>
                  <a:srgbClr val="000000"/>
                </a:solidFill>
              </a:rPr>
              <a:t>(1), 16-20.</a:t>
            </a:r>
            <a:br>
              <a:rPr lang="en-US" sz="1200">
                <a:solidFill>
                  <a:srgbClr val="000000"/>
                </a:solidFill>
              </a:rPr>
            </a:br>
            <a:endParaRPr sz="1200">
              <a:solidFill>
                <a:srgbClr val="000000"/>
              </a:solidFill>
            </a:endParaRPr>
          </a:p>
          <a:p>
            <a:pPr indent="0" lvl="0" marL="0" rtl="0" algn="l">
              <a:lnSpc>
                <a:spcPct val="100000"/>
              </a:lnSpc>
              <a:spcBef>
                <a:spcPts val="0"/>
              </a:spcBef>
              <a:spcAft>
                <a:spcPts val="0"/>
              </a:spcAft>
              <a:buClr>
                <a:srgbClr val="797878"/>
              </a:buClr>
              <a:buSzPts val="1100"/>
              <a:buFont typeface="Calibri"/>
              <a:buNone/>
            </a:pPr>
            <a:r>
              <a:rPr b="1" lang="en-US" sz="1200">
                <a:solidFill>
                  <a:srgbClr val="000000"/>
                </a:solidFill>
              </a:rPr>
              <a:t>Image Source: </a:t>
            </a:r>
            <a:r>
              <a:rPr lang="en-US" sz="1200">
                <a:solidFill>
                  <a:srgbClr val="000000"/>
                </a:solidFill>
              </a:rPr>
              <a:t>Public Domain</a:t>
            </a:r>
            <a:endParaRPr b="1"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https://pixabay.com/en/athletes-ballpark-baseball-1835893/</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875" name="Google Shape;875;p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9" name="Shape 879"/>
        <p:cNvGrpSpPr/>
        <p:nvPr/>
      </p:nvGrpSpPr>
      <p:grpSpPr>
        <a:xfrm>
          <a:off x="0" y="0"/>
          <a:ext cx="0" cy="0"/>
          <a:chOff x="0" y="0"/>
          <a:chExt cx="0" cy="0"/>
        </a:xfrm>
      </p:grpSpPr>
      <p:sp>
        <p:nvSpPr>
          <p:cNvPr id="880" name="Google Shape;880;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1" name="Google Shape;881;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100"/>
              <a:buFont typeface="Calibri"/>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 </a:t>
            </a:r>
            <a:r>
              <a:rPr lang="en-US" sz="1200">
                <a:solidFill>
                  <a:srgbClr val="000000"/>
                </a:solidFill>
              </a:rPr>
              <a:t>They grouped the students based on two factors:</a:t>
            </a:r>
            <a:endParaRPr sz="1200">
              <a:solidFill>
                <a:srgbClr val="000000"/>
              </a:solidFill>
            </a:endParaRPr>
          </a:p>
          <a:p>
            <a:pPr indent="-177800" lvl="1" marL="628650" rtl="0" algn="l">
              <a:lnSpc>
                <a:spcPct val="100000"/>
              </a:lnSpc>
              <a:spcBef>
                <a:spcPts val="0"/>
              </a:spcBef>
              <a:spcAft>
                <a:spcPts val="0"/>
              </a:spcAft>
              <a:buClr>
                <a:srgbClr val="000000"/>
              </a:buClr>
              <a:buSzPts val="1200"/>
              <a:buChar char="•"/>
            </a:pPr>
            <a:r>
              <a:rPr lang="en-US" sz="1200">
                <a:solidFill>
                  <a:srgbClr val="000000"/>
                </a:solidFill>
              </a:rPr>
              <a:t>Reading ability</a:t>
            </a:r>
            <a:endParaRPr sz="1200">
              <a:solidFill>
                <a:srgbClr val="000000"/>
              </a:solidFill>
            </a:endParaRPr>
          </a:p>
          <a:p>
            <a:pPr indent="-177800" lvl="1" marL="628650" rtl="0" algn="l">
              <a:lnSpc>
                <a:spcPct val="100000"/>
              </a:lnSpc>
              <a:spcBef>
                <a:spcPts val="0"/>
              </a:spcBef>
              <a:spcAft>
                <a:spcPts val="0"/>
              </a:spcAft>
              <a:buClr>
                <a:srgbClr val="000000"/>
              </a:buClr>
              <a:buSzPts val="1200"/>
              <a:buChar char="•"/>
            </a:pPr>
            <a:r>
              <a:rPr lang="en-US" sz="1200">
                <a:solidFill>
                  <a:srgbClr val="000000"/>
                </a:solidFill>
              </a:rPr>
              <a:t>Knowledge of baseball</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So students were then classified into one of these 4 groups – for instance, you could be a low reader who knew a lot about baseball or you could be a really high reader who knew virtually nothing about baseball or you could be on the high or low ends of both. Take a moment to review the groupings.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Predict the order of achievement of these 4 groups – rank them in order from highest to lowest in your note-catcher.</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Technical Notes/Additional Context:</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“The high-ability /high-knowledge cell had 10 boys and 6 girls; the high ability/low-knowledge cell had 3 boys and 13 girls; the low-ability/</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high-knowledge cell had 12 boys and 4 girls; and the low-ability/low knowledge cell had 7 boys and 9 girls.”</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High reading ability was defined as 70</a:t>
            </a:r>
            <a:r>
              <a:rPr baseline="30000" lang="en-US" sz="1200">
                <a:solidFill>
                  <a:srgbClr val="000000"/>
                </a:solidFill>
              </a:rPr>
              <a:t>th</a:t>
            </a:r>
            <a:r>
              <a:rPr lang="en-US" sz="1200">
                <a:solidFill>
                  <a:srgbClr val="000000"/>
                </a:solidFill>
              </a:rPr>
              <a:t> percentile or higher on a standardized test of reading.  Low reading ability was defined as 30</a:t>
            </a:r>
            <a:r>
              <a:rPr baseline="30000" lang="en-US" sz="1200">
                <a:solidFill>
                  <a:srgbClr val="000000"/>
                </a:solidFill>
              </a:rPr>
              <a:t>th</a:t>
            </a:r>
            <a:r>
              <a:rPr lang="en-US" sz="1200">
                <a:solidFill>
                  <a:srgbClr val="000000"/>
                </a:solidFill>
              </a:rPr>
              <a:t> percentile or lower.</a:t>
            </a:r>
            <a:endParaRPr sz="1200">
              <a:solidFill>
                <a:srgbClr val="000000"/>
              </a:solidFill>
            </a:endParaRPr>
          </a:p>
          <a:p>
            <a:pPr indent="-171450" lvl="0" marL="171450" rtl="0" algn="l">
              <a:lnSpc>
                <a:spcPct val="100000"/>
              </a:lnSpc>
              <a:spcBef>
                <a:spcPts val="0"/>
              </a:spcBef>
              <a:spcAft>
                <a:spcPts val="0"/>
              </a:spcAft>
              <a:buClr>
                <a:srgbClr val="000000"/>
              </a:buClr>
              <a:buSzPts val="1200"/>
              <a:buChar char="•"/>
            </a:pPr>
            <a:r>
              <a:rPr lang="en-US" sz="1200">
                <a:solidFill>
                  <a:srgbClr val="000000"/>
                </a:solidFill>
              </a:rPr>
              <a:t>High knowledge of baseball was defined as 70</a:t>
            </a:r>
            <a:r>
              <a:rPr baseline="30000" lang="en-US" sz="1200">
                <a:solidFill>
                  <a:srgbClr val="000000"/>
                </a:solidFill>
              </a:rPr>
              <a:t>th</a:t>
            </a:r>
            <a:r>
              <a:rPr lang="en-US" sz="1200">
                <a:solidFill>
                  <a:srgbClr val="000000"/>
                </a:solidFill>
              </a:rPr>
              <a:t> percentile or higher on a test of baseball knowledge. Low baseball ability was defined as 30</a:t>
            </a:r>
            <a:r>
              <a:rPr baseline="30000" lang="en-US" sz="1200">
                <a:solidFill>
                  <a:srgbClr val="000000"/>
                </a:solidFill>
              </a:rPr>
              <a:t>th</a:t>
            </a:r>
            <a:r>
              <a:rPr lang="en-US" sz="1200">
                <a:solidFill>
                  <a:srgbClr val="000000"/>
                </a:solidFill>
              </a:rPr>
              <a:t> percentile or lower.</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882" name="Google Shape;882;p9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10" name="Shape 10"/>
        <p:cNvGrpSpPr/>
        <p:nvPr/>
      </p:nvGrpSpPr>
      <p:grpSpPr>
        <a:xfrm>
          <a:off x="0" y="0"/>
          <a:ext cx="0" cy="0"/>
          <a:chOff x="0" y="0"/>
          <a:chExt cx="0" cy="0"/>
        </a:xfrm>
      </p:grpSpPr>
      <p:pic>
        <p:nvPicPr>
          <p:cNvPr id="11" name="Google Shape;11;p142"/>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2" name="Google Shape;12;p14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142"/>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14" name="Google Shape;14;p142"/>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Option 2">
  <p:cSld name="Text Option 2">
    <p:spTree>
      <p:nvGrpSpPr>
        <p:cNvPr id="46" name="Shape 46"/>
        <p:cNvGrpSpPr/>
        <p:nvPr/>
      </p:nvGrpSpPr>
      <p:grpSpPr>
        <a:xfrm>
          <a:off x="0" y="0"/>
          <a:ext cx="0" cy="0"/>
          <a:chOff x="0" y="0"/>
          <a:chExt cx="0" cy="0"/>
        </a:xfrm>
      </p:grpSpPr>
      <p:sp>
        <p:nvSpPr>
          <p:cNvPr id="47" name="Google Shape;47;p151"/>
          <p:cNvSpPr txBox="1"/>
          <p:nvPr>
            <p:ph idx="12" type="sldNum"/>
          </p:nvPr>
        </p:nvSpPr>
        <p:spPr>
          <a:xfrm>
            <a:off x="8420352" y="4735469"/>
            <a:ext cx="471961" cy="307777"/>
          </a:xfrm>
          <a:prstGeom prst="rect">
            <a:avLst/>
          </a:prstGeom>
          <a:noFill/>
          <a:ln>
            <a:noFill/>
          </a:ln>
        </p:spPr>
        <p:txBody>
          <a:bodyPr anchorCtr="0" anchor="t" bIns="45700" lIns="91425" spcFirstLastPara="1" rIns="91425" wrap="square" tIns="45700">
            <a:sp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
        <p:nvSpPr>
          <p:cNvPr id="48" name="Google Shape;48;p151"/>
          <p:cNvSpPr txBox="1"/>
          <p:nvPr>
            <p:ph idx="1" type="body"/>
          </p:nvPr>
        </p:nvSpPr>
        <p:spPr>
          <a:xfrm>
            <a:off x="298847" y="895350"/>
            <a:ext cx="8537972" cy="361711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181818"/>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9" name="Google Shape;49;p151"/>
          <p:cNvSpPr txBox="1"/>
          <p:nvPr>
            <p:ph type="title"/>
          </p:nvPr>
        </p:nvSpPr>
        <p:spPr>
          <a:xfrm>
            <a:off x="0" y="1"/>
            <a:ext cx="9144000" cy="567716"/>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3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0" name="Google Shape;50;p151"/>
          <p:cNvSpPr txBox="1"/>
          <p:nvPr/>
        </p:nvSpPr>
        <p:spPr>
          <a:xfrm>
            <a:off x="242296" y="4623250"/>
            <a:ext cx="5260731" cy="4154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rgbClr val="181818"/>
                </a:solidFill>
                <a:latin typeface="Calibri"/>
                <a:ea typeface="Calibri"/>
                <a:cs typeface="Calibri"/>
                <a:sym typeface="Calibri"/>
              </a:rPr>
              <a:t>Content Module 1</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rgbClr val="181818"/>
                </a:solidFill>
                <a:latin typeface="Calibri"/>
                <a:ea typeface="Calibri"/>
                <a:cs typeface="Calibri"/>
                <a:sym typeface="Calibri"/>
              </a:rPr>
              <a:t>Grades 3 - 5</a:t>
            </a:r>
            <a:endParaRPr b="0" i="0" sz="1050" u="none" cap="none" strike="noStrike">
              <a:solidFill>
                <a:srgbClr val="18181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and Call out box">
  <p:cSld name="Title and Content Option 2">
    <p:spTree>
      <p:nvGrpSpPr>
        <p:cNvPr id="15" name="Shape 15"/>
        <p:cNvGrpSpPr/>
        <p:nvPr/>
      </p:nvGrpSpPr>
      <p:grpSpPr>
        <a:xfrm>
          <a:off x="0" y="0"/>
          <a:ext cx="0" cy="0"/>
          <a:chOff x="0" y="0"/>
          <a:chExt cx="0" cy="0"/>
        </a:xfrm>
      </p:grpSpPr>
      <p:pic>
        <p:nvPicPr>
          <p:cNvPr id="16" name="Google Shape;16;p14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7" name="Google Shape;17;p144"/>
          <p:cNvSpPr txBox="1"/>
          <p:nvPr>
            <p:ph idx="1" type="body"/>
          </p:nvPr>
        </p:nvSpPr>
        <p:spPr>
          <a:xfrm>
            <a:off x="3958600" y="0"/>
            <a:ext cx="5185500" cy="480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18" name="Google Shape;18;p144"/>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2800"/>
              <a:buFont typeface="Arial"/>
              <a:buNone/>
              <a:defRPr b="0" i="0" sz="2800" u="none" cap="none" strike="noStrike">
                <a:solidFill>
                  <a:srgbClr val="434343"/>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9" name="Google Shape;19;p144"/>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Title">
  <p:cSld name="Cover Title">
    <p:spTree>
      <p:nvGrpSpPr>
        <p:cNvPr id="20" name="Shape 20"/>
        <p:cNvGrpSpPr/>
        <p:nvPr/>
      </p:nvGrpSpPr>
      <p:grpSpPr>
        <a:xfrm>
          <a:off x="0" y="0"/>
          <a:ext cx="0" cy="0"/>
          <a:chOff x="0" y="0"/>
          <a:chExt cx="0" cy="0"/>
        </a:xfrm>
      </p:grpSpPr>
      <p:pic>
        <p:nvPicPr>
          <p:cNvPr id="21" name="Google Shape;21;p143"/>
          <p:cNvPicPr preferRelativeResize="0"/>
          <p:nvPr/>
        </p:nvPicPr>
        <p:blipFill rotWithShape="1">
          <a:blip r:embed="rId2">
            <a:alphaModFix/>
          </a:blip>
          <a:srcRect b="0" l="0" r="0" t="0"/>
          <a:stretch/>
        </p:blipFill>
        <p:spPr>
          <a:xfrm>
            <a:off x="0" y="27"/>
            <a:ext cx="9143952" cy="5143473"/>
          </a:xfrm>
          <a:prstGeom prst="rect">
            <a:avLst/>
          </a:prstGeom>
          <a:noFill/>
          <a:ln>
            <a:noFill/>
          </a:ln>
        </p:spPr>
      </p:pic>
      <p:sp>
        <p:nvSpPr>
          <p:cNvPr id="22" name="Google Shape;22;p143"/>
          <p:cNvSpPr txBox="1"/>
          <p:nvPr>
            <p:ph type="title"/>
          </p:nvPr>
        </p:nvSpPr>
        <p:spPr>
          <a:xfrm>
            <a:off x="3822492" y="1631875"/>
            <a:ext cx="5321508" cy="20322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Only">
  <p:cSld name="Section Title Only">
    <p:spTree>
      <p:nvGrpSpPr>
        <p:cNvPr id="23" name="Shape 23"/>
        <p:cNvGrpSpPr/>
        <p:nvPr/>
      </p:nvGrpSpPr>
      <p:grpSpPr>
        <a:xfrm>
          <a:off x="0" y="0"/>
          <a:ext cx="0" cy="0"/>
          <a:chOff x="0" y="0"/>
          <a:chExt cx="0" cy="0"/>
        </a:xfrm>
      </p:grpSpPr>
      <p:pic>
        <p:nvPicPr>
          <p:cNvPr id="24" name="Google Shape;24;p14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5" name="Google Shape;25;p14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145"/>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27" name="Shape 27"/>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age">
  <p:cSld name="Main Page">
    <p:spTree>
      <p:nvGrpSpPr>
        <p:cNvPr id="28" name="Shape 28"/>
        <p:cNvGrpSpPr/>
        <p:nvPr/>
      </p:nvGrpSpPr>
      <p:grpSpPr>
        <a:xfrm>
          <a:off x="0" y="0"/>
          <a:ext cx="0" cy="0"/>
          <a:chOff x="0" y="0"/>
          <a:chExt cx="0" cy="0"/>
        </a:xfrm>
      </p:grpSpPr>
      <p:sp>
        <p:nvSpPr>
          <p:cNvPr id="29" name="Google Shape;29;p147"/>
          <p:cNvSpPr txBox="1"/>
          <p:nvPr>
            <p:ph type="title"/>
          </p:nvPr>
        </p:nvSpPr>
        <p:spPr>
          <a:xfrm>
            <a:off x="94571" y="171450"/>
            <a:ext cx="8192700" cy="5715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2"/>
              </a:buClr>
              <a:buSzPts val="1800"/>
              <a:buFont typeface="Calibri"/>
              <a:buChar char="●"/>
              <a:defRPr b="0" i="0" sz="1800" u="none" cap="none" strike="noStrike">
                <a:solidFill>
                  <a:schemeClr val="lt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30" name="Google Shape;30;p147"/>
          <p:cNvPicPr preferRelativeResize="0"/>
          <p:nvPr/>
        </p:nvPicPr>
        <p:blipFill rotWithShape="1">
          <a:blip r:embed="rId2">
            <a:alphaModFix amt="43000"/>
          </a:blip>
          <a:srcRect b="0" l="0" r="0" t="0"/>
          <a:stretch/>
        </p:blipFill>
        <p:spPr>
          <a:xfrm>
            <a:off x="77026" y="4000500"/>
            <a:ext cx="1428128" cy="1070262"/>
          </a:xfrm>
          <a:prstGeom prst="rect">
            <a:avLst/>
          </a:prstGeom>
          <a:noFill/>
          <a:ln>
            <a:noFill/>
          </a:ln>
        </p:spPr>
      </p:pic>
      <p:cxnSp>
        <p:nvCxnSpPr>
          <p:cNvPr id="31" name="Google Shape;31;p147"/>
          <p:cNvCxnSpPr/>
          <p:nvPr/>
        </p:nvCxnSpPr>
        <p:spPr>
          <a:xfrm>
            <a:off x="0" y="114300"/>
            <a:ext cx="6629400" cy="0"/>
          </a:xfrm>
          <a:prstGeom prst="straightConnector1">
            <a:avLst/>
          </a:prstGeom>
          <a:noFill/>
          <a:ln cap="flat" cmpd="sng" w="28575">
            <a:solidFill>
              <a:schemeClr val="accent5"/>
            </a:solidFill>
            <a:prstDash val="solid"/>
            <a:miter lim="800000"/>
            <a:headEnd len="sm" w="sm" type="none"/>
            <a:tailEnd len="sm" w="sm" type="none"/>
          </a:ln>
        </p:spPr>
      </p:cxnSp>
      <p:sp>
        <p:nvSpPr>
          <p:cNvPr id="32" name="Google Shape;32;p147"/>
          <p:cNvSpPr txBox="1"/>
          <p:nvPr>
            <p:ph idx="12" type="sldNum"/>
          </p:nvPr>
        </p:nvSpPr>
        <p:spPr>
          <a:xfrm>
            <a:off x="6971144" y="4828308"/>
            <a:ext cx="20574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id="33" name="Google Shape;33;p147"/>
          <p:cNvPicPr preferRelativeResize="0"/>
          <p:nvPr/>
        </p:nvPicPr>
        <p:blipFill rotWithShape="1">
          <a:blip r:embed="rId3">
            <a:alphaModFix amt="43000"/>
          </a:blip>
          <a:srcRect b="0" l="0" r="0" t="83838"/>
          <a:stretch/>
        </p:blipFill>
        <p:spPr>
          <a:xfrm>
            <a:off x="826652" y="4837325"/>
            <a:ext cx="1193726" cy="1918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ext Option 2">
  <p:cSld name="1_Text Option 2">
    <p:spTree>
      <p:nvGrpSpPr>
        <p:cNvPr id="34" name="Shape 34"/>
        <p:cNvGrpSpPr/>
        <p:nvPr/>
      </p:nvGrpSpPr>
      <p:grpSpPr>
        <a:xfrm>
          <a:off x="0" y="0"/>
          <a:ext cx="0" cy="0"/>
          <a:chOff x="0" y="0"/>
          <a:chExt cx="0" cy="0"/>
        </a:xfrm>
      </p:grpSpPr>
      <p:sp>
        <p:nvSpPr>
          <p:cNvPr id="35" name="Google Shape;35;p148"/>
          <p:cNvSpPr txBox="1"/>
          <p:nvPr>
            <p:ph idx="12" type="sldNum"/>
          </p:nvPr>
        </p:nvSpPr>
        <p:spPr>
          <a:xfrm>
            <a:off x="8420353" y="4735470"/>
            <a:ext cx="471900" cy="273900"/>
          </a:xfrm>
          <a:prstGeom prst="rect">
            <a:avLst/>
          </a:prstGeom>
          <a:noFill/>
          <a:ln>
            <a:noFill/>
          </a:ln>
        </p:spPr>
        <p:txBody>
          <a:bodyPr anchorCtr="0" anchor="ctr" bIns="34275" lIns="68575" spcFirstLastPara="1" rIns="68575" wrap="square" tIns="34275">
            <a:noAutofit/>
          </a:bodyPr>
          <a:lstStyle>
            <a:lvl1pPr indent="0" lvl="0"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1pPr>
            <a:lvl2pPr indent="0" lvl="1"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2pPr>
            <a:lvl3pPr indent="0" lvl="2"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3pPr>
            <a:lvl4pPr indent="0" lvl="3"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4pPr>
            <a:lvl5pPr indent="0" lvl="4"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5pPr>
            <a:lvl6pPr indent="0" lvl="5"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6pPr>
            <a:lvl7pPr indent="0" lvl="6"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7pPr>
            <a:lvl8pPr indent="0" lvl="7"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8pPr>
            <a:lvl9pPr indent="0" lvl="8"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36" name="Google Shape;36;p148"/>
          <p:cNvSpPr txBox="1"/>
          <p:nvPr>
            <p:ph idx="1" type="body"/>
          </p:nvPr>
        </p:nvSpPr>
        <p:spPr>
          <a:xfrm>
            <a:off x="298847" y="895351"/>
            <a:ext cx="8538000" cy="36171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rgbClr val="5A5A5A"/>
              </a:buClr>
              <a:buSzPts val="2100"/>
              <a:buFont typeface="Arial"/>
              <a:buChar char="•"/>
              <a:defRPr b="0" i="0" sz="2100" u="none" cap="none" strike="noStrike">
                <a:solidFill>
                  <a:srgbClr val="5A5A5A"/>
                </a:solidFill>
                <a:latin typeface="Calibri"/>
                <a:ea typeface="Calibri"/>
                <a:cs typeface="Calibri"/>
                <a:sym typeface="Calibri"/>
              </a:defRPr>
            </a:lvl1pPr>
            <a:lvl2pPr indent="-342900" lvl="1" marL="914400" marR="0" rtl="0" algn="l">
              <a:lnSpc>
                <a:spcPct val="90000"/>
              </a:lnSpc>
              <a:spcBef>
                <a:spcPts val="400"/>
              </a:spcBef>
              <a:spcAft>
                <a:spcPts val="0"/>
              </a:spcAft>
              <a:buClr>
                <a:srgbClr val="5A5A5A"/>
              </a:buClr>
              <a:buSzPts val="1800"/>
              <a:buFont typeface="Arial"/>
              <a:buChar char="•"/>
              <a:defRPr b="0" i="0" sz="1800" u="none" cap="none" strike="noStrike">
                <a:solidFill>
                  <a:srgbClr val="5A5A5A"/>
                </a:solidFill>
                <a:latin typeface="Calibri"/>
                <a:ea typeface="Calibri"/>
                <a:cs typeface="Calibri"/>
                <a:sym typeface="Calibri"/>
              </a:defRPr>
            </a:lvl2pPr>
            <a:lvl3pPr indent="-323850" lvl="2" marL="1371600" marR="0" rtl="0" algn="l">
              <a:lnSpc>
                <a:spcPct val="90000"/>
              </a:lnSpc>
              <a:spcBef>
                <a:spcPts val="400"/>
              </a:spcBef>
              <a:spcAft>
                <a:spcPts val="0"/>
              </a:spcAft>
              <a:buClr>
                <a:srgbClr val="5A5A5A"/>
              </a:buClr>
              <a:buSzPts val="1500"/>
              <a:buFont typeface="Arial"/>
              <a:buChar char="•"/>
              <a:defRPr b="0" i="0" sz="1500" u="none" cap="none" strike="noStrike">
                <a:solidFill>
                  <a:srgbClr val="5A5A5A"/>
                </a:solidFill>
                <a:latin typeface="Calibri"/>
                <a:ea typeface="Calibri"/>
                <a:cs typeface="Calibri"/>
                <a:sym typeface="Calibri"/>
              </a:defRPr>
            </a:lvl3pPr>
            <a:lvl4pPr indent="-317500" lvl="3" marL="18288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4pPr>
            <a:lvl5pPr indent="-317500" lvl="4" marL="22860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9pPr>
          </a:lstStyle>
          <a:p/>
        </p:txBody>
      </p:sp>
      <p:sp>
        <p:nvSpPr>
          <p:cNvPr id="37" name="Google Shape;37;p148"/>
          <p:cNvSpPr txBox="1"/>
          <p:nvPr>
            <p:ph type="title"/>
          </p:nvPr>
        </p:nvSpPr>
        <p:spPr>
          <a:xfrm>
            <a:off x="0" y="1"/>
            <a:ext cx="9144000" cy="5676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lt1"/>
              </a:buClr>
              <a:buSzPts val="3000"/>
              <a:buFont typeface="Calibri"/>
              <a:buNone/>
              <a:defRPr b="0" i="0" sz="3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Option 1">
  <p:cSld name="Text Option 1">
    <p:spTree>
      <p:nvGrpSpPr>
        <p:cNvPr id="38" name="Shape 38"/>
        <p:cNvGrpSpPr/>
        <p:nvPr/>
      </p:nvGrpSpPr>
      <p:grpSpPr>
        <a:xfrm>
          <a:off x="0" y="0"/>
          <a:ext cx="0" cy="0"/>
          <a:chOff x="0" y="0"/>
          <a:chExt cx="0" cy="0"/>
        </a:xfrm>
      </p:grpSpPr>
      <p:sp>
        <p:nvSpPr>
          <p:cNvPr id="39" name="Google Shape;39;p149"/>
          <p:cNvSpPr txBox="1"/>
          <p:nvPr>
            <p:ph type="title"/>
          </p:nvPr>
        </p:nvSpPr>
        <p:spPr>
          <a:xfrm>
            <a:off x="0" y="1"/>
            <a:ext cx="9144000" cy="5676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lt1"/>
              </a:buClr>
              <a:buSzPts val="3300"/>
              <a:buFont typeface="Calibri"/>
              <a:buNone/>
              <a:defRPr b="0" i="0" sz="33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0" name="Google Shape;40;p149"/>
          <p:cNvSpPr txBox="1"/>
          <p:nvPr>
            <p:ph idx="1" type="body"/>
          </p:nvPr>
        </p:nvSpPr>
        <p:spPr>
          <a:xfrm>
            <a:off x="298847" y="895351"/>
            <a:ext cx="8538000" cy="36171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rgbClr val="5A5A5A"/>
              </a:buClr>
              <a:buSzPts val="2100"/>
              <a:buFont typeface="Arial"/>
              <a:buChar char="•"/>
              <a:defRPr b="0" i="0" sz="2100" u="none" cap="none" strike="noStrike">
                <a:solidFill>
                  <a:srgbClr val="5A5A5A"/>
                </a:solidFill>
                <a:latin typeface="Calibri"/>
                <a:ea typeface="Calibri"/>
                <a:cs typeface="Calibri"/>
                <a:sym typeface="Calibri"/>
              </a:defRPr>
            </a:lvl1pPr>
            <a:lvl2pPr indent="-342900" lvl="1" marL="914400" marR="0" rtl="0" algn="l">
              <a:lnSpc>
                <a:spcPct val="90000"/>
              </a:lnSpc>
              <a:spcBef>
                <a:spcPts val="400"/>
              </a:spcBef>
              <a:spcAft>
                <a:spcPts val="0"/>
              </a:spcAft>
              <a:buClr>
                <a:srgbClr val="5A5A5A"/>
              </a:buClr>
              <a:buSzPts val="1800"/>
              <a:buFont typeface="Arial"/>
              <a:buChar char="•"/>
              <a:defRPr b="0" i="0" sz="1800" u="none" cap="none" strike="noStrike">
                <a:solidFill>
                  <a:srgbClr val="5A5A5A"/>
                </a:solidFill>
                <a:latin typeface="Calibri"/>
                <a:ea typeface="Calibri"/>
                <a:cs typeface="Calibri"/>
                <a:sym typeface="Calibri"/>
              </a:defRPr>
            </a:lvl2pPr>
            <a:lvl3pPr indent="-323850" lvl="2" marL="1371600" marR="0" rtl="0" algn="l">
              <a:lnSpc>
                <a:spcPct val="90000"/>
              </a:lnSpc>
              <a:spcBef>
                <a:spcPts val="400"/>
              </a:spcBef>
              <a:spcAft>
                <a:spcPts val="0"/>
              </a:spcAft>
              <a:buClr>
                <a:srgbClr val="5A5A5A"/>
              </a:buClr>
              <a:buSzPts val="1500"/>
              <a:buFont typeface="Arial"/>
              <a:buChar char="•"/>
              <a:defRPr b="0" i="0" sz="1500" u="none" cap="none" strike="noStrike">
                <a:solidFill>
                  <a:srgbClr val="5A5A5A"/>
                </a:solidFill>
                <a:latin typeface="Calibri"/>
                <a:ea typeface="Calibri"/>
                <a:cs typeface="Calibri"/>
                <a:sym typeface="Calibri"/>
              </a:defRPr>
            </a:lvl3pPr>
            <a:lvl4pPr indent="-317500" lvl="3" marL="18288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4pPr>
            <a:lvl5pPr indent="-317500" lvl="4" marL="22860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9pPr>
          </a:lstStyle>
          <a:p/>
        </p:txBody>
      </p:sp>
      <p:sp>
        <p:nvSpPr>
          <p:cNvPr id="41" name="Google Shape;41;p149"/>
          <p:cNvSpPr txBox="1"/>
          <p:nvPr>
            <p:ph idx="12" type="sldNum"/>
          </p:nvPr>
        </p:nvSpPr>
        <p:spPr>
          <a:xfrm>
            <a:off x="8420353" y="4735470"/>
            <a:ext cx="471900" cy="273900"/>
          </a:xfrm>
          <a:prstGeom prst="rect">
            <a:avLst/>
          </a:prstGeom>
          <a:noFill/>
          <a:ln>
            <a:noFill/>
          </a:ln>
        </p:spPr>
        <p:txBody>
          <a:bodyPr anchorCtr="0" anchor="ctr" bIns="34275" lIns="68575" spcFirstLastPara="1" rIns="68575" wrap="square" tIns="34275">
            <a:noAutofit/>
          </a:bodyPr>
          <a:lstStyle>
            <a:lvl1pPr indent="0" lvl="0"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1pPr>
            <a:lvl2pPr indent="0" lvl="1"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2pPr>
            <a:lvl3pPr indent="0" lvl="2"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3pPr>
            <a:lvl4pPr indent="0" lvl="3"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4pPr>
            <a:lvl5pPr indent="0" lvl="4"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5pPr>
            <a:lvl6pPr indent="0" lvl="5"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6pPr>
            <a:lvl7pPr indent="0" lvl="6"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7pPr>
            <a:lvl8pPr indent="0" lvl="7"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8pPr>
            <a:lvl9pPr indent="0" lvl="8" marL="0" marR="0" rtl="0" algn="ctr">
              <a:lnSpc>
                <a:spcPct val="100000"/>
              </a:lnSpc>
              <a:spcBef>
                <a:spcPts val="0"/>
              </a:spcBef>
              <a:spcAft>
                <a:spcPts val="0"/>
              </a:spcAft>
              <a:buClr>
                <a:schemeClr val="dk1"/>
              </a:buClr>
              <a:buSzPts val="300"/>
              <a:buFont typeface="Calibri"/>
              <a:buNone/>
              <a:defRPr b="0" i="0" sz="1200" u="none" cap="none" strike="noStrike">
                <a:solidFill>
                  <a:schemeClr val="dk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ext Option 2">
  <p:cSld name="2_Text Option 2">
    <p:spTree>
      <p:nvGrpSpPr>
        <p:cNvPr id="42" name="Shape 42"/>
        <p:cNvGrpSpPr/>
        <p:nvPr/>
      </p:nvGrpSpPr>
      <p:grpSpPr>
        <a:xfrm>
          <a:off x="0" y="0"/>
          <a:ext cx="0" cy="0"/>
          <a:chOff x="0" y="0"/>
          <a:chExt cx="0" cy="0"/>
        </a:xfrm>
      </p:grpSpPr>
      <p:sp>
        <p:nvSpPr>
          <p:cNvPr id="43" name="Google Shape;43;p150"/>
          <p:cNvSpPr txBox="1"/>
          <p:nvPr>
            <p:ph idx="12" type="sldNum"/>
          </p:nvPr>
        </p:nvSpPr>
        <p:spPr>
          <a:xfrm>
            <a:off x="8420353" y="4735470"/>
            <a:ext cx="471961" cy="273844"/>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1pPr>
            <a:lvl2pPr indent="0" lvl="1"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2pPr>
            <a:lvl3pPr indent="0" lvl="2"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3pPr>
            <a:lvl4pPr indent="0" lvl="3"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4pPr>
            <a:lvl5pPr indent="0" lvl="4"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5pPr>
            <a:lvl6pPr indent="0" lvl="5"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6pPr>
            <a:lvl7pPr indent="0" lvl="6"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7pPr>
            <a:lvl8pPr indent="0" lvl="7"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8pPr>
            <a:lvl9pPr indent="0" lvl="8" marL="0" marR="0" rtl="0" algn="ctr">
              <a:lnSpc>
                <a:spcPct val="100000"/>
              </a:lnSpc>
              <a:spcBef>
                <a:spcPts val="0"/>
              </a:spcBef>
              <a:spcAft>
                <a:spcPts val="0"/>
              </a:spcAft>
              <a:buClr>
                <a:srgbClr val="000000"/>
              </a:buClr>
              <a:buSzPts val="1200"/>
              <a:buFont typeface="Arial"/>
              <a:buNone/>
              <a:defRPr b="0" i="0" sz="1200" u="none" cap="none" strike="noStrike">
                <a:solidFill>
                  <a:schemeClr val="dk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44" name="Google Shape;44;p150"/>
          <p:cNvSpPr txBox="1"/>
          <p:nvPr>
            <p:ph idx="1" type="body"/>
          </p:nvPr>
        </p:nvSpPr>
        <p:spPr>
          <a:xfrm>
            <a:off x="298848" y="895352"/>
            <a:ext cx="8537972" cy="3617119"/>
          </a:xfrm>
          <a:prstGeom prst="rect">
            <a:avLst/>
          </a:prstGeom>
          <a:noFill/>
          <a:ln>
            <a:noFill/>
          </a:ln>
        </p:spPr>
        <p:txBody>
          <a:bodyPr anchorCtr="0" anchor="t" bIns="91425" lIns="91425" spcFirstLastPara="1" rIns="91425" wrap="square" tIns="91425">
            <a:noAutofit/>
          </a:bodyPr>
          <a:lstStyle>
            <a:lvl1pPr indent="-361950" lvl="0" marL="457200" marR="0" rtl="0" algn="l">
              <a:lnSpc>
                <a:spcPct val="90000"/>
              </a:lnSpc>
              <a:spcBef>
                <a:spcPts val="750"/>
              </a:spcBef>
              <a:spcAft>
                <a:spcPts val="0"/>
              </a:spcAft>
              <a:buClr>
                <a:srgbClr val="5A5A5A"/>
              </a:buClr>
              <a:buSzPts val="2100"/>
              <a:buFont typeface="Arial"/>
              <a:buChar char="•"/>
              <a:defRPr b="0" i="0" sz="2100" u="none" cap="none" strike="noStrike">
                <a:solidFill>
                  <a:srgbClr val="5A5A5A"/>
                </a:solidFill>
                <a:latin typeface="Calibri"/>
                <a:ea typeface="Calibri"/>
                <a:cs typeface="Calibri"/>
                <a:sym typeface="Calibri"/>
              </a:defRPr>
            </a:lvl1pPr>
            <a:lvl2pPr indent="-342900" lvl="1" marL="914400" marR="0" rtl="0" algn="l">
              <a:lnSpc>
                <a:spcPct val="90000"/>
              </a:lnSpc>
              <a:spcBef>
                <a:spcPts val="375"/>
              </a:spcBef>
              <a:spcAft>
                <a:spcPts val="0"/>
              </a:spcAft>
              <a:buClr>
                <a:srgbClr val="5A5A5A"/>
              </a:buClr>
              <a:buSzPts val="1800"/>
              <a:buFont typeface="Arial"/>
              <a:buChar char="•"/>
              <a:defRPr b="0" i="0" sz="1800" u="none" cap="none" strike="noStrike">
                <a:solidFill>
                  <a:srgbClr val="5A5A5A"/>
                </a:solidFill>
                <a:latin typeface="Calibri"/>
                <a:ea typeface="Calibri"/>
                <a:cs typeface="Calibri"/>
                <a:sym typeface="Calibri"/>
              </a:defRPr>
            </a:lvl2pPr>
            <a:lvl3pPr indent="-323850" lvl="2" marL="1371600" marR="0" rtl="0" algn="l">
              <a:lnSpc>
                <a:spcPct val="90000"/>
              </a:lnSpc>
              <a:spcBef>
                <a:spcPts val="375"/>
              </a:spcBef>
              <a:spcAft>
                <a:spcPts val="0"/>
              </a:spcAft>
              <a:buClr>
                <a:srgbClr val="5A5A5A"/>
              </a:buClr>
              <a:buSzPts val="1500"/>
              <a:buFont typeface="Arial"/>
              <a:buChar char="•"/>
              <a:defRPr b="0" i="0" sz="1500" u="none" cap="none" strike="noStrike">
                <a:solidFill>
                  <a:srgbClr val="5A5A5A"/>
                </a:solidFill>
                <a:latin typeface="Calibri"/>
                <a:ea typeface="Calibri"/>
                <a:cs typeface="Calibri"/>
                <a:sym typeface="Calibri"/>
              </a:defRPr>
            </a:lvl3pPr>
            <a:lvl4pPr indent="-314325" lvl="3" marL="1828800" marR="0" rtl="0" algn="l">
              <a:lnSpc>
                <a:spcPct val="90000"/>
              </a:lnSpc>
              <a:spcBef>
                <a:spcPts val="375"/>
              </a:spcBef>
              <a:spcAft>
                <a:spcPts val="0"/>
              </a:spcAft>
              <a:buClr>
                <a:srgbClr val="5A5A5A"/>
              </a:buClr>
              <a:buSzPts val="1350"/>
              <a:buFont typeface="Arial"/>
              <a:buChar char="•"/>
              <a:defRPr b="0" i="0" sz="1350" u="none" cap="none" strike="noStrike">
                <a:solidFill>
                  <a:srgbClr val="5A5A5A"/>
                </a:solidFill>
                <a:latin typeface="Calibri"/>
                <a:ea typeface="Calibri"/>
                <a:cs typeface="Calibri"/>
                <a:sym typeface="Calibri"/>
              </a:defRPr>
            </a:lvl4pPr>
            <a:lvl5pPr indent="-314325" lvl="4" marL="2286000" marR="0" rtl="0" algn="l">
              <a:lnSpc>
                <a:spcPct val="90000"/>
              </a:lnSpc>
              <a:spcBef>
                <a:spcPts val="375"/>
              </a:spcBef>
              <a:spcAft>
                <a:spcPts val="0"/>
              </a:spcAft>
              <a:buClr>
                <a:srgbClr val="5A5A5A"/>
              </a:buClr>
              <a:buSzPts val="1350"/>
              <a:buFont typeface="Arial"/>
              <a:buChar char="•"/>
              <a:defRPr b="0" i="0" sz="1350" u="none" cap="none" strike="noStrike">
                <a:solidFill>
                  <a:srgbClr val="5A5A5A"/>
                </a:solidFill>
                <a:latin typeface="Calibri"/>
                <a:ea typeface="Calibri"/>
                <a:cs typeface="Calibri"/>
                <a:sym typeface="Calibri"/>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Schoolbook"/>
                <a:ea typeface="Century Schoolbook"/>
                <a:cs typeface="Century Schoolbook"/>
                <a:sym typeface="Century Schoolbook"/>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Schoolbook"/>
                <a:ea typeface="Century Schoolbook"/>
                <a:cs typeface="Century Schoolbook"/>
                <a:sym typeface="Century Schoolbook"/>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Schoolbook"/>
                <a:ea typeface="Century Schoolbook"/>
                <a:cs typeface="Century Schoolbook"/>
                <a:sym typeface="Century Schoolbook"/>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Schoolbook"/>
                <a:ea typeface="Century Schoolbook"/>
                <a:cs typeface="Century Schoolbook"/>
                <a:sym typeface="Century Schoolbook"/>
              </a:defRPr>
            </a:lvl9pPr>
          </a:lstStyle>
          <a:p/>
        </p:txBody>
      </p:sp>
      <p:sp>
        <p:nvSpPr>
          <p:cNvPr id="45" name="Google Shape;45;p150"/>
          <p:cNvSpPr txBox="1"/>
          <p:nvPr>
            <p:ph type="title"/>
          </p:nvPr>
        </p:nvSpPr>
        <p:spPr>
          <a:xfrm>
            <a:off x="0" y="1"/>
            <a:ext cx="9144000" cy="567716"/>
          </a:xfrm>
          <a:prstGeom prst="rect">
            <a:avLst/>
          </a:prstGeom>
          <a:noFill/>
          <a:ln>
            <a:noFill/>
          </a:ln>
        </p:spPr>
        <p:txBody>
          <a:bodyPr anchorCtr="0" anchor="ctr" bIns="91425" lIns="91425" spcFirstLastPara="1" rIns="91425" wrap="square" tIns="91425">
            <a:noAutofit/>
          </a:bodyPr>
          <a:lstStyle>
            <a:lvl1pPr lvl="0" marR="0" rtl="0" algn="l">
              <a:lnSpc>
                <a:spcPct val="90000"/>
              </a:lnSpc>
              <a:spcBef>
                <a:spcPts val="0"/>
              </a:spcBef>
              <a:spcAft>
                <a:spcPts val="0"/>
              </a:spcAft>
              <a:buClr>
                <a:schemeClr val="lt1"/>
              </a:buClr>
              <a:buSzPts val="3000"/>
              <a:buFont typeface="Calibri"/>
              <a:buNone/>
              <a:defRPr b="0" i="0" sz="3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50"/>
              <a:buFont typeface="Arial"/>
              <a:buNone/>
              <a:defRPr b="0" i="0" sz="1350" u="none" cap="none" strike="noStrike">
                <a:solidFill>
                  <a:srgbClr val="000000"/>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 Id="rId3" Type="http://schemas.openxmlformats.org/officeDocument/2006/relationships/chart" Target="../charts/char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2.xml"/><Relationship Id="rId3" Type="http://schemas.openxmlformats.org/officeDocument/2006/relationships/image" Target="../media/image7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3.xml"/><Relationship Id="rId3" Type="http://schemas.openxmlformats.org/officeDocument/2006/relationships/image" Target="../media/image69.png"/><Relationship Id="rId4" Type="http://schemas.openxmlformats.org/officeDocument/2006/relationships/image" Target="../media/image70.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4.xml"/><Relationship Id="rId3" Type="http://schemas.openxmlformats.org/officeDocument/2006/relationships/image" Target="../media/image69.png"/><Relationship Id="rId4" Type="http://schemas.openxmlformats.org/officeDocument/2006/relationships/image" Target="../media/image70.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 Id="rId3" Type="http://schemas.openxmlformats.org/officeDocument/2006/relationships/image" Target="../media/image69.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 Id="rId3" Type="http://schemas.openxmlformats.org/officeDocument/2006/relationships/image" Target="../media/image73.png"/><Relationship Id="rId4" Type="http://schemas.openxmlformats.org/officeDocument/2006/relationships/image" Target="../media/image72.png"/><Relationship Id="rId5" Type="http://schemas.openxmlformats.org/officeDocument/2006/relationships/image" Target="../media/image69.png"/><Relationship Id="rId6" Type="http://schemas.openxmlformats.org/officeDocument/2006/relationships/image" Target="../media/image76.png"/><Relationship Id="rId7" Type="http://schemas.openxmlformats.org/officeDocument/2006/relationships/image" Target="../media/image70.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8.xml"/><Relationship Id="rId3" Type="http://schemas.openxmlformats.org/officeDocument/2006/relationships/image" Target="../media/image70.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 Id="rId3" Type="http://schemas.openxmlformats.org/officeDocument/2006/relationships/image" Target="../media/image73.png"/><Relationship Id="rId4" Type="http://schemas.openxmlformats.org/officeDocument/2006/relationships/image" Target="../media/image72.png"/><Relationship Id="rId5" Type="http://schemas.openxmlformats.org/officeDocument/2006/relationships/image" Target="../media/image76.png"/><Relationship Id="rId6" Type="http://schemas.openxmlformats.org/officeDocument/2006/relationships/image" Target="../media/image7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0.xml"/><Relationship Id="rId3" Type="http://schemas.openxmlformats.org/officeDocument/2006/relationships/image" Target="../media/image69.png"/><Relationship Id="rId4" Type="http://schemas.openxmlformats.org/officeDocument/2006/relationships/image" Target="../media/image70.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 Id="rId3" Type="http://schemas.openxmlformats.org/officeDocument/2006/relationships/image" Target="../media/image70.png"/><Relationship Id="rId4" Type="http://schemas.openxmlformats.org/officeDocument/2006/relationships/image" Target="../media/image69.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3.xml"/><Relationship Id="rId3" Type="http://schemas.openxmlformats.org/officeDocument/2006/relationships/image" Target="../media/image7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6.xml"/><Relationship Id="rId3" Type="http://schemas.openxmlformats.org/officeDocument/2006/relationships/image" Target="../media/image80.png"/><Relationship Id="rId4" Type="http://schemas.openxmlformats.org/officeDocument/2006/relationships/image" Target="../media/image79.png"/><Relationship Id="rId5" Type="http://schemas.openxmlformats.org/officeDocument/2006/relationships/image" Target="../media/image88.png"/><Relationship Id="rId6" Type="http://schemas.openxmlformats.org/officeDocument/2006/relationships/image" Target="../media/image85.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8.xml"/><Relationship Id="rId3" Type="http://schemas.openxmlformats.org/officeDocument/2006/relationships/image" Target="../media/image87.png"/><Relationship Id="rId4" Type="http://schemas.openxmlformats.org/officeDocument/2006/relationships/image" Target="../media/image86.png"/><Relationship Id="rId5" Type="http://schemas.openxmlformats.org/officeDocument/2006/relationships/image" Target="../media/image77.png"/><Relationship Id="rId6" Type="http://schemas.openxmlformats.org/officeDocument/2006/relationships/image" Target="../media/image75.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9.xml"/><Relationship Id="rId3" Type="http://schemas.openxmlformats.org/officeDocument/2006/relationships/image" Target="../media/image6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4.xml"/><Relationship Id="rId3" Type="http://schemas.openxmlformats.org/officeDocument/2006/relationships/image" Target="../media/image83.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5.xml"/><Relationship Id="rId3" Type="http://schemas.openxmlformats.org/officeDocument/2006/relationships/image" Target="../media/image89.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7.xml"/><Relationship Id="rId3" Type="http://schemas.openxmlformats.org/officeDocument/2006/relationships/image" Target="../media/image50.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8.xml"/><Relationship Id="rId3" Type="http://schemas.openxmlformats.org/officeDocument/2006/relationships/image" Target="../media/image82.png"/><Relationship Id="rId4" Type="http://schemas.openxmlformats.org/officeDocument/2006/relationships/image" Target="../media/image84.png"/><Relationship Id="rId5" Type="http://schemas.openxmlformats.org/officeDocument/2006/relationships/image" Target="../media/image78.png"/><Relationship Id="rId6" Type="http://schemas.openxmlformats.org/officeDocument/2006/relationships/image" Target="../media/image81.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9.xml"/><Relationship Id="rId3" Type="http://schemas.openxmlformats.org/officeDocument/2006/relationships/hyperlink" Target="http://www.louisianacurriculumhub.com" TargetMode="External"/><Relationship Id="rId4" Type="http://schemas.openxmlformats.org/officeDocument/2006/relationships/image" Target="../media/image9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0.xml"/><Relationship Id="rId3" Type="http://schemas.openxmlformats.org/officeDocument/2006/relationships/image" Target="../media/image90.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1.xml"/><Relationship Id="rId3" Type="http://schemas.openxmlformats.org/officeDocument/2006/relationships/image" Target="../media/image90.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2.xml"/><Relationship Id="rId3" Type="http://schemas.openxmlformats.org/officeDocument/2006/relationships/image" Target="../media/image91.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3.xml"/><Relationship Id="rId3" Type="http://schemas.openxmlformats.org/officeDocument/2006/relationships/image" Target="../media/image92.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4.xml"/><Relationship Id="rId3" Type="http://schemas.openxmlformats.org/officeDocument/2006/relationships/image" Target="../media/image97.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5.xml"/><Relationship Id="rId3" Type="http://schemas.openxmlformats.org/officeDocument/2006/relationships/hyperlink" Target="http://www.louisianacurriculumhub.com/" TargetMode="External"/><Relationship Id="rId4" Type="http://schemas.openxmlformats.org/officeDocument/2006/relationships/image" Target="../media/image95.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6.xml"/><Relationship Id="rId3" Type="http://schemas.openxmlformats.org/officeDocument/2006/relationships/image" Target="../media/image96.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7.xml"/><Relationship Id="rId3" Type="http://schemas.openxmlformats.org/officeDocument/2006/relationships/image" Target="../media/image98.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8.xml"/><Relationship Id="rId3" Type="http://schemas.openxmlformats.org/officeDocument/2006/relationships/image" Target="../media/image93.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0.xml"/><Relationship Id="rId3" Type="http://schemas.openxmlformats.org/officeDocument/2006/relationships/image" Target="../media/image94.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99.png"/><Relationship Id="rId4" Type="http://schemas.openxmlformats.org/officeDocument/2006/relationships/image" Target="../media/image22.png"/><Relationship Id="rId5"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7.png"/><Relationship Id="rId4" Type="http://schemas.openxmlformats.org/officeDocument/2006/relationships/image" Target="../media/image11.png"/><Relationship Id="rId5" Type="http://schemas.openxmlformats.org/officeDocument/2006/relationships/image" Target="../media/image18.png"/><Relationship Id="rId6" Type="http://schemas.openxmlformats.org/officeDocument/2006/relationships/image" Target="../media/image13.png"/><Relationship Id="rId7"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7.png"/><Relationship Id="rId4" Type="http://schemas.openxmlformats.org/officeDocument/2006/relationships/image" Target="../media/image11.png"/><Relationship Id="rId5" Type="http://schemas.openxmlformats.org/officeDocument/2006/relationships/image" Target="../media/image18.png"/><Relationship Id="rId6" Type="http://schemas.openxmlformats.org/officeDocument/2006/relationships/image" Target="../media/image13.png"/><Relationship Id="rId7"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99.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3.png"/><Relationship Id="rId4" Type="http://schemas.openxmlformats.org/officeDocument/2006/relationships/image" Target="../media/image99.png"/><Relationship Id="rId5"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6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1.png"/><Relationship Id="rId4" Type="http://schemas.openxmlformats.org/officeDocument/2006/relationships/image" Target="../media/image20.png"/><Relationship Id="rId5" Type="http://schemas.openxmlformats.org/officeDocument/2006/relationships/image" Target="../media/image16.png"/><Relationship Id="rId6"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3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3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3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33.png"/><Relationship Id="rId4" Type="http://schemas.openxmlformats.org/officeDocument/2006/relationships/image" Target="../media/image99.png"/><Relationship Id="rId5" Type="http://schemas.openxmlformats.org/officeDocument/2006/relationships/image" Target="../media/image3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4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49.png"/><Relationship Id="rId4" Type="http://schemas.openxmlformats.org/officeDocument/2006/relationships/image" Target="../media/image4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52.png"/><Relationship Id="rId4" Type="http://schemas.openxmlformats.org/officeDocument/2006/relationships/image" Target="../media/image38.png"/><Relationship Id="rId5" Type="http://schemas.openxmlformats.org/officeDocument/2006/relationships/image" Target="../media/image4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4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4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4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 Id="rId3" Type="http://schemas.openxmlformats.org/officeDocument/2006/relationships/image" Target="../media/image4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45.png"/><Relationship Id="rId4" Type="http://schemas.openxmlformats.org/officeDocument/2006/relationships/image" Target="../media/image3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 Id="rId3" Type="http://schemas.openxmlformats.org/officeDocument/2006/relationships/image" Target="../media/image5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 Id="rId3" Type="http://schemas.openxmlformats.org/officeDocument/2006/relationships/image" Target="../media/image4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 Id="rId3" Type="http://schemas.openxmlformats.org/officeDocument/2006/relationships/image" Target="../media/image4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 Id="rId3" Type="http://schemas.openxmlformats.org/officeDocument/2006/relationships/image" Target="../media/image5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 Id="rId3" Type="http://schemas.openxmlformats.org/officeDocument/2006/relationships/image" Target="../media/image55.png"/><Relationship Id="rId4" Type="http://schemas.openxmlformats.org/officeDocument/2006/relationships/image" Target="../media/image6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6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 Id="rId3" Type="http://schemas.openxmlformats.org/officeDocument/2006/relationships/image" Target="../media/image43.png"/><Relationship Id="rId4" Type="http://schemas.openxmlformats.org/officeDocument/2006/relationships/image" Target="../media/image5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 Id="rId3" Type="http://schemas.openxmlformats.org/officeDocument/2006/relationships/image" Target="../media/image5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 Id="rId3" Type="http://schemas.openxmlformats.org/officeDocument/2006/relationships/image" Target="../media/image61.png"/><Relationship Id="rId4" Type="http://schemas.openxmlformats.org/officeDocument/2006/relationships/image" Target="../media/image63.png"/><Relationship Id="rId5" Type="http://schemas.openxmlformats.org/officeDocument/2006/relationships/image" Target="../media/image59.png"/><Relationship Id="rId6" Type="http://schemas.openxmlformats.org/officeDocument/2006/relationships/image" Target="../media/image5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 Id="rId3" Type="http://schemas.openxmlformats.org/officeDocument/2006/relationships/image" Target="../media/image58.png"/><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 Id="rId3" Type="http://schemas.openxmlformats.org/officeDocument/2006/relationships/image" Target="../media/image60.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52.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 Id="rId3" Type="http://schemas.openxmlformats.org/officeDocument/2006/relationships/image" Target="../media/image4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1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 Id="rId3" Type="http://schemas.openxmlformats.org/officeDocument/2006/relationships/image" Target="../media/image66.png"/><Relationship Id="rId4" Type="http://schemas.openxmlformats.org/officeDocument/2006/relationships/image" Target="../media/image6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46.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 Id="rId3" Type="http://schemas.openxmlformats.org/officeDocument/2006/relationships/image" Target="../media/image3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38.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 Id="rId3" Type="http://schemas.openxmlformats.org/officeDocument/2006/relationships/image" Target="../media/image62.png"/><Relationship Id="rId4" Type="http://schemas.openxmlformats.org/officeDocument/2006/relationships/image" Target="../media/image71.png"/><Relationship Id="rId5" Type="http://schemas.openxmlformats.org/officeDocument/2006/relationships/image" Target="../media/image67.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 name="Shape 55"/>
        <p:cNvGrpSpPr/>
        <p:nvPr/>
      </p:nvGrpSpPr>
      <p:grpSpPr>
        <a:xfrm>
          <a:off x="0" y="0"/>
          <a:ext cx="0" cy="0"/>
          <a:chOff x="0" y="0"/>
          <a:chExt cx="0" cy="0"/>
        </a:xfrm>
      </p:grpSpPr>
      <p:sp>
        <p:nvSpPr>
          <p:cNvPr id="56" name="Google Shape;56;p2"/>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latin typeface="Calibri"/>
                <a:ea typeface="Calibri"/>
                <a:cs typeface="Calibri"/>
                <a:sym typeface="Calibri"/>
              </a:rPr>
              <a:t>Welcome!</a:t>
            </a:r>
            <a:endParaRPr>
              <a:solidFill>
                <a:schemeClr val="dk1"/>
              </a:solidFill>
              <a:latin typeface="Calibri"/>
              <a:ea typeface="Calibri"/>
              <a:cs typeface="Calibri"/>
              <a:sym typeface="Calibri"/>
            </a:endParaRPr>
          </a:p>
        </p:txBody>
      </p:sp>
      <p:sp>
        <p:nvSpPr>
          <p:cNvPr id="57" name="Google Shape;57;p2"/>
          <p:cNvSpPr txBox="1"/>
          <p:nvPr/>
        </p:nvSpPr>
        <p:spPr>
          <a:xfrm>
            <a:off x="4306968" y="799025"/>
            <a:ext cx="4488764" cy="3549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1200"/>
              </a:spcBef>
              <a:spcAft>
                <a:spcPts val="0"/>
              </a:spcAft>
              <a:buClr>
                <a:srgbClr val="000000"/>
              </a:buClr>
              <a:buSzPts val="2400"/>
              <a:buFont typeface="Arial"/>
              <a:buNone/>
            </a:pPr>
            <a:r>
              <a:rPr b="1" i="0" lang="en-US" sz="2400" u="none" cap="none" strike="noStrike">
                <a:solidFill>
                  <a:srgbClr val="E78B6F"/>
                </a:solidFill>
                <a:latin typeface="Calibri"/>
                <a:ea typeface="Calibri"/>
                <a:cs typeface="Calibri"/>
                <a:sym typeface="Calibri"/>
              </a:rPr>
              <a:t>Welcome! </a:t>
            </a:r>
            <a:endParaRPr/>
          </a:p>
          <a:p>
            <a:pPr indent="0" lvl="0" marL="0" marR="0" rtl="0" algn="ctr">
              <a:lnSpc>
                <a:spcPct val="115000"/>
              </a:lnSpc>
              <a:spcBef>
                <a:spcPts val="1200"/>
              </a:spcBef>
              <a:spcAft>
                <a:spcPts val="0"/>
              </a:spcAft>
              <a:buClr>
                <a:srgbClr val="000000"/>
              </a:buClr>
              <a:buSzPts val="2400"/>
              <a:buFont typeface="Arial"/>
              <a:buNone/>
            </a:pPr>
            <a:r>
              <a:rPr b="0" i="0" lang="en-US" sz="1800" u="none" cap="none" strike="noStrike">
                <a:solidFill>
                  <a:srgbClr val="3F4A5A"/>
                </a:solidFill>
                <a:latin typeface="Calibri"/>
                <a:ea typeface="Calibri"/>
                <a:cs typeface="Calibri"/>
                <a:sym typeface="Calibri"/>
              </a:rPr>
              <a:t>Please make a name tent that includes your:</a:t>
            </a:r>
            <a:endParaRPr b="0" i="0" sz="1800" u="none" cap="none" strike="noStrike">
              <a:solidFill>
                <a:srgbClr val="3F4A5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Name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School</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Role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Favorite book </a:t>
            </a:r>
            <a:endParaRPr b="0" i="0" sz="1800" u="none" cap="none" strike="noStrike">
              <a:solidFill>
                <a:srgbClr val="4A4A4A"/>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Google Shape;137;p1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extLst>
                  <a:ext uri="http://customooxmlschemas.google.com/">
                    <go:slidesCustomData xmlns:go="http://customooxmlschemas.google.com/" textRoundtripDataId="0"/>
                  </a:ext>
                </a:extLst>
              </a:rPr>
              <a:t>This or That</a:t>
            </a:r>
            <a:endParaRPr/>
          </a:p>
        </p:txBody>
      </p:sp>
      <p:sp>
        <p:nvSpPr>
          <p:cNvPr id="138" name="Google Shape;138;p10"/>
          <p:cNvSpPr txBox="1"/>
          <p:nvPr>
            <p:ph idx="1" type="body"/>
          </p:nvPr>
        </p:nvSpPr>
        <p:spPr>
          <a:xfrm>
            <a:off x="152400" y="1686925"/>
            <a:ext cx="8839200" cy="2987100"/>
          </a:xfrm>
          <a:prstGeom prst="rect">
            <a:avLst/>
          </a:prstGeom>
          <a:noFill/>
          <a:ln>
            <a:noFill/>
          </a:ln>
        </p:spPr>
        <p:txBody>
          <a:bodyPr anchorCtr="0" anchor="t" bIns="91425" lIns="91425" spcFirstLastPara="1" rIns="91425" wrap="square" tIns="91425">
            <a:noAutofit/>
          </a:bodyPr>
          <a:lstStyle/>
          <a:p>
            <a:pPr indent="-304800" lvl="0" marL="457200" rtl="0" algn="l">
              <a:lnSpc>
                <a:spcPct val="90000"/>
              </a:lnSpc>
              <a:spcBef>
                <a:spcPts val="1000"/>
              </a:spcBef>
              <a:spcAft>
                <a:spcPts val="0"/>
              </a:spcAft>
              <a:buClr>
                <a:srgbClr val="434343"/>
              </a:buClr>
              <a:buSzPts val="1200"/>
              <a:buFont typeface="Calibri"/>
              <a:buChar char="•"/>
            </a:pPr>
            <a:r>
              <a:rPr lang="en-US">
                <a:solidFill>
                  <a:srgbClr val="434343"/>
                </a:solidFill>
              </a:rPr>
              <a:t>Everyone </a:t>
            </a:r>
            <a:r>
              <a:rPr b="1" lang="en-US">
                <a:solidFill>
                  <a:srgbClr val="434343"/>
                </a:solidFill>
              </a:rPr>
              <a:t>gather </a:t>
            </a:r>
            <a:r>
              <a:rPr lang="en-US">
                <a:solidFill>
                  <a:srgbClr val="434343"/>
                </a:solidFill>
              </a:rPr>
              <a:t>in the middle of the room.</a:t>
            </a:r>
            <a:br>
              <a:rPr lang="en-US">
                <a:solidFill>
                  <a:srgbClr val="434343"/>
                </a:solidFill>
              </a:rPr>
            </a:br>
            <a:endParaRPr>
              <a:solidFill>
                <a:srgbClr val="434343"/>
              </a:solidFill>
            </a:endParaRPr>
          </a:p>
          <a:p>
            <a:pPr indent="-304800" lvl="0" marL="457200" rtl="0" algn="l">
              <a:lnSpc>
                <a:spcPct val="90000"/>
              </a:lnSpc>
              <a:spcBef>
                <a:spcPts val="0"/>
              </a:spcBef>
              <a:spcAft>
                <a:spcPts val="0"/>
              </a:spcAft>
              <a:buClr>
                <a:srgbClr val="434343"/>
              </a:buClr>
              <a:buSzPts val="1200"/>
              <a:buFont typeface="Calibri"/>
              <a:buChar char="•"/>
            </a:pPr>
            <a:r>
              <a:rPr lang="en-US">
                <a:solidFill>
                  <a:srgbClr val="434343"/>
                </a:solidFill>
              </a:rPr>
              <a:t> I’m going to ask a series of </a:t>
            </a:r>
            <a:r>
              <a:rPr b="1" lang="en-US">
                <a:solidFill>
                  <a:srgbClr val="434343"/>
                </a:solidFill>
              </a:rPr>
              <a:t>“this or that” </a:t>
            </a:r>
            <a:r>
              <a:rPr lang="en-US">
                <a:solidFill>
                  <a:srgbClr val="434343"/>
                </a:solidFill>
              </a:rPr>
              <a:t>questions.</a:t>
            </a:r>
            <a:br>
              <a:rPr lang="en-US">
                <a:solidFill>
                  <a:srgbClr val="434343"/>
                </a:solidFill>
              </a:rPr>
            </a:br>
            <a:endParaRPr>
              <a:solidFill>
                <a:srgbClr val="434343"/>
              </a:solidFill>
            </a:endParaRPr>
          </a:p>
          <a:p>
            <a:pPr indent="-304800" lvl="0" marL="457200" rtl="0" algn="l">
              <a:lnSpc>
                <a:spcPct val="90000"/>
              </a:lnSpc>
              <a:spcBef>
                <a:spcPts val="0"/>
              </a:spcBef>
              <a:spcAft>
                <a:spcPts val="0"/>
              </a:spcAft>
              <a:buClr>
                <a:srgbClr val="434343"/>
              </a:buClr>
              <a:buSzPts val="1200"/>
              <a:buFont typeface="Calibri"/>
              <a:buChar char="•"/>
            </a:pPr>
            <a:r>
              <a:rPr b="1" lang="en-US">
                <a:solidFill>
                  <a:srgbClr val="434343"/>
                </a:solidFill>
              </a:rPr>
              <a:t> Move </a:t>
            </a:r>
            <a:r>
              <a:rPr lang="en-US">
                <a:solidFill>
                  <a:srgbClr val="434343"/>
                </a:solidFill>
              </a:rPr>
              <a:t>to the side of the room to show your choice.</a:t>
            </a:r>
            <a:br>
              <a:rPr lang="en-US">
                <a:solidFill>
                  <a:srgbClr val="434343"/>
                </a:solidFill>
              </a:rPr>
            </a:br>
            <a:endParaRPr>
              <a:solidFill>
                <a:srgbClr val="434343"/>
              </a:solidFill>
            </a:endParaRPr>
          </a:p>
          <a:p>
            <a:pPr indent="-304800" lvl="0" marL="457200" rtl="0" algn="l">
              <a:lnSpc>
                <a:spcPct val="90000"/>
              </a:lnSpc>
              <a:spcBef>
                <a:spcPts val="0"/>
              </a:spcBef>
              <a:spcAft>
                <a:spcPts val="0"/>
              </a:spcAft>
              <a:buClr>
                <a:srgbClr val="434343"/>
              </a:buClr>
              <a:buSzPts val="1200"/>
              <a:buFont typeface="Calibri"/>
              <a:buChar char="•"/>
            </a:pPr>
            <a:r>
              <a:rPr lang="en-US">
                <a:solidFill>
                  <a:srgbClr val="434343"/>
                </a:solidFill>
              </a:rPr>
              <a:t> Make </a:t>
            </a:r>
            <a:r>
              <a:rPr b="1" lang="en-US">
                <a:solidFill>
                  <a:srgbClr val="434343"/>
                </a:solidFill>
              </a:rPr>
              <a:t>small groups</a:t>
            </a:r>
            <a:r>
              <a:rPr lang="en-US">
                <a:solidFill>
                  <a:srgbClr val="434343"/>
                </a:solidFill>
              </a:rPr>
              <a:t> and </a:t>
            </a:r>
            <a:r>
              <a:rPr b="1" lang="en-US">
                <a:solidFill>
                  <a:srgbClr val="434343"/>
                </a:solidFill>
              </a:rPr>
              <a:t>discuss </a:t>
            </a:r>
            <a:r>
              <a:rPr lang="en-US">
                <a:solidFill>
                  <a:srgbClr val="434343"/>
                </a:solidFill>
              </a:rPr>
              <a:t>the question on the screen.</a:t>
            </a:r>
            <a:endParaRPr>
              <a:solidFill>
                <a:srgbClr val="434343"/>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0" name="Shape 890"/>
        <p:cNvGrpSpPr/>
        <p:nvPr/>
      </p:nvGrpSpPr>
      <p:grpSpPr>
        <a:xfrm>
          <a:off x="0" y="0"/>
          <a:ext cx="0" cy="0"/>
          <a:chOff x="0" y="0"/>
          <a:chExt cx="0" cy="0"/>
        </a:xfrm>
      </p:grpSpPr>
      <p:sp>
        <p:nvSpPr>
          <p:cNvPr id="891" name="Google Shape;891;p9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Results</a:t>
            </a:r>
            <a:endParaRPr>
              <a:solidFill>
                <a:schemeClr val="dk1"/>
              </a:solidFill>
            </a:endParaRPr>
          </a:p>
        </p:txBody>
      </p:sp>
      <p:graphicFrame>
        <p:nvGraphicFramePr>
          <p:cNvPr id="892" name="Google Shape;892;p93"/>
          <p:cNvGraphicFramePr/>
          <p:nvPr/>
        </p:nvGraphicFramePr>
        <p:xfrm>
          <a:off x="1069825" y="1173250"/>
          <a:ext cx="6879600" cy="3360900"/>
        </p:xfrm>
        <a:graphic>
          <a:graphicData uri="http://schemas.openxmlformats.org/drawingml/2006/chart">
            <c:chart r:id="rId3"/>
          </a:graphicData>
        </a:graphic>
      </p:graphicFrame>
      <p:sp>
        <p:nvSpPr>
          <p:cNvPr id="893" name="Google Shape;893;p93"/>
          <p:cNvSpPr txBox="1"/>
          <p:nvPr/>
        </p:nvSpPr>
        <p:spPr>
          <a:xfrm>
            <a:off x="6961386" y="2565116"/>
            <a:ext cx="4023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3F4A5A"/>
                </a:solidFill>
                <a:latin typeface="Calibri"/>
                <a:ea typeface="Calibri"/>
                <a:cs typeface="Calibri"/>
                <a:sym typeface="Calibri"/>
              </a:rPr>
              <a:t>D</a:t>
            </a:r>
            <a:endParaRPr b="0" i="0" sz="1400" u="none" cap="none" strike="noStrike">
              <a:solidFill>
                <a:srgbClr val="3F4A5A"/>
              </a:solidFill>
              <a:latin typeface="Arial"/>
              <a:ea typeface="Arial"/>
              <a:cs typeface="Arial"/>
              <a:sym typeface="Arial"/>
            </a:endParaRPr>
          </a:p>
        </p:txBody>
      </p:sp>
      <p:sp>
        <p:nvSpPr>
          <p:cNvPr id="894" name="Google Shape;894;p93"/>
          <p:cNvSpPr txBox="1"/>
          <p:nvPr/>
        </p:nvSpPr>
        <p:spPr>
          <a:xfrm>
            <a:off x="5378879" y="2303516"/>
            <a:ext cx="4023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7CAED8"/>
                </a:solidFill>
                <a:latin typeface="Calibri"/>
                <a:ea typeface="Calibri"/>
                <a:cs typeface="Calibri"/>
                <a:sym typeface="Calibri"/>
              </a:rPr>
              <a:t>B</a:t>
            </a:r>
            <a:endParaRPr b="0" i="0" sz="1400" u="none" cap="none" strike="noStrike">
              <a:solidFill>
                <a:srgbClr val="7CAED8"/>
              </a:solidFill>
              <a:latin typeface="Arial"/>
              <a:ea typeface="Arial"/>
              <a:cs typeface="Arial"/>
              <a:sym typeface="Arial"/>
            </a:endParaRPr>
          </a:p>
        </p:txBody>
      </p:sp>
      <p:sp>
        <p:nvSpPr>
          <p:cNvPr id="895" name="Google Shape;895;p93"/>
          <p:cNvSpPr txBox="1"/>
          <p:nvPr/>
        </p:nvSpPr>
        <p:spPr>
          <a:xfrm>
            <a:off x="3849014" y="1572000"/>
            <a:ext cx="4023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6E67AF"/>
                </a:solidFill>
                <a:latin typeface="Calibri"/>
                <a:ea typeface="Calibri"/>
                <a:cs typeface="Calibri"/>
                <a:sym typeface="Calibri"/>
              </a:rPr>
              <a:t>C</a:t>
            </a:r>
            <a:endParaRPr b="0" i="0" sz="1400" u="none" cap="none" strike="noStrike">
              <a:solidFill>
                <a:srgbClr val="6E67AF"/>
              </a:solidFill>
              <a:latin typeface="Arial"/>
              <a:ea typeface="Arial"/>
              <a:cs typeface="Arial"/>
              <a:sym typeface="Arial"/>
            </a:endParaRPr>
          </a:p>
        </p:txBody>
      </p:sp>
      <p:sp>
        <p:nvSpPr>
          <p:cNvPr id="896" name="Google Shape;896;p93"/>
          <p:cNvSpPr txBox="1"/>
          <p:nvPr/>
        </p:nvSpPr>
        <p:spPr>
          <a:xfrm>
            <a:off x="2276330" y="1413958"/>
            <a:ext cx="4023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E78B6F"/>
                </a:solidFill>
                <a:latin typeface="Calibri"/>
                <a:ea typeface="Calibri"/>
                <a:cs typeface="Calibri"/>
                <a:sym typeface="Calibri"/>
              </a:rPr>
              <a:t>A</a:t>
            </a:r>
            <a:endParaRPr b="0" i="0" sz="1400" u="none" cap="none" strike="noStrike">
              <a:solidFill>
                <a:srgbClr val="E78B6F"/>
              </a:solidFill>
              <a:latin typeface="Arial"/>
              <a:ea typeface="Arial"/>
              <a:cs typeface="Arial"/>
              <a:sym typeface="Arial"/>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1" name="Shape 901"/>
        <p:cNvGrpSpPr/>
        <p:nvPr/>
      </p:nvGrpSpPr>
      <p:grpSpPr>
        <a:xfrm>
          <a:off x="0" y="0"/>
          <a:ext cx="0" cy="0"/>
          <a:chOff x="0" y="0"/>
          <a:chExt cx="0" cy="0"/>
        </a:xfrm>
      </p:grpSpPr>
      <p:sp>
        <p:nvSpPr>
          <p:cNvPr id="902" name="Google Shape;902;p9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Summary of Findings</a:t>
            </a:r>
            <a:endParaRPr>
              <a:solidFill>
                <a:schemeClr val="dk1"/>
              </a:solidFill>
            </a:endParaRPr>
          </a:p>
        </p:txBody>
      </p:sp>
      <p:sp>
        <p:nvSpPr>
          <p:cNvPr id="903" name="Google Shape;903;p94"/>
          <p:cNvSpPr txBox="1"/>
          <p:nvPr>
            <p:ph idx="1" type="body"/>
          </p:nvPr>
        </p:nvSpPr>
        <p:spPr>
          <a:xfrm>
            <a:off x="158250" y="1260400"/>
            <a:ext cx="8827500" cy="36489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1000"/>
              </a:spcBef>
              <a:spcAft>
                <a:spcPts val="0"/>
              </a:spcAft>
              <a:buClr>
                <a:srgbClr val="434343"/>
              </a:buClr>
              <a:buSzPts val="1200"/>
              <a:buFont typeface="Calibri"/>
              <a:buChar char="•"/>
            </a:pPr>
            <a:r>
              <a:rPr lang="en-US">
                <a:solidFill>
                  <a:srgbClr val="434343"/>
                </a:solidFill>
              </a:rPr>
              <a:t>Knowledge of the topic had a </a:t>
            </a:r>
            <a:r>
              <a:rPr b="1" lang="en-US">
                <a:solidFill>
                  <a:srgbClr val="434343"/>
                </a:solidFill>
              </a:rPr>
              <a:t>much</a:t>
            </a:r>
            <a:r>
              <a:rPr lang="en-US">
                <a:solidFill>
                  <a:srgbClr val="434343"/>
                </a:solidFill>
              </a:rPr>
              <a:t> bigger impact on comprehension than generalized reading ability did.</a:t>
            </a:r>
            <a:endParaRPr>
              <a:solidFill>
                <a:srgbClr val="434343"/>
              </a:solidFill>
            </a:endParaRPr>
          </a:p>
          <a:p>
            <a:pPr indent="-304800" lvl="0" marL="457200" rtl="0" algn="l">
              <a:lnSpc>
                <a:spcPct val="100000"/>
              </a:lnSpc>
              <a:spcBef>
                <a:spcPts val="1000"/>
              </a:spcBef>
              <a:spcAft>
                <a:spcPts val="0"/>
              </a:spcAft>
              <a:buClr>
                <a:srgbClr val="434343"/>
              </a:buClr>
              <a:buSzPts val="1200"/>
              <a:buFont typeface="Calibri"/>
              <a:buChar char="•"/>
            </a:pPr>
            <a:r>
              <a:rPr lang="en-US">
                <a:solidFill>
                  <a:srgbClr val="434343"/>
                </a:solidFill>
              </a:rPr>
              <a:t>With sufficient prior knowledge “low reading ability” students performed </a:t>
            </a:r>
            <a:r>
              <a:rPr b="1" lang="en-US">
                <a:solidFill>
                  <a:srgbClr val="434343"/>
                </a:solidFill>
              </a:rPr>
              <a:t>similarly</a:t>
            </a:r>
            <a:r>
              <a:rPr lang="en-US">
                <a:solidFill>
                  <a:srgbClr val="434343"/>
                </a:solidFill>
              </a:rPr>
              <a:t> to higher reading ability students. </a:t>
            </a:r>
            <a:endParaRPr>
              <a:solidFill>
                <a:srgbClr val="434343"/>
              </a:solidFill>
            </a:endParaRPr>
          </a:p>
          <a:p>
            <a:pPr indent="-304800" lvl="0" marL="457200" rtl="0" algn="l">
              <a:lnSpc>
                <a:spcPct val="100000"/>
              </a:lnSpc>
              <a:spcBef>
                <a:spcPts val="1000"/>
              </a:spcBef>
              <a:spcAft>
                <a:spcPts val="1000"/>
              </a:spcAft>
              <a:buClr>
                <a:srgbClr val="434343"/>
              </a:buClr>
              <a:buSzPts val="1200"/>
              <a:buFont typeface="Calibri"/>
              <a:buChar char="•"/>
            </a:pPr>
            <a:r>
              <a:rPr lang="en-US">
                <a:solidFill>
                  <a:srgbClr val="434343"/>
                </a:solidFill>
              </a:rPr>
              <a:t>The difference in Group A and Group C’s performance was </a:t>
            </a:r>
            <a:r>
              <a:rPr b="1" lang="en-US">
                <a:solidFill>
                  <a:srgbClr val="434343"/>
                </a:solidFill>
              </a:rPr>
              <a:t>not statistically significant</a:t>
            </a:r>
            <a:r>
              <a:rPr lang="en-US">
                <a:solidFill>
                  <a:srgbClr val="434343"/>
                </a:solidFill>
              </a:rPr>
              <a:t>.</a:t>
            </a:r>
            <a:endParaRPr>
              <a:solidFill>
                <a:srgbClr val="434343"/>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8" name="Shape 908"/>
        <p:cNvGrpSpPr/>
        <p:nvPr/>
      </p:nvGrpSpPr>
      <p:grpSpPr>
        <a:xfrm>
          <a:off x="0" y="0"/>
          <a:ext cx="0" cy="0"/>
          <a:chOff x="0" y="0"/>
          <a:chExt cx="0" cy="0"/>
        </a:xfrm>
      </p:grpSpPr>
      <p:sp>
        <p:nvSpPr>
          <p:cNvPr id="909" name="Google Shape;909;g88254a00e5_0_8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Experience the Power of Knowledge for Ourselves!</a:t>
            </a:r>
            <a:endParaRPr/>
          </a:p>
        </p:txBody>
      </p:sp>
      <p:pic>
        <p:nvPicPr>
          <p:cNvPr id="910" name="Google Shape;910;g88254a00e5_0_87"/>
          <p:cNvPicPr preferRelativeResize="0"/>
          <p:nvPr/>
        </p:nvPicPr>
        <p:blipFill rotWithShape="1">
          <a:blip r:embed="rId3">
            <a:alphaModFix/>
          </a:blip>
          <a:srcRect b="0" l="0" r="0" t="0"/>
          <a:stretch/>
        </p:blipFill>
        <p:spPr>
          <a:xfrm>
            <a:off x="480198" y="959918"/>
            <a:ext cx="4375700" cy="3684800"/>
          </a:xfrm>
          <a:prstGeom prst="rect">
            <a:avLst/>
          </a:prstGeom>
          <a:noFill/>
          <a:ln>
            <a:noFill/>
          </a:ln>
        </p:spPr>
      </p:pic>
      <p:sp>
        <p:nvSpPr>
          <p:cNvPr id="911" name="Google Shape;911;g88254a00e5_0_87"/>
          <p:cNvSpPr txBox="1"/>
          <p:nvPr/>
        </p:nvSpPr>
        <p:spPr>
          <a:xfrm>
            <a:off x="5221085" y="1281768"/>
            <a:ext cx="3557731" cy="4192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000"/>
              <a:buFont typeface="Arial"/>
              <a:buNone/>
            </a:pPr>
            <a:r>
              <a:t/>
            </a:r>
            <a:endParaRPr b="1" i="0" sz="3000" u="none" cap="none" strike="noStrike">
              <a:solidFill>
                <a:schemeClr val="accent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000"/>
              <a:buFont typeface="Arial"/>
              <a:buNone/>
            </a:pPr>
            <a:r>
              <a:t/>
            </a:r>
            <a:endParaRPr b="1" i="0" sz="3000" u="none" cap="none" strike="noStrike">
              <a:solidFill>
                <a:schemeClr val="accent6"/>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434343"/>
                </a:solidFill>
                <a:latin typeface="Calibri"/>
                <a:ea typeface="Calibri"/>
                <a:cs typeface="Calibri"/>
                <a:sym typeface="Calibri"/>
              </a:rPr>
              <a:t>Unit Focus: </a:t>
            </a:r>
            <a:endParaRPr b="0" i="0" sz="24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How Humans Impact </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Ocean Life </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000"/>
              <a:buFont typeface="Arial"/>
              <a:buNone/>
            </a:pPr>
            <a:r>
              <a:t/>
            </a:r>
            <a:endParaRPr b="0" i="0" sz="3000" u="none" cap="none" strike="noStrike">
              <a:solidFill>
                <a:srgbClr val="414042"/>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000"/>
              <a:buFont typeface="Arial"/>
              <a:buNone/>
            </a:pPr>
            <a:r>
              <a:t/>
            </a:r>
            <a:endParaRPr b="0" i="0" sz="3000" u="none" cap="none" strike="noStrike">
              <a:solidFill>
                <a:srgbClr val="414042"/>
              </a:solidFill>
              <a:latin typeface="Calibri"/>
              <a:ea typeface="Calibri"/>
              <a:cs typeface="Calibri"/>
              <a:sym typeface="Calibri"/>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6" name="Shape 916"/>
        <p:cNvGrpSpPr/>
        <p:nvPr/>
      </p:nvGrpSpPr>
      <p:grpSpPr>
        <a:xfrm>
          <a:off x="0" y="0"/>
          <a:ext cx="0" cy="0"/>
          <a:chOff x="0" y="0"/>
          <a:chExt cx="0" cy="0"/>
        </a:xfrm>
      </p:grpSpPr>
      <p:sp>
        <p:nvSpPr>
          <p:cNvPr id="917" name="Google Shape;917;g88254a00e5_0_10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Experiential: The Impact of Fishing Pacific Cod</a:t>
            </a:r>
            <a:endParaRPr/>
          </a:p>
        </p:txBody>
      </p:sp>
      <p:sp>
        <p:nvSpPr>
          <p:cNvPr id="918" name="Google Shape;918;g88254a00e5_0_104"/>
          <p:cNvSpPr txBox="1"/>
          <p:nvPr/>
        </p:nvSpPr>
        <p:spPr>
          <a:xfrm>
            <a:off x="4201657" y="1758225"/>
            <a:ext cx="4358155" cy="21243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Lesson Goal: </a:t>
            </a:r>
            <a:endParaRPr>
              <a:solidFill>
                <a:srgbClr val="434343"/>
              </a:solidFill>
            </a:endParaRPr>
          </a:p>
          <a:p>
            <a:pPr indent="0" lvl="0" marL="0" marR="0" rtl="0" algn="ctr">
              <a:lnSpc>
                <a:spcPct val="90000"/>
              </a:lnSpc>
              <a:spcBef>
                <a:spcPts val="0"/>
              </a:spcBef>
              <a:spcAft>
                <a:spcPts val="0"/>
              </a:spcAft>
              <a:buClr>
                <a:srgbClr val="000000"/>
              </a:buClr>
              <a:buSzPts val="1800"/>
              <a:buFont typeface="Arial"/>
              <a:buNone/>
            </a:pPr>
            <a:r>
              <a:t/>
            </a:r>
            <a:endParaRPr b="1" i="0" sz="1800" u="none" cap="none" strike="noStrike">
              <a:solidFill>
                <a:srgbClr val="E78B6F"/>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1800"/>
              <a:buFont typeface="Arial"/>
              <a:buNone/>
            </a:pPr>
            <a:r>
              <a:rPr b="1" i="0" lang="en-US" sz="1800" u="none" cap="none" strike="noStrike">
                <a:solidFill>
                  <a:srgbClr val="E78B6F"/>
                </a:solidFill>
                <a:latin typeface="Calibri"/>
                <a:ea typeface="Calibri"/>
                <a:cs typeface="Calibri"/>
                <a:sym typeface="Calibri"/>
              </a:rPr>
              <a:t>Summarize</a:t>
            </a:r>
            <a:r>
              <a:rPr b="1" i="0" lang="en-US" sz="1800" u="none" cap="none" strike="noStrike">
                <a:solidFill>
                  <a:srgbClr val="4A4A4A"/>
                </a:solidFill>
                <a:latin typeface="Calibri"/>
                <a:ea typeface="Calibri"/>
                <a:cs typeface="Calibri"/>
                <a:sym typeface="Calibri"/>
              </a:rPr>
              <a:t> </a:t>
            </a:r>
            <a:r>
              <a:rPr b="0" i="0" lang="en-US" sz="1800" u="none" cap="none" strike="noStrike">
                <a:solidFill>
                  <a:srgbClr val="4A4A4A"/>
                </a:solidFill>
                <a:latin typeface="Calibri"/>
                <a:ea typeface="Calibri"/>
                <a:cs typeface="Calibri"/>
                <a:sym typeface="Calibri"/>
              </a:rPr>
              <a:t>this report’s findings about the fishing practices used to catch Pacific Cod.</a:t>
            </a:r>
            <a:r>
              <a:rPr b="0" i="0" lang="en-US" sz="1800" u="none" cap="none" strike="noStrike">
                <a:solidFill>
                  <a:schemeClr val="dk1"/>
                </a:solidFill>
                <a:latin typeface="Calibri"/>
                <a:ea typeface="Calibri"/>
                <a:cs typeface="Calibri"/>
                <a:sym typeface="Calibri"/>
              </a:rPr>
              <a:t> </a:t>
            </a:r>
            <a:endParaRPr b="0" i="0" sz="1800" u="none" cap="none" strike="noStrike">
              <a:solidFill>
                <a:schemeClr val="dk1"/>
              </a:solidFill>
              <a:latin typeface="Calibri"/>
              <a:ea typeface="Calibri"/>
              <a:cs typeface="Calibri"/>
              <a:sym typeface="Calibri"/>
            </a:endParaRPr>
          </a:p>
        </p:txBody>
      </p:sp>
      <p:pic>
        <p:nvPicPr>
          <p:cNvPr id="919" name="Google Shape;919;g88254a00e5_0_104"/>
          <p:cNvPicPr preferRelativeResize="0"/>
          <p:nvPr/>
        </p:nvPicPr>
        <p:blipFill rotWithShape="1">
          <a:blip r:embed="rId3">
            <a:alphaModFix/>
          </a:blip>
          <a:srcRect b="0" l="0" r="0" t="0"/>
          <a:stretch/>
        </p:blipFill>
        <p:spPr>
          <a:xfrm>
            <a:off x="1259369" y="1262100"/>
            <a:ext cx="2516425" cy="3116550"/>
          </a:xfrm>
          <a:prstGeom prst="rect">
            <a:avLst/>
          </a:prstGeom>
          <a:noFill/>
          <a:ln cap="flat" cmpd="sng" w="15875">
            <a:solidFill>
              <a:srgbClr val="1D1D1E"/>
            </a:solidFill>
            <a:prstDash val="solid"/>
            <a:round/>
            <a:headEnd len="sm" w="sm" type="none"/>
            <a:tailEnd len="sm" w="sm" type="none"/>
          </a:ln>
        </p:spPr>
      </p:pic>
      <p:pic>
        <p:nvPicPr>
          <p:cNvPr id="920" name="Google Shape;920;g88254a00e5_0_104"/>
          <p:cNvPicPr preferRelativeResize="0"/>
          <p:nvPr/>
        </p:nvPicPr>
        <p:blipFill rotWithShape="1">
          <a:blip r:embed="rId4">
            <a:alphaModFix/>
          </a:blip>
          <a:srcRect b="0" l="0" r="0" t="0"/>
          <a:stretch/>
        </p:blipFill>
        <p:spPr>
          <a:xfrm>
            <a:off x="7975625" y="0"/>
            <a:ext cx="1168374" cy="983900"/>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5" name="Shape 925"/>
        <p:cNvGrpSpPr/>
        <p:nvPr/>
      </p:nvGrpSpPr>
      <p:grpSpPr>
        <a:xfrm>
          <a:off x="0" y="0"/>
          <a:ext cx="0" cy="0"/>
          <a:chOff x="0" y="0"/>
          <a:chExt cx="0" cy="0"/>
        </a:xfrm>
      </p:grpSpPr>
      <p:sp>
        <p:nvSpPr>
          <p:cNvPr id="926" name="Google Shape;926;g88254a00e5_0_11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Experiential: The Impact of Fishing Pacific Cod</a:t>
            </a:r>
            <a:endParaRPr/>
          </a:p>
        </p:txBody>
      </p:sp>
      <p:sp>
        <p:nvSpPr>
          <p:cNvPr id="927" name="Google Shape;927;g88254a00e5_0_112"/>
          <p:cNvSpPr txBox="1"/>
          <p:nvPr/>
        </p:nvSpPr>
        <p:spPr>
          <a:xfrm>
            <a:off x="3525251" y="1489083"/>
            <a:ext cx="5034561" cy="27840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i="0" lang="en-US" sz="1800" u="none" cap="none" strike="noStrike">
                <a:solidFill>
                  <a:srgbClr val="E78B6F"/>
                </a:solidFill>
                <a:latin typeface="Calibri"/>
                <a:ea typeface="Calibri"/>
                <a:cs typeface="Calibri"/>
                <a:sym typeface="Calibri"/>
              </a:rPr>
              <a:t>Read</a:t>
            </a:r>
            <a:r>
              <a:rPr b="1" i="0" lang="en-US" sz="1800" u="none" cap="none" strike="noStrike">
                <a:solidFill>
                  <a:srgbClr val="4A4A4A"/>
                </a:solidFill>
                <a:latin typeface="Calibri"/>
                <a:ea typeface="Calibri"/>
                <a:cs typeface="Calibri"/>
                <a:sym typeface="Calibri"/>
              </a:rPr>
              <a:t> </a:t>
            </a:r>
            <a:r>
              <a:rPr b="0" i="0" lang="en-US" sz="1800" u="none" cap="none" strike="noStrike">
                <a:solidFill>
                  <a:srgbClr val="4A4A4A"/>
                </a:solidFill>
                <a:latin typeface="Calibri"/>
                <a:ea typeface="Calibri"/>
                <a:cs typeface="Calibri"/>
                <a:sym typeface="Calibri"/>
              </a:rPr>
              <a:t>the excerpt “Pacific Cod: Bycatch” from a scientific report.</a:t>
            </a:r>
            <a:endParaRPr b="0" i="0" sz="1800" u="none" cap="none" strike="noStrike">
              <a:solidFill>
                <a:srgbClr val="4A4A4A"/>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1800"/>
              <a:buFont typeface="Arial"/>
              <a:buNone/>
            </a:pPr>
            <a:r>
              <a:rPr b="1" i="0" lang="en-US" sz="1800" u="none" cap="none" strike="noStrike">
                <a:solidFill>
                  <a:srgbClr val="E78B6F"/>
                </a:solidFill>
                <a:latin typeface="Calibri"/>
                <a:ea typeface="Calibri"/>
                <a:cs typeface="Calibri"/>
                <a:sym typeface="Calibri"/>
              </a:rPr>
              <a:t>Annotate</a:t>
            </a:r>
            <a:r>
              <a:rPr b="0" i="0" lang="en-US" sz="1800" u="none" cap="none" strike="noStrike">
                <a:solidFill>
                  <a:srgbClr val="4A4A4A"/>
                </a:solidFill>
                <a:latin typeface="Calibri"/>
                <a:ea typeface="Calibri"/>
                <a:cs typeface="Calibri"/>
                <a:sym typeface="Calibri"/>
              </a:rPr>
              <a:t> the text as you read using the following symbols:</a:t>
            </a:r>
            <a:endParaRPr b="0" i="0" sz="1800" u="none" cap="none" strike="noStrike">
              <a:solidFill>
                <a:srgbClr val="4A4A4A"/>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	</a:t>
            </a:r>
            <a:r>
              <a:rPr b="0" i="0" lang="en-US" sz="1800" u="none" cap="none" strike="noStrike">
                <a:solidFill>
                  <a:srgbClr val="434343"/>
                </a:solidFill>
                <a:latin typeface="Calibri"/>
                <a:ea typeface="Calibri"/>
                <a:cs typeface="Calibri"/>
                <a:sym typeface="Calibri"/>
              </a:rPr>
              <a:t>	</a:t>
            </a:r>
            <a:r>
              <a:rPr b="1" i="0" lang="en-US" sz="1800" u="none" cap="none" strike="noStrike">
                <a:solidFill>
                  <a:srgbClr val="434343"/>
                </a:solidFill>
                <a:latin typeface="Calibri"/>
                <a:ea typeface="Calibri"/>
                <a:cs typeface="Calibri"/>
                <a:sym typeface="Calibri"/>
              </a:rPr>
              <a:t>!</a:t>
            </a:r>
            <a:r>
              <a:rPr b="0" i="0" lang="en-US" sz="1800" u="none" cap="none" strike="noStrike">
                <a:solidFill>
                  <a:srgbClr val="434343"/>
                </a:solidFill>
                <a:latin typeface="Calibri"/>
                <a:ea typeface="Calibri"/>
                <a:cs typeface="Calibri"/>
                <a:sym typeface="Calibri"/>
              </a:rPr>
              <a:t> = This is important</a:t>
            </a:r>
            <a:endParaRPr b="0" i="0" sz="1800" u="none" cap="none" strike="noStrike">
              <a:solidFill>
                <a:srgbClr val="434343"/>
              </a:solidFill>
              <a:latin typeface="Calibri"/>
              <a:ea typeface="Calibri"/>
              <a:cs typeface="Calibri"/>
              <a:sym typeface="Calibri"/>
            </a:endParaRPr>
          </a:p>
          <a:p>
            <a:pPr indent="0" lvl="0" marL="0" marR="0" rtl="0" algn="l">
              <a:lnSpc>
                <a:spcPct val="90000"/>
              </a:lnSpc>
              <a:spcBef>
                <a:spcPts val="1000"/>
              </a:spcBef>
              <a:spcAft>
                <a:spcPts val="100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		</a:t>
            </a:r>
            <a:r>
              <a:rPr b="1" i="0" lang="en-US" sz="1800" u="none" cap="none" strike="noStrike">
                <a:solidFill>
                  <a:srgbClr val="434343"/>
                </a:solidFill>
                <a:latin typeface="Calibri"/>
                <a:ea typeface="Calibri"/>
                <a:cs typeface="Calibri"/>
                <a:sym typeface="Calibri"/>
              </a:rPr>
              <a:t>?</a:t>
            </a:r>
            <a:r>
              <a:rPr b="0" i="0" lang="en-US" sz="1800" u="none" cap="none" strike="noStrike">
                <a:solidFill>
                  <a:srgbClr val="434343"/>
                </a:solidFill>
                <a:latin typeface="Calibri"/>
                <a:ea typeface="Calibri"/>
                <a:cs typeface="Calibri"/>
                <a:sym typeface="Calibri"/>
              </a:rPr>
              <a:t> = This is confusing or unclear</a:t>
            </a:r>
            <a:endParaRPr b="0" i="0" sz="1800" u="none" cap="none" strike="noStrike">
              <a:solidFill>
                <a:srgbClr val="434343"/>
              </a:solidFill>
              <a:latin typeface="Calibri"/>
              <a:ea typeface="Calibri"/>
              <a:cs typeface="Calibri"/>
              <a:sym typeface="Calibri"/>
            </a:endParaRPr>
          </a:p>
        </p:txBody>
      </p:sp>
      <p:pic>
        <p:nvPicPr>
          <p:cNvPr id="928" name="Google Shape;928;g88254a00e5_0_112"/>
          <p:cNvPicPr preferRelativeResize="0"/>
          <p:nvPr/>
        </p:nvPicPr>
        <p:blipFill rotWithShape="1">
          <a:blip r:embed="rId3">
            <a:alphaModFix/>
          </a:blip>
          <a:srcRect b="0" l="0" r="0" t="0"/>
          <a:stretch/>
        </p:blipFill>
        <p:spPr>
          <a:xfrm>
            <a:off x="826718" y="1549791"/>
            <a:ext cx="2122358" cy="2662584"/>
          </a:xfrm>
          <a:prstGeom prst="rect">
            <a:avLst/>
          </a:prstGeom>
          <a:noFill/>
          <a:ln cap="flat" cmpd="sng" w="15875">
            <a:solidFill>
              <a:srgbClr val="1D1D1E"/>
            </a:solidFill>
            <a:prstDash val="solid"/>
            <a:round/>
            <a:headEnd len="sm" w="sm" type="none"/>
            <a:tailEnd len="sm" w="sm" type="none"/>
          </a:ln>
        </p:spPr>
      </p:pic>
      <p:pic>
        <p:nvPicPr>
          <p:cNvPr id="929" name="Google Shape;929;g88254a00e5_0_112"/>
          <p:cNvPicPr preferRelativeResize="0"/>
          <p:nvPr/>
        </p:nvPicPr>
        <p:blipFill rotWithShape="1">
          <a:blip r:embed="rId4">
            <a:alphaModFix/>
          </a:blip>
          <a:srcRect b="0" l="0" r="0" t="0"/>
          <a:stretch/>
        </p:blipFill>
        <p:spPr>
          <a:xfrm>
            <a:off x="7975625" y="0"/>
            <a:ext cx="1168374" cy="98390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4" name="Shape 934"/>
        <p:cNvGrpSpPr/>
        <p:nvPr/>
      </p:nvGrpSpPr>
      <p:grpSpPr>
        <a:xfrm>
          <a:off x="0" y="0"/>
          <a:ext cx="0" cy="0"/>
          <a:chOff x="0" y="0"/>
          <a:chExt cx="0" cy="0"/>
        </a:xfrm>
      </p:grpSpPr>
      <p:sp>
        <p:nvSpPr>
          <p:cNvPr id="935" name="Google Shape;935;g88254a00e5_0_12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Rate Your Confidence</a:t>
            </a:r>
            <a:endParaRPr/>
          </a:p>
        </p:txBody>
      </p:sp>
      <p:sp>
        <p:nvSpPr>
          <p:cNvPr id="936" name="Google Shape;936;g88254a00e5_0_120"/>
          <p:cNvSpPr txBox="1"/>
          <p:nvPr>
            <p:ph idx="1" type="body"/>
          </p:nvPr>
        </p:nvSpPr>
        <p:spPr>
          <a:xfrm>
            <a:off x="778700" y="867429"/>
            <a:ext cx="7375743"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1800"/>
              <a:buNone/>
            </a:pPr>
            <a:r>
              <a:rPr lang="en-US">
                <a:solidFill>
                  <a:srgbClr val="4A4A4A"/>
                </a:solidFill>
              </a:rPr>
              <a:t>How </a:t>
            </a:r>
            <a:r>
              <a:rPr b="1" lang="en-US">
                <a:solidFill>
                  <a:srgbClr val="E78B6F"/>
                </a:solidFill>
              </a:rPr>
              <a:t>confident</a:t>
            </a:r>
            <a:r>
              <a:rPr b="1" lang="en-US">
                <a:solidFill>
                  <a:srgbClr val="4A4A4A"/>
                </a:solidFill>
              </a:rPr>
              <a:t> </a:t>
            </a:r>
            <a:r>
              <a:rPr lang="en-US">
                <a:solidFill>
                  <a:srgbClr val="4A4A4A"/>
                </a:solidFill>
              </a:rPr>
              <a:t>do you feel about your ability to:</a:t>
            </a:r>
            <a:endParaRPr/>
          </a:p>
          <a:p>
            <a:pPr indent="0" lvl="0" marL="0" rtl="0" algn="ctr">
              <a:lnSpc>
                <a:spcPct val="90000"/>
              </a:lnSpc>
              <a:spcBef>
                <a:spcPts val="0"/>
              </a:spcBef>
              <a:spcAft>
                <a:spcPts val="0"/>
              </a:spcAft>
              <a:buSzPts val="1530"/>
              <a:buNone/>
            </a:pPr>
            <a:r>
              <a:t/>
            </a:r>
            <a:endParaRPr>
              <a:solidFill>
                <a:srgbClr val="4A4A4A"/>
              </a:solidFill>
            </a:endParaRPr>
          </a:p>
          <a:p>
            <a:pPr indent="-381000" lvl="0" marL="457200" rtl="0" algn="l">
              <a:lnSpc>
                <a:spcPct val="90000"/>
              </a:lnSpc>
              <a:spcBef>
                <a:spcPts val="0"/>
              </a:spcBef>
              <a:spcAft>
                <a:spcPts val="0"/>
              </a:spcAft>
              <a:buClr>
                <a:srgbClr val="4A4A4A"/>
              </a:buClr>
              <a:buSzPts val="1530"/>
              <a:buChar char="●"/>
            </a:pPr>
            <a:r>
              <a:rPr b="1" lang="en-US">
                <a:solidFill>
                  <a:srgbClr val="E78B6F"/>
                </a:solidFill>
              </a:rPr>
              <a:t>Read </a:t>
            </a:r>
            <a:r>
              <a:rPr lang="en-US">
                <a:solidFill>
                  <a:srgbClr val="4A4A4A"/>
                </a:solidFill>
              </a:rPr>
              <a:t>this text</a:t>
            </a:r>
            <a:endParaRPr>
              <a:solidFill>
                <a:srgbClr val="4A4A4A"/>
              </a:solidFill>
            </a:endParaRPr>
          </a:p>
          <a:p>
            <a:pPr indent="-381000" lvl="0" marL="457200" rtl="0" algn="l">
              <a:lnSpc>
                <a:spcPct val="90000"/>
              </a:lnSpc>
              <a:spcBef>
                <a:spcPts val="0"/>
              </a:spcBef>
              <a:spcAft>
                <a:spcPts val="0"/>
              </a:spcAft>
              <a:buClr>
                <a:srgbClr val="4A4A4A"/>
              </a:buClr>
              <a:buSzPts val="1530"/>
              <a:buChar char="●"/>
            </a:pPr>
            <a:r>
              <a:rPr b="1" lang="en-US">
                <a:solidFill>
                  <a:srgbClr val="E78B6F"/>
                </a:solidFill>
              </a:rPr>
              <a:t>Understand </a:t>
            </a:r>
            <a:r>
              <a:rPr lang="en-US">
                <a:solidFill>
                  <a:srgbClr val="4A4A4A"/>
                </a:solidFill>
              </a:rPr>
              <a:t>this text</a:t>
            </a:r>
            <a:endParaRPr>
              <a:solidFill>
                <a:srgbClr val="4A4A4A"/>
              </a:solidFill>
            </a:endParaRPr>
          </a:p>
          <a:p>
            <a:pPr indent="-381000" lvl="0" marL="457200" rtl="0" algn="l">
              <a:lnSpc>
                <a:spcPct val="90000"/>
              </a:lnSpc>
              <a:spcBef>
                <a:spcPts val="0"/>
              </a:spcBef>
              <a:spcAft>
                <a:spcPts val="0"/>
              </a:spcAft>
              <a:buClr>
                <a:srgbClr val="4A4A4A"/>
              </a:buClr>
              <a:buSzPts val="1530"/>
              <a:buChar char="●"/>
            </a:pPr>
            <a:r>
              <a:rPr b="1" lang="en-US">
                <a:solidFill>
                  <a:srgbClr val="E78B6F"/>
                </a:solidFill>
              </a:rPr>
              <a:t>Express</a:t>
            </a:r>
            <a:r>
              <a:rPr b="1" lang="en-US">
                <a:solidFill>
                  <a:srgbClr val="4A4A4A"/>
                </a:solidFill>
              </a:rPr>
              <a:t> </a:t>
            </a:r>
            <a:r>
              <a:rPr lang="en-US">
                <a:solidFill>
                  <a:srgbClr val="4A4A4A"/>
                </a:solidFill>
              </a:rPr>
              <a:t>your understanding of this text</a:t>
            </a:r>
            <a:endParaRPr>
              <a:solidFill>
                <a:srgbClr val="4A4A4A"/>
              </a:solidFill>
            </a:endParaRPr>
          </a:p>
          <a:p>
            <a:pPr indent="0" lvl="0" marL="0" rtl="0" algn="ctr">
              <a:lnSpc>
                <a:spcPct val="90000"/>
              </a:lnSpc>
              <a:spcBef>
                <a:spcPts val="0"/>
              </a:spcBef>
              <a:spcAft>
                <a:spcPts val="0"/>
              </a:spcAft>
              <a:buSzPts val="1800"/>
              <a:buNone/>
            </a:pPr>
            <a:r>
              <a:t/>
            </a:r>
            <a:endParaRPr>
              <a:solidFill>
                <a:srgbClr val="4A4A4A"/>
              </a:solidFill>
            </a:endParaRPr>
          </a:p>
          <a:p>
            <a:pPr indent="0" lvl="0" marL="0" rtl="0" algn="ctr">
              <a:lnSpc>
                <a:spcPct val="90000"/>
              </a:lnSpc>
              <a:spcBef>
                <a:spcPts val="0"/>
              </a:spcBef>
              <a:spcAft>
                <a:spcPts val="0"/>
              </a:spcAft>
              <a:buSzPts val="1800"/>
              <a:buNone/>
            </a:pPr>
            <a:r>
              <a:t/>
            </a:r>
            <a:endParaRPr>
              <a:solidFill>
                <a:srgbClr val="4A4A4A"/>
              </a:solidFill>
            </a:endParaRPr>
          </a:p>
          <a:p>
            <a:pPr indent="0" lvl="0" marL="0" rtl="0" algn="ctr">
              <a:lnSpc>
                <a:spcPct val="90000"/>
              </a:lnSpc>
              <a:spcBef>
                <a:spcPts val="0"/>
              </a:spcBef>
              <a:spcAft>
                <a:spcPts val="0"/>
              </a:spcAft>
              <a:buSzPts val="1800"/>
              <a:buNone/>
            </a:pPr>
            <a:r>
              <a:rPr lang="en-US">
                <a:solidFill>
                  <a:srgbClr val="4A4A4A"/>
                </a:solidFill>
              </a:rPr>
              <a:t>What made this text </a:t>
            </a:r>
            <a:r>
              <a:rPr b="1" lang="en-US">
                <a:solidFill>
                  <a:srgbClr val="E78B6F"/>
                </a:solidFill>
              </a:rPr>
              <a:t>challenging</a:t>
            </a:r>
            <a:r>
              <a:rPr lang="en-US">
                <a:solidFill>
                  <a:srgbClr val="4A4A4A"/>
                </a:solidFill>
              </a:rPr>
              <a:t>?</a:t>
            </a:r>
            <a:endParaRPr>
              <a:solidFill>
                <a:srgbClr val="4A4A4A"/>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1" name="Shape 941"/>
        <p:cNvGrpSpPr/>
        <p:nvPr/>
      </p:nvGrpSpPr>
      <p:grpSpPr>
        <a:xfrm>
          <a:off x="0" y="0"/>
          <a:ext cx="0" cy="0"/>
          <a:chOff x="0" y="0"/>
          <a:chExt cx="0" cy="0"/>
        </a:xfrm>
      </p:grpSpPr>
      <p:sp>
        <p:nvSpPr>
          <p:cNvPr id="942" name="Google Shape;942;g88254a00e5_0_12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rgbClr val="3C4043"/>
                </a:solidFill>
              </a:rPr>
              <a:t>Let’s Discuss!</a:t>
            </a:r>
            <a:endParaRPr>
              <a:solidFill>
                <a:srgbClr val="3C4043"/>
              </a:solidFill>
            </a:endParaRPr>
          </a:p>
        </p:txBody>
      </p:sp>
      <p:sp>
        <p:nvSpPr>
          <p:cNvPr id="943" name="Google Shape;943;g88254a00e5_0_127"/>
          <p:cNvSpPr txBox="1"/>
          <p:nvPr>
            <p:ph idx="1" type="body"/>
          </p:nvPr>
        </p:nvSpPr>
        <p:spPr>
          <a:xfrm>
            <a:off x="3603000" y="2100675"/>
            <a:ext cx="5121300" cy="2611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2800"/>
              <a:buFont typeface="Arial"/>
              <a:buNone/>
            </a:pPr>
            <a:r>
              <a:rPr lang="en-US" sz="2400">
                <a:solidFill>
                  <a:srgbClr val="4A4A4A"/>
                </a:solidFill>
              </a:rPr>
              <a:t>What made this text </a:t>
            </a:r>
            <a:r>
              <a:rPr b="1" lang="en-US" sz="2400">
                <a:solidFill>
                  <a:srgbClr val="E78B6F"/>
                </a:solidFill>
              </a:rPr>
              <a:t>challenging</a:t>
            </a:r>
            <a:r>
              <a:rPr lang="en-US" sz="2400">
                <a:solidFill>
                  <a:srgbClr val="4A4A4A"/>
                </a:solidFill>
              </a:rPr>
              <a:t>?</a:t>
            </a:r>
            <a:endParaRPr sz="2400">
              <a:solidFill>
                <a:srgbClr val="4A4A4A"/>
              </a:solidFill>
            </a:endParaRPr>
          </a:p>
          <a:p>
            <a:pPr indent="0" lvl="0" marL="0" rtl="0" algn="ctr">
              <a:spcBef>
                <a:spcPts val="0"/>
              </a:spcBef>
              <a:spcAft>
                <a:spcPts val="0"/>
              </a:spcAft>
              <a:buClr>
                <a:srgbClr val="000000"/>
              </a:buClr>
              <a:buSzPts val="2800"/>
              <a:buFont typeface="Arial"/>
              <a:buNone/>
            </a:pPr>
            <a:r>
              <a:t/>
            </a:r>
            <a:endParaRPr b="1" sz="2400">
              <a:solidFill>
                <a:schemeClr val="accent6"/>
              </a:solidFill>
            </a:endParaRPr>
          </a:p>
          <a:p>
            <a:pPr indent="0" lvl="0" marL="0" rtl="0" algn="ctr">
              <a:spcBef>
                <a:spcPts val="0"/>
              </a:spcBef>
              <a:spcAft>
                <a:spcPts val="0"/>
              </a:spcAft>
              <a:buClr>
                <a:srgbClr val="000000"/>
              </a:buClr>
              <a:buSzPts val="2800"/>
              <a:buFont typeface="Arial"/>
              <a:buNone/>
            </a:pPr>
            <a:r>
              <a:rPr b="1" lang="en-US" sz="2400">
                <a:solidFill>
                  <a:srgbClr val="E78B6F"/>
                </a:solidFill>
              </a:rPr>
              <a:t>Be specific!</a:t>
            </a:r>
            <a:endParaRPr sz="2400">
              <a:solidFill>
                <a:srgbClr val="4A4A4A"/>
              </a:solidFill>
            </a:endParaRPr>
          </a:p>
        </p:txBody>
      </p:sp>
      <p:pic>
        <p:nvPicPr>
          <p:cNvPr id="944" name="Google Shape;944;g88254a00e5_0_127"/>
          <p:cNvPicPr preferRelativeResize="0"/>
          <p:nvPr/>
        </p:nvPicPr>
        <p:blipFill rotWithShape="1">
          <a:blip r:embed="rId3">
            <a:alphaModFix/>
          </a:blip>
          <a:srcRect b="0" l="0" r="0" t="0"/>
          <a:stretch/>
        </p:blipFill>
        <p:spPr>
          <a:xfrm>
            <a:off x="826718" y="1549791"/>
            <a:ext cx="2122359" cy="2662585"/>
          </a:xfrm>
          <a:prstGeom prst="rect">
            <a:avLst/>
          </a:prstGeom>
          <a:noFill/>
          <a:ln cap="flat" cmpd="sng" w="15875">
            <a:solidFill>
              <a:srgbClr val="1D1D1E"/>
            </a:solidFill>
            <a:prstDash val="solid"/>
            <a:round/>
            <a:headEnd len="sm" w="sm" type="none"/>
            <a:tailEnd len="sm" w="sm" type="none"/>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9" name="Shape 949"/>
        <p:cNvGrpSpPr/>
        <p:nvPr/>
      </p:nvGrpSpPr>
      <p:grpSpPr>
        <a:xfrm>
          <a:off x="0" y="0"/>
          <a:ext cx="0" cy="0"/>
          <a:chOff x="0" y="0"/>
          <a:chExt cx="0" cy="0"/>
        </a:xfrm>
      </p:grpSpPr>
      <p:sp>
        <p:nvSpPr>
          <p:cNvPr id="950" name="Google Shape;950;g88254a00e5_0_13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Build Our Knowledge</a:t>
            </a:r>
            <a:endParaRPr/>
          </a:p>
        </p:txBody>
      </p:sp>
      <p:grpSp>
        <p:nvGrpSpPr>
          <p:cNvPr id="951" name="Google Shape;951;g88254a00e5_0_134"/>
          <p:cNvGrpSpPr/>
          <p:nvPr/>
        </p:nvGrpSpPr>
        <p:grpSpPr>
          <a:xfrm>
            <a:off x="118923" y="1543152"/>
            <a:ext cx="2095679" cy="2552498"/>
            <a:chOff x="290331" y="3056021"/>
            <a:chExt cx="2622221" cy="3749263"/>
          </a:xfrm>
        </p:grpSpPr>
        <p:pic>
          <p:nvPicPr>
            <p:cNvPr id="952" name="Google Shape;952;g88254a00e5_0_134"/>
            <p:cNvPicPr preferRelativeResize="0"/>
            <p:nvPr/>
          </p:nvPicPr>
          <p:blipFill rotWithShape="1">
            <a:blip r:embed="rId3">
              <a:alphaModFix/>
            </a:blip>
            <a:srcRect b="0" l="0" r="0" t="0"/>
            <a:stretch/>
          </p:blipFill>
          <p:spPr>
            <a:xfrm>
              <a:off x="290331" y="3056021"/>
              <a:ext cx="2622221" cy="3304483"/>
            </a:xfrm>
            <a:prstGeom prst="rect">
              <a:avLst/>
            </a:prstGeom>
            <a:noFill/>
            <a:ln cap="flat" cmpd="sng" w="15875">
              <a:solidFill>
                <a:srgbClr val="1D1D1E"/>
              </a:solidFill>
              <a:prstDash val="solid"/>
              <a:round/>
              <a:headEnd len="sm" w="sm" type="none"/>
              <a:tailEnd len="sm" w="sm" type="none"/>
            </a:ln>
          </p:spPr>
        </p:pic>
        <p:sp>
          <p:nvSpPr>
            <p:cNvPr id="953" name="Google Shape;953;g88254a00e5_0_134"/>
            <p:cNvSpPr txBox="1"/>
            <p:nvPr/>
          </p:nvSpPr>
          <p:spPr>
            <a:xfrm>
              <a:off x="591191" y="6497484"/>
              <a:ext cx="2020501"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(Bycatch, n.d.)</a:t>
              </a:r>
              <a:endParaRPr b="0" i="0" sz="1400" u="none" cap="none" strike="noStrike">
                <a:solidFill>
                  <a:srgbClr val="434343"/>
                </a:solidFill>
                <a:latin typeface="Arial"/>
                <a:ea typeface="Arial"/>
                <a:cs typeface="Arial"/>
                <a:sym typeface="Arial"/>
              </a:endParaRPr>
            </a:p>
          </p:txBody>
        </p:sp>
      </p:grpSp>
      <p:grpSp>
        <p:nvGrpSpPr>
          <p:cNvPr id="954" name="Google Shape;954;g88254a00e5_0_134"/>
          <p:cNvGrpSpPr/>
          <p:nvPr/>
        </p:nvGrpSpPr>
        <p:grpSpPr>
          <a:xfrm>
            <a:off x="2426000" y="1543150"/>
            <a:ext cx="2151951" cy="2552500"/>
            <a:chOff x="3179935" y="2304555"/>
            <a:chExt cx="2692631" cy="3749266"/>
          </a:xfrm>
        </p:grpSpPr>
        <p:pic>
          <p:nvPicPr>
            <p:cNvPr id="955" name="Google Shape;955;g88254a00e5_0_134"/>
            <p:cNvPicPr preferRelativeResize="0"/>
            <p:nvPr/>
          </p:nvPicPr>
          <p:blipFill rotWithShape="1">
            <a:blip r:embed="rId4">
              <a:alphaModFix/>
            </a:blip>
            <a:srcRect b="0" l="0" r="0" t="0"/>
            <a:stretch/>
          </p:blipFill>
          <p:spPr>
            <a:xfrm>
              <a:off x="3179935" y="2304555"/>
              <a:ext cx="2692631" cy="3320176"/>
            </a:xfrm>
            <a:prstGeom prst="rect">
              <a:avLst/>
            </a:prstGeom>
            <a:noFill/>
            <a:ln cap="flat" cmpd="sng" w="15875">
              <a:solidFill>
                <a:srgbClr val="1D1D1E"/>
              </a:solidFill>
              <a:prstDash val="solid"/>
              <a:round/>
              <a:headEnd len="sm" w="sm" type="none"/>
              <a:tailEnd len="sm" w="sm" type="none"/>
            </a:ln>
          </p:spPr>
        </p:pic>
        <p:sp>
          <p:nvSpPr>
            <p:cNvPr id="956" name="Google Shape;956;g88254a00e5_0_134"/>
            <p:cNvSpPr txBox="1"/>
            <p:nvPr/>
          </p:nvSpPr>
          <p:spPr>
            <a:xfrm>
              <a:off x="3347965" y="5746021"/>
              <a:ext cx="24399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(Wild Caught, 2014)</a:t>
              </a:r>
              <a:endParaRPr b="0" i="0" sz="1400" u="none" cap="none" strike="noStrike">
                <a:solidFill>
                  <a:srgbClr val="434343"/>
                </a:solidFill>
                <a:latin typeface="Arial"/>
                <a:ea typeface="Arial"/>
                <a:cs typeface="Arial"/>
                <a:sym typeface="Arial"/>
              </a:endParaRPr>
            </a:p>
          </p:txBody>
        </p:sp>
      </p:grpSp>
      <p:grpSp>
        <p:nvGrpSpPr>
          <p:cNvPr id="957" name="Google Shape;957;g88254a00e5_0_134"/>
          <p:cNvGrpSpPr/>
          <p:nvPr/>
        </p:nvGrpSpPr>
        <p:grpSpPr>
          <a:xfrm>
            <a:off x="6950828" y="1571043"/>
            <a:ext cx="2124761" cy="2496696"/>
            <a:chOff x="9149749" y="898358"/>
            <a:chExt cx="2658610" cy="3667298"/>
          </a:xfrm>
        </p:grpSpPr>
        <p:pic>
          <p:nvPicPr>
            <p:cNvPr id="958" name="Google Shape;958;g88254a00e5_0_134"/>
            <p:cNvPicPr preferRelativeResize="0"/>
            <p:nvPr/>
          </p:nvPicPr>
          <p:blipFill rotWithShape="1">
            <a:blip r:embed="rId5">
              <a:alphaModFix/>
            </a:blip>
            <a:srcRect b="0" l="0" r="0" t="0"/>
            <a:stretch/>
          </p:blipFill>
          <p:spPr>
            <a:xfrm>
              <a:off x="9149749" y="898358"/>
              <a:ext cx="2658610" cy="3292642"/>
            </a:xfrm>
            <a:prstGeom prst="rect">
              <a:avLst/>
            </a:prstGeom>
            <a:noFill/>
            <a:ln cap="flat" cmpd="sng" w="15875">
              <a:solidFill>
                <a:srgbClr val="1D1D1E"/>
              </a:solidFill>
              <a:prstDash val="solid"/>
              <a:round/>
              <a:headEnd len="sm" w="sm" type="none"/>
              <a:tailEnd len="sm" w="sm" type="none"/>
            </a:ln>
          </p:spPr>
        </p:pic>
        <p:sp>
          <p:nvSpPr>
            <p:cNvPr id="959" name="Google Shape;959;g88254a00e5_0_134"/>
            <p:cNvSpPr txBox="1"/>
            <p:nvPr/>
          </p:nvSpPr>
          <p:spPr>
            <a:xfrm>
              <a:off x="9592054" y="4257856"/>
              <a:ext cx="20205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(Pacific Cod, n.d.)</a:t>
              </a:r>
              <a:endParaRPr b="0" i="0" sz="1400" u="none" cap="none" strike="noStrike">
                <a:solidFill>
                  <a:srgbClr val="434343"/>
                </a:solidFill>
                <a:latin typeface="Arial"/>
                <a:ea typeface="Arial"/>
                <a:cs typeface="Arial"/>
                <a:sym typeface="Arial"/>
              </a:endParaRPr>
            </a:p>
          </p:txBody>
        </p:sp>
      </p:grpSp>
      <p:grpSp>
        <p:nvGrpSpPr>
          <p:cNvPr id="960" name="Google Shape;960;g88254a00e5_0_134"/>
          <p:cNvGrpSpPr/>
          <p:nvPr/>
        </p:nvGrpSpPr>
        <p:grpSpPr>
          <a:xfrm>
            <a:off x="4789357" y="1543142"/>
            <a:ext cx="1950072" cy="2552516"/>
            <a:chOff x="6311313" y="1510068"/>
            <a:chExt cx="2440030" cy="3749289"/>
          </a:xfrm>
        </p:grpSpPr>
        <p:pic>
          <p:nvPicPr>
            <p:cNvPr id="961" name="Google Shape;961;g88254a00e5_0_134"/>
            <p:cNvPicPr preferRelativeResize="0"/>
            <p:nvPr/>
          </p:nvPicPr>
          <p:blipFill rotWithShape="1">
            <a:blip r:embed="rId6">
              <a:alphaModFix/>
            </a:blip>
            <a:srcRect b="0" l="0" r="0" t="0"/>
            <a:stretch/>
          </p:blipFill>
          <p:spPr>
            <a:xfrm>
              <a:off x="6311313" y="1510068"/>
              <a:ext cx="2440030" cy="3329561"/>
            </a:xfrm>
            <a:prstGeom prst="rect">
              <a:avLst/>
            </a:prstGeom>
            <a:noFill/>
            <a:ln cap="flat" cmpd="sng" w="9525">
              <a:solidFill>
                <a:srgbClr val="3B3B3D"/>
              </a:solidFill>
              <a:prstDash val="solid"/>
              <a:round/>
              <a:headEnd len="sm" w="sm" type="none"/>
              <a:tailEnd len="sm" w="sm" type="none"/>
            </a:ln>
          </p:spPr>
        </p:pic>
        <p:sp>
          <p:nvSpPr>
            <p:cNvPr id="962" name="Google Shape;962;g88254a00e5_0_134"/>
            <p:cNvSpPr txBox="1"/>
            <p:nvPr/>
          </p:nvSpPr>
          <p:spPr>
            <a:xfrm>
              <a:off x="6521079" y="4951557"/>
              <a:ext cx="20205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(Fishing Gear 101)</a:t>
              </a:r>
              <a:endParaRPr b="0" i="0" sz="1400" u="none" cap="none" strike="noStrike">
                <a:solidFill>
                  <a:srgbClr val="434343"/>
                </a:solidFill>
                <a:latin typeface="Arial"/>
                <a:ea typeface="Arial"/>
                <a:cs typeface="Arial"/>
                <a:sym typeface="Arial"/>
              </a:endParaRPr>
            </a:p>
          </p:txBody>
        </p:sp>
      </p:grpSp>
      <p:pic>
        <p:nvPicPr>
          <p:cNvPr id="963" name="Google Shape;963;g88254a00e5_0_134"/>
          <p:cNvPicPr preferRelativeResize="0"/>
          <p:nvPr/>
        </p:nvPicPr>
        <p:blipFill rotWithShape="1">
          <a:blip r:embed="rId7">
            <a:alphaModFix/>
          </a:blip>
          <a:srcRect b="0" l="0" r="0" t="0"/>
          <a:stretch/>
        </p:blipFill>
        <p:spPr>
          <a:xfrm>
            <a:off x="7975625" y="0"/>
            <a:ext cx="1168374" cy="983900"/>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8" name="Shape 968"/>
        <p:cNvGrpSpPr/>
        <p:nvPr/>
      </p:nvGrpSpPr>
      <p:grpSpPr>
        <a:xfrm>
          <a:off x="0" y="0"/>
          <a:ext cx="0" cy="0"/>
          <a:chOff x="0" y="0"/>
          <a:chExt cx="0" cy="0"/>
        </a:xfrm>
      </p:grpSpPr>
      <p:sp>
        <p:nvSpPr>
          <p:cNvPr id="969" name="Google Shape;969;g88254a00e5_0_15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Build Our Knowledge</a:t>
            </a:r>
            <a:endParaRPr/>
          </a:p>
        </p:txBody>
      </p:sp>
      <p:sp>
        <p:nvSpPr>
          <p:cNvPr id="970" name="Google Shape;970;g88254a00e5_0_152"/>
          <p:cNvSpPr txBox="1"/>
          <p:nvPr>
            <p:ph idx="1" type="body"/>
          </p:nvPr>
        </p:nvSpPr>
        <p:spPr>
          <a:xfrm>
            <a:off x="540707" y="867427"/>
            <a:ext cx="7823225"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b="1" lang="en-US">
                <a:solidFill>
                  <a:srgbClr val="E78B6F"/>
                </a:solidFill>
              </a:rPr>
              <a:t>Independently read </a:t>
            </a:r>
            <a:r>
              <a:rPr lang="en-US">
                <a:solidFill>
                  <a:srgbClr val="4A4A4A"/>
                </a:solidFill>
              </a:rPr>
              <a:t>the 3 texts:</a:t>
            </a:r>
            <a:endParaRPr>
              <a:solidFill>
                <a:srgbClr val="4A4A4A"/>
              </a:solidFill>
            </a:endParaRPr>
          </a:p>
          <a:p>
            <a:pPr indent="-347345" lvl="0" marL="457200" rtl="0" algn="l">
              <a:lnSpc>
                <a:spcPct val="90000"/>
              </a:lnSpc>
              <a:spcBef>
                <a:spcPts val="1000"/>
              </a:spcBef>
              <a:spcAft>
                <a:spcPts val="0"/>
              </a:spcAft>
              <a:buClr>
                <a:srgbClr val="4A4A4A"/>
              </a:buClr>
              <a:buSzPts val="1200"/>
              <a:buFont typeface="Calibri"/>
              <a:buChar char="●"/>
            </a:pPr>
            <a:r>
              <a:rPr lang="en-US">
                <a:solidFill>
                  <a:srgbClr val="4A4A4A"/>
                </a:solidFill>
              </a:rPr>
              <a:t>“Bycatch”</a:t>
            </a:r>
            <a:endParaRPr>
              <a:solidFill>
                <a:srgbClr val="4A4A4A"/>
              </a:solidFill>
            </a:endParaRPr>
          </a:p>
          <a:p>
            <a:pPr indent="-347345" lvl="0" marL="457200" rtl="0" algn="l">
              <a:lnSpc>
                <a:spcPct val="90000"/>
              </a:lnSpc>
              <a:spcBef>
                <a:spcPts val="1000"/>
              </a:spcBef>
              <a:spcAft>
                <a:spcPts val="0"/>
              </a:spcAft>
              <a:buClr>
                <a:srgbClr val="4A4A4A"/>
              </a:buClr>
              <a:buSzPts val="1200"/>
              <a:buFont typeface="Calibri"/>
              <a:buChar char="●"/>
            </a:pPr>
            <a:r>
              <a:rPr lang="en-US">
                <a:solidFill>
                  <a:srgbClr val="4A4A4A"/>
                </a:solidFill>
              </a:rPr>
              <a:t>“The Safina Center: Wild-Caught Seafood Rating Methodology”</a:t>
            </a:r>
            <a:endParaRPr>
              <a:solidFill>
                <a:srgbClr val="4A4A4A"/>
              </a:solidFill>
            </a:endParaRPr>
          </a:p>
          <a:p>
            <a:pPr indent="-347345" lvl="0" marL="457200" rtl="0" algn="l">
              <a:lnSpc>
                <a:spcPct val="90000"/>
              </a:lnSpc>
              <a:spcBef>
                <a:spcPts val="1000"/>
              </a:spcBef>
              <a:spcAft>
                <a:spcPts val="0"/>
              </a:spcAft>
              <a:buClr>
                <a:srgbClr val="4A4A4A"/>
              </a:buClr>
              <a:buSzPts val="1200"/>
              <a:buFont typeface="Calibri"/>
              <a:buChar char="●"/>
            </a:pPr>
            <a:r>
              <a:rPr lang="en-US">
                <a:solidFill>
                  <a:srgbClr val="4A4A4A"/>
                </a:solidFill>
              </a:rPr>
              <a:t>“Fishing Gear 101: Longlines and Trawls”</a:t>
            </a:r>
            <a:endParaRPr/>
          </a:p>
          <a:p>
            <a:pPr indent="0" lvl="0" marL="88900" rtl="0" algn="l">
              <a:lnSpc>
                <a:spcPct val="90000"/>
              </a:lnSpc>
              <a:spcBef>
                <a:spcPts val="1000"/>
              </a:spcBef>
              <a:spcAft>
                <a:spcPts val="0"/>
              </a:spcAft>
              <a:buClr>
                <a:srgbClr val="4A4A4A"/>
              </a:buClr>
              <a:buSzPts val="2200"/>
              <a:buNone/>
            </a:pPr>
            <a:r>
              <a:t/>
            </a:r>
            <a:endParaRPr>
              <a:solidFill>
                <a:srgbClr val="4A4A4A"/>
              </a:solidFill>
            </a:endParaRPr>
          </a:p>
          <a:p>
            <a:pPr indent="0" lvl="0" marL="0" rtl="0" algn="l">
              <a:lnSpc>
                <a:spcPct val="90000"/>
              </a:lnSpc>
              <a:spcBef>
                <a:spcPts val="1000"/>
              </a:spcBef>
              <a:spcAft>
                <a:spcPts val="1000"/>
              </a:spcAft>
              <a:buSzPts val="1800"/>
              <a:buNone/>
            </a:pPr>
            <a:r>
              <a:rPr lang="en-US">
                <a:solidFill>
                  <a:srgbClr val="434343"/>
                </a:solidFill>
              </a:rPr>
              <a:t>As you read, </a:t>
            </a:r>
            <a:r>
              <a:rPr b="1" lang="en-US">
                <a:solidFill>
                  <a:srgbClr val="E78B6F"/>
                </a:solidFill>
              </a:rPr>
              <a:t>underline</a:t>
            </a:r>
            <a:r>
              <a:rPr b="1" lang="en-US">
                <a:solidFill>
                  <a:schemeClr val="accent6"/>
                </a:solidFill>
              </a:rPr>
              <a:t> </a:t>
            </a:r>
            <a:r>
              <a:rPr lang="en-US">
                <a:solidFill>
                  <a:srgbClr val="4A4A4A"/>
                </a:solidFill>
              </a:rPr>
              <a:t>any information that may help you better understand the scientific report.</a:t>
            </a:r>
            <a:endParaRPr>
              <a:solidFill>
                <a:srgbClr val="4A4A4A"/>
              </a:solidFill>
            </a:endParaRPr>
          </a:p>
        </p:txBody>
      </p:sp>
      <p:pic>
        <p:nvPicPr>
          <p:cNvPr id="971" name="Google Shape;971;g88254a00e5_0_152"/>
          <p:cNvPicPr preferRelativeResize="0"/>
          <p:nvPr/>
        </p:nvPicPr>
        <p:blipFill rotWithShape="1">
          <a:blip r:embed="rId3">
            <a:alphaModFix/>
          </a:blip>
          <a:srcRect b="0" l="0" r="0" t="0"/>
          <a:stretch/>
        </p:blipFill>
        <p:spPr>
          <a:xfrm>
            <a:off x="7975625" y="0"/>
            <a:ext cx="1168374" cy="983900"/>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6" name="Shape 976"/>
        <p:cNvGrpSpPr/>
        <p:nvPr/>
      </p:nvGrpSpPr>
      <p:grpSpPr>
        <a:xfrm>
          <a:off x="0" y="0"/>
          <a:ext cx="0" cy="0"/>
          <a:chOff x="0" y="0"/>
          <a:chExt cx="0" cy="0"/>
        </a:xfrm>
      </p:grpSpPr>
      <p:sp>
        <p:nvSpPr>
          <p:cNvPr id="977" name="Google Shape;977;g88254a00e5_0_16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Knowledge Building: Debrief</a:t>
            </a:r>
            <a:endParaRPr/>
          </a:p>
        </p:txBody>
      </p:sp>
      <p:sp>
        <p:nvSpPr>
          <p:cNvPr id="978" name="Google Shape;978;g88254a00e5_0_160"/>
          <p:cNvSpPr txBox="1"/>
          <p:nvPr>
            <p:ph idx="1" type="body"/>
          </p:nvPr>
        </p:nvSpPr>
        <p:spPr>
          <a:xfrm>
            <a:off x="655245" y="1047600"/>
            <a:ext cx="3173478"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lang="en-US">
                <a:solidFill>
                  <a:srgbClr val="4A4A4A"/>
                </a:solidFill>
              </a:rPr>
              <a:t>What </a:t>
            </a:r>
            <a:r>
              <a:rPr b="1" lang="en-US">
                <a:solidFill>
                  <a:srgbClr val="E78B6F"/>
                </a:solidFill>
              </a:rPr>
              <a:t>knowledge</a:t>
            </a:r>
            <a:r>
              <a:rPr b="1" lang="en-US">
                <a:solidFill>
                  <a:srgbClr val="4A4A4A"/>
                </a:solidFill>
              </a:rPr>
              <a:t> </a:t>
            </a:r>
            <a:r>
              <a:rPr lang="en-US">
                <a:solidFill>
                  <a:srgbClr val="4A4A4A"/>
                </a:solidFill>
              </a:rPr>
              <a:t>did you gain from these texts that will help you better understand the scientific report?</a:t>
            </a:r>
            <a:br>
              <a:rPr lang="en-US"/>
            </a:br>
            <a:endParaRPr/>
          </a:p>
          <a:p>
            <a:pPr indent="0" lvl="0" marL="0" rtl="0" algn="ctr">
              <a:lnSpc>
                <a:spcPct val="90000"/>
              </a:lnSpc>
              <a:spcBef>
                <a:spcPts val="750"/>
              </a:spcBef>
              <a:spcAft>
                <a:spcPts val="0"/>
              </a:spcAft>
              <a:buSzPts val="1800"/>
              <a:buNone/>
            </a:pPr>
            <a:r>
              <a:rPr b="1" lang="en-US">
                <a:solidFill>
                  <a:srgbClr val="E78B6F"/>
                </a:solidFill>
              </a:rPr>
              <a:t>Be specific!</a:t>
            </a:r>
            <a:endParaRPr b="1">
              <a:solidFill>
                <a:srgbClr val="E78B6F"/>
              </a:solidFill>
            </a:endParaRPr>
          </a:p>
        </p:txBody>
      </p:sp>
      <p:grpSp>
        <p:nvGrpSpPr>
          <p:cNvPr id="979" name="Google Shape;979;g88254a00e5_0_160"/>
          <p:cNvGrpSpPr/>
          <p:nvPr/>
        </p:nvGrpSpPr>
        <p:grpSpPr>
          <a:xfrm>
            <a:off x="4023483" y="1142993"/>
            <a:ext cx="2705345" cy="2692910"/>
            <a:chOff x="-355204" y="3500256"/>
            <a:chExt cx="2705345" cy="2692910"/>
          </a:xfrm>
        </p:grpSpPr>
        <p:pic>
          <p:nvPicPr>
            <p:cNvPr id="980" name="Google Shape;980;g88254a00e5_0_160"/>
            <p:cNvPicPr preferRelativeResize="0"/>
            <p:nvPr/>
          </p:nvPicPr>
          <p:blipFill rotWithShape="1">
            <a:blip r:embed="rId3">
              <a:alphaModFix/>
            </a:blip>
            <a:srcRect b="0" l="0" r="0" t="0"/>
            <a:stretch/>
          </p:blipFill>
          <p:spPr>
            <a:xfrm>
              <a:off x="292290" y="3500256"/>
              <a:ext cx="2057851" cy="2289703"/>
            </a:xfrm>
            <a:prstGeom prst="rect">
              <a:avLst/>
            </a:prstGeom>
            <a:noFill/>
            <a:ln cap="flat" cmpd="sng" w="15875">
              <a:solidFill>
                <a:srgbClr val="1D1D1E"/>
              </a:solidFill>
              <a:prstDash val="solid"/>
              <a:round/>
              <a:headEnd len="sm" w="sm" type="none"/>
              <a:tailEnd len="sm" w="sm" type="none"/>
            </a:ln>
          </p:spPr>
        </p:pic>
        <p:sp>
          <p:nvSpPr>
            <p:cNvPr id="981" name="Google Shape;981;g88254a00e5_0_160"/>
            <p:cNvSpPr txBox="1"/>
            <p:nvPr/>
          </p:nvSpPr>
          <p:spPr>
            <a:xfrm>
              <a:off x="-355204" y="5885366"/>
              <a:ext cx="20205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797878"/>
                  </a:solidFill>
                  <a:latin typeface="Calibri"/>
                  <a:ea typeface="Calibri"/>
                  <a:cs typeface="Calibri"/>
                  <a:sym typeface="Calibri"/>
                </a:rPr>
                <a:t>(Bycatch, n.d.)</a:t>
              </a:r>
              <a:endParaRPr b="0" i="0" sz="1400" u="none" cap="none" strike="noStrike">
                <a:solidFill>
                  <a:srgbClr val="000000"/>
                </a:solidFill>
                <a:latin typeface="Arial"/>
                <a:ea typeface="Arial"/>
                <a:cs typeface="Arial"/>
                <a:sym typeface="Arial"/>
              </a:endParaRPr>
            </a:p>
          </p:txBody>
        </p:sp>
      </p:grpSp>
      <p:grpSp>
        <p:nvGrpSpPr>
          <p:cNvPr id="982" name="Google Shape;982;g88254a00e5_0_160"/>
          <p:cNvGrpSpPr/>
          <p:nvPr/>
        </p:nvGrpSpPr>
        <p:grpSpPr>
          <a:xfrm>
            <a:off x="5187621" y="1600803"/>
            <a:ext cx="2590260" cy="2627692"/>
            <a:chOff x="2245296" y="2633990"/>
            <a:chExt cx="2590260" cy="2627692"/>
          </a:xfrm>
        </p:grpSpPr>
        <p:pic>
          <p:nvPicPr>
            <p:cNvPr id="983" name="Google Shape;983;g88254a00e5_0_160"/>
            <p:cNvPicPr preferRelativeResize="0"/>
            <p:nvPr/>
          </p:nvPicPr>
          <p:blipFill rotWithShape="1">
            <a:blip r:embed="rId4">
              <a:alphaModFix/>
            </a:blip>
            <a:srcRect b="0" l="0" r="0" t="0"/>
            <a:stretch/>
          </p:blipFill>
          <p:spPr>
            <a:xfrm>
              <a:off x="2713068" y="2633990"/>
              <a:ext cx="2122488" cy="2319887"/>
            </a:xfrm>
            <a:prstGeom prst="rect">
              <a:avLst/>
            </a:prstGeom>
            <a:noFill/>
            <a:ln cap="flat" cmpd="sng" w="15875">
              <a:solidFill>
                <a:srgbClr val="1D1D1E"/>
              </a:solidFill>
              <a:prstDash val="solid"/>
              <a:round/>
              <a:headEnd len="sm" w="sm" type="none"/>
              <a:tailEnd len="sm" w="sm" type="none"/>
            </a:ln>
          </p:spPr>
        </p:pic>
        <p:sp>
          <p:nvSpPr>
            <p:cNvPr id="984" name="Google Shape;984;g88254a00e5_0_160"/>
            <p:cNvSpPr txBox="1"/>
            <p:nvPr/>
          </p:nvSpPr>
          <p:spPr>
            <a:xfrm>
              <a:off x="2245296" y="4953882"/>
              <a:ext cx="20205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797878"/>
                  </a:solidFill>
                  <a:latin typeface="Calibri"/>
                  <a:ea typeface="Calibri"/>
                  <a:cs typeface="Calibri"/>
                  <a:sym typeface="Calibri"/>
                </a:rPr>
                <a:t>(Wild Caught, 2014)</a:t>
              </a:r>
              <a:endParaRPr b="0" i="0" sz="1400" u="none" cap="none" strike="noStrike">
                <a:solidFill>
                  <a:srgbClr val="000000"/>
                </a:solidFill>
                <a:latin typeface="Arial"/>
                <a:ea typeface="Arial"/>
                <a:cs typeface="Arial"/>
                <a:sym typeface="Arial"/>
              </a:endParaRPr>
            </a:p>
          </p:txBody>
        </p:sp>
      </p:grpSp>
      <p:grpSp>
        <p:nvGrpSpPr>
          <p:cNvPr id="985" name="Google Shape;985;g88254a00e5_0_160"/>
          <p:cNvGrpSpPr/>
          <p:nvPr/>
        </p:nvGrpSpPr>
        <p:grpSpPr>
          <a:xfrm>
            <a:off x="6999084" y="2013473"/>
            <a:ext cx="2070780" cy="2672827"/>
            <a:chOff x="5198484" y="1750598"/>
            <a:chExt cx="2070780" cy="2672827"/>
          </a:xfrm>
        </p:grpSpPr>
        <p:pic>
          <p:nvPicPr>
            <p:cNvPr id="986" name="Google Shape;986;g88254a00e5_0_160"/>
            <p:cNvPicPr preferRelativeResize="0"/>
            <p:nvPr/>
          </p:nvPicPr>
          <p:blipFill rotWithShape="1">
            <a:blip r:embed="rId5">
              <a:alphaModFix/>
            </a:blip>
            <a:srcRect b="0" l="0" r="0" t="0"/>
            <a:stretch/>
          </p:blipFill>
          <p:spPr>
            <a:xfrm>
              <a:off x="5198484" y="1750598"/>
              <a:ext cx="2070780" cy="2365034"/>
            </a:xfrm>
            <a:prstGeom prst="rect">
              <a:avLst/>
            </a:prstGeom>
            <a:noFill/>
            <a:ln cap="flat" cmpd="sng" w="9525">
              <a:solidFill>
                <a:srgbClr val="3B3B3D"/>
              </a:solidFill>
              <a:prstDash val="solid"/>
              <a:round/>
              <a:headEnd len="sm" w="sm" type="none"/>
              <a:tailEnd len="sm" w="sm" type="none"/>
            </a:ln>
          </p:spPr>
        </p:pic>
        <p:sp>
          <p:nvSpPr>
            <p:cNvPr id="987" name="Google Shape;987;g88254a00e5_0_160"/>
            <p:cNvSpPr txBox="1"/>
            <p:nvPr/>
          </p:nvSpPr>
          <p:spPr>
            <a:xfrm>
              <a:off x="5198490" y="4115625"/>
              <a:ext cx="20205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797878"/>
                  </a:solidFill>
                  <a:latin typeface="Calibri"/>
                  <a:ea typeface="Calibri"/>
                  <a:cs typeface="Calibri"/>
                  <a:sym typeface="Calibri"/>
                </a:rPr>
                <a:t>(Fishing Gear 101)</a:t>
              </a:r>
              <a:endParaRPr b="0" i="0" sz="1400" u="none" cap="none" strike="noStrike">
                <a:solidFill>
                  <a:srgbClr val="000000"/>
                </a:solidFill>
                <a:latin typeface="Arial"/>
                <a:ea typeface="Arial"/>
                <a:cs typeface="Arial"/>
                <a:sym typeface="Arial"/>
              </a:endParaRPr>
            </a:p>
          </p:txBody>
        </p:sp>
      </p:grpSp>
      <p:pic>
        <p:nvPicPr>
          <p:cNvPr id="988" name="Google Shape;988;g88254a00e5_0_160"/>
          <p:cNvPicPr preferRelativeResize="0"/>
          <p:nvPr/>
        </p:nvPicPr>
        <p:blipFill rotWithShape="1">
          <a:blip r:embed="rId6">
            <a:alphaModFix/>
          </a:blip>
          <a:srcRect b="0" l="0" r="0" t="0"/>
          <a:stretch/>
        </p:blipFill>
        <p:spPr>
          <a:xfrm>
            <a:off x="7975625" y="0"/>
            <a:ext cx="1168374" cy="983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 name="Shape 143"/>
        <p:cNvGrpSpPr/>
        <p:nvPr/>
      </p:nvGrpSpPr>
      <p:grpSpPr>
        <a:xfrm>
          <a:off x="0" y="0"/>
          <a:ext cx="0" cy="0"/>
          <a:chOff x="0" y="0"/>
          <a:chExt cx="0" cy="0"/>
        </a:xfrm>
      </p:grpSpPr>
      <p:sp>
        <p:nvSpPr>
          <p:cNvPr id="144" name="Google Shape;144;p1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This or That</a:t>
            </a:r>
            <a:endParaRPr/>
          </a:p>
        </p:txBody>
      </p:sp>
      <p:sp>
        <p:nvSpPr>
          <p:cNvPr id="145" name="Google Shape;145;p11"/>
          <p:cNvSpPr txBox="1"/>
          <p:nvPr/>
        </p:nvSpPr>
        <p:spPr>
          <a:xfrm>
            <a:off x="760775" y="2398100"/>
            <a:ext cx="7773000" cy="152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DE8269"/>
                </a:solidFill>
                <a:latin typeface="Calibri"/>
                <a:ea typeface="Calibri"/>
                <a:cs typeface="Calibri"/>
                <a:sym typeface="Calibri"/>
              </a:rPr>
              <a:t>Beach</a:t>
            </a:r>
            <a:r>
              <a:rPr b="1" lang="en-US" sz="2400">
                <a:latin typeface="Calibri"/>
                <a:ea typeface="Calibri"/>
                <a:cs typeface="Calibri"/>
                <a:sym typeface="Calibri"/>
              </a:rPr>
              <a:t>				        </a:t>
            </a:r>
            <a:r>
              <a:rPr lang="en-US" sz="2400">
                <a:latin typeface="Calibri"/>
                <a:ea typeface="Calibri"/>
                <a:cs typeface="Calibri"/>
                <a:sym typeface="Calibri"/>
              </a:rPr>
              <a:t>OR</a:t>
            </a:r>
            <a:r>
              <a:rPr b="1" lang="en-US" sz="2400">
                <a:latin typeface="Calibri"/>
                <a:ea typeface="Calibri"/>
                <a:cs typeface="Calibri"/>
                <a:sym typeface="Calibri"/>
              </a:rPr>
              <a:t>				</a:t>
            </a:r>
            <a:r>
              <a:rPr b="1" lang="en-US" sz="2400">
                <a:solidFill>
                  <a:srgbClr val="DE8269"/>
                </a:solidFill>
                <a:latin typeface="Calibri"/>
                <a:ea typeface="Calibri"/>
                <a:cs typeface="Calibri"/>
                <a:sym typeface="Calibri"/>
              </a:rPr>
              <a:t>Mountains</a:t>
            </a:r>
            <a:endParaRPr b="1" sz="2400">
              <a:solidFill>
                <a:srgbClr val="DE8269"/>
              </a:solidFill>
              <a:latin typeface="Calibri"/>
              <a:ea typeface="Calibri"/>
              <a:cs typeface="Calibri"/>
              <a:sym typeface="Calibri"/>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3" name="Shape 993"/>
        <p:cNvGrpSpPr/>
        <p:nvPr/>
      </p:nvGrpSpPr>
      <p:grpSpPr>
        <a:xfrm>
          <a:off x="0" y="0"/>
          <a:ext cx="0" cy="0"/>
          <a:chOff x="0" y="0"/>
          <a:chExt cx="0" cy="0"/>
        </a:xfrm>
      </p:grpSpPr>
      <p:sp>
        <p:nvSpPr>
          <p:cNvPr id="994" name="Google Shape;994;g88254a00e5_0_17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Revisit the Report: Structure</a:t>
            </a:r>
            <a:endParaRPr/>
          </a:p>
        </p:txBody>
      </p:sp>
      <p:sp>
        <p:nvSpPr>
          <p:cNvPr id="995" name="Google Shape;995;g88254a00e5_0_176"/>
          <p:cNvSpPr txBox="1"/>
          <p:nvPr/>
        </p:nvSpPr>
        <p:spPr>
          <a:xfrm>
            <a:off x="3320300" y="1699750"/>
            <a:ext cx="5514000" cy="2512800"/>
          </a:xfrm>
          <a:prstGeom prst="rect">
            <a:avLst/>
          </a:prstGeom>
          <a:noFill/>
          <a:ln>
            <a:noFill/>
          </a:ln>
        </p:spPr>
        <p:txBody>
          <a:bodyPr anchorCtr="0" anchor="ctr" bIns="45700" lIns="91425" spcFirstLastPara="1" rIns="91425" wrap="square" tIns="45700">
            <a:noAutofit/>
          </a:bodyPr>
          <a:lstStyle/>
          <a:p>
            <a:pPr indent="-247650" lvl="0" marL="285750" marR="0" rtl="0" algn="l">
              <a:lnSpc>
                <a:spcPct val="100000"/>
              </a:lnSpc>
              <a:spcBef>
                <a:spcPts val="0"/>
              </a:spcBef>
              <a:spcAft>
                <a:spcPts val="0"/>
              </a:spcAft>
              <a:buClr>
                <a:srgbClr val="000000"/>
              </a:buClr>
              <a:buSzPts val="1200"/>
              <a:buFont typeface="Calibri"/>
              <a:buChar char="•"/>
            </a:pPr>
            <a:r>
              <a:rPr b="0" i="0" lang="en-US" sz="1800" u="none" cap="none" strike="noStrike">
                <a:solidFill>
                  <a:srgbClr val="4A4A4A"/>
                </a:solidFill>
                <a:latin typeface="Calibri"/>
                <a:ea typeface="Calibri"/>
                <a:cs typeface="Calibri"/>
                <a:sym typeface="Calibri"/>
              </a:rPr>
              <a:t>Which text might help us understand the </a:t>
            </a:r>
            <a:r>
              <a:rPr b="1" i="0" lang="en-US" sz="1800" u="none" cap="none" strike="noStrike">
                <a:solidFill>
                  <a:srgbClr val="E78B6F"/>
                </a:solidFill>
                <a:latin typeface="Calibri"/>
                <a:ea typeface="Calibri"/>
                <a:cs typeface="Calibri"/>
                <a:sym typeface="Calibri"/>
              </a:rPr>
              <a:t>structure</a:t>
            </a:r>
            <a:r>
              <a:rPr b="1" i="0" lang="en-US" sz="1800" u="none" cap="none" strike="noStrike">
                <a:solidFill>
                  <a:srgbClr val="4A4A4A"/>
                </a:solidFill>
                <a:latin typeface="Calibri"/>
                <a:ea typeface="Calibri"/>
                <a:cs typeface="Calibri"/>
                <a:sym typeface="Calibri"/>
              </a:rPr>
              <a:t> </a:t>
            </a:r>
            <a:r>
              <a:rPr b="0" i="0" lang="en-US" sz="1800" u="none" cap="none" strike="noStrike">
                <a:solidFill>
                  <a:srgbClr val="4A4A4A"/>
                </a:solidFill>
                <a:latin typeface="Calibri"/>
                <a:ea typeface="Calibri"/>
                <a:cs typeface="Calibri"/>
                <a:sym typeface="Calibri"/>
              </a:rPr>
              <a:t>of the report?</a:t>
            </a:r>
            <a:endParaRPr b="0" i="0" sz="1800" u="none" cap="none" strike="noStrike">
              <a:solidFill>
                <a:srgbClr val="4A4A4A"/>
              </a:solidFill>
              <a:latin typeface="Calibri"/>
              <a:ea typeface="Calibri"/>
              <a:cs typeface="Calibri"/>
              <a:sym typeface="Calibri"/>
            </a:endParaRPr>
          </a:p>
          <a:p>
            <a:pPr indent="-247650" lvl="0" marL="285750" marR="0" rtl="0" algn="l">
              <a:lnSpc>
                <a:spcPct val="100000"/>
              </a:lnSpc>
              <a:spcBef>
                <a:spcPts val="1000"/>
              </a:spcBef>
              <a:spcAft>
                <a:spcPts val="0"/>
              </a:spcAft>
              <a:buClr>
                <a:srgbClr val="000000"/>
              </a:buClr>
              <a:buSzPts val="1200"/>
              <a:buFont typeface="Calibri"/>
              <a:buChar char="•"/>
            </a:pPr>
            <a:r>
              <a:rPr b="0" i="0" lang="en-US" sz="1800" u="none" cap="none" strike="noStrike">
                <a:solidFill>
                  <a:srgbClr val="4A4A4A"/>
                </a:solidFill>
                <a:latin typeface="Calibri"/>
                <a:ea typeface="Calibri"/>
                <a:cs typeface="Calibri"/>
                <a:sym typeface="Calibri"/>
              </a:rPr>
              <a:t>Based on what we learned from that text, what do we know about the </a:t>
            </a:r>
            <a:r>
              <a:rPr b="1" i="0" lang="en-US" sz="1800" u="none" cap="none" strike="noStrike">
                <a:solidFill>
                  <a:srgbClr val="E78B6F"/>
                </a:solidFill>
                <a:latin typeface="Calibri"/>
                <a:ea typeface="Calibri"/>
                <a:cs typeface="Calibri"/>
                <a:sym typeface="Calibri"/>
              </a:rPr>
              <a:t>numbers</a:t>
            </a:r>
            <a:r>
              <a:rPr b="1" i="0" lang="en-US" sz="1800" u="none" cap="none" strike="noStrike">
                <a:solidFill>
                  <a:srgbClr val="4A4A4A"/>
                </a:solidFill>
                <a:latin typeface="Calibri"/>
                <a:ea typeface="Calibri"/>
                <a:cs typeface="Calibri"/>
                <a:sym typeface="Calibri"/>
              </a:rPr>
              <a:t> </a:t>
            </a:r>
            <a:r>
              <a:rPr b="0" i="0" lang="en-US" sz="1800" u="none" cap="none" strike="noStrike">
                <a:solidFill>
                  <a:srgbClr val="4A4A4A"/>
                </a:solidFill>
                <a:latin typeface="Calibri"/>
                <a:ea typeface="Calibri"/>
                <a:cs typeface="Calibri"/>
                <a:sym typeface="Calibri"/>
              </a:rPr>
              <a:t>listed in this report?</a:t>
            </a:r>
            <a:endParaRPr b="0" i="0" sz="1800" u="none" cap="none" strike="noStrike">
              <a:solidFill>
                <a:srgbClr val="4A4A4A"/>
              </a:solidFill>
              <a:latin typeface="Calibri"/>
              <a:ea typeface="Calibri"/>
              <a:cs typeface="Calibri"/>
              <a:sym typeface="Calibri"/>
            </a:endParaRPr>
          </a:p>
          <a:p>
            <a:pPr indent="-247650" lvl="0" marL="285750" marR="0" rtl="0" algn="l">
              <a:lnSpc>
                <a:spcPct val="100000"/>
              </a:lnSpc>
              <a:spcBef>
                <a:spcPts val="1000"/>
              </a:spcBef>
              <a:spcAft>
                <a:spcPts val="1000"/>
              </a:spcAft>
              <a:buClr>
                <a:srgbClr val="000000"/>
              </a:buClr>
              <a:buSzPts val="1200"/>
              <a:buFont typeface="Calibri"/>
              <a:buChar char="•"/>
            </a:pPr>
            <a:r>
              <a:rPr b="0" i="0" lang="en-US" sz="1800" u="none" cap="none" strike="noStrike">
                <a:solidFill>
                  <a:srgbClr val="4A4A4A"/>
                </a:solidFill>
                <a:latin typeface="Calibri"/>
                <a:ea typeface="Calibri"/>
                <a:cs typeface="Calibri"/>
                <a:sym typeface="Calibri"/>
              </a:rPr>
              <a:t>How do we know which </a:t>
            </a:r>
            <a:r>
              <a:rPr b="1" i="0" lang="en-US" sz="1800" u="none" cap="none" strike="noStrike">
                <a:solidFill>
                  <a:srgbClr val="E78B6F"/>
                </a:solidFill>
                <a:latin typeface="Calibri"/>
                <a:ea typeface="Calibri"/>
                <a:cs typeface="Calibri"/>
                <a:sym typeface="Calibri"/>
              </a:rPr>
              <a:t>scores </a:t>
            </a:r>
            <a:r>
              <a:rPr b="0" i="0" lang="en-US" sz="1800" u="none" cap="none" strike="noStrike">
                <a:solidFill>
                  <a:srgbClr val="4A4A4A"/>
                </a:solidFill>
                <a:latin typeface="Calibri"/>
                <a:ea typeface="Calibri"/>
                <a:cs typeface="Calibri"/>
                <a:sym typeface="Calibri"/>
              </a:rPr>
              <a:t>this fishery received?</a:t>
            </a:r>
            <a:endParaRPr b="0" i="0" sz="1800" u="none" cap="none" strike="noStrike">
              <a:solidFill>
                <a:srgbClr val="4A4A4A"/>
              </a:solidFill>
              <a:latin typeface="Calibri"/>
              <a:ea typeface="Calibri"/>
              <a:cs typeface="Calibri"/>
              <a:sym typeface="Calibri"/>
            </a:endParaRPr>
          </a:p>
        </p:txBody>
      </p:sp>
      <p:pic>
        <p:nvPicPr>
          <p:cNvPr id="996" name="Google Shape;996;g88254a00e5_0_176"/>
          <p:cNvPicPr preferRelativeResize="0"/>
          <p:nvPr/>
        </p:nvPicPr>
        <p:blipFill rotWithShape="1">
          <a:blip r:embed="rId3">
            <a:alphaModFix/>
          </a:blip>
          <a:srcRect b="0" l="0" r="0" t="0"/>
          <a:stretch/>
        </p:blipFill>
        <p:spPr>
          <a:xfrm>
            <a:off x="939453" y="1533650"/>
            <a:ext cx="2184988" cy="2678900"/>
          </a:xfrm>
          <a:prstGeom prst="rect">
            <a:avLst/>
          </a:prstGeom>
          <a:noFill/>
          <a:ln cap="flat" cmpd="sng" w="15875">
            <a:solidFill>
              <a:srgbClr val="1D1D1E"/>
            </a:solidFill>
            <a:prstDash val="solid"/>
            <a:round/>
            <a:headEnd len="sm" w="sm" type="none"/>
            <a:tailEnd len="sm" w="sm" type="none"/>
          </a:ln>
        </p:spPr>
      </p:pic>
      <p:pic>
        <p:nvPicPr>
          <p:cNvPr id="997" name="Google Shape;997;g88254a00e5_0_176"/>
          <p:cNvPicPr preferRelativeResize="0"/>
          <p:nvPr/>
        </p:nvPicPr>
        <p:blipFill rotWithShape="1">
          <a:blip r:embed="rId4">
            <a:alphaModFix/>
          </a:blip>
          <a:srcRect b="0" l="0" r="0" t="0"/>
          <a:stretch/>
        </p:blipFill>
        <p:spPr>
          <a:xfrm>
            <a:off x="7975625" y="0"/>
            <a:ext cx="1168374" cy="983900"/>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2" name="Shape 1002"/>
        <p:cNvGrpSpPr/>
        <p:nvPr/>
      </p:nvGrpSpPr>
      <p:grpSpPr>
        <a:xfrm>
          <a:off x="0" y="0"/>
          <a:ext cx="0" cy="0"/>
          <a:chOff x="0" y="0"/>
          <a:chExt cx="0" cy="0"/>
        </a:xfrm>
      </p:grpSpPr>
      <p:sp>
        <p:nvSpPr>
          <p:cNvPr id="1003" name="Google Shape;1003;g88254a00e5_0_18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Revisit the Report</a:t>
            </a:r>
            <a:endParaRPr/>
          </a:p>
        </p:txBody>
      </p:sp>
      <p:pic>
        <p:nvPicPr>
          <p:cNvPr id="1004" name="Google Shape;1004;g88254a00e5_0_184"/>
          <p:cNvPicPr preferRelativeResize="0"/>
          <p:nvPr/>
        </p:nvPicPr>
        <p:blipFill rotWithShape="1">
          <a:blip r:embed="rId3">
            <a:alphaModFix/>
          </a:blip>
          <a:srcRect b="0" l="0" r="0" t="0"/>
          <a:stretch/>
        </p:blipFill>
        <p:spPr>
          <a:xfrm>
            <a:off x="7975625" y="0"/>
            <a:ext cx="1168374" cy="983900"/>
          </a:xfrm>
          <a:prstGeom prst="rect">
            <a:avLst/>
          </a:prstGeom>
          <a:noFill/>
          <a:ln>
            <a:noFill/>
          </a:ln>
        </p:spPr>
      </p:pic>
      <p:sp>
        <p:nvSpPr>
          <p:cNvPr id="1005" name="Google Shape;1005;g88254a00e5_0_184"/>
          <p:cNvSpPr txBox="1"/>
          <p:nvPr/>
        </p:nvSpPr>
        <p:spPr>
          <a:xfrm>
            <a:off x="4183692" y="1428375"/>
            <a:ext cx="4537873" cy="27840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With your table group:</a:t>
            </a:r>
            <a:endParaRPr b="1" i="0" sz="1800" u="none" cap="none" strike="noStrike">
              <a:solidFill>
                <a:srgbClr val="434343"/>
              </a:solidFill>
              <a:latin typeface="Calibri"/>
              <a:ea typeface="Calibri"/>
              <a:cs typeface="Calibri"/>
              <a:sym typeface="Calibri"/>
            </a:endParaRPr>
          </a:p>
          <a:p>
            <a:pPr indent="-247650" lvl="0" marL="285750" marR="0" rtl="0" algn="l">
              <a:lnSpc>
                <a:spcPct val="100000"/>
              </a:lnSpc>
              <a:spcBef>
                <a:spcPts val="1000"/>
              </a:spcBef>
              <a:spcAft>
                <a:spcPts val="0"/>
              </a:spcAft>
              <a:buClr>
                <a:srgbClr val="000000"/>
              </a:buClr>
              <a:buSzPts val="1200"/>
              <a:buFont typeface="Calibri"/>
              <a:buChar char="•"/>
            </a:pPr>
            <a:r>
              <a:rPr b="1" i="0" lang="en-US" sz="1800" u="none" cap="none" strike="noStrike">
                <a:solidFill>
                  <a:srgbClr val="E78B6F"/>
                </a:solidFill>
                <a:latin typeface="Calibri"/>
                <a:ea typeface="Calibri"/>
                <a:cs typeface="Calibri"/>
                <a:sym typeface="Calibri"/>
              </a:rPr>
              <a:t>Reread</a:t>
            </a:r>
            <a:r>
              <a:rPr b="1" i="0" lang="en-US" sz="1800" u="none" cap="none" strike="noStrike">
                <a:solidFill>
                  <a:schemeClr val="accent6"/>
                </a:solidFill>
                <a:latin typeface="Calibri"/>
                <a:ea typeface="Calibri"/>
                <a:cs typeface="Calibri"/>
                <a:sym typeface="Calibri"/>
              </a:rPr>
              <a:t> </a:t>
            </a:r>
            <a:r>
              <a:rPr b="0" i="0" lang="en-US" sz="1800" u="none" cap="none" strike="noStrike">
                <a:solidFill>
                  <a:srgbClr val="4A4A4A"/>
                </a:solidFill>
                <a:latin typeface="Calibri"/>
                <a:ea typeface="Calibri"/>
                <a:cs typeface="Calibri"/>
                <a:sym typeface="Calibri"/>
              </a:rPr>
              <a:t>the Safina Center’s “Bycatch: Pacific Cod” report.</a:t>
            </a:r>
            <a:endParaRPr b="0" i="0" sz="1800" u="none" cap="none" strike="noStrike">
              <a:solidFill>
                <a:srgbClr val="4A4A4A"/>
              </a:solidFill>
              <a:latin typeface="Calibri"/>
              <a:ea typeface="Calibri"/>
              <a:cs typeface="Calibri"/>
              <a:sym typeface="Calibri"/>
            </a:endParaRPr>
          </a:p>
          <a:p>
            <a:pPr indent="-247650" lvl="0" marL="285750" marR="0" rtl="0" algn="l">
              <a:lnSpc>
                <a:spcPct val="100000"/>
              </a:lnSpc>
              <a:spcBef>
                <a:spcPts val="1000"/>
              </a:spcBef>
              <a:spcAft>
                <a:spcPts val="1000"/>
              </a:spcAft>
              <a:buClr>
                <a:srgbClr val="000000"/>
              </a:buClr>
              <a:buSzPts val="1200"/>
              <a:buFont typeface="Calibri"/>
              <a:buChar char="•"/>
            </a:pPr>
            <a:r>
              <a:rPr b="1" i="0" lang="en-US" sz="1800" u="none" cap="none" strike="noStrike">
                <a:solidFill>
                  <a:srgbClr val="E78B6F"/>
                </a:solidFill>
                <a:latin typeface="Calibri"/>
                <a:ea typeface="Calibri"/>
                <a:cs typeface="Calibri"/>
                <a:sym typeface="Calibri"/>
              </a:rPr>
              <a:t>Discuss </a:t>
            </a:r>
            <a:r>
              <a:rPr b="0" i="0" lang="en-US" sz="1800" u="none" cap="none" strike="noStrike">
                <a:solidFill>
                  <a:srgbClr val="4A4A4A"/>
                </a:solidFill>
                <a:latin typeface="Calibri"/>
                <a:ea typeface="Calibri"/>
                <a:cs typeface="Calibri"/>
                <a:sym typeface="Calibri"/>
              </a:rPr>
              <a:t>and </a:t>
            </a:r>
            <a:r>
              <a:rPr b="1" i="0" lang="en-US" sz="1800" u="none" cap="none" strike="noStrike">
                <a:solidFill>
                  <a:srgbClr val="E78B6F"/>
                </a:solidFill>
                <a:latin typeface="Calibri"/>
                <a:ea typeface="Calibri"/>
                <a:cs typeface="Calibri"/>
                <a:sym typeface="Calibri"/>
              </a:rPr>
              <a:t>answer </a:t>
            </a:r>
            <a:r>
              <a:rPr b="0" i="0" lang="en-US" sz="1800" u="none" cap="none" strike="noStrike">
                <a:solidFill>
                  <a:srgbClr val="4A4A4A"/>
                </a:solidFill>
                <a:latin typeface="Calibri"/>
                <a:ea typeface="Calibri"/>
                <a:cs typeface="Calibri"/>
                <a:sym typeface="Calibri"/>
              </a:rPr>
              <a:t>the series of questions in your note catcher.</a:t>
            </a:r>
            <a:endParaRPr b="0" i="0" sz="1800" u="none" cap="none" strike="noStrike">
              <a:solidFill>
                <a:srgbClr val="4A4A4A"/>
              </a:solidFill>
              <a:latin typeface="Calibri"/>
              <a:ea typeface="Calibri"/>
              <a:cs typeface="Calibri"/>
              <a:sym typeface="Calibri"/>
            </a:endParaRPr>
          </a:p>
        </p:txBody>
      </p:sp>
      <p:pic>
        <p:nvPicPr>
          <p:cNvPr id="1006" name="Google Shape;1006;g88254a00e5_0_184"/>
          <p:cNvPicPr preferRelativeResize="0"/>
          <p:nvPr/>
        </p:nvPicPr>
        <p:blipFill rotWithShape="1">
          <a:blip r:embed="rId4">
            <a:alphaModFix/>
          </a:blip>
          <a:srcRect b="0" l="0" r="0" t="0"/>
          <a:stretch/>
        </p:blipFill>
        <p:spPr>
          <a:xfrm>
            <a:off x="1284421" y="1262100"/>
            <a:ext cx="2516425" cy="3116550"/>
          </a:xfrm>
          <a:prstGeom prst="rect">
            <a:avLst/>
          </a:prstGeom>
          <a:noFill/>
          <a:ln cap="flat" cmpd="sng" w="15875">
            <a:solidFill>
              <a:srgbClr val="1D1D1E"/>
            </a:solidFill>
            <a:prstDash val="solid"/>
            <a:round/>
            <a:headEnd len="sm" w="sm" type="none"/>
            <a:tailEnd len="sm" w="sm" type="none"/>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1" name="Shape 1011"/>
        <p:cNvGrpSpPr/>
        <p:nvPr/>
      </p:nvGrpSpPr>
      <p:grpSpPr>
        <a:xfrm>
          <a:off x="0" y="0"/>
          <a:ext cx="0" cy="0"/>
          <a:chOff x="0" y="0"/>
          <a:chExt cx="0" cy="0"/>
        </a:xfrm>
      </p:grpSpPr>
      <p:sp>
        <p:nvSpPr>
          <p:cNvPr id="1012" name="Google Shape;1012;g88254a00e5_0_19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Rate Your Confidence Again </a:t>
            </a:r>
            <a:endParaRPr/>
          </a:p>
        </p:txBody>
      </p:sp>
      <p:sp>
        <p:nvSpPr>
          <p:cNvPr id="1013" name="Google Shape;1013;g88254a00e5_0_192"/>
          <p:cNvSpPr txBox="1"/>
          <p:nvPr>
            <p:ph idx="1" type="body"/>
          </p:nvPr>
        </p:nvSpPr>
        <p:spPr>
          <a:xfrm>
            <a:off x="1397700" y="1047600"/>
            <a:ext cx="6348608"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1800"/>
              <a:buNone/>
            </a:pPr>
            <a:r>
              <a:rPr lang="en-US" sz="2400">
                <a:solidFill>
                  <a:srgbClr val="4A4A4A"/>
                </a:solidFill>
              </a:rPr>
              <a:t>How </a:t>
            </a:r>
            <a:r>
              <a:rPr lang="en-US" sz="2400">
                <a:solidFill>
                  <a:srgbClr val="3F4A5A"/>
                </a:solidFill>
              </a:rPr>
              <a:t>confident</a:t>
            </a:r>
            <a:r>
              <a:rPr b="1" lang="en-US" sz="2400">
                <a:solidFill>
                  <a:srgbClr val="E78B6F"/>
                </a:solidFill>
              </a:rPr>
              <a:t> </a:t>
            </a:r>
            <a:r>
              <a:rPr lang="en-US" sz="2400">
                <a:solidFill>
                  <a:srgbClr val="4A4A4A"/>
                </a:solidFill>
              </a:rPr>
              <a:t>do you feel now about your ability to </a:t>
            </a:r>
            <a:r>
              <a:rPr b="1" lang="en-US" sz="2400">
                <a:solidFill>
                  <a:srgbClr val="E78B6F"/>
                </a:solidFill>
              </a:rPr>
              <a:t>read</a:t>
            </a:r>
            <a:r>
              <a:rPr lang="en-US" sz="2400">
                <a:solidFill>
                  <a:srgbClr val="4A4A4A"/>
                </a:solidFill>
              </a:rPr>
              <a:t>, </a:t>
            </a:r>
            <a:r>
              <a:rPr b="1" lang="en-US" sz="2400">
                <a:solidFill>
                  <a:srgbClr val="E78B6F"/>
                </a:solidFill>
              </a:rPr>
              <a:t>understand</a:t>
            </a:r>
            <a:r>
              <a:rPr lang="en-US" sz="2400">
                <a:solidFill>
                  <a:srgbClr val="4A4A4A"/>
                </a:solidFill>
              </a:rPr>
              <a:t>, and </a:t>
            </a:r>
            <a:r>
              <a:rPr b="1" lang="en-US" sz="2400">
                <a:solidFill>
                  <a:srgbClr val="E78B6F"/>
                </a:solidFill>
              </a:rPr>
              <a:t>express your understanding</a:t>
            </a:r>
            <a:r>
              <a:rPr lang="en-US" sz="2400">
                <a:solidFill>
                  <a:srgbClr val="4A4A4A"/>
                </a:solidFill>
              </a:rPr>
              <a:t> of this text and topic?</a:t>
            </a:r>
            <a:endParaRPr sz="2400">
              <a:solidFill>
                <a:srgbClr val="4A4A4A"/>
              </a:solidFill>
            </a:endParaRPr>
          </a:p>
          <a:p>
            <a:pPr indent="0" lvl="0" marL="0" rtl="0" algn="ctr">
              <a:lnSpc>
                <a:spcPct val="90000"/>
              </a:lnSpc>
              <a:spcBef>
                <a:spcPts val="0"/>
              </a:spcBef>
              <a:spcAft>
                <a:spcPts val="0"/>
              </a:spcAft>
              <a:buSzPts val="1800"/>
              <a:buNone/>
            </a:pPr>
            <a:r>
              <a:t/>
            </a:r>
            <a:endParaRPr sz="2400">
              <a:solidFill>
                <a:srgbClr val="4A4A4A"/>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8" name="Shape 1018"/>
        <p:cNvGrpSpPr/>
        <p:nvPr/>
      </p:nvGrpSpPr>
      <p:grpSpPr>
        <a:xfrm>
          <a:off x="0" y="0"/>
          <a:ext cx="0" cy="0"/>
          <a:chOff x="0" y="0"/>
          <a:chExt cx="0" cy="0"/>
        </a:xfrm>
      </p:grpSpPr>
      <p:sp>
        <p:nvSpPr>
          <p:cNvPr id="1019" name="Google Shape;1019;g88254a00e5_0_19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Discuss</a:t>
            </a:r>
            <a:endParaRPr/>
          </a:p>
        </p:txBody>
      </p:sp>
      <p:sp>
        <p:nvSpPr>
          <p:cNvPr id="1020" name="Google Shape;1020;g88254a00e5_0_199"/>
          <p:cNvSpPr txBox="1"/>
          <p:nvPr>
            <p:ph idx="1" type="body"/>
          </p:nvPr>
        </p:nvSpPr>
        <p:spPr>
          <a:xfrm>
            <a:off x="152400" y="1524000"/>
            <a:ext cx="8708700" cy="35433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00000"/>
              </a:buClr>
              <a:buSzPts val="1800"/>
              <a:buFont typeface="Arial"/>
              <a:buNone/>
            </a:pPr>
            <a:r>
              <a:rPr lang="en-US">
                <a:solidFill>
                  <a:srgbClr val="4A4A4A"/>
                </a:solidFill>
              </a:rPr>
              <a:t>Based on this experience, what role does </a:t>
            </a:r>
            <a:r>
              <a:rPr b="1" lang="en-US">
                <a:solidFill>
                  <a:srgbClr val="E78B6F"/>
                </a:solidFill>
              </a:rPr>
              <a:t>knowledge</a:t>
            </a:r>
            <a:r>
              <a:rPr b="1" lang="en-US">
                <a:solidFill>
                  <a:srgbClr val="4A4A4A"/>
                </a:solidFill>
              </a:rPr>
              <a:t> </a:t>
            </a:r>
            <a:r>
              <a:rPr lang="en-US">
                <a:solidFill>
                  <a:srgbClr val="4A4A4A"/>
                </a:solidFill>
              </a:rPr>
              <a:t>play in reading comprehension?</a:t>
            </a:r>
            <a:endParaRPr>
              <a:solidFill>
                <a:srgbClr val="4A4A4A"/>
              </a:solidFill>
            </a:endParaRPr>
          </a:p>
          <a:p>
            <a:pPr indent="0" lvl="0" marL="0" rtl="0" algn="ctr">
              <a:lnSpc>
                <a:spcPct val="100000"/>
              </a:lnSpc>
              <a:spcBef>
                <a:spcPts val="0"/>
              </a:spcBef>
              <a:spcAft>
                <a:spcPts val="0"/>
              </a:spcAft>
              <a:buClr>
                <a:srgbClr val="000000"/>
              </a:buClr>
              <a:buSzPts val="1800"/>
              <a:buFont typeface="Arial"/>
              <a:buNone/>
            </a:pPr>
            <a:r>
              <a:t/>
            </a:r>
            <a:endParaRPr>
              <a:solidFill>
                <a:srgbClr val="4A4A4A"/>
              </a:solidFill>
            </a:endParaRPr>
          </a:p>
          <a:p>
            <a:pPr indent="0" lvl="0" marL="0" rtl="0" algn="ctr">
              <a:lnSpc>
                <a:spcPct val="100000"/>
              </a:lnSpc>
              <a:spcBef>
                <a:spcPts val="0"/>
              </a:spcBef>
              <a:spcAft>
                <a:spcPts val="0"/>
              </a:spcAft>
              <a:buClr>
                <a:srgbClr val="000000"/>
              </a:buClr>
              <a:buSzPts val="1800"/>
              <a:buFont typeface="Arial"/>
              <a:buNone/>
            </a:pPr>
            <a:r>
              <a:rPr lang="en-US">
                <a:solidFill>
                  <a:srgbClr val="4A4A4A"/>
                </a:solidFill>
              </a:rPr>
              <a:t>What would have been the impact if the texts focused on a skill (e.g. summarizing) but were about different topics? Why?</a:t>
            </a:r>
            <a:endParaRPr>
              <a:solidFill>
                <a:srgbClr val="4A4A4A"/>
              </a:solidFill>
            </a:endParaRPr>
          </a:p>
          <a:p>
            <a:pPr indent="0" lvl="0" marL="0" rtl="0" algn="ctr">
              <a:lnSpc>
                <a:spcPct val="100000"/>
              </a:lnSpc>
              <a:spcBef>
                <a:spcPts val="0"/>
              </a:spcBef>
              <a:spcAft>
                <a:spcPts val="0"/>
              </a:spcAft>
              <a:buClr>
                <a:srgbClr val="000000"/>
              </a:buClr>
              <a:buSzPts val="1800"/>
              <a:buFont typeface="Arial"/>
              <a:buNone/>
            </a:pPr>
            <a:r>
              <a:t/>
            </a:r>
            <a:endParaRPr>
              <a:solidFill>
                <a:srgbClr val="4A4A4A"/>
              </a:solidFill>
            </a:endParaRPr>
          </a:p>
          <a:p>
            <a:pPr indent="0" lvl="0" marL="0" rtl="0" algn="ctr">
              <a:lnSpc>
                <a:spcPct val="100000"/>
              </a:lnSpc>
              <a:spcBef>
                <a:spcPts val="0"/>
              </a:spcBef>
              <a:spcAft>
                <a:spcPts val="0"/>
              </a:spcAft>
              <a:buClr>
                <a:srgbClr val="000000"/>
              </a:buClr>
              <a:buSzPts val="1800"/>
              <a:buFont typeface="Arial"/>
              <a:buNone/>
            </a:pPr>
            <a:r>
              <a:rPr lang="en-US">
                <a:solidFill>
                  <a:srgbClr val="4A4A4A"/>
                </a:solidFill>
              </a:rPr>
              <a:t>What </a:t>
            </a:r>
            <a:r>
              <a:rPr b="1" lang="en-US">
                <a:solidFill>
                  <a:srgbClr val="E78B6F"/>
                </a:solidFill>
              </a:rPr>
              <a:t>implications </a:t>
            </a:r>
            <a:r>
              <a:rPr lang="en-US">
                <a:solidFill>
                  <a:srgbClr val="4A4A4A"/>
                </a:solidFill>
              </a:rPr>
              <a:t>does this have on </a:t>
            </a:r>
            <a:r>
              <a:rPr b="1" lang="en-US">
                <a:solidFill>
                  <a:srgbClr val="E78B6F"/>
                </a:solidFill>
              </a:rPr>
              <a:t>literacy instruction</a:t>
            </a:r>
            <a:r>
              <a:rPr lang="en-US">
                <a:solidFill>
                  <a:srgbClr val="E78B6F"/>
                </a:solidFill>
              </a:rPr>
              <a:t>?</a:t>
            </a:r>
            <a:endParaRPr>
              <a:solidFill>
                <a:srgbClr val="E78B6F"/>
              </a:solidFill>
            </a:endParaRPr>
          </a:p>
          <a:p>
            <a:pPr indent="0" lvl="0" marL="0" rtl="0" algn="ctr">
              <a:spcBef>
                <a:spcPts val="750"/>
              </a:spcBef>
              <a:spcAft>
                <a:spcPts val="0"/>
              </a:spcAft>
              <a:buNone/>
            </a:pPr>
            <a:r>
              <a:t/>
            </a:r>
            <a:endParaRPr/>
          </a:p>
        </p:txBody>
      </p:sp>
      <p:pic>
        <p:nvPicPr>
          <p:cNvPr id="1021" name="Google Shape;1021;g88254a00e5_0_199"/>
          <p:cNvPicPr preferRelativeResize="0"/>
          <p:nvPr/>
        </p:nvPicPr>
        <p:blipFill>
          <a:blip r:embed="rId3">
            <a:alphaModFix/>
          </a:blip>
          <a:stretch>
            <a:fillRect/>
          </a:stretch>
        </p:blipFill>
        <p:spPr>
          <a:xfrm>
            <a:off x="2836000" y="3602525"/>
            <a:ext cx="3341500" cy="896500"/>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6" name="Shape 1026"/>
        <p:cNvGrpSpPr/>
        <p:nvPr/>
      </p:nvGrpSpPr>
      <p:grpSpPr>
        <a:xfrm>
          <a:off x="0" y="0"/>
          <a:ext cx="0" cy="0"/>
          <a:chOff x="0" y="0"/>
          <a:chExt cx="0" cy="0"/>
        </a:xfrm>
      </p:grpSpPr>
      <p:sp>
        <p:nvSpPr>
          <p:cNvPr id="1027" name="Google Shape;1027;g88254a00e5_0_22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Key </a:t>
            </a:r>
            <a:r>
              <a:rPr lang="en-US">
                <a:extLst>
                  <a:ext uri="http://customooxmlschemas.google.com/">
                    <go:slidesCustomData xmlns:go="http://customooxmlschemas.google.com/" textRoundtripDataId="42"/>
                  </a:ext>
                </a:extLst>
              </a:rPr>
              <a:t>Point</a:t>
            </a:r>
            <a:r>
              <a:rPr lang="en-US"/>
              <a:t>: The Shift of Knowledge</a:t>
            </a:r>
            <a:endParaRPr/>
          </a:p>
        </p:txBody>
      </p:sp>
      <p:sp>
        <p:nvSpPr>
          <p:cNvPr id="1028" name="Google Shape;1028;g88254a00e5_0_221"/>
          <p:cNvSpPr txBox="1"/>
          <p:nvPr>
            <p:ph idx="1" type="body"/>
          </p:nvPr>
        </p:nvSpPr>
        <p:spPr>
          <a:xfrm>
            <a:off x="727561" y="1047600"/>
            <a:ext cx="7689000" cy="3543300"/>
          </a:xfrm>
          <a:prstGeom prst="rect">
            <a:avLst/>
          </a:prstGeom>
          <a:noFill/>
          <a:ln>
            <a:noFill/>
          </a:ln>
        </p:spPr>
        <p:txBody>
          <a:bodyPr anchorCtr="0" anchor="ctr" bIns="91425" lIns="91425" spcFirstLastPara="1" rIns="91425" wrap="square" tIns="91425">
            <a:noAutofit/>
          </a:bodyPr>
          <a:lstStyle/>
          <a:p>
            <a:pPr indent="0" lvl="0" marL="0" rtl="0" algn="ctr">
              <a:lnSpc>
                <a:spcPct val="98181"/>
              </a:lnSpc>
              <a:spcBef>
                <a:spcPts val="1000"/>
              </a:spcBef>
              <a:spcAft>
                <a:spcPts val="0"/>
              </a:spcAft>
              <a:buSzPts val="1800"/>
              <a:buNone/>
            </a:pPr>
            <a:r>
              <a:rPr lang="en-US">
                <a:solidFill>
                  <a:srgbClr val="4A4A4A"/>
                </a:solidFill>
              </a:rPr>
              <a:t>“Knowledge” is </a:t>
            </a:r>
            <a:r>
              <a:rPr i="1" lang="en-US">
                <a:solidFill>
                  <a:srgbClr val="4A4A4A"/>
                </a:solidFill>
              </a:rPr>
              <a:t>more</a:t>
            </a:r>
            <a:r>
              <a:rPr lang="en-US">
                <a:solidFill>
                  <a:srgbClr val="4A4A4A"/>
                </a:solidFill>
              </a:rPr>
              <a:t> than just putting more informational texts in front of students!</a:t>
            </a:r>
            <a:br>
              <a:rPr lang="en-US">
                <a:solidFill>
                  <a:srgbClr val="4A4A4A"/>
                </a:solidFill>
              </a:rPr>
            </a:br>
            <a:endParaRPr>
              <a:solidFill>
                <a:srgbClr val="4A4A4A"/>
              </a:solidFill>
            </a:endParaRPr>
          </a:p>
          <a:p>
            <a:pPr indent="0" lvl="0" marL="0" rtl="0" algn="ctr">
              <a:lnSpc>
                <a:spcPct val="98181"/>
              </a:lnSpc>
              <a:spcBef>
                <a:spcPts val="1000"/>
              </a:spcBef>
              <a:spcAft>
                <a:spcPts val="0"/>
              </a:spcAft>
              <a:buSzPts val="1800"/>
              <a:buNone/>
            </a:pPr>
            <a:r>
              <a:rPr lang="en-US">
                <a:solidFill>
                  <a:srgbClr val="4A4A4A"/>
                </a:solidFill>
              </a:rPr>
              <a:t>It’s about intentionally building students’ knowledge of the world through engagement with rich texts, </a:t>
            </a:r>
            <a:r>
              <a:rPr b="1" i="1" lang="en-US">
                <a:solidFill>
                  <a:srgbClr val="E78B6F"/>
                </a:solidFill>
              </a:rPr>
              <a:t>which in turn enables them to comprehend increasingly complex texts in the future</a:t>
            </a:r>
            <a:r>
              <a:rPr lang="en-US">
                <a:solidFill>
                  <a:srgbClr val="E78B6F"/>
                </a:solidFill>
              </a:rPr>
              <a:t>.</a:t>
            </a:r>
            <a:endParaRPr>
              <a:solidFill>
                <a:srgbClr val="E78B6F"/>
              </a:solidFill>
            </a:endParaRPr>
          </a:p>
          <a:p>
            <a:pPr indent="0" lvl="0" marL="0" rtl="0" algn="l">
              <a:lnSpc>
                <a:spcPct val="90000"/>
              </a:lnSpc>
              <a:spcBef>
                <a:spcPts val="750"/>
              </a:spcBef>
              <a:spcAft>
                <a:spcPts val="0"/>
              </a:spcAft>
              <a:buSzPts val="1800"/>
              <a:buNone/>
            </a:pPr>
            <a:r>
              <a:t/>
            </a:r>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3" name="Shape 1033"/>
        <p:cNvGrpSpPr/>
        <p:nvPr/>
      </p:nvGrpSpPr>
      <p:grpSpPr>
        <a:xfrm>
          <a:off x="0" y="0"/>
          <a:ext cx="0" cy="0"/>
          <a:chOff x="0" y="0"/>
          <a:chExt cx="0" cy="0"/>
        </a:xfrm>
      </p:grpSpPr>
      <p:sp>
        <p:nvSpPr>
          <p:cNvPr id="1034" name="Google Shape;1034;g88254a00e5_0_49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extLst>
                  <a:ext uri="http://customooxmlschemas.google.com/">
                    <go:slidesCustomData xmlns:go="http://customooxmlschemas.google.com/" textRoundtripDataId="43"/>
                  </a:ext>
                </a:extLst>
              </a:rPr>
              <a:t>Let’s Revisit Our Shared Unit</a:t>
            </a:r>
            <a:endParaRPr/>
          </a:p>
        </p:txBody>
      </p:sp>
      <p:sp>
        <p:nvSpPr>
          <p:cNvPr id="1035" name="Google Shape;1035;g88254a00e5_0_492"/>
          <p:cNvSpPr txBox="1"/>
          <p:nvPr/>
        </p:nvSpPr>
        <p:spPr>
          <a:xfrm>
            <a:off x="946500" y="1375525"/>
            <a:ext cx="7354800" cy="30837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1000"/>
              </a:spcBef>
              <a:spcAft>
                <a:spcPts val="0"/>
              </a:spcAft>
              <a:buClr>
                <a:srgbClr val="000000"/>
              </a:buClr>
              <a:buSzPts val="2800"/>
              <a:buFont typeface="Arial"/>
              <a:buNone/>
            </a:pPr>
            <a:r>
              <a:rPr b="1" i="0" lang="en-US" sz="1800" u="none" cap="none" strike="noStrike">
                <a:solidFill>
                  <a:srgbClr val="E78B6F"/>
                </a:solidFill>
                <a:latin typeface="Calibri"/>
                <a:ea typeface="Calibri"/>
                <a:cs typeface="Calibri"/>
                <a:sym typeface="Calibri"/>
              </a:rPr>
              <a:t>Unit Overview</a:t>
            </a:r>
            <a:endParaRPr b="1" i="0" sz="1800" u="none" cap="none" strike="noStrike">
              <a:solidFill>
                <a:srgbClr val="E78B6F"/>
              </a:solidFill>
              <a:latin typeface="Calibri"/>
              <a:ea typeface="Calibri"/>
              <a:cs typeface="Calibri"/>
              <a:sym typeface="Calibri"/>
            </a:endParaRPr>
          </a:p>
          <a:p>
            <a:pPr indent="0" lvl="0" marL="0" marR="0" rtl="0" algn="ctr">
              <a:lnSpc>
                <a:spcPct val="90000"/>
              </a:lnSpc>
              <a:spcBef>
                <a:spcPts val="1000"/>
              </a:spcBef>
              <a:spcAft>
                <a:spcPts val="0"/>
              </a:spcAft>
              <a:buClr>
                <a:srgbClr val="000000"/>
              </a:buClr>
              <a:buSzPts val="2800"/>
              <a:buFont typeface="Arial"/>
              <a:buNone/>
            </a:pPr>
            <a:r>
              <a:rPr b="0" i="0" lang="en-US" sz="1800" u="none" cap="none" strike="noStrike">
                <a:solidFill>
                  <a:srgbClr val="4A4A4A"/>
                </a:solidFill>
                <a:latin typeface="Calibri"/>
                <a:ea typeface="Calibri"/>
                <a:cs typeface="Calibri"/>
                <a:sym typeface="Calibri"/>
              </a:rPr>
              <a:t>We will read </a:t>
            </a:r>
            <a:r>
              <a:rPr b="0" i="1" lang="en-US" sz="1800" u="none" cap="none" strike="noStrike">
                <a:solidFill>
                  <a:srgbClr val="4A4A4A"/>
                </a:solidFill>
                <a:latin typeface="Calibri"/>
                <a:ea typeface="Calibri"/>
                <a:cs typeface="Calibri"/>
                <a:sym typeface="Calibri"/>
              </a:rPr>
              <a:t>Things Fall Apart</a:t>
            </a:r>
            <a:r>
              <a:rPr b="0" i="0" lang="en-US" sz="1800" u="none" cap="none" strike="noStrike">
                <a:solidFill>
                  <a:srgbClr val="4A4A4A"/>
                </a:solidFill>
                <a:latin typeface="Calibri"/>
                <a:ea typeface="Calibri"/>
                <a:cs typeface="Calibri"/>
                <a:sym typeface="Calibri"/>
              </a:rPr>
              <a:t> by Chinua Achebe and a series of related literary and informational texts to explore the question: What is the danger of a single story? We will express our understanding through an essay that analyzes how the differing perspectives of various characters in </a:t>
            </a:r>
            <a:r>
              <a:rPr b="0" i="1" lang="en-US" sz="1800" u="none" cap="none" strike="noStrike">
                <a:solidFill>
                  <a:srgbClr val="4A4A4A"/>
                </a:solidFill>
                <a:latin typeface="Calibri"/>
                <a:ea typeface="Calibri"/>
                <a:cs typeface="Calibri"/>
                <a:sym typeface="Calibri"/>
              </a:rPr>
              <a:t>Things Fall Apart</a:t>
            </a:r>
            <a:r>
              <a:rPr b="0" i="0" lang="en-US" sz="1800" u="none" cap="none" strike="noStrike">
                <a:solidFill>
                  <a:srgbClr val="4A4A4A"/>
                </a:solidFill>
                <a:latin typeface="Calibri"/>
                <a:ea typeface="Calibri"/>
                <a:cs typeface="Calibri"/>
                <a:sym typeface="Calibri"/>
              </a:rPr>
              <a:t> reveal themes about humanity.</a:t>
            </a:r>
            <a:endParaRPr b="1" i="0" sz="1800" u="none" cap="none" strike="noStrike">
              <a:solidFill>
                <a:srgbClr val="4A4A4A"/>
              </a:solidFill>
              <a:latin typeface="Calibri"/>
              <a:ea typeface="Calibri"/>
              <a:cs typeface="Calibri"/>
              <a:sym typeface="Calibri"/>
            </a:endParaRPr>
          </a:p>
          <a:p>
            <a:pPr indent="0" lvl="0" marL="0" marR="0" rtl="0" algn="ctr">
              <a:lnSpc>
                <a:spcPct val="90000"/>
              </a:lnSpc>
              <a:spcBef>
                <a:spcPts val="1000"/>
              </a:spcBef>
              <a:spcAft>
                <a:spcPts val="0"/>
              </a:spcAft>
              <a:buClr>
                <a:srgbClr val="000000"/>
              </a:buClr>
              <a:buSzPts val="900"/>
              <a:buFont typeface="Arial"/>
              <a:buNone/>
            </a:pPr>
            <a:r>
              <a:rPr b="0" i="0" lang="en-US" sz="1800" u="none" cap="none" strike="noStrike">
                <a:solidFill>
                  <a:srgbClr val="00355F"/>
                </a:solidFill>
                <a:latin typeface="Calibri"/>
                <a:ea typeface="Calibri"/>
                <a:cs typeface="Calibri"/>
                <a:sym typeface="Calibri"/>
              </a:rPr>
              <a:t>  </a:t>
            </a:r>
            <a:endParaRPr b="0" i="0" sz="1800" u="none" cap="none" strike="noStrike">
              <a:solidFill>
                <a:srgbClr val="00355F"/>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8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0" name="Shape 1040"/>
        <p:cNvGrpSpPr/>
        <p:nvPr/>
      </p:nvGrpSpPr>
      <p:grpSpPr>
        <a:xfrm>
          <a:off x="0" y="0"/>
          <a:ext cx="0" cy="0"/>
          <a:chOff x="0" y="0"/>
          <a:chExt cx="0" cy="0"/>
        </a:xfrm>
      </p:grpSpPr>
      <p:sp>
        <p:nvSpPr>
          <p:cNvPr id="1041" name="Google Shape;1041;g88254a00e5_0_28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Knowledge in Our Shared Unit, </a:t>
            </a:r>
            <a:r>
              <a:rPr i="1" lang="en-US"/>
              <a:t>Things Fall Apart</a:t>
            </a:r>
            <a:endParaRPr i="1"/>
          </a:p>
        </p:txBody>
      </p:sp>
      <p:sp>
        <p:nvSpPr>
          <p:cNvPr id="1042" name="Google Shape;1042;g88254a00e5_0_282"/>
          <p:cNvSpPr txBox="1"/>
          <p:nvPr/>
        </p:nvSpPr>
        <p:spPr>
          <a:xfrm>
            <a:off x="1192018" y="1127030"/>
            <a:ext cx="7086000" cy="7782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1000"/>
              </a:spcBef>
              <a:spcAft>
                <a:spcPts val="0"/>
              </a:spcAft>
              <a:buClr>
                <a:srgbClr val="000000"/>
              </a:buClr>
              <a:buSzPts val="1800"/>
              <a:buFont typeface="Arial"/>
              <a:buNone/>
            </a:pPr>
            <a:r>
              <a:rPr b="1" i="0" lang="en-US" sz="1800" u="none" cap="none" strike="noStrike">
                <a:solidFill>
                  <a:srgbClr val="E78B6F"/>
                </a:solidFill>
                <a:latin typeface="Calibri"/>
                <a:ea typeface="Calibri"/>
                <a:cs typeface="Calibri"/>
                <a:sym typeface="Calibri"/>
              </a:rPr>
              <a:t>How does each example demonstrate the shift of knowledge?</a:t>
            </a:r>
            <a:endParaRPr b="0" i="0" sz="1800" u="none" cap="none" strike="noStrike">
              <a:solidFill>
                <a:srgbClr val="E78B6F"/>
              </a:solidFill>
              <a:latin typeface="Arial"/>
              <a:ea typeface="Arial"/>
              <a:cs typeface="Arial"/>
              <a:sym typeface="Arial"/>
            </a:endParaRPr>
          </a:p>
        </p:txBody>
      </p:sp>
      <p:pic>
        <p:nvPicPr>
          <p:cNvPr id="1043" name="Google Shape;1043;g88254a00e5_0_282"/>
          <p:cNvPicPr preferRelativeResize="0"/>
          <p:nvPr/>
        </p:nvPicPr>
        <p:blipFill rotWithShape="1">
          <a:blip r:embed="rId3">
            <a:alphaModFix/>
          </a:blip>
          <a:srcRect b="0" l="0" r="0" t="0"/>
          <a:stretch/>
        </p:blipFill>
        <p:spPr>
          <a:xfrm>
            <a:off x="5497296" y="2060855"/>
            <a:ext cx="1537554" cy="2005501"/>
          </a:xfrm>
          <a:prstGeom prst="rect">
            <a:avLst/>
          </a:prstGeom>
          <a:noFill/>
          <a:ln cap="flat" cmpd="sng" w="9525">
            <a:solidFill>
              <a:srgbClr val="434343"/>
            </a:solidFill>
            <a:prstDash val="solid"/>
            <a:round/>
            <a:headEnd len="sm" w="sm" type="none"/>
            <a:tailEnd len="sm" w="sm" type="none"/>
          </a:ln>
        </p:spPr>
      </p:pic>
      <p:pic>
        <p:nvPicPr>
          <p:cNvPr id="1044" name="Google Shape;1044;g88254a00e5_0_282"/>
          <p:cNvPicPr preferRelativeResize="0"/>
          <p:nvPr/>
        </p:nvPicPr>
        <p:blipFill rotWithShape="1">
          <a:blip r:embed="rId4">
            <a:alphaModFix/>
          </a:blip>
          <a:srcRect b="0" l="0" r="0" t="0"/>
          <a:stretch/>
        </p:blipFill>
        <p:spPr>
          <a:xfrm>
            <a:off x="3721683" y="2060859"/>
            <a:ext cx="1581116" cy="1961889"/>
          </a:xfrm>
          <a:prstGeom prst="rect">
            <a:avLst/>
          </a:prstGeom>
          <a:noFill/>
          <a:ln cap="flat" cmpd="sng" w="9525">
            <a:solidFill>
              <a:schemeClr val="dk1"/>
            </a:solidFill>
            <a:prstDash val="solid"/>
            <a:round/>
            <a:headEnd len="sm" w="sm" type="none"/>
            <a:tailEnd len="sm" w="sm" type="none"/>
          </a:ln>
        </p:spPr>
      </p:pic>
      <p:pic>
        <p:nvPicPr>
          <p:cNvPr id="1045" name="Google Shape;1045;g88254a00e5_0_282"/>
          <p:cNvPicPr preferRelativeResize="0"/>
          <p:nvPr/>
        </p:nvPicPr>
        <p:blipFill>
          <a:blip r:embed="rId5">
            <a:alphaModFix/>
          </a:blip>
          <a:stretch>
            <a:fillRect/>
          </a:stretch>
        </p:blipFill>
        <p:spPr>
          <a:xfrm>
            <a:off x="880250" y="1804051"/>
            <a:ext cx="2322075" cy="2593975"/>
          </a:xfrm>
          <a:prstGeom prst="rect">
            <a:avLst/>
          </a:prstGeom>
          <a:noFill/>
          <a:ln cap="flat" cmpd="sng" w="9525">
            <a:solidFill>
              <a:srgbClr val="434343"/>
            </a:solidFill>
            <a:prstDash val="solid"/>
            <a:round/>
            <a:headEnd len="sm" w="sm" type="none"/>
            <a:tailEnd len="sm" w="sm" type="none"/>
          </a:ln>
        </p:spPr>
      </p:pic>
      <p:pic>
        <p:nvPicPr>
          <p:cNvPr id="1046" name="Google Shape;1046;g88254a00e5_0_282"/>
          <p:cNvPicPr preferRelativeResize="0"/>
          <p:nvPr/>
        </p:nvPicPr>
        <p:blipFill>
          <a:blip r:embed="rId6">
            <a:alphaModFix/>
          </a:blip>
          <a:stretch>
            <a:fillRect/>
          </a:stretch>
        </p:blipFill>
        <p:spPr>
          <a:xfrm>
            <a:off x="7229350" y="2060850"/>
            <a:ext cx="1428648" cy="1961899"/>
          </a:xfrm>
          <a:prstGeom prst="rect">
            <a:avLst/>
          </a:prstGeom>
          <a:noFill/>
          <a:ln cap="flat" cmpd="sng" w="9525">
            <a:solidFill>
              <a:srgbClr val="434343"/>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1" name="Shape 1051"/>
        <p:cNvGrpSpPr/>
        <p:nvPr/>
      </p:nvGrpSpPr>
      <p:grpSpPr>
        <a:xfrm>
          <a:off x="0" y="0"/>
          <a:ext cx="0" cy="0"/>
          <a:chOff x="0" y="0"/>
          <a:chExt cx="0" cy="0"/>
        </a:xfrm>
      </p:grpSpPr>
      <p:sp>
        <p:nvSpPr>
          <p:cNvPr id="1052" name="Google Shape;1052;p9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Text Selection in the Guidebooks</a:t>
            </a:r>
            <a:endParaRPr/>
          </a:p>
        </p:txBody>
      </p:sp>
      <p:sp>
        <p:nvSpPr>
          <p:cNvPr id="1053" name="Google Shape;1053;p98"/>
          <p:cNvSpPr txBox="1"/>
          <p:nvPr>
            <p:ph idx="1" type="body"/>
          </p:nvPr>
        </p:nvSpPr>
        <p:spPr>
          <a:xfrm>
            <a:off x="713982" y="1280787"/>
            <a:ext cx="7538581" cy="3543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SzPts val="1800"/>
              <a:buNone/>
            </a:pPr>
            <a:r>
              <a:rPr lang="en-US">
                <a:solidFill>
                  <a:srgbClr val="4A4A4A"/>
                </a:solidFill>
              </a:rPr>
              <a:t>The chosen text sets represent </a:t>
            </a:r>
            <a:r>
              <a:rPr b="1" lang="en-US">
                <a:solidFill>
                  <a:srgbClr val="E78B6F"/>
                </a:solidFill>
              </a:rPr>
              <a:t>diversity of authors and genres</a:t>
            </a:r>
            <a:r>
              <a:rPr lang="en-US">
                <a:solidFill>
                  <a:srgbClr val="222222"/>
                </a:solidFill>
              </a:rPr>
              <a:t> </a:t>
            </a:r>
            <a:r>
              <a:rPr lang="en-US">
                <a:solidFill>
                  <a:srgbClr val="4A4A4A"/>
                </a:solidFill>
              </a:rPr>
              <a:t>while also providing</a:t>
            </a:r>
            <a:r>
              <a:rPr lang="en-US"/>
              <a:t> </a:t>
            </a:r>
            <a:r>
              <a:rPr b="1" lang="en-US">
                <a:solidFill>
                  <a:srgbClr val="E78B6F"/>
                </a:solidFill>
              </a:rPr>
              <a:t>coherence</a:t>
            </a:r>
            <a:r>
              <a:rPr b="1" lang="en-US">
                <a:solidFill>
                  <a:srgbClr val="222222"/>
                </a:solidFill>
              </a:rPr>
              <a:t> </a:t>
            </a:r>
            <a:r>
              <a:rPr lang="en-US">
                <a:solidFill>
                  <a:srgbClr val="4A4A4A"/>
                </a:solidFill>
              </a:rPr>
              <a:t>among the texts so that student</a:t>
            </a:r>
            <a:r>
              <a:rPr lang="en-US"/>
              <a:t>s </a:t>
            </a:r>
            <a:r>
              <a:rPr b="1" lang="en-US">
                <a:solidFill>
                  <a:srgbClr val="E78B6F"/>
                </a:solidFill>
              </a:rPr>
              <a:t>systematically build knowledge</a:t>
            </a:r>
            <a:r>
              <a:rPr lang="en-US">
                <a:solidFill>
                  <a:srgbClr val="222222"/>
                </a:solidFill>
              </a:rPr>
              <a:t> </a:t>
            </a:r>
            <a:r>
              <a:rPr lang="en-US"/>
              <a:t>of </a:t>
            </a:r>
            <a:r>
              <a:rPr b="1" lang="en-US">
                <a:solidFill>
                  <a:srgbClr val="E78B6F"/>
                </a:solidFill>
              </a:rPr>
              <a:t>substantive texts and topics</a:t>
            </a:r>
            <a:r>
              <a:rPr lang="en-US">
                <a:solidFill>
                  <a:srgbClr val="E78B6F"/>
                </a:solidFill>
              </a:rPr>
              <a:t>.</a:t>
            </a:r>
            <a:endParaRPr>
              <a:solidFill>
                <a:srgbClr val="E78B6F"/>
              </a:solidFill>
            </a:endParaRPr>
          </a:p>
          <a:p>
            <a:pPr indent="0" lvl="0" marL="0" rtl="0" algn="ctr">
              <a:lnSpc>
                <a:spcPct val="115000"/>
              </a:lnSpc>
              <a:spcBef>
                <a:spcPts val="0"/>
              </a:spcBef>
              <a:spcAft>
                <a:spcPts val="0"/>
              </a:spcAft>
              <a:buSzPts val="1800"/>
              <a:buNone/>
            </a:pPr>
            <a:r>
              <a:t/>
            </a:r>
            <a:endParaRPr sz="2800">
              <a:solidFill>
                <a:srgbClr val="222222"/>
              </a:solidFill>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8" name="Shape 1058"/>
        <p:cNvGrpSpPr/>
        <p:nvPr/>
      </p:nvGrpSpPr>
      <p:grpSpPr>
        <a:xfrm>
          <a:off x="0" y="0"/>
          <a:ext cx="0" cy="0"/>
          <a:chOff x="0" y="0"/>
          <a:chExt cx="0" cy="0"/>
        </a:xfrm>
      </p:grpSpPr>
      <p:sp>
        <p:nvSpPr>
          <p:cNvPr id="1059" name="Google Shape;1059;p9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Intentional Knowledge Building</a:t>
            </a:r>
            <a:endParaRPr/>
          </a:p>
        </p:txBody>
      </p:sp>
      <p:pic>
        <p:nvPicPr>
          <p:cNvPr id="1060" name="Google Shape;1060;p97"/>
          <p:cNvPicPr preferRelativeResize="0"/>
          <p:nvPr/>
        </p:nvPicPr>
        <p:blipFill rotWithShape="1">
          <a:blip r:embed="rId3">
            <a:alphaModFix/>
          </a:blip>
          <a:srcRect b="0" l="0" r="0" t="0"/>
          <a:stretch/>
        </p:blipFill>
        <p:spPr>
          <a:xfrm>
            <a:off x="7063173" y="1997919"/>
            <a:ext cx="1888325" cy="1774158"/>
          </a:xfrm>
          <a:prstGeom prst="rect">
            <a:avLst/>
          </a:prstGeom>
          <a:noFill/>
          <a:ln>
            <a:noFill/>
          </a:ln>
        </p:spPr>
      </p:pic>
      <p:pic>
        <p:nvPicPr>
          <p:cNvPr id="1061" name="Google Shape;1061;p97"/>
          <p:cNvPicPr preferRelativeResize="0"/>
          <p:nvPr/>
        </p:nvPicPr>
        <p:blipFill rotWithShape="1">
          <a:blip r:embed="rId4">
            <a:alphaModFix/>
          </a:blip>
          <a:srcRect b="0" l="0" r="0" t="0"/>
          <a:stretch/>
        </p:blipFill>
        <p:spPr>
          <a:xfrm>
            <a:off x="4572000" y="1192025"/>
            <a:ext cx="2267924" cy="1877086"/>
          </a:xfrm>
          <a:prstGeom prst="rect">
            <a:avLst/>
          </a:prstGeom>
          <a:noFill/>
          <a:ln>
            <a:noFill/>
          </a:ln>
        </p:spPr>
      </p:pic>
      <p:pic>
        <p:nvPicPr>
          <p:cNvPr id="1062" name="Google Shape;1062;p97"/>
          <p:cNvPicPr preferRelativeResize="0"/>
          <p:nvPr/>
        </p:nvPicPr>
        <p:blipFill rotWithShape="1">
          <a:blip r:embed="rId5">
            <a:alphaModFix/>
          </a:blip>
          <a:srcRect b="0" l="0" r="0" t="0"/>
          <a:stretch/>
        </p:blipFill>
        <p:spPr>
          <a:xfrm>
            <a:off x="2220101" y="1931253"/>
            <a:ext cx="2220725" cy="1840824"/>
          </a:xfrm>
          <a:prstGeom prst="rect">
            <a:avLst/>
          </a:prstGeom>
          <a:noFill/>
          <a:ln>
            <a:noFill/>
          </a:ln>
        </p:spPr>
      </p:pic>
      <p:pic>
        <p:nvPicPr>
          <p:cNvPr id="1063" name="Google Shape;1063;p97"/>
          <p:cNvPicPr preferRelativeResize="0"/>
          <p:nvPr/>
        </p:nvPicPr>
        <p:blipFill rotWithShape="1">
          <a:blip r:embed="rId6">
            <a:alphaModFix/>
          </a:blip>
          <a:srcRect b="0" l="0" r="0" t="0"/>
          <a:stretch/>
        </p:blipFill>
        <p:spPr>
          <a:xfrm>
            <a:off x="200600" y="1210150"/>
            <a:ext cx="1888328" cy="1840825"/>
          </a:xfrm>
          <a:prstGeom prst="rect">
            <a:avLst/>
          </a:prstGeom>
          <a:noFill/>
          <a:ln>
            <a:noFill/>
          </a:ln>
        </p:spPr>
      </p:pic>
      <p:sp>
        <p:nvSpPr>
          <p:cNvPr id="1064" name="Google Shape;1064;p97"/>
          <p:cNvSpPr txBox="1"/>
          <p:nvPr/>
        </p:nvSpPr>
        <p:spPr>
          <a:xfrm>
            <a:off x="2537100" y="3849500"/>
            <a:ext cx="180116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Grade 10: Stories</a:t>
            </a:r>
            <a:endParaRPr>
              <a:solidFill>
                <a:srgbClr val="434343"/>
              </a:solidFill>
            </a:endParaRPr>
          </a:p>
        </p:txBody>
      </p:sp>
      <p:sp>
        <p:nvSpPr>
          <p:cNvPr id="1065" name="Google Shape;1065;p97"/>
          <p:cNvSpPr txBox="1"/>
          <p:nvPr/>
        </p:nvSpPr>
        <p:spPr>
          <a:xfrm>
            <a:off x="353350" y="3213525"/>
            <a:ext cx="180116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Grade 9: Change</a:t>
            </a:r>
            <a:endParaRPr>
              <a:solidFill>
                <a:srgbClr val="434343"/>
              </a:solidFill>
            </a:endParaRPr>
          </a:p>
        </p:txBody>
      </p:sp>
      <p:sp>
        <p:nvSpPr>
          <p:cNvPr id="1066" name="Google Shape;1066;p97"/>
          <p:cNvSpPr txBox="1"/>
          <p:nvPr/>
        </p:nvSpPr>
        <p:spPr>
          <a:xfrm>
            <a:off x="4805379" y="3173096"/>
            <a:ext cx="19336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Grade 11: America</a:t>
            </a:r>
            <a:endParaRPr>
              <a:solidFill>
                <a:srgbClr val="434343"/>
              </a:solidFill>
            </a:endParaRPr>
          </a:p>
        </p:txBody>
      </p:sp>
      <p:sp>
        <p:nvSpPr>
          <p:cNvPr id="1067" name="Google Shape;1067;p97"/>
          <p:cNvSpPr txBox="1"/>
          <p:nvPr/>
        </p:nvSpPr>
        <p:spPr>
          <a:xfrm>
            <a:off x="6884991" y="3872113"/>
            <a:ext cx="2244687"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Grade 12: Systems and </a:t>
            </a:r>
            <a:r>
              <a:rPr lang="en-US" sz="1800">
                <a:solidFill>
                  <a:srgbClr val="434343"/>
                </a:solidFill>
                <a:latin typeface="Calibri"/>
                <a:ea typeface="Calibri"/>
                <a:cs typeface="Calibri"/>
                <a:sym typeface="Calibri"/>
              </a:rPr>
              <a:t>Structures</a:t>
            </a:r>
            <a:endParaRPr>
              <a:solidFill>
                <a:srgbClr val="434343"/>
              </a:solidFill>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2" name="Shape 1072"/>
        <p:cNvGrpSpPr/>
        <p:nvPr/>
      </p:nvGrpSpPr>
      <p:grpSpPr>
        <a:xfrm>
          <a:off x="0" y="0"/>
          <a:ext cx="0" cy="0"/>
          <a:chOff x="0" y="0"/>
          <a:chExt cx="0" cy="0"/>
        </a:xfrm>
      </p:grpSpPr>
      <p:sp>
        <p:nvSpPr>
          <p:cNvPr id="1073" name="Google Shape;1073;p10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Capture Our Learning!</a:t>
            </a:r>
            <a:endParaRPr/>
          </a:p>
        </p:txBody>
      </p:sp>
      <p:sp>
        <p:nvSpPr>
          <p:cNvPr id="1074" name="Google Shape;1074;p104"/>
          <p:cNvSpPr txBox="1"/>
          <p:nvPr>
            <p:ph idx="1" type="body"/>
          </p:nvPr>
        </p:nvSpPr>
        <p:spPr>
          <a:xfrm>
            <a:off x="3674305" y="874102"/>
            <a:ext cx="5469699"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b="1" lang="en-US">
                <a:solidFill>
                  <a:srgbClr val="E78B6F"/>
                </a:solidFill>
              </a:rPr>
              <a:t>Name</a:t>
            </a:r>
            <a:r>
              <a:rPr lang="en-US">
                <a:solidFill>
                  <a:srgbClr val="4A4A4A"/>
                </a:solidFill>
              </a:rPr>
              <a:t> the three instructional shifts.</a:t>
            </a:r>
            <a:endParaRPr>
              <a:solidFill>
                <a:srgbClr val="4A4A4A"/>
              </a:solidFill>
            </a:endParaRPr>
          </a:p>
          <a:p>
            <a:pPr indent="0" lvl="0" marL="0" rtl="0" algn="l">
              <a:lnSpc>
                <a:spcPct val="90000"/>
              </a:lnSpc>
              <a:spcBef>
                <a:spcPts val="750"/>
              </a:spcBef>
              <a:spcAft>
                <a:spcPts val="0"/>
              </a:spcAft>
              <a:buSzPts val="1800"/>
              <a:buNone/>
            </a:pPr>
            <a:r>
              <a:t/>
            </a:r>
            <a:endParaRPr>
              <a:solidFill>
                <a:srgbClr val="4A4A4A"/>
              </a:solidFill>
            </a:endParaRPr>
          </a:p>
          <a:p>
            <a:pPr indent="0" lvl="0" marL="0" rtl="0" algn="l">
              <a:lnSpc>
                <a:spcPct val="90000"/>
              </a:lnSpc>
              <a:spcBef>
                <a:spcPts val="750"/>
              </a:spcBef>
              <a:spcAft>
                <a:spcPts val="0"/>
              </a:spcAft>
              <a:buSzPts val="1800"/>
              <a:buNone/>
            </a:pPr>
            <a:r>
              <a:rPr b="1" lang="en-US">
                <a:solidFill>
                  <a:srgbClr val="434343"/>
                </a:solidFill>
              </a:rPr>
              <a:t>How do these three shifts…</a:t>
            </a:r>
            <a:endParaRPr>
              <a:solidFill>
                <a:srgbClr val="434343"/>
              </a:solidFill>
            </a:endParaRPr>
          </a:p>
          <a:p>
            <a:pPr indent="-381000" lvl="0" marL="457200" rtl="0" algn="l">
              <a:lnSpc>
                <a:spcPct val="90000"/>
              </a:lnSpc>
              <a:spcBef>
                <a:spcPts val="750"/>
              </a:spcBef>
              <a:spcAft>
                <a:spcPts val="0"/>
              </a:spcAft>
              <a:buClr>
                <a:srgbClr val="4A4A4A"/>
              </a:buClr>
              <a:buSzPts val="1200"/>
              <a:buFont typeface="Calibri"/>
              <a:buChar char="•"/>
            </a:pPr>
            <a:r>
              <a:rPr lang="en-US">
                <a:solidFill>
                  <a:srgbClr val="4A4A4A"/>
                </a:solidFill>
              </a:rPr>
              <a:t>Live in the High School Guidebooks curriculum?</a:t>
            </a:r>
            <a:endParaRPr>
              <a:solidFill>
                <a:srgbClr val="4A4A4A"/>
              </a:solidFill>
            </a:endParaRPr>
          </a:p>
          <a:p>
            <a:pPr indent="-381000" lvl="0" marL="457200" rtl="0" algn="l">
              <a:lnSpc>
                <a:spcPct val="90000"/>
              </a:lnSpc>
              <a:spcBef>
                <a:spcPts val="750"/>
              </a:spcBef>
              <a:spcAft>
                <a:spcPts val="0"/>
              </a:spcAft>
              <a:buClr>
                <a:srgbClr val="4A4A4A"/>
              </a:buClr>
              <a:buSzPts val="1200"/>
              <a:buFont typeface="Calibri"/>
              <a:buChar char="•"/>
            </a:pPr>
            <a:r>
              <a:rPr lang="en-US">
                <a:solidFill>
                  <a:srgbClr val="4A4A4A"/>
                </a:solidFill>
              </a:rPr>
              <a:t>Promote an equitable education for all students?</a:t>
            </a:r>
            <a:endParaRPr>
              <a:solidFill>
                <a:srgbClr val="4A4A4A"/>
              </a:solidFill>
            </a:endParaRPr>
          </a:p>
        </p:txBody>
      </p:sp>
      <p:pic>
        <p:nvPicPr>
          <p:cNvPr id="1075" name="Google Shape;1075;p104"/>
          <p:cNvPicPr preferRelativeResize="0"/>
          <p:nvPr/>
        </p:nvPicPr>
        <p:blipFill>
          <a:blip r:embed="rId3">
            <a:alphaModFix/>
          </a:blip>
          <a:stretch>
            <a:fillRect/>
          </a:stretch>
        </p:blipFill>
        <p:spPr>
          <a:xfrm>
            <a:off x="590375" y="1627900"/>
            <a:ext cx="2936250" cy="23915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Google Shape;151;p12"/>
          <p:cNvSpPr/>
          <p:nvPr/>
        </p:nvSpPr>
        <p:spPr>
          <a:xfrm>
            <a:off x="1412950" y="1302699"/>
            <a:ext cx="6048900" cy="2567400"/>
          </a:xfrm>
          <a:prstGeom prst="wedgeRoundRectCallout">
            <a:avLst>
              <a:gd fmla="val 64875" name="adj1"/>
              <a:gd fmla="val 24800" name="adj2"/>
              <a:gd fmla="val 0" name="adj3"/>
            </a:avLst>
          </a:prstGeom>
          <a:noFill/>
          <a:ln cap="flat" cmpd="sng" w="28575">
            <a:solidFill>
              <a:srgbClr val="00355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800"/>
              <a:buFont typeface="Arial"/>
              <a:buNone/>
            </a:pPr>
            <a:r>
              <a:rPr b="0" i="0" lang="en-US" sz="2400" u="none" cap="none" strike="noStrike">
                <a:solidFill>
                  <a:srgbClr val="4A4A4A"/>
                </a:solidFill>
                <a:latin typeface="Calibri"/>
                <a:ea typeface="Calibri"/>
                <a:cs typeface="Calibri"/>
                <a:sym typeface="Calibri"/>
              </a:rPr>
              <a:t>What makes your school</a:t>
            </a:r>
            <a:r>
              <a:rPr b="0" i="0" lang="en-US" sz="2400" u="none" cap="none" strike="noStrike">
                <a:solidFill>
                  <a:schemeClr val="dk1"/>
                </a:solidFill>
                <a:latin typeface="Calibri"/>
                <a:ea typeface="Calibri"/>
                <a:cs typeface="Calibri"/>
                <a:sym typeface="Calibri"/>
              </a:rPr>
              <a:t> </a:t>
            </a:r>
            <a:r>
              <a:rPr b="1" i="0" lang="en-US" sz="2400" u="none" cap="none" strike="noStrike">
                <a:solidFill>
                  <a:srgbClr val="E78B6F"/>
                </a:solidFill>
                <a:latin typeface="Calibri"/>
                <a:ea typeface="Calibri"/>
                <a:cs typeface="Calibri"/>
                <a:sym typeface="Calibri"/>
              </a:rPr>
              <a:t>great</a:t>
            </a:r>
            <a:r>
              <a:rPr b="0" i="0" lang="en-US" sz="2400" u="none" cap="none" strike="noStrike">
                <a:solidFill>
                  <a:srgbClr val="4A4A4A"/>
                </a:solidFill>
                <a:latin typeface="Calibri"/>
                <a:ea typeface="Calibri"/>
                <a:cs typeface="Calibri"/>
                <a:sym typeface="Calibri"/>
              </a:rPr>
              <a:t>?</a:t>
            </a:r>
            <a:endParaRPr b="1" i="1" sz="2400" u="none" cap="none" strike="noStrike">
              <a:solidFill>
                <a:srgbClr val="4A4A4A"/>
              </a:solidFill>
              <a:latin typeface="Calibri"/>
              <a:ea typeface="Calibri"/>
              <a:cs typeface="Calibri"/>
              <a:sym typeface="Calibri"/>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0" name="Shape 1080"/>
        <p:cNvGrpSpPr/>
        <p:nvPr/>
      </p:nvGrpSpPr>
      <p:grpSpPr>
        <a:xfrm>
          <a:off x="0" y="0"/>
          <a:ext cx="0" cy="0"/>
          <a:chOff x="0" y="0"/>
          <a:chExt cx="0" cy="0"/>
        </a:xfrm>
      </p:grpSpPr>
      <p:sp>
        <p:nvSpPr>
          <p:cNvPr id="1081" name="Google Shape;1081;p10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rPr>
              <a:t>Take a break!</a:t>
            </a:r>
            <a:endParaRPr b="1">
              <a:solidFill>
                <a:schemeClr val="dk1"/>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6" name="Shape 1086"/>
        <p:cNvGrpSpPr/>
        <p:nvPr/>
      </p:nvGrpSpPr>
      <p:grpSpPr>
        <a:xfrm>
          <a:off x="0" y="0"/>
          <a:ext cx="0" cy="0"/>
          <a:chOff x="0" y="0"/>
          <a:chExt cx="0" cy="0"/>
        </a:xfrm>
      </p:grpSpPr>
      <p:sp>
        <p:nvSpPr>
          <p:cNvPr id="1087" name="Google Shape;1087;p106"/>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3</a:t>
            </a:r>
            <a:endParaRPr b="1"/>
          </a:p>
          <a:p>
            <a:pPr indent="0" lvl="0" marL="0" marR="0" rtl="0" algn="ctr">
              <a:lnSpc>
                <a:spcPct val="90000"/>
              </a:lnSpc>
              <a:spcBef>
                <a:spcPts val="0"/>
              </a:spcBef>
              <a:spcAft>
                <a:spcPts val="0"/>
              </a:spcAft>
              <a:buClr>
                <a:srgbClr val="434343"/>
              </a:buClr>
              <a:buSzPts val="2800"/>
              <a:buFont typeface="Calibri"/>
              <a:buNone/>
            </a:pPr>
            <a:r>
              <a:rPr lang="en-US"/>
              <a:t>Updated Curriculum Design </a:t>
            </a:r>
            <a:endParaRPr/>
          </a:p>
          <a:p>
            <a:pPr indent="0" lvl="0" marL="0" marR="0" rtl="0" algn="ctr">
              <a:lnSpc>
                <a:spcPct val="90000"/>
              </a:lnSpc>
              <a:spcBef>
                <a:spcPts val="0"/>
              </a:spcBef>
              <a:spcAft>
                <a:spcPts val="0"/>
              </a:spcAft>
              <a:buClr>
                <a:srgbClr val="434343"/>
              </a:buClr>
              <a:buSzPts val="2800"/>
              <a:buFont typeface="Calibri"/>
              <a:buNone/>
            </a:pPr>
            <a:r>
              <a:rPr lang="en-US"/>
              <a:t>&amp; Grade-Level Unit Exploration</a:t>
            </a:r>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2" name="Shape 1092"/>
        <p:cNvGrpSpPr/>
        <p:nvPr/>
      </p:nvGrpSpPr>
      <p:grpSpPr>
        <a:xfrm>
          <a:off x="0" y="0"/>
          <a:ext cx="0" cy="0"/>
          <a:chOff x="0" y="0"/>
          <a:chExt cx="0" cy="0"/>
        </a:xfrm>
      </p:grpSpPr>
      <p:sp>
        <p:nvSpPr>
          <p:cNvPr id="1093" name="Google Shape;1093;p107"/>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solidFill>
                  <a:srgbClr val="4A4A4A"/>
                </a:solidFill>
              </a:rPr>
              <a:t>Participants will...</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Understand</a:t>
            </a:r>
            <a:r>
              <a:rPr lang="en-US">
                <a:solidFill>
                  <a:srgbClr val="4A4A4A"/>
                </a:solidFill>
              </a:rPr>
              <a:t> the design and components of the new ELA Guidebooks 9-12 curriculum</a:t>
            </a:r>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Navigate</a:t>
            </a:r>
            <a:r>
              <a:rPr lang="en-US">
                <a:solidFill>
                  <a:srgbClr val="4A4A4A"/>
                </a:solidFill>
              </a:rPr>
              <a:t> the Louisiana Curriculum Hub platform to locate important curricular resources for their grade level</a:t>
            </a:r>
            <a:endParaRPr>
              <a:solidFill>
                <a:srgbClr val="4A4A4A"/>
              </a:solidFill>
            </a:endParaRPr>
          </a:p>
        </p:txBody>
      </p:sp>
      <p:sp>
        <p:nvSpPr>
          <p:cNvPr id="1094" name="Google Shape;1094;p107"/>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9" name="Shape 1099"/>
        <p:cNvGrpSpPr/>
        <p:nvPr/>
      </p:nvGrpSpPr>
      <p:grpSpPr>
        <a:xfrm>
          <a:off x="0" y="0"/>
          <a:ext cx="0" cy="0"/>
          <a:chOff x="0" y="0"/>
          <a:chExt cx="0" cy="0"/>
        </a:xfrm>
      </p:grpSpPr>
      <p:sp>
        <p:nvSpPr>
          <p:cNvPr id="1100" name="Google Shape;1100;p10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Why a new version of the curriculum?</a:t>
            </a:r>
            <a:endParaRPr>
              <a:solidFill>
                <a:schemeClr val="dk1"/>
              </a:solidFill>
            </a:endParaRPr>
          </a:p>
        </p:txBody>
      </p:sp>
      <p:sp>
        <p:nvSpPr>
          <p:cNvPr id="1101" name="Google Shape;1101;p108"/>
          <p:cNvSpPr txBox="1"/>
          <p:nvPr>
            <p:ph idx="1" type="body"/>
          </p:nvPr>
        </p:nvSpPr>
        <p:spPr>
          <a:xfrm>
            <a:off x="152400" y="1143000"/>
            <a:ext cx="8839200" cy="1047600"/>
          </a:xfrm>
          <a:prstGeom prst="rect">
            <a:avLst/>
          </a:prstGeom>
          <a:noFill/>
          <a:ln>
            <a:noFill/>
          </a:ln>
        </p:spPr>
        <p:txBody>
          <a:bodyPr anchorCtr="0" anchor="ctr" bIns="91425" lIns="91425" spcFirstLastPara="1" rIns="91425" wrap="square" tIns="91425">
            <a:noAutofit/>
          </a:bodyPr>
          <a:lstStyle/>
          <a:p>
            <a:pPr indent="-228600" lvl="0" marL="457200" marR="0" rtl="0" algn="ctr">
              <a:lnSpc>
                <a:spcPct val="90000"/>
              </a:lnSpc>
              <a:spcBef>
                <a:spcPts val="0"/>
              </a:spcBef>
              <a:spcAft>
                <a:spcPts val="0"/>
              </a:spcAft>
              <a:buClr>
                <a:schemeClr val="dk1"/>
              </a:buClr>
              <a:buSzPts val="1800"/>
              <a:buFont typeface="Arial"/>
              <a:buNone/>
            </a:pPr>
            <a:r>
              <a:rPr lang="en-US">
                <a:solidFill>
                  <a:srgbClr val="4A4A4A"/>
                </a:solidFill>
              </a:rPr>
              <a:t>The Louisiana ELA Guidebooks 9-12 curriculum provides teachers with the </a:t>
            </a:r>
            <a:r>
              <a:rPr b="1" lang="en-US">
                <a:solidFill>
                  <a:srgbClr val="E78B6F"/>
                </a:solidFill>
              </a:rPr>
              <a:t>autonomy</a:t>
            </a:r>
            <a:r>
              <a:rPr b="1" lang="en-US">
                <a:solidFill>
                  <a:srgbClr val="4A4A4A"/>
                </a:solidFill>
              </a:rPr>
              <a:t> </a:t>
            </a:r>
            <a:r>
              <a:rPr lang="en-US">
                <a:solidFill>
                  <a:srgbClr val="4A4A4A"/>
                </a:solidFill>
              </a:rPr>
              <a:t>to make</a:t>
            </a:r>
            <a:r>
              <a:rPr b="1" lang="en-US">
                <a:solidFill>
                  <a:srgbClr val="4A4A4A"/>
                </a:solidFill>
              </a:rPr>
              <a:t> </a:t>
            </a:r>
            <a:r>
              <a:rPr b="1" lang="en-US">
                <a:solidFill>
                  <a:srgbClr val="E78B6F"/>
                </a:solidFill>
              </a:rPr>
              <a:t>instructional decisions</a:t>
            </a:r>
            <a:r>
              <a:rPr b="1" lang="en-US">
                <a:solidFill>
                  <a:srgbClr val="4A4A4A"/>
                </a:solidFill>
              </a:rPr>
              <a:t> </a:t>
            </a:r>
            <a:r>
              <a:rPr lang="en-US">
                <a:solidFill>
                  <a:srgbClr val="4A4A4A"/>
                </a:solidFill>
              </a:rPr>
              <a:t>that meet the </a:t>
            </a:r>
            <a:r>
              <a:rPr b="1" lang="en-US">
                <a:solidFill>
                  <a:srgbClr val="E78B6F"/>
                </a:solidFill>
              </a:rPr>
              <a:t>individual needs</a:t>
            </a:r>
            <a:r>
              <a:rPr lang="en-US">
                <a:solidFill>
                  <a:srgbClr val="4A4A4A"/>
                </a:solidFill>
              </a:rPr>
              <a:t> of their students.</a:t>
            </a:r>
            <a:endParaRPr>
              <a:solidFill>
                <a:srgbClr val="4A4A4A"/>
              </a:solidFill>
            </a:endParaRPr>
          </a:p>
        </p:txBody>
      </p:sp>
      <p:sp>
        <p:nvSpPr>
          <p:cNvPr id="1102" name="Google Shape;1102;p108"/>
          <p:cNvSpPr txBox="1"/>
          <p:nvPr/>
        </p:nvSpPr>
        <p:spPr>
          <a:xfrm>
            <a:off x="4524601" y="2299855"/>
            <a:ext cx="4162200" cy="2231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1800" u="none" cap="none" strike="noStrike">
                <a:solidFill>
                  <a:srgbClr val="4A4A4A"/>
                </a:solidFill>
                <a:latin typeface="Calibri"/>
                <a:ea typeface="Calibri"/>
                <a:cs typeface="Calibri"/>
                <a:sym typeface="Calibri"/>
              </a:rPr>
              <a:t>ELA Guidebooks 9-12 (2020)</a:t>
            </a:r>
            <a:endParaRPr b="1"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For teachers, By teachers</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Assessments throughout the unit</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Diversity in texts, titles, and unit topics</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Core (required) and optional activities included in lessons</a:t>
            </a:r>
            <a:endParaRPr b="0" i="0" sz="1800" u="none" cap="none" strike="noStrike">
              <a:solidFill>
                <a:srgbClr val="4A4A4A"/>
              </a:solidFill>
              <a:latin typeface="Calibri"/>
              <a:ea typeface="Calibri"/>
              <a:cs typeface="Calibri"/>
              <a:sym typeface="Calibri"/>
            </a:endParaRPr>
          </a:p>
        </p:txBody>
      </p:sp>
      <p:sp>
        <p:nvSpPr>
          <p:cNvPr id="1103" name="Google Shape;1103;p108"/>
          <p:cNvSpPr txBox="1"/>
          <p:nvPr/>
        </p:nvSpPr>
        <p:spPr>
          <a:xfrm>
            <a:off x="658801" y="2299855"/>
            <a:ext cx="3608400" cy="2231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1800" u="none" cap="none" strike="noStrike">
                <a:solidFill>
                  <a:srgbClr val="4A4A4A"/>
                </a:solidFill>
                <a:latin typeface="Calibri"/>
                <a:ea typeface="Calibri"/>
                <a:cs typeface="Calibri"/>
                <a:sym typeface="Calibri"/>
              </a:rPr>
              <a:t>Guidebooks 2.0</a:t>
            </a:r>
            <a:endParaRPr b="1"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For teachers, By teachers</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Three EOU assessments </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Less diversity in texts</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US" sz="1800" u="none" cap="none" strike="noStrike">
                <a:solidFill>
                  <a:srgbClr val="4A4A4A"/>
                </a:solidFill>
                <a:latin typeface="Calibri"/>
                <a:ea typeface="Calibri"/>
                <a:cs typeface="Calibri"/>
                <a:sym typeface="Calibri"/>
              </a:rPr>
              <a:t>All lesson activities are meant to be taught in order</a:t>
            </a:r>
            <a:r>
              <a:rPr b="0" i="0" lang="en-US" sz="1800" u="none" cap="none" strike="noStrike">
                <a:solidFill>
                  <a:schemeClr val="dk1"/>
                </a:solidFill>
                <a:latin typeface="Calibri"/>
                <a:ea typeface="Calibri"/>
                <a:cs typeface="Calibri"/>
                <a:sym typeface="Calibri"/>
              </a:rPr>
              <a:t>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8" name="Shape 1108"/>
        <p:cNvGrpSpPr/>
        <p:nvPr/>
      </p:nvGrpSpPr>
      <p:grpSpPr>
        <a:xfrm>
          <a:off x="0" y="0"/>
          <a:ext cx="0" cy="0"/>
          <a:chOff x="0" y="0"/>
          <a:chExt cx="0" cy="0"/>
        </a:xfrm>
      </p:grpSpPr>
      <p:sp>
        <p:nvSpPr>
          <p:cNvPr id="1109" name="Google Shape;1109;p11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Year-Long Curriculum Organization</a:t>
            </a:r>
            <a:endParaRPr>
              <a:solidFill>
                <a:schemeClr val="dk1"/>
              </a:solidFill>
            </a:endParaRPr>
          </a:p>
        </p:txBody>
      </p:sp>
      <p:sp>
        <p:nvSpPr>
          <p:cNvPr id="1110" name="Google Shape;1110;p110"/>
          <p:cNvSpPr txBox="1"/>
          <p:nvPr>
            <p:ph idx="1" type="body"/>
          </p:nvPr>
        </p:nvSpPr>
        <p:spPr>
          <a:xfrm>
            <a:off x="3895450" y="1986100"/>
            <a:ext cx="5118300" cy="32475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SzPts val="1800"/>
              <a:buChar char="•"/>
            </a:pPr>
            <a:r>
              <a:rPr lang="en-US"/>
              <a:t>Teach </a:t>
            </a:r>
            <a:r>
              <a:rPr b="1" lang="en-US">
                <a:solidFill>
                  <a:srgbClr val="E78B6F"/>
                </a:solidFill>
              </a:rPr>
              <a:t>3 Development Units </a:t>
            </a:r>
            <a:r>
              <a:rPr lang="en-US"/>
              <a:t>per year</a:t>
            </a:r>
            <a:endParaRPr/>
          </a:p>
          <a:p>
            <a:pPr indent="0" lvl="0" marL="457200" rtl="0" algn="l">
              <a:spcBef>
                <a:spcPts val="750"/>
              </a:spcBef>
              <a:spcAft>
                <a:spcPts val="0"/>
              </a:spcAft>
              <a:buNone/>
            </a:pPr>
            <a:r>
              <a:t/>
            </a:r>
            <a:endParaRPr/>
          </a:p>
          <a:p>
            <a:pPr indent="-342900" lvl="0" marL="457200" rtl="0" algn="l">
              <a:spcBef>
                <a:spcPts val="750"/>
              </a:spcBef>
              <a:spcAft>
                <a:spcPts val="0"/>
              </a:spcAft>
              <a:buSzPts val="1800"/>
              <a:buChar char="•"/>
            </a:pPr>
            <a:r>
              <a:rPr lang="en-US"/>
              <a:t>The year culminates with the </a:t>
            </a:r>
            <a:r>
              <a:rPr b="1" lang="en-US">
                <a:solidFill>
                  <a:srgbClr val="E78B6F"/>
                </a:solidFill>
              </a:rPr>
              <a:t>“Application Unit” </a:t>
            </a:r>
            <a:endParaRPr b="1">
              <a:solidFill>
                <a:srgbClr val="E78B6F"/>
              </a:solidFill>
            </a:endParaRPr>
          </a:p>
          <a:p>
            <a:pPr indent="0" lvl="0" marL="457200" rtl="0" algn="l">
              <a:spcBef>
                <a:spcPts val="750"/>
              </a:spcBef>
              <a:spcAft>
                <a:spcPts val="0"/>
              </a:spcAft>
              <a:buNone/>
            </a:pPr>
            <a:r>
              <a:t/>
            </a:r>
            <a:endParaRPr/>
          </a:p>
        </p:txBody>
      </p:sp>
      <p:pic>
        <p:nvPicPr>
          <p:cNvPr id="1111" name="Google Shape;1111;p110"/>
          <p:cNvPicPr preferRelativeResize="0"/>
          <p:nvPr/>
        </p:nvPicPr>
        <p:blipFill>
          <a:blip r:embed="rId3">
            <a:alphaModFix/>
          </a:blip>
          <a:stretch>
            <a:fillRect/>
          </a:stretch>
        </p:blipFill>
        <p:spPr>
          <a:xfrm>
            <a:off x="538085" y="1354100"/>
            <a:ext cx="3100615" cy="3073575"/>
          </a:xfrm>
          <a:prstGeom prst="rect">
            <a:avLst/>
          </a:prstGeom>
          <a:noFill/>
          <a:ln cap="flat" cmpd="sng" w="9525">
            <a:solidFill>
              <a:srgbClr val="434343"/>
            </a:solidFill>
            <a:prstDash val="solid"/>
            <a:round/>
            <a:headEnd len="sm" w="sm" type="none"/>
            <a:tailEnd len="sm" w="sm" type="none"/>
          </a:ln>
        </p:spPr>
      </p:pic>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6" name="Shape 1116"/>
        <p:cNvGrpSpPr/>
        <p:nvPr/>
      </p:nvGrpSpPr>
      <p:grpSpPr>
        <a:xfrm>
          <a:off x="0" y="0"/>
          <a:ext cx="0" cy="0"/>
          <a:chOff x="0" y="0"/>
          <a:chExt cx="0" cy="0"/>
        </a:xfrm>
      </p:grpSpPr>
      <p:sp>
        <p:nvSpPr>
          <p:cNvPr id="1117" name="Google Shape;1117;p11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Development Units</a:t>
            </a:r>
            <a:endParaRPr/>
          </a:p>
        </p:txBody>
      </p:sp>
      <p:sp>
        <p:nvSpPr>
          <p:cNvPr id="1118" name="Google Shape;1118;p111"/>
          <p:cNvSpPr txBox="1"/>
          <p:nvPr>
            <p:ph idx="1" type="body"/>
          </p:nvPr>
        </p:nvSpPr>
        <p:spPr>
          <a:xfrm>
            <a:off x="4697260" y="1218156"/>
            <a:ext cx="4158640" cy="3543300"/>
          </a:xfrm>
          <a:prstGeom prst="rect">
            <a:avLst/>
          </a:prstGeom>
          <a:noFill/>
          <a:ln>
            <a:noFill/>
          </a:ln>
        </p:spPr>
        <p:txBody>
          <a:bodyPr anchorCtr="0" anchor="ctr" bIns="91425" lIns="91425" spcFirstLastPara="1" rIns="91425" wrap="square" tIns="91425">
            <a:noAutofit/>
          </a:bodyPr>
          <a:lstStyle/>
          <a:p>
            <a:pPr indent="-304800" lvl="0" marL="457200" marR="0" rtl="0" algn="l">
              <a:lnSpc>
                <a:spcPct val="90000"/>
              </a:lnSpc>
              <a:spcBef>
                <a:spcPts val="0"/>
              </a:spcBef>
              <a:spcAft>
                <a:spcPts val="0"/>
              </a:spcAft>
              <a:buClr>
                <a:srgbClr val="4A4A4A"/>
              </a:buClr>
              <a:buSzPts val="1200"/>
              <a:buFont typeface="Calibri"/>
              <a:buChar char="●"/>
            </a:pPr>
            <a:r>
              <a:rPr lang="en-US">
                <a:solidFill>
                  <a:srgbClr val="4A4A4A"/>
                </a:solidFill>
              </a:rPr>
              <a:t>Build the learning community </a:t>
            </a:r>
            <a:endParaRPr>
              <a:solidFill>
                <a:srgbClr val="4A4A4A"/>
              </a:solidFill>
            </a:endParaRPr>
          </a:p>
          <a:p>
            <a:pPr indent="-304800" lvl="0" marL="457200" marR="0" rtl="0" algn="l">
              <a:lnSpc>
                <a:spcPct val="90000"/>
              </a:lnSpc>
              <a:spcBef>
                <a:spcPts val="1000"/>
              </a:spcBef>
              <a:spcAft>
                <a:spcPts val="0"/>
              </a:spcAft>
              <a:buClr>
                <a:srgbClr val="4A4A4A"/>
              </a:buClr>
              <a:buSzPts val="1200"/>
              <a:buFont typeface="Calibri"/>
              <a:buChar char="●"/>
            </a:pPr>
            <a:r>
              <a:rPr lang="en-US">
                <a:solidFill>
                  <a:srgbClr val="4A4A4A"/>
                </a:solidFill>
              </a:rPr>
              <a:t>Organized around an anchor text or central idea about a topic </a:t>
            </a:r>
            <a:endParaRPr>
              <a:solidFill>
                <a:srgbClr val="4A4A4A"/>
              </a:solidFill>
            </a:endParaRPr>
          </a:p>
          <a:p>
            <a:pPr indent="-304800" lvl="0" marL="457200" marR="0" rtl="0" algn="l">
              <a:lnSpc>
                <a:spcPct val="90000"/>
              </a:lnSpc>
              <a:spcBef>
                <a:spcPts val="1000"/>
              </a:spcBef>
              <a:spcAft>
                <a:spcPts val="0"/>
              </a:spcAft>
              <a:buClr>
                <a:srgbClr val="4A4A4A"/>
              </a:buClr>
              <a:buSzPts val="1200"/>
              <a:buFont typeface="Calibri"/>
              <a:buChar char="●"/>
            </a:pPr>
            <a:r>
              <a:rPr lang="en-US">
                <a:solidFill>
                  <a:srgbClr val="4A4A4A"/>
                </a:solidFill>
              </a:rPr>
              <a:t>Each unit and text points toward the overall grade level theme</a:t>
            </a:r>
            <a:endParaRPr>
              <a:solidFill>
                <a:srgbClr val="4A4A4A"/>
              </a:solidFill>
            </a:endParaRPr>
          </a:p>
          <a:p>
            <a:pPr indent="-304800" lvl="0" marL="457200" marR="0" rtl="0" algn="l">
              <a:lnSpc>
                <a:spcPct val="90000"/>
              </a:lnSpc>
              <a:spcBef>
                <a:spcPts val="1000"/>
              </a:spcBef>
              <a:spcAft>
                <a:spcPts val="0"/>
              </a:spcAft>
              <a:buClr>
                <a:srgbClr val="4A4A4A"/>
              </a:buClr>
              <a:buSzPts val="1200"/>
              <a:buFont typeface="Calibri"/>
              <a:buChar char="●"/>
            </a:pPr>
            <a:r>
              <a:rPr lang="en-US">
                <a:solidFill>
                  <a:srgbClr val="4A4A4A"/>
                </a:solidFill>
              </a:rPr>
              <a:t>Approximately 30-35 days (app. 50 minute lessons)</a:t>
            </a:r>
            <a:endParaRPr>
              <a:solidFill>
                <a:srgbClr val="4A4A4A"/>
              </a:solidFill>
            </a:endParaRPr>
          </a:p>
          <a:p>
            <a:pPr indent="-304800" lvl="0" marL="457200" marR="0" rtl="0" algn="l">
              <a:lnSpc>
                <a:spcPct val="90000"/>
              </a:lnSpc>
              <a:spcBef>
                <a:spcPts val="1000"/>
              </a:spcBef>
              <a:spcAft>
                <a:spcPts val="1000"/>
              </a:spcAft>
              <a:buClr>
                <a:srgbClr val="4A4A4A"/>
              </a:buClr>
              <a:buSzPts val="1200"/>
              <a:buFont typeface="Calibri"/>
              <a:buChar char="●"/>
            </a:pPr>
            <a:r>
              <a:rPr lang="en-US">
                <a:solidFill>
                  <a:srgbClr val="4A4A4A"/>
                </a:solidFill>
              </a:rPr>
              <a:t>Sections &gt; Lessons &gt; Activities</a:t>
            </a:r>
            <a:endParaRPr>
              <a:solidFill>
                <a:srgbClr val="4A4A4A"/>
              </a:solidFill>
            </a:endParaRPr>
          </a:p>
        </p:txBody>
      </p:sp>
      <p:pic>
        <p:nvPicPr>
          <p:cNvPr id="1119" name="Google Shape;1119;p111"/>
          <p:cNvPicPr preferRelativeResize="0"/>
          <p:nvPr/>
        </p:nvPicPr>
        <p:blipFill>
          <a:blip r:embed="rId3">
            <a:alphaModFix/>
          </a:blip>
          <a:stretch>
            <a:fillRect/>
          </a:stretch>
        </p:blipFill>
        <p:spPr>
          <a:xfrm>
            <a:off x="381000" y="1581000"/>
            <a:ext cx="4392460" cy="2723542"/>
          </a:xfrm>
          <a:prstGeom prst="rect">
            <a:avLst/>
          </a:prstGeom>
          <a:noFill/>
          <a:ln>
            <a:noFill/>
          </a:ln>
        </p:spPr>
      </p:pic>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4" name="Shape 1124"/>
        <p:cNvGrpSpPr/>
        <p:nvPr/>
      </p:nvGrpSpPr>
      <p:grpSpPr>
        <a:xfrm>
          <a:off x="0" y="0"/>
          <a:ext cx="0" cy="0"/>
          <a:chOff x="0" y="0"/>
          <a:chExt cx="0" cy="0"/>
        </a:xfrm>
      </p:grpSpPr>
      <p:sp>
        <p:nvSpPr>
          <p:cNvPr id="1125" name="Google Shape;1125;p11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Development Units</a:t>
            </a:r>
            <a:endParaRPr>
              <a:solidFill>
                <a:schemeClr val="dk1"/>
              </a:solidFill>
            </a:endParaRPr>
          </a:p>
        </p:txBody>
      </p:sp>
      <p:graphicFrame>
        <p:nvGraphicFramePr>
          <p:cNvPr id="1126" name="Google Shape;1126;p112"/>
          <p:cNvGraphicFramePr/>
          <p:nvPr/>
        </p:nvGraphicFramePr>
        <p:xfrm>
          <a:off x="622291" y="1284009"/>
          <a:ext cx="3000000" cy="3000000"/>
        </p:xfrm>
        <a:graphic>
          <a:graphicData uri="http://schemas.openxmlformats.org/drawingml/2006/table">
            <a:tbl>
              <a:tblPr>
                <a:noFill/>
                <a:tableStyleId>{E768B93F-2E7B-4008-98C5-CA401A38F76E}</a:tableStyleId>
              </a:tblPr>
              <a:tblGrid>
                <a:gridCol w="607550"/>
                <a:gridCol w="1458375"/>
                <a:gridCol w="1458375"/>
                <a:gridCol w="1458375"/>
                <a:gridCol w="1458375"/>
                <a:gridCol w="1458375"/>
              </a:tblGrid>
              <a:tr h="548750">
                <a:tc>
                  <a:txBody>
                    <a:bodyPr/>
                    <a:lstStyle/>
                    <a:p>
                      <a:pPr indent="0" lvl="0" marL="0" marR="0" rtl="0" algn="ctr">
                        <a:lnSpc>
                          <a:spcPct val="115000"/>
                        </a:lnSpc>
                        <a:spcBef>
                          <a:spcPts val="0"/>
                        </a:spcBef>
                        <a:spcAft>
                          <a:spcPts val="0"/>
                        </a:spcAft>
                        <a:buClr>
                          <a:srgbClr val="000000"/>
                        </a:buClr>
                        <a:buSzPts val="1100"/>
                        <a:buFont typeface="Arial"/>
                        <a:buNone/>
                      </a:pPr>
                      <a:r>
                        <a:rPr b="1" lang="en-US" sz="1100" u="none" cap="none" strike="noStrike">
                          <a:solidFill>
                            <a:srgbClr val="FFFFFF"/>
                          </a:solidFill>
                          <a:latin typeface="Calibri"/>
                          <a:ea typeface="Calibri"/>
                          <a:cs typeface="Calibri"/>
                          <a:sym typeface="Calibri"/>
                        </a:rPr>
                        <a:t>Grade</a:t>
                      </a:r>
                      <a:endParaRPr b="1" sz="1100" u="none" cap="none" strike="noStrike">
                        <a:solidFill>
                          <a:srgbClr val="FFFFFF"/>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61639C"/>
                    </a:solidFill>
                  </a:tcPr>
                </a:tc>
                <a:tc>
                  <a:txBody>
                    <a:bodyPr/>
                    <a:lstStyle/>
                    <a:p>
                      <a:pPr indent="0" lvl="0" marL="0" marR="0" rtl="0" algn="ctr">
                        <a:lnSpc>
                          <a:spcPct val="115000"/>
                        </a:lnSpc>
                        <a:spcBef>
                          <a:spcPts val="0"/>
                        </a:spcBef>
                        <a:spcAft>
                          <a:spcPts val="0"/>
                        </a:spcAft>
                        <a:buClr>
                          <a:srgbClr val="000000"/>
                        </a:buClr>
                        <a:buSzPts val="1100"/>
                        <a:buFont typeface="Arial"/>
                        <a:buNone/>
                      </a:pPr>
                      <a:r>
                        <a:rPr b="1" lang="en-US" sz="1100" u="none" cap="none" strike="noStrike">
                          <a:solidFill>
                            <a:srgbClr val="FFFFFF"/>
                          </a:solidFill>
                          <a:latin typeface="Calibri"/>
                          <a:ea typeface="Calibri"/>
                          <a:cs typeface="Calibri"/>
                          <a:sym typeface="Calibri"/>
                        </a:rPr>
                        <a:t>Development 1</a:t>
                      </a:r>
                      <a:endParaRPr b="1" sz="1100" u="none" cap="none" strike="noStrike">
                        <a:solidFill>
                          <a:srgbClr val="FFFFFF"/>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61639C"/>
                    </a:solidFill>
                  </a:tcPr>
                </a:tc>
                <a:tc>
                  <a:txBody>
                    <a:bodyPr/>
                    <a:lstStyle/>
                    <a:p>
                      <a:pPr indent="0" lvl="0" marL="0" marR="0" rtl="0" algn="ctr">
                        <a:lnSpc>
                          <a:spcPct val="115000"/>
                        </a:lnSpc>
                        <a:spcBef>
                          <a:spcPts val="0"/>
                        </a:spcBef>
                        <a:spcAft>
                          <a:spcPts val="0"/>
                        </a:spcAft>
                        <a:buClr>
                          <a:srgbClr val="000000"/>
                        </a:buClr>
                        <a:buSzPts val="1100"/>
                        <a:buFont typeface="Arial"/>
                        <a:buNone/>
                      </a:pPr>
                      <a:r>
                        <a:rPr b="1" lang="en-US" sz="1100" u="none" cap="none" strike="noStrike">
                          <a:solidFill>
                            <a:srgbClr val="FFFFFF"/>
                          </a:solidFill>
                          <a:latin typeface="Calibri"/>
                          <a:ea typeface="Calibri"/>
                          <a:cs typeface="Calibri"/>
                          <a:sym typeface="Calibri"/>
                        </a:rPr>
                        <a:t>Development 2</a:t>
                      </a:r>
                      <a:endParaRPr b="1" sz="1100" u="none" cap="none" strike="noStrike">
                        <a:solidFill>
                          <a:srgbClr val="FFFFFF"/>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61639C"/>
                    </a:solidFill>
                  </a:tcPr>
                </a:tc>
                <a:tc>
                  <a:txBody>
                    <a:bodyPr/>
                    <a:lstStyle/>
                    <a:p>
                      <a:pPr indent="0" lvl="0" marL="0" marR="0" rtl="0" algn="ctr">
                        <a:lnSpc>
                          <a:spcPct val="115000"/>
                        </a:lnSpc>
                        <a:spcBef>
                          <a:spcPts val="0"/>
                        </a:spcBef>
                        <a:spcAft>
                          <a:spcPts val="0"/>
                        </a:spcAft>
                        <a:buClr>
                          <a:srgbClr val="000000"/>
                        </a:buClr>
                        <a:buSzPts val="1100"/>
                        <a:buFont typeface="Arial"/>
                        <a:buNone/>
                      </a:pPr>
                      <a:r>
                        <a:rPr b="1" lang="en-US" sz="1100" u="none" cap="none" strike="noStrike">
                          <a:solidFill>
                            <a:srgbClr val="FFFFFF"/>
                          </a:solidFill>
                          <a:latin typeface="Calibri"/>
                          <a:ea typeface="Calibri"/>
                          <a:cs typeface="Calibri"/>
                          <a:sym typeface="Calibri"/>
                        </a:rPr>
                        <a:t>Development 3</a:t>
                      </a:r>
                      <a:endParaRPr b="1" sz="1100" u="none" cap="none" strike="noStrike">
                        <a:solidFill>
                          <a:srgbClr val="FFFFFF"/>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61639C"/>
                    </a:solidFill>
                  </a:tcPr>
                </a:tc>
                <a:tc>
                  <a:txBody>
                    <a:bodyPr/>
                    <a:lstStyle/>
                    <a:p>
                      <a:pPr indent="0" lvl="0" marL="0" marR="0" rtl="0" algn="ctr">
                        <a:lnSpc>
                          <a:spcPct val="115000"/>
                        </a:lnSpc>
                        <a:spcBef>
                          <a:spcPts val="0"/>
                        </a:spcBef>
                        <a:spcAft>
                          <a:spcPts val="0"/>
                        </a:spcAft>
                        <a:buClr>
                          <a:srgbClr val="000000"/>
                        </a:buClr>
                        <a:buSzPts val="1100"/>
                        <a:buFont typeface="Arial"/>
                        <a:buNone/>
                      </a:pPr>
                      <a:r>
                        <a:rPr b="1" lang="en-US" sz="1100" u="none" cap="none" strike="noStrike">
                          <a:solidFill>
                            <a:srgbClr val="FFFFFF"/>
                          </a:solidFill>
                          <a:latin typeface="Calibri"/>
                          <a:ea typeface="Calibri"/>
                          <a:cs typeface="Calibri"/>
                          <a:sym typeface="Calibri"/>
                        </a:rPr>
                        <a:t>Development 4</a:t>
                      </a:r>
                      <a:endParaRPr b="1" sz="1100" u="none" cap="none" strike="noStrike">
                        <a:solidFill>
                          <a:srgbClr val="FFFFFF"/>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61639C"/>
                    </a:solidFill>
                  </a:tcPr>
                </a:tc>
                <a:tc>
                  <a:txBody>
                    <a:bodyPr/>
                    <a:lstStyle/>
                    <a:p>
                      <a:pPr indent="0" lvl="0" marL="0" marR="0" rtl="0" algn="ctr">
                        <a:lnSpc>
                          <a:spcPct val="115000"/>
                        </a:lnSpc>
                        <a:spcBef>
                          <a:spcPts val="0"/>
                        </a:spcBef>
                        <a:spcAft>
                          <a:spcPts val="0"/>
                        </a:spcAft>
                        <a:buClr>
                          <a:srgbClr val="000000"/>
                        </a:buClr>
                        <a:buSzPts val="1100"/>
                        <a:buFont typeface="Arial"/>
                        <a:buNone/>
                      </a:pPr>
                      <a:r>
                        <a:rPr b="1" lang="en-US" sz="1100" u="none" cap="none" strike="noStrike">
                          <a:solidFill>
                            <a:srgbClr val="FFFFFF"/>
                          </a:solidFill>
                          <a:latin typeface="Calibri"/>
                          <a:ea typeface="Calibri"/>
                          <a:cs typeface="Calibri"/>
                          <a:sym typeface="Calibri"/>
                        </a:rPr>
                        <a:t>Development 5</a:t>
                      </a:r>
                      <a:endParaRPr b="1" sz="1100" u="none" cap="none" strike="noStrike">
                        <a:solidFill>
                          <a:srgbClr val="FFFFFF"/>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61639C"/>
                    </a:solidFill>
                  </a:tcPr>
                </a:tc>
              </a:tr>
              <a:tr h="54875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solidFill>
                            <a:srgbClr val="3E4758"/>
                          </a:solidFill>
                          <a:latin typeface="Calibri"/>
                          <a:ea typeface="Calibri"/>
                          <a:cs typeface="Calibri"/>
                          <a:sym typeface="Calibri"/>
                        </a:rPr>
                        <a:t>9</a:t>
                      </a:r>
                      <a:endParaRPr b="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solidFill>
                            <a:srgbClr val="3E4758"/>
                          </a:solidFill>
                          <a:latin typeface="Calibri"/>
                          <a:ea typeface="Calibri"/>
                          <a:cs typeface="Calibri"/>
                          <a:sym typeface="Calibri"/>
                        </a:rPr>
                        <a:t>Photojournalism</a:t>
                      </a:r>
                      <a:endParaRPr b="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A Lesson Before Dying</a:t>
                      </a:r>
                      <a:endParaRPr b="1"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The Joy Luck Club</a:t>
                      </a:r>
                      <a:endParaRPr b="1"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Romeo  and Juliet</a:t>
                      </a:r>
                      <a:endParaRPr b="1"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solidFill>
                            <a:srgbClr val="3E4758"/>
                          </a:solidFill>
                          <a:latin typeface="Calibri"/>
                          <a:ea typeface="Calibri"/>
                          <a:cs typeface="Calibri"/>
                          <a:sym typeface="Calibri"/>
                        </a:rPr>
                        <a:t>The Teenage Brain</a:t>
                      </a:r>
                      <a:endParaRPr b="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r>
              <a:tr h="7029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solidFill>
                            <a:srgbClr val="3E4758"/>
                          </a:solidFill>
                          <a:latin typeface="Calibri"/>
                          <a:ea typeface="Calibri"/>
                          <a:cs typeface="Calibri"/>
                          <a:sym typeface="Calibri"/>
                        </a:rPr>
                        <a:t>10</a:t>
                      </a:r>
                      <a:endParaRPr b="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Life of Pi</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solidFill>
                            <a:srgbClr val="3E4758"/>
                          </a:solidFill>
                          <a:latin typeface="Calibri"/>
                          <a:ea typeface="Calibri"/>
                          <a:cs typeface="Calibri"/>
                          <a:sym typeface="Calibri"/>
                        </a:rPr>
                        <a:t>Hamilton</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Things Fall Apart</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The Immortal Life of Henrietta Lacks</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solidFill>
                            <a:srgbClr val="3E4758"/>
                          </a:solidFill>
                          <a:latin typeface="Calibri"/>
                          <a:ea typeface="Calibri"/>
                          <a:cs typeface="Calibri"/>
                          <a:sym typeface="Calibri"/>
                        </a:rPr>
                        <a:t>Bioethics</a:t>
                      </a:r>
                      <a:endParaRPr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D9D9D9"/>
                    </a:solidFill>
                  </a:tcPr>
                </a:tc>
              </a:tr>
              <a:tr h="54875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solidFill>
                            <a:srgbClr val="3E4758"/>
                          </a:solidFill>
                          <a:latin typeface="Calibri"/>
                          <a:ea typeface="Calibri"/>
                          <a:cs typeface="Calibri"/>
                          <a:sym typeface="Calibri"/>
                        </a:rPr>
                        <a:t>11</a:t>
                      </a:r>
                      <a:endParaRPr b="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The Great Gatsby</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Friday Night Lights</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solidFill>
                            <a:srgbClr val="3E4758"/>
                          </a:solidFill>
                          <a:latin typeface="Calibri"/>
                          <a:ea typeface="Calibri"/>
                          <a:cs typeface="Calibri"/>
                          <a:sym typeface="Calibri"/>
                        </a:rPr>
                        <a:t>Film in America</a:t>
                      </a:r>
                      <a:endParaRPr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Warmth of Other Suns</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solidFill>
                            <a:srgbClr val="3E4758"/>
                          </a:solidFill>
                          <a:latin typeface="Calibri"/>
                          <a:ea typeface="Calibri"/>
                          <a:cs typeface="Calibri"/>
                          <a:sym typeface="Calibri"/>
                        </a:rPr>
                        <a:t>Homeownership</a:t>
                      </a:r>
                      <a:endParaRPr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r>
              <a:tr h="702900">
                <a:tc>
                  <a:txBody>
                    <a:bodyPr/>
                    <a:lstStyle/>
                    <a:p>
                      <a:pPr indent="0" lvl="0" marL="0" marR="0" rtl="0" algn="ctr">
                        <a:lnSpc>
                          <a:spcPct val="115000"/>
                        </a:lnSpc>
                        <a:spcBef>
                          <a:spcPts val="0"/>
                        </a:spcBef>
                        <a:spcAft>
                          <a:spcPts val="0"/>
                        </a:spcAft>
                        <a:buClr>
                          <a:srgbClr val="000000"/>
                        </a:buClr>
                        <a:buSzPts val="1400"/>
                        <a:buFont typeface="Arial"/>
                        <a:buNone/>
                      </a:pPr>
                      <a:r>
                        <a:rPr b="1" lang="en-US" sz="1400" u="none" cap="none" strike="noStrike">
                          <a:solidFill>
                            <a:srgbClr val="3E4758"/>
                          </a:solidFill>
                          <a:latin typeface="Calibri"/>
                          <a:ea typeface="Calibri"/>
                          <a:cs typeface="Calibri"/>
                          <a:sym typeface="Calibri"/>
                        </a:rPr>
                        <a:t>12</a:t>
                      </a:r>
                      <a:endParaRPr b="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a:solidFill>
                            <a:srgbClr val="3E4758"/>
                          </a:solidFill>
                          <a:latin typeface="Calibri"/>
                          <a:ea typeface="Calibri"/>
                          <a:cs typeface="Calibri"/>
                          <a:sym typeface="Calibri"/>
                        </a:rPr>
                        <a:t>Education</a:t>
                      </a:r>
                      <a:endParaRPr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Hamlet</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In the Time of the Butterflies</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D9D9D9"/>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i="1" lang="en-US" sz="1400" u="none" cap="none" strike="noStrike">
                          <a:solidFill>
                            <a:srgbClr val="3E4758"/>
                          </a:solidFill>
                          <a:latin typeface="Calibri"/>
                          <a:ea typeface="Calibri"/>
                          <a:cs typeface="Calibri"/>
                          <a:sym typeface="Calibri"/>
                        </a:rPr>
                        <a:t>1984</a:t>
                      </a:r>
                      <a:endParaRPr i="1"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US" sz="1400" u="none" cap="none" strike="noStrike">
                          <a:solidFill>
                            <a:srgbClr val="3E4758"/>
                          </a:solidFill>
                          <a:latin typeface="Calibri"/>
                          <a:ea typeface="Calibri"/>
                          <a:cs typeface="Calibri"/>
                          <a:sym typeface="Calibri"/>
                        </a:rPr>
                        <a:t>Artificial Intelligence</a:t>
                      </a:r>
                      <a:endParaRPr sz="1400" u="none" cap="none" strike="noStrike">
                        <a:solidFill>
                          <a:srgbClr val="3E4758"/>
                        </a:solidFill>
                        <a:latin typeface="Calibri"/>
                        <a:ea typeface="Calibri"/>
                        <a:cs typeface="Calibri"/>
                        <a:sym typeface="Calibri"/>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1" name="Shape 1131"/>
        <p:cNvGrpSpPr/>
        <p:nvPr/>
      </p:nvGrpSpPr>
      <p:grpSpPr>
        <a:xfrm>
          <a:off x="0" y="0"/>
          <a:ext cx="0" cy="0"/>
          <a:chOff x="0" y="0"/>
          <a:chExt cx="0" cy="0"/>
        </a:xfrm>
      </p:grpSpPr>
      <p:sp>
        <p:nvSpPr>
          <p:cNvPr id="1132" name="Google Shape;1132;p11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Application Unit</a:t>
            </a:r>
            <a:endParaRPr/>
          </a:p>
        </p:txBody>
      </p:sp>
      <p:sp>
        <p:nvSpPr>
          <p:cNvPr id="1133" name="Google Shape;1133;p113"/>
          <p:cNvSpPr txBox="1"/>
          <p:nvPr>
            <p:ph idx="1" type="body"/>
          </p:nvPr>
        </p:nvSpPr>
        <p:spPr>
          <a:xfrm>
            <a:off x="2956143" y="1222965"/>
            <a:ext cx="5874706" cy="3543300"/>
          </a:xfrm>
          <a:prstGeom prst="rect">
            <a:avLst/>
          </a:prstGeom>
          <a:noFill/>
          <a:ln>
            <a:noFill/>
          </a:ln>
        </p:spPr>
        <p:txBody>
          <a:bodyPr anchorCtr="0" anchor="ctr" bIns="91425" lIns="91425" spcFirstLastPara="1" rIns="91425" wrap="square" tIns="91425">
            <a:noAutofit/>
          </a:bodyPr>
          <a:lstStyle/>
          <a:p>
            <a:pPr indent="-304800" lvl="0" marL="457200" marR="0" rtl="0" algn="l">
              <a:lnSpc>
                <a:spcPct val="90000"/>
              </a:lnSpc>
              <a:spcBef>
                <a:spcPts val="0"/>
              </a:spcBef>
              <a:spcAft>
                <a:spcPts val="0"/>
              </a:spcAft>
              <a:buClr>
                <a:srgbClr val="4A4A4A"/>
              </a:buClr>
              <a:buSzPts val="1200"/>
              <a:buFont typeface="Calibri"/>
              <a:buChar char="●"/>
            </a:pPr>
            <a:r>
              <a:rPr lang="en-US">
                <a:solidFill>
                  <a:srgbClr val="4A4A4A"/>
                </a:solidFill>
              </a:rPr>
              <a:t>Concludes the course</a:t>
            </a:r>
            <a:endParaRPr>
              <a:solidFill>
                <a:srgbClr val="4A4A4A"/>
              </a:solidFill>
            </a:endParaRPr>
          </a:p>
          <a:p>
            <a:pPr indent="-304800" lvl="0" marL="457200" marR="0" rtl="0" algn="l">
              <a:lnSpc>
                <a:spcPct val="90000"/>
              </a:lnSpc>
              <a:spcBef>
                <a:spcPts val="1000"/>
              </a:spcBef>
              <a:spcAft>
                <a:spcPts val="0"/>
              </a:spcAft>
              <a:buClr>
                <a:srgbClr val="4A4A4A"/>
              </a:buClr>
              <a:buSzPts val="1200"/>
              <a:buFont typeface="Calibri"/>
              <a:buChar char="●"/>
            </a:pPr>
            <a:r>
              <a:rPr lang="en-US">
                <a:solidFill>
                  <a:srgbClr val="4A4A4A"/>
                </a:solidFill>
              </a:rPr>
              <a:t>Expand the learning community</a:t>
            </a:r>
            <a:endParaRPr>
              <a:solidFill>
                <a:srgbClr val="4A4A4A"/>
              </a:solidFill>
            </a:endParaRPr>
          </a:p>
          <a:p>
            <a:pPr indent="-304800" lvl="0" marL="457200" marR="0" rtl="0" algn="l">
              <a:lnSpc>
                <a:spcPct val="90000"/>
              </a:lnSpc>
              <a:spcBef>
                <a:spcPts val="1000"/>
              </a:spcBef>
              <a:spcAft>
                <a:spcPts val="0"/>
              </a:spcAft>
              <a:buClr>
                <a:srgbClr val="4A4A4A"/>
              </a:buClr>
              <a:buSzPts val="1200"/>
              <a:buFont typeface="Calibri"/>
              <a:buChar char="●"/>
            </a:pPr>
            <a:r>
              <a:rPr lang="en-US">
                <a:solidFill>
                  <a:srgbClr val="4A4A4A"/>
                </a:solidFill>
              </a:rPr>
              <a:t>Students independently or collaboratively explore their own questions </a:t>
            </a:r>
            <a:endParaRPr>
              <a:solidFill>
                <a:srgbClr val="4A4A4A"/>
              </a:solidFill>
            </a:endParaRPr>
          </a:p>
          <a:p>
            <a:pPr indent="-304800" lvl="0" marL="457200" marR="0" rtl="0" algn="l">
              <a:lnSpc>
                <a:spcPct val="90000"/>
              </a:lnSpc>
              <a:spcBef>
                <a:spcPts val="1000"/>
              </a:spcBef>
              <a:spcAft>
                <a:spcPts val="0"/>
              </a:spcAft>
              <a:buClr>
                <a:srgbClr val="4A4A4A"/>
              </a:buClr>
              <a:buSzPts val="1200"/>
              <a:buFont typeface="Calibri"/>
              <a:buChar char="●"/>
            </a:pPr>
            <a:r>
              <a:rPr lang="en-US">
                <a:solidFill>
                  <a:srgbClr val="4A4A4A"/>
                </a:solidFill>
              </a:rPr>
              <a:t>Research presentations through guided and independent practice</a:t>
            </a:r>
            <a:endParaRPr>
              <a:solidFill>
                <a:srgbClr val="4A4A4A"/>
              </a:solidFill>
            </a:endParaRPr>
          </a:p>
          <a:p>
            <a:pPr indent="-304800" lvl="0" marL="457200" marR="0" rtl="0" algn="l">
              <a:lnSpc>
                <a:spcPct val="90000"/>
              </a:lnSpc>
              <a:spcBef>
                <a:spcPts val="1000"/>
              </a:spcBef>
              <a:spcAft>
                <a:spcPts val="1000"/>
              </a:spcAft>
              <a:buClr>
                <a:srgbClr val="4A4A4A"/>
              </a:buClr>
              <a:buSzPts val="1200"/>
              <a:buFont typeface="Calibri"/>
              <a:buChar char="●"/>
            </a:pPr>
            <a:r>
              <a:rPr lang="en-US">
                <a:solidFill>
                  <a:srgbClr val="4A4A4A"/>
                </a:solidFill>
              </a:rPr>
              <a:t>Approximately 20 days (45 minute lessons)</a:t>
            </a:r>
            <a:endParaRPr>
              <a:solidFill>
                <a:srgbClr val="4A4A4A"/>
              </a:solidFill>
            </a:endParaRPr>
          </a:p>
        </p:txBody>
      </p:sp>
      <p:pic>
        <p:nvPicPr>
          <p:cNvPr id="1134" name="Google Shape;1134;p113"/>
          <p:cNvPicPr preferRelativeResize="0"/>
          <p:nvPr/>
        </p:nvPicPr>
        <p:blipFill>
          <a:blip r:embed="rId3">
            <a:alphaModFix/>
          </a:blip>
          <a:stretch>
            <a:fillRect/>
          </a:stretch>
        </p:blipFill>
        <p:spPr>
          <a:xfrm>
            <a:off x="572898" y="1643225"/>
            <a:ext cx="2300100" cy="2448500"/>
          </a:xfrm>
          <a:prstGeom prst="rect">
            <a:avLst/>
          </a:prstGeom>
          <a:noFill/>
          <a:ln>
            <a:noFill/>
          </a:ln>
        </p:spPr>
      </p:pic>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9" name="Shape 1139"/>
        <p:cNvGrpSpPr/>
        <p:nvPr/>
      </p:nvGrpSpPr>
      <p:grpSpPr>
        <a:xfrm>
          <a:off x="0" y="0"/>
          <a:ext cx="0" cy="0"/>
          <a:chOff x="0" y="0"/>
          <a:chExt cx="0" cy="0"/>
        </a:xfrm>
      </p:grpSpPr>
      <p:sp>
        <p:nvSpPr>
          <p:cNvPr id="1140" name="Google Shape;1140;p11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What are the Instructional Approaches?</a:t>
            </a:r>
            <a:endParaRPr>
              <a:solidFill>
                <a:schemeClr val="dk1"/>
              </a:solidFill>
            </a:endParaRPr>
          </a:p>
        </p:txBody>
      </p:sp>
      <p:pic>
        <p:nvPicPr>
          <p:cNvPr id="1141" name="Google Shape;1141;p114"/>
          <p:cNvPicPr preferRelativeResize="0"/>
          <p:nvPr/>
        </p:nvPicPr>
        <p:blipFill>
          <a:blip r:embed="rId3">
            <a:alphaModFix/>
          </a:blip>
          <a:stretch>
            <a:fillRect/>
          </a:stretch>
        </p:blipFill>
        <p:spPr>
          <a:xfrm>
            <a:off x="4535625" y="2826525"/>
            <a:ext cx="4256575" cy="1142008"/>
          </a:xfrm>
          <a:prstGeom prst="rect">
            <a:avLst/>
          </a:prstGeom>
          <a:noFill/>
          <a:ln>
            <a:noFill/>
          </a:ln>
        </p:spPr>
      </p:pic>
      <p:pic>
        <p:nvPicPr>
          <p:cNvPr id="1142" name="Google Shape;1142;p114"/>
          <p:cNvPicPr preferRelativeResize="0"/>
          <p:nvPr/>
        </p:nvPicPr>
        <p:blipFill>
          <a:blip r:embed="rId4">
            <a:alphaModFix/>
          </a:blip>
          <a:stretch>
            <a:fillRect/>
          </a:stretch>
        </p:blipFill>
        <p:spPr>
          <a:xfrm>
            <a:off x="4442900" y="1699375"/>
            <a:ext cx="4349300" cy="859547"/>
          </a:xfrm>
          <a:prstGeom prst="rect">
            <a:avLst/>
          </a:prstGeom>
          <a:noFill/>
          <a:ln>
            <a:noFill/>
          </a:ln>
        </p:spPr>
      </p:pic>
      <p:pic>
        <p:nvPicPr>
          <p:cNvPr id="1143" name="Google Shape;1143;p114"/>
          <p:cNvPicPr preferRelativeResize="0"/>
          <p:nvPr/>
        </p:nvPicPr>
        <p:blipFill>
          <a:blip r:embed="rId5">
            <a:alphaModFix/>
          </a:blip>
          <a:stretch>
            <a:fillRect/>
          </a:stretch>
        </p:blipFill>
        <p:spPr>
          <a:xfrm>
            <a:off x="604800" y="1556500"/>
            <a:ext cx="3516292" cy="1047600"/>
          </a:xfrm>
          <a:prstGeom prst="rect">
            <a:avLst/>
          </a:prstGeom>
          <a:noFill/>
          <a:ln>
            <a:noFill/>
          </a:ln>
        </p:spPr>
      </p:pic>
      <p:pic>
        <p:nvPicPr>
          <p:cNvPr id="1144" name="Google Shape;1144;p114"/>
          <p:cNvPicPr preferRelativeResize="0"/>
          <p:nvPr/>
        </p:nvPicPr>
        <p:blipFill>
          <a:blip r:embed="rId6">
            <a:alphaModFix/>
          </a:blip>
          <a:stretch>
            <a:fillRect/>
          </a:stretch>
        </p:blipFill>
        <p:spPr>
          <a:xfrm>
            <a:off x="452400" y="2759850"/>
            <a:ext cx="3689538" cy="1142000"/>
          </a:xfrm>
          <a:prstGeom prst="rect">
            <a:avLst/>
          </a:prstGeom>
          <a:noFill/>
          <a:ln>
            <a:noFill/>
          </a:ln>
        </p:spPr>
      </p:pic>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9" name="Shape 1149"/>
        <p:cNvGrpSpPr/>
        <p:nvPr/>
      </p:nvGrpSpPr>
      <p:grpSpPr>
        <a:xfrm>
          <a:off x="0" y="0"/>
          <a:ext cx="0" cy="0"/>
          <a:chOff x="0" y="0"/>
          <a:chExt cx="0" cy="0"/>
        </a:xfrm>
      </p:grpSpPr>
      <p:sp>
        <p:nvSpPr>
          <p:cNvPr id="1150" name="Google Shape;1150;p1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Accessing the ELA Guidebooks 9-12 </a:t>
            </a:r>
            <a:endParaRPr/>
          </a:p>
        </p:txBody>
      </p:sp>
      <p:sp>
        <p:nvSpPr>
          <p:cNvPr id="1151" name="Google Shape;1151;p115"/>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ctr">
              <a:lnSpc>
                <a:spcPct val="90000"/>
              </a:lnSpc>
              <a:spcBef>
                <a:spcPts val="750"/>
              </a:spcBef>
              <a:spcAft>
                <a:spcPts val="0"/>
              </a:spcAft>
              <a:buClr>
                <a:schemeClr val="dk1"/>
              </a:buClr>
              <a:buSzPts val="1800"/>
              <a:buFont typeface="Arial"/>
              <a:buNone/>
            </a:pPr>
            <a:r>
              <a:rPr lang="en-US" sz="3600" u="sng">
                <a:solidFill>
                  <a:srgbClr val="7CAED8"/>
                </a:solidFill>
                <a:hlinkClick r:id="rId3"/>
              </a:rPr>
              <a:t>www.louisianacurriculumhub.com</a:t>
            </a:r>
            <a:endParaRPr sz="3600">
              <a:solidFill>
                <a:srgbClr val="7CAED8"/>
              </a:solidFill>
            </a:endParaRPr>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p:txBody>
      </p:sp>
      <p:pic>
        <p:nvPicPr>
          <p:cNvPr id="1152" name="Google Shape;1152;p115"/>
          <p:cNvPicPr preferRelativeResize="0"/>
          <p:nvPr/>
        </p:nvPicPr>
        <p:blipFill rotWithShape="1">
          <a:blip r:embed="rId4">
            <a:alphaModFix/>
          </a:blip>
          <a:srcRect b="0" l="0" r="0" t="0"/>
          <a:stretch/>
        </p:blipFill>
        <p:spPr>
          <a:xfrm>
            <a:off x="3381750" y="2080300"/>
            <a:ext cx="2380500" cy="2380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1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This or That</a:t>
            </a:r>
            <a:endParaRPr/>
          </a:p>
        </p:txBody>
      </p:sp>
      <p:sp>
        <p:nvSpPr>
          <p:cNvPr id="158" name="Google Shape;158;p13"/>
          <p:cNvSpPr txBox="1"/>
          <p:nvPr/>
        </p:nvSpPr>
        <p:spPr>
          <a:xfrm>
            <a:off x="760775" y="2398100"/>
            <a:ext cx="7773000" cy="152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DE8269"/>
                </a:solidFill>
                <a:latin typeface="Calibri"/>
                <a:ea typeface="Calibri"/>
                <a:cs typeface="Calibri"/>
                <a:sym typeface="Calibri"/>
              </a:rPr>
              <a:t>Netflix</a:t>
            </a:r>
            <a:r>
              <a:rPr b="1" lang="en-US" sz="2400">
                <a:latin typeface="Calibri"/>
                <a:ea typeface="Calibri"/>
                <a:cs typeface="Calibri"/>
                <a:sym typeface="Calibri"/>
              </a:rPr>
              <a:t>				        </a:t>
            </a:r>
            <a:r>
              <a:rPr lang="en-US" sz="2400">
                <a:latin typeface="Calibri"/>
                <a:ea typeface="Calibri"/>
                <a:cs typeface="Calibri"/>
                <a:sym typeface="Calibri"/>
              </a:rPr>
              <a:t>OR</a:t>
            </a:r>
            <a:r>
              <a:rPr b="1" lang="en-US" sz="2400">
                <a:latin typeface="Calibri"/>
                <a:ea typeface="Calibri"/>
                <a:cs typeface="Calibri"/>
                <a:sym typeface="Calibri"/>
              </a:rPr>
              <a:t>				</a:t>
            </a:r>
            <a:r>
              <a:rPr b="1" lang="en-US" sz="2400">
                <a:solidFill>
                  <a:srgbClr val="DE8269"/>
                </a:solidFill>
                <a:latin typeface="Calibri"/>
                <a:ea typeface="Calibri"/>
                <a:cs typeface="Calibri"/>
                <a:sym typeface="Calibri"/>
              </a:rPr>
              <a:t>YouTube</a:t>
            </a:r>
            <a:endParaRPr b="1" sz="2400">
              <a:solidFill>
                <a:srgbClr val="DE8269"/>
              </a:solidFill>
              <a:latin typeface="Calibri"/>
              <a:ea typeface="Calibri"/>
              <a:cs typeface="Calibri"/>
              <a:sym typeface="Calibri"/>
            </a:endParaRP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7" name="Shape 1157"/>
        <p:cNvGrpSpPr/>
        <p:nvPr/>
      </p:nvGrpSpPr>
      <p:grpSpPr>
        <a:xfrm>
          <a:off x="0" y="0"/>
          <a:ext cx="0" cy="0"/>
          <a:chOff x="0" y="0"/>
          <a:chExt cx="0" cy="0"/>
        </a:xfrm>
      </p:grpSpPr>
      <p:sp>
        <p:nvSpPr>
          <p:cNvPr id="1158" name="Google Shape;1158;p116"/>
          <p:cNvSpPr/>
          <p:nvPr/>
        </p:nvSpPr>
        <p:spPr>
          <a:xfrm>
            <a:off x="4214245" y="1430538"/>
            <a:ext cx="715500" cy="1141200"/>
          </a:xfrm>
          <a:prstGeom prst="up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6E67AF"/>
              </a:solidFill>
              <a:latin typeface="Arial"/>
              <a:ea typeface="Arial"/>
              <a:cs typeface="Arial"/>
              <a:sym typeface="Arial"/>
            </a:endParaRPr>
          </a:p>
        </p:txBody>
      </p:sp>
      <p:pic>
        <p:nvPicPr>
          <p:cNvPr id="1159" name="Google Shape;1159;p116"/>
          <p:cNvPicPr preferRelativeResize="0"/>
          <p:nvPr/>
        </p:nvPicPr>
        <p:blipFill>
          <a:blip r:embed="rId3">
            <a:alphaModFix/>
          </a:blip>
          <a:stretch>
            <a:fillRect/>
          </a:stretch>
        </p:blipFill>
        <p:spPr>
          <a:xfrm>
            <a:off x="1034963" y="781063"/>
            <a:ext cx="7074074" cy="3581375"/>
          </a:xfrm>
          <a:prstGeom prst="rect">
            <a:avLst/>
          </a:prstGeom>
          <a:noFill/>
          <a:ln>
            <a:noFill/>
          </a:ln>
        </p:spPr>
      </p:pic>
      <p:sp>
        <p:nvSpPr>
          <p:cNvPr id="1160" name="Google Shape;1160;p116"/>
          <p:cNvSpPr/>
          <p:nvPr/>
        </p:nvSpPr>
        <p:spPr>
          <a:xfrm>
            <a:off x="6747675" y="2100700"/>
            <a:ext cx="789300" cy="1141200"/>
          </a:xfrm>
          <a:prstGeom prst="upArrow">
            <a:avLst>
              <a:gd fmla="val 50000" name="adj1"/>
              <a:gd fmla="val 50000" name="adj2"/>
            </a:avLst>
          </a:prstGeom>
          <a:solidFill>
            <a:srgbClr val="61639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5" name="Shape 1165"/>
        <p:cNvGrpSpPr/>
        <p:nvPr/>
      </p:nvGrpSpPr>
      <p:grpSpPr>
        <a:xfrm>
          <a:off x="0" y="0"/>
          <a:ext cx="0" cy="0"/>
          <a:chOff x="0" y="0"/>
          <a:chExt cx="0" cy="0"/>
        </a:xfrm>
      </p:grpSpPr>
      <p:pic>
        <p:nvPicPr>
          <p:cNvPr id="1166" name="Google Shape;1166;p117"/>
          <p:cNvPicPr preferRelativeResize="0"/>
          <p:nvPr/>
        </p:nvPicPr>
        <p:blipFill>
          <a:blip r:embed="rId3">
            <a:alphaModFix/>
          </a:blip>
          <a:stretch>
            <a:fillRect/>
          </a:stretch>
        </p:blipFill>
        <p:spPr>
          <a:xfrm>
            <a:off x="1034963" y="781063"/>
            <a:ext cx="7074074" cy="3581375"/>
          </a:xfrm>
          <a:prstGeom prst="rect">
            <a:avLst/>
          </a:prstGeom>
          <a:noFill/>
          <a:ln>
            <a:noFill/>
          </a:ln>
        </p:spPr>
      </p:pic>
      <p:sp>
        <p:nvSpPr>
          <p:cNvPr id="1167" name="Google Shape;1167;p117"/>
          <p:cNvSpPr/>
          <p:nvPr/>
        </p:nvSpPr>
        <p:spPr>
          <a:xfrm rot="10800000">
            <a:off x="5894650" y="2382913"/>
            <a:ext cx="789300" cy="1141200"/>
          </a:xfrm>
          <a:prstGeom prst="upArrow">
            <a:avLst>
              <a:gd fmla="val 50000" name="adj1"/>
              <a:gd fmla="val 50000" name="adj2"/>
            </a:avLst>
          </a:prstGeom>
          <a:solidFill>
            <a:srgbClr val="61639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2" name="Shape 1172"/>
        <p:cNvGrpSpPr/>
        <p:nvPr/>
      </p:nvGrpSpPr>
      <p:grpSpPr>
        <a:xfrm>
          <a:off x="0" y="0"/>
          <a:ext cx="0" cy="0"/>
          <a:chOff x="0" y="0"/>
          <a:chExt cx="0" cy="0"/>
        </a:xfrm>
      </p:grpSpPr>
      <p:pic>
        <p:nvPicPr>
          <p:cNvPr id="1173" name="Google Shape;1173;p118"/>
          <p:cNvPicPr preferRelativeResize="0"/>
          <p:nvPr/>
        </p:nvPicPr>
        <p:blipFill rotWithShape="1">
          <a:blip r:embed="rId3">
            <a:alphaModFix/>
          </a:blip>
          <a:srcRect b="0" l="0" r="0" t="0"/>
          <a:stretch/>
        </p:blipFill>
        <p:spPr>
          <a:xfrm>
            <a:off x="1253039" y="801665"/>
            <a:ext cx="6663410" cy="3684097"/>
          </a:xfrm>
          <a:prstGeom prst="rect">
            <a:avLst/>
          </a:prstGeom>
          <a:noFill/>
          <a:ln>
            <a:noFill/>
          </a:ln>
        </p:spPr>
      </p:pic>
      <p:sp>
        <p:nvSpPr>
          <p:cNvPr id="1174" name="Google Shape;1174;p118"/>
          <p:cNvSpPr/>
          <p:nvPr/>
        </p:nvSpPr>
        <p:spPr>
          <a:xfrm rot="-1693847">
            <a:off x="3423363" y="2881997"/>
            <a:ext cx="715397" cy="1141010"/>
          </a:xfrm>
          <a:prstGeom prst="up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9" name="Shape 1179"/>
        <p:cNvGrpSpPr/>
        <p:nvPr/>
      </p:nvGrpSpPr>
      <p:grpSpPr>
        <a:xfrm>
          <a:off x="0" y="0"/>
          <a:ext cx="0" cy="0"/>
          <a:chOff x="0" y="0"/>
          <a:chExt cx="0" cy="0"/>
        </a:xfrm>
      </p:grpSpPr>
      <p:pic>
        <p:nvPicPr>
          <p:cNvPr id="1180" name="Google Shape;1180;p119"/>
          <p:cNvPicPr preferRelativeResize="0"/>
          <p:nvPr/>
        </p:nvPicPr>
        <p:blipFill rotWithShape="1">
          <a:blip r:embed="rId3">
            <a:alphaModFix/>
          </a:blip>
          <a:srcRect b="0" l="0" r="0" t="0"/>
          <a:stretch/>
        </p:blipFill>
        <p:spPr>
          <a:xfrm>
            <a:off x="1607350" y="365725"/>
            <a:ext cx="5915026" cy="4422701"/>
          </a:xfrm>
          <a:prstGeom prst="rect">
            <a:avLst/>
          </a:prstGeom>
          <a:noFill/>
          <a:ln>
            <a:noFill/>
          </a:ln>
        </p:spPr>
      </p:pic>
      <p:sp>
        <p:nvSpPr>
          <p:cNvPr id="1181" name="Google Shape;1181;p119"/>
          <p:cNvSpPr/>
          <p:nvPr/>
        </p:nvSpPr>
        <p:spPr>
          <a:xfrm rot="-5400000">
            <a:off x="6762845" y="1525138"/>
            <a:ext cx="715500" cy="1141200"/>
          </a:xfrm>
          <a:prstGeom prst="upArrow">
            <a:avLst>
              <a:gd fmla="val 50000" name="adj1"/>
              <a:gd fmla="val 50000" name="adj2"/>
            </a:avLst>
          </a:prstGeom>
          <a:solidFill>
            <a:srgbClr val="7CAED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2" name="Google Shape;1182;p119"/>
          <p:cNvSpPr/>
          <p:nvPr/>
        </p:nvSpPr>
        <p:spPr>
          <a:xfrm rot="-5400000">
            <a:off x="6762845" y="2006463"/>
            <a:ext cx="715500" cy="1141200"/>
          </a:xfrm>
          <a:prstGeom prst="up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3" name="Google Shape;1183;p119"/>
          <p:cNvSpPr/>
          <p:nvPr/>
        </p:nvSpPr>
        <p:spPr>
          <a:xfrm rot="-5400000">
            <a:off x="6762845" y="2516488"/>
            <a:ext cx="715500" cy="1141200"/>
          </a:xfrm>
          <a:prstGeom prst="upArrow">
            <a:avLst>
              <a:gd fmla="val 50000" name="adj1"/>
              <a:gd fmla="val 50000" name="adj2"/>
            </a:avLst>
          </a:prstGeom>
          <a:solidFill>
            <a:srgbClr val="E78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4" name="Google Shape;1184;p119"/>
          <p:cNvSpPr/>
          <p:nvPr/>
        </p:nvSpPr>
        <p:spPr>
          <a:xfrm rot="-7015824">
            <a:off x="4473902" y="590101"/>
            <a:ext cx="715377" cy="1141089"/>
          </a:xfrm>
          <a:prstGeom prst="upArrow">
            <a:avLst>
              <a:gd fmla="val 50000" name="adj1"/>
              <a:gd fmla="val 50000" name="adj2"/>
            </a:avLst>
          </a:prstGeom>
          <a:solidFill>
            <a:srgbClr val="E78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5" name="Google Shape;1185;p119"/>
          <p:cNvSpPr/>
          <p:nvPr/>
        </p:nvSpPr>
        <p:spPr>
          <a:xfrm rot="-3259025">
            <a:off x="3131087" y="2516479"/>
            <a:ext cx="715414" cy="1141265"/>
          </a:xfrm>
          <a:prstGeom prst="upArrow">
            <a:avLst>
              <a:gd fmla="val 50000" name="adj1"/>
              <a:gd fmla="val 50000" name="adj2"/>
            </a:avLst>
          </a:prstGeom>
          <a:solidFill>
            <a:srgbClr val="7CAED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6" name="Google Shape;1186;p119"/>
          <p:cNvSpPr/>
          <p:nvPr/>
        </p:nvSpPr>
        <p:spPr>
          <a:xfrm rot="10800000">
            <a:off x="1728545" y="2453488"/>
            <a:ext cx="715500" cy="1141200"/>
          </a:xfrm>
          <a:prstGeom prst="up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18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1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185"/>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1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181"/>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1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182"/>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1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183"/>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1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1" name="Shape 1191"/>
        <p:cNvGrpSpPr/>
        <p:nvPr/>
      </p:nvGrpSpPr>
      <p:grpSpPr>
        <a:xfrm>
          <a:off x="0" y="0"/>
          <a:ext cx="0" cy="0"/>
          <a:chOff x="0" y="0"/>
          <a:chExt cx="0" cy="0"/>
        </a:xfrm>
      </p:grpSpPr>
      <p:pic>
        <p:nvPicPr>
          <p:cNvPr id="1192" name="Google Shape;1192;p120"/>
          <p:cNvPicPr preferRelativeResize="0"/>
          <p:nvPr/>
        </p:nvPicPr>
        <p:blipFill rotWithShape="1">
          <a:blip r:embed="rId3">
            <a:alphaModFix/>
          </a:blip>
          <a:srcRect b="0" l="0" r="0" t="0"/>
          <a:stretch/>
        </p:blipFill>
        <p:spPr>
          <a:xfrm>
            <a:off x="1963350" y="345100"/>
            <a:ext cx="4905375" cy="4472874"/>
          </a:xfrm>
          <a:prstGeom prst="rect">
            <a:avLst/>
          </a:prstGeom>
          <a:noFill/>
          <a:ln>
            <a:noFill/>
          </a:ln>
        </p:spPr>
      </p:pic>
      <p:sp>
        <p:nvSpPr>
          <p:cNvPr id="1193" name="Google Shape;1193;p120"/>
          <p:cNvSpPr/>
          <p:nvPr/>
        </p:nvSpPr>
        <p:spPr>
          <a:xfrm rot="-7015824">
            <a:off x="5666927" y="1411701"/>
            <a:ext cx="715377" cy="1141089"/>
          </a:xfrm>
          <a:prstGeom prst="upArrow">
            <a:avLst>
              <a:gd fmla="val 50000" name="adj1"/>
              <a:gd fmla="val 50000" name="adj2"/>
            </a:avLst>
          </a:prstGeom>
          <a:solidFill>
            <a:srgbClr val="E78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4" name="Google Shape;1194;p120"/>
          <p:cNvSpPr/>
          <p:nvPr/>
        </p:nvSpPr>
        <p:spPr>
          <a:xfrm rot="-3259025">
            <a:off x="5666912" y="3146754"/>
            <a:ext cx="715414" cy="1141265"/>
          </a:xfrm>
          <a:prstGeom prst="upArrow">
            <a:avLst>
              <a:gd fmla="val 50000" name="adj1"/>
              <a:gd fmla="val 50000" name="adj2"/>
            </a:avLst>
          </a:prstGeom>
          <a:solidFill>
            <a:srgbClr val="7CAED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5" name="Google Shape;1195;p120"/>
          <p:cNvSpPr/>
          <p:nvPr/>
        </p:nvSpPr>
        <p:spPr>
          <a:xfrm rot="5400000">
            <a:off x="2021170" y="3759063"/>
            <a:ext cx="715500" cy="1141200"/>
          </a:xfrm>
          <a:prstGeom prst="up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193"/>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1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19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1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0" name="Shape 1200"/>
        <p:cNvGrpSpPr/>
        <p:nvPr/>
      </p:nvGrpSpPr>
      <p:grpSpPr>
        <a:xfrm>
          <a:off x="0" y="0"/>
          <a:ext cx="0" cy="0"/>
          <a:chOff x="0" y="0"/>
          <a:chExt cx="0" cy="0"/>
        </a:xfrm>
      </p:grpSpPr>
      <p:sp>
        <p:nvSpPr>
          <p:cNvPr id="1201" name="Google Shape;1201;p12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Time to Explore!</a:t>
            </a:r>
            <a:endParaRPr/>
          </a:p>
        </p:txBody>
      </p:sp>
      <p:sp>
        <p:nvSpPr>
          <p:cNvPr id="1202" name="Google Shape;1202;p121"/>
          <p:cNvSpPr txBox="1"/>
          <p:nvPr>
            <p:ph idx="1" type="body"/>
          </p:nvPr>
        </p:nvSpPr>
        <p:spPr>
          <a:xfrm>
            <a:off x="565759" y="1047600"/>
            <a:ext cx="6743075" cy="3543300"/>
          </a:xfrm>
          <a:prstGeom prst="rect">
            <a:avLst/>
          </a:prstGeom>
          <a:noFill/>
          <a:ln>
            <a:noFill/>
          </a:ln>
        </p:spPr>
        <p:txBody>
          <a:bodyPr anchorCtr="0" anchor="ctr" bIns="91425" lIns="91425" spcFirstLastPara="1" rIns="91425" wrap="square" tIns="91425">
            <a:noAutofit/>
          </a:bodyPr>
          <a:lstStyle/>
          <a:p>
            <a:pPr indent="0" lvl="0" marL="76200" marR="0" rtl="0" algn="l">
              <a:lnSpc>
                <a:spcPct val="90000"/>
              </a:lnSpc>
              <a:spcBef>
                <a:spcPts val="0"/>
              </a:spcBef>
              <a:spcAft>
                <a:spcPts val="0"/>
              </a:spcAft>
              <a:buSzPts val="2400"/>
              <a:buNone/>
            </a:pPr>
            <a:r>
              <a:rPr b="1" lang="en-US">
                <a:solidFill>
                  <a:srgbClr val="E78B6F"/>
                </a:solidFill>
              </a:rPr>
              <a:t>Navigate</a:t>
            </a:r>
            <a:r>
              <a:rPr b="1" lang="en-US">
                <a:solidFill>
                  <a:schemeClr val="accent6"/>
                </a:solidFill>
              </a:rPr>
              <a:t> </a:t>
            </a:r>
            <a:r>
              <a:rPr lang="en-US">
                <a:solidFill>
                  <a:srgbClr val="4A4A4A"/>
                </a:solidFill>
              </a:rPr>
              <a:t>to the curriculum platform</a:t>
            </a:r>
            <a:endParaRPr/>
          </a:p>
          <a:p>
            <a:pPr indent="0" lvl="0" marL="76200" marR="0" rtl="0" algn="l">
              <a:lnSpc>
                <a:spcPct val="90000"/>
              </a:lnSpc>
              <a:spcBef>
                <a:spcPts val="0"/>
              </a:spcBef>
              <a:spcAft>
                <a:spcPts val="0"/>
              </a:spcAft>
              <a:buSzPts val="2400"/>
              <a:buNone/>
            </a:pPr>
            <a:r>
              <a:t/>
            </a:r>
            <a:endParaRPr>
              <a:solidFill>
                <a:srgbClr val="4A4A4A"/>
              </a:solidFill>
            </a:endParaRPr>
          </a:p>
          <a:p>
            <a:pPr indent="0" lvl="0" marL="76200" marR="0" rtl="0" algn="l">
              <a:lnSpc>
                <a:spcPct val="90000"/>
              </a:lnSpc>
              <a:spcBef>
                <a:spcPts val="0"/>
              </a:spcBef>
              <a:spcAft>
                <a:spcPts val="0"/>
              </a:spcAft>
              <a:buSzPts val="2400"/>
              <a:buNone/>
            </a:pPr>
            <a:r>
              <a:rPr lang="en-US" u="sng">
                <a:solidFill>
                  <a:srgbClr val="7CAED8"/>
                </a:solidFill>
                <a:hlinkClick r:id="rId3"/>
              </a:rPr>
              <a:t>www.louisianacurriculumhub.com</a:t>
            </a:r>
            <a:endParaRPr sz="1600" u="sng">
              <a:solidFill>
                <a:srgbClr val="7CAED8"/>
              </a:solidFill>
            </a:endParaRPr>
          </a:p>
          <a:p>
            <a:pPr indent="0" lvl="0" marL="76200" marR="0" rtl="0" algn="l">
              <a:lnSpc>
                <a:spcPct val="90000"/>
              </a:lnSpc>
              <a:spcBef>
                <a:spcPts val="0"/>
              </a:spcBef>
              <a:spcAft>
                <a:spcPts val="0"/>
              </a:spcAft>
              <a:buSzPts val="2400"/>
              <a:buNone/>
            </a:pPr>
            <a:r>
              <a:t/>
            </a:r>
            <a:endParaRPr b="1" sz="1600" u="sng">
              <a:solidFill>
                <a:srgbClr val="7CAED8"/>
              </a:solidFill>
            </a:endParaRPr>
          </a:p>
          <a:p>
            <a:pPr indent="0" lvl="0" marL="76200" marR="0" rtl="0" algn="l">
              <a:lnSpc>
                <a:spcPct val="90000"/>
              </a:lnSpc>
              <a:spcBef>
                <a:spcPts val="0"/>
              </a:spcBef>
              <a:spcAft>
                <a:spcPts val="0"/>
              </a:spcAft>
              <a:buSzPts val="2400"/>
              <a:buNone/>
            </a:pPr>
            <a:r>
              <a:rPr lang="en-US" sz="1800">
                <a:solidFill>
                  <a:srgbClr val="000000"/>
                </a:solidFill>
              </a:rPr>
              <a:t>Select the </a:t>
            </a:r>
            <a:r>
              <a:rPr b="1" lang="en-US" sz="1800">
                <a:solidFill>
                  <a:srgbClr val="000000"/>
                </a:solidFill>
              </a:rPr>
              <a:t>grade level </a:t>
            </a:r>
            <a:r>
              <a:rPr lang="en-US" sz="1800">
                <a:solidFill>
                  <a:srgbClr val="000000"/>
                </a:solidFill>
              </a:rPr>
              <a:t>you would like to view.</a:t>
            </a:r>
            <a:endParaRPr>
              <a:solidFill>
                <a:srgbClr val="000000"/>
              </a:solidFill>
            </a:endParaRPr>
          </a:p>
          <a:p>
            <a:pPr indent="0" lvl="0" marL="76200" marR="0" rtl="0" algn="l">
              <a:lnSpc>
                <a:spcPct val="90000"/>
              </a:lnSpc>
              <a:spcBef>
                <a:spcPts val="0"/>
              </a:spcBef>
              <a:spcAft>
                <a:spcPts val="0"/>
              </a:spcAft>
              <a:buSzPts val="2400"/>
              <a:buNone/>
            </a:pPr>
            <a:r>
              <a:t/>
            </a:r>
            <a:endParaRPr sz="1800">
              <a:solidFill>
                <a:srgbClr val="000000"/>
              </a:solidFill>
            </a:endParaRPr>
          </a:p>
          <a:p>
            <a:pPr indent="0" lvl="0" marL="76200" marR="0" rtl="0" algn="l">
              <a:lnSpc>
                <a:spcPct val="90000"/>
              </a:lnSpc>
              <a:spcBef>
                <a:spcPts val="0"/>
              </a:spcBef>
              <a:spcAft>
                <a:spcPts val="0"/>
              </a:spcAft>
              <a:buSzPts val="2400"/>
              <a:buNone/>
            </a:pPr>
            <a:r>
              <a:rPr lang="en-US" sz="1800">
                <a:solidFill>
                  <a:srgbClr val="000000"/>
                </a:solidFill>
              </a:rPr>
              <a:t>Put </a:t>
            </a:r>
            <a:r>
              <a:rPr b="1" lang="en-US" sz="1800">
                <a:solidFill>
                  <a:srgbClr val="000000"/>
                </a:solidFill>
              </a:rPr>
              <a:t>questions </a:t>
            </a:r>
            <a:r>
              <a:rPr lang="en-US" sz="1800">
                <a:solidFill>
                  <a:srgbClr val="000000"/>
                </a:solidFill>
              </a:rPr>
              <a:t>on the </a:t>
            </a:r>
            <a:r>
              <a:rPr b="1" lang="en-US" sz="1800">
                <a:solidFill>
                  <a:srgbClr val="000000"/>
                </a:solidFill>
              </a:rPr>
              <a:t>Parking Lot </a:t>
            </a:r>
            <a:r>
              <a:rPr lang="en-US" sz="1800">
                <a:solidFill>
                  <a:srgbClr val="000000"/>
                </a:solidFill>
              </a:rPr>
              <a:t>as you explore the curriculum. </a:t>
            </a:r>
            <a:endParaRPr sz="1800">
              <a:solidFill>
                <a:srgbClr val="000000"/>
              </a:solidFill>
            </a:endParaRPr>
          </a:p>
        </p:txBody>
      </p:sp>
      <p:pic>
        <p:nvPicPr>
          <p:cNvPr id="1203" name="Google Shape;1203;p121"/>
          <p:cNvPicPr preferRelativeResize="0"/>
          <p:nvPr/>
        </p:nvPicPr>
        <p:blipFill rotWithShape="1">
          <a:blip r:embed="rId4">
            <a:alphaModFix/>
          </a:blip>
          <a:srcRect b="0" l="0" r="0" t="0"/>
          <a:stretch/>
        </p:blipFill>
        <p:spPr>
          <a:xfrm>
            <a:off x="7010601" y="1335107"/>
            <a:ext cx="1727975" cy="1727975"/>
          </a:xfrm>
          <a:prstGeom prst="rect">
            <a:avLst/>
          </a:prstGeom>
          <a:noFill/>
          <a:ln>
            <a:noFill/>
          </a:ln>
        </p:spPr>
      </p:pic>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8" name="Shape 1208"/>
        <p:cNvGrpSpPr/>
        <p:nvPr/>
      </p:nvGrpSpPr>
      <p:grpSpPr>
        <a:xfrm>
          <a:off x="0" y="0"/>
          <a:ext cx="0" cy="0"/>
          <a:chOff x="0" y="0"/>
          <a:chExt cx="0" cy="0"/>
        </a:xfrm>
      </p:grpSpPr>
      <p:sp>
        <p:nvSpPr>
          <p:cNvPr id="1209" name="Google Shape;1209;g88254a00e5_0_49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Discuss!</a:t>
            </a:r>
            <a:endParaRPr/>
          </a:p>
        </p:txBody>
      </p:sp>
      <p:sp>
        <p:nvSpPr>
          <p:cNvPr id="1210" name="Google Shape;1210;g88254a00e5_0_499"/>
          <p:cNvSpPr txBox="1"/>
          <p:nvPr>
            <p:ph idx="1" type="body"/>
          </p:nvPr>
        </p:nvSpPr>
        <p:spPr>
          <a:xfrm>
            <a:off x="152404" y="1264035"/>
            <a:ext cx="8839200" cy="3543300"/>
          </a:xfrm>
          <a:prstGeom prst="rect">
            <a:avLst/>
          </a:prstGeom>
          <a:noFill/>
          <a:ln>
            <a:noFill/>
          </a:ln>
        </p:spPr>
        <p:txBody>
          <a:bodyPr anchorCtr="0" anchor="t" bIns="91425" lIns="91425" spcFirstLastPara="1" rIns="91425" wrap="square" tIns="91425">
            <a:noAutofit/>
          </a:bodyPr>
          <a:lstStyle/>
          <a:p>
            <a:pPr indent="-304800" lvl="0" marL="457200" rtl="0" algn="l">
              <a:lnSpc>
                <a:spcPct val="90000"/>
              </a:lnSpc>
              <a:spcBef>
                <a:spcPts val="750"/>
              </a:spcBef>
              <a:spcAft>
                <a:spcPts val="0"/>
              </a:spcAft>
              <a:buClr>
                <a:srgbClr val="434343"/>
              </a:buClr>
              <a:buSzPts val="1200"/>
              <a:buFont typeface="Calibri"/>
              <a:buChar char="•"/>
            </a:pPr>
            <a:r>
              <a:rPr lang="en-US" sz="2000">
                <a:solidFill>
                  <a:srgbClr val="434343"/>
                </a:solidFill>
              </a:rPr>
              <a:t>What are you </a:t>
            </a:r>
            <a:r>
              <a:rPr b="1" lang="en-US" sz="2000">
                <a:solidFill>
                  <a:srgbClr val="434343"/>
                </a:solidFill>
              </a:rPr>
              <a:t>excited </a:t>
            </a:r>
            <a:r>
              <a:rPr lang="en-US" sz="2000">
                <a:solidFill>
                  <a:srgbClr val="434343"/>
                </a:solidFill>
              </a:rPr>
              <a:t>about that you see on the platform?</a:t>
            </a:r>
            <a:br>
              <a:rPr lang="en-US" sz="2000">
                <a:solidFill>
                  <a:srgbClr val="434343"/>
                </a:solidFill>
              </a:rPr>
            </a:br>
            <a:endParaRPr sz="2000">
              <a:solidFill>
                <a:srgbClr val="434343"/>
              </a:solidFill>
            </a:endParaRPr>
          </a:p>
          <a:p>
            <a:pPr indent="-304800" lvl="0" marL="457200" rtl="0" algn="l">
              <a:lnSpc>
                <a:spcPct val="90000"/>
              </a:lnSpc>
              <a:spcBef>
                <a:spcPts val="0"/>
              </a:spcBef>
              <a:spcAft>
                <a:spcPts val="0"/>
              </a:spcAft>
              <a:buClr>
                <a:srgbClr val="434343"/>
              </a:buClr>
              <a:buSzPts val="1200"/>
              <a:buFont typeface="Calibri"/>
              <a:buChar char="•"/>
            </a:pPr>
            <a:r>
              <a:rPr lang="en-US" sz="2000">
                <a:solidFill>
                  <a:srgbClr val="434343"/>
                </a:solidFill>
              </a:rPr>
              <a:t>What </a:t>
            </a:r>
            <a:r>
              <a:rPr b="1" lang="en-US" sz="2000">
                <a:solidFill>
                  <a:srgbClr val="434343"/>
                </a:solidFill>
              </a:rPr>
              <a:t>questions</a:t>
            </a:r>
            <a:r>
              <a:rPr lang="en-US" sz="2000">
                <a:solidFill>
                  <a:srgbClr val="434343"/>
                </a:solidFill>
              </a:rPr>
              <a:t> do you have about the curriculum or platform so far?</a:t>
            </a:r>
            <a:br>
              <a:rPr lang="en-US" sz="2000">
                <a:solidFill>
                  <a:srgbClr val="434343"/>
                </a:solidFill>
              </a:rPr>
            </a:br>
            <a:endParaRPr sz="2000">
              <a:solidFill>
                <a:srgbClr val="434343"/>
              </a:solidFill>
            </a:endParaRPr>
          </a:p>
          <a:p>
            <a:pPr indent="-304800" lvl="0" marL="457200" rtl="0" algn="l">
              <a:lnSpc>
                <a:spcPct val="90000"/>
              </a:lnSpc>
              <a:spcBef>
                <a:spcPts val="0"/>
              </a:spcBef>
              <a:spcAft>
                <a:spcPts val="0"/>
              </a:spcAft>
              <a:buClr>
                <a:srgbClr val="434343"/>
              </a:buClr>
              <a:buSzPts val="1200"/>
              <a:buFont typeface="Calibri"/>
              <a:buChar char="•"/>
            </a:pPr>
            <a:r>
              <a:rPr lang="en-US" sz="2000">
                <a:solidFill>
                  <a:srgbClr val="434343"/>
                </a:solidFill>
              </a:rPr>
              <a:t>How do you think your school teams will </a:t>
            </a:r>
            <a:r>
              <a:rPr b="1" lang="en-US" sz="2000">
                <a:solidFill>
                  <a:srgbClr val="434343"/>
                </a:solidFill>
              </a:rPr>
              <a:t>react </a:t>
            </a:r>
            <a:r>
              <a:rPr lang="en-US" sz="2000">
                <a:solidFill>
                  <a:srgbClr val="434343"/>
                </a:solidFill>
              </a:rPr>
              <a:t>to these new materials?</a:t>
            </a:r>
            <a:endParaRPr sz="2000">
              <a:solidFill>
                <a:srgbClr val="434343"/>
              </a:solidFill>
            </a:endParaRPr>
          </a:p>
        </p:txBody>
      </p:sp>
      <p:pic>
        <p:nvPicPr>
          <p:cNvPr id="1211" name="Google Shape;1211;g88254a00e5_0_499"/>
          <p:cNvPicPr preferRelativeResize="0"/>
          <p:nvPr/>
        </p:nvPicPr>
        <p:blipFill>
          <a:blip r:embed="rId3">
            <a:alphaModFix/>
          </a:blip>
          <a:stretch>
            <a:fillRect/>
          </a:stretch>
        </p:blipFill>
        <p:spPr>
          <a:xfrm>
            <a:off x="3340783" y="2927933"/>
            <a:ext cx="2274150" cy="1633100"/>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6" name="Shape 1216"/>
        <p:cNvGrpSpPr/>
        <p:nvPr/>
      </p:nvGrpSpPr>
      <p:grpSpPr>
        <a:xfrm>
          <a:off x="0" y="0"/>
          <a:ext cx="0" cy="0"/>
          <a:chOff x="0" y="0"/>
          <a:chExt cx="0" cy="0"/>
        </a:xfrm>
      </p:grpSpPr>
      <p:sp>
        <p:nvSpPr>
          <p:cNvPr id="1217" name="Google Shape;1217;g8a10a12c36_0_5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Guidebooks 9-12 Assessment Approach</a:t>
            </a:r>
            <a:endParaRPr/>
          </a:p>
        </p:txBody>
      </p:sp>
      <p:pic>
        <p:nvPicPr>
          <p:cNvPr id="1218" name="Google Shape;1218;g8a10a12c36_0_51"/>
          <p:cNvPicPr preferRelativeResize="0"/>
          <p:nvPr/>
        </p:nvPicPr>
        <p:blipFill>
          <a:blip r:embed="rId3">
            <a:alphaModFix/>
          </a:blip>
          <a:stretch>
            <a:fillRect/>
          </a:stretch>
        </p:blipFill>
        <p:spPr>
          <a:xfrm>
            <a:off x="0" y="1552215"/>
            <a:ext cx="9144004" cy="2648670"/>
          </a:xfrm>
          <a:prstGeom prst="rect">
            <a:avLst/>
          </a:prstGeom>
          <a:noFill/>
          <a:ln>
            <a:noFill/>
          </a:ln>
        </p:spPr>
      </p:pic>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3" name="Shape 1223"/>
        <p:cNvGrpSpPr/>
        <p:nvPr/>
      </p:nvGrpSpPr>
      <p:grpSpPr>
        <a:xfrm>
          <a:off x="0" y="0"/>
          <a:ext cx="0" cy="0"/>
          <a:chOff x="0" y="0"/>
          <a:chExt cx="0" cy="0"/>
        </a:xfrm>
      </p:grpSpPr>
      <p:sp>
        <p:nvSpPr>
          <p:cNvPr id="1224" name="Google Shape;1224;p13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Capture Our Learning!</a:t>
            </a:r>
            <a:endParaRPr/>
          </a:p>
        </p:txBody>
      </p:sp>
      <p:sp>
        <p:nvSpPr>
          <p:cNvPr id="1225" name="Google Shape;1225;p136"/>
          <p:cNvSpPr txBox="1"/>
          <p:nvPr/>
        </p:nvSpPr>
        <p:spPr>
          <a:xfrm>
            <a:off x="4571997" y="1311832"/>
            <a:ext cx="3357000" cy="30417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1200"/>
              </a:spcBef>
              <a:spcAft>
                <a:spcPts val="0"/>
              </a:spcAft>
              <a:buClr>
                <a:srgbClr val="000000"/>
              </a:buClr>
              <a:buSzPts val="2400"/>
              <a:buFont typeface="Arial"/>
              <a:buNone/>
            </a:pPr>
            <a:r>
              <a:rPr b="1" i="0" lang="en-US" sz="1800" u="none" cap="none" strike="noStrike">
                <a:solidFill>
                  <a:srgbClr val="434343"/>
                </a:solidFill>
                <a:latin typeface="Calibri"/>
                <a:ea typeface="Calibri"/>
                <a:cs typeface="Calibri"/>
                <a:sym typeface="Calibri"/>
              </a:rPr>
              <a:t>In your note catcher, record:</a:t>
            </a:r>
            <a:endParaRPr b="1" i="0" sz="1800" u="none" cap="none" strike="noStrike">
              <a:solidFill>
                <a:srgbClr val="434343"/>
              </a:solidFill>
              <a:latin typeface="Calibri"/>
              <a:ea typeface="Calibri"/>
              <a:cs typeface="Calibri"/>
              <a:sym typeface="Calibri"/>
            </a:endParaRPr>
          </a:p>
          <a:p>
            <a:pPr indent="-247650" lvl="0" marL="285750" marR="0" rtl="0" algn="l">
              <a:lnSpc>
                <a:spcPct val="90000"/>
              </a:lnSpc>
              <a:spcBef>
                <a:spcPts val="1200"/>
              </a:spcBef>
              <a:spcAft>
                <a:spcPts val="0"/>
              </a:spcAft>
              <a:buClr>
                <a:srgbClr val="434343"/>
              </a:buClr>
              <a:buSzPts val="1200"/>
              <a:buFont typeface="Calibri"/>
              <a:buChar char="•"/>
            </a:pPr>
            <a:r>
              <a:rPr b="1" i="0" lang="en-US" sz="1800" u="none" cap="none" strike="noStrike">
                <a:solidFill>
                  <a:srgbClr val="434343"/>
                </a:solidFill>
                <a:latin typeface="Calibri"/>
                <a:ea typeface="Calibri"/>
                <a:cs typeface="Calibri"/>
                <a:sym typeface="Calibri"/>
              </a:rPr>
              <a:t>3</a:t>
            </a:r>
            <a:r>
              <a:rPr b="0" i="0" lang="en-US" sz="1800" u="none" cap="none" strike="noStrike">
                <a:solidFill>
                  <a:srgbClr val="434343"/>
                </a:solidFill>
                <a:latin typeface="Calibri"/>
                <a:ea typeface="Calibri"/>
                <a:cs typeface="Calibri"/>
                <a:sym typeface="Calibri"/>
              </a:rPr>
              <a:t> things you</a:t>
            </a:r>
            <a:r>
              <a:rPr b="1" i="0" lang="en-US" sz="1800" u="none" cap="none" strike="noStrike">
                <a:solidFill>
                  <a:srgbClr val="434343"/>
                </a:solidFill>
                <a:latin typeface="Calibri"/>
                <a:ea typeface="Calibri"/>
                <a:cs typeface="Calibri"/>
                <a:sym typeface="Calibri"/>
              </a:rPr>
              <a:t> </a:t>
            </a:r>
            <a:r>
              <a:rPr b="0" i="0" lang="en-US" sz="1800" u="none" cap="none" strike="noStrike">
                <a:solidFill>
                  <a:srgbClr val="434343"/>
                </a:solidFill>
                <a:latin typeface="Calibri"/>
                <a:ea typeface="Calibri"/>
                <a:cs typeface="Calibri"/>
                <a:sym typeface="Calibri"/>
              </a:rPr>
              <a:t>learned today</a:t>
            </a:r>
            <a:endParaRPr b="0" i="0" sz="1800" u="none" cap="none" strike="noStrike">
              <a:solidFill>
                <a:srgbClr val="434343"/>
              </a:solidFill>
              <a:latin typeface="Calibri"/>
              <a:ea typeface="Calibri"/>
              <a:cs typeface="Calibri"/>
              <a:sym typeface="Calibri"/>
            </a:endParaRPr>
          </a:p>
          <a:p>
            <a:pPr indent="-247650" lvl="0" marL="285750" marR="0" rtl="0" algn="l">
              <a:lnSpc>
                <a:spcPct val="90000"/>
              </a:lnSpc>
              <a:spcBef>
                <a:spcPts val="1200"/>
              </a:spcBef>
              <a:spcAft>
                <a:spcPts val="0"/>
              </a:spcAft>
              <a:buClr>
                <a:srgbClr val="434343"/>
              </a:buClr>
              <a:buSzPts val="1200"/>
              <a:buFont typeface="Calibri"/>
              <a:buChar char="•"/>
            </a:pPr>
            <a:r>
              <a:rPr b="1" i="0" lang="en-US" sz="1800" u="none" cap="none" strike="noStrike">
                <a:solidFill>
                  <a:srgbClr val="434343"/>
                </a:solidFill>
                <a:latin typeface="Calibri"/>
                <a:ea typeface="Calibri"/>
                <a:cs typeface="Calibri"/>
                <a:sym typeface="Calibri"/>
              </a:rPr>
              <a:t>2 </a:t>
            </a:r>
            <a:r>
              <a:rPr b="0" i="0" lang="en-US" sz="1800" u="none" cap="none" strike="noStrike">
                <a:solidFill>
                  <a:srgbClr val="434343"/>
                </a:solidFill>
                <a:latin typeface="Calibri"/>
                <a:ea typeface="Calibri"/>
                <a:cs typeface="Calibri"/>
                <a:sym typeface="Calibri"/>
              </a:rPr>
              <a:t>questions</a:t>
            </a:r>
            <a:r>
              <a:rPr b="1" i="0" lang="en-US" sz="1800" u="none" cap="none" strike="noStrike">
                <a:solidFill>
                  <a:srgbClr val="434343"/>
                </a:solidFill>
                <a:latin typeface="Calibri"/>
                <a:ea typeface="Calibri"/>
                <a:cs typeface="Calibri"/>
                <a:sym typeface="Calibri"/>
              </a:rPr>
              <a:t> </a:t>
            </a:r>
            <a:r>
              <a:rPr b="0" i="0" lang="en-US" sz="1800" u="none" cap="none" strike="noStrike">
                <a:solidFill>
                  <a:srgbClr val="434343"/>
                </a:solidFill>
                <a:latin typeface="Calibri"/>
                <a:ea typeface="Calibri"/>
                <a:cs typeface="Calibri"/>
                <a:sym typeface="Calibri"/>
              </a:rPr>
              <a:t>you still have</a:t>
            </a:r>
            <a:endParaRPr b="0" i="0" sz="1800" u="none" cap="none" strike="noStrike">
              <a:solidFill>
                <a:srgbClr val="434343"/>
              </a:solidFill>
              <a:latin typeface="Calibri"/>
              <a:ea typeface="Calibri"/>
              <a:cs typeface="Calibri"/>
              <a:sym typeface="Calibri"/>
            </a:endParaRPr>
          </a:p>
          <a:p>
            <a:pPr indent="-247650" lvl="0" marL="285750" marR="0" rtl="0" algn="l">
              <a:lnSpc>
                <a:spcPct val="90000"/>
              </a:lnSpc>
              <a:spcBef>
                <a:spcPts val="1200"/>
              </a:spcBef>
              <a:spcAft>
                <a:spcPts val="0"/>
              </a:spcAft>
              <a:buClr>
                <a:srgbClr val="434343"/>
              </a:buClr>
              <a:buSzPts val="1200"/>
              <a:buFont typeface="Calibri"/>
              <a:buChar char="•"/>
            </a:pPr>
            <a:r>
              <a:rPr b="1" i="0" lang="en-US" sz="1800" u="none" cap="none" strike="noStrike">
                <a:solidFill>
                  <a:srgbClr val="434343"/>
                </a:solidFill>
                <a:latin typeface="Calibri"/>
                <a:ea typeface="Calibri"/>
                <a:cs typeface="Calibri"/>
                <a:sym typeface="Calibri"/>
              </a:rPr>
              <a:t>1 </a:t>
            </a:r>
            <a:r>
              <a:rPr b="0" i="0" lang="en-US" sz="1800" u="none" cap="none" strike="noStrike">
                <a:solidFill>
                  <a:srgbClr val="434343"/>
                </a:solidFill>
                <a:latin typeface="Calibri"/>
                <a:ea typeface="Calibri"/>
                <a:cs typeface="Calibri"/>
                <a:sym typeface="Calibri"/>
              </a:rPr>
              <a:t>change you commit to making in your practice</a:t>
            </a:r>
            <a:endParaRPr b="0" i="0" sz="1800" u="none" cap="none" strike="noStrike">
              <a:solidFill>
                <a:srgbClr val="434343"/>
              </a:solidFill>
              <a:latin typeface="Calibri"/>
              <a:ea typeface="Calibri"/>
              <a:cs typeface="Calibri"/>
              <a:sym typeface="Calibri"/>
            </a:endParaRPr>
          </a:p>
        </p:txBody>
      </p:sp>
      <p:pic>
        <p:nvPicPr>
          <p:cNvPr id="1226" name="Google Shape;1226;p136"/>
          <p:cNvPicPr preferRelativeResize="0"/>
          <p:nvPr/>
        </p:nvPicPr>
        <p:blipFill>
          <a:blip r:embed="rId3">
            <a:alphaModFix/>
          </a:blip>
          <a:stretch>
            <a:fillRect/>
          </a:stretch>
        </p:blipFill>
        <p:spPr>
          <a:xfrm>
            <a:off x="1018125" y="1594387"/>
            <a:ext cx="2966800" cy="24766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1" name="Shape 1231"/>
        <p:cNvGrpSpPr/>
        <p:nvPr/>
      </p:nvGrpSpPr>
      <p:grpSpPr>
        <a:xfrm>
          <a:off x="0" y="0"/>
          <a:ext cx="0" cy="0"/>
          <a:chOff x="0" y="0"/>
          <a:chExt cx="0" cy="0"/>
        </a:xfrm>
      </p:grpSpPr>
      <p:sp>
        <p:nvSpPr>
          <p:cNvPr id="1232" name="Google Shape;1232;p137"/>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Closing Reflections &amp; Survey</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14"/>
          <p:cNvSpPr/>
          <p:nvPr/>
        </p:nvSpPr>
        <p:spPr>
          <a:xfrm>
            <a:off x="1717750" y="1441175"/>
            <a:ext cx="5883600" cy="2353200"/>
          </a:xfrm>
          <a:prstGeom prst="wedgeRoundRectCallout">
            <a:avLst>
              <a:gd fmla="val 64875" name="adj1"/>
              <a:gd fmla="val 24800" name="adj2"/>
              <a:gd fmla="val 0" name="adj3"/>
            </a:avLst>
          </a:prstGeom>
          <a:noFill/>
          <a:ln cap="flat" cmpd="sng" w="28575">
            <a:solidFill>
              <a:srgbClr val="00355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800"/>
              <a:buFont typeface="Arial"/>
              <a:buNone/>
            </a:pPr>
            <a:r>
              <a:rPr b="0" i="0" lang="en-US" sz="2400" u="none" cap="none" strike="noStrike">
                <a:solidFill>
                  <a:srgbClr val="4A4A4A"/>
                </a:solidFill>
                <a:latin typeface="Calibri"/>
                <a:ea typeface="Calibri"/>
                <a:cs typeface="Calibri"/>
                <a:sym typeface="Calibri"/>
              </a:rPr>
              <a:t>What is your </a:t>
            </a:r>
            <a:r>
              <a:rPr b="1" i="0" lang="en-US" sz="2400" u="none" cap="none" strike="noStrike">
                <a:solidFill>
                  <a:srgbClr val="E78B6F"/>
                </a:solidFill>
                <a:latin typeface="Calibri"/>
                <a:ea typeface="Calibri"/>
                <a:cs typeface="Calibri"/>
                <a:sym typeface="Calibri"/>
              </a:rPr>
              <a:t>favorite</a:t>
            </a:r>
            <a:r>
              <a:rPr b="1" i="0" lang="en-US" sz="2400" u="none" cap="none" strike="noStrike">
                <a:solidFill>
                  <a:schemeClr val="accent6"/>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thing about starting </a:t>
            </a:r>
            <a:r>
              <a:rPr b="1" i="0" lang="en-US" sz="2400" u="none" cap="none" strike="noStrike">
                <a:solidFill>
                  <a:srgbClr val="E78B6F"/>
                </a:solidFill>
                <a:latin typeface="Calibri"/>
                <a:ea typeface="Calibri"/>
                <a:cs typeface="Calibri"/>
                <a:sym typeface="Calibri"/>
              </a:rPr>
              <a:t>back to school</a:t>
            </a:r>
            <a:r>
              <a:rPr b="0" i="0" lang="en-US" sz="2400" u="none" cap="none" strike="noStrike">
                <a:solidFill>
                  <a:srgbClr val="E78B6F"/>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in the fall?</a:t>
            </a:r>
            <a:endParaRPr b="1" i="1" sz="2400" u="none" cap="none" strike="noStrike">
              <a:solidFill>
                <a:srgbClr val="4A4A4A"/>
              </a:solidFill>
              <a:latin typeface="Calibri"/>
              <a:ea typeface="Calibri"/>
              <a:cs typeface="Calibri"/>
              <a:sym typeface="Calibri"/>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7" name="Shape 1237"/>
        <p:cNvGrpSpPr/>
        <p:nvPr/>
      </p:nvGrpSpPr>
      <p:grpSpPr>
        <a:xfrm>
          <a:off x="0" y="0"/>
          <a:ext cx="0" cy="0"/>
          <a:chOff x="0" y="0"/>
          <a:chExt cx="0" cy="0"/>
        </a:xfrm>
      </p:grpSpPr>
      <p:sp>
        <p:nvSpPr>
          <p:cNvPr id="1238" name="Google Shape;1238;g8aeb5e1699_1_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ELA Guidebooks 9-12 Curriculum Guide </a:t>
            </a:r>
            <a:endParaRPr/>
          </a:p>
        </p:txBody>
      </p:sp>
      <p:pic>
        <p:nvPicPr>
          <p:cNvPr id="1239" name="Google Shape;1239;g8aeb5e1699_1_0"/>
          <p:cNvPicPr preferRelativeResize="0"/>
          <p:nvPr/>
        </p:nvPicPr>
        <p:blipFill>
          <a:blip r:embed="rId3">
            <a:alphaModFix/>
          </a:blip>
          <a:stretch>
            <a:fillRect/>
          </a:stretch>
        </p:blipFill>
        <p:spPr>
          <a:xfrm>
            <a:off x="1057375" y="1346775"/>
            <a:ext cx="2591225" cy="3204025"/>
          </a:xfrm>
          <a:prstGeom prst="rect">
            <a:avLst/>
          </a:prstGeom>
          <a:noFill/>
          <a:ln cap="flat" cmpd="sng" w="9525">
            <a:solidFill>
              <a:srgbClr val="666666"/>
            </a:solidFill>
            <a:prstDash val="solid"/>
            <a:round/>
            <a:headEnd len="sm" w="sm" type="none"/>
            <a:tailEnd len="sm" w="sm" type="none"/>
          </a:ln>
        </p:spPr>
      </p:pic>
      <p:sp>
        <p:nvSpPr>
          <p:cNvPr id="1240" name="Google Shape;1240;g8aeb5e1699_1_0"/>
          <p:cNvSpPr txBox="1"/>
          <p:nvPr/>
        </p:nvSpPr>
        <p:spPr>
          <a:xfrm>
            <a:off x="3928025" y="1808600"/>
            <a:ext cx="4935900" cy="293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1800">
                <a:latin typeface="Calibri"/>
                <a:ea typeface="Calibri"/>
                <a:cs typeface="Calibri"/>
                <a:sym typeface="Calibri"/>
              </a:rPr>
              <a:t>To deepen and extend your learning about the design of this curriculum (and for more guidance on planning and implementation), see the </a:t>
            </a:r>
            <a:r>
              <a:rPr b="1" lang="en-US" sz="1800">
                <a:solidFill>
                  <a:srgbClr val="E78B6F"/>
                </a:solidFill>
                <a:latin typeface="Calibri"/>
                <a:ea typeface="Calibri"/>
                <a:cs typeface="Calibri"/>
                <a:sym typeface="Calibri"/>
              </a:rPr>
              <a:t>Curriculum Guide</a:t>
            </a:r>
            <a:r>
              <a:rPr lang="en-US" sz="1800">
                <a:latin typeface="Calibri"/>
                <a:ea typeface="Calibri"/>
                <a:cs typeface="Calibri"/>
                <a:sym typeface="Calibri"/>
              </a:rPr>
              <a:t>. </a:t>
            </a:r>
            <a:endParaRPr sz="1800">
              <a:latin typeface="Calibri"/>
              <a:ea typeface="Calibri"/>
              <a:cs typeface="Calibri"/>
              <a:sym typeface="Calibri"/>
            </a:endParaRPr>
          </a:p>
          <a:p>
            <a:pPr indent="0" lvl="0" marL="0" rtl="0" algn="ctr">
              <a:spcBef>
                <a:spcPts val="0"/>
              </a:spcBef>
              <a:spcAft>
                <a:spcPts val="0"/>
              </a:spcAft>
              <a:buNone/>
            </a:pPr>
            <a:r>
              <a:t/>
            </a:r>
            <a:endParaRPr sz="1800">
              <a:latin typeface="Calibri"/>
              <a:ea typeface="Calibri"/>
              <a:cs typeface="Calibri"/>
              <a:sym typeface="Calibri"/>
            </a:endParaRPr>
          </a:p>
          <a:p>
            <a:pPr indent="0" lvl="0" marL="0" rtl="0" algn="ctr">
              <a:spcBef>
                <a:spcPts val="0"/>
              </a:spcBef>
              <a:spcAft>
                <a:spcPts val="0"/>
              </a:spcAft>
              <a:buNone/>
            </a:pPr>
            <a:r>
              <a:rPr b="1" lang="en-US" sz="1800">
                <a:latin typeface="Calibri"/>
                <a:ea typeface="Calibri"/>
                <a:cs typeface="Calibri"/>
                <a:sym typeface="Calibri"/>
              </a:rPr>
              <a:t>LDOE released an updated version in June 2020!</a:t>
            </a:r>
            <a:endParaRPr b="1" sz="1800">
              <a:latin typeface="Calibri"/>
              <a:ea typeface="Calibri"/>
              <a:cs typeface="Calibri"/>
              <a:sym typeface="Calibri"/>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5" name="Shape 1245"/>
        <p:cNvGrpSpPr/>
        <p:nvPr/>
      </p:nvGrpSpPr>
      <p:grpSpPr>
        <a:xfrm>
          <a:off x="0" y="0"/>
          <a:ext cx="0" cy="0"/>
          <a:chOff x="0" y="0"/>
          <a:chExt cx="0" cy="0"/>
        </a:xfrm>
      </p:grpSpPr>
      <p:sp>
        <p:nvSpPr>
          <p:cNvPr id="1246" name="Google Shape;1246;p13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Closing </a:t>
            </a:r>
            <a:r>
              <a:rPr lang="en-US">
                <a:solidFill>
                  <a:schemeClr val="dk1"/>
                </a:solidFill>
              </a:rPr>
              <a:t>Circle</a:t>
            </a:r>
            <a:endParaRPr>
              <a:solidFill>
                <a:schemeClr val="dk1"/>
              </a:solidFill>
            </a:endParaRPr>
          </a:p>
        </p:txBody>
      </p:sp>
      <p:sp>
        <p:nvSpPr>
          <p:cNvPr id="1247" name="Google Shape;1247;p138"/>
          <p:cNvSpPr txBox="1"/>
          <p:nvPr>
            <p:ph idx="1" type="body"/>
          </p:nvPr>
        </p:nvSpPr>
        <p:spPr>
          <a:xfrm>
            <a:off x="1341303" y="1145175"/>
            <a:ext cx="64614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lang="en-US" sz="2400">
                <a:solidFill>
                  <a:srgbClr val="4A4A4A"/>
                </a:solidFill>
              </a:rPr>
              <a:t>What is</a:t>
            </a:r>
            <a:r>
              <a:rPr lang="en-US" sz="2400"/>
              <a:t> </a:t>
            </a:r>
            <a:r>
              <a:rPr b="1" lang="en-US" sz="2400">
                <a:solidFill>
                  <a:srgbClr val="E78B6F"/>
                </a:solidFill>
              </a:rPr>
              <a:t>one word</a:t>
            </a:r>
            <a:r>
              <a:rPr lang="en-US" sz="2400"/>
              <a:t> </a:t>
            </a:r>
            <a:r>
              <a:rPr lang="en-US" sz="2400">
                <a:solidFill>
                  <a:srgbClr val="4A4A4A"/>
                </a:solidFill>
              </a:rPr>
              <a:t>to describe how you are feeling today after our learning?</a:t>
            </a:r>
            <a:endParaRPr sz="2400">
              <a:solidFill>
                <a:srgbClr val="4A4A4A"/>
              </a:solidFill>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2" name="Shape 1252"/>
        <p:cNvGrpSpPr/>
        <p:nvPr/>
      </p:nvGrpSpPr>
      <p:grpSpPr>
        <a:xfrm>
          <a:off x="0" y="0"/>
          <a:ext cx="0" cy="0"/>
          <a:chOff x="0" y="0"/>
          <a:chExt cx="0" cy="0"/>
        </a:xfrm>
      </p:grpSpPr>
      <p:sp>
        <p:nvSpPr>
          <p:cNvPr id="1253" name="Google Shape;1253;g8aeb5e1699_1_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 Friendly Reminder</a:t>
            </a:r>
            <a:endParaRPr/>
          </a:p>
        </p:txBody>
      </p:sp>
      <p:sp>
        <p:nvSpPr>
          <p:cNvPr id="1254" name="Google Shape;1254;g8aeb5e1699_1_8"/>
          <p:cNvSpPr txBox="1"/>
          <p:nvPr>
            <p:ph idx="1" type="body"/>
          </p:nvPr>
        </p:nvSpPr>
        <p:spPr>
          <a:xfrm>
            <a:off x="508150" y="2258875"/>
            <a:ext cx="84894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Please bring a copy of </a:t>
            </a:r>
            <a:r>
              <a:rPr b="1" i="1" lang="en-US">
                <a:solidFill>
                  <a:srgbClr val="E78B6F"/>
                </a:solidFill>
              </a:rPr>
              <a:t>Things Fall Apart</a:t>
            </a:r>
            <a:r>
              <a:rPr i="1" lang="en-US"/>
              <a:t> </a:t>
            </a:r>
            <a:r>
              <a:rPr lang="en-US"/>
              <a:t>by Chinua Achebe to our Module 3 training!</a:t>
            </a:r>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9" name="Shape 1259"/>
        <p:cNvGrpSpPr/>
        <p:nvPr/>
      </p:nvGrpSpPr>
      <p:grpSpPr>
        <a:xfrm>
          <a:off x="0" y="0"/>
          <a:ext cx="0" cy="0"/>
          <a:chOff x="0" y="0"/>
          <a:chExt cx="0" cy="0"/>
        </a:xfrm>
      </p:grpSpPr>
      <p:sp>
        <p:nvSpPr>
          <p:cNvPr id="1260" name="Google Shape;1260;g8accbb5978_0_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Thank You!</a:t>
            </a:r>
            <a:endParaRPr/>
          </a:p>
        </p:txBody>
      </p:sp>
      <p:sp>
        <p:nvSpPr>
          <p:cNvPr id="1261" name="Google Shape;1261;g8accbb5978_0_7"/>
          <p:cNvSpPr txBox="1"/>
          <p:nvPr>
            <p:ph idx="1" type="body"/>
          </p:nvPr>
        </p:nvSpPr>
        <p:spPr>
          <a:xfrm>
            <a:off x="152400" y="1674325"/>
            <a:ext cx="87117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b="1"/>
          </a:p>
          <a:p>
            <a:pPr indent="0" lvl="0" marL="0" rtl="0" algn="ctr">
              <a:spcBef>
                <a:spcPts val="750"/>
              </a:spcBef>
              <a:spcAft>
                <a:spcPts val="0"/>
              </a:spcAft>
              <a:buNone/>
            </a:pPr>
            <a:r>
              <a:rPr b="1" lang="en-US"/>
              <a:t>Please share your feedback!</a:t>
            </a:r>
            <a:endParaRPr b="1"/>
          </a:p>
          <a:p>
            <a:pPr indent="0" lvl="0" marL="0" rtl="0" algn="ctr">
              <a:spcBef>
                <a:spcPts val="750"/>
              </a:spcBef>
              <a:spcAft>
                <a:spcPts val="0"/>
              </a:spcAft>
              <a:buNone/>
            </a:pPr>
            <a:r>
              <a:t/>
            </a:r>
            <a:endParaRPr b="1"/>
          </a:p>
          <a:p>
            <a:pPr indent="0" lvl="0" marL="0" rtl="0" algn="ctr">
              <a:spcBef>
                <a:spcPts val="750"/>
              </a:spcBef>
              <a:spcAft>
                <a:spcPts val="0"/>
              </a:spcAft>
              <a:buNone/>
            </a:pPr>
            <a:r>
              <a:rPr b="1" lang="en-US">
                <a:solidFill>
                  <a:srgbClr val="FF0000"/>
                </a:solidFill>
                <a:extLst>
                  <a:ext uri="http://customooxmlschemas.google.com/">
                    <go:slidesCustomData xmlns:go="http://customooxmlschemas.google.com/" textRoundtripDataId="57"/>
                  </a:ext>
                </a:extLst>
              </a:rPr>
              <a:t>Insert</a:t>
            </a:r>
            <a:r>
              <a:rPr b="1" lang="en-US">
                <a:solidFill>
                  <a:srgbClr val="FF0000"/>
                </a:solidFill>
              </a:rPr>
              <a:t> Survey Link</a:t>
            </a:r>
            <a:endParaRPr b="1">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This or That</a:t>
            </a:r>
            <a:endParaRPr/>
          </a:p>
        </p:txBody>
      </p:sp>
      <p:sp>
        <p:nvSpPr>
          <p:cNvPr id="171" name="Google Shape;171;p15"/>
          <p:cNvSpPr txBox="1"/>
          <p:nvPr/>
        </p:nvSpPr>
        <p:spPr>
          <a:xfrm>
            <a:off x="455975" y="2398100"/>
            <a:ext cx="7773000" cy="152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DE8269"/>
                </a:solidFill>
                <a:latin typeface="Calibri"/>
                <a:ea typeface="Calibri"/>
                <a:cs typeface="Calibri"/>
                <a:sym typeface="Calibri"/>
              </a:rPr>
              <a:t>Coffee</a:t>
            </a:r>
            <a:r>
              <a:rPr b="1" lang="en-US" sz="2400">
                <a:latin typeface="Calibri"/>
                <a:ea typeface="Calibri"/>
                <a:cs typeface="Calibri"/>
                <a:sym typeface="Calibri"/>
              </a:rPr>
              <a:t>				</a:t>
            </a:r>
            <a:r>
              <a:rPr b="1" lang="en-US" sz="2400">
                <a:latin typeface="Calibri"/>
                <a:ea typeface="Calibri"/>
                <a:cs typeface="Calibri"/>
                <a:sym typeface="Calibri"/>
              </a:rPr>
              <a:t> </a:t>
            </a:r>
            <a:r>
              <a:rPr b="1" lang="en-US" sz="2400">
                <a:latin typeface="Calibri"/>
                <a:ea typeface="Calibri"/>
                <a:cs typeface="Calibri"/>
                <a:sym typeface="Calibri"/>
              </a:rPr>
              <a:t>       </a:t>
            </a:r>
            <a:r>
              <a:rPr lang="en-US" sz="2400">
                <a:latin typeface="Calibri"/>
                <a:ea typeface="Calibri"/>
                <a:cs typeface="Calibri"/>
                <a:sym typeface="Calibri"/>
              </a:rPr>
              <a:t>OR</a:t>
            </a:r>
            <a:r>
              <a:rPr b="1" lang="en-US" sz="2400">
                <a:latin typeface="Calibri"/>
                <a:ea typeface="Calibri"/>
                <a:cs typeface="Calibri"/>
                <a:sym typeface="Calibri"/>
              </a:rPr>
              <a:t>				</a:t>
            </a:r>
            <a:r>
              <a:rPr b="1" lang="en-US" sz="2400">
                <a:solidFill>
                  <a:srgbClr val="DE8269"/>
                </a:solidFill>
                <a:latin typeface="Calibri"/>
                <a:ea typeface="Calibri"/>
                <a:cs typeface="Calibri"/>
                <a:sym typeface="Calibri"/>
              </a:rPr>
              <a:t>Tea</a:t>
            </a:r>
            <a:endParaRPr b="1" sz="2400">
              <a:solidFill>
                <a:srgbClr val="DE8269"/>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16"/>
          <p:cNvSpPr/>
          <p:nvPr/>
        </p:nvSpPr>
        <p:spPr>
          <a:xfrm>
            <a:off x="1310775" y="1353750"/>
            <a:ext cx="6379800" cy="2436000"/>
          </a:xfrm>
          <a:prstGeom prst="wedgeRoundRectCallout">
            <a:avLst>
              <a:gd fmla="val 64875" name="adj1"/>
              <a:gd fmla="val 24800" name="adj2"/>
              <a:gd fmla="val 0" name="adj3"/>
            </a:avLst>
          </a:prstGeom>
          <a:noFill/>
          <a:ln cap="flat" cmpd="sng" w="28575">
            <a:solidFill>
              <a:srgbClr val="00355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800"/>
              <a:buFont typeface="Arial"/>
              <a:buNone/>
            </a:pPr>
            <a:r>
              <a:rPr b="0" i="0" lang="en-US" sz="2400" u="none" cap="none" strike="noStrike">
                <a:solidFill>
                  <a:srgbClr val="4A4A4A"/>
                </a:solidFill>
                <a:latin typeface="Calibri"/>
                <a:ea typeface="Calibri"/>
                <a:cs typeface="Calibri"/>
                <a:sym typeface="Calibri"/>
              </a:rPr>
              <a:t>What is something that</a:t>
            </a:r>
            <a:r>
              <a:rPr b="0" i="0" lang="en-US" sz="2400" u="none" cap="none" strike="noStrike">
                <a:solidFill>
                  <a:schemeClr val="dk1"/>
                </a:solidFill>
                <a:latin typeface="Calibri"/>
                <a:ea typeface="Calibri"/>
                <a:cs typeface="Calibri"/>
                <a:sym typeface="Calibri"/>
              </a:rPr>
              <a:t> </a:t>
            </a:r>
            <a:r>
              <a:rPr b="1" i="0" lang="en-US" sz="2400" u="none" cap="none" strike="noStrike">
                <a:solidFill>
                  <a:srgbClr val="E78B6F"/>
                </a:solidFill>
                <a:latin typeface="Calibri"/>
                <a:ea typeface="Calibri"/>
                <a:cs typeface="Calibri"/>
                <a:sym typeface="Calibri"/>
              </a:rPr>
              <a:t>excites</a:t>
            </a:r>
            <a:r>
              <a:rPr b="1" i="0" lang="en-US" sz="2400" u="none" cap="none" strike="noStrike">
                <a:solidFill>
                  <a:schemeClr val="accent6"/>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you about a new Guidebooks curriculum for High School?</a:t>
            </a:r>
            <a:endParaRPr b="1" i="1" sz="1800" u="none" cap="none" strike="noStrike">
              <a:solidFill>
                <a:srgbClr val="4A4A4A"/>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Google Shape;183;p1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This or That</a:t>
            </a:r>
            <a:endParaRPr/>
          </a:p>
        </p:txBody>
      </p:sp>
      <p:sp>
        <p:nvSpPr>
          <p:cNvPr id="184" name="Google Shape;184;p17"/>
          <p:cNvSpPr txBox="1"/>
          <p:nvPr/>
        </p:nvSpPr>
        <p:spPr>
          <a:xfrm>
            <a:off x="310675" y="2398100"/>
            <a:ext cx="8500800" cy="152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DE8269"/>
                </a:solidFill>
                <a:latin typeface="Calibri"/>
                <a:ea typeface="Calibri"/>
                <a:cs typeface="Calibri"/>
                <a:sym typeface="Calibri"/>
              </a:rPr>
              <a:t>Cold Weather</a:t>
            </a:r>
            <a:r>
              <a:rPr b="1" lang="en-US" sz="2400">
                <a:latin typeface="Calibri"/>
                <a:ea typeface="Calibri"/>
                <a:cs typeface="Calibri"/>
                <a:sym typeface="Calibri"/>
              </a:rPr>
              <a:t>				        </a:t>
            </a:r>
            <a:r>
              <a:rPr lang="en-US" sz="2400">
                <a:latin typeface="Calibri"/>
                <a:ea typeface="Calibri"/>
                <a:cs typeface="Calibri"/>
                <a:sym typeface="Calibri"/>
              </a:rPr>
              <a:t>OR</a:t>
            </a:r>
            <a:r>
              <a:rPr b="1" lang="en-US" sz="2400">
                <a:latin typeface="Calibri"/>
                <a:ea typeface="Calibri"/>
                <a:cs typeface="Calibri"/>
                <a:sym typeface="Calibri"/>
              </a:rPr>
              <a:t>				</a:t>
            </a:r>
            <a:r>
              <a:rPr b="1" lang="en-US" sz="2400">
                <a:solidFill>
                  <a:srgbClr val="DE8269"/>
                </a:solidFill>
                <a:latin typeface="Calibri"/>
                <a:ea typeface="Calibri"/>
                <a:cs typeface="Calibri"/>
                <a:sym typeface="Calibri"/>
              </a:rPr>
              <a:t>Warm Weather</a:t>
            </a:r>
            <a:endParaRPr b="1" sz="2400">
              <a:solidFill>
                <a:srgbClr val="DE8269"/>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Google Shape;190;p18"/>
          <p:cNvSpPr/>
          <p:nvPr/>
        </p:nvSpPr>
        <p:spPr>
          <a:xfrm>
            <a:off x="1290000" y="1364975"/>
            <a:ext cx="6516300" cy="2469000"/>
          </a:xfrm>
          <a:prstGeom prst="wedgeRoundRectCallout">
            <a:avLst>
              <a:gd fmla="val 64875" name="adj1"/>
              <a:gd fmla="val 24800" name="adj2"/>
              <a:gd fmla="val 0" name="adj3"/>
            </a:avLst>
          </a:prstGeom>
          <a:noFill/>
          <a:ln cap="flat" cmpd="sng" w="28575">
            <a:solidFill>
              <a:srgbClr val="00355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800"/>
              <a:buFont typeface="Arial"/>
              <a:buNone/>
            </a:pPr>
            <a:r>
              <a:rPr b="0" i="0" lang="en-US" sz="2400" u="none" cap="none" strike="noStrike">
                <a:solidFill>
                  <a:srgbClr val="4A4A4A"/>
                </a:solidFill>
                <a:latin typeface="Calibri"/>
                <a:ea typeface="Calibri"/>
                <a:cs typeface="Calibri"/>
                <a:sym typeface="Calibri"/>
              </a:rPr>
              <a:t>What is something that</a:t>
            </a:r>
            <a:r>
              <a:rPr b="0" i="0" lang="en-US" sz="2400" u="none" cap="none" strike="noStrike">
                <a:solidFill>
                  <a:schemeClr val="dk1"/>
                </a:solidFill>
                <a:latin typeface="Calibri"/>
                <a:ea typeface="Calibri"/>
                <a:cs typeface="Calibri"/>
                <a:sym typeface="Calibri"/>
              </a:rPr>
              <a:t> </a:t>
            </a:r>
            <a:r>
              <a:rPr b="1" i="0" lang="en-US" sz="2400" u="none" cap="none" strike="noStrike">
                <a:solidFill>
                  <a:srgbClr val="E78B6F"/>
                </a:solidFill>
                <a:latin typeface="Calibri"/>
                <a:ea typeface="Calibri"/>
                <a:cs typeface="Calibri"/>
                <a:sym typeface="Calibri"/>
              </a:rPr>
              <a:t>challenges</a:t>
            </a:r>
            <a:r>
              <a:rPr b="1" i="0" lang="en-US" sz="2400" u="none" cap="none" strike="noStrike">
                <a:solidFill>
                  <a:schemeClr val="accent6"/>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you about a new Guidebooks curriculum for High School?</a:t>
            </a:r>
            <a:endParaRPr b="1" i="1" sz="1800" u="none" cap="none" strike="noStrike">
              <a:solidFill>
                <a:srgbClr val="4A4A4A"/>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1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This or That</a:t>
            </a:r>
            <a:endParaRPr/>
          </a:p>
        </p:txBody>
      </p:sp>
      <p:sp>
        <p:nvSpPr>
          <p:cNvPr id="197" name="Google Shape;197;p19"/>
          <p:cNvSpPr txBox="1"/>
          <p:nvPr/>
        </p:nvSpPr>
        <p:spPr>
          <a:xfrm>
            <a:off x="234475" y="2398100"/>
            <a:ext cx="8500800" cy="152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DE8269"/>
                </a:solidFill>
                <a:latin typeface="Calibri"/>
                <a:ea typeface="Calibri"/>
                <a:cs typeface="Calibri"/>
                <a:sym typeface="Calibri"/>
              </a:rPr>
              <a:t>New Orleans Saints</a:t>
            </a:r>
            <a:r>
              <a:rPr b="1" lang="en-US" sz="2400">
                <a:latin typeface="Calibri"/>
                <a:ea typeface="Calibri"/>
                <a:cs typeface="Calibri"/>
                <a:sym typeface="Calibri"/>
              </a:rPr>
              <a:t>		  	 </a:t>
            </a:r>
            <a:r>
              <a:rPr lang="en-US" sz="2400">
                <a:latin typeface="Calibri"/>
                <a:ea typeface="Calibri"/>
                <a:cs typeface="Calibri"/>
                <a:sym typeface="Calibri"/>
              </a:rPr>
              <a:t>OR</a:t>
            </a:r>
            <a:r>
              <a:rPr b="1" lang="en-US" sz="2400">
                <a:latin typeface="Calibri"/>
                <a:ea typeface="Calibri"/>
                <a:cs typeface="Calibri"/>
                <a:sym typeface="Calibri"/>
              </a:rPr>
              <a:t>				</a:t>
            </a:r>
            <a:r>
              <a:rPr b="1" lang="en-US" sz="2400">
                <a:solidFill>
                  <a:srgbClr val="DE8269"/>
                </a:solidFill>
                <a:latin typeface="Calibri"/>
                <a:ea typeface="Calibri"/>
                <a:cs typeface="Calibri"/>
                <a:sym typeface="Calibri"/>
              </a:rPr>
              <a:t>Dallas Cowboys</a:t>
            </a:r>
            <a:endParaRPr b="1" sz="2400">
              <a:solidFill>
                <a:srgbClr val="DE8269"/>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3"/>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ELA Guidebooks 9-12 (2020)</a:t>
            </a:r>
            <a:endParaRPr/>
          </a:p>
          <a:p>
            <a:pPr indent="0" lvl="0" marL="0" marR="0" rtl="0" algn="ctr">
              <a:lnSpc>
                <a:spcPct val="90000"/>
              </a:lnSpc>
              <a:spcBef>
                <a:spcPts val="0"/>
              </a:spcBef>
              <a:spcAft>
                <a:spcPts val="0"/>
              </a:spcAft>
              <a:buClr>
                <a:srgbClr val="434343"/>
              </a:buClr>
              <a:buSzPts val="2800"/>
              <a:buFont typeface="Calibri"/>
              <a:buNone/>
            </a:pPr>
            <a:r>
              <a:rPr lang="en-US"/>
              <a:t>Module 1</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20"/>
          <p:cNvSpPr/>
          <p:nvPr/>
        </p:nvSpPr>
        <p:spPr>
          <a:xfrm>
            <a:off x="864225" y="1304100"/>
            <a:ext cx="6644400" cy="2535300"/>
          </a:xfrm>
          <a:prstGeom prst="wedgeRoundRectCallout">
            <a:avLst>
              <a:gd fmla="val 64875" name="adj1"/>
              <a:gd fmla="val 24800" name="adj2"/>
              <a:gd fmla="val 0" name="adj3"/>
            </a:avLst>
          </a:prstGeom>
          <a:noFill/>
          <a:ln cap="flat" cmpd="sng" w="28575">
            <a:solidFill>
              <a:srgbClr val="00355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800"/>
              <a:buFont typeface="Arial"/>
              <a:buNone/>
            </a:pPr>
            <a:r>
              <a:rPr b="0" i="0" lang="en-US" sz="2400" u="none" cap="none" strike="noStrike">
                <a:solidFill>
                  <a:srgbClr val="4A4A4A"/>
                </a:solidFill>
                <a:latin typeface="Calibri"/>
                <a:ea typeface="Calibri"/>
                <a:cs typeface="Calibri"/>
                <a:sym typeface="Calibri"/>
              </a:rPr>
              <a:t>How would you describe</a:t>
            </a:r>
            <a:r>
              <a:rPr b="1" i="0" lang="en-US" sz="2400" u="none" cap="none" strike="noStrike">
                <a:solidFill>
                  <a:schemeClr val="accent6"/>
                </a:solidFill>
                <a:latin typeface="Calibri"/>
                <a:ea typeface="Calibri"/>
                <a:cs typeface="Calibri"/>
                <a:sym typeface="Calibri"/>
              </a:rPr>
              <a:t> </a:t>
            </a:r>
            <a:r>
              <a:rPr b="1" i="0" lang="en-US" sz="2400" u="none" cap="none" strike="noStrike">
                <a:solidFill>
                  <a:srgbClr val="E78B6F"/>
                </a:solidFill>
                <a:latin typeface="Calibri"/>
                <a:ea typeface="Calibri"/>
                <a:cs typeface="Calibri"/>
                <a:sym typeface="Calibri"/>
              </a:rPr>
              <a:t>literacy instruction</a:t>
            </a:r>
            <a:r>
              <a:rPr b="1" i="0" lang="en-US" sz="2400" u="none" cap="none" strike="noStrike">
                <a:solidFill>
                  <a:schemeClr val="accent6"/>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at your school?</a:t>
            </a:r>
            <a:endParaRPr b="1" i="1" sz="1800" u="none" cap="none" strike="noStrike">
              <a:solidFill>
                <a:srgbClr val="4A4A4A"/>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21"/>
          <p:cNvSpPr txBox="1"/>
          <p:nvPr>
            <p:ph type="title"/>
          </p:nvPr>
        </p:nvSpPr>
        <p:spPr>
          <a:xfrm>
            <a:off x="4246322" y="1631875"/>
            <a:ext cx="4897569" cy="2032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t>Session 1</a:t>
            </a:r>
            <a:endParaRPr b="1"/>
          </a:p>
          <a:p>
            <a:pPr indent="0" lvl="0" marL="0" rtl="0" algn="ctr">
              <a:lnSpc>
                <a:spcPct val="90000"/>
              </a:lnSpc>
              <a:spcBef>
                <a:spcPts val="0"/>
              </a:spcBef>
              <a:spcAft>
                <a:spcPts val="0"/>
              </a:spcAft>
              <a:buSzPts val="2800"/>
              <a:buNone/>
            </a:pPr>
            <a:r>
              <a:rPr lang="en-US">
                <a:solidFill>
                  <a:srgbClr val="4A4A4A"/>
                </a:solidFill>
              </a:rPr>
              <a:t>Understanding the “Why” Behind the Curriculum: Equitable Instruction </a:t>
            </a:r>
            <a:endParaRPr>
              <a:solidFill>
                <a:srgbClr val="4A4A4A"/>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 name="Shape 214"/>
        <p:cNvGrpSpPr/>
        <p:nvPr/>
      </p:nvGrpSpPr>
      <p:grpSpPr>
        <a:xfrm>
          <a:off x="0" y="0"/>
          <a:ext cx="0" cy="0"/>
          <a:chOff x="0" y="0"/>
          <a:chExt cx="0" cy="0"/>
        </a:xfrm>
      </p:grpSpPr>
      <p:sp>
        <p:nvSpPr>
          <p:cNvPr id="215" name="Google Shape;215;p2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A Research Based Model: Head, Heart, Habits</a:t>
            </a:r>
            <a:endParaRPr/>
          </a:p>
        </p:txBody>
      </p:sp>
      <p:graphicFrame>
        <p:nvGraphicFramePr>
          <p:cNvPr id="216" name="Google Shape;216;p22"/>
          <p:cNvGraphicFramePr/>
          <p:nvPr/>
        </p:nvGraphicFramePr>
        <p:xfrm>
          <a:off x="490425" y="1371575"/>
          <a:ext cx="3000000" cy="3000000"/>
        </p:xfrm>
        <a:graphic>
          <a:graphicData uri="http://schemas.openxmlformats.org/drawingml/2006/table">
            <a:tbl>
              <a:tblPr>
                <a:noFill/>
                <a:tableStyleId>{E768B93F-2E7B-4008-98C5-CA401A38F76E}</a:tableStyleId>
              </a:tblPr>
              <a:tblGrid>
                <a:gridCol w="1395875"/>
                <a:gridCol w="6669000"/>
              </a:tblGrid>
              <a:tr h="11011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Core academic content</a:t>
                      </a:r>
                      <a:r>
                        <a:rPr lang="en-US" sz="1800" u="none" cap="none" strike="noStrike">
                          <a:solidFill>
                            <a:schemeClr val="dk2"/>
                          </a:solidFill>
                          <a:latin typeface="Calibri"/>
                          <a:ea typeface="Calibri"/>
                          <a:cs typeface="Calibri"/>
                          <a:sym typeface="Calibri"/>
                        </a:rPr>
                        <a:t> </a:t>
                      </a:r>
                      <a:r>
                        <a:rPr lang="en-US" sz="1800" u="none" cap="none" strike="noStrike">
                          <a:solidFill>
                            <a:srgbClr val="434343"/>
                          </a:solidFill>
                          <a:latin typeface="Calibri"/>
                          <a:ea typeface="Calibri"/>
                          <a:cs typeface="Calibri"/>
                          <a:sym typeface="Calibri"/>
                        </a:rPr>
                        <a:t>embedded in exceptional instructional materials and aligned to research-based practices. </a:t>
                      </a:r>
                      <a:endParaRPr sz="1800" u="none" cap="none" strike="noStrike">
                        <a:solidFill>
                          <a:srgbClr val="434343"/>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Teacher-led communities</a:t>
                      </a:r>
                      <a:r>
                        <a:rPr lang="en-US" sz="1800" u="none" cap="none" strike="noStrike">
                          <a:latin typeface="Calibri"/>
                          <a:ea typeface="Calibri"/>
                          <a:cs typeface="Calibri"/>
                          <a:sym typeface="Calibri"/>
                        </a:rPr>
                        <a:t> </a:t>
                      </a:r>
                      <a:r>
                        <a:rPr lang="en-US" sz="1800" u="none" cap="none" strike="noStrike">
                          <a:solidFill>
                            <a:srgbClr val="434343"/>
                          </a:solidFill>
                          <a:latin typeface="Calibri"/>
                          <a:ea typeface="Calibri"/>
                          <a:cs typeface="Calibri"/>
                          <a:sym typeface="Calibri"/>
                        </a:rPr>
                        <a:t>that build both social capital and buy-in. </a:t>
                      </a:r>
                      <a:endParaRPr sz="1800" u="none" cap="none" strike="noStrike">
                        <a:solidFill>
                          <a:srgbClr val="434343"/>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lang="en-US" sz="1800" u="none" cap="none" strike="noStrike">
                          <a:solidFill>
                            <a:srgbClr val="434343"/>
                          </a:solidFill>
                          <a:latin typeface="Calibri"/>
                          <a:ea typeface="Calibri"/>
                          <a:cs typeface="Calibri"/>
                          <a:sym typeface="Calibri"/>
                        </a:rPr>
                        <a:t>Structured and repeated</a:t>
                      </a:r>
                      <a:r>
                        <a:rPr lang="en-US" sz="1800" u="none" cap="none" strike="noStrike">
                          <a:latin typeface="Calibri"/>
                          <a:ea typeface="Calibri"/>
                          <a:cs typeface="Calibri"/>
                          <a:sym typeface="Calibri"/>
                        </a:rPr>
                        <a:t> </a:t>
                      </a:r>
                      <a:r>
                        <a:rPr b="1" lang="en-US" sz="1800" u="none" cap="none" strike="noStrike">
                          <a:solidFill>
                            <a:srgbClr val="E78B6F"/>
                          </a:solidFill>
                          <a:latin typeface="Calibri"/>
                          <a:ea typeface="Calibri"/>
                          <a:cs typeface="Calibri"/>
                          <a:sym typeface="Calibri"/>
                        </a:rPr>
                        <a:t>cycles of learning</a:t>
                      </a:r>
                      <a:r>
                        <a:rPr lang="en-US" sz="1800" u="none" cap="none" strike="noStrike">
                          <a:solidFill>
                            <a:schemeClr val="dk1"/>
                          </a:solidFill>
                          <a:latin typeface="Calibri"/>
                          <a:ea typeface="Calibri"/>
                          <a:cs typeface="Calibri"/>
                          <a:sym typeface="Calibri"/>
                        </a:rPr>
                        <a:t> </a:t>
                      </a:r>
                      <a:r>
                        <a:rPr lang="en-US" sz="1800" u="none" cap="none" strike="noStrike">
                          <a:solidFill>
                            <a:srgbClr val="434343"/>
                          </a:solidFill>
                          <a:latin typeface="Calibri"/>
                          <a:ea typeface="Calibri"/>
                          <a:cs typeface="Calibri"/>
                          <a:sym typeface="Calibri"/>
                        </a:rPr>
                        <a:t>in the classroom.</a:t>
                      </a:r>
                      <a:endParaRPr sz="1800" u="none" cap="none" strike="noStrike">
                        <a:solidFill>
                          <a:srgbClr val="434343"/>
                        </a:solidFill>
                        <a:latin typeface="Calibri"/>
                        <a:ea typeface="Calibri"/>
                        <a:cs typeface="Calibri"/>
                        <a:sym typeface="Calibri"/>
                      </a:endParaRPr>
                    </a:p>
                  </a:txBody>
                  <a:tcPr marT="91425" marB="91425" marR="91425" marL="91425" anchor="ctr"/>
                </a:tc>
              </a:tr>
            </a:tbl>
          </a:graphicData>
        </a:graphic>
      </p:graphicFrame>
      <p:pic>
        <p:nvPicPr>
          <p:cNvPr id="217" name="Google Shape;217;p22"/>
          <p:cNvPicPr preferRelativeResize="0"/>
          <p:nvPr/>
        </p:nvPicPr>
        <p:blipFill rotWithShape="1">
          <a:blip r:embed="rId3">
            <a:alphaModFix/>
          </a:blip>
          <a:srcRect b="0" l="0" r="0" t="0"/>
          <a:stretch/>
        </p:blipFill>
        <p:spPr>
          <a:xfrm>
            <a:off x="744635" y="2622001"/>
            <a:ext cx="804000" cy="804000"/>
          </a:xfrm>
          <a:prstGeom prst="rect">
            <a:avLst/>
          </a:prstGeom>
          <a:noFill/>
          <a:ln>
            <a:noFill/>
          </a:ln>
        </p:spPr>
      </p:pic>
      <p:pic>
        <p:nvPicPr>
          <p:cNvPr id="218" name="Google Shape;218;p22"/>
          <p:cNvPicPr preferRelativeResize="0"/>
          <p:nvPr/>
        </p:nvPicPr>
        <p:blipFill rotWithShape="1">
          <a:blip r:embed="rId4">
            <a:alphaModFix/>
          </a:blip>
          <a:srcRect b="0" l="0" r="0" t="0"/>
          <a:stretch/>
        </p:blipFill>
        <p:spPr>
          <a:xfrm>
            <a:off x="706875" y="1487475"/>
            <a:ext cx="879525" cy="879500"/>
          </a:xfrm>
          <a:prstGeom prst="rect">
            <a:avLst/>
          </a:prstGeom>
          <a:noFill/>
          <a:ln>
            <a:noFill/>
          </a:ln>
        </p:spPr>
      </p:pic>
      <p:pic>
        <p:nvPicPr>
          <p:cNvPr id="219" name="Google Shape;219;p22"/>
          <p:cNvPicPr preferRelativeResize="0"/>
          <p:nvPr/>
        </p:nvPicPr>
        <p:blipFill rotWithShape="1">
          <a:blip r:embed="rId5">
            <a:alphaModFix/>
          </a:blip>
          <a:srcRect b="0" l="0" r="0" t="0"/>
          <a:stretch/>
        </p:blipFill>
        <p:spPr>
          <a:xfrm>
            <a:off x="706878" y="3528902"/>
            <a:ext cx="879525" cy="8795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00FF"/>
        </a:solidFill>
      </p:bgPr>
    </p:bg>
    <p:spTree>
      <p:nvGrpSpPr>
        <p:cNvPr id="224" name="Shape 224"/>
        <p:cNvGrpSpPr/>
        <p:nvPr/>
      </p:nvGrpSpPr>
      <p:grpSpPr>
        <a:xfrm>
          <a:off x="0" y="0"/>
          <a:ext cx="0" cy="0"/>
          <a:chOff x="0" y="0"/>
          <a:chExt cx="0" cy="0"/>
        </a:xfrm>
      </p:grpSpPr>
      <p:sp>
        <p:nvSpPr>
          <p:cNvPr id="225" name="Google Shape;225;p2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Cycle of Inquiry: A Teacher Centered, Ongoing</a:t>
            </a:r>
            <a:endParaRPr>
              <a:solidFill>
                <a:schemeClr val="dk1"/>
              </a:solidFill>
            </a:endParaRPr>
          </a:p>
          <a:p>
            <a:pPr indent="0" lvl="0" marL="0" rtl="0" algn="ctr">
              <a:lnSpc>
                <a:spcPct val="90000"/>
              </a:lnSpc>
              <a:spcBef>
                <a:spcPts val="0"/>
              </a:spcBef>
              <a:spcAft>
                <a:spcPts val="0"/>
              </a:spcAft>
              <a:buSzPts val="2800"/>
              <a:buNone/>
            </a:pPr>
            <a:r>
              <a:rPr lang="en-US">
                <a:solidFill>
                  <a:schemeClr val="dk1"/>
                </a:solidFill>
              </a:rPr>
              <a:t>Approach to Professional Learning</a:t>
            </a:r>
            <a:endParaRPr>
              <a:solidFill>
                <a:schemeClr val="dk1"/>
              </a:solidFill>
            </a:endParaRPr>
          </a:p>
        </p:txBody>
      </p:sp>
      <p:grpSp>
        <p:nvGrpSpPr>
          <p:cNvPr id="226" name="Google Shape;226;p23"/>
          <p:cNvGrpSpPr/>
          <p:nvPr/>
        </p:nvGrpSpPr>
        <p:grpSpPr>
          <a:xfrm>
            <a:off x="76915" y="700145"/>
            <a:ext cx="4495072" cy="4443353"/>
            <a:chOff x="2744452" y="713895"/>
            <a:chExt cx="4495072" cy="4443353"/>
          </a:xfrm>
        </p:grpSpPr>
        <p:sp>
          <p:nvSpPr>
            <p:cNvPr id="227" name="Google Shape;227;p23"/>
            <p:cNvSpPr/>
            <p:nvPr/>
          </p:nvSpPr>
          <p:spPr>
            <a:xfrm rot="-1316685">
              <a:off x="3251375" y="1241650"/>
              <a:ext cx="3481227" cy="3387843"/>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228" name="Google Shape;228;p23"/>
            <p:cNvPicPr preferRelativeResize="0"/>
            <p:nvPr/>
          </p:nvPicPr>
          <p:blipFill rotWithShape="1">
            <a:blip r:embed="rId3">
              <a:alphaModFix/>
            </a:blip>
            <a:srcRect b="0" l="0" r="0" t="0"/>
            <a:stretch/>
          </p:blipFill>
          <p:spPr>
            <a:xfrm>
              <a:off x="4608026" y="3839725"/>
              <a:ext cx="838200" cy="838200"/>
            </a:xfrm>
            <a:prstGeom prst="rect">
              <a:avLst/>
            </a:prstGeom>
            <a:noFill/>
            <a:ln>
              <a:noFill/>
            </a:ln>
          </p:spPr>
        </p:pic>
        <p:pic>
          <p:nvPicPr>
            <p:cNvPr id="229" name="Google Shape;229;p23"/>
            <p:cNvPicPr preferRelativeResize="0"/>
            <p:nvPr/>
          </p:nvPicPr>
          <p:blipFill rotWithShape="1">
            <a:blip r:embed="rId4">
              <a:alphaModFix/>
            </a:blip>
            <a:srcRect b="0" l="0" r="0" t="0"/>
            <a:stretch/>
          </p:blipFill>
          <p:spPr>
            <a:xfrm>
              <a:off x="5520432" y="1579819"/>
              <a:ext cx="833541" cy="803787"/>
            </a:xfrm>
            <a:prstGeom prst="rect">
              <a:avLst/>
            </a:prstGeom>
            <a:noFill/>
            <a:ln>
              <a:noFill/>
            </a:ln>
          </p:spPr>
        </p:pic>
        <p:pic>
          <p:nvPicPr>
            <p:cNvPr id="230" name="Google Shape;230;p23"/>
            <p:cNvPicPr preferRelativeResize="0"/>
            <p:nvPr/>
          </p:nvPicPr>
          <p:blipFill rotWithShape="1">
            <a:blip r:embed="rId5">
              <a:alphaModFix/>
            </a:blip>
            <a:srcRect b="0" l="0" r="0" t="0"/>
            <a:stretch/>
          </p:blipFill>
          <p:spPr>
            <a:xfrm>
              <a:off x="4079780" y="1397920"/>
              <a:ext cx="827508" cy="826766"/>
            </a:xfrm>
            <a:prstGeom prst="rect">
              <a:avLst/>
            </a:prstGeom>
            <a:noFill/>
            <a:ln>
              <a:noFill/>
            </a:ln>
          </p:spPr>
        </p:pic>
        <p:pic>
          <p:nvPicPr>
            <p:cNvPr id="231" name="Google Shape;231;p23"/>
            <p:cNvPicPr preferRelativeResize="0"/>
            <p:nvPr/>
          </p:nvPicPr>
          <p:blipFill rotWithShape="1">
            <a:blip r:embed="rId6">
              <a:alphaModFix/>
            </a:blip>
            <a:srcRect b="0" l="0" r="0" t="0"/>
            <a:stretch/>
          </p:blipFill>
          <p:spPr>
            <a:xfrm>
              <a:off x="3285572" y="2925763"/>
              <a:ext cx="794208" cy="834887"/>
            </a:xfrm>
            <a:prstGeom prst="rect">
              <a:avLst/>
            </a:prstGeom>
            <a:noFill/>
            <a:ln>
              <a:noFill/>
            </a:ln>
          </p:spPr>
        </p:pic>
        <p:pic>
          <p:nvPicPr>
            <p:cNvPr id="232" name="Google Shape;232;p23"/>
            <p:cNvPicPr preferRelativeResize="0"/>
            <p:nvPr/>
          </p:nvPicPr>
          <p:blipFill rotWithShape="1">
            <a:blip r:embed="rId7">
              <a:alphaModFix/>
            </a:blip>
            <a:srcRect b="0" l="0" r="0" t="0"/>
            <a:stretch/>
          </p:blipFill>
          <p:spPr>
            <a:xfrm>
              <a:off x="5747034" y="2915825"/>
              <a:ext cx="837518" cy="834887"/>
            </a:xfrm>
            <a:prstGeom prst="rect">
              <a:avLst/>
            </a:prstGeom>
            <a:noFill/>
            <a:ln>
              <a:noFill/>
            </a:ln>
          </p:spPr>
        </p:pic>
      </p:grpSp>
      <p:sp>
        <p:nvSpPr>
          <p:cNvPr id="233" name="Google Shape;233;p23"/>
          <p:cNvSpPr txBox="1"/>
          <p:nvPr/>
        </p:nvSpPr>
        <p:spPr>
          <a:xfrm>
            <a:off x="4572000" y="1798125"/>
            <a:ext cx="4232100" cy="1771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1800" u="none" cap="none" strike="noStrike">
                <a:solidFill>
                  <a:srgbClr val="E78B6F"/>
                </a:solidFill>
                <a:latin typeface="Calibri"/>
                <a:ea typeface="Calibri"/>
                <a:cs typeface="Calibri"/>
                <a:sym typeface="Calibri"/>
              </a:rPr>
              <a:t>Reflect </a:t>
            </a:r>
            <a:r>
              <a:rPr b="0" i="0" lang="en-US" sz="1800" u="none" cap="none" strike="noStrike">
                <a:solidFill>
                  <a:srgbClr val="4A4A4A"/>
                </a:solidFill>
                <a:latin typeface="Calibri"/>
                <a:ea typeface="Calibri"/>
                <a:cs typeface="Calibri"/>
                <a:sym typeface="Calibri"/>
              </a:rPr>
              <a:t>on a time when you identified a challenge in your classroom.  What was the problem and what steps did you take to find a solution?</a:t>
            </a:r>
            <a:endParaRPr b="0" i="0" sz="18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en-US" sz="1800" u="none" cap="none" strike="noStrike">
                <a:solidFill>
                  <a:srgbClr val="E78B6F"/>
                </a:solidFill>
                <a:latin typeface="Calibri"/>
                <a:ea typeface="Calibri"/>
                <a:cs typeface="Calibri"/>
                <a:sym typeface="Calibri"/>
              </a:rPr>
              <a:t>Share </a:t>
            </a:r>
            <a:r>
              <a:rPr b="0" i="0" lang="en-US" sz="1800" u="none" cap="none" strike="noStrike">
                <a:solidFill>
                  <a:srgbClr val="4A4A4A"/>
                </a:solidFill>
                <a:latin typeface="Calibri"/>
                <a:ea typeface="Calibri"/>
                <a:cs typeface="Calibri"/>
                <a:sym typeface="Calibri"/>
              </a:rPr>
              <a:t>your reflections with a partner!</a:t>
            </a:r>
            <a:endParaRPr b="0" i="0" sz="1800" u="none" cap="none" strike="noStrike">
              <a:solidFill>
                <a:srgbClr val="4A4A4A"/>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sp>
        <p:nvSpPr>
          <p:cNvPr id="239" name="Google Shape;239;g88254a00e5_0_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Cycle of Inquiry: A Teacher Centered, Ongoing</a:t>
            </a:r>
            <a:endParaRPr>
              <a:solidFill>
                <a:schemeClr val="dk1"/>
              </a:solidFill>
            </a:endParaRPr>
          </a:p>
          <a:p>
            <a:pPr indent="0" lvl="0" marL="0" rtl="0" algn="ctr">
              <a:lnSpc>
                <a:spcPct val="90000"/>
              </a:lnSpc>
              <a:spcBef>
                <a:spcPts val="0"/>
              </a:spcBef>
              <a:spcAft>
                <a:spcPts val="0"/>
              </a:spcAft>
              <a:buSzPts val="2800"/>
              <a:buNone/>
            </a:pPr>
            <a:r>
              <a:rPr lang="en-US">
                <a:solidFill>
                  <a:schemeClr val="dk1"/>
                </a:solidFill>
              </a:rPr>
              <a:t>Approach to Professional Learning</a:t>
            </a:r>
            <a:endParaRPr>
              <a:solidFill>
                <a:schemeClr val="dk1"/>
              </a:solidFill>
            </a:endParaRPr>
          </a:p>
        </p:txBody>
      </p:sp>
      <p:sp>
        <p:nvSpPr>
          <p:cNvPr id="240" name="Google Shape;240;g88254a00e5_0_0"/>
          <p:cNvSpPr/>
          <p:nvPr/>
        </p:nvSpPr>
        <p:spPr>
          <a:xfrm>
            <a:off x="6141775" y="1285925"/>
            <a:ext cx="2851500" cy="9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A4A4A"/>
                </a:solidFill>
                <a:latin typeface="Calibri"/>
                <a:ea typeface="Calibri"/>
                <a:cs typeface="Calibri"/>
                <a:sym typeface="Calibri"/>
              </a:rPr>
              <a:t>2. Study</a:t>
            </a:r>
            <a:endParaRPr b="1" i="0" sz="1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4A4A4A"/>
                </a:solidFill>
                <a:latin typeface="Calibri"/>
                <a:ea typeface="Calibri"/>
                <a:cs typeface="Calibri"/>
                <a:sym typeface="Calibri"/>
              </a:rPr>
              <a:t>Teachers deepen and refine understanding of research-based practices embedded in curriculum.</a:t>
            </a:r>
            <a:endParaRPr b="0" i="0" sz="1400" u="none" cap="none" strike="noStrike">
              <a:solidFill>
                <a:srgbClr val="4A4A4A"/>
              </a:solidFill>
              <a:latin typeface="Calibri"/>
              <a:ea typeface="Calibri"/>
              <a:cs typeface="Calibri"/>
              <a:sym typeface="Calibri"/>
            </a:endParaRPr>
          </a:p>
        </p:txBody>
      </p:sp>
      <p:sp>
        <p:nvSpPr>
          <p:cNvPr id="241" name="Google Shape;241;g88254a00e5_0_0"/>
          <p:cNvSpPr/>
          <p:nvPr/>
        </p:nvSpPr>
        <p:spPr>
          <a:xfrm>
            <a:off x="5721775" y="3830075"/>
            <a:ext cx="3171000" cy="756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A4A4A"/>
                </a:solidFill>
                <a:latin typeface="Calibri"/>
                <a:ea typeface="Calibri"/>
                <a:cs typeface="Calibri"/>
                <a:sym typeface="Calibri"/>
              </a:rPr>
              <a:t>4. Teach</a:t>
            </a:r>
            <a:endParaRPr b="1" i="0" sz="1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4A4A4A"/>
                </a:solidFill>
                <a:latin typeface="Calibri"/>
                <a:ea typeface="Calibri"/>
                <a:cs typeface="Calibri"/>
                <a:sym typeface="Calibri"/>
              </a:rPr>
              <a:t>Teachers try out practices in classrooms and collect student work.</a:t>
            </a:r>
            <a:endParaRPr b="0" i="0" sz="1400" u="none" cap="none" strike="noStrike">
              <a:solidFill>
                <a:srgbClr val="4A4A4A"/>
              </a:solidFill>
              <a:latin typeface="Calibri"/>
              <a:ea typeface="Calibri"/>
              <a:cs typeface="Calibri"/>
              <a:sym typeface="Calibri"/>
            </a:endParaRPr>
          </a:p>
        </p:txBody>
      </p:sp>
      <p:sp>
        <p:nvSpPr>
          <p:cNvPr id="242" name="Google Shape;242;g88254a00e5_0_0"/>
          <p:cNvSpPr/>
          <p:nvPr/>
        </p:nvSpPr>
        <p:spPr>
          <a:xfrm>
            <a:off x="245375" y="3120875"/>
            <a:ext cx="22617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A4A4A"/>
                </a:solidFill>
                <a:latin typeface="Calibri"/>
                <a:ea typeface="Calibri"/>
                <a:cs typeface="Calibri"/>
                <a:sym typeface="Calibri"/>
              </a:rPr>
              <a:t>5. Analyze &amp; Discuss</a:t>
            </a:r>
            <a:endParaRPr b="1" i="0" sz="1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4A4A4A"/>
                </a:solidFill>
                <a:latin typeface="Calibri"/>
                <a:ea typeface="Calibri"/>
                <a:cs typeface="Calibri"/>
                <a:sym typeface="Calibri"/>
              </a:rPr>
              <a:t>Teachers reconvene to analyze student work and plan adjustments to their instructional practice.</a:t>
            </a:r>
            <a:endParaRPr b="0" i="0" sz="1400" u="none" cap="none" strike="noStrike">
              <a:solidFill>
                <a:srgbClr val="4A4A4A"/>
              </a:solidFill>
              <a:latin typeface="Calibri"/>
              <a:ea typeface="Calibri"/>
              <a:cs typeface="Calibri"/>
              <a:sym typeface="Calibri"/>
            </a:endParaRPr>
          </a:p>
        </p:txBody>
      </p:sp>
      <p:sp>
        <p:nvSpPr>
          <p:cNvPr id="243" name="Google Shape;243;g88254a00e5_0_0"/>
          <p:cNvSpPr/>
          <p:nvPr/>
        </p:nvSpPr>
        <p:spPr>
          <a:xfrm>
            <a:off x="245375" y="1397925"/>
            <a:ext cx="24492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A4A4A"/>
                </a:solidFill>
                <a:latin typeface="Calibri"/>
                <a:ea typeface="Calibri"/>
                <a:cs typeface="Calibri"/>
                <a:sym typeface="Calibri"/>
              </a:rPr>
              <a:t>1. Identify Needs</a:t>
            </a:r>
            <a:endParaRPr b="1" i="0" sz="1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4A4A4A"/>
                </a:solidFill>
                <a:latin typeface="Calibri"/>
                <a:ea typeface="Calibri"/>
                <a:cs typeface="Calibri"/>
                <a:sym typeface="Calibri"/>
              </a:rPr>
              <a:t>Teachers, Teacher Leaders, and School Leaders create a community and use research &amp; local data to identify a common problem of practice. </a:t>
            </a:r>
            <a:endParaRPr b="0" i="0" sz="1400" u="none" cap="none" strike="noStrike">
              <a:solidFill>
                <a:srgbClr val="4A4A4A"/>
              </a:solidFill>
              <a:latin typeface="Calibri"/>
              <a:ea typeface="Calibri"/>
              <a:cs typeface="Calibri"/>
              <a:sym typeface="Calibri"/>
            </a:endParaRPr>
          </a:p>
        </p:txBody>
      </p:sp>
      <p:grpSp>
        <p:nvGrpSpPr>
          <p:cNvPr id="244" name="Google Shape;244;g88254a00e5_0_0"/>
          <p:cNvGrpSpPr/>
          <p:nvPr/>
        </p:nvGrpSpPr>
        <p:grpSpPr>
          <a:xfrm>
            <a:off x="2324465" y="700145"/>
            <a:ext cx="4495073" cy="4443355"/>
            <a:chOff x="2744452" y="713895"/>
            <a:chExt cx="4495073" cy="4443355"/>
          </a:xfrm>
        </p:grpSpPr>
        <p:sp>
          <p:nvSpPr>
            <p:cNvPr id="245" name="Google Shape;245;g88254a00e5_0_0"/>
            <p:cNvSpPr/>
            <p:nvPr/>
          </p:nvSpPr>
          <p:spPr>
            <a:xfrm rot="-1316685">
              <a:off x="3251375" y="1241650"/>
              <a:ext cx="3481227" cy="3387845"/>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246" name="Google Shape;246;g88254a00e5_0_0"/>
            <p:cNvPicPr preferRelativeResize="0"/>
            <p:nvPr/>
          </p:nvPicPr>
          <p:blipFill rotWithShape="1">
            <a:blip r:embed="rId3">
              <a:alphaModFix/>
            </a:blip>
            <a:srcRect b="0" l="0" r="0" t="0"/>
            <a:stretch/>
          </p:blipFill>
          <p:spPr>
            <a:xfrm>
              <a:off x="4608026" y="3839725"/>
              <a:ext cx="838200" cy="838200"/>
            </a:xfrm>
            <a:prstGeom prst="rect">
              <a:avLst/>
            </a:prstGeom>
            <a:noFill/>
            <a:ln>
              <a:noFill/>
            </a:ln>
          </p:spPr>
        </p:pic>
        <p:pic>
          <p:nvPicPr>
            <p:cNvPr id="247" name="Google Shape;247;g88254a00e5_0_0"/>
            <p:cNvPicPr preferRelativeResize="0"/>
            <p:nvPr/>
          </p:nvPicPr>
          <p:blipFill rotWithShape="1">
            <a:blip r:embed="rId4">
              <a:alphaModFix/>
            </a:blip>
            <a:srcRect b="0" l="0" r="0" t="0"/>
            <a:stretch/>
          </p:blipFill>
          <p:spPr>
            <a:xfrm>
              <a:off x="5520432" y="1579819"/>
              <a:ext cx="833541" cy="803787"/>
            </a:xfrm>
            <a:prstGeom prst="rect">
              <a:avLst/>
            </a:prstGeom>
            <a:noFill/>
            <a:ln>
              <a:noFill/>
            </a:ln>
          </p:spPr>
        </p:pic>
        <p:pic>
          <p:nvPicPr>
            <p:cNvPr id="248" name="Google Shape;248;g88254a00e5_0_0"/>
            <p:cNvPicPr preferRelativeResize="0"/>
            <p:nvPr/>
          </p:nvPicPr>
          <p:blipFill rotWithShape="1">
            <a:blip r:embed="rId5">
              <a:alphaModFix/>
            </a:blip>
            <a:srcRect b="0" l="0" r="0" t="0"/>
            <a:stretch/>
          </p:blipFill>
          <p:spPr>
            <a:xfrm>
              <a:off x="4079780" y="1397920"/>
              <a:ext cx="827508" cy="826766"/>
            </a:xfrm>
            <a:prstGeom prst="rect">
              <a:avLst/>
            </a:prstGeom>
            <a:noFill/>
            <a:ln>
              <a:noFill/>
            </a:ln>
          </p:spPr>
        </p:pic>
        <p:pic>
          <p:nvPicPr>
            <p:cNvPr id="249" name="Google Shape;249;g88254a00e5_0_0"/>
            <p:cNvPicPr preferRelativeResize="0"/>
            <p:nvPr/>
          </p:nvPicPr>
          <p:blipFill rotWithShape="1">
            <a:blip r:embed="rId6">
              <a:alphaModFix/>
            </a:blip>
            <a:srcRect b="0" l="0" r="0" t="0"/>
            <a:stretch/>
          </p:blipFill>
          <p:spPr>
            <a:xfrm>
              <a:off x="3285572" y="2925763"/>
              <a:ext cx="794208" cy="834887"/>
            </a:xfrm>
            <a:prstGeom prst="rect">
              <a:avLst/>
            </a:prstGeom>
            <a:noFill/>
            <a:ln>
              <a:noFill/>
            </a:ln>
          </p:spPr>
        </p:pic>
        <p:pic>
          <p:nvPicPr>
            <p:cNvPr id="250" name="Google Shape;250;g88254a00e5_0_0"/>
            <p:cNvPicPr preferRelativeResize="0"/>
            <p:nvPr/>
          </p:nvPicPr>
          <p:blipFill rotWithShape="1">
            <a:blip r:embed="rId7">
              <a:alphaModFix/>
            </a:blip>
            <a:srcRect b="0" l="0" r="0" t="0"/>
            <a:stretch/>
          </p:blipFill>
          <p:spPr>
            <a:xfrm>
              <a:off x="5747034" y="2915825"/>
              <a:ext cx="837518" cy="834887"/>
            </a:xfrm>
            <a:prstGeom prst="rect">
              <a:avLst/>
            </a:prstGeom>
            <a:noFill/>
            <a:ln>
              <a:noFill/>
            </a:ln>
          </p:spPr>
        </p:pic>
      </p:grpSp>
      <p:sp>
        <p:nvSpPr>
          <p:cNvPr id="251" name="Google Shape;251;g88254a00e5_0_0"/>
          <p:cNvSpPr/>
          <p:nvPr/>
        </p:nvSpPr>
        <p:spPr>
          <a:xfrm>
            <a:off x="6427975" y="2675025"/>
            <a:ext cx="2565300" cy="1047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A4A4A"/>
                </a:solidFill>
                <a:latin typeface="Calibri"/>
                <a:ea typeface="Calibri"/>
                <a:cs typeface="Calibri"/>
                <a:sym typeface="Calibri"/>
              </a:rPr>
              <a:t>3. Plan</a:t>
            </a:r>
            <a:endParaRPr b="1" i="0" sz="1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4A4A4A"/>
                </a:solidFill>
                <a:latin typeface="Calibri"/>
                <a:ea typeface="Calibri"/>
                <a:cs typeface="Calibri"/>
                <a:sym typeface="Calibri"/>
              </a:rPr>
              <a:t>Teachers plan for upcoming instruction based on new understandings. </a:t>
            </a:r>
            <a:endParaRPr b="0" i="0" sz="1400" u="none" cap="none" strike="noStrike">
              <a:solidFill>
                <a:srgbClr val="4A4A4A"/>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2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In Summary: </a:t>
            </a:r>
            <a:endParaRPr/>
          </a:p>
          <a:p>
            <a:pPr indent="0" lvl="0" marL="0" rtl="0" algn="ctr">
              <a:lnSpc>
                <a:spcPct val="90000"/>
              </a:lnSpc>
              <a:spcBef>
                <a:spcPts val="0"/>
              </a:spcBef>
              <a:spcAft>
                <a:spcPts val="0"/>
              </a:spcAft>
              <a:buSzPts val="2800"/>
              <a:buNone/>
            </a:pPr>
            <a:r>
              <a:rPr lang="en-US"/>
              <a:t>Our Professional Learning Reflects a Paradigm Shift</a:t>
            </a:r>
            <a:endParaRPr/>
          </a:p>
        </p:txBody>
      </p:sp>
      <p:sp>
        <p:nvSpPr>
          <p:cNvPr id="258" name="Google Shape;258;p24"/>
          <p:cNvSpPr txBox="1"/>
          <p:nvPr/>
        </p:nvSpPr>
        <p:spPr>
          <a:xfrm>
            <a:off x="5148457" y="1331879"/>
            <a:ext cx="3832800" cy="29976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To Professional learning that...</a:t>
            </a:r>
            <a:endParaRPr b="1"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cyclical and </a:t>
            </a:r>
            <a:r>
              <a:rPr b="1" i="0" lang="en-US" sz="1800" u="none" cap="none" strike="noStrike">
                <a:solidFill>
                  <a:srgbClr val="434343"/>
                </a:solidFill>
                <a:latin typeface="Calibri"/>
                <a:ea typeface="Calibri"/>
                <a:cs typeface="Calibri"/>
                <a:sym typeface="Calibri"/>
              </a:rPr>
              <a:t>ongoing</a:t>
            </a:r>
            <a:endParaRPr b="1"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a:t>
            </a:r>
            <a:r>
              <a:rPr b="1" i="0" lang="en-US" sz="1800" u="none" cap="none" strike="noStrike">
                <a:solidFill>
                  <a:srgbClr val="434343"/>
                </a:solidFill>
                <a:latin typeface="Calibri"/>
                <a:ea typeface="Calibri"/>
                <a:cs typeface="Calibri"/>
                <a:sym typeface="Calibri"/>
              </a:rPr>
              <a:t> relevant</a:t>
            </a:r>
            <a:r>
              <a:rPr b="0" i="0" lang="en-US" sz="1800" u="none" cap="none" strike="noStrike">
                <a:solidFill>
                  <a:srgbClr val="434343"/>
                </a:solidFill>
                <a:latin typeface="Calibri"/>
                <a:ea typeface="Calibri"/>
                <a:cs typeface="Calibri"/>
                <a:sym typeface="Calibri"/>
              </a:rPr>
              <a:t> to curriculum in use</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informed and led by </a:t>
            </a:r>
            <a:r>
              <a:rPr b="1" i="0" lang="en-US" sz="1800" u="none" cap="none" strike="noStrike">
                <a:solidFill>
                  <a:srgbClr val="434343"/>
                </a:solidFill>
                <a:latin typeface="Calibri"/>
                <a:ea typeface="Calibri"/>
                <a:cs typeface="Calibri"/>
                <a:sym typeface="Calibri"/>
              </a:rPr>
              <a:t>teacher community</a:t>
            </a:r>
            <a:endParaRPr b="1"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grounded in </a:t>
            </a:r>
            <a:r>
              <a:rPr b="1" i="0" lang="en-US" sz="1800" u="none" cap="none" strike="noStrike">
                <a:solidFill>
                  <a:srgbClr val="434343"/>
                </a:solidFill>
                <a:latin typeface="Calibri"/>
                <a:ea typeface="Calibri"/>
                <a:cs typeface="Calibri"/>
                <a:sym typeface="Calibri"/>
              </a:rPr>
              <a:t>evidence-based </a:t>
            </a:r>
            <a:r>
              <a:rPr b="0" i="0" lang="en-US" sz="1800" u="none" cap="none" strike="noStrike">
                <a:solidFill>
                  <a:srgbClr val="434343"/>
                </a:solidFill>
                <a:latin typeface="Calibri"/>
                <a:ea typeface="Calibri"/>
                <a:cs typeface="Calibri"/>
                <a:sym typeface="Calibri"/>
              </a:rPr>
              <a:t>practices </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Provides opportunities for </a:t>
            </a:r>
            <a:r>
              <a:rPr b="1" i="0" lang="en-US" sz="1800" u="none" cap="none" strike="noStrike">
                <a:solidFill>
                  <a:srgbClr val="434343"/>
                </a:solidFill>
                <a:latin typeface="Calibri"/>
                <a:ea typeface="Calibri"/>
                <a:cs typeface="Calibri"/>
                <a:sym typeface="Calibri"/>
              </a:rPr>
              <a:t>student work analysis</a:t>
            </a:r>
            <a:endParaRPr b="1"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Centers on </a:t>
            </a:r>
            <a:r>
              <a:rPr b="1" i="0" lang="en-US" sz="1800" u="none" cap="none" strike="noStrike">
                <a:solidFill>
                  <a:srgbClr val="434343"/>
                </a:solidFill>
                <a:latin typeface="Calibri"/>
                <a:ea typeface="Calibri"/>
                <a:cs typeface="Calibri"/>
                <a:sym typeface="Calibri"/>
              </a:rPr>
              <a:t>equitable instruction </a:t>
            </a:r>
            <a:r>
              <a:rPr b="0" i="0" lang="en-US" sz="1800" u="none" cap="none" strike="noStrike">
                <a:solidFill>
                  <a:srgbClr val="434343"/>
                </a:solidFill>
                <a:latin typeface="Calibri"/>
                <a:ea typeface="Calibri"/>
                <a:cs typeface="Calibri"/>
                <a:sym typeface="Calibri"/>
              </a:rPr>
              <a:t>for </a:t>
            </a:r>
            <a:r>
              <a:rPr b="1" i="0" lang="en-US" sz="1800" u="none" cap="none" strike="noStrike">
                <a:solidFill>
                  <a:srgbClr val="434343"/>
                </a:solidFill>
                <a:latin typeface="Calibri"/>
                <a:ea typeface="Calibri"/>
                <a:cs typeface="Calibri"/>
                <a:sym typeface="Calibri"/>
              </a:rPr>
              <a:t>equitable outcomes</a:t>
            </a:r>
            <a:endParaRPr b="1" i="0" sz="1800" u="none" cap="none" strike="noStrike">
              <a:solidFill>
                <a:srgbClr val="434343"/>
              </a:solidFill>
              <a:latin typeface="Calibri"/>
              <a:ea typeface="Calibri"/>
              <a:cs typeface="Calibri"/>
              <a:sym typeface="Calibri"/>
            </a:endParaRPr>
          </a:p>
        </p:txBody>
      </p:sp>
      <p:sp>
        <p:nvSpPr>
          <p:cNvPr id="259" name="Google Shape;259;p24"/>
          <p:cNvSpPr txBox="1"/>
          <p:nvPr/>
        </p:nvSpPr>
        <p:spPr>
          <a:xfrm>
            <a:off x="187713" y="1331875"/>
            <a:ext cx="3895500" cy="28413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From Professional Learning that...</a:t>
            </a:r>
            <a:endParaRPr b="1"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one session and isolated</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disconnected from curriculum in use</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top-down</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not based in evidence of effective practice</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Is not linked to student learning improvement</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Does not connect equity to instructional shifts</a:t>
            </a:r>
            <a:endParaRPr b="0" i="0" sz="1800" u="none" cap="none" strike="noStrike">
              <a:solidFill>
                <a:srgbClr val="434343"/>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60" name="Google Shape;260;p24"/>
          <p:cNvSpPr/>
          <p:nvPr/>
        </p:nvSpPr>
        <p:spPr>
          <a:xfrm>
            <a:off x="3847575" y="2212950"/>
            <a:ext cx="1213200" cy="717600"/>
          </a:xfrm>
          <a:prstGeom prst="rightArrow">
            <a:avLst>
              <a:gd fmla="val 50000" name="adj1"/>
              <a:gd fmla="val 50000" name="adj2"/>
            </a:avLst>
          </a:prstGeom>
          <a:solidFill>
            <a:srgbClr val="E78B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2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So what does that mean for us?</a:t>
            </a:r>
            <a:endParaRPr/>
          </a:p>
        </p:txBody>
      </p:sp>
      <p:sp>
        <p:nvSpPr>
          <p:cNvPr id="267" name="Google Shape;267;p25"/>
          <p:cNvSpPr txBox="1"/>
          <p:nvPr/>
        </p:nvSpPr>
        <p:spPr>
          <a:xfrm>
            <a:off x="963154" y="1047600"/>
            <a:ext cx="7217700" cy="12900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2400"/>
              <a:buFont typeface="Arial"/>
              <a:buNone/>
            </a:pPr>
            <a:r>
              <a:t/>
            </a:r>
            <a:endParaRPr b="0" i="0" sz="2400" u="none" cap="none" strike="noStrike">
              <a:solidFill>
                <a:srgbClr val="000000"/>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We  are strategically partnering with Louisiana DOE to bring </a:t>
            </a:r>
            <a:r>
              <a:rPr b="1" i="0" lang="en-US" sz="2400" u="none" cap="none" strike="noStrike">
                <a:solidFill>
                  <a:srgbClr val="E78B6F"/>
                </a:solidFill>
                <a:latin typeface="Calibri"/>
                <a:ea typeface="Calibri"/>
                <a:cs typeface="Calibri"/>
                <a:sym typeface="Calibri"/>
              </a:rPr>
              <a:t>high-quality professional learning</a:t>
            </a:r>
            <a:r>
              <a:rPr b="1" i="0" lang="en-US" sz="2400" u="none" cap="none" strike="noStrike">
                <a:solidFill>
                  <a:srgbClr val="FF7B43"/>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to High School ELA teachers in 2020!</a:t>
            </a:r>
            <a:endParaRPr b="0" i="0" sz="2400" u="none" cap="none" strike="noStrike">
              <a:solidFill>
                <a:srgbClr val="4A4A4A"/>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2400"/>
              <a:buFont typeface="Arial"/>
              <a:buNone/>
            </a:pPr>
            <a:r>
              <a:t/>
            </a:r>
            <a:endParaRPr b="0" i="0" sz="2400" u="none" cap="none" strike="noStrike">
              <a:solidFill>
                <a:schemeClr val="dk1"/>
              </a:solidFill>
              <a:latin typeface="Calibri"/>
              <a:ea typeface="Calibri"/>
              <a:cs typeface="Calibri"/>
              <a:sym typeface="Calibri"/>
            </a:endParaRPr>
          </a:p>
        </p:txBody>
      </p:sp>
      <p:pic>
        <p:nvPicPr>
          <p:cNvPr id="268" name="Google Shape;268;p25"/>
          <p:cNvPicPr preferRelativeResize="0"/>
          <p:nvPr/>
        </p:nvPicPr>
        <p:blipFill rotWithShape="1">
          <a:blip r:embed="rId3">
            <a:alphaModFix/>
          </a:blip>
          <a:srcRect b="0" l="0" r="0" t="0"/>
          <a:stretch/>
        </p:blipFill>
        <p:spPr>
          <a:xfrm>
            <a:off x="1059717" y="2898036"/>
            <a:ext cx="1144864" cy="1250776"/>
          </a:xfrm>
          <a:prstGeom prst="rect">
            <a:avLst/>
          </a:prstGeom>
          <a:noFill/>
          <a:ln>
            <a:noFill/>
          </a:ln>
        </p:spPr>
      </p:pic>
      <p:pic>
        <p:nvPicPr>
          <p:cNvPr id="269" name="Google Shape;269;p25"/>
          <p:cNvPicPr preferRelativeResize="0"/>
          <p:nvPr/>
        </p:nvPicPr>
        <p:blipFill rotWithShape="1">
          <a:blip r:embed="rId4">
            <a:alphaModFix/>
          </a:blip>
          <a:srcRect b="0" l="0" r="0" t="0"/>
          <a:stretch/>
        </p:blipFill>
        <p:spPr>
          <a:xfrm>
            <a:off x="6707427" y="3056612"/>
            <a:ext cx="1866900" cy="1168400"/>
          </a:xfrm>
          <a:prstGeom prst="rect">
            <a:avLst/>
          </a:prstGeom>
          <a:noFill/>
          <a:ln>
            <a:noFill/>
          </a:ln>
        </p:spPr>
      </p:pic>
      <p:pic>
        <p:nvPicPr>
          <p:cNvPr id="270" name="Google Shape;270;p25"/>
          <p:cNvPicPr preferRelativeResize="0"/>
          <p:nvPr/>
        </p:nvPicPr>
        <p:blipFill rotWithShape="1">
          <a:blip r:embed="rId5">
            <a:alphaModFix/>
          </a:blip>
          <a:srcRect b="0" l="0" r="0" t="0"/>
          <a:stretch/>
        </p:blipFill>
        <p:spPr>
          <a:xfrm>
            <a:off x="3359154" y="3034474"/>
            <a:ext cx="2425700" cy="9779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Google Shape;276;p2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What will be the focus of our Professional Learning?</a:t>
            </a:r>
            <a:endParaRPr/>
          </a:p>
        </p:txBody>
      </p:sp>
      <p:pic>
        <p:nvPicPr>
          <p:cNvPr id="277" name="Google Shape;277;p26"/>
          <p:cNvPicPr preferRelativeResize="0"/>
          <p:nvPr/>
        </p:nvPicPr>
        <p:blipFill rotWithShape="1">
          <a:blip r:embed="rId3">
            <a:alphaModFix/>
          </a:blip>
          <a:srcRect b="0" l="0" r="0" t="0"/>
          <a:stretch/>
        </p:blipFill>
        <p:spPr>
          <a:xfrm>
            <a:off x="4572004" y="3608013"/>
            <a:ext cx="762030" cy="762000"/>
          </a:xfrm>
          <a:prstGeom prst="rect">
            <a:avLst/>
          </a:prstGeom>
          <a:noFill/>
          <a:ln>
            <a:noFill/>
          </a:ln>
        </p:spPr>
      </p:pic>
      <p:sp>
        <p:nvSpPr>
          <p:cNvPr id="278" name="Google Shape;278;p26"/>
          <p:cNvSpPr txBox="1"/>
          <p:nvPr/>
        </p:nvSpPr>
        <p:spPr>
          <a:xfrm>
            <a:off x="877151" y="1223506"/>
            <a:ext cx="7740756" cy="2208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1800" u="none" cap="none" strike="noStrike">
                <a:solidFill>
                  <a:srgbClr val="E78B6F"/>
                </a:solidFill>
                <a:latin typeface="Calibri"/>
                <a:ea typeface="Calibri"/>
                <a:cs typeface="Calibri"/>
                <a:sym typeface="Calibri"/>
              </a:rPr>
              <a:t>Strengthening</a:t>
            </a:r>
            <a:r>
              <a:rPr b="1" i="0" lang="en-US" sz="1800" u="none" cap="none" strike="noStrike">
                <a:solidFill>
                  <a:schemeClr val="dk2"/>
                </a:solidFill>
                <a:latin typeface="Calibri"/>
                <a:ea typeface="Calibri"/>
                <a:cs typeface="Calibri"/>
                <a:sym typeface="Calibri"/>
              </a:rPr>
              <a:t> </a:t>
            </a:r>
            <a:r>
              <a:rPr b="0" i="0" lang="en-US" sz="1800" u="none" cap="none" strike="noStrike">
                <a:solidFill>
                  <a:srgbClr val="4A4A4A"/>
                </a:solidFill>
                <a:latin typeface="Calibri"/>
                <a:ea typeface="Calibri"/>
                <a:cs typeface="Calibri"/>
                <a:sym typeface="Calibri"/>
              </a:rPr>
              <a:t>Content Knowledge</a:t>
            </a:r>
            <a:endParaRPr b="0" i="0" sz="18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1" i="0" lang="en-US" sz="1800" u="none" cap="none" strike="noStrike">
                <a:solidFill>
                  <a:srgbClr val="E78B6F"/>
                </a:solidFill>
                <a:latin typeface="Calibri"/>
                <a:ea typeface="Calibri"/>
                <a:cs typeface="Calibri"/>
                <a:sym typeface="Calibri"/>
              </a:rPr>
              <a:t>Building </a:t>
            </a:r>
            <a:r>
              <a:rPr b="0" i="0" lang="en-US" sz="1800" u="none" cap="none" strike="noStrike">
                <a:solidFill>
                  <a:srgbClr val="4A4A4A"/>
                </a:solidFill>
                <a:latin typeface="Calibri"/>
                <a:ea typeface="Calibri"/>
                <a:cs typeface="Calibri"/>
                <a:sym typeface="Calibri"/>
              </a:rPr>
              <a:t>Pedagogical Content Knowledge</a:t>
            </a:r>
            <a:endParaRPr b="0" i="0" sz="18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1" i="0" lang="en-US" sz="1800" u="none" cap="none" strike="noStrike">
                <a:solidFill>
                  <a:srgbClr val="E78B6F"/>
                </a:solidFill>
                <a:latin typeface="Calibri"/>
                <a:ea typeface="Calibri"/>
                <a:cs typeface="Calibri"/>
                <a:sym typeface="Calibri"/>
              </a:rPr>
              <a:t>Studying</a:t>
            </a:r>
            <a:r>
              <a:rPr b="1" i="0" lang="en-US" sz="1800" u="none" cap="none" strike="noStrike">
                <a:solidFill>
                  <a:schemeClr val="accent6"/>
                </a:solidFill>
                <a:latin typeface="Calibri"/>
                <a:ea typeface="Calibri"/>
                <a:cs typeface="Calibri"/>
                <a:sym typeface="Calibri"/>
              </a:rPr>
              <a:t> </a:t>
            </a:r>
            <a:r>
              <a:rPr b="0" i="0" lang="en-US" sz="1800" u="none" cap="none" strike="noStrike">
                <a:solidFill>
                  <a:srgbClr val="4A4A4A"/>
                </a:solidFill>
                <a:latin typeface="Calibri"/>
                <a:ea typeface="Calibri"/>
                <a:cs typeface="Calibri"/>
                <a:sym typeface="Calibri"/>
              </a:rPr>
              <a:t>High</a:t>
            </a:r>
            <a:r>
              <a:rPr lang="en-US" sz="1800">
                <a:solidFill>
                  <a:srgbClr val="4A4A4A"/>
                </a:solidFill>
                <a:latin typeface="Calibri"/>
                <a:ea typeface="Calibri"/>
                <a:cs typeface="Calibri"/>
                <a:sym typeface="Calibri"/>
              </a:rPr>
              <a:t>-</a:t>
            </a:r>
            <a:r>
              <a:rPr b="0" i="0" lang="en-US" sz="1800" u="none" cap="none" strike="noStrike">
                <a:solidFill>
                  <a:srgbClr val="4A4A4A"/>
                </a:solidFill>
                <a:latin typeface="Calibri"/>
                <a:ea typeface="Calibri"/>
                <a:cs typeface="Calibri"/>
                <a:sym typeface="Calibri"/>
              </a:rPr>
              <a:t>Quality Curricular Materials through ELA Guidebooks 9-12 (2020)</a:t>
            </a:r>
            <a:endParaRPr b="0" i="0" sz="1800" u="none" cap="none" strike="noStrike">
              <a:solidFill>
                <a:srgbClr val="4A4A4A"/>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graphicFrame>
        <p:nvGraphicFramePr>
          <p:cNvPr id="284" name="Google Shape;284;p27"/>
          <p:cNvGraphicFramePr/>
          <p:nvPr/>
        </p:nvGraphicFramePr>
        <p:xfrm>
          <a:off x="793239" y="1557788"/>
          <a:ext cx="3000000" cy="3000000"/>
        </p:xfrm>
        <a:graphic>
          <a:graphicData uri="http://schemas.openxmlformats.org/drawingml/2006/table">
            <a:tbl>
              <a:tblPr>
                <a:noFill/>
                <a:tableStyleId>{E768B93F-2E7B-4008-98C5-CA401A38F76E}</a:tableStyleId>
              </a:tblPr>
              <a:tblGrid>
                <a:gridCol w="3940275"/>
                <a:gridCol w="3940275"/>
              </a:tblGrid>
              <a:tr h="1328725">
                <a:tc>
                  <a:txBody>
                    <a:bodyPr/>
                    <a:lstStyle/>
                    <a:p>
                      <a:pPr indent="0" lvl="0" marL="0" marR="0" rtl="0" algn="ctr">
                        <a:lnSpc>
                          <a:spcPct val="115000"/>
                        </a:lnSpc>
                        <a:spcBef>
                          <a:spcPts val="0"/>
                        </a:spcBef>
                        <a:spcAft>
                          <a:spcPts val="0"/>
                        </a:spcAft>
                        <a:buClr>
                          <a:srgbClr val="000000"/>
                        </a:buClr>
                        <a:buSzPts val="2000"/>
                        <a:buFont typeface="Arial"/>
                        <a:buNone/>
                      </a:pPr>
                      <a:r>
                        <a:rPr b="1" lang="en-US" sz="2400" u="none" cap="none" strike="noStrike">
                          <a:solidFill>
                            <a:srgbClr val="434343"/>
                          </a:solidFill>
                          <a:latin typeface="Calibri"/>
                          <a:ea typeface="Calibri"/>
                          <a:cs typeface="Calibri"/>
                          <a:sym typeface="Calibri"/>
                        </a:rPr>
                        <a:t>Building</a:t>
                      </a:r>
                      <a:r>
                        <a:rPr lang="en-US" sz="2400" u="none" cap="none" strike="noStrike">
                          <a:solidFill>
                            <a:srgbClr val="434343"/>
                          </a:solidFill>
                          <a:latin typeface="Calibri"/>
                          <a:ea typeface="Calibri"/>
                          <a:cs typeface="Calibri"/>
                          <a:sym typeface="Calibri"/>
                        </a:rPr>
                        <a:t> a Supportive Learning </a:t>
                      </a:r>
                      <a:endParaRPr sz="2400" u="none" cap="none" strike="noStrike">
                        <a:solidFill>
                          <a:srgbClr val="434343"/>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2000"/>
                        <a:buFont typeface="Arial"/>
                        <a:buNone/>
                      </a:pPr>
                      <a:r>
                        <a:rPr lang="en-US" sz="2400" u="none" cap="none" strike="noStrike">
                          <a:solidFill>
                            <a:srgbClr val="434343"/>
                          </a:solidFill>
                          <a:latin typeface="Calibri"/>
                          <a:ea typeface="Calibri"/>
                          <a:cs typeface="Calibri"/>
                          <a:sym typeface="Calibri"/>
                        </a:rPr>
                        <a:t>Community</a:t>
                      </a:r>
                      <a:endParaRPr sz="2400" u="none" cap="none" strike="noStrike">
                        <a:solidFill>
                          <a:srgbClr val="43434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ctr">
                        <a:lnSpc>
                          <a:spcPct val="115000"/>
                        </a:lnSpc>
                        <a:spcBef>
                          <a:spcPts val="0"/>
                        </a:spcBef>
                        <a:spcAft>
                          <a:spcPts val="0"/>
                        </a:spcAft>
                        <a:buClr>
                          <a:srgbClr val="000000"/>
                        </a:buClr>
                        <a:buSzPts val="2000"/>
                        <a:buFont typeface="Arial"/>
                        <a:buNone/>
                      </a:pPr>
                      <a:r>
                        <a:rPr b="1" lang="en-US" sz="2400" u="none" cap="none" strike="noStrike">
                          <a:solidFill>
                            <a:srgbClr val="434343"/>
                          </a:solidFill>
                          <a:latin typeface="Calibri"/>
                          <a:ea typeface="Calibri"/>
                          <a:cs typeface="Calibri"/>
                          <a:sym typeface="Calibri"/>
                        </a:rPr>
                        <a:t>Fostering </a:t>
                      </a:r>
                      <a:r>
                        <a:rPr lang="en-US" sz="2400" u="none" cap="none" strike="noStrike">
                          <a:solidFill>
                            <a:srgbClr val="434343"/>
                          </a:solidFill>
                          <a:latin typeface="Calibri"/>
                          <a:ea typeface="Calibri"/>
                          <a:cs typeface="Calibri"/>
                          <a:sym typeface="Calibri"/>
                        </a:rPr>
                        <a:t>Structured &amp; Repeated </a:t>
                      </a:r>
                      <a:endParaRPr sz="2400" u="none" cap="none" strike="noStrike">
                        <a:solidFill>
                          <a:srgbClr val="434343"/>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2000"/>
                        <a:buFont typeface="Arial"/>
                        <a:buNone/>
                      </a:pPr>
                      <a:r>
                        <a:rPr lang="en-US" sz="2400" u="none" cap="none" strike="noStrike">
                          <a:solidFill>
                            <a:srgbClr val="434343"/>
                          </a:solidFill>
                          <a:latin typeface="Calibri"/>
                          <a:ea typeface="Calibri"/>
                          <a:cs typeface="Calibri"/>
                          <a:sym typeface="Calibri"/>
                        </a:rPr>
                        <a:t>Cycles of Learning</a:t>
                      </a:r>
                      <a:endParaRPr sz="2000" u="none" cap="none" strike="noStrike">
                        <a:solidFill>
                          <a:srgbClr val="434343"/>
                        </a:solidFill>
                        <a:latin typeface="Calibri"/>
                        <a:ea typeface="Calibri"/>
                        <a:cs typeface="Calibri"/>
                        <a:sym typeface="Calibri"/>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85" name="Google Shape;285;p2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How will we engage in this Professional Learning?</a:t>
            </a:r>
            <a:endParaRPr/>
          </a:p>
        </p:txBody>
      </p:sp>
      <p:pic>
        <p:nvPicPr>
          <p:cNvPr id="286" name="Google Shape;286;p27"/>
          <p:cNvPicPr preferRelativeResize="0"/>
          <p:nvPr/>
        </p:nvPicPr>
        <p:blipFill rotWithShape="1">
          <a:blip r:embed="rId3">
            <a:alphaModFix/>
          </a:blip>
          <a:srcRect b="0" l="0" r="0" t="0"/>
          <a:stretch/>
        </p:blipFill>
        <p:spPr>
          <a:xfrm>
            <a:off x="2329841" y="3123493"/>
            <a:ext cx="929084" cy="838536"/>
          </a:xfrm>
          <a:prstGeom prst="rect">
            <a:avLst/>
          </a:prstGeom>
          <a:noFill/>
          <a:ln>
            <a:noFill/>
          </a:ln>
        </p:spPr>
      </p:pic>
      <p:pic>
        <p:nvPicPr>
          <p:cNvPr id="287" name="Google Shape;287;p27"/>
          <p:cNvPicPr preferRelativeResize="0"/>
          <p:nvPr/>
        </p:nvPicPr>
        <p:blipFill rotWithShape="1">
          <a:blip r:embed="rId4">
            <a:alphaModFix/>
          </a:blip>
          <a:srcRect b="0" l="0" r="0" t="0"/>
          <a:stretch/>
        </p:blipFill>
        <p:spPr>
          <a:xfrm flipH="1">
            <a:off x="6310244" y="3098453"/>
            <a:ext cx="904747" cy="8385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2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The Scope of Our Work</a:t>
            </a:r>
            <a:endParaRPr/>
          </a:p>
        </p:txBody>
      </p:sp>
      <p:grpSp>
        <p:nvGrpSpPr>
          <p:cNvPr id="294" name="Google Shape;294;p28"/>
          <p:cNvGrpSpPr/>
          <p:nvPr/>
        </p:nvGrpSpPr>
        <p:grpSpPr>
          <a:xfrm>
            <a:off x="5735313" y="1270327"/>
            <a:ext cx="3387908" cy="3119273"/>
            <a:chOff x="5632325" y="940559"/>
            <a:chExt cx="3387908" cy="3119273"/>
          </a:xfrm>
        </p:grpSpPr>
        <p:sp>
          <p:nvSpPr>
            <p:cNvPr id="295" name="Google Shape;295;p28"/>
            <p:cNvSpPr/>
            <p:nvPr/>
          </p:nvSpPr>
          <p:spPr>
            <a:xfrm>
              <a:off x="5632325" y="940559"/>
              <a:ext cx="3387908" cy="891900"/>
            </a:xfrm>
            <a:prstGeom prst="chevron">
              <a:avLst>
                <a:gd fmla="val 50000" name="adj"/>
              </a:avLst>
            </a:prstGeom>
            <a:solidFill>
              <a:srgbClr val="E78B6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Express Understanding Cycle</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2 days, separated by 4-6 weeks</a:t>
              </a:r>
              <a:endParaRPr b="0" i="0" sz="1400" u="none" cap="none" strike="noStrike">
                <a:solidFill>
                  <a:srgbClr val="434343"/>
                </a:solidFill>
                <a:latin typeface="Calibri"/>
                <a:ea typeface="Calibri"/>
                <a:cs typeface="Calibri"/>
                <a:sym typeface="Calibri"/>
              </a:endParaRPr>
            </a:p>
          </p:txBody>
        </p:sp>
        <p:sp>
          <p:nvSpPr>
            <p:cNvPr id="296" name="Google Shape;296;p28"/>
            <p:cNvSpPr txBox="1"/>
            <p:nvPr/>
          </p:nvSpPr>
          <p:spPr>
            <a:xfrm>
              <a:off x="5776788" y="1832332"/>
              <a:ext cx="2996400" cy="2227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Focus on supporting all learners to </a:t>
              </a:r>
              <a:r>
                <a:rPr b="1" i="0" lang="en-US" sz="1800" u="none" cap="none" strike="noStrike">
                  <a:solidFill>
                    <a:srgbClr val="4A4A4A"/>
                  </a:solidFill>
                  <a:latin typeface="Calibri"/>
                  <a:ea typeface="Calibri"/>
                  <a:cs typeface="Calibri"/>
                  <a:sym typeface="Calibri"/>
                </a:rPr>
                <a:t>express understanding of complex texts</a:t>
              </a:r>
              <a:r>
                <a:rPr b="0" i="0" lang="en-US" sz="1800" u="none" cap="none" strike="noStrike">
                  <a:solidFill>
                    <a:srgbClr val="4A4A4A"/>
                  </a:solidFill>
                  <a:latin typeface="Calibri"/>
                  <a:ea typeface="Calibri"/>
                  <a:cs typeface="Calibri"/>
                  <a:sym typeface="Calibri"/>
                </a:rPr>
                <a:t> through the writing practices included in the ELA Guidebooks 9-12 (2020)</a:t>
              </a:r>
              <a:endParaRPr b="0" i="0" sz="1800" u="none" cap="none" strike="noStrike">
                <a:solidFill>
                  <a:srgbClr val="4A4A4A"/>
                </a:solidFill>
                <a:latin typeface="Calibri"/>
                <a:ea typeface="Calibri"/>
                <a:cs typeface="Calibri"/>
                <a:sym typeface="Calibri"/>
              </a:endParaRPr>
            </a:p>
          </p:txBody>
        </p:sp>
      </p:grpSp>
      <p:grpSp>
        <p:nvGrpSpPr>
          <p:cNvPr id="297" name="Google Shape;297;p28"/>
          <p:cNvGrpSpPr/>
          <p:nvPr/>
        </p:nvGrpSpPr>
        <p:grpSpPr>
          <a:xfrm>
            <a:off x="102988" y="1270323"/>
            <a:ext cx="3228218" cy="3274777"/>
            <a:chOff x="0" y="967105"/>
            <a:chExt cx="3228218" cy="3274777"/>
          </a:xfrm>
        </p:grpSpPr>
        <p:sp>
          <p:nvSpPr>
            <p:cNvPr id="298" name="Google Shape;298;p28"/>
            <p:cNvSpPr/>
            <p:nvPr/>
          </p:nvSpPr>
          <p:spPr>
            <a:xfrm>
              <a:off x="0" y="967105"/>
              <a:ext cx="3228218" cy="891900"/>
            </a:xfrm>
            <a:prstGeom prst="homePlate">
              <a:avLst>
                <a:gd fmla="val 50000" name="adj"/>
              </a:avLst>
            </a:prstGeom>
            <a:solidFill>
              <a:srgbClr val="6E67A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Introduction to the Curriculum (“Bootcamp”)</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3 consecutive days</a:t>
              </a:r>
              <a:endParaRPr b="0" i="0" sz="1400" u="none" cap="none" strike="noStrike">
                <a:solidFill>
                  <a:srgbClr val="434343"/>
                </a:solidFill>
                <a:latin typeface="Calibri"/>
                <a:ea typeface="Calibri"/>
                <a:cs typeface="Calibri"/>
                <a:sym typeface="Calibri"/>
              </a:endParaRPr>
            </a:p>
          </p:txBody>
        </p:sp>
        <p:sp>
          <p:nvSpPr>
            <p:cNvPr id="299" name="Google Shape;299;p28"/>
            <p:cNvSpPr txBox="1"/>
            <p:nvPr/>
          </p:nvSpPr>
          <p:spPr>
            <a:xfrm>
              <a:off x="169913" y="1858982"/>
              <a:ext cx="26256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1" i="0" lang="en-US" sz="1800" u="none" cap="none" strike="noStrike">
                  <a:solidFill>
                    <a:srgbClr val="4A4A4A"/>
                  </a:solidFill>
                  <a:latin typeface="Calibri"/>
                  <a:ea typeface="Calibri"/>
                  <a:cs typeface="Calibri"/>
                  <a:sym typeface="Calibri"/>
                </a:rPr>
                <a:t>Build knowledge</a:t>
              </a:r>
              <a:r>
                <a:rPr b="0" i="0" lang="en-US" sz="1800" u="none" cap="none" strike="noStrike">
                  <a:solidFill>
                    <a:srgbClr val="4A4A4A"/>
                  </a:solidFill>
                  <a:latin typeface="Calibri"/>
                  <a:ea typeface="Calibri"/>
                  <a:cs typeface="Calibri"/>
                  <a:sym typeface="Calibri"/>
                </a:rPr>
                <a:t> about the design, approach, and updates that make up the </a:t>
              </a:r>
              <a:r>
                <a:rPr b="1" i="0" lang="en-US" sz="1800" u="none" cap="none" strike="noStrike">
                  <a:solidFill>
                    <a:srgbClr val="4A4A4A"/>
                  </a:solidFill>
                  <a:latin typeface="Calibri"/>
                  <a:ea typeface="Calibri"/>
                  <a:cs typeface="Calibri"/>
                  <a:sym typeface="Calibri"/>
                </a:rPr>
                <a:t>new </a:t>
              </a:r>
              <a:r>
                <a:rPr b="0" i="0" lang="en-US" sz="1800" u="none" cap="none" strike="noStrike">
                  <a:solidFill>
                    <a:srgbClr val="4A4A4A"/>
                  </a:solidFill>
                  <a:latin typeface="Calibri"/>
                  <a:ea typeface="Calibri"/>
                  <a:cs typeface="Calibri"/>
                  <a:sym typeface="Calibri"/>
                </a:rPr>
                <a:t>Louisiana ELA Guidebooks 9-12 (2020)</a:t>
              </a:r>
              <a:endParaRPr b="0" i="0" sz="1800" u="none" cap="none" strike="noStrike">
                <a:solidFill>
                  <a:srgbClr val="4A4A4A"/>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rgbClr val="000000"/>
                </a:solidFill>
                <a:latin typeface="Calibri"/>
                <a:ea typeface="Calibri"/>
                <a:cs typeface="Calibri"/>
                <a:sym typeface="Calibri"/>
              </a:endParaRPr>
            </a:p>
          </p:txBody>
        </p:sp>
      </p:grpSp>
      <p:grpSp>
        <p:nvGrpSpPr>
          <p:cNvPr id="300" name="Google Shape;300;p28"/>
          <p:cNvGrpSpPr/>
          <p:nvPr/>
        </p:nvGrpSpPr>
        <p:grpSpPr>
          <a:xfrm>
            <a:off x="2898600" y="1270318"/>
            <a:ext cx="3429006" cy="3274683"/>
            <a:chOff x="2944197" y="967009"/>
            <a:chExt cx="3305703" cy="3274683"/>
          </a:xfrm>
        </p:grpSpPr>
        <p:sp>
          <p:nvSpPr>
            <p:cNvPr id="301" name="Google Shape;301;p28"/>
            <p:cNvSpPr/>
            <p:nvPr/>
          </p:nvSpPr>
          <p:spPr>
            <a:xfrm>
              <a:off x="2944200" y="967009"/>
              <a:ext cx="3305700" cy="891900"/>
            </a:xfrm>
            <a:prstGeom prst="chevron">
              <a:avLst>
                <a:gd fmla="val 50000" name="adj"/>
              </a:avLst>
            </a:prstGeom>
            <a:solidFill>
              <a:srgbClr val="7CAED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Read and Understand Cycle</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2 days, separated by 4-6 weeks</a:t>
              </a:r>
              <a:endParaRPr b="0" i="0" sz="1400" u="none" cap="none" strike="noStrike">
                <a:solidFill>
                  <a:srgbClr val="434343"/>
                </a:solidFill>
                <a:latin typeface="Calibri"/>
                <a:ea typeface="Calibri"/>
                <a:cs typeface="Calibri"/>
                <a:sym typeface="Calibri"/>
              </a:endParaRPr>
            </a:p>
          </p:txBody>
        </p:sp>
        <p:sp>
          <p:nvSpPr>
            <p:cNvPr id="302" name="Google Shape;302;p28"/>
            <p:cNvSpPr txBox="1"/>
            <p:nvPr/>
          </p:nvSpPr>
          <p:spPr>
            <a:xfrm>
              <a:off x="2944197" y="1858792"/>
              <a:ext cx="28740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Focus on supporting all learners to</a:t>
              </a:r>
              <a:r>
                <a:rPr b="1" i="0" lang="en-US" sz="1800" u="none" cap="none" strike="noStrike">
                  <a:solidFill>
                    <a:srgbClr val="4A4A4A"/>
                  </a:solidFill>
                  <a:latin typeface="Calibri"/>
                  <a:ea typeface="Calibri"/>
                  <a:cs typeface="Calibri"/>
                  <a:sym typeface="Calibri"/>
                </a:rPr>
                <a:t> read and understand complex texts </a:t>
              </a:r>
              <a:r>
                <a:rPr b="0" i="0" lang="en-US" sz="1800" u="none" cap="none" strike="noStrike">
                  <a:solidFill>
                    <a:srgbClr val="4A4A4A"/>
                  </a:solidFill>
                  <a:latin typeface="Calibri"/>
                  <a:ea typeface="Calibri"/>
                  <a:cs typeface="Calibri"/>
                  <a:sym typeface="Calibri"/>
                </a:rPr>
                <a:t>through core and optional activities included in the ELA Guidebooks 9-12 (2020)</a:t>
              </a:r>
              <a:endParaRPr b="0" i="0" sz="1800" u="none" cap="none" strike="noStrike">
                <a:solidFill>
                  <a:srgbClr val="4A4A4A"/>
                </a:solidFill>
                <a:latin typeface="Calibri"/>
                <a:ea typeface="Calibri"/>
                <a:cs typeface="Calibri"/>
                <a:sym typeface="Calibri"/>
              </a:endParaRPr>
            </a:p>
          </p:txBody>
        </p:sp>
      </p:grpSp>
      <p:sp>
        <p:nvSpPr>
          <p:cNvPr id="303" name="Google Shape;303;p28"/>
          <p:cNvSpPr/>
          <p:nvPr/>
        </p:nvSpPr>
        <p:spPr>
          <a:xfrm>
            <a:off x="1412275" y="3840175"/>
            <a:ext cx="512400" cy="790800"/>
          </a:xfrm>
          <a:prstGeom prst="upArrow">
            <a:avLst>
              <a:gd fmla="val 50000" name="adj1"/>
              <a:gd fmla="val 50000" name="adj2"/>
            </a:avLst>
          </a:prstGeom>
          <a:solidFill>
            <a:srgbClr val="6E67AF"/>
          </a:solidFill>
          <a:ln cap="flat" cmpd="sng" w="9525">
            <a:solidFill>
              <a:srgbClr val="41404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Meet Your Facilitator</a:t>
            </a:r>
            <a:endParaRPr/>
          </a:p>
        </p:txBody>
      </p:sp>
      <p:sp>
        <p:nvSpPr>
          <p:cNvPr id="70" name="Google Shape;70;p4"/>
          <p:cNvSpPr txBox="1"/>
          <p:nvPr>
            <p:ph idx="1" type="body"/>
          </p:nvPr>
        </p:nvSpPr>
        <p:spPr>
          <a:xfrm>
            <a:off x="269630" y="1236784"/>
            <a:ext cx="4093366" cy="3317153"/>
          </a:xfrm>
          <a:prstGeom prst="rect">
            <a:avLst/>
          </a:prstGeom>
          <a:solidFill>
            <a:srgbClr val="FFFF00"/>
          </a:solidFill>
          <a:ln>
            <a:noFill/>
          </a:ln>
        </p:spPr>
        <p:txBody>
          <a:bodyPr anchorCtr="0" anchor="t" bIns="91425" lIns="91425" spcFirstLastPara="1" rIns="91425" wrap="square" tIns="91425">
            <a:noAutofit/>
          </a:bodyPr>
          <a:lstStyle/>
          <a:p>
            <a:pPr indent="0" lvl="0" marL="133350" rtl="0" algn="ctr">
              <a:lnSpc>
                <a:spcPct val="90000"/>
              </a:lnSpc>
              <a:spcBef>
                <a:spcPts val="750"/>
              </a:spcBef>
              <a:spcAft>
                <a:spcPts val="0"/>
              </a:spcAft>
              <a:buSzPts val="1800"/>
              <a:buNone/>
            </a:pPr>
            <a:r>
              <a:rPr lang="en-US" sz="3000"/>
              <a:t>INSERT PHOTO THAT REPRESENTS SOMETHING IMPORTANT TO YOU (I.E. YOUR FAMILY, DOG, STUDENTS, FAVORITE PLACE, ETC.)</a:t>
            </a:r>
            <a:endParaRPr/>
          </a:p>
        </p:txBody>
      </p:sp>
      <p:sp>
        <p:nvSpPr>
          <p:cNvPr id="71" name="Google Shape;71;p4"/>
          <p:cNvSpPr txBox="1"/>
          <p:nvPr>
            <p:ph idx="12" type="sldNum"/>
          </p:nvPr>
        </p:nvSpPr>
        <p:spPr>
          <a:xfrm>
            <a:off x="8672513" y="4735513"/>
            <a:ext cx="471487" cy="2730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
        <p:nvSpPr>
          <p:cNvPr id="72" name="Google Shape;72;p4"/>
          <p:cNvSpPr txBox="1"/>
          <p:nvPr/>
        </p:nvSpPr>
        <p:spPr>
          <a:xfrm>
            <a:off x="4572004" y="1342575"/>
            <a:ext cx="4245900" cy="3363300"/>
          </a:xfrm>
          <a:prstGeom prst="rect">
            <a:avLst/>
          </a:prstGeom>
          <a:noFill/>
          <a:ln>
            <a:noFill/>
          </a:ln>
        </p:spPr>
        <p:txBody>
          <a:bodyPr anchorCtr="0" anchor="t" bIns="68550" lIns="68550" spcFirstLastPara="1" rIns="68550" wrap="square" tIns="68550">
            <a:noAutofit/>
          </a:bodyPr>
          <a:lstStyle/>
          <a:p>
            <a:pPr indent="0" lvl="0" marL="133350" marR="0" rtl="0" algn="ctr">
              <a:lnSpc>
                <a:spcPct val="90000"/>
              </a:lnSpc>
              <a:spcBef>
                <a:spcPts val="0"/>
              </a:spcBef>
              <a:spcAft>
                <a:spcPts val="0"/>
              </a:spcAft>
              <a:buClr>
                <a:srgbClr val="5A5A5A"/>
              </a:buClr>
              <a:buSzPts val="3000"/>
              <a:buFont typeface="Arial"/>
              <a:buNone/>
            </a:pPr>
            <a:r>
              <a:rPr b="1" i="0" lang="en-US" sz="2400" u="none" cap="none" strike="noStrike">
                <a:solidFill>
                  <a:srgbClr val="E78B6F"/>
                </a:solidFill>
                <a:latin typeface="Calibri"/>
                <a:ea typeface="Calibri"/>
                <a:cs typeface="Calibri"/>
                <a:sym typeface="Calibri"/>
              </a:rPr>
              <a:t>YOUR NAME</a:t>
            </a:r>
            <a:endParaRPr b="0" i="0" sz="2400" u="none" cap="none" strike="noStrike">
              <a:solidFill>
                <a:srgbClr val="E78B6F"/>
              </a:solidFill>
              <a:latin typeface="Arial"/>
              <a:ea typeface="Arial"/>
              <a:cs typeface="Arial"/>
              <a:sym typeface="Arial"/>
            </a:endParaRPr>
          </a:p>
          <a:p>
            <a:pPr indent="-169069" lvl="0" marL="300038" marR="0" rtl="0" algn="l">
              <a:lnSpc>
                <a:spcPct val="90000"/>
              </a:lnSpc>
              <a:spcBef>
                <a:spcPts val="1000"/>
              </a:spcBef>
              <a:spcAft>
                <a:spcPts val="0"/>
              </a:spcAft>
              <a:buClr>
                <a:srgbClr val="4A4A4A"/>
              </a:buClr>
              <a:buSzPts val="1200"/>
              <a:buFont typeface="Calibri"/>
              <a:buChar char="•"/>
            </a:pPr>
            <a:r>
              <a:rPr i="0" lang="en-US" sz="2400" u="none" cap="none" strike="noStrike">
                <a:solidFill>
                  <a:srgbClr val="4A4A4A"/>
                </a:solidFill>
                <a:latin typeface="Calibri"/>
                <a:ea typeface="Calibri"/>
                <a:cs typeface="Calibri"/>
                <a:sym typeface="Calibri"/>
              </a:rPr>
              <a:t>Location</a:t>
            </a:r>
            <a:endParaRPr i="0" sz="2400" u="none" cap="none" strike="noStrike">
              <a:solidFill>
                <a:srgbClr val="4A4A4A"/>
              </a:solidFill>
              <a:latin typeface="Calibri"/>
              <a:ea typeface="Calibri"/>
              <a:cs typeface="Calibri"/>
              <a:sym typeface="Calibri"/>
            </a:endParaRPr>
          </a:p>
          <a:p>
            <a:pPr indent="-169069" lvl="0" marL="300038" marR="0" rtl="0" algn="l">
              <a:lnSpc>
                <a:spcPct val="90000"/>
              </a:lnSpc>
              <a:spcBef>
                <a:spcPts val="1000"/>
              </a:spcBef>
              <a:spcAft>
                <a:spcPts val="0"/>
              </a:spcAft>
              <a:buClr>
                <a:srgbClr val="4A4A4A"/>
              </a:buClr>
              <a:buSzPts val="1200"/>
              <a:buFont typeface="Calibri"/>
              <a:buChar char="•"/>
            </a:pPr>
            <a:r>
              <a:rPr i="0" lang="en-US" sz="2400" u="none" cap="none" strike="noStrike">
                <a:solidFill>
                  <a:srgbClr val="4A4A4A"/>
                </a:solidFill>
                <a:latin typeface="Calibri"/>
                <a:ea typeface="Calibri"/>
                <a:cs typeface="Calibri"/>
                <a:sym typeface="Calibri"/>
              </a:rPr>
              <a:t>Current role</a:t>
            </a:r>
            <a:endParaRPr i="0" sz="2400" u="none" cap="none" strike="noStrike">
              <a:solidFill>
                <a:srgbClr val="4A4A4A"/>
              </a:solidFill>
              <a:latin typeface="Calibri"/>
              <a:ea typeface="Calibri"/>
              <a:cs typeface="Calibri"/>
              <a:sym typeface="Calibri"/>
            </a:endParaRPr>
          </a:p>
          <a:p>
            <a:pPr indent="-169069" lvl="0" marL="300038" marR="0" rtl="0" algn="l">
              <a:lnSpc>
                <a:spcPct val="90000"/>
              </a:lnSpc>
              <a:spcBef>
                <a:spcPts val="1000"/>
              </a:spcBef>
              <a:spcAft>
                <a:spcPts val="0"/>
              </a:spcAft>
              <a:buClr>
                <a:srgbClr val="4A4A4A"/>
              </a:buClr>
              <a:buSzPts val="1200"/>
              <a:buFont typeface="Calibri"/>
              <a:buChar char="•"/>
            </a:pPr>
            <a:r>
              <a:rPr i="0" lang="en-US" sz="2400" u="none" cap="none" strike="noStrike">
                <a:solidFill>
                  <a:srgbClr val="4A4A4A"/>
                </a:solidFill>
                <a:latin typeface="Calibri"/>
                <a:ea typeface="Calibri"/>
                <a:cs typeface="Calibri"/>
                <a:sym typeface="Calibri"/>
              </a:rPr>
              <a:t>Background</a:t>
            </a:r>
            <a:endParaRPr i="0" sz="2400" u="none" cap="none" strike="noStrike">
              <a:solidFill>
                <a:srgbClr val="4A4A4A"/>
              </a:solidFill>
              <a:latin typeface="Calibri"/>
              <a:ea typeface="Calibri"/>
              <a:cs typeface="Calibri"/>
              <a:sym typeface="Calibri"/>
            </a:endParaRPr>
          </a:p>
          <a:p>
            <a:pPr indent="-169069" lvl="0" marL="300038" marR="0" rtl="0" algn="l">
              <a:lnSpc>
                <a:spcPct val="90000"/>
              </a:lnSpc>
              <a:spcBef>
                <a:spcPts val="1000"/>
              </a:spcBef>
              <a:spcAft>
                <a:spcPts val="0"/>
              </a:spcAft>
              <a:buClr>
                <a:srgbClr val="4A4A4A"/>
              </a:buClr>
              <a:buSzPts val="1200"/>
              <a:buFont typeface="Calibri"/>
              <a:buChar char="•"/>
            </a:pPr>
            <a:r>
              <a:rPr i="0" lang="en-US" sz="2400" u="none" cap="none" strike="noStrike">
                <a:solidFill>
                  <a:srgbClr val="4A4A4A"/>
                </a:solidFill>
                <a:latin typeface="Calibri"/>
                <a:ea typeface="Calibri"/>
                <a:cs typeface="Calibri"/>
                <a:sym typeface="Calibri"/>
              </a:rPr>
              <a:t>When I’m not working I’m most likely…</a:t>
            </a:r>
            <a:endParaRPr i="0" sz="2400" u="none" cap="none" strike="noStrike">
              <a:solidFill>
                <a:srgbClr val="4A4A4A"/>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3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Reflection: Professional Learning and You</a:t>
            </a:r>
            <a:endParaRPr/>
          </a:p>
        </p:txBody>
      </p:sp>
      <p:sp>
        <p:nvSpPr>
          <p:cNvPr id="310" name="Google Shape;310;p30"/>
          <p:cNvSpPr txBox="1"/>
          <p:nvPr>
            <p:ph idx="1" type="body"/>
          </p:nvPr>
        </p:nvSpPr>
        <p:spPr>
          <a:xfrm>
            <a:off x="937375" y="1600200"/>
            <a:ext cx="7425600" cy="35433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US">
                <a:solidFill>
                  <a:srgbClr val="434343"/>
                </a:solidFill>
              </a:rPr>
              <a:t>In your own words, describe the </a:t>
            </a:r>
            <a:r>
              <a:rPr b="1" lang="en-US">
                <a:solidFill>
                  <a:srgbClr val="434343"/>
                </a:solidFill>
              </a:rPr>
              <a:t>arc</a:t>
            </a:r>
            <a:r>
              <a:rPr lang="en-US">
                <a:solidFill>
                  <a:srgbClr val="434343"/>
                </a:solidFill>
              </a:rPr>
              <a:t> </a:t>
            </a:r>
            <a:r>
              <a:rPr b="1" lang="en-US">
                <a:solidFill>
                  <a:srgbClr val="434343"/>
                </a:solidFill>
              </a:rPr>
              <a:t>and purpose </a:t>
            </a:r>
            <a:r>
              <a:rPr lang="en-US">
                <a:solidFill>
                  <a:srgbClr val="434343"/>
                </a:solidFill>
              </a:rPr>
              <a:t>of our Professional Learning over the next 7 sessions. </a:t>
            </a:r>
            <a:endParaRPr>
              <a:solidFill>
                <a:srgbClr val="434343"/>
              </a:solidFill>
            </a:endParaRPr>
          </a:p>
          <a:p>
            <a:pPr indent="0" lvl="0" marL="0" rtl="0" algn="ctr">
              <a:lnSpc>
                <a:spcPct val="100000"/>
              </a:lnSpc>
              <a:spcBef>
                <a:spcPts val="1000"/>
              </a:spcBef>
              <a:spcAft>
                <a:spcPts val="0"/>
              </a:spcAft>
              <a:buNone/>
            </a:pPr>
            <a:r>
              <a:rPr lang="en-US">
                <a:solidFill>
                  <a:srgbClr val="434343"/>
                </a:solidFill>
              </a:rPr>
              <a:t>What </a:t>
            </a:r>
            <a:r>
              <a:rPr b="1" lang="en-US">
                <a:solidFill>
                  <a:srgbClr val="434343"/>
                </a:solidFill>
              </a:rPr>
              <a:t>role </a:t>
            </a:r>
            <a:r>
              <a:rPr lang="en-US">
                <a:solidFill>
                  <a:srgbClr val="434343"/>
                </a:solidFill>
              </a:rPr>
              <a:t>do you see yourself playing in bringing this learning to life?</a:t>
            </a:r>
            <a:endParaRPr/>
          </a:p>
        </p:txBody>
      </p:sp>
      <p:pic>
        <p:nvPicPr>
          <p:cNvPr id="311" name="Google Shape;311;p30"/>
          <p:cNvPicPr preferRelativeResize="0"/>
          <p:nvPr/>
        </p:nvPicPr>
        <p:blipFill>
          <a:blip r:embed="rId3">
            <a:alphaModFix/>
          </a:blip>
          <a:stretch>
            <a:fillRect/>
          </a:stretch>
        </p:blipFill>
        <p:spPr>
          <a:xfrm>
            <a:off x="3221050" y="3209997"/>
            <a:ext cx="2858250" cy="8515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Google Shape;317;p3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extLst>
                  <a:ext uri="http://customooxmlschemas.google.com/">
                    <go:slidesCustomData xmlns:go="http://customooxmlschemas.google.com/" textRoundtripDataId="1"/>
                  </a:ext>
                </a:extLst>
              </a:rPr>
              <a:t>Envisioning an “Ideal” ELA Classroom</a:t>
            </a:r>
            <a:endParaRPr/>
          </a:p>
        </p:txBody>
      </p:sp>
      <p:grpSp>
        <p:nvGrpSpPr>
          <p:cNvPr id="318" name="Google Shape;318;p32"/>
          <p:cNvGrpSpPr/>
          <p:nvPr/>
        </p:nvGrpSpPr>
        <p:grpSpPr>
          <a:xfrm>
            <a:off x="1543733" y="2986580"/>
            <a:ext cx="6247457" cy="1096904"/>
            <a:chOff x="1305738" y="2310175"/>
            <a:chExt cx="6532525" cy="1212484"/>
          </a:xfrm>
        </p:grpSpPr>
        <p:grpSp>
          <p:nvGrpSpPr>
            <p:cNvPr id="319" name="Google Shape;319;p32"/>
            <p:cNvGrpSpPr/>
            <p:nvPr/>
          </p:nvGrpSpPr>
          <p:grpSpPr>
            <a:xfrm>
              <a:off x="1305738" y="2310175"/>
              <a:ext cx="6532525" cy="1212474"/>
              <a:chOff x="1462275" y="2266950"/>
              <a:chExt cx="6532525" cy="1212474"/>
            </a:xfrm>
          </p:grpSpPr>
          <p:pic>
            <p:nvPicPr>
              <p:cNvPr id="320" name="Google Shape;320;p32"/>
              <p:cNvPicPr preferRelativeResize="0"/>
              <p:nvPr/>
            </p:nvPicPr>
            <p:blipFill rotWithShape="1">
              <a:blip r:embed="rId3">
                <a:alphaModFix/>
              </a:blip>
              <a:srcRect b="0" l="0" r="0" t="0"/>
              <a:stretch/>
            </p:blipFill>
            <p:spPr>
              <a:xfrm>
                <a:off x="1462275" y="2266951"/>
                <a:ext cx="1212475" cy="1212473"/>
              </a:xfrm>
              <a:prstGeom prst="rect">
                <a:avLst/>
              </a:prstGeom>
              <a:noFill/>
              <a:ln>
                <a:noFill/>
              </a:ln>
            </p:spPr>
          </p:pic>
          <p:pic>
            <p:nvPicPr>
              <p:cNvPr id="321" name="Google Shape;321;p32"/>
              <p:cNvPicPr preferRelativeResize="0"/>
              <p:nvPr/>
            </p:nvPicPr>
            <p:blipFill rotWithShape="1">
              <a:blip r:embed="rId4">
                <a:alphaModFix/>
              </a:blip>
              <a:srcRect b="0" l="0" r="0" t="0"/>
              <a:stretch/>
            </p:blipFill>
            <p:spPr>
              <a:xfrm>
                <a:off x="6782325" y="2266950"/>
                <a:ext cx="1212475" cy="1212473"/>
              </a:xfrm>
              <a:prstGeom prst="rect">
                <a:avLst/>
              </a:prstGeom>
              <a:noFill/>
              <a:ln>
                <a:noFill/>
              </a:ln>
            </p:spPr>
          </p:pic>
        </p:grpSp>
        <p:pic>
          <p:nvPicPr>
            <p:cNvPr id="322" name="Google Shape;322;p32"/>
            <p:cNvPicPr preferRelativeResize="0"/>
            <p:nvPr/>
          </p:nvPicPr>
          <p:blipFill rotWithShape="1">
            <a:blip r:embed="rId5">
              <a:alphaModFix/>
            </a:blip>
            <a:srcRect b="0" l="0" r="0" t="0"/>
            <a:stretch/>
          </p:blipFill>
          <p:spPr>
            <a:xfrm>
              <a:off x="3965760" y="2310184"/>
              <a:ext cx="1212475" cy="1212475"/>
            </a:xfrm>
            <a:prstGeom prst="rect">
              <a:avLst/>
            </a:prstGeom>
            <a:noFill/>
            <a:ln>
              <a:noFill/>
            </a:ln>
          </p:spPr>
        </p:pic>
      </p:grpSp>
      <p:sp>
        <p:nvSpPr>
          <p:cNvPr id="323" name="Google Shape;323;p32"/>
          <p:cNvSpPr txBox="1"/>
          <p:nvPr>
            <p:ph idx="1" type="body"/>
          </p:nvPr>
        </p:nvSpPr>
        <p:spPr>
          <a:xfrm>
            <a:off x="1161426" y="1204580"/>
            <a:ext cx="6821155" cy="1782000"/>
          </a:xfrm>
          <a:prstGeom prst="rect">
            <a:avLst/>
          </a:prstGeom>
          <a:noFill/>
          <a:ln>
            <a:noFill/>
          </a:ln>
        </p:spPr>
        <p:txBody>
          <a:bodyPr anchorCtr="0" anchor="ctr" bIns="91425" lIns="91425" spcFirstLastPara="1" rIns="91425" wrap="square" tIns="91425">
            <a:noAutofit/>
          </a:bodyPr>
          <a:lstStyle/>
          <a:p>
            <a:pPr indent="-228600" lvl="0" marL="457200" marR="0" rtl="0" algn="ctr">
              <a:lnSpc>
                <a:spcPct val="90000"/>
              </a:lnSpc>
              <a:spcBef>
                <a:spcPts val="0"/>
              </a:spcBef>
              <a:spcAft>
                <a:spcPts val="0"/>
              </a:spcAft>
              <a:buClr>
                <a:schemeClr val="dk1"/>
              </a:buClr>
              <a:buSzPts val="1800"/>
              <a:buFont typeface="Arial"/>
              <a:buNone/>
            </a:pPr>
            <a:r>
              <a:rPr lang="en-US" sz="2400">
                <a:solidFill>
                  <a:srgbClr val="4A4A4A"/>
                </a:solidFill>
              </a:rPr>
              <a:t>What do you think an “ideal” ELA classroom should </a:t>
            </a:r>
            <a:r>
              <a:rPr b="1" lang="en-US" sz="2400">
                <a:solidFill>
                  <a:srgbClr val="E78B6F"/>
                </a:solidFill>
              </a:rPr>
              <a:t>look</a:t>
            </a:r>
            <a:r>
              <a:rPr lang="en-US" sz="2400">
                <a:solidFill>
                  <a:srgbClr val="4A4A4A"/>
                </a:solidFill>
              </a:rPr>
              <a:t>, </a:t>
            </a:r>
            <a:r>
              <a:rPr b="1" lang="en-US" sz="2400">
                <a:solidFill>
                  <a:srgbClr val="E78B6F"/>
                </a:solidFill>
              </a:rPr>
              <a:t>sound</a:t>
            </a:r>
            <a:r>
              <a:rPr lang="en-US" sz="2400">
                <a:solidFill>
                  <a:srgbClr val="4A4A4A"/>
                </a:solidFill>
              </a:rPr>
              <a:t>, and </a:t>
            </a:r>
            <a:r>
              <a:rPr b="1" lang="en-US" sz="2400">
                <a:solidFill>
                  <a:srgbClr val="E78B6F"/>
                </a:solidFill>
              </a:rPr>
              <a:t>feel</a:t>
            </a:r>
            <a:r>
              <a:rPr lang="en-US" sz="2400">
                <a:solidFill>
                  <a:srgbClr val="4A4A4A"/>
                </a:solidFill>
              </a:rPr>
              <a:t> like for students? </a:t>
            </a:r>
            <a:endParaRPr sz="2400">
              <a:solidFill>
                <a:srgbClr val="4A4A4A"/>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sp>
        <p:nvSpPr>
          <p:cNvPr id="329" name="Google Shape;329;g8a9dbfa4f2_0_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34343"/>
                </a:solidFill>
              </a:rPr>
              <a:t>Louisiana’s ELA Goal</a:t>
            </a:r>
            <a:endParaRPr>
              <a:solidFill>
                <a:srgbClr val="434343"/>
              </a:solidFill>
            </a:endParaRPr>
          </a:p>
        </p:txBody>
      </p:sp>
      <p:pic>
        <p:nvPicPr>
          <p:cNvPr id="330" name="Google Shape;330;g8a9dbfa4f2_0_2"/>
          <p:cNvPicPr preferRelativeResize="0"/>
          <p:nvPr/>
        </p:nvPicPr>
        <p:blipFill>
          <a:blip r:embed="rId3">
            <a:alphaModFix/>
          </a:blip>
          <a:stretch>
            <a:fillRect/>
          </a:stretch>
        </p:blipFill>
        <p:spPr>
          <a:xfrm>
            <a:off x="799438" y="1200000"/>
            <a:ext cx="7545122" cy="331650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3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434343"/>
              </a:buClr>
              <a:buSzPts val="2800"/>
              <a:buFont typeface="Calibri"/>
              <a:buNone/>
            </a:pPr>
            <a:r>
              <a:rPr lang="en-US"/>
              <a:t>Why a new version of the curriculum?</a:t>
            </a:r>
            <a:endParaRPr/>
          </a:p>
        </p:txBody>
      </p:sp>
      <p:pic>
        <p:nvPicPr>
          <p:cNvPr id="336" name="Google Shape;336;p34"/>
          <p:cNvPicPr preferRelativeResize="0"/>
          <p:nvPr/>
        </p:nvPicPr>
        <p:blipFill rotWithShape="1">
          <a:blip r:embed="rId3">
            <a:alphaModFix/>
          </a:blip>
          <a:srcRect b="27743" l="23679" r="14249" t="28242"/>
          <a:stretch/>
        </p:blipFill>
        <p:spPr>
          <a:xfrm>
            <a:off x="972100" y="1298575"/>
            <a:ext cx="7281749" cy="32270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0" name="Shape 340"/>
        <p:cNvGrpSpPr/>
        <p:nvPr/>
      </p:nvGrpSpPr>
      <p:grpSpPr>
        <a:xfrm>
          <a:off x="0" y="0"/>
          <a:ext cx="0" cy="0"/>
          <a:chOff x="0" y="0"/>
          <a:chExt cx="0" cy="0"/>
        </a:xfrm>
      </p:grpSpPr>
      <p:sp>
        <p:nvSpPr>
          <p:cNvPr id="341" name="Google Shape;341;p3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Why a new version of the curriculum?</a:t>
            </a:r>
            <a:endParaRPr/>
          </a:p>
        </p:txBody>
      </p:sp>
      <p:pic>
        <p:nvPicPr>
          <p:cNvPr id="342" name="Google Shape;342;p35"/>
          <p:cNvPicPr preferRelativeResize="0"/>
          <p:nvPr/>
        </p:nvPicPr>
        <p:blipFill rotWithShape="1">
          <a:blip r:embed="rId3">
            <a:alphaModFix/>
          </a:blip>
          <a:srcRect b="27938" l="29417" r="20227" t="31301"/>
          <a:stretch/>
        </p:blipFill>
        <p:spPr>
          <a:xfrm>
            <a:off x="1342100" y="1284075"/>
            <a:ext cx="6337723" cy="3206499"/>
          </a:xfrm>
          <a:prstGeom prst="rect">
            <a:avLst/>
          </a:prstGeom>
          <a:noFill/>
          <a:ln>
            <a:noFill/>
          </a:ln>
        </p:spPr>
      </p:pic>
      <p:sp>
        <p:nvSpPr>
          <p:cNvPr id="343" name="Google Shape;343;p35"/>
          <p:cNvSpPr/>
          <p:nvPr/>
        </p:nvSpPr>
        <p:spPr>
          <a:xfrm>
            <a:off x="4751525" y="4216150"/>
            <a:ext cx="793500" cy="267600"/>
          </a:xfrm>
          <a:prstGeom prst="rect">
            <a:avLst/>
          </a:prstGeom>
          <a:noFill/>
          <a:ln cap="flat" cmpd="sng" w="76200">
            <a:solidFill>
              <a:srgbClr val="E78B6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35"/>
          <p:cNvSpPr/>
          <p:nvPr/>
        </p:nvSpPr>
        <p:spPr>
          <a:xfrm>
            <a:off x="2638675" y="3163925"/>
            <a:ext cx="506700" cy="847200"/>
          </a:xfrm>
          <a:prstGeom prst="rect">
            <a:avLst/>
          </a:prstGeom>
          <a:noFill/>
          <a:ln cap="flat" cmpd="sng" w="76200">
            <a:solidFill>
              <a:srgbClr val="E78B6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4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sp>
        <p:nvSpPr>
          <p:cNvPr id="350" name="Google Shape;350;p3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Defining Inequitable Instruction</a:t>
            </a:r>
            <a:endParaRPr/>
          </a:p>
        </p:txBody>
      </p:sp>
      <p:sp>
        <p:nvSpPr>
          <p:cNvPr id="351" name="Google Shape;351;p36"/>
          <p:cNvSpPr txBox="1"/>
          <p:nvPr>
            <p:ph idx="1" type="body"/>
          </p:nvPr>
        </p:nvSpPr>
        <p:spPr>
          <a:xfrm>
            <a:off x="152404" y="1047600"/>
            <a:ext cx="8839200" cy="3543300"/>
          </a:xfrm>
          <a:prstGeom prst="rect">
            <a:avLst/>
          </a:prstGeom>
          <a:noFill/>
          <a:ln>
            <a:noFill/>
          </a:ln>
        </p:spPr>
        <p:txBody>
          <a:bodyPr anchorCtr="0" anchor="ctr" bIns="91425" lIns="91425" spcFirstLastPara="1" rIns="91425" wrap="square" tIns="91425">
            <a:noAutofit/>
          </a:bodyPr>
          <a:lstStyle/>
          <a:p>
            <a:pPr indent="0" lvl="0" marL="139700" rtl="0" algn="ctr">
              <a:lnSpc>
                <a:spcPct val="90000"/>
              </a:lnSpc>
              <a:spcBef>
                <a:spcPts val="0"/>
              </a:spcBef>
              <a:spcAft>
                <a:spcPts val="0"/>
              </a:spcAft>
              <a:buClr>
                <a:srgbClr val="000000"/>
              </a:buClr>
              <a:buSzPts val="4100"/>
              <a:buFont typeface="Arial"/>
              <a:buNone/>
            </a:pPr>
            <a:r>
              <a:rPr lang="en-US" sz="2400">
                <a:solidFill>
                  <a:srgbClr val="4A4A4A"/>
                </a:solidFill>
              </a:rPr>
              <a:t>A lack of </a:t>
            </a:r>
            <a:r>
              <a:rPr b="1" i="1" lang="en-US" sz="2400">
                <a:solidFill>
                  <a:srgbClr val="4A4A4A"/>
                </a:solidFill>
              </a:rPr>
              <a:t>equal access </a:t>
            </a:r>
            <a:r>
              <a:rPr lang="en-US" sz="2400">
                <a:solidFill>
                  <a:srgbClr val="4A4A4A"/>
                </a:solidFill>
              </a:rPr>
              <a:t>to a quality education </a:t>
            </a:r>
            <a:endParaRPr sz="2400">
              <a:solidFill>
                <a:srgbClr val="4A4A4A"/>
              </a:solidFill>
            </a:endParaRPr>
          </a:p>
          <a:p>
            <a:pPr indent="0" lvl="0" marL="139700" rtl="0" algn="ctr">
              <a:lnSpc>
                <a:spcPct val="90000"/>
              </a:lnSpc>
              <a:spcBef>
                <a:spcPts val="0"/>
              </a:spcBef>
              <a:spcAft>
                <a:spcPts val="0"/>
              </a:spcAft>
              <a:buClr>
                <a:srgbClr val="000000"/>
              </a:buClr>
              <a:buSzPts val="4100"/>
              <a:buFont typeface="Arial"/>
              <a:buNone/>
            </a:pPr>
            <a:r>
              <a:rPr lang="en-US" sz="2400">
                <a:solidFill>
                  <a:srgbClr val="4A4A4A"/>
                </a:solidFill>
              </a:rPr>
              <a:t>for certain groups of students.</a:t>
            </a:r>
            <a:endParaRPr sz="2400">
              <a:solidFill>
                <a:srgbClr val="4A4A4A"/>
              </a:solidFill>
            </a:endParaRPr>
          </a:p>
          <a:p>
            <a:pPr indent="0" lvl="0" marL="139700" rtl="0" algn="ctr">
              <a:lnSpc>
                <a:spcPct val="90000"/>
              </a:lnSpc>
              <a:spcBef>
                <a:spcPts val="800"/>
              </a:spcBef>
              <a:spcAft>
                <a:spcPts val="0"/>
              </a:spcAft>
              <a:buClr>
                <a:srgbClr val="000000"/>
              </a:buClr>
              <a:buSzPts val="1500"/>
              <a:buFont typeface="Arial"/>
              <a:buNone/>
            </a:pPr>
            <a:r>
              <a:t/>
            </a:r>
            <a:endParaRPr sz="2400"/>
          </a:p>
          <a:p>
            <a:pPr indent="0" lvl="0" marL="139700" rtl="0" algn="ctr">
              <a:lnSpc>
                <a:spcPct val="90000"/>
              </a:lnSpc>
              <a:spcBef>
                <a:spcPts val="800"/>
              </a:spcBef>
              <a:spcAft>
                <a:spcPts val="0"/>
              </a:spcAft>
              <a:buClr>
                <a:srgbClr val="000000"/>
              </a:buClr>
              <a:buSzPts val="4100"/>
              <a:buFont typeface="Arial"/>
              <a:buNone/>
            </a:pPr>
            <a:r>
              <a:rPr b="1" lang="en-US" sz="2400">
                <a:solidFill>
                  <a:srgbClr val="E78B6F"/>
                </a:solidFill>
              </a:rPr>
              <a:t>Specifically, a lack of access to content that is on grade level.</a:t>
            </a:r>
            <a:endParaRPr b="1" sz="2400">
              <a:solidFill>
                <a:srgbClr val="E78B6F"/>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5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Louisiana’s Vision for Equitable Instruction</a:t>
            </a:r>
            <a:endParaRPr/>
          </a:p>
        </p:txBody>
      </p:sp>
      <p:sp>
        <p:nvSpPr>
          <p:cNvPr id="357" name="Google Shape;357;p51"/>
          <p:cNvSpPr txBox="1"/>
          <p:nvPr>
            <p:ph idx="1" type="body"/>
          </p:nvPr>
        </p:nvSpPr>
        <p:spPr>
          <a:xfrm>
            <a:off x="509225" y="1537675"/>
            <a:ext cx="79857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lang="en-US"/>
              <a:t>Every day, all </a:t>
            </a:r>
            <a:r>
              <a:rPr b="1" lang="en-US">
                <a:solidFill>
                  <a:srgbClr val="E78B6F"/>
                </a:solidFill>
              </a:rPr>
              <a:t>students</a:t>
            </a:r>
            <a:r>
              <a:rPr lang="en-US"/>
              <a:t> are in schools that treat them with dignity and respect and where they have the opportunity to…</a:t>
            </a:r>
            <a:endParaRPr/>
          </a:p>
          <a:p>
            <a:pPr indent="0" lvl="0" marL="0" rtl="0" algn="ctr">
              <a:spcBef>
                <a:spcPts val="750"/>
              </a:spcBef>
              <a:spcAft>
                <a:spcPts val="0"/>
              </a:spcAft>
              <a:buNone/>
            </a:pPr>
            <a:r>
              <a:t/>
            </a:r>
            <a:endParaRPr/>
          </a:p>
          <a:p>
            <a:pPr indent="-342900" lvl="0" marL="457200" rtl="0" algn="ctr">
              <a:spcBef>
                <a:spcPts val="750"/>
              </a:spcBef>
              <a:spcAft>
                <a:spcPts val="0"/>
              </a:spcAft>
              <a:buSzPts val="1800"/>
              <a:buChar char="•"/>
            </a:pPr>
            <a:r>
              <a:rPr b="1" lang="en-US">
                <a:solidFill>
                  <a:srgbClr val="E78B6F"/>
                </a:solidFill>
              </a:rPr>
              <a:t>build</a:t>
            </a:r>
            <a:r>
              <a:rPr b="1" lang="en-US"/>
              <a:t> </a:t>
            </a:r>
            <a:r>
              <a:rPr lang="en-US"/>
              <a:t>knowledge of the world</a:t>
            </a:r>
            <a:endParaRPr/>
          </a:p>
          <a:p>
            <a:pPr indent="-342900" lvl="0" marL="457200" rtl="0" algn="ctr">
              <a:spcBef>
                <a:spcPts val="0"/>
              </a:spcBef>
              <a:spcAft>
                <a:spcPts val="0"/>
              </a:spcAft>
              <a:buSzPts val="1800"/>
              <a:buChar char="•"/>
            </a:pPr>
            <a:r>
              <a:rPr b="1" lang="en-US">
                <a:solidFill>
                  <a:srgbClr val="E78B6F"/>
                </a:solidFill>
              </a:rPr>
              <a:t>read</a:t>
            </a:r>
            <a:r>
              <a:rPr b="1" lang="en-US"/>
              <a:t> </a:t>
            </a:r>
            <a:r>
              <a:rPr lang="en-US"/>
              <a:t>meaningful texts </a:t>
            </a:r>
            <a:endParaRPr/>
          </a:p>
          <a:p>
            <a:pPr indent="-342900" lvl="0" marL="457200" rtl="0" algn="ctr">
              <a:spcBef>
                <a:spcPts val="0"/>
              </a:spcBef>
              <a:spcAft>
                <a:spcPts val="0"/>
              </a:spcAft>
              <a:buSzPts val="1800"/>
              <a:buChar char="•"/>
            </a:pPr>
            <a:r>
              <a:rPr b="1" lang="en-US">
                <a:solidFill>
                  <a:srgbClr val="E78B6F"/>
                </a:solidFill>
              </a:rPr>
              <a:t>express</a:t>
            </a:r>
            <a:r>
              <a:rPr b="1" lang="en-US"/>
              <a:t> </a:t>
            </a:r>
            <a:r>
              <a:rPr lang="en-US"/>
              <a:t>ideas through writing and speaking</a:t>
            </a:r>
            <a:endParaRPr/>
          </a:p>
          <a:p>
            <a:pPr indent="-342900" lvl="0" marL="457200" rtl="0" algn="ctr">
              <a:spcBef>
                <a:spcPts val="0"/>
              </a:spcBef>
              <a:spcAft>
                <a:spcPts val="0"/>
              </a:spcAft>
              <a:buSzPts val="1800"/>
              <a:buChar char="•"/>
            </a:pPr>
            <a:r>
              <a:rPr b="1" lang="en-US">
                <a:solidFill>
                  <a:srgbClr val="E78B6F"/>
                </a:solidFill>
              </a:rPr>
              <a:t>solve</a:t>
            </a:r>
            <a:r>
              <a:rPr b="1" lang="en-US"/>
              <a:t> </a:t>
            </a:r>
            <a:r>
              <a:rPr lang="en-US"/>
              <a:t>c</a:t>
            </a:r>
            <a:r>
              <a:rPr lang="en-US"/>
              <a:t>omplex problems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Google Shape;363;p3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Louisiana’s Theory of Action</a:t>
            </a:r>
            <a:endParaRPr/>
          </a:p>
        </p:txBody>
      </p:sp>
      <p:sp>
        <p:nvSpPr>
          <p:cNvPr id="364" name="Google Shape;364;p37"/>
          <p:cNvSpPr/>
          <p:nvPr/>
        </p:nvSpPr>
        <p:spPr>
          <a:xfrm>
            <a:off x="438408" y="1880206"/>
            <a:ext cx="8267100" cy="966900"/>
          </a:xfrm>
          <a:prstGeom prst="rect">
            <a:avLst/>
          </a:prstGeom>
          <a:noFill/>
          <a:ln cap="flat" cmpd="sng" w="50800">
            <a:solidFill>
              <a:srgbClr val="E78B6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entury Schoolbook"/>
              <a:ea typeface="Century Schoolbook"/>
              <a:cs typeface="Century Schoolbook"/>
              <a:sym typeface="Century Schoolbook"/>
            </a:endParaRPr>
          </a:p>
        </p:txBody>
      </p:sp>
      <p:sp>
        <p:nvSpPr>
          <p:cNvPr id="365" name="Google Shape;365;p37"/>
          <p:cNvSpPr txBox="1"/>
          <p:nvPr>
            <p:ph idx="1" type="body"/>
          </p:nvPr>
        </p:nvSpPr>
        <p:spPr>
          <a:xfrm>
            <a:off x="438408" y="1132727"/>
            <a:ext cx="8267100" cy="3543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US">
                <a:solidFill>
                  <a:srgbClr val="434343"/>
                </a:solidFill>
              </a:rPr>
              <a:t>All students should have every opportunity to achieve mastery and beyond on grade-level standards. Students with diverse learning needs can reach mastery when:</a:t>
            </a:r>
            <a:endParaRPr>
              <a:solidFill>
                <a:srgbClr val="434343"/>
              </a:solidFill>
            </a:endParaRPr>
          </a:p>
          <a:p>
            <a:pPr indent="-304800" lvl="0" marL="533387" rtl="0" algn="l">
              <a:lnSpc>
                <a:spcPct val="100000"/>
              </a:lnSpc>
              <a:spcBef>
                <a:spcPts val="1333"/>
              </a:spcBef>
              <a:spcAft>
                <a:spcPts val="0"/>
              </a:spcAft>
              <a:buClr>
                <a:srgbClr val="434343"/>
              </a:buClr>
              <a:buSzPts val="1200"/>
              <a:buFont typeface="Calibri"/>
              <a:buChar char="●"/>
            </a:pPr>
            <a:r>
              <a:rPr lang="en-US">
                <a:solidFill>
                  <a:srgbClr val="434343"/>
                </a:solidFill>
              </a:rPr>
              <a:t>Educators across a school are prepared to deliver high-quality instruction that builds towards the full rigor of grade-level standards using </a:t>
            </a:r>
            <a:r>
              <a:rPr lang="en-US">
                <a:solidFill>
                  <a:srgbClr val="434343"/>
                </a:solidFill>
              </a:rPr>
              <a:t>high-quality </a:t>
            </a:r>
            <a:r>
              <a:rPr lang="en-US">
                <a:solidFill>
                  <a:srgbClr val="434343"/>
                </a:solidFill>
              </a:rPr>
              <a:t>instructional</a:t>
            </a:r>
            <a:r>
              <a:rPr lang="en-US">
                <a:solidFill>
                  <a:srgbClr val="434343"/>
                </a:solidFill>
              </a:rPr>
              <a:t> materials </a:t>
            </a:r>
            <a:r>
              <a:rPr lang="en-US">
                <a:solidFill>
                  <a:srgbClr val="434343"/>
                </a:solidFill>
              </a:rPr>
              <a:t>every day.</a:t>
            </a:r>
            <a:endParaRPr>
              <a:solidFill>
                <a:srgbClr val="434343"/>
              </a:solidFill>
            </a:endParaRPr>
          </a:p>
          <a:p>
            <a:pPr indent="-304800" lvl="0" marL="533387" rtl="0" algn="l">
              <a:lnSpc>
                <a:spcPct val="100000"/>
              </a:lnSpc>
              <a:spcBef>
                <a:spcPts val="1333"/>
              </a:spcBef>
              <a:spcAft>
                <a:spcPts val="0"/>
              </a:spcAft>
              <a:buClr>
                <a:srgbClr val="434343"/>
              </a:buClr>
              <a:buSzPts val="1200"/>
              <a:buFont typeface="Calibri"/>
              <a:buChar char="●"/>
            </a:pPr>
            <a:r>
              <a:rPr lang="en-US">
                <a:solidFill>
                  <a:srgbClr val="434343"/>
                </a:solidFill>
              </a:rPr>
              <a:t> All educators across the school engage in the Diverse Learners Cycle to employ core supports that ensure growth towards mastery of grade-level standards. </a:t>
            </a:r>
            <a:endParaRPr>
              <a:solidFill>
                <a:srgbClr val="434343"/>
              </a:solidFill>
            </a:endParaRPr>
          </a:p>
          <a:p>
            <a:pPr indent="0" lvl="0" marL="114300" rtl="0" algn="ctr">
              <a:lnSpc>
                <a:spcPct val="90000"/>
              </a:lnSpc>
              <a:spcBef>
                <a:spcPts val="750"/>
              </a:spcBef>
              <a:spcAft>
                <a:spcPts val="0"/>
              </a:spcAft>
              <a:buSzPts val="1800"/>
              <a:buNone/>
            </a:pPr>
            <a:r>
              <a:t/>
            </a:r>
            <a:endParaRPr b="1" sz="2400">
              <a:solidFill>
                <a:srgbClr val="E78B6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Google Shape;371;p38"/>
          <p:cNvSpPr txBox="1"/>
          <p:nvPr>
            <p:ph type="title"/>
          </p:nvPr>
        </p:nvSpPr>
        <p:spPr>
          <a:xfrm>
            <a:off x="357188" y="261338"/>
            <a:ext cx="85581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sz="2400">
                <a:solidFill>
                  <a:srgbClr val="E78B6F"/>
                </a:solidFill>
              </a:rPr>
              <a:t>Why</a:t>
            </a:r>
            <a:r>
              <a:rPr lang="en-US" sz="2400"/>
              <a:t> </a:t>
            </a:r>
            <a:r>
              <a:rPr lang="en-US" sz="2400">
                <a:solidFill>
                  <a:srgbClr val="4A4A4A"/>
                </a:solidFill>
              </a:rPr>
              <a:t>do high-quality instructional materials and aligned professional learning matter?</a:t>
            </a:r>
            <a:endParaRPr sz="2400">
              <a:solidFill>
                <a:srgbClr val="4A4A4A"/>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6" name="Shape 376"/>
        <p:cNvGrpSpPr/>
        <p:nvPr/>
      </p:nvGrpSpPr>
      <p:grpSpPr>
        <a:xfrm>
          <a:off x="0" y="0"/>
          <a:ext cx="0" cy="0"/>
          <a:chOff x="0" y="0"/>
          <a:chExt cx="0" cy="0"/>
        </a:xfrm>
      </p:grpSpPr>
      <p:sp>
        <p:nvSpPr>
          <p:cNvPr id="377" name="Google Shape;377;p3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extLst>
                  <a:ext uri="http://customooxmlschemas.google.com/">
                    <go:slidesCustomData xmlns:go="http://customooxmlschemas.google.com/" textRoundtripDataId="4"/>
                  </a:ext>
                </a:extLst>
              </a:rPr>
              <a:t>The Opportunity Myth</a:t>
            </a:r>
            <a:endParaRPr/>
          </a:p>
        </p:txBody>
      </p:sp>
      <p:sp>
        <p:nvSpPr>
          <p:cNvPr id="378" name="Google Shape;378;p39"/>
          <p:cNvSpPr txBox="1"/>
          <p:nvPr>
            <p:ph idx="1" type="body"/>
          </p:nvPr>
        </p:nvSpPr>
        <p:spPr>
          <a:xfrm>
            <a:off x="529200" y="1143000"/>
            <a:ext cx="44259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lang="en-US" sz="2400">
                <a:solidFill>
                  <a:srgbClr val="434343"/>
                </a:solidFill>
              </a:rPr>
              <a:t>How can so many students be graduating from high school </a:t>
            </a:r>
            <a:r>
              <a:rPr b="1" lang="en-US" sz="2400">
                <a:solidFill>
                  <a:srgbClr val="E78B6F"/>
                </a:solidFill>
              </a:rPr>
              <a:t>unprepared </a:t>
            </a:r>
            <a:r>
              <a:rPr lang="en-US" sz="2400">
                <a:solidFill>
                  <a:srgbClr val="434343"/>
                </a:solidFill>
              </a:rPr>
              <a:t>to meet their goals for college and careers?</a:t>
            </a:r>
            <a:endParaRPr sz="2400">
              <a:solidFill>
                <a:srgbClr val="434343"/>
              </a:solidFill>
            </a:endParaRPr>
          </a:p>
        </p:txBody>
      </p:sp>
      <p:pic>
        <p:nvPicPr>
          <p:cNvPr id="379" name="Google Shape;379;p39"/>
          <p:cNvPicPr preferRelativeResize="0"/>
          <p:nvPr/>
        </p:nvPicPr>
        <p:blipFill rotWithShape="1">
          <a:blip r:embed="rId3">
            <a:alphaModFix/>
          </a:blip>
          <a:srcRect b="0" l="0" r="0" t="0"/>
          <a:stretch/>
        </p:blipFill>
        <p:spPr>
          <a:xfrm>
            <a:off x="5790800" y="1467325"/>
            <a:ext cx="2216475" cy="28946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 name="Shape 77"/>
        <p:cNvGrpSpPr/>
        <p:nvPr/>
      </p:nvGrpSpPr>
      <p:grpSpPr>
        <a:xfrm>
          <a:off x="0" y="0"/>
          <a:ext cx="0" cy="0"/>
          <a:chOff x="0" y="0"/>
          <a:chExt cx="0" cy="0"/>
        </a:xfrm>
      </p:grpSpPr>
      <p:sp>
        <p:nvSpPr>
          <p:cNvPr id="78" name="Google Shape;78;p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Welcome!</a:t>
            </a:r>
            <a:endParaRPr/>
          </a:p>
        </p:txBody>
      </p:sp>
      <p:sp>
        <p:nvSpPr>
          <p:cNvPr id="79" name="Google Shape;79;p5"/>
          <p:cNvSpPr txBox="1"/>
          <p:nvPr/>
        </p:nvSpPr>
        <p:spPr>
          <a:xfrm>
            <a:off x="0" y="1118170"/>
            <a:ext cx="8895900" cy="602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Choose a different partner for each “instructional approach” symbol.</a:t>
            </a:r>
            <a:endParaRPr b="0" i="0" sz="2400" u="none" cap="none" strike="noStrike">
              <a:solidFill>
                <a:srgbClr val="4A4A4A"/>
              </a:solidFill>
              <a:latin typeface="Calibri"/>
              <a:ea typeface="Calibri"/>
              <a:cs typeface="Calibri"/>
              <a:sym typeface="Calibri"/>
            </a:endParaRPr>
          </a:p>
        </p:txBody>
      </p:sp>
      <p:graphicFrame>
        <p:nvGraphicFramePr>
          <p:cNvPr id="80" name="Google Shape;80;p5"/>
          <p:cNvGraphicFramePr/>
          <p:nvPr/>
        </p:nvGraphicFramePr>
        <p:xfrm>
          <a:off x="952500" y="1715294"/>
          <a:ext cx="3000000" cy="3000000"/>
        </p:xfrm>
        <a:graphic>
          <a:graphicData uri="http://schemas.openxmlformats.org/drawingml/2006/table">
            <a:tbl>
              <a:tblPr>
                <a:noFill/>
                <a:tableStyleId>{C6DCD39A-ED58-46DA-BCB7-082AE19B495E}</a:tableStyleId>
              </a:tblPr>
              <a:tblGrid>
                <a:gridCol w="3619500"/>
                <a:gridCol w="3619500"/>
              </a:tblGrid>
              <a:tr h="1285875">
                <a:tc>
                  <a:txBody>
                    <a:bodyPr/>
                    <a:lstStyle/>
                    <a:p>
                      <a:pPr indent="0" lvl="0" marL="0" marR="0" rtl="0" algn="l">
                        <a:lnSpc>
                          <a:spcPct val="100000"/>
                        </a:lnSpc>
                        <a:spcBef>
                          <a:spcPts val="0"/>
                        </a:spcBef>
                        <a:spcAft>
                          <a:spcPts val="0"/>
                        </a:spcAft>
                        <a:buNone/>
                      </a:pPr>
                      <a:r>
                        <a:rPr lang="en-US" sz="1400" u="none" cap="none" strike="noStrike"/>
                        <a:t> </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t> </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85875">
                <a:tc>
                  <a:txBody>
                    <a:bodyPr/>
                    <a:lstStyle/>
                    <a:p>
                      <a:pPr indent="0" lvl="0" marL="0" marR="0" rtl="0" algn="l">
                        <a:lnSpc>
                          <a:spcPct val="100000"/>
                        </a:lnSpc>
                        <a:spcBef>
                          <a:spcPts val="0"/>
                        </a:spcBef>
                        <a:spcAft>
                          <a:spcPts val="0"/>
                        </a:spcAft>
                        <a:buNone/>
                      </a:pPr>
                      <a:r>
                        <a:rPr lang="en-US" sz="1400" u="none" cap="none" strike="noStrike"/>
                        <a:t> </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400" u="none" cap="none" strike="noStrike"/>
                        <a:t> </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81" name="Google Shape;81;p5"/>
          <p:cNvSpPr txBox="1"/>
          <p:nvPr/>
        </p:nvSpPr>
        <p:spPr>
          <a:xfrm>
            <a:off x="1609510" y="2726807"/>
            <a:ext cx="304370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This partner should be at your table.</a:t>
            </a:r>
            <a:endParaRPr/>
          </a:p>
        </p:txBody>
      </p:sp>
      <p:sp>
        <p:nvSpPr>
          <p:cNvPr id="82" name="Google Shape;82;p5"/>
          <p:cNvSpPr txBox="1"/>
          <p:nvPr/>
        </p:nvSpPr>
        <p:spPr>
          <a:xfrm>
            <a:off x="5147793" y="2742298"/>
            <a:ext cx="304370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This partner should be at your table.</a:t>
            </a:r>
            <a:endParaRPr/>
          </a:p>
        </p:txBody>
      </p:sp>
      <p:pic>
        <p:nvPicPr>
          <p:cNvPr id="83" name="Google Shape;83;p5"/>
          <p:cNvPicPr preferRelativeResize="0"/>
          <p:nvPr/>
        </p:nvPicPr>
        <p:blipFill>
          <a:blip r:embed="rId3">
            <a:alphaModFix/>
          </a:blip>
          <a:stretch>
            <a:fillRect/>
          </a:stretch>
        </p:blipFill>
        <p:spPr>
          <a:xfrm>
            <a:off x="4653225" y="3207375"/>
            <a:ext cx="3516299" cy="943397"/>
          </a:xfrm>
          <a:prstGeom prst="rect">
            <a:avLst/>
          </a:prstGeom>
          <a:noFill/>
          <a:ln>
            <a:noFill/>
          </a:ln>
        </p:spPr>
      </p:pic>
      <p:pic>
        <p:nvPicPr>
          <p:cNvPr id="84" name="Google Shape;84;p5"/>
          <p:cNvPicPr preferRelativeResize="0"/>
          <p:nvPr/>
        </p:nvPicPr>
        <p:blipFill>
          <a:blip r:embed="rId4">
            <a:alphaModFix/>
          </a:blip>
          <a:stretch>
            <a:fillRect/>
          </a:stretch>
        </p:blipFill>
        <p:spPr>
          <a:xfrm>
            <a:off x="4653225" y="1935499"/>
            <a:ext cx="3516300" cy="694923"/>
          </a:xfrm>
          <a:prstGeom prst="rect">
            <a:avLst/>
          </a:prstGeom>
          <a:noFill/>
          <a:ln>
            <a:noFill/>
          </a:ln>
        </p:spPr>
      </p:pic>
      <p:pic>
        <p:nvPicPr>
          <p:cNvPr id="85" name="Google Shape;85;p5"/>
          <p:cNvPicPr preferRelativeResize="0"/>
          <p:nvPr/>
        </p:nvPicPr>
        <p:blipFill>
          <a:blip r:embed="rId5">
            <a:alphaModFix/>
          </a:blip>
          <a:stretch>
            <a:fillRect/>
          </a:stretch>
        </p:blipFill>
        <p:spPr>
          <a:xfrm>
            <a:off x="1104900" y="1791150"/>
            <a:ext cx="3384525" cy="1008341"/>
          </a:xfrm>
          <a:prstGeom prst="rect">
            <a:avLst/>
          </a:prstGeom>
          <a:noFill/>
          <a:ln>
            <a:noFill/>
          </a:ln>
        </p:spPr>
      </p:pic>
      <p:pic>
        <p:nvPicPr>
          <p:cNvPr id="86" name="Google Shape;86;p5"/>
          <p:cNvPicPr preferRelativeResize="0"/>
          <p:nvPr/>
        </p:nvPicPr>
        <p:blipFill>
          <a:blip r:embed="rId6">
            <a:alphaModFix/>
          </a:blip>
          <a:stretch>
            <a:fillRect/>
          </a:stretch>
        </p:blipFill>
        <p:spPr>
          <a:xfrm>
            <a:off x="1028700" y="3115475"/>
            <a:ext cx="3384522" cy="10476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sp>
        <p:nvSpPr>
          <p:cNvPr id="385" name="Google Shape;385;p4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How did researchers seek to answer this question?</a:t>
            </a:r>
            <a:endParaRPr/>
          </a:p>
        </p:txBody>
      </p:sp>
      <p:sp>
        <p:nvSpPr>
          <p:cNvPr id="386" name="Google Shape;386;p40"/>
          <p:cNvSpPr txBox="1"/>
          <p:nvPr/>
        </p:nvSpPr>
        <p:spPr>
          <a:xfrm>
            <a:off x="340400" y="1229150"/>
            <a:ext cx="3101100" cy="1285800"/>
          </a:xfrm>
          <a:prstGeom prst="rect">
            <a:avLst/>
          </a:prstGeom>
          <a:noFill/>
          <a:ln cap="flat" cmpd="sng" w="381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Partnered with </a:t>
            </a:r>
            <a:r>
              <a:rPr b="1" i="0" lang="en-US" sz="2400" u="none" cap="none" strike="noStrike">
                <a:solidFill>
                  <a:srgbClr val="E78B6F"/>
                </a:solidFill>
                <a:latin typeface="Calibri"/>
                <a:ea typeface="Calibri"/>
                <a:cs typeface="Calibri"/>
                <a:sym typeface="Calibri"/>
              </a:rPr>
              <a:t>FIVE</a:t>
            </a:r>
            <a:r>
              <a:rPr b="1" i="0" lang="en-US" sz="2400" u="none" cap="none" strike="noStrike">
                <a:solidFill>
                  <a:srgbClr val="4A4A4A"/>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diverse school systems</a:t>
            </a:r>
            <a:endParaRPr b="0" i="0" sz="2400" u="none" cap="none" strike="noStrike">
              <a:solidFill>
                <a:srgbClr val="4A4A4A"/>
              </a:solidFill>
              <a:latin typeface="Calibri"/>
              <a:ea typeface="Calibri"/>
              <a:cs typeface="Calibri"/>
              <a:sym typeface="Calibri"/>
            </a:endParaRPr>
          </a:p>
        </p:txBody>
      </p:sp>
      <p:sp>
        <p:nvSpPr>
          <p:cNvPr id="387" name="Google Shape;387;p40"/>
          <p:cNvSpPr txBox="1"/>
          <p:nvPr/>
        </p:nvSpPr>
        <p:spPr>
          <a:xfrm>
            <a:off x="340400" y="3083450"/>
            <a:ext cx="3101100" cy="1285800"/>
          </a:xfrm>
          <a:prstGeom prst="rect">
            <a:avLst/>
          </a:prstGeom>
          <a:noFill/>
          <a:ln cap="flat" cmpd="sng" w="381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Analyzed more than </a:t>
            </a:r>
            <a:r>
              <a:rPr b="1" i="0" lang="en-US" sz="2400" u="none" cap="none" strike="noStrike">
                <a:solidFill>
                  <a:srgbClr val="E78B6F"/>
                </a:solidFill>
                <a:latin typeface="Calibri"/>
                <a:ea typeface="Calibri"/>
                <a:cs typeface="Calibri"/>
                <a:sym typeface="Calibri"/>
              </a:rPr>
              <a:t>20,000 </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student work samples</a:t>
            </a:r>
            <a:endParaRPr b="0" i="0" sz="2400" u="none" cap="none" strike="noStrike">
              <a:solidFill>
                <a:srgbClr val="4A4A4A"/>
              </a:solidFill>
              <a:latin typeface="Calibri"/>
              <a:ea typeface="Calibri"/>
              <a:cs typeface="Calibri"/>
              <a:sym typeface="Calibri"/>
            </a:endParaRPr>
          </a:p>
        </p:txBody>
      </p:sp>
      <p:sp>
        <p:nvSpPr>
          <p:cNvPr id="388" name="Google Shape;388;p40"/>
          <p:cNvSpPr txBox="1"/>
          <p:nvPr/>
        </p:nvSpPr>
        <p:spPr>
          <a:xfrm>
            <a:off x="5788700" y="1153500"/>
            <a:ext cx="3101100" cy="1777500"/>
          </a:xfrm>
          <a:prstGeom prst="rect">
            <a:avLst/>
          </a:prstGeom>
          <a:noFill/>
          <a:ln cap="flat" cmpd="sng" w="381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Collected nearly  </a:t>
            </a:r>
            <a:r>
              <a:rPr b="1" i="0" lang="en-US" sz="2400" u="none" cap="none" strike="noStrike">
                <a:solidFill>
                  <a:srgbClr val="E78B6F"/>
                </a:solidFill>
                <a:latin typeface="Calibri"/>
                <a:ea typeface="Calibri"/>
                <a:cs typeface="Calibri"/>
                <a:sym typeface="Calibri"/>
              </a:rPr>
              <a:t>30,000 </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real-time student surveys</a:t>
            </a:r>
            <a:endParaRPr b="0" i="0" sz="2400" u="none" cap="none" strike="noStrike">
              <a:solidFill>
                <a:srgbClr val="4A4A4A"/>
              </a:solidFill>
              <a:latin typeface="Calibri"/>
              <a:ea typeface="Calibri"/>
              <a:cs typeface="Calibri"/>
              <a:sym typeface="Calibri"/>
            </a:endParaRPr>
          </a:p>
        </p:txBody>
      </p:sp>
      <p:sp>
        <p:nvSpPr>
          <p:cNvPr id="389" name="Google Shape;389;p40"/>
          <p:cNvSpPr txBox="1"/>
          <p:nvPr/>
        </p:nvSpPr>
        <p:spPr>
          <a:xfrm>
            <a:off x="5788700" y="3083450"/>
            <a:ext cx="3101100" cy="1285800"/>
          </a:xfrm>
          <a:prstGeom prst="rect">
            <a:avLst/>
          </a:prstGeom>
          <a:noFill/>
          <a:ln cap="flat" cmpd="sng" w="381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Observed nearly </a:t>
            </a:r>
            <a:r>
              <a:rPr b="1" i="0" lang="en-US" sz="2400" u="none" cap="none" strike="noStrike">
                <a:solidFill>
                  <a:srgbClr val="E78B6F"/>
                </a:solidFill>
                <a:latin typeface="Calibri"/>
                <a:ea typeface="Calibri"/>
                <a:cs typeface="Calibri"/>
                <a:sym typeface="Calibri"/>
              </a:rPr>
              <a:t>1,000</a:t>
            </a:r>
            <a:r>
              <a:rPr b="1" i="0" lang="en-US" sz="2400" u="none" cap="none" strike="noStrike">
                <a:solidFill>
                  <a:srgbClr val="4A4A4A"/>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lessons</a:t>
            </a:r>
            <a:endParaRPr b="0" i="0" sz="2400" u="none" cap="none" strike="noStrike">
              <a:solidFill>
                <a:srgbClr val="4A4A4A"/>
              </a:solidFill>
              <a:latin typeface="Calibri"/>
              <a:ea typeface="Calibri"/>
              <a:cs typeface="Calibri"/>
              <a:sym typeface="Calibri"/>
            </a:endParaRPr>
          </a:p>
        </p:txBody>
      </p:sp>
      <p:sp>
        <p:nvSpPr>
          <p:cNvPr id="390" name="Google Shape;390;p40"/>
          <p:cNvSpPr txBox="1"/>
          <p:nvPr/>
        </p:nvSpPr>
        <p:spPr>
          <a:xfrm>
            <a:off x="3639050" y="1758650"/>
            <a:ext cx="1952100" cy="2325900"/>
          </a:xfrm>
          <a:prstGeom prst="rect">
            <a:avLst/>
          </a:prstGeom>
          <a:noFill/>
          <a:ln cap="flat" cmpd="sng" w="381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Reviewed nearly</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E78B6F"/>
                </a:solidFill>
                <a:latin typeface="Calibri"/>
                <a:ea typeface="Calibri"/>
                <a:cs typeface="Calibri"/>
                <a:sym typeface="Calibri"/>
              </a:rPr>
              <a:t> </a:t>
            </a:r>
            <a:r>
              <a:rPr b="1" i="0" lang="en-US" sz="2400" u="none" cap="none" strike="noStrike">
                <a:solidFill>
                  <a:srgbClr val="E78B6F"/>
                </a:solidFill>
                <a:latin typeface="Calibri"/>
                <a:ea typeface="Calibri"/>
                <a:cs typeface="Calibri"/>
                <a:sym typeface="Calibri"/>
              </a:rPr>
              <a:t>5,000</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assignments</a:t>
            </a:r>
            <a:endParaRPr b="0" i="0" sz="2400" u="none" cap="none" strike="noStrike">
              <a:solidFill>
                <a:srgbClr val="4A4A4A"/>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5" name="Shape 395"/>
        <p:cNvGrpSpPr/>
        <p:nvPr/>
      </p:nvGrpSpPr>
      <p:grpSpPr>
        <a:xfrm>
          <a:off x="0" y="0"/>
          <a:ext cx="0" cy="0"/>
          <a:chOff x="0" y="0"/>
          <a:chExt cx="0" cy="0"/>
        </a:xfrm>
      </p:grpSpPr>
      <p:sp>
        <p:nvSpPr>
          <p:cNvPr id="396" name="Google Shape;396;g88254a00e5_0_1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Opportunity Myth: Last Word </a:t>
            </a:r>
            <a:r>
              <a:rPr lang="en-US">
                <a:extLst>
                  <a:ext uri="http://customooxmlschemas.google.com/">
                    <go:slidesCustomData xmlns:go="http://customooxmlschemas.google.com/" textRoundtripDataId="7"/>
                  </a:ext>
                </a:extLst>
              </a:rPr>
              <a:t>Protocol</a:t>
            </a:r>
            <a:endParaRPr/>
          </a:p>
        </p:txBody>
      </p:sp>
      <p:sp>
        <p:nvSpPr>
          <p:cNvPr id="397" name="Google Shape;397;g88254a00e5_0_19"/>
          <p:cNvSpPr txBox="1"/>
          <p:nvPr>
            <p:ph idx="1" type="body"/>
          </p:nvPr>
        </p:nvSpPr>
        <p:spPr>
          <a:xfrm>
            <a:off x="854877" y="1218157"/>
            <a:ext cx="44259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b="1" lang="en-US" sz="2400">
                <a:solidFill>
                  <a:srgbClr val="E78B6F"/>
                </a:solidFill>
              </a:rPr>
              <a:t>Read and annotate</a:t>
            </a:r>
            <a:r>
              <a:rPr lang="en-US" sz="2400"/>
              <a:t> </a:t>
            </a:r>
            <a:r>
              <a:rPr lang="en-US" sz="2400">
                <a:solidFill>
                  <a:srgbClr val="4A4A4A"/>
                </a:solidFill>
              </a:rPr>
              <a:t>for:</a:t>
            </a:r>
            <a:r>
              <a:rPr lang="en-US" sz="2400"/>
              <a:t> </a:t>
            </a:r>
            <a:endParaRPr sz="2400"/>
          </a:p>
          <a:p>
            <a:pPr indent="0" lvl="0" marL="0" rtl="0" algn="ctr">
              <a:lnSpc>
                <a:spcPct val="90000"/>
              </a:lnSpc>
              <a:spcBef>
                <a:spcPts val="750"/>
              </a:spcBef>
              <a:spcAft>
                <a:spcPts val="0"/>
              </a:spcAft>
              <a:buSzPts val="1800"/>
              <a:buNone/>
            </a:pPr>
            <a:r>
              <a:t/>
            </a:r>
            <a:endParaRPr sz="3200"/>
          </a:p>
        </p:txBody>
      </p:sp>
      <p:pic>
        <p:nvPicPr>
          <p:cNvPr id="398" name="Google Shape;398;g88254a00e5_0_19"/>
          <p:cNvPicPr preferRelativeResize="0"/>
          <p:nvPr/>
        </p:nvPicPr>
        <p:blipFill rotWithShape="1">
          <a:blip r:embed="rId3">
            <a:alphaModFix/>
          </a:blip>
          <a:srcRect b="0" l="0" r="0" t="0"/>
          <a:stretch/>
        </p:blipFill>
        <p:spPr>
          <a:xfrm>
            <a:off x="6618175" y="1424525"/>
            <a:ext cx="2216475" cy="2894651"/>
          </a:xfrm>
          <a:prstGeom prst="rect">
            <a:avLst/>
          </a:prstGeom>
          <a:noFill/>
          <a:ln>
            <a:noFill/>
          </a:ln>
        </p:spPr>
      </p:pic>
      <p:graphicFrame>
        <p:nvGraphicFramePr>
          <p:cNvPr id="399" name="Google Shape;399;g88254a00e5_0_19"/>
          <p:cNvGraphicFramePr/>
          <p:nvPr/>
        </p:nvGraphicFramePr>
        <p:xfrm>
          <a:off x="529200" y="1905775"/>
          <a:ext cx="3000000" cy="3000000"/>
        </p:xfrm>
        <a:graphic>
          <a:graphicData uri="http://schemas.openxmlformats.org/drawingml/2006/table">
            <a:tbl>
              <a:tblPr>
                <a:noFill/>
                <a:tableStyleId>{E768B93F-2E7B-4008-98C5-CA401A38F76E}</a:tableStyleId>
              </a:tblPr>
              <a:tblGrid>
                <a:gridCol w="901300"/>
                <a:gridCol w="4386225"/>
              </a:tblGrid>
              <a:tr h="721125">
                <a:tc>
                  <a:txBody>
                    <a:bodyPr/>
                    <a:lstStyle/>
                    <a:p>
                      <a:pPr indent="0" lvl="0" marL="0" marR="0" rtl="0" algn="ctr">
                        <a:lnSpc>
                          <a:spcPct val="100000"/>
                        </a:lnSpc>
                        <a:spcBef>
                          <a:spcPts val="0"/>
                        </a:spcBef>
                        <a:spcAft>
                          <a:spcPts val="0"/>
                        </a:spcAft>
                        <a:buClr>
                          <a:srgbClr val="000000"/>
                        </a:buClr>
                        <a:buSzPts val="3200"/>
                        <a:buFont typeface="Arial"/>
                        <a:buNone/>
                      </a:pPr>
                      <a:r>
                        <a:rPr b="1" lang="en-US" sz="3200" u="none" cap="none" strike="noStrike">
                          <a:solidFill>
                            <a:srgbClr val="434343"/>
                          </a:solidFill>
                        </a:rPr>
                        <a:t>✓</a:t>
                      </a:r>
                      <a:endParaRPr sz="1100" u="none" cap="none" strike="noStrike">
                        <a:solidFill>
                          <a:srgbClr val="434343"/>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2400"/>
                        <a:buFont typeface="Arial"/>
                        <a:buNone/>
                      </a:pPr>
                      <a:r>
                        <a:rPr lang="en-US" sz="2400" u="none" cap="none" strike="noStrike">
                          <a:solidFill>
                            <a:srgbClr val="434343"/>
                          </a:solidFill>
                          <a:latin typeface="Calibri"/>
                          <a:ea typeface="Calibri"/>
                          <a:cs typeface="Calibri"/>
                          <a:sym typeface="Calibri"/>
                        </a:rPr>
                        <a:t>Agreement or Affirmation</a:t>
                      </a:r>
                      <a:endParaRPr sz="2400" u="none" cap="none" strike="noStrike">
                        <a:solidFill>
                          <a:srgbClr val="434343"/>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610175">
                <a:tc>
                  <a:txBody>
                    <a:bodyPr/>
                    <a:lstStyle/>
                    <a:p>
                      <a:pPr indent="0" lvl="0" marL="0" marR="0" rtl="0" algn="ctr">
                        <a:lnSpc>
                          <a:spcPct val="100000"/>
                        </a:lnSpc>
                        <a:spcBef>
                          <a:spcPts val="0"/>
                        </a:spcBef>
                        <a:spcAft>
                          <a:spcPts val="0"/>
                        </a:spcAft>
                        <a:buClr>
                          <a:srgbClr val="000000"/>
                        </a:buClr>
                        <a:buSzPts val="3400"/>
                        <a:buFont typeface="Arial"/>
                        <a:buNone/>
                      </a:pPr>
                      <a:r>
                        <a:rPr b="1" lang="en-US" sz="3400" u="none" cap="none" strike="noStrike">
                          <a:solidFill>
                            <a:srgbClr val="434343"/>
                          </a:solidFill>
                          <a:latin typeface="Calibri"/>
                          <a:ea typeface="Calibri"/>
                          <a:cs typeface="Calibri"/>
                          <a:sym typeface="Calibri"/>
                        </a:rPr>
                        <a:t>!</a:t>
                      </a:r>
                      <a:endParaRPr sz="3400" u="none" cap="none" strike="noStrike">
                        <a:solidFill>
                          <a:srgbClr val="434343"/>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2400"/>
                        <a:buFont typeface="Arial"/>
                        <a:buNone/>
                      </a:pPr>
                      <a:r>
                        <a:rPr lang="en-US" sz="2400" u="none" cap="none" strike="noStrike">
                          <a:solidFill>
                            <a:srgbClr val="434343"/>
                          </a:solidFill>
                          <a:latin typeface="Calibri"/>
                          <a:ea typeface="Calibri"/>
                          <a:cs typeface="Calibri"/>
                          <a:sym typeface="Calibri"/>
                        </a:rPr>
                        <a:t>New Information or New Idea</a:t>
                      </a:r>
                      <a:endParaRPr sz="2400" u="none" cap="none" strike="noStrike">
                        <a:solidFill>
                          <a:srgbClr val="434343"/>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21125">
                <a:tc>
                  <a:txBody>
                    <a:bodyPr/>
                    <a:lstStyle/>
                    <a:p>
                      <a:pPr indent="0" lvl="0" marL="0" marR="0" rtl="0" algn="ctr">
                        <a:lnSpc>
                          <a:spcPct val="100000"/>
                        </a:lnSpc>
                        <a:spcBef>
                          <a:spcPts val="0"/>
                        </a:spcBef>
                        <a:spcAft>
                          <a:spcPts val="0"/>
                        </a:spcAft>
                        <a:buClr>
                          <a:srgbClr val="000000"/>
                        </a:buClr>
                        <a:buSzPts val="3200"/>
                        <a:buFont typeface="Arial"/>
                        <a:buNone/>
                      </a:pPr>
                      <a:r>
                        <a:rPr b="1" lang="en-US" sz="3200" u="none" cap="none" strike="noStrike">
                          <a:solidFill>
                            <a:srgbClr val="434343"/>
                          </a:solidFill>
                          <a:latin typeface="Calibri"/>
                          <a:ea typeface="Calibri"/>
                          <a:cs typeface="Calibri"/>
                          <a:sym typeface="Calibri"/>
                        </a:rPr>
                        <a:t>?</a:t>
                      </a:r>
                      <a:endParaRPr sz="1100" u="none" cap="none" strike="noStrike">
                        <a:solidFill>
                          <a:srgbClr val="434343"/>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2400"/>
                        <a:buFont typeface="Arial"/>
                        <a:buNone/>
                      </a:pPr>
                      <a:r>
                        <a:rPr lang="en-US" sz="2400" u="none" cap="none" strike="noStrike">
                          <a:solidFill>
                            <a:srgbClr val="434343"/>
                          </a:solidFill>
                          <a:latin typeface="Calibri"/>
                          <a:ea typeface="Calibri"/>
                          <a:cs typeface="Calibri"/>
                          <a:sym typeface="Calibri"/>
                        </a:rPr>
                        <a:t>Question or Wondering</a:t>
                      </a:r>
                      <a:endParaRPr sz="2400" u="none" cap="none" strike="noStrike">
                        <a:solidFill>
                          <a:srgbClr val="434343"/>
                        </a:solidFill>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sp>
        <p:nvSpPr>
          <p:cNvPr id="405" name="Google Shape;405;g88254a00e5_0_2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Opportunity Myth: Last Word </a:t>
            </a:r>
            <a:r>
              <a:rPr lang="en-US">
                <a:extLst>
                  <a:ext uri="http://customooxmlschemas.google.com/">
                    <go:slidesCustomData xmlns:go="http://customooxmlschemas.google.com/" textRoundtripDataId="8"/>
                  </a:ext>
                </a:extLst>
              </a:rPr>
              <a:t>Protocol</a:t>
            </a:r>
            <a:endParaRPr/>
          </a:p>
        </p:txBody>
      </p:sp>
      <p:sp>
        <p:nvSpPr>
          <p:cNvPr id="406" name="Google Shape;406;g88254a00e5_0_26"/>
          <p:cNvSpPr txBox="1"/>
          <p:nvPr>
            <p:ph idx="1" type="body"/>
          </p:nvPr>
        </p:nvSpPr>
        <p:spPr>
          <a:xfrm>
            <a:off x="431438" y="1315174"/>
            <a:ext cx="4734900" cy="3543300"/>
          </a:xfrm>
          <a:prstGeom prst="rect">
            <a:avLst/>
          </a:prstGeom>
          <a:noFill/>
          <a:ln>
            <a:noFill/>
          </a:ln>
        </p:spPr>
        <p:txBody>
          <a:bodyPr anchorCtr="0" anchor="t" bIns="91425" lIns="91425" spcFirstLastPara="1" rIns="91425" wrap="square" tIns="91425">
            <a:noAutofit/>
          </a:bodyPr>
          <a:lstStyle/>
          <a:p>
            <a:pPr indent="-304800" lvl="0" marL="342900" rtl="0" algn="l">
              <a:lnSpc>
                <a:spcPct val="115000"/>
              </a:lnSpc>
              <a:spcBef>
                <a:spcPts val="0"/>
              </a:spcBef>
              <a:spcAft>
                <a:spcPts val="0"/>
              </a:spcAft>
              <a:buSzPts val="1200"/>
              <a:buFont typeface="Calibri"/>
              <a:buChar char="•"/>
            </a:pPr>
            <a:r>
              <a:rPr b="1" lang="en-US">
                <a:solidFill>
                  <a:srgbClr val="E78B6F"/>
                </a:solidFill>
              </a:rPr>
              <a:t>Reader:</a:t>
            </a:r>
            <a:r>
              <a:rPr b="1" lang="en-US">
                <a:solidFill>
                  <a:srgbClr val="B30838"/>
                </a:solidFill>
              </a:rPr>
              <a:t> </a:t>
            </a:r>
            <a:r>
              <a:rPr lang="en-US">
                <a:solidFill>
                  <a:srgbClr val="4A4A4A"/>
                </a:solidFill>
              </a:rPr>
              <a:t>Read a brief passage (1-2 sentences) that you annotated. </a:t>
            </a:r>
            <a:br>
              <a:rPr lang="en-US">
                <a:solidFill>
                  <a:srgbClr val="4A4A4A"/>
                </a:solidFill>
              </a:rPr>
            </a:br>
            <a:r>
              <a:rPr lang="en-US" sz="900">
                <a:solidFill>
                  <a:srgbClr val="4A4A4A"/>
                </a:solidFill>
              </a:rPr>
              <a:t>  </a:t>
            </a:r>
            <a:endParaRPr sz="900">
              <a:solidFill>
                <a:srgbClr val="4A4A4A"/>
              </a:solidFill>
            </a:endParaRPr>
          </a:p>
          <a:p>
            <a:pPr indent="-304800" lvl="0" marL="342900" rtl="0" algn="l">
              <a:lnSpc>
                <a:spcPct val="115000"/>
              </a:lnSpc>
              <a:spcBef>
                <a:spcPts val="0"/>
              </a:spcBef>
              <a:spcAft>
                <a:spcPts val="0"/>
              </a:spcAft>
              <a:buSzPts val="1200"/>
              <a:buFont typeface="Calibri"/>
              <a:buChar char="•"/>
            </a:pPr>
            <a:r>
              <a:rPr b="1" lang="en-US">
                <a:solidFill>
                  <a:srgbClr val="E78B6F"/>
                </a:solidFill>
              </a:rPr>
              <a:t>Others: </a:t>
            </a:r>
            <a:r>
              <a:rPr lang="en-US">
                <a:solidFill>
                  <a:srgbClr val="4A4A4A"/>
                </a:solidFill>
              </a:rPr>
              <a:t>Respond or react to the passage one at a time.</a:t>
            </a:r>
            <a:br>
              <a:rPr lang="en-US">
                <a:solidFill>
                  <a:srgbClr val="4A4A4A"/>
                </a:solidFill>
              </a:rPr>
            </a:br>
            <a:r>
              <a:rPr lang="en-US" sz="700">
                <a:solidFill>
                  <a:srgbClr val="000000"/>
                </a:solidFill>
              </a:rPr>
              <a:t>   </a:t>
            </a:r>
            <a:endParaRPr sz="700">
              <a:solidFill>
                <a:srgbClr val="000000"/>
              </a:solidFill>
            </a:endParaRPr>
          </a:p>
          <a:p>
            <a:pPr indent="-304800" lvl="0" marL="342900" rtl="0" algn="l">
              <a:lnSpc>
                <a:spcPct val="115000"/>
              </a:lnSpc>
              <a:spcBef>
                <a:spcPts val="0"/>
              </a:spcBef>
              <a:spcAft>
                <a:spcPts val="0"/>
              </a:spcAft>
              <a:buSzPts val="1200"/>
              <a:buFont typeface="Calibri"/>
              <a:buChar char="•"/>
            </a:pPr>
            <a:r>
              <a:rPr b="1" lang="en-US">
                <a:solidFill>
                  <a:srgbClr val="E78B6F"/>
                </a:solidFill>
              </a:rPr>
              <a:t>Reader: </a:t>
            </a:r>
            <a:r>
              <a:rPr lang="en-US">
                <a:solidFill>
                  <a:srgbClr val="4A4A4A"/>
                </a:solidFill>
              </a:rPr>
              <a:t>Share thoughts about your passage and explain why you selected it.</a:t>
            </a:r>
            <a:endParaRPr>
              <a:solidFill>
                <a:srgbClr val="4A4A4A"/>
              </a:solidFill>
            </a:endParaRPr>
          </a:p>
          <a:p>
            <a:pPr indent="0" lvl="0" marL="0" rtl="0" algn="ctr">
              <a:lnSpc>
                <a:spcPct val="115000"/>
              </a:lnSpc>
              <a:spcBef>
                <a:spcPts val="0"/>
              </a:spcBef>
              <a:spcAft>
                <a:spcPts val="0"/>
              </a:spcAft>
              <a:buSzPts val="1800"/>
              <a:buNone/>
            </a:pPr>
            <a:r>
              <a:t/>
            </a:r>
            <a:endParaRPr b="1">
              <a:solidFill>
                <a:srgbClr val="E78B6F"/>
              </a:solidFill>
            </a:endParaRPr>
          </a:p>
          <a:p>
            <a:pPr indent="0" lvl="0" marL="0" rtl="0" algn="ctr">
              <a:lnSpc>
                <a:spcPct val="115000"/>
              </a:lnSpc>
              <a:spcBef>
                <a:spcPts val="0"/>
              </a:spcBef>
              <a:spcAft>
                <a:spcPts val="0"/>
              </a:spcAft>
              <a:buSzPts val="1800"/>
              <a:buNone/>
            </a:pPr>
            <a:r>
              <a:rPr b="1" lang="en-US">
                <a:solidFill>
                  <a:srgbClr val="E78B6F"/>
                </a:solidFill>
              </a:rPr>
              <a:t>Repeat for each person!</a:t>
            </a:r>
            <a:endParaRPr b="1">
              <a:solidFill>
                <a:srgbClr val="E78B6F"/>
              </a:solidFill>
            </a:endParaRPr>
          </a:p>
          <a:p>
            <a:pPr indent="0" lvl="0" marL="0" rtl="0" algn="l">
              <a:lnSpc>
                <a:spcPct val="90000"/>
              </a:lnSpc>
              <a:spcBef>
                <a:spcPts val="750"/>
              </a:spcBef>
              <a:spcAft>
                <a:spcPts val="0"/>
              </a:spcAft>
              <a:buSzPts val="1800"/>
              <a:buNone/>
            </a:pPr>
            <a:r>
              <a:t/>
            </a:r>
            <a:endParaRPr/>
          </a:p>
        </p:txBody>
      </p:sp>
      <p:pic>
        <p:nvPicPr>
          <p:cNvPr id="407" name="Google Shape;407;g88254a00e5_0_26"/>
          <p:cNvPicPr preferRelativeResize="0"/>
          <p:nvPr/>
        </p:nvPicPr>
        <p:blipFill>
          <a:blip r:embed="rId3">
            <a:alphaModFix/>
          </a:blip>
          <a:stretch>
            <a:fillRect/>
          </a:stretch>
        </p:blipFill>
        <p:spPr>
          <a:xfrm>
            <a:off x="5784704" y="1515979"/>
            <a:ext cx="2693500" cy="225297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4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Opportunity Myth: What did the researchers find? </a:t>
            </a:r>
            <a:endParaRPr/>
          </a:p>
        </p:txBody>
      </p:sp>
      <p:sp>
        <p:nvSpPr>
          <p:cNvPr id="414" name="Google Shape;414;p41"/>
          <p:cNvSpPr txBox="1"/>
          <p:nvPr>
            <p:ph idx="1" type="body"/>
          </p:nvPr>
        </p:nvSpPr>
        <p:spPr>
          <a:xfrm>
            <a:off x="504970" y="907550"/>
            <a:ext cx="8310900" cy="3543300"/>
          </a:xfrm>
          <a:prstGeom prst="rect">
            <a:avLst/>
          </a:prstGeom>
          <a:noFill/>
          <a:ln>
            <a:noFill/>
          </a:ln>
        </p:spPr>
        <p:txBody>
          <a:bodyPr anchorCtr="0" anchor="ctr" bIns="91425" lIns="91425" spcFirstLastPara="1" rIns="91425" wrap="square" tIns="91425">
            <a:noAutofit/>
          </a:bodyPr>
          <a:lstStyle/>
          <a:p>
            <a:pPr indent="-304800" lvl="0" marL="457200" rtl="0" algn="l">
              <a:lnSpc>
                <a:spcPct val="90000"/>
              </a:lnSpc>
              <a:spcBef>
                <a:spcPts val="0"/>
              </a:spcBef>
              <a:spcAft>
                <a:spcPts val="0"/>
              </a:spcAft>
              <a:buClr>
                <a:srgbClr val="434343"/>
              </a:buClr>
              <a:buSzPts val="1200"/>
              <a:buFont typeface="Calibri"/>
              <a:buChar char="●"/>
            </a:pPr>
            <a:r>
              <a:rPr b="1" lang="en-US">
                <a:solidFill>
                  <a:srgbClr val="E78B6F"/>
                </a:solidFill>
              </a:rPr>
              <a:t>90%</a:t>
            </a:r>
            <a:r>
              <a:rPr lang="en-US">
                <a:solidFill>
                  <a:srgbClr val="434343"/>
                </a:solidFill>
              </a:rPr>
              <a:t> of the time, students were doing what they were asked</a:t>
            </a:r>
            <a:endParaRPr>
              <a:solidFill>
                <a:srgbClr val="434343"/>
              </a:solidFill>
            </a:endParaRPr>
          </a:p>
          <a:p>
            <a:pPr indent="-304800" lvl="0" marL="457200" rtl="0" algn="l">
              <a:lnSpc>
                <a:spcPct val="90000"/>
              </a:lnSpc>
              <a:spcBef>
                <a:spcPts val="1000"/>
              </a:spcBef>
              <a:spcAft>
                <a:spcPts val="0"/>
              </a:spcAft>
              <a:buClr>
                <a:srgbClr val="434343"/>
              </a:buClr>
              <a:buSzPts val="1200"/>
              <a:buFont typeface="Calibri"/>
              <a:buChar char="●"/>
            </a:pPr>
            <a:r>
              <a:rPr b="1" lang="en-US">
                <a:solidFill>
                  <a:srgbClr val="E78B6F"/>
                </a:solidFill>
              </a:rPr>
              <a:t>71%</a:t>
            </a:r>
            <a:r>
              <a:rPr lang="en-US">
                <a:solidFill>
                  <a:srgbClr val="E78B6F"/>
                </a:solidFill>
              </a:rPr>
              <a:t> </a:t>
            </a:r>
            <a:r>
              <a:rPr lang="en-US">
                <a:solidFill>
                  <a:srgbClr val="434343"/>
                </a:solidFill>
              </a:rPr>
              <a:t>of the time, students met the demands of the task/assignment provided by their teacher</a:t>
            </a:r>
            <a:endParaRPr>
              <a:solidFill>
                <a:srgbClr val="434343"/>
              </a:solidFill>
            </a:endParaRPr>
          </a:p>
          <a:p>
            <a:pPr indent="-304800" lvl="0" marL="457200" rtl="0" algn="l">
              <a:lnSpc>
                <a:spcPct val="90000"/>
              </a:lnSpc>
              <a:spcBef>
                <a:spcPts val="1000"/>
              </a:spcBef>
              <a:spcAft>
                <a:spcPts val="1000"/>
              </a:spcAft>
              <a:buClr>
                <a:srgbClr val="434343"/>
              </a:buClr>
              <a:buSzPts val="1200"/>
              <a:buFont typeface="Calibri"/>
              <a:buChar char="●"/>
            </a:pPr>
            <a:r>
              <a:rPr b="1" lang="en-US">
                <a:solidFill>
                  <a:srgbClr val="E78B6F"/>
                </a:solidFill>
              </a:rPr>
              <a:t>80%</a:t>
            </a:r>
            <a:r>
              <a:rPr lang="en-US">
                <a:solidFill>
                  <a:srgbClr val="E78B6F"/>
                </a:solidFill>
              </a:rPr>
              <a:t> </a:t>
            </a:r>
            <a:r>
              <a:rPr lang="en-US">
                <a:solidFill>
                  <a:srgbClr val="434343"/>
                </a:solidFill>
              </a:rPr>
              <a:t>of students earned a C or better in their ELA and math classes</a:t>
            </a:r>
            <a:endParaRPr>
              <a:solidFill>
                <a:srgbClr val="434343"/>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4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Opportunity Myth: What did the researchers find? </a:t>
            </a:r>
            <a:endParaRPr/>
          </a:p>
        </p:txBody>
      </p:sp>
      <p:sp>
        <p:nvSpPr>
          <p:cNvPr id="421" name="Google Shape;421;p42"/>
          <p:cNvSpPr txBox="1"/>
          <p:nvPr/>
        </p:nvSpPr>
        <p:spPr>
          <a:xfrm>
            <a:off x="657125" y="1503425"/>
            <a:ext cx="3592800" cy="2552700"/>
          </a:xfrm>
          <a:prstGeom prst="rect">
            <a:avLst/>
          </a:prstGeom>
          <a:noFill/>
          <a:ln cap="flat" cmpd="sng" w="38100">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Students</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succeeded on</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600"/>
              <a:buFont typeface="Arial"/>
              <a:buNone/>
            </a:pPr>
            <a:r>
              <a:rPr b="1" i="0" lang="en-US" sz="2400" u="none" cap="none" strike="noStrike">
                <a:solidFill>
                  <a:srgbClr val="E78B6F"/>
                </a:solidFill>
                <a:latin typeface="Calibri"/>
                <a:ea typeface="Calibri"/>
                <a:cs typeface="Calibri"/>
                <a:sym typeface="Calibri"/>
              </a:rPr>
              <a:t>71%</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of their classroom</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assignments</a:t>
            </a:r>
            <a:endParaRPr b="0" i="0" sz="2400" u="none" cap="none" strike="noStrike">
              <a:solidFill>
                <a:srgbClr val="4A4A4A"/>
              </a:solidFill>
              <a:latin typeface="Calibri"/>
              <a:ea typeface="Calibri"/>
              <a:cs typeface="Calibri"/>
              <a:sym typeface="Calibri"/>
            </a:endParaRPr>
          </a:p>
        </p:txBody>
      </p:sp>
      <p:sp>
        <p:nvSpPr>
          <p:cNvPr id="422" name="Google Shape;422;p42"/>
          <p:cNvSpPr txBox="1"/>
          <p:nvPr/>
        </p:nvSpPr>
        <p:spPr>
          <a:xfrm>
            <a:off x="4818919" y="1503425"/>
            <a:ext cx="3592800" cy="2552700"/>
          </a:xfrm>
          <a:prstGeom prst="rect">
            <a:avLst/>
          </a:prstGeom>
          <a:noFill/>
          <a:ln cap="flat" cmpd="sng" w="38100">
            <a:solidFill>
              <a:srgbClr val="43434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They met grade-level</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standards on</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600"/>
              <a:buFont typeface="Arial"/>
              <a:buNone/>
            </a:pPr>
            <a:r>
              <a:rPr b="1" i="0" lang="en-US" sz="2400" u="none" cap="none" strike="noStrike">
                <a:solidFill>
                  <a:srgbClr val="E78B6F"/>
                </a:solidFill>
                <a:latin typeface="Calibri"/>
                <a:ea typeface="Calibri"/>
                <a:cs typeface="Calibri"/>
                <a:sym typeface="Calibri"/>
              </a:rPr>
              <a:t>17%</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of those same</a:t>
            </a:r>
            <a:endParaRPr b="0" i="0" sz="2400" u="none" cap="none" strike="noStrike">
              <a:solidFill>
                <a:srgbClr val="4A4A4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assignments</a:t>
            </a:r>
            <a:endParaRPr b="0" i="0" sz="2400" u="none" cap="none" strike="noStrike">
              <a:solidFill>
                <a:srgbClr val="4A4A4A"/>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sp>
        <p:nvSpPr>
          <p:cNvPr id="428" name="Google Shape;428;p4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Opportunity Myth: “The Matthew Effect”</a:t>
            </a:r>
            <a:endParaRPr/>
          </a:p>
        </p:txBody>
      </p:sp>
      <p:pic>
        <p:nvPicPr>
          <p:cNvPr id="429" name="Google Shape;429;p43"/>
          <p:cNvPicPr preferRelativeResize="0"/>
          <p:nvPr/>
        </p:nvPicPr>
        <p:blipFill rotWithShape="1">
          <a:blip r:embed="rId3">
            <a:alphaModFix/>
          </a:blip>
          <a:srcRect b="0" l="0" r="0" t="0"/>
          <a:stretch/>
        </p:blipFill>
        <p:spPr>
          <a:xfrm>
            <a:off x="1503124" y="1215025"/>
            <a:ext cx="6687534" cy="3008418"/>
          </a:xfrm>
          <a:prstGeom prst="rect">
            <a:avLst/>
          </a:prstGeom>
          <a:noFill/>
          <a:ln>
            <a:noFill/>
          </a:ln>
        </p:spPr>
      </p:pic>
      <p:sp>
        <p:nvSpPr>
          <p:cNvPr id="430" name="Google Shape;430;p43"/>
          <p:cNvSpPr txBox="1"/>
          <p:nvPr/>
        </p:nvSpPr>
        <p:spPr>
          <a:xfrm>
            <a:off x="6881688" y="4267757"/>
            <a:ext cx="2617940"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US" sz="1000" u="none" cap="none" strike="noStrike">
                <a:solidFill>
                  <a:srgbClr val="000000"/>
                </a:solidFill>
                <a:latin typeface="Arial"/>
                <a:ea typeface="Arial"/>
                <a:cs typeface="Arial"/>
                <a:sym typeface="Arial"/>
              </a:rPr>
              <a:t>The Opportunity Myth (TNTP)</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sp>
        <p:nvSpPr>
          <p:cNvPr id="436" name="Google Shape;436;p44"/>
          <p:cNvSpPr txBox="1"/>
          <p:nvPr>
            <p:ph type="title"/>
          </p:nvPr>
        </p:nvSpPr>
        <p:spPr>
          <a:xfrm>
            <a:off x="4" y="0"/>
            <a:ext cx="9144000" cy="10476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3000"/>
              <a:buFont typeface="Calibri"/>
              <a:buNone/>
            </a:pPr>
            <a:r>
              <a:rPr lang="en-US"/>
              <a:t>What can we do about it?</a:t>
            </a:r>
            <a:endParaRPr/>
          </a:p>
        </p:txBody>
      </p:sp>
      <p:sp>
        <p:nvSpPr>
          <p:cNvPr id="437" name="Google Shape;437;p44"/>
          <p:cNvSpPr txBox="1"/>
          <p:nvPr/>
        </p:nvSpPr>
        <p:spPr>
          <a:xfrm>
            <a:off x="494825" y="1211701"/>
            <a:ext cx="8372700" cy="3330000"/>
          </a:xfrm>
          <a:prstGeom prst="rect">
            <a:avLst/>
          </a:prstGeom>
          <a:noFill/>
          <a:ln>
            <a:noFill/>
          </a:ln>
        </p:spPr>
        <p:txBody>
          <a:bodyPr anchorCtr="0" anchor="ctr" bIns="68575" lIns="68575" spcFirstLastPara="1" rIns="68575" wrap="square" tIns="68575">
            <a:noAutofit/>
          </a:bodyPr>
          <a:lstStyle/>
          <a:p>
            <a:pPr indent="-635000" lvl="0" marL="825500" marR="0" rtl="0" algn="l">
              <a:lnSpc>
                <a:spcPct val="100000"/>
              </a:lnSpc>
              <a:spcBef>
                <a:spcPts val="0"/>
              </a:spcBef>
              <a:spcAft>
                <a:spcPts val="0"/>
              </a:spcAft>
              <a:buClr>
                <a:srgbClr val="434343"/>
              </a:buClr>
              <a:buSzPts val="2400"/>
              <a:buFont typeface="Calibri"/>
              <a:buAutoNum type="arabicParenR"/>
            </a:pPr>
            <a:r>
              <a:rPr b="0" i="0" lang="en-US" sz="2400" u="none" cap="none" strike="noStrike">
                <a:solidFill>
                  <a:srgbClr val="434343"/>
                </a:solidFill>
                <a:latin typeface="Calibri"/>
                <a:ea typeface="Calibri"/>
                <a:cs typeface="Calibri"/>
                <a:sym typeface="Calibri"/>
              </a:rPr>
              <a:t>Consistently provide grade-level text and assignments</a:t>
            </a:r>
            <a:endParaRPr b="0" i="0" sz="2400" u="none" cap="none" strike="noStrike">
              <a:solidFill>
                <a:srgbClr val="434343"/>
              </a:solidFill>
              <a:latin typeface="Calibri"/>
              <a:ea typeface="Calibri"/>
              <a:cs typeface="Calibri"/>
              <a:sym typeface="Calibri"/>
            </a:endParaRPr>
          </a:p>
          <a:p>
            <a:pPr indent="-635000" lvl="0" marL="825500" marR="0" rtl="0" algn="l">
              <a:lnSpc>
                <a:spcPct val="100000"/>
              </a:lnSpc>
              <a:spcBef>
                <a:spcPts val="1000"/>
              </a:spcBef>
              <a:spcAft>
                <a:spcPts val="0"/>
              </a:spcAft>
              <a:buClr>
                <a:srgbClr val="434343"/>
              </a:buClr>
              <a:buSzPts val="2400"/>
              <a:buFont typeface="Calibri"/>
              <a:buAutoNum type="arabicParenR"/>
            </a:pPr>
            <a:r>
              <a:rPr b="0" i="0" lang="en-US" sz="2400" u="none" cap="none" strike="noStrike">
                <a:solidFill>
                  <a:srgbClr val="434343"/>
                </a:solidFill>
                <a:latin typeface="Calibri"/>
                <a:ea typeface="Calibri"/>
                <a:cs typeface="Calibri"/>
                <a:sym typeface="Calibri"/>
              </a:rPr>
              <a:t>Provide strong </a:t>
            </a:r>
            <a:r>
              <a:rPr lang="en-US" sz="2400">
                <a:solidFill>
                  <a:srgbClr val="434343"/>
                </a:solidFill>
                <a:latin typeface="Calibri"/>
                <a:ea typeface="Calibri"/>
                <a:cs typeface="Calibri"/>
                <a:sym typeface="Calibri"/>
              </a:rPr>
              <a:t>i</a:t>
            </a:r>
            <a:r>
              <a:rPr b="0" i="0" lang="en-US" sz="2400" u="none" cap="none" strike="noStrike">
                <a:solidFill>
                  <a:srgbClr val="434343"/>
                </a:solidFill>
                <a:latin typeface="Calibri"/>
                <a:ea typeface="Calibri"/>
                <a:cs typeface="Calibri"/>
                <a:sym typeface="Calibri"/>
              </a:rPr>
              <a:t>nstruction</a:t>
            </a:r>
            <a:endParaRPr b="0" i="0" sz="2400" u="none" cap="none" strike="noStrike">
              <a:solidFill>
                <a:srgbClr val="434343"/>
              </a:solidFill>
              <a:latin typeface="Calibri"/>
              <a:ea typeface="Calibri"/>
              <a:cs typeface="Calibri"/>
              <a:sym typeface="Calibri"/>
            </a:endParaRPr>
          </a:p>
          <a:p>
            <a:pPr indent="-635000" lvl="0" marL="825500" marR="0" rtl="0" algn="l">
              <a:lnSpc>
                <a:spcPct val="100000"/>
              </a:lnSpc>
              <a:spcBef>
                <a:spcPts val="1000"/>
              </a:spcBef>
              <a:spcAft>
                <a:spcPts val="0"/>
              </a:spcAft>
              <a:buClr>
                <a:srgbClr val="434343"/>
              </a:buClr>
              <a:buSzPts val="2400"/>
              <a:buFont typeface="Calibri"/>
              <a:buAutoNum type="arabicParenR"/>
            </a:pPr>
            <a:r>
              <a:rPr b="0" i="0" lang="en-US" sz="2400" u="none" cap="none" strike="noStrike">
                <a:solidFill>
                  <a:srgbClr val="434343"/>
                </a:solidFill>
                <a:latin typeface="Calibri"/>
                <a:ea typeface="Calibri"/>
                <a:cs typeface="Calibri"/>
                <a:sym typeface="Calibri"/>
              </a:rPr>
              <a:t>Deeply engage all students</a:t>
            </a:r>
            <a:endParaRPr b="0" i="0" sz="2400" u="none" cap="none" strike="noStrike">
              <a:solidFill>
                <a:srgbClr val="434343"/>
              </a:solidFill>
              <a:latin typeface="Calibri"/>
              <a:ea typeface="Calibri"/>
              <a:cs typeface="Calibri"/>
              <a:sym typeface="Calibri"/>
            </a:endParaRPr>
          </a:p>
          <a:p>
            <a:pPr indent="-635000" lvl="0" marL="825500" marR="0" rtl="0" algn="l">
              <a:lnSpc>
                <a:spcPct val="100000"/>
              </a:lnSpc>
              <a:spcBef>
                <a:spcPts val="1000"/>
              </a:spcBef>
              <a:spcAft>
                <a:spcPts val="1000"/>
              </a:spcAft>
              <a:buClr>
                <a:srgbClr val="434343"/>
              </a:buClr>
              <a:buSzPts val="2400"/>
              <a:buFont typeface="Calibri"/>
              <a:buAutoNum type="arabicParenR"/>
            </a:pPr>
            <a:r>
              <a:rPr b="0" i="0" lang="en-US" sz="2400" u="none" cap="none" strike="noStrike">
                <a:solidFill>
                  <a:srgbClr val="434343"/>
                </a:solidFill>
                <a:latin typeface="Calibri"/>
                <a:ea typeface="Calibri"/>
                <a:cs typeface="Calibri"/>
                <a:sym typeface="Calibri"/>
              </a:rPr>
              <a:t>Have high expectations</a:t>
            </a:r>
            <a:endParaRPr b="0" i="0" sz="2400" u="none" cap="none" strike="noStrike">
              <a:solidFill>
                <a:srgbClr val="434343"/>
              </a:solidFill>
              <a:latin typeface="Calibri"/>
              <a:ea typeface="Calibri"/>
              <a:cs typeface="Calibri"/>
              <a:sym typeface="Calibri"/>
            </a:endParaRPr>
          </a:p>
        </p:txBody>
      </p:sp>
      <p:sp>
        <p:nvSpPr>
          <p:cNvPr id="438" name="Google Shape;438;p44"/>
          <p:cNvSpPr/>
          <p:nvPr/>
        </p:nvSpPr>
        <p:spPr>
          <a:xfrm>
            <a:off x="494825" y="3309925"/>
            <a:ext cx="3850800" cy="526500"/>
          </a:xfrm>
          <a:prstGeom prst="rect">
            <a:avLst/>
          </a:prstGeom>
          <a:noFill/>
          <a:ln cap="flat" cmpd="sng" w="82550">
            <a:solidFill>
              <a:srgbClr val="DE82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entury Schoolbook"/>
              <a:ea typeface="Century Schoolbook"/>
              <a:cs typeface="Century Schoolbook"/>
              <a:sym typeface="Century Schoolbook"/>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Google Shape;444;p45"/>
          <p:cNvSpPr txBox="1"/>
          <p:nvPr>
            <p:ph type="title"/>
          </p:nvPr>
        </p:nvSpPr>
        <p:spPr>
          <a:xfrm>
            <a:off x="4" y="0"/>
            <a:ext cx="9144000" cy="10476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3300"/>
              <a:buFont typeface="Calibri"/>
              <a:buNone/>
            </a:pPr>
            <a:r>
              <a:rPr b="0" i="0" lang="en-US" u="none" cap="none" strike="noStrike">
                <a:latin typeface="Calibri"/>
                <a:ea typeface="Calibri"/>
                <a:cs typeface="Calibri"/>
                <a:sym typeface="Calibri"/>
              </a:rPr>
              <a:t>The Impact of High Expectations</a:t>
            </a:r>
            <a:endParaRPr b="0" i="0" u="none" cap="none" strike="noStrike">
              <a:latin typeface="Calibri"/>
              <a:ea typeface="Calibri"/>
              <a:cs typeface="Calibri"/>
              <a:sym typeface="Calibri"/>
            </a:endParaRPr>
          </a:p>
        </p:txBody>
      </p:sp>
      <p:sp>
        <p:nvSpPr>
          <p:cNvPr id="445" name="Google Shape;445;p45"/>
          <p:cNvSpPr txBox="1"/>
          <p:nvPr/>
        </p:nvSpPr>
        <p:spPr>
          <a:xfrm>
            <a:off x="5055545" y="3124764"/>
            <a:ext cx="1454700" cy="855000"/>
          </a:xfrm>
          <a:prstGeom prst="rect">
            <a:avLst/>
          </a:prstGeom>
          <a:noFill/>
          <a:ln cap="flat" cmpd="sng" w="50800">
            <a:solidFill>
              <a:srgbClr val="5A5A5A"/>
            </a:solidFill>
            <a:prstDash val="solid"/>
            <a:round/>
            <a:headEnd len="sm" w="sm" type="none"/>
            <a:tailEnd len="sm" w="sm" type="none"/>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B509F"/>
              </a:buClr>
              <a:buSzPts val="4500"/>
              <a:buFont typeface="Arial"/>
              <a:buNone/>
            </a:pPr>
            <a:r>
              <a:rPr b="1" i="0" lang="en-US" sz="2400" u="none" cap="none" strike="noStrike">
                <a:solidFill>
                  <a:srgbClr val="E78B6F"/>
                </a:solidFill>
                <a:latin typeface="Calibri"/>
                <a:ea typeface="Calibri"/>
                <a:cs typeface="Calibri"/>
                <a:sym typeface="Calibri"/>
              </a:rPr>
              <a:t>7.9 months</a:t>
            </a:r>
            <a:endParaRPr b="0" i="0" sz="2400" u="none" cap="none" strike="noStrike">
              <a:solidFill>
                <a:srgbClr val="E78B6F"/>
              </a:solidFill>
              <a:latin typeface="Arial"/>
              <a:ea typeface="Arial"/>
              <a:cs typeface="Arial"/>
              <a:sym typeface="Arial"/>
            </a:endParaRPr>
          </a:p>
        </p:txBody>
      </p:sp>
      <p:sp>
        <p:nvSpPr>
          <p:cNvPr id="446" name="Google Shape;446;p45"/>
          <p:cNvSpPr txBox="1"/>
          <p:nvPr/>
        </p:nvSpPr>
        <p:spPr>
          <a:xfrm>
            <a:off x="358652" y="1263794"/>
            <a:ext cx="8426700" cy="568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B509F"/>
              </a:buClr>
              <a:buSzPts val="3800"/>
              <a:buFont typeface="Arial"/>
              <a:buNone/>
            </a:pPr>
            <a:r>
              <a:rPr b="1" i="0" lang="en-US" sz="2400" u="none" cap="none" strike="noStrike">
                <a:solidFill>
                  <a:srgbClr val="E78B6F"/>
                </a:solidFill>
                <a:latin typeface="Calibri"/>
                <a:ea typeface="Calibri"/>
                <a:cs typeface="Calibri"/>
                <a:sym typeface="Calibri"/>
              </a:rPr>
              <a:t>How much can students grow when they have a teacher with high expectations?</a:t>
            </a:r>
            <a:endParaRPr b="1" i="0" sz="2400" u="none" cap="none" strike="noStrike">
              <a:solidFill>
                <a:srgbClr val="E78B6F"/>
              </a:solidFill>
              <a:latin typeface="Calibri"/>
              <a:ea typeface="Calibri"/>
              <a:cs typeface="Calibri"/>
              <a:sym typeface="Calibri"/>
            </a:endParaRPr>
          </a:p>
        </p:txBody>
      </p:sp>
      <p:sp>
        <p:nvSpPr>
          <p:cNvPr id="447" name="Google Shape;447;p45"/>
          <p:cNvSpPr txBox="1"/>
          <p:nvPr/>
        </p:nvSpPr>
        <p:spPr>
          <a:xfrm>
            <a:off x="1788366" y="3108887"/>
            <a:ext cx="1495500" cy="846000"/>
          </a:xfrm>
          <a:prstGeom prst="rect">
            <a:avLst/>
          </a:prstGeom>
          <a:noFill/>
          <a:ln cap="flat" cmpd="sng" w="50800">
            <a:solidFill>
              <a:srgbClr val="5A5A5A"/>
            </a:solidFill>
            <a:prstDash val="solid"/>
            <a:round/>
            <a:headEnd len="sm" w="sm" type="none"/>
            <a:tailEnd len="sm" w="sm" type="none"/>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B509F"/>
              </a:buClr>
              <a:buSzPts val="4500"/>
              <a:buFont typeface="Arial"/>
              <a:buNone/>
            </a:pPr>
            <a:r>
              <a:rPr b="1" i="0" lang="en-US" sz="2400" u="none" cap="none" strike="noStrike">
                <a:solidFill>
                  <a:srgbClr val="E78B6F"/>
                </a:solidFill>
                <a:latin typeface="Calibri"/>
                <a:ea typeface="Calibri"/>
                <a:cs typeface="Calibri"/>
                <a:sym typeface="Calibri"/>
              </a:rPr>
              <a:t>4.6 months</a:t>
            </a:r>
            <a:endParaRPr b="0" i="0" sz="2400" u="none" cap="none" strike="noStrike">
              <a:solidFill>
                <a:srgbClr val="E78B6F"/>
              </a:solidFill>
              <a:latin typeface="Arial"/>
              <a:ea typeface="Arial"/>
              <a:cs typeface="Arial"/>
              <a:sym typeface="Arial"/>
            </a:endParaRPr>
          </a:p>
        </p:txBody>
      </p:sp>
      <p:sp>
        <p:nvSpPr>
          <p:cNvPr id="448" name="Google Shape;448;p45"/>
          <p:cNvSpPr txBox="1"/>
          <p:nvPr/>
        </p:nvSpPr>
        <p:spPr>
          <a:xfrm>
            <a:off x="1273049" y="2353893"/>
            <a:ext cx="2526300" cy="538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All </a:t>
            </a:r>
            <a:endParaRPr b="0" i="0" sz="1800" u="none" cap="none" strike="noStrike">
              <a:solidFill>
                <a:srgbClr val="434343"/>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Students</a:t>
            </a:r>
            <a:endParaRPr b="0" i="0" sz="1800" u="none" cap="none" strike="noStrike">
              <a:solidFill>
                <a:srgbClr val="434343"/>
              </a:solidFill>
              <a:latin typeface="Arial"/>
              <a:ea typeface="Arial"/>
              <a:cs typeface="Arial"/>
              <a:sym typeface="Arial"/>
            </a:endParaRPr>
          </a:p>
        </p:txBody>
      </p:sp>
      <p:sp>
        <p:nvSpPr>
          <p:cNvPr id="449" name="Google Shape;449;p45"/>
          <p:cNvSpPr txBox="1"/>
          <p:nvPr/>
        </p:nvSpPr>
        <p:spPr>
          <a:xfrm>
            <a:off x="3686556" y="2329357"/>
            <a:ext cx="4184400" cy="538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Students who started the year significantly below their peers</a:t>
            </a:r>
            <a:endParaRPr b="0" i="0" sz="1800" u="none" cap="none" strike="noStrike">
              <a:solidFill>
                <a:srgbClr val="434343"/>
              </a:solidFill>
              <a:latin typeface="Arial"/>
              <a:ea typeface="Arial"/>
              <a:cs typeface="Arial"/>
              <a:sym typeface="Arial"/>
            </a:endParaRPr>
          </a:p>
        </p:txBody>
      </p:sp>
      <p:sp>
        <p:nvSpPr>
          <p:cNvPr id="450" name="Google Shape;450;p45"/>
          <p:cNvSpPr/>
          <p:nvPr/>
        </p:nvSpPr>
        <p:spPr>
          <a:xfrm>
            <a:off x="7799097" y="4477125"/>
            <a:ext cx="1344900" cy="276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(TNTP, 2018)</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5" name="Shape 455"/>
        <p:cNvGrpSpPr/>
        <p:nvPr/>
      </p:nvGrpSpPr>
      <p:grpSpPr>
        <a:xfrm>
          <a:off x="0" y="0"/>
          <a:ext cx="0" cy="0"/>
          <a:chOff x="0" y="0"/>
          <a:chExt cx="0" cy="0"/>
        </a:xfrm>
      </p:grpSpPr>
      <p:grpSp>
        <p:nvGrpSpPr>
          <p:cNvPr id="456" name="Google Shape;456;p47"/>
          <p:cNvGrpSpPr/>
          <p:nvPr/>
        </p:nvGrpSpPr>
        <p:grpSpPr>
          <a:xfrm>
            <a:off x="1051125" y="2697563"/>
            <a:ext cx="7041750" cy="849012"/>
            <a:chOff x="1665200" y="3269913"/>
            <a:chExt cx="7041750" cy="849012"/>
          </a:xfrm>
        </p:grpSpPr>
        <p:sp>
          <p:nvSpPr>
            <p:cNvPr id="457" name="Google Shape;457;p47"/>
            <p:cNvSpPr/>
            <p:nvPr/>
          </p:nvSpPr>
          <p:spPr>
            <a:xfrm>
              <a:off x="5843150" y="3269913"/>
              <a:ext cx="2863800" cy="849000"/>
            </a:xfrm>
            <a:prstGeom prst="rect">
              <a:avLst/>
            </a:prstGeom>
            <a:no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Teacher Effectiveness</a:t>
              </a:r>
              <a:endParaRPr b="1" i="0" sz="1800" u="none" cap="none" strike="noStrike">
                <a:solidFill>
                  <a:srgbClr val="434343"/>
                </a:solidFill>
                <a:latin typeface="Calibri"/>
                <a:ea typeface="Calibri"/>
                <a:cs typeface="Calibri"/>
                <a:sym typeface="Calibri"/>
              </a:endParaRPr>
            </a:p>
          </p:txBody>
        </p:sp>
        <p:pic>
          <p:nvPicPr>
            <p:cNvPr id="458" name="Google Shape;458;p47"/>
            <p:cNvPicPr preferRelativeResize="0"/>
            <p:nvPr/>
          </p:nvPicPr>
          <p:blipFill rotWithShape="1">
            <a:blip r:embed="rId3">
              <a:alphaModFix/>
            </a:blip>
            <a:srcRect b="0" l="0" r="0" t="0"/>
            <a:stretch/>
          </p:blipFill>
          <p:spPr>
            <a:xfrm rot="5400000">
              <a:off x="4761613" y="3203362"/>
              <a:ext cx="848925" cy="982100"/>
            </a:xfrm>
            <a:prstGeom prst="rect">
              <a:avLst/>
            </a:prstGeom>
            <a:noFill/>
            <a:ln>
              <a:noFill/>
            </a:ln>
          </p:spPr>
        </p:pic>
        <p:sp>
          <p:nvSpPr>
            <p:cNvPr id="459" name="Google Shape;459;p47"/>
            <p:cNvSpPr/>
            <p:nvPr/>
          </p:nvSpPr>
          <p:spPr>
            <a:xfrm>
              <a:off x="1665200" y="3269925"/>
              <a:ext cx="2863800" cy="849000"/>
            </a:xfrm>
            <a:prstGeom prst="rect">
              <a:avLst/>
            </a:prstGeom>
            <a:no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34343"/>
                  </a:solidFill>
                  <a:latin typeface="Calibri"/>
                  <a:ea typeface="Calibri"/>
                  <a:cs typeface="Calibri"/>
                  <a:sym typeface="Calibri"/>
                </a:rPr>
                <a:t>Instructional Materials</a:t>
              </a:r>
              <a:endParaRPr b="1" i="0" sz="1800" u="none" cap="none" strike="noStrike">
                <a:solidFill>
                  <a:srgbClr val="434343"/>
                </a:solidFill>
                <a:latin typeface="Calibri"/>
                <a:ea typeface="Calibri"/>
                <a:cs typeface="Calibri"/>
                <a:sym typeface="Calibri"/>
              </a:endParaRPr>
            </a:p>
          </p:txBody>
        </p:sp>
      </p:grpSp>
      <p:sp>
        <p:nvSpPr>
          <p:cNvPr id="460" name="Google Shape;460;p4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Teachers </a:t>
            </a:r>
            <a:r>
              <a:rPr i="1" lang="en-US"/>
              <a:t>and </a:t>
            </a:r>
            <a:r>
              <a:rPr lang="en-US"/>
              <a:t>Tasks Matter</a:t>
            </a:r>
            <a:endParaRPr/>
          </a:p>
        </p:txBody>
      </p:sp>
      <p:sp>
        <p:nvSpPr>
          <p:cNvPr id="461" name="Google Shape;461;p47"/>
          <p:cNvSpPr txBox="1"/>
          <p:nvPr>
            <p:ph idx="1" type="body"/>
          </p:nvPr>
        </p:nvSpPr>
        <p:spPr>
          <a:xfrm>
            <a:off x="152400" y="1768475"/>
            <a:ext cx="8839200" cy="12228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9081B"/>
              </a:buClr>
              <a:buSzPts val="800"/>
              <a:buFont typeface="Arial"/>
              <a:buNone/>
            </a:pPr>
            <a:r>
              <a:rPr lang="en-US">
                <a:solidFill>
                  <a:srgbClr val="4A4A4A"/>
                </a:solidFill>
              </a:rPr>
              <a:t>The Opportunity Myth tells us the teachers </a:t>
            </a:r>
            <a:r>
              <a:rPr i="1" lang="en-US">
                <a:solidFill>
                  <a:srgbClr val="4A4A4A"/>
                </a:solidFill>
              </a:rPr>
              <a:t>and</a:t>
            </a:r>
            <a:r>
              <a:rPr lang="en-US">
                <a:solidFill>
                  <a:srgbClr val="4A4A4A"/>
                </a:solidFill>
              </a:rPr>
              <a:t> tasks we put in front of students matter.</a:t>
            </a:r>
            <a:endParaRPr b="1">
              <a:solidFill>
                <a:srgbClr val="4A4A4A"/>
              </a:solidFill>
            </a:endParaRPr>
          </a:p>
          <a:p>
            <a:pPr indent="0" lvl="0" marL="0" rtl="0" algn="l">
              <a:spcBef>
                <a:spcPts val="750"/>
              </a:spcBef>
              <a:spcAft>
                <a:spcPts val="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6" name="Shape 466"/>
        <p:cNvGrpSpPr/>
        <p:nvPr/>
      </p:nvGrpSpPr>
      <p:grpSpPr>
        <a:xfrm>
          <a:off x="0" y="0"/>
          <a:ext cx="0" cy="0"/>
          <a:chOff x="0" y="0"/>
          <a:chExt cx="0" cy="0"/>
        </a:xfrm>
      </p:grpSpPr>
      <p:sp>
        <p:nvSpPr>
          <p:cNvPr id="467" name="Google Shape;467;p48"/>
          <p:cNvSpPr txBox="1"/>
          <p:nvPr>
            <p:ph idx="1" type="body"/>
          </p:nvPr>
        </p:nvSpPr>
        <p:spPr>
          <a:xfrm>
            <a:off x="251096" y="1443475"/>
            <a:ext cx="8641800" cy="3543300"/>
          </a:xfrm>
          <a:prstGeom prst="rect">
            <a:avLst/>
          </a:prstGeom>
          <a:noFill/>
          <a:ln>
            <a:noFill/>
          </a:ln>
        </p:spPr>
        <p:txBody>
          <a:bodyPr anchorCtr="0" anchor="t" bIns="68575" lIns="68575" spcFirstLastPara="1" rIns="68575" wrap="square" tIns="68575">
            <a:noAutofit/>
          </a:bodyPr>
          <a:lstStyle/>
          <a:p>
            <a:pPr indent="-304800" lvl="0" marL="457200" rtl="0" algn="l">
              <a:lnSpc>
                <a:spcPct val="100000"/>
              </a:lnSpc>
              <a:spcBef>
                <a:spcPts val="0"/>
              </a:spcBef>
              <a:spcAft>
                <a:spcPts val="0"/>
              </a:spcAft>
              <a:buClr>
                <a:srgbClr val="4A4A4A"/>
              </a:buClr>
              <a:buSzPts val="1200"/>
              <a:buFont typeface="Calibri"/>
              <a:buChar char="•"/>
            </a:pPr>
            <a:r>
              <a:rPr lang="en-US">
                <a:solidFill>
                  <a:srgbClr val="4A4A4A"/>
                </a:solidFill>
              </a:rPr>
              <a:t>Addressing the underlying causes for the gaps raised in the Opportunity Myth is a deep issue, connected to our own implicit biases</a:t>
            </a:r>
            <a:endParaRPr>
              <a:solidFill>
                <a:srgbClr val="4A4A4A"/>
              </a:solidFill>
            </a:endParaRPr>
          </a:p>
          <a:p>
            <a:pPr indent="-304800" lvl="0" marL="457200" rtl="0" algn="l">
              <a:lnSpc>
                <a:spcPct val="150000"/>
              </a:lnSpc>
              <a:spcBef>
                <a:spcPts val="1000"/>
              </a:spcBef>
              <a:spcAft>
                <a:spcPts val="0"/>
              </a:spcAft>
              <a:buClr>
                <a:srgbClr val="4A4A4A"/>
              </a:buClr>
              <a:buSzPts val="1200"/>
              <a:buFont typeface="Calibri"/>
              <a:buChar char="•"/>
            </a:pPr>
            <a:r>
              <a:rPr lang="en-US">
                <a:solidFill>
                  <a:srgbClr val="4A4A4A"/>
                </a:solidFill>
              </a:rPr>
              <a:t>This is NOT something that can be fixed overnight</a:t>
            </a:r>
            <a:endParaRPr>
              <a:solidFill>
                <a:srgbClr val="4A4A4A"/>
              </a:solidFill>
            </a:endParaRPr>
          </a:p>
          <a:p>
            <a:pPr indent="-304800" lvl="0" marL="457200" rtl="0" algn="l">
              <a:lnSpc>
                <a:spcPct val="150000"/>
              </a:lnSpc>
              <a:spcBef>
                <a:spcPts val="0"/>
              </a:spcBef>
              <a:spcAft>
                <a:spcPts val="0"/>
              </a:spcAft>
              <a:buClr>
                <a:srgbClr val="4A4A4A"/>
              </a:buClr>
              <a:buSzPts val="1200"/>
              <a:buFont typeface="Calibri"/>
              <a:buChar char="•"/>
            </a:pPr>
            <a:r>
              <a:rPr lang="en-US">
                <a:solidFill>
                  <a:srgbClr val="4A4A4A"/>
                </a:solidFill>
              </a:rPr>
              <a:t>There is no “quick win” here</a:t>
            </a:r>
            <a:endParaRPr>
              <a:solidFill>
                <a:srgbClr val="4A4A4A"/>
              </a:solidFill>
            </a:endParaRPr>
          </a:p>
          <a:p>
            <a:pPr indent="0" lvl="0" marL="355600" rtl="0" algn="l">
              <a:lnSpc>
                <a:spcPct val="90000"/>
              </a:lnSpc>
              <a:spcBef>
                <a:spcPts val="800"/>
              </a:spcBef>
              <a:spcAft>
                <a:spcPts val="0"/>
              </a:spcAft>
              <a:buClr>
                <a:srgbClr val="5A5A5A"/>
              </a:buClr>
              <a:buSzPts val="3400"/>
              <a:buNone/>
            </a:pPr>
            <a:r>
              <a:t/>
            </a:r>
            <a:endParaRPr>
              <a:solidFill>
                <a:schemeClr val="dk1"/>
              </a:solidFill>
            </a:endParaRPr>
          </a:p>
          <a:p>
            <a:pPr indent="0" lvl="0" marL="139700" rtl="0" algn="ctr">
              <a:lnSpc>
                <a:spcPct val="90000"/>
              </a:lnSpc>
              <a:spcBef>
                <a:spcPts val="800"/>
              </a:spcBef>
              <a:spcAft>
                <a:spcPts val="0"/>
              </a:spcAft>
              <a:buClr>
                <a:schemeClr val="dk2"/>
              </a:buClr>
              <a:buSzPts val="3400"/>
              <a:buNone/>
            </a:pPr>
            <a:r>
              <a:rPr b="1" lang="en-US">
                <a:solidFill>
                  <a:srgbClr val="E78B6F"/>
                </a:solidFill>
              </a:rPr>
              <a:t>So, where do we start?</a:t>
            </a:r>
            <a:endParaRPr>
              <a:solidFill>
                <a:srgbClr val="E78B6F"/>
              </a:solidFill>
            </a:endParaRPr>
          </a:p>
        </p:txBody>
      </p:sp>
      <p:sp>
        <p:nvSpPr>
          <p:cNvPr id="468" name="Google Shape;468;p48"/>
          <p:cNvSpPr txBox="1"/>
          <p:nvPr>
            <p:ph type="title"/>
          </p:nvPr>
        </p:nvSpPr>
        <p:spPr>
          <a:xfrm>
            <a:off x="4" y="0"/>
            <a:ext cx="9144000" cy="10476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3000"/>
              <a:buFont typeface="Calibri"/>
              <a:buNone/>
            </a:pPr>
            <a:r>
              <a:rPr lang="en-US"/>
              <a:t>We have to first acknowledge…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6"/>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304800" lvl="0" marL="457200" marR="0" rtl="0" algn="l">
              <a:lnSpc>
                <a:spcPct val="115000"/>
              </a:lnSpc>
              <a:spcBef>
                <a:spcPts val="0"/>
              </a:spcBef>
              <a:spcAft>
                <a:spcPts val="0"/>
              </a:spcAft>
              <a:buClr>
                <a:srgbClr val="4A4A4A"/>
              </a:buClr>
              <a:buSzPts val="1200"/>
              <a:buFont typeface="Calibri"/>
              <a:buChar char="●"/>
            </a:pPr>
            <a:r>
              <a:rPr lang="en-US">
                <a:solidFill>
                  <a:srgbClr val="4A4A4A"/>
                </a:solidFill>
              </a:rPr>
              <a:t>To gain an understanding of the design of ELA Guidebooks 9-12 (2020)</a:t>
            </a:r>
            <a:endParaRPr>
              <a:solidFill>
                <a:srgbClr val="4A4A4A"/>
              </a:solidFill>
            </a:endParaRPr>
          </a:p>
          <a:p>
            <a:pPr indent="-304800" lvl="0" marL="457200" marR="0" rtl="0" algn="l">
              <a:lnSpc>
                <a:spcPct val="115000"/>
              </a:lnSpc>
              <a:spcBef>
                <a:spcPts val="1000"/>
              </a:spcBef>
              <a:spcAft>
                <a:spcPts val="0"/>
              </a:spcAft>
              <a:buClr>
                <a:srgbClr val="4A4A4A"/>
              </a:buClr>
              <a:buSzPts val="1200"/>
              <a:buFont typeface="Calibri"/>
              <a:buChar char="●"/>
            </a:pPr>
            <a:r>
              <a:rPr lang="en-US">
                <a:solidFill>
                  <a:srgbClr val="4A4A4A"/>
                </a:solidFill>
              </a:rPr>
              <a:t>To recognize the resources available as part of the ELA Guidebooks</a:t>
            </a:r>
            <a:endParaRPr>
              <a:solidFill>
                <a:srgbClr val="4A4A4A"/>
              </a:solidFill>
            </a:endParaRPr>
          </a:p>
          <a:p>
            <a:pPr indent="-304800" lvl="0" marL="457200" marR="0" rtl="0" algn="l">
              <a:lnSpc>
                <a:spcPct val="115000"/>
              </a:lnSpc>
              <a:spcBef>
                <a:spcPts val="1000"/>
              </a:spcBef>
              <a:spcAft>
                <a:spcPts val="0"/>
              </a:spcAft>
              <a:buClr>
                <a:srgbClr val="4A4A4A"/>
              </a:buClr>
              <a:buSzPts val="1200"/>
              <a:buFont typeface="Calibri"/>
              <a:buChar char="●"/>
            </a:pPr>
            <a:r>
              <a:rPr lang="en-US">
                <a:solidFill>
                  <a:srgbClr val="4A4A4A"/>
                </a:solidFill>
              </a:rPr>
              <a:t>To examine the evaluation plan and assessment system built into the units</a:t>
            </a:r>
            <a:endParaRPr/>
          </a:p>
          <a:p>
            <a:pPr indent="-304800" lvl="0" marL="457200" marR="0" rtl="0" algn="l">
              <a:lnSpc>
                <a:spcPct val="115000"/>
              </a:lnSpc>
              <a:spcBef>
                <a:spcPts val="1000"/>
              </a:spcBef>
              <a:spcAft>
                <a:spcPts val="0"/>
              </a:spcAft>
              <a:buClr>
                <a:srgbClr val="4A4A4A"/>
              </a:buClr>
              <a:buSzPts val="1200"/>
              <a:buFont typeface="Calibri"/>
              <a:buChar char="●"/>
            </a:pPr>
            <a:r>
              <a:rPr lang="en-US">
                <a:solidFill>
                  <a:srgbClr val="4A4A4A"/>
                </a:solidFill>
              </a:rPr>
              <a:t>To learn and practice how to prepare to teach a Guidebooks 9-12 unit and lesson successfully</a:t>
            </a:r>
            <a:endParaRPr>
              <a:solidFill>
                <a:srgbClr val="4A4A4A"/>
              </a:solidFill>
            </a:endParaRPr>
          </a:p>
        </p:txBody>
      </p:sp>
      <p:sp>
        <p:nvSpPr>
          <p:cNvPr id="93" name="Google Shape;93;p6"/>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latin typeface="Calibri"/>
                <a:ea typeface="Calibri"/>
                <a:cs typeface="Calibri"/>
                <a:sym typeface="Calibri"/>
              </a:rPr>
              <a:t>ELA Guidebooks </a:t>
            </a:r>
            <a:br>
              <a:rPr lang="en-US">
                <a:latin typeface="Calibri"/>
                <a:ea typeface="Calibri"/>
                <a:cs typeface="Calibri"/>
                <a:sym typeface="Calibri"/>
              </a:rPr>
            </a:br>
            <a:r>
              <a:rPr lang="en-US">
                <a:latin typeface="Calibri"/>
                <a:ea typeface="Calibri"/>
                <a:cs typeface="Calibri"/>
                <a:sym typeface="Calibri"/>
              </a:rPr>
              <a:t>9-12 Objectives</a:t>
            </a:r>
            <a:br>
              <a:rPr lang="en-US">
                <a:latin typeface="Calibri"/>
                <a:ea typeface="Calibri"/>
                <a:cs typeface="Calibri"/>
                <a:sym typeface="Calibri"/>
              </a:rPr>
            </a:br>
            <a:r>
              <a:rPr i="1" lang="en-US">
                <a:latin typeface="Calibri"/>
                <a:ea typeface="Calibri"/>
                <a:cs typeface="Calibri"/>
                <a:sym typeface="Calibri"/>
              </a:rPr>
              <a:t>(Modules 1-3) </a:t>
            </a:r>
            <a:endParaRPr i="1">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4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Overarching Goals of the Curriculum</a:t>
            </a:r>
            <a:endParaRPr/>
          </a:p>
        </p:txBody>
      </p:sp>
      <p:sp>
        <p:nvSpPr>
          <p:cNvPr id="475" name="Google Shape;475;p49"/>
          <p:cNvSpPr txBox="1"/>
          <p:nvPr>
            <p:ph idx="1" type="body"/>
          </p:nvPr>
        </p:nvSpPr>
        <p:spPr>
          <a:xfrm>
            <a:off x="152400" y="1130675"/>
            <a:ext cx="8839200" cy="3555600"/>
          </a:xfrm>
          <a:prstGeom prst="rect">
            <a:avLst/>
          </a:prstGeom>
          <a:noFill/>
          <a:ln>
            <a:noFill/>
          </a:ln>
        </p:spPr>
        <p:txBody>
          <a:bodyPr anchorCtr="0" anchor="ctr" bIns="91425" lIns="91425" spcFirstLastPara="1" rIns="91425" wrap="square" tIns="91425">
            <a:noAutofit/>
          </a:bodyPr>
          <a:lstStyle/>
          <a:p>
            <a:pPr indent="-360045" lvl="0" marL="457200" marR="0" rtl="0" algn="l">
              <a:lnSpc>
                <a:spcPct val="90000"/>
              </a:lnSpc>
              <a:spcBef>
                <a:spcPts val="0"/>
              </a:spcBef>
              <a:spcAft>
                <a:spcPts val="0"/>
              </a:spcAft>
              <a:buClr>
                <a:srgbClr val="434343"/>
              </a:buClr>
              <a:buSzPts val="1200"/>
              <a:buFont typeface="Calibri"/>
              <a:buChar char="●"/>
            </a:pPr>
            <a:r>
              <a:rPr lang="en-US">
                <a:solidFill>
                  <a:srgbClr val="434343"/>
                </a:solidFill>
              </a:rPr>
              <a:t>Establish, build, and expand a powerful learning </a:t>
            </a:r>
            <a:r>
              <a:rPr b="1" lang="en-US">
                <a:solidFill>
                  <a:srgbClr val="E78B6F"/>
                </a:solidFill>
              </a:rPr>
              <a:t>community</a:t>
            </a:r>
            <a:endParaRPr b="1">
              <a:solidFill>
                <a:srgbClr val="E78B6F"/>
              </a:solidFill>
            </a:endParaRPr>
          </a:p>
          <a:p>
            <a:pPr indent="-360045" lvl="0" marL="457200" marR="0" rtl="0" algn="l">
              <a:lnSpc>
                <a:spcPct val="90000"/>
              </a:lnSpc>
              <a:spcBef>
                <a:spcPts val="1000"/>
              </a:spcBef>
              <a:spcAft>
                <a:spcPts val="0"/>
              </a:spcAft>
              <a:buClr>
                <a:srgbClr val="434343"/>
              </a:buClr>
              <a:buSzPts val="1200"/>
              <a:buFont typeface="Calibri"/>
              <a:buChar char="●"/>
            </a:pPr>
            <a:r>
              <a:rPr lang="en-US">
                <a:solidFill>
                  <a:srgbClr val="434343"/>
                </a:solidFill>
              </a:rPr>
              <a:t>Build student </a:t>
            </a:r>
            <a:r>
              <a:rPr b="1" lang="en-US">
                <a:solidFill>
                  <a:srgbClr val="E78B6F"/>
                </a:solidFill>
              </a:rPr>
              <a:t>knowledge</a:t>
            </a:r>
            <a:r>
              <a:rPr lang="en-US">
                <a:solidFill>
                  <a:srgbClr val="E78B6F"/>
                </a:solidFill>
              </a:rPr>
              <a:t> </a:t>
            </a:r>
            <a:r>
              <a:rPr lang="en-US">
                <a:solidFill>
                  <a:srgbClr val="434343"/>
                </a:solidFill>
              </a:rPr>
              <a:t>and perspectives about substantive topics and </a:t>
            </a:r>
            <a:r>
              <a:rPr b="1" lang="en-US">
                <a:solidFill>
                  <a:srgbClr val="E78B6F"/>
                </a:solidFill>
              </a:rPr>
              <a:t>meaningful texts</a:t>
            </a:r>
            <a:endParaRPr b="1">
              <a:solidFill>
                <a:srgbClr val="E78B6F"/>
              </a:solidFill>
            </a:endParaRPr>
          </a:p>
          <a:p>
            <a:pPr indent="-360045" lvl="0" marL="457200" marR="0" rtl="0" algn="l">
              <a:lnSpc>
                <a:spcPct val="90000"/>
              </a:lnSpc>
              <a:spcBef>
                <a:spcPts val="1000"/>
              </a:spcBef>
              <a:spcAft>
                <a:spcPts val="0"/>
              </a:spcAft>
              <a:buClr>
                <a:srgbClr val="434343"/>
              </a:buClr>
              <a:buSzPts val="1200"/>
              <a:buFont typeface="Calibri"/>
              <a:buChar char="●"/>
            </a:pPr>
            <a:r>
              <a:rPr lang="en-US">
                <a:solidFill>
                  <a:srgbClr val="434343"/>
                </a:solidFill>
              </a:rPr>
              <a:t>Provide a suite of optional </a:t>
            </a:r>
            <a:r>
              <a:rPr b="1" lang="en-US">
                <a:solidFill>
                  <a:srgbClr val="E78B6F"/>
                </a:solidFill>
              </a:rPr>
              <a:t>supports</a:t>
            </a:r>
            <a:r>
              <a:rPr lang="en-US">
                <a:solidFill>
                  <a:srgbClr val="E78B6F"/>
                </a:solidFill>
              </a:rPr>
              <a:t> </a:t>
            </a:r>
            <a:r>
              <a:rPr lang="en-US">
                <a:solidFill>
                  <a:srgbClr val="434343"/>
                </a:solidFill>
              </a:rPr>
              <a:t>to help students of varying abilities access a challenging curriculum</a:t>
            </a:r>
            <a:endParaRPr>
              <a:solidFill>
                <a:srgbClr val="434343"/>
              </a:solidFill>
            </a:endParaRPr>
          </a:p>
          <a:p>
            <a:pPr indent="-360045" lvl="0" marL="457200" marR="0" rtl="0" algn="l">
              <a:lnSpc>
                <a:spcPct val="90000"/>
              </a:lnSpc>
              <a:spcBef>
                <a:spcPts val="1000"/>
              </a:spcBef>
              <a:spcAft>
                <a:spcPts val="0"/>
              </a:spcAft>
              <a:buClr>
                <a:srgbClr val="434343"/>
              </a:buClr>
              <a:buSzPts val="1200"/>
              <a:buFont typeface="Calibri"/>
              <a:buChar char="●"/>
            </a:pPr>
            <a:r>
              <a:rPr lang="en-US">
                <a:solidFill>
                  <a:srgbClr val="434343"/>
                </a:solidFill>
              </a:rPr>
              <a:t>Provide information about how to adjust lessons to meet </a:t>
            </a:r>
            <a:r>
              <a:rPr b="1" lang="en-US">
                <a:solidFill>
                  <a:srgbClr val="E78B6F"/>
                </a:solidFill>
              </a:rPr>
              <a:t>students’ needs</a:t>
            </a:r>
            <a:endParaRPr b="1">
              <a:solidFill>
                <a:srgbClr val="E78B6F"/>
              </a:solidFill>
            </a:endParaRPr>
          </a:p>
          <a:p>
            <a:pPr indent="-360045" lvl="0" marL="457200" marR="0" rtl="0" algn="l">
              <a:lnSpc>
                <a:spcPct val="90000"/>
              </a:lnSpc>
              <a:spcBef>
                <a:spcPts val="1000"/>
              </a:spcBef>
              <a:spcAft>
                <a:spcPts val="1000"/>
              </a:spcAft>
              <a:buClr>
                <a:srgbClr val="434343"/>
              </a:buClr>
              <a:buSzPts val="1200"/>
              <a:buFont typeface="Calibri"/>
              <a:buChar char="●"/>
            </a:pPr>
            <a:r>
              <a:rPr lang="en-US">
                <a:solidFill>
                  <a:srgbClr val="434343"/>
                </a:solidFill>
              </a:rPr>
              <a:t>Create a </a:t>
            </a:r>
            <a:r>
              <a:rPr b="1" lang="en-US">
                <a:solidFill>
                  <a:srgbClr val="E78B6F"/>
                </a:solidFill>
              </a:rPr>
              <a:t>coherent </a:t>
            </a:r>
            <a:r>
              <a:rPr b="1" lang="en-US">
                <a:solidFill>
                  <a:srgbClr val="E78B6F"/>
                </a:solidFill>
              </a:rPr>
              <a:t>system</a:t>
            </a:r>
            <a:r>
              <a:rPr lang="en-US">
                <a:solidFill>
                  <a:srgbClr val="434343"/>
                </a:solidFill>
              </a:rPr>
              <a:t> of instruction and assessment</a:t>
            </a:r>
            <a:endParaRPr>
              <a:solidFill>
                <a:srgbClr val="434343"/>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0" name="Shape 480"/>
        <p:cNvGrpSpPr/>
        <p:nvPr/>
      </p:nvGrpSpPr>
      <p:grpSpPr>
        <a:xfrm>
          <a:off x="0" y="0"/>
          <a:ext cx="0" cy="0"/>
          <a:chOff x="0" y="0"/>
          <a:chExt cx="0" cy="0"/>
        </a:xfrm>
      </p:grpSpPr>
      <p:sp>
        <p:nvSpPr>
          <p:cNvPr id="481" name="Google Shape;481;p5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Revisit Your Ideal ELA Classroom</a:t>
            </a:r>
            <a:endParaRPr/>
          </a:p>
        </p:txBody>
      </p:sp>
      <p:grpSp>
        <p:nvGrpSpPr>
          <p:cNvPr id="482" name="Google Shape;482;p50"/>
          <p:cNvGrpSpPr/>
          <p:nvPr/>
        </p:nvGrpSpPr>
        <p:grpSpPr>
          <a:xfrm>
            <a:off x="1305738" y="2310175"/>
            <a:ext cx="6532525" cy="1212484"/>
            <a:chOff x="1305738" y="2310175"/>
            <a:chExt cx="6532525" cy="1212484"/>
          </a:xfrm>
        </p:grpSpPr>
        <p:grpSp>
          <p:nvGrpSpPr>
            <p:cNvPr id="483" name="Google Shape;483;p50"/>
            <p:cNvGrpSpPr/>
            <p:nvPr/>
          </p:nvGrpSpPr>
          <p:grpSpPr>
            <a:xfrm>
              <a:off x="1305738" y="2310175"/>
              <a:ext cx="6532525" cy="1212474"/>
              <a:chOff x="1462275" y="2266950"/>
              <a:chExt cx="6532525" cy="1212474"/>
            </a:xfrm>
          </p:grpSpPr>
          <p:pic>
            <p:nvPicPr>
              <p:cNvPr id="484" name="Google Shape;484;p50"/>
              <p:cNvPicPr preferRelativeResize="0"/>
              <p:nvPr/>
            </p:nvPicPr>
            <p:blipFill rotWithShape="1">
              <a:blip r:embed="rId3">
                <a:alphaModFix/>
              </a:blip>
              <a:srcRect b="0" l="0" r="0" t="0"/>
              <a:stretch/>
            </p:blipFill>
            <p:spPr>
              <a:xfrm>
                <a:off x="1462275" y="2266951"/>
                <a:ext cx="1212475" cy="1212473"/>
              </a:xfrm>
              <a:prstGeom prst="rect">
                <a:avLst/>
              </a:prstGeom>
              <a:noFill/>
              <a:ln>
                <a:noFill/>
              </a:ln>
            </p:spPr>
          </p:pic>
          <p:pic>
            <p:nvPicPr>
              <p:cNvPr id="485" name="Google Shape;485;p50"/>
              <p:cNvPicPr preferRelativeResize="0"/>
              <p:nvPr/>
            </p:nvPicPr>
            <p:blipFill rotWithShape="1">
              <a:blip r:embed="rId4">
                <a:alphaModFix/>
              </a:blip>
              <a:srcRect b="0" l="0" r="0" t="0"/>
              <a:stretch/>
            </p:blipFill>
            <p:spPr>
              <a:xfrm>
                <a:off x="6782325" y="2266950"/>
                <a:ext cx="1212475" cy="1212473"/>
              </a:xfrm>
              <a:prstGeom prst="rect">
                <a:avLst/>
              </a:prstGeom>
              <a:noFill/>
              <a:ln>
                <a:noFill/>
              </a:ln>
            </p:spPr>
          </p:pic>
        </p:grpSp>
        <p:pic>
          <p:nvPicPr>
            <p:cNvPr id="486" name="Google Shape;486;p50"/>
            <p:cNvPicPr preferRelativeResize="0"/>
            <p:nvPr/>
          </p:nvPicPr>
          <p:blipFill rotWithShape="1">
            <a:blip r:embed="rId5">
              <a:alphaModFix/>
            </a:blip>
            <a:srcRect b="0" l="0" r="0" t="0"/>
            <a:stretch/>
          </p:blipFill>
          <p:spPr>
            <a:xfrm>
              <a:off x="3965760" y="2310184"/>
              <a:ext cx="1212475" cy="1212475"/>
            </a:xfrm>
            <a:prstGeom prst="rect">
              <a:avLst/>
            </a:prstGeom>
            <a:noFill/>
            <a:ln>
              <a:noFill/>
            </a:ln>
          </p:spPr>
        </p:pic>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Google Shape;492;p6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The Scope of Our Work </a:t>
            </a:r>
            <a:endParaRPr/>
          </a:p>
        </p:txBody>
      </p:sp>
      <p:sp>
        <p:nvSpPr>
          <p:cNvPr id="493" name="Google Shape;493;p63"/>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90000"/>
              </a:lnSpc>
              <a:spcBef>
                <a:spcPts val="750"/>
              </a:spcBef>
              <a:spcAft>
                <a:spcPts val="0"/>
              </a:spcAft>
              <a:buClr>
                <a:schemeClr val="dk1"/>
              </a:buClr>
              <a:buSzPts val="1800"/>
              <a:buFont typeface="Arial"/>
              <a:buNone/>
            </a:pPr>
            <a:r>
              <a:t/>
            </a:r>
            <a:endParaRPr/>
          </a:p>
        </p:txBody>
      </p:sp>
      <p:grpSp>
        <p:nvGrpSpPr>
          <p:cNvPr id="494" name="Google Shape;494;p63"/>
          <p:cNvGrpSpPr/>
          <p:nvPr/>
        </p:nvGrpSpPr>
        <p:grpSpPr>
          <a:xfrm>
            <a:off x="5735313" y="1270327"/>
            <a:ext cx="3387908" cy="3119273"/>
            <a:chOff x="5632325" y="940559"/>
            <a:chExt cx="3387908" cy="3119273"/>
          </a:xfrm>
        </p:grpSpPr>
        <p:sp>
          <p:nvSpPr>
            <p:cNvPr id="495" name="Google Shape;495;p63"/>
            <p:cNvSpPr/>
            <p:nvPr/>
          </p:nvSpPr>
          <p:spPr>
            <a:xfrm>
              <a:off x="5632325" y="940559"/>
              <a:ext cx="3387908" cy="891900"/>
            </a:xfrm>
            <a:prstGeom prst="chevron">
              <a:avLst>
                <a:gd fmla="val 50000" name="adj"/>
              </a:avLst>
            </a:prstGeom>
            <a:solidFill>
              <a:srgbClr val="E78B6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Express Understanding Cycle</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2 days, separated by 4-6 weeks</a:t>
              </a:r>
              <a:endParaRPr b="0" i="0" sz="1400" u="none" cap="none" strike="noStrike">
                <a:solidFill>
                  <a:srgbClr val="434343"/>
                </a:solidFill>
                <a:latin typeface="Calibri"/>
                <a:ea typeface="Calibri"/>
                <a:cs typeface="Calibri"/>
                <a:sym typeface="Calibri"/>
              </a:endParaRPr>
            </a:p>
          </p:txBody>
        </p:sp>
        <p:sp>
          <p:nvSpPr>
            <p:cNvPr id="496" name="Google Shape;496;p63"/>
            <p:cNvSpPr txBox="1"/>
            <p:nvPr/>
          </p:nvSpPr>
          <p:spPr>
            <a:xfrm>
              <a:off x="5776788" y="1832332"/>
              <a:ext cx="2996400" cy="2227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Focus on supporting all learners to </a:t>
              </a:r>
              <a:r>
                <a:rPr b="1" i="0" lang="en-US" sz="1800" u="none" cap="none" strike="noStrike">
                  <a:solidFill>
                    <a:srgbClr val="4A4A4A"/>
                  </a:solidFill>
                  <a:latin typeface="Calibri"/>
                  <a:ea typeface="Calibri"/>
                  <a:cs typeface="Calibri"/>
                  <a:sym typeface="Calibri"/>
                </a:rPr>
                <a:t>express understanding of complex texts</a:t>
              </a:r>
              <a:r>
                <a:rPr b="0" i="0" lang="en-US" sz="1800" u="none" cap="none" strike="noStrike">
                  <a:solidFill>
                    <a:srgbClr val="4A4A4A"/>
                  </a:solidFill>
                  <a:latin typeface="Calibri"/>
                  <a:ea typeface="Calibri"/>
                  <a:cs typeface="Calibri"/>
                  <a:sym typeface="Calibri"/>
                </a:rPr>
                <a:t> through the writing practices included in the ELA Guidebooks 9-12 (2020)</a:t>
              </a:r>
              <a:endParaRPr b="0" i="0" sz="1800" u="none" cap="none" strike="noStrike">
                <a:solidFill>
                  <a:srgbClr val="4A4A4A"/>
                </a:solidFill>
                <a:latin typeface="Calibri"/>
                <a:ea typeface="Calibri"/>
                <a:cs typeface="Calibri"/>
                <a:sym typeface="Calibri"/>
              </a:endParaRPr>
            </a:p>
          </p:txBody>
        </p:sp>
      </p:grpSp>
      <p:grpSp>
        <p:nvGrpSpPr>
          <p:cNvPr id="497" name="Google Shape;497;p63"/>
          <p:cNvGrpSpPr/>
          <p:nvPr/>
        </p:nvGrpSpPr>
        <p:grpSpPr>
          <a:xfrm>
            <a:off x="102988" y="1270323"/>
            <a:ext cx="3228218" cy="3274777"/>
            <a:chOff x="0" y="967105"/>
            <a:chExt cx="3228218" cy="3274777"/>
          </a:xfrm>
        </p:grpSpPr>
        <p:sp>
          <p:nvSpPr>
            <p:cNvPr id="498" name="Google Shape;498;p63"/>
            <p:cNvSpPr/>
            <p:nvPr/>
          </p:nvSpPr>
          <p:spPr>
            <a:xfrm>
              <a:off x="0" y="967105"/>
              <a:ext cx="3228218" cy="891900"/>
            </a:xfrm>
            <a:prstGeom prst="homePlate">
              <a:avLst>
                <a:gd fmla="val 50000" name="adj"/>
              </a:avLst>
            </a:prstGeom>
            <a:solidFill>
              <a:srgbClr val="6E67A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Introduction to the Curriculum (“Bootcamp”)</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3 consecutive days</a:t>
              </a:r>
              <a:endParaRPr b="0" i="0" sz="1400" u="none" cap="none" strike="noStrike">
                <a:solidFill>
                  <a:srgbClr val="434343"/>
                </a:solidFill>
                <a:latin typeface="Calibri"/>
                <a:ea typeface="Calibri"/>
                <a:cs typeface="Calibri"/>
                <a:sym typeface="Calibri"/>
              </a:endParaRPr>
            </a:p>
          </p:txBody>
        </p:sp>
        <p:sp>
          <p:nvSpPr>
            <p:cNvPr id="499" name="Google Shape;499;p63"/>
            <p:cNvSpPr txBox="1"/>
            <p:nvPr/>
          </p:nvSpPr>
          <p:spPr>
            <a:xfrm>
              <a:off x="169913" y="1858982"/>
              <a:ext cx="26256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1" i="0" lang="en-US" sz="1800" u="none" cap="none" strike="noStrike">
                  <a:solidFill>
                    <a:srgbClr val="4A4A4A"/>
                  </a:solidFill>
                  <a:latin typeface="Calibri"/>
                  <a:ea typeface="Calibri"/>
                  <a:cs typeface="Calibri"/>
                  <a:sym typeface="Calibri"/>
                </a:rPr>
                <a:t>Build knowledge</a:t>
              </a:r>
              <a:r>
                <a:rPr b="0" i="0" lang="en-US" sz="1800" u="none" cap="none" strike="noStrike">
                  <a:solidFill>
                    <a:srgbClr val="4A4A4A"/>
                  </a:solidFill>
                  <a:latin typeface="Calibri"/>
                  <a:ea typeface="Calibri"/>
                  <a:cs typeface="Calibri"/>
                  <a:sym typeface="Calibri"/>
                </a:rPr>
                <a:t> about the design, approach, and updates that make up the </a:t>
              </a:r>
              <a:r>
                <a:rPr b="1" i="0" lang="en-US" sz="1800" u="none" cap="none" strike="noStrike">
                  <a:solidFill>
                    <a:srgbClr val="4A4A4A"/>
                  </a:solidFill>
                  <a:latin typeface="Calibri"/>
                  <a:ea typeface="Calibri"/>
                  <a:cs typeface="Calibri"/>
                  <a:sym typeface="Calibri"/>
                </a:rPr>
                <a:t>new </a:t>
              </a:r>
              <a:r>
                <a:rPr b="0" i="0" lang="en-US" sz="1800" u="none" cap="none" strike="noStrike">
                  <a:solidFill>
                    <a:srgbClr val="4A4A4A"/>
                  </a:solidFill>
                  <a:latin typeface="Calibri"/>
                  <a:ea typeface="Calibri"/>
                  <a:cs typeface="Calibri"/>
                  <a:sym typeface="Calibri"/>
                </a:rPr>
                <a:t>Louisiana ELA Guidebooks 9-12 (2020)</a:t>
              </a:r>
              <a:endParaRPr b="0" i="0" sz="1800" u="none" cap="none" strike="noStrike">
                <a:solidFill>
                  <a:srgbClr val="4A4A4A"/>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rgbClr val="000000"/>
                </a:solidFill>
                <a:latin typeface="Calibri"/>
                <a:ea typeface="Calibri"/>
                <a:cs typeface="Calibri"/>
                <a:sym typeface="Calibri"/>
              </a:endParaRPr>
            </a:p>
          </p:txBody>
        </p:sp>
      </p:grpSp>
      <p:grpSp>
        <p:nvGrpSpPr>
          <p:cNvPr id="500" name="Google Shape;500;p63"/>
          <p:cNvGrpSpPr/>
          <p:nvPr/>
        </p:nvGrpSpPr>
        <p:grpSpPr>
          <a:xfrm>
            <a:off x="2898600" y="1270318"/>
            <a:ext cx="3429006" cy="3274683"/>
            <a:chOff x="2944197" y="967009"/>
            <a:chExt cx="3305703" cy="3274683"/>
          </a:xfrm>
        </p:grpSpPr>
        <p:sp>
          <p:nvSpPr>
            <p:cNvPr id="501" name="Google Shape;501;p63"/>
            <p:cNvSpPr/>
            <p:nvPr/>
          </p:nvSpPr>
          <p:spPr>
            <a:xfrm>
              <a:off x="2944200" y="967009"/>
              <a:ext cx="3305700" cy="891900"/>
            </a:xfrm>
            <a:prstGeom prst="chevron">
              <a:avLst>
                <a:gd fmla="val 50000" name="adj"/>
              </a:avLst>
            </a:prstGeom>
            <a:solidFill>
              <a:srgbClr val="7CAED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Read and Understand Cycle</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2 days, separated by 4-6 weeks</a:t>
              </a:r>
              <a:endParaRPr b="0" i="0" sz="1400" u="none" cap="none" strike="noStrike">
                <a:solidFill>
                  <a:srgbClr val="434343"/>
                </a:solidFill>
                <a:latin typeface="Calibri"/>
                <a:ea typeface="Calibri"/>
                <a:cs typeface="Calibri"/>
                <a:sym typeface="Calibri"/>
              </a:endParaRPr>
            </a:p>
          </p:txBody>
        </p:sp>
        <p:sp>
          <p:nvSpPr>
            <p:cNvPr id="502" name="Google Shape;502;p63"/>
            <p:cNvSpPr txBox="1"/>
            <p:nvPr/>
          </p:nvSpPr>
          <p:spPr>
            <a:xfrm>
              <a:off x="2944197" y="1858792"/>
              <a:ext cx="28740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Focus on supporting all learners to</a:t>
              </a:r>
              <a:r>
                <a:rPr b="1" i="0" lang="en-US" sz="1800" u="none" cap="none" strike="noStrike">
                  <a:solidFill>
                    <a:srgbClr val="4A4A4A"/>
                  </a:solidFill>
                  <a:latin typeface="Calibri"/>
                  <a:ea typeface="Calibri"/>
                  <a:cs typeface="Calibri"/>
                  <a:sym typeface="Calibri"/>
                </a:rPr>
                <a:t> read and understand complex texts </a:t>
              </a:r>
              <a:r>
                <a:rPr b="0" i="0" lang="en-US" sz="1800" u="none" cap="none" strike="noStrike">
                  <a:solidFill>
                    <a:srgbClr val="4A4A4A"/>
                  </a:solidFill>
                  <a:latin typeface="Calibri"/>
                  <a:ea typeface="Calibri"/>
                  <a:cs typeface="Calibri"/>
                  <a:sym typeface="Calibri"/>
                </a:rPr>
                <a:t>through core and optional activities included in the ELA Guidebooks 9-12 (2020)</a:t>
              </a:r>
              <a:endParaRPr b="0" i="0" sz="1800" u="none" cap="none" strike="noStrike">
                <a:solidFill>
                  <a:srgbClr val="4A4A4A"/>
                </a:solidFill>
                <a:latin typeface="Calibri"/>
                <a:ea typeface="Calibri"/>
                <a:cs typeface="Calibri"/>
                <a:sym typeface="Calibri"/>
              </a:endParaRPr>
            </a:p>
          </p:txBody>
        </p:sp>
      </p:grpSp>
      <p:sp>
        <p:nvSpPr>
          <p:cNvPr id="503" name="Google Shape;503;p63"/>
          <p:cNvSpPr/>
          <p:nvPr/>
        </p:nvSpPr>
        <p:spPr>
          <a:xfrm>
            <a:off x="1412275" y="3840175"/>
            <a:ext cx="512400" cy="790800"/>
          </a:xfrm>
          <a:prstGeom prst="upArrow">
            <a:avLst>
              <a:gd fmla="val 50000" name="adj1"/>
              <a:gd fmla="val 50000" name="adj2"/>
            </a:avLst>
          </a:prstGeom>
          <a:solidFill>
            <a:srgbClr val="6E67AF"/>
          </a:solidFill>
          <a:ln cap="flat" cmpd="sng" w="9525">
            <a:solidFill>
              <a:srgbClr val="41404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p63"/>
          <p:cNvSpPr/>
          <p:nvPr/>
        </p:nvSpPr>
        <p:spPr>
          <a:xfrm>
            <a:off x="2861022" y="2221073"/>
            <a:ext cx="6139200" cy="2073300"/>
          </a:xfrm>
          <a:prstGeom prst="rect">
            <a:avLst/>
          </a:prstGeom>
          <a:solidFill>
            <a:srgbClr val="F6F7F2">
              <a:alpha val="6078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5" name="Google Shape;505;p63"/>
          <p:cNvSpPr/>
          <p:nvPr/>
        </p:nvSpPr>
        <p:spPr>
          <a:xfrm>
            <a:off x="2766747" y="679373"/>
            <a:ext cx="6568200" cy="2073300"/>
          </a:xfrm>
          <a:prstGeom prst="notchedRightArrow">
            <a:avLst>
              <a:gd fmla="val 53846" name="adj1"/>
              <a:gd fmla="val 52565" name="adj2"/>
            </a:avLst>
          </a:prstGeom>
          <a:solidFill>
            <a:srgbClr val="F6F7F2">
              <a:alpha val="6078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0" name="Shape 510"/>
        <p:cNvGrpSpPr/>
        <p:nvPr/>
      </p:nvGrpSpPr>
      <p:grpSpPr>
        <a:xfrm>
          <a:off x="0" y="0"/>
          <a:ext cx="0" cy="0"/>
          <a:chOff x="0" y="0"/>
          <a:chExt cx="0" cy="0"/>
        </a:xfrm>
      </p:grpSpPr>
      <p:sp>
        <p:nvSpPr>
          <p:cNvPr id="511" name="Google Shape;511;g88254a00e5_0_42"/>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extLst>
                  <a:ext uri="http://customooxmlschemas.google.com/">
                    <go:slidesCustomData xmlns:go="http://customooxmlschemas.google.com/" textRoundtripDataId="10"/>
                  </a:ext>
                </a:extLst>
              </a:rPr>
              <a:t>Take</a:t>
            </a:r>
            <a:r>
              <a:rPr b="1" lang="en-US">
                <a:solidFill>
                  <a:schemeClr val="dk1"/>
                </a:solidFill>
              </a:rPr>
              <a:t> a break!</a:t>
            </a:r>
            <a:endParaRPr b="1">
              <a:solidFill>
                <a:schemeClr val="dk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6" name="Shape 516"/>
        <p:cNvGrpSpPr/>
        <p:nvPr/>
      </p:nvGrpSpPr>
      <p:grpSpPr>
        <a:xfrm>
          <a:off x="0" y="0"/>
          <a:ext cx="0" cy="0"/>
          <a:chOff x="0" y="0"/>
          <a:chExt cx="0" cy="0"/>
        </a:xfrm>
      </p:grpSpPr>
      <p:sp>
        <p:nvSpPr>
          <p:cNvPr id="517" name="Google Shape;517;p53"/>
          <p:cNvSpPr txBox="1"/>
          <p:nvPr>
            <p:ph type="title"/>
          </p:nvPr>
        </p:nvSpPr>
        <p:spPr>
          <a:xfrm>
            <a:off x="4208744" y="1631875"/>
            <a:ext cx="4935005" cy="2032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000000"/>
              </a:buClr>
              <a:buSzPts val="2800"/>
              <a:buFont typeface="Arial"/>
              <a:buNone/>
            </a:pPr>
            <a:r>
              <a:rPr b="1" lang="en-US">
                <a:extLst>
                  <a:ext uri="http://customooxmlschemas.google.com/">
                    <go:slidesCustomData xmlns:go="http://customooxmlschemas.google.com/" textRoundtripDataId="11"/>
                  </a:ext>
                </a:extLst>
              </a:rPr>
              <a:t>Session</a:t>
            </a:r>
            <a:r>
              <a:rPr b="1" lang="en-US"/>
              <a:t> 2</a:t>
            </a:r>
            <a:endParaRPr b="1"/>
          </a:p>
          <a:p>
            <a:pPr indent="0" lvl="0" marL="0" rtl="0" algn="ctr">
              <a:lnSpc>
                <a:spcPct val="90000"/>
              </a:lnSpc>
              <a:spcBef>
                <a:spcPts val="0"/>
              </a:spcBef>
              <a:spcAft>
                <a:spcPts val="0"/>
              </a:spcAft>
              <a:buSzPts val="2800"/>
              <a:buNone/>
            </a:pPr>
            <a:r>
              <a:rPr lang="en-US"/>
              <a:t>The ELA Instructional Shifts in the Guidebooks </a:t>
            </a:r>
            <a:br>
              <a:rPr lang="en-US"/>
            </a:br>
            <a:r>
              <a:rPr lang="en-US"/>
              <a:t>(Complexity and Evidence)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2" name="Shape 522"/>
        <p:cNvGrpSpPr/>
        <p:nvPr/>
      </p:nvGrpSpPr>
      <p:grpSpPr>
        <a:xfrm>
          <a:off x="0" y="0"/>
          <a:ext cx="0" cy="0"/>
          <a:chOff x="0" y="0"/>
          <a:chExt cx="0" cy="0"/>
        </a:xfrm>
      </p:grpSpPr>
      <p:sp>
        <p:nvSpPr>
          <p:cNvPr id="523" name="Google Shape;523;p5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Warm-up: Activate Your Knowledge</a:t>
            </a:r>
            <a:endParaRPr/>
          </a:p>
        </p:txBody>
      </p:sp>
      <p:sp>
        <p:nvSpPr>
          <p:cNvPr id="524" name="Google Shape;524;p54"/>
          <p:cNvSpPr/>
          <p:nvPr/>
        </p:nvSpPr>
        <p:spPr>
          <a:xfrm>
            <a:off x="665125" y="1186950"/>
            <a:ext cx="8032800" cy="3060300"/>
          </a:xfrm>
          <a:prstGeom prst="roundRect">
            <a:avLst>
              <a:gd fmla="val 16667" name="adj"/>
            </a:avLst>
          </a:prstGeom>
          <a:noFill/>
          <a:ln cap="flat" cmpd="sng" w="19050">
            <a:solidFill>
              <a:srgbClr val="414042"/>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lnSpc>
                <a:spcPct val="90000"/>
              </a:lnSpc>
              <a:spcBef>
                <a:spcPts val="0"/>
              </a:spcBef>
              <a:spcAft>
                <a:spcPts val="0"/>
              </a:spcAft>
              <a:buClr>
                <a:srgbClr val="000000"/>
              </a:buClr>
              <a:buSzPts val="2400"/>
              <a:buFont typeface="Arial"/>
              <a:buNone/>
            </a:pPr>
            <a:r>
              <a:t/>
            </a:r>
            <a:endParaRPr b="0" i="0" sz="2400" u="none" cap="none" strike="noStrike">
              <a:solidFill>
                <a:srgbClr val="000000"/>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What are the</a:t>
            </a:r>
            <a:r>
              <a:rPr b="0" i="0" lang="en-US" sz="2400" u="none" cap="none" strike="noStrike">
                <a:solidFill>
                  <a:srgbClr val="000000"/>
                </a:solidFill>
                <a:latin typeface="Calibri"/>
                <a:ea typeface="Calibri"/>
                <a:cs typeface="Calibri"/>
                <a:sym typeface="Calibri"/>
              </a:rPr>
              <a:t> </a:t>
            </a:r>
            <a:r>
              <a:rPr b="1" i="0" lang="en-US" sz="2400" u="none" cap="none" strike="noStrike">
                <a:solidFill>
                  <a:srgbClr val="E78B6F"/>
                </a:solidFill>
                <a:latin typeface="Calibri"/>
                <a:ea typeface="Calibri"/>
                <a:cs typeface="Calibri"/>
                <a:sym typeface="Calibri"/>
              </a:rPr>
              <a:t>Instructional Shifts</a:t>
            </a:r>
            <a:r>
              <a:rPr b="0" i="0" lang="en-US" sz="2400" u="none" cap="none" strike="noStrike">
                <a:solidFill>
                  <a:srgbClr val="000000"/>
                </a:solidFill>
                <a:latin typeface="Calibri"/>
                <a:ea typeface="Calibri"/>
                <a:cs typeface="Calibri"/>
                <a:sym typeface="Calibri"/>
              </a:rPr>
              <a:t> </a:t>
            </a:r>
            <a:r>
              <a:rPr b="0" i="0" lang="en-US" sz="2400" u="none" cap="none" strike="noStrike">
                <a:solidFill>
                  <a:srgbClr val="4A4A4A"/>
                </a:solidFill>
                <a:latin typeface="Calibri"/>
                <a:ea typeface="Calibri"/>
                <a:cs typeface="Calibri"/>
                <a:sym typeface="Calibri"/>
              </a:rPr>
              <a:t>in Literacy?</a:t>
            </a:r>
            <a:endParaRPr b="0" i="0" sz="1400" u="none" cap="none" strike="noStrike">
              <a:solidFill>
                <a:srgbClr val="4A4A4A"/>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2400"/>
              <a:buFont typeface="Arial"/>
              <a:buNone/>
            </a:pPr>
            <a:r>
              <a:t/>
            </a:r>
            <a:endParaRPr b="0" i="0" sz="2400" u="none" cap="none" strike="noStrike">
              <a:solidFill>
                <a:srgbClr val="4A4A4A"/>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What do you already know about these shifts? </a:t>
            </a:r>
            <a:endParaRPr b="0" i="0" sz="2400" u="none" cap="none" strike="noStrike">
              <a:solidFill>
                <a:srgbClr val="4A4A4A"/>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2400"/>
              <a:buFont typeface="Arial"/>
              <a:buNone/>
            </a:pPr>
            <a:r>
              <a:t/>
            </a:r>
            <a:endParaRPr b="0" i="0" sz="2400" u="none" cap="none" strike="noStrike">
              <a:solidFill>
                <a:srgbClr val="000000"/>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2400"/>
              <a:buFont typeface="Arial"/>
              <a:buNone/>
            </a:pPr>
            <a:r>
              <a:t/>
            </a:r>
            <a:endParaRPr b="0" i="0" sz="2400" u="none" cap="none" strike="noStrike">
              <a:solidFill>
                <a:srgbClr val="000000"/>
              </a:solidFill>
              <a:latin typeface="Calibri"/>
              <a:ea typeface="Calibri"/>
              <a:cs typeface="Calibri"/>
              <a:sym typeface="Calibri"/>
            </a:endParaRPr>
          </a:p>
        </p:txBody>
      </p:sp>
      <p:pic>
        <p:nvPicPr>
          <p:cNvPr id="525" name="Google Shape;525;p54"/>
          <p:cNvPicPr preferRelativeResize="0"/>
          <p:nvPr/>
        </p:nvPicPr>
        <p:blipFill rotWithShape="1">
          <a:blip r:embed="rId3">
            <a:alphaModFix/>
          </a:blip>
          <a:srcRect b="0" l="0" r="0" t="0"/>
          <a:stretch/>
        </p:blipFill>
        <p:spPr>
          <a:xfrm>
            <a:off x="4191012" y="1339536"/>
            <a:ext cx="981025" cy="85117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0" name="Shape 530"/>
        <p:cNvGrpSpPr/>
        <p:nvPr/>
      </p:nvGrpSpPr>
      <p:grpSpPr>
        <a:xfrm>
          <a:off x="0" y="0"/>
          <a:ext cx="0" cy="0"/>
          <a:chOff x="0" y="0"/>
          <a:chExt cx="0" cy="0"/>
        </a:xfrm>
      </p:grpSpPr>
      <p:sp>
        <p:nvSpPr>
          <p:cNvPr id="531" name="Google Shape;531;p55"/>
          <p:cNvSpPr txBox="1"/>
          <p:nvPr>
            <p:ph idx="1" type="body"/>
          </p:nvPr>
        </p:nvSpPr>
        <p:spPr>
          <a:xfrm>
            <a:off x="3958600" y="0"/>
            <a:ext cx="5185500" cy="48033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solidFill>
                  <a:srgbClr val="4A4A4A"/>
                </a:solidFill>
              </a:rPr>
              <a:t>Participants will...</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Build knowledge and understanding of the instructional shifts of literacy and components of a strong literacy curriculum</a:t>
            </a:r>
            <a:endParaRPr>
              <a:solidFill>
                <a:srgbClr val="4A4A4A"/>
              </a:solidFill>
            </a:endParaRPr>
          </a:p>
          <a:p>
            <a:pPr indent="-247650" lvl="0" marL="457200" rtl="0" algn="l">
              <a:lnSpc>
                <a:spcPct val="100000"/>
              </a:lnSpc>
              <a:spcBef>
                <a:spcPts val="0"/>
              </a:spcBef>
              <a:spcAft>
                <a:spcPts val="0"/>
              </a:spcAft>
              <a:buClr>
                <a:srgbClr val="4A4A4A"/>
              </a:buClr>
              <a:buSzPts val="1200"/>
              <a:buFont typeface="Calibri"/>
              <a:buChar char="●"/>
            </a:pPr>
            <a:r>
              <a:rPr lang="en-US">
                <a:solidFill>
                  <a:srgbClr val="4A4A4A"/>
                </a:solidFill>
              </a:rPr>
              <a:t>Describe the implications of the instructional shifts on teaching and learning and identify how they live in the revised ELA Guidebooks 9-12</a:t>
            </a:r>
            <a:endParaRPr>
              <a:solidFill>
                <a:srgbClr val="4A4A4A"/>
              </a:solidFill>
            </a:endParaRPr>
          </a:p>
        </p:txBody>
      </p:sp>
      <p:sp>
        <p:nvSpPr>
          <p:cNvPr id="532" name="Google Shape;532;p55"/>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latin typeface="Calibri"/>
                <a:ea typeface="Calibri"/>
                <a:cs typeface="Calibri"/>
                <a:sym typeface="Calibri"/>
              </a:rPr>
              <a:t>Session</a:t>
            </a:r>
            <a:endParaRPr>
              <a:latin typeface="Calibri"/>
              <a:ea typeface="Calibri"/>
              <a:cs typeface="Calibri"/>
              <a:sym typeface="Calibri"/>
            </a:endParaRPr>
          </a:p>
          <a:p>
            <a:pPr indent="0" lvl="0" marL="0" rtl="0" algn="ctr">
              <a:lnSpc>
                <a:spcPct val="100000"/>
              </a:lnSpc>
              <a:spcBef>
                <a:spcPts val="0"/>
              </a:spcBef>
              <a:spcAft>
                <a:spcPts val="0"/>
              </a:spcAft>
              <a:buSzPts val="2800"/>
              <a:buNone/>
            </a:pPr>
            <a:r>
              <a:rPr lang="en-US">
                <a:latin typeface="Calibri"/>
                <a:ea typeface="Calibri"/>
                <a:cs typeface="Calibri"/>
                <a:sym typeface="Calibri"/>
              </a:rPr>
              <a:t>Objectives </a:t>
            </a:r>
            <a:endParaRPr>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7" name="Shape 537"/>
        <p:cNvGrpSpPr/>
        <p:nvPr/>
      </p:nvGrpSpPr>
      <p:grpSpPr>
        <a:xfrm>
          <a:off x="0" y="0"/>
          <a:ext cx="0" cy="0"/>
          <a:chOff x="0" y="0"/>
          <a:chExt cx="0" cy="0"/>
        </a:xfrm>
      </p:grpSpPr>
      <p:sp>
        <p:nvSpPr>
          <p:cNvPr id="538" name="Google Shape;538;p5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High Quality Instructional Materials Support Equity</a:t>
            </a:r>
            <a:endParaRPr/>
          </a:p>
        </p:txBody>
      </p:sp>
      <p:sp>
        <p:nvSpPr>
          <p:cNvPr id="539" name="Google Shape;539;p56"/>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SzPts val="1800"/>
              <a:buNone/>
            </a:pPr>
            <a:r>
              <a:rPr lang="en-US" sz="2400">
                <a:solidFill>
                  <a:srgbClr val="434343"/>
                </a:solidFill>
              </a:rPr>
              <a:t>“Equity means</a:t>
            </a:r>
            <a:r>
              <a:rPr lang="en-US" sz="2400">
                <a:solidFill>
                  <a:srgbClr val="000000"/>
                </a:solidFill>
              </a:rPr>
              <a:t> </a:t>
            </a:r>
            <a:r>
              <a:rPr b="1" lang="en-US" sz="2400">
                <a:solidFill>
                  <a:srgbClr val="E78B6F"/>
                </a:solidFill>
              </a:rPr>
              <a:t>every </a:t>
            </a:r>
            <a:r>
              <a:rPr lang="en-US" sz="2400">
                <a:solidFill>
                  <a:srgbClr val="434343"/>
                </a:solidFill>
              </a:rPr>
              <a:t>student and adult </a:t>
            </a:r>
            <a:r>
              <a:rPr lang="en-US" sz="2400">
                <a:solidFill>
                  <a:srgbClr val="000000"/>
                </a:solidFill>
              </a:rPr>
              <a:t>i</a:t>
            </a:r>
            <a:r>
              <a:rPr lang="en-US" sz="2400">
                <a:solidFill>
                  <a:srgbClr val="434343"/>
                </a:solidFill>
              </a:rPr>
              <a:t>n the school building receives what they need (as distinct from what they might want) to be successful.”</a:t>
            </a:r>
            <a:endParaRPr sz="2400">
              <a:solidFill>
                <a:srgbClr val="434343"/>
              </a:solidFill>
            </a:endParaRPr>
          </a:p>
          <a:p>
            <a:pPr indent="0" lvl="0" marL="0" rtl="0" algn="l">
              <a:lnSpc>
                <a:spcPct val="100000"/>
              </a:lnSpc>
              <a:spcBef>
                <a:spcPts val="0"/>
              </a:spcBef>
              <a:spcAft>
                <a:spcPts val="0"/>
              </a:spcAft>
              <a:buSzPts val="1800"/>
              <a:buNone/>
            </a:pPr>
            <a:r>
              <a:t/>
            </a:r>
            <a:endParaRPr sz="1200">
              <a:solidFill>
                <a:srgbClr val="434343"/>
              </a:solidFill>
            </a:endParaRPr>
          </a:p>
          <a:p>
            <a:pPr indent="0" lvl="0" marL="0" rtl="0" algn="l">
              <a:lnSpc>
                <a:spcPct val="100000"/>
              </a:lnSpc>
              <a:spcBef>
                <a:spcPts val="0"/>
              </a:spcBef>
              <a:spcAft>
                <a:spcPts val="0"/>
              </a:spcAft>
              <a:buSzPts val="1800"/>
              <a:buNone/>
            </a:pPr>
            <a:r>
              <a:t/>
            </a:r>
            <a:endParaRPr sz="1200">
              <a:solidFill>
                <a:srgbClr val="434343"/>
              </a:solidFill>
            </a:endParaRPr>
          </a:p>
          <a:p>
            <a:pPr indent="0" lvl="0" marL="0" rtl="0" algn="r">
              <a:lnSpc>
                <a:spcPct val="100000"/>
              </a:lnSpc>
              <a:spcBef>
                <a:spcPts val="0"/>
              </a:spcBef>
              <a:spcAft>
                <a:spcPts val="0"/>
              </a:spcAft>
              <a:buSzPts val="1800"/>
              <a:buNone/>
            </a:pPr>
            <a:r>
              <a:rPr lang="en-US" sz="1200">
                <a:solidFill>
                  <a:srgbClr val="434343"/>
                </a:solidFill>
              </a:rPr>
              <a:t>- </a:t>
            </a:r>
            <a:r>
              <a:rPr b="1" lang="en-US" sz="1200">
                <a:solidFill>
                  <a:srgbClr val="434343"/>
                </a:solidFill>
              </a:rPr>
              <a:t>Marc Etienne – </a:t>
            </a:r>
            <a:r>
              <a:rPr lang="en-US" sz="1200">
                <a:solidFill>
                  <a:srgbClr val="434343"/>
                </a:solidFill>
              </a:rPr>
              <a:t>Executive Director for Principal Support and Accountability</a:t>
            </a:r>
            <a:endParaRPr sz="1200">
              <a:solidFill>
                <a:srgbClr val="434343"/>
              </a:solidFill>
            </a:endParaRPr>
          </a:p>
          <a:p>
            <a:pPr indent="0" lvl="0" marL="0" rtl="0" algn="r">
              <a:lnSpc>
                <a:spcPct val="100000"/>
              </a:lnSpc>
              <a:spcBef>
                <a:spcPts val="0"/>
              </a:spcBef>
              <a:spcAft>
                <a:spcPts val="0"/>
              </a:spcAft>
              <a:buSzPts val="1800"/>
              <a:buNone/>
            </a:pPr>
            <a:r>
              <a:rPr lang="en-US" sz="1200">
                <a:solidFill>
                  <a:srgbClr val="434343"/>
                </a:solidFill>
              </a:rPr>
              <a:t>for Baltimore City Public Schools</a:t>
            </a:r>
            <a:endParaRPr>
              <a:solidFill>
                <a:srgbClr val="434343"/>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4" name="Shape 544"/>
        <p:cNvGrpSpPr/>
        <p:nvPr/>
      </p:nvGrpSpPr>
      <p:grpSpPr>
        <a:xfrm>
          <a:off x="0" y="0"/>
          <a:ext cx="0" cy="0"/>
          <a:chOff x="0" y="0"/>
          <a:chExt cx="0" cy="0"/>
        </a:xfrm>
      </p:grpSpPr>
      <p:pic>
        <p:nvPicPr>
          <p:cNvPr id="545" name="Google Shape;545;p57"/>
          <p:cNvPicPr preferRelativeResize="0"/>
          <p:nvPr/>
        </p:nvPicPr>
        <p:blipFill rotWithShape="1">
          <a:blip r:embed="rId3">
            <a:alphaModFix/>
          </a:blip>
          <a:srcRect b="0" l="0" r="0" t="0"/>
          <a:stretch/>
        </p:blipFill>
        <p:spPr>
          <a:xfrm>
            <a:off x="909466" y="894981"/>
            <a:ext cx="3442000" cy="3503851"/>
          </a:xfrm>
          <a:prstGeom prst="rect">
            <a:avLst/>
          </a:prstGeom>
          <a:noFill/>
          <a:ln>
            <a:noFill/>
          </a:ln>
        </p:spPr>
      </p:pic>
      <p:pic>
        <p:nvPicPr>
          <p:cNvPr id="546" name="Google Shape;546;p57"/>
          <p:cNvPicPr preferRelativeResize="0"/>
          <p:nvPr/>
        </p:nvPicPr>
        <p:blipFill rotWithShape="1">
          <a:blip r:embed="rId4">
            <a:alphaModFix/>
          </a:blip>
          <a:srcRect b="0" l="0" r="0" t="0"/>
          <a:stretch/>
        </p:blipFill>
        <p:spPr>
          <a:xfrm>
            <a:off x="4785582" y="989557"/>
            <a:ext cx="3494121" cy="2925465"/>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1" name="Shape 551"/>
        <p:cNvGrpSpPr/>
        <p:nvPr/>
      </p:nvGrpSpPr>
      <p:grpSpPr>
        <a:xfrm>
          <a:off x="0" y="0"/>
          <a:ext cx="0" cy="0"/>
          <a:chOff x="0" y="0"/>
          <a:chExt cx="0" cy="0"/>
        </a:xfrm>
      </p:grpSpPr>
      <p:sp>
        <p:nvSpPr>
          <p:cNvPr id="552" name="Google Shape;552;p5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What are the Instructional Shifts?</a:t>
            </a:r>
            <a:endParaRPr/>
          </a:p>
        </p:txBody>
      </p:sp>
      <p:sp>
        <p:nvSpPr>
          <p:cNvPr id="553" name="Google Shape;553;p59"/>
          <p:cNvSpPr txBox="1"/>
          <p:nvPr>
            <p:ph idx="1" type="body"/>
          </p:nvPr>
        </p:nvSpPr>
        <p:spPr>
          <a:xfrm>
            <a:off x="152400" y="1143000"/>
            <a:ext cx="8839200" cy="13899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750"/>
              </a:spcBef>
              <a:spcAft>
                <a:spcPts val="0"/>
              </a:spcAft>
              <a:buSzPts val="1800"/>
              <a:buNone/>
            </a:pPr>
            <a:r>
              <a:rPr lang="en-US" sz="2000">
                <a:solidFill>
                  <a:srgbClr val="4A4A4A"/>
                </a:solidFill>
              </a:rPr>
              <a:t>The Instructional Shifts describe the</a:t>
            </a:r>
            <a:r>
              <a:rPr lang="en-US" sz="2000">
                <a:solidFill>
                  <a:srgbClr val="E78B6F"/>
                </a:solidFill>
              </a:rPr>
              <a:t> </a:t>
            </a:r>
            <a:r>
              <a:rPr b="1" lang="en-US" sz="2000">
                <a:solidFill>
                  <a:srgbClr val="E78B6F"/>
                </a:solidFill>
              </a:rPr>
              <a:t>key shifts in practice</a:t>
            </a:r>
            <a:r>
              <a:rPr lang="en-US" sz="2000">
                <a:solidFill>
                  <a:schemeClr val="dk2"/>
                </a:solidFill>
              </a:rPr>
              <a:t> </a:t>
            </a:r>
            <a:r>
              <a:rPr lang="en-US" sz="2000">
                <a:solidFill>
                  <a:srgbClr val="4A4A4A"/>
                </a:solidFill>
              </a:rPr>
              <a:t>that are necessary to meet the standards and</a:t>
            </a:r>
            <a:r>
              <a:rPr lang="en-US" sz="2000"/>
              <a:t> </a:t>
            </a:r>
            <a:r>
              <a:rPr lang="en-US" sz="2000">
                <a:solidFill>
                  <a:srgbClr val="434343"/>
                </a:solidFill>
              </a:rPr>
              <a:t>prepare students </a:t>
            </a:r>
            <a:r>
              <a:rPr lang="en-US" sz="2000">
                <a:solidFill>
                  <a:srgbClr val="4A4A4A"/>
                </a:solidFill>
              </a:rPr>
              <a:t>for college and career.</a:t>
            </a:r>
            <a:endParaRPr sz="2000">
              <a:solidFill>
                <a:srgbClr val="4A4A4A"/>
              </a:solidFill>
            </a:endParaRPr>
          </a:p>
        </p:txBody>
      </p:sp>
      <p:sp>
        <p:nvSpPr>
          <p:cNvPr id="554" name="Google Shape;554;p59"/>
          <p:cNvSpPr txBox="1"/>
          <p:nvPr/>
        </p:nvSpPr>
        <p:spPr>
          <a:xfrm>
            <a:off x="659425" y="2628300"/>
            <a:ext cx="2505900" cy="1714500"/>
          </a:xfrm>
          <a:prstGeom prst="rect">
            <a:avLst/>
          </a:prstGeom>
          <a:solidFill>
            <a:srgbClr val="EBECED"/>
          </a:solidFill>
          <a:ln cap="flat" cmpd="sng" w="38100">
            <a:solidFill>
              <a:srgbClr val="6E67A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6E67AF"/>
                </a:solidFill>
                <a:latin typeface="Calibri"/>
                <a:ea typeface="Calibri"/>
                <a:cs typeface="Calibri"/>
                <a:sym typeface="Calibri"/>
              </a:rPr>
              <a:t>Complexity</a:t>
            </a:r>
            <a:endParaRPr b="1" i="0" sz="2400" u="none" cap="none" strike="noStrike">
              <a:solidFill>
                <a:srgbClr val="6E67AF"/>
              </a:solidFill>
              <a:latin typeface="Calibri"/>
              <a:ea typeface="Calibri"/>
              <a:cs typeface="Calibri"/>
              <a:sym typeface="Calibri"/>
            </a:endParaRPr>
          </a:p>
        </p:txBody>
      </p:sp>
      <p:sp>
        <p:nvSpPr>
          <p:cNvPr id="555" name="Google Shape;555;p59"/>
          <p:cNvSpPr txBox="1"/>
          <p:nvPr/>
        </p:nvSpPr>
        <p:spPr>
          <a:xfrm>
            <a:off x="3468375" y="2628300"/>
            <a:ext cx="2505900" cy="1714500"/>
          </a:xfrm>
          <a:prstGeom prst="rect">
            <a:avLst/>
          </a:prstGeom>
          <a:solidFill>
            <a:srgbClr val="EBECED"/>
          </a:solidFill>
          <a:ln cap="flat" cmpd="sng" w="38100">
            <a:solidFill>
              <a:srgbClr val="7CAED8"/>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7CAED8"/>
                </a:solidFill>
                <a:latin typeface="Calibri"/>
                <a:ea typeface="Calibri"/>
                <a:cs typeface="Calibri"/>
                <a:sym typeface="Calibri"/>
              </a:rPr>
              <a:t>Evidence</a:t>
            </a:r>
            <a:endParaRPr b="1" i="0" sz="2400" u="none" cap="none" strike="noStrike">
              <a:solidFill>
                <a:srgbClr val="7CAED8"/>
              </a:solidFill>
              <a:latin typeface="Calibri"/>
              <a:ea typeface="Calibri"/>
              <a:cs typeface="Calibri"/>
              <a:sym typeface="Calibri"/>
            </a:endParaRPr>
          </a:p>
        </p:txBody>
      </p:sp>
      <p:sp>
        <p:nvSpPr>
          <p:cNvPr id="556" name="Google Shape;556;p59"/>
          <p:cNvSpPr txBox="1"/>
          <p:nvPr/>
        </p:nvSpPr>
        <p:spPr>
          <a:xfrm>
            <a:off x="6277325" y="2628300"/>
            <a:ext cx="2505900" cy="1714500"/>
          </a:xfrm>
          <a:prstGeom prst="rect">
            <a:avLst/>
          </a:prstGeom>
          <a:solidFill>
            <a:srgbClr val="EBECED"/>
          </a:solidFill>
          <a:ln cap="flat" cmpd="sng" w="38100">
            <a:solidFill>
              <a:srgbClr val="E78B6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E78B6F"/>
                </a:solidFill>
                <a:latin typeface="Calibri"/>
                <a:ea typeface="Calibri"/>
                <a:cs typeface="Calibri"/>
                <a:sym typeface="Calibri"/>
              </a:rPr>
              <a:t>Knowledge</a:t>
            </a:r>
            <a:endParaRPr b="1" i="0" sz="2400" u="none" cap="none" strike="noStrike">
              <a:solidFill>
                <a:srgbClr val="E78B6F"/>
              </a:solidFill>
              <a:latin typeface="Calibri"/>
              <a:ea typeface="Calibri"/>
              <a:cs typeface="Calibri"/>
              <a:sym typeface="Calibri"/>
            </a:endParaRPr>
          </a:p>
        </p:txBody>
      </p:sp>
      <p:pic>
        <p:nvPicPr>
          <p:cNvPr id="557" name="Google Shape;557;p59"/>
          <p:cNvPicPr preferRelativeResize="0"/>
          <p:nvPr/>
        </p:nvPicPr>
        <p:blipFill rotWithShape="1">
          <a:blip r:embed="rId3">
            <a:alphaModFix/>
          </a:blip>
          <a:srcRect b="0" l="0" r="0" t="0"/>
          <a:stretch/>
        </p:blipFill>
        <p:spPr>
          <a:xfrm>
            <a:off x="4312721" y="3313525"/>
            <a:ext cx="817200" cy="817200"/>
          </a:xfrm>
          <a:prstGeom prst="rect">
            <a:avLst/>
          </a:prstGeom>
          <a:noFill/>
          <a:ln>
            <a:noFill/>
          </a:ln>
        </p:spPr>
      </p:pic>
      <p:pic>
        <p:nvPicPr>
          <p:cNvPr id="558" name="Google Shape;558;p59"/>
          <p:cNvPicPr preferRelativeResize="0"/>
          <p:nvPr/>
        </p:nvPicPr>
        <p:blipFill rotWithShape="1">
          <a:blip r:embed="rId4">
            <a:alphaModFix/>
          </a:blip>
          <a:srcRect b="0" l="0" r="0" t="0"/>
          <a:stretch/>
        </p:blipFill>
        <p:spPr>
          <a:xfrm>
            <a:off x="7146500" y="3332978"/>
            <a:ext cx="778300" cy="778300"/>
          </a:xfrm>
          <a:prstGeom prst="rect">
            <a:avLst/>
          </a:prstGeom>
          <a:noFill/>
          <a:ln>
            <a:noFill/>
          </a:ln>
        </p:spPr>
      </p:pic>
      <p:pic>
        <p:nvPicPr>
          <p:cNvPr id="559" name="Google Shape;559;p59"/>
          <p:cNvPicPr preferRelativeResize="0"/>
          <p:nvPr/>
        </p:nvPicPr>
        <p:blipFill rotWithShape="1">
          <a:blip r:embed="rId5">
            <a:alphaModFix/>
          </a:blip>
          <a:srcRect b="0" l="0" r="0" t="0"/>
          <a:stretch/>
        </p:blipFill>
        <p:spPr>
          <a:xfrm>
            <a:off x="1335251" y="3150373"/>
            <a:ext cx="960900" cy="960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2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Morning at a Glance </a:t>
            </a:r>
            <a:endParaRPr/>
          </a:p>
        </p:txBody>
      </p:sp>
      <p:graphicFrame>
        <p:nvGraphicFramePr>
          <p:cNvPr id="100" name="Google Shape;100;p29"/>
          <p:cNvGraphicFramePr/>
          <p:nvPr/>
        </p:nvGraphicFramePr>
        <p:xfrm>
          <a:off x="952500" y="1412999"/>
          <a:ext cx="3000000" cy="3000000"/>
        </p:xfrm>
        <a:graphic>
          <a:graphicData uri="http://schemas.openxmlformats.org/drawingml/2006/table">
            <a:tbl>
              <a:tblPr>
                <a:noFill/>
                <a:tableStyleId>{C6DCD39A-ED58-46DA-BCB7-082AE19B495E}</a:tableStyleId>
              </a:tblPr>
              <a:tblGrid>
                <a:gridCol w="1540175"/>
                <a:gridCol w="5698825"/>
              </a:tblGrid>
              <a:tr h="447275">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8:00 – 8:15</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Getting Started </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8:15 – 9:15</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Understanding The “Why” Behind the Curriculum: Equitable Instruction </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9:15 – 9:30 </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1" lang="en-US" sz="1800" u="none" cap="none" strike="noStrike">
                          <a:solidFill>
                            <a:srgbClr val="434343"/>
                          </a:solidFill>
                          <a:latin typeface="Calibri"/>
                          <a:ea typeface="Calibri"/>
                          <a:cs typeface="Calibri"/>
                          <a:sym typeface="Calibri"/>
                        </a:rPr>
                        <a:t>Break</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None/>
                      </a:pPr>
                      <a:r>
                        <a:rPr lang="en-US" sz="1800" u="none" cap="none" strike="noStrike">
                          <a:solidFill>
                            <a:srgbClr val="434343"/>
                          </a:solidFill>
                          <a:latin typeface="Calibri"/>
                          <a:ea typeface="Calibri"/>
                          <a:cs typeface="Calibri"/>
                          <a:sym typeface="Calibri"/>
                        </a:rPr>
                        <a:t>9:30 – 11:00</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The ELA Instructional Shifts in the Guidebooks (Complexity &amp; Evidence)</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68250">
                <a:tc>
                  <a:txBody>
                    <a:bodyPr/>
                    <a:lstStyle/>
                    <a:p>
                      <a:pPr indent="0" lvl="0" marL="0" marR="0" rtl="0" algn="l">
                        <a:lnSpc>
                          <a:spcPct val="100000"/>
                        </a:lnSpc>
                        <a:spcBef>
                          <a:spcPts val="0"/>
                        </a:spcBef>
                        <a:spcAft>
                          <a:spcPts val="0"/>
                        </a:spcAft>
                        <a:buNone/>
                      </a:pPr>
                      <a:r>
                        <a:rPr lang="en-US" sz="1800" u="none" cap="none" strike="noStrike">
                          <a:solidFill>
                            <a:srgbClr val="434343"/>
                          </a:solidFill>
                          <a:latin typeface="Calibri"/>
                          <a:ea typeface="Calibri"/>
                          <a:cs typeface="Calibri"/>
                          <a:sym typeface="Calibri"/>
                        </a:rPr>
                        <a:t>11:00 – 12:00</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i="1" lang="en-US" sz="1800" u="none" cap="none" strike="noStrike">
                          <a:solidFill>
                            <a:srgbClr val="434343"/>
                          </a:solidFill>
                          <a:latin typeface="Calibri"/>
                          <a:ea typeface="Calibri"/>
                          <a:cs typeface="Calibri"/>
                          <a:sym typeface="Calibri"/>
                        </a:rPr>
                        <a:t>Lunch </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01" name="Google Shape;101;p29"/>
          <p:cNvSpPr/>
          <p:nvPr/>
        </p:nvSpPr>
        <p:spPr>
          <a:xfrm>
            <a:off x="952500" y="1413158"/>
            <a:ext cx="9144000" cy="45720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4" name="Shape 564"/>
        <p:cNvGrpSpPr/>
        <p:nvPr/>
      </p:nvGrpSpPr>
      <p:grpSpPr>
        <a:xfrm>
          <a:off x="0" y="0"/>
          <a:ext cx="0" cy="0"/>
          <a:chOff x="0" y="0"/>
          <a:chExt cx="0" cy="0"/>
        </a:xfrm>
      </p:grpSpPr>
      <p:sp>
        <p:nvSpPr>
          <p:cNvPr id="565" name="Google Shape;565;p6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Instructional Shifts Overview</a:t>
            </a:r>
            <a:endParaRPr/>
          </a:p>
        </p:txBody>
      </p:sp>
      <p:sp>
        <p:nvSpPr>
          <p:cNvPr id="566" name="Google Shape;566;p60"/>
          <p:cNvSpPr txBox="1"/>
          <p:nvPr>
            <p:ph idx="1" type="body"/>
          </p:nvPr>
        </p:nvSpPr>
        <p:spPr>
          <a:xfrm>
            <a:off x="474125" y="1362323"/>
            <a:ext cx="5350500" cy="29835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b="1" lang="en-US">
                <a:solidFill>
                  <a:srgbClr val="E78B6F"/>
                </a:solidFill>
              </a:rPr>
              <a:t>Read</a:t>
            </a:r>
            <a:r>
              <a:rPr lang="en-US">
                <a:solidFill>
                  <a:schemeClr val="accent5"/>
                </a:solidFill>
              </a:rPr>
              <a:t> </a:t>
            </a:r>
            <a:r>
              <a:rPr lang="en-US">
                <a:solidFill>
                  <a:srgbClr val="4A4A4A"/>
                </a:solidFill>
              </a:rPr>
              <a:t>the “Instructional Shifts Overview” </a:t>
            </a:r>
            <a:r>
              <a:rPr i="1" lang="en-US">
                <a:solidFill>
                  <a:srgbClr val="4A4A4A"/>
                </a:solidFill>
              </a:rPr>
              <a:t>(SAP, 2017)</a:t>
            </a:r>
            <a:endParaRPr i="1">
              <a:solidFill>
                <a:srgbClr val="4A4A4A"/>
              </a:solidFill>
            </a:endParaRPr>
          </a:p>
          <a:p>
            <a:pPr indent="-304800" lvl="0" marL="457200" rtl="0" algn="l">
              <a:lnSpc>
                <a:spcPct val="100000"/>
              </a:lnSpc>
              <a:spcBef>
                <a:spcPts val="1000"/>
              </a:spcBef>
              <a:spcAft>
                <a:spcPts val="0"/>
              </a:spcAft>
              <a:buSzPts val="1200"/>
              <a:buFont typeface="Calibri"/>
              <a:buChar char="•"/>
            </a:pPr>
            <a:r>
              <a:rPr b="1" lang="en-US">
                <a:solidFill>
                  <a:srgbClr val="E78B6F"/>
                </a:solidFill>
              </a:rPr>
              <a:t>Underline</a:t>
            </a:r>
            <a:r>
              <a:rPr lang="en-US">
                <a:solidFill>
                  <a:schemeClr val="accent5"/>
                </a:solidFill>
              </a:rPr>
              <a:t> </a:t>
            </a:r>
            <a:r>
              <a:rPr lang="en-US">
                <a:solidFill>
                  <a:srgbClr val="4A4A4A"/>
                </a:solidFill>
              </a:rPr>
              <a:t>key words that indicate the core instructional change(s) of each shift</a:t>
            </a:r>
            <a:endParaRPr>
              <a:solidFill>
                <a:srgbClr val="4A4A4A"/>
              </a:solidFill>
            </a:endParaRPr>
          </a:p>
          <a:p>
            <a:pPr indent="-304800" lvl="0" marL="457200" rtl="0" algn="l">
              <a:lnSpc>
                <a:spcPct val="100000"/>
              </a:lnSpc>
              <a:spcBef>
                <a:spcPts val="1000"/>
              </a:spcBef>
              <a:spcAft>
                <a:spcPts val="0"/>
              </a:spcAft>
              <a:buSzPts val="1200"/>
              <a:buFont typeface="Calibri"/>
              <a:buChar char="•"/>
            </a:pPr>
            <a:r>
              <a:rPr b="1" lang="en-US">
                <a:solidFill>
                  <a:srgbClr val="E78B6F"/>
                </a:solidFill>
              </a:rPr>
              <a:t>Discuss</a:t>
            </a:r>
            <a:endParaRPr>
              <a:solidFill>
                <a:srgbClr val="E78B6F"/>
              </a:solidFill>
            </a:endParaRPr>
          </a:p>
          <a:p>
            <a:pPr indent="-304800" lvl="1" marL="914400" rtl="0" algn="l">
              <a:lnSpc>
                <a:spcPct val="100000"/>
              </a:lnSpc>
              <a:spcBef>
                <a:spcPts val="1000"/>
              </a:spcBef>
              <a:spcAft>
                <a:spcPts val="0"/>
              </a:spcAft>
              <a:buSzPts val="1200"/>
              <a:buFont typeface="Calibri"/>
              <a:buChar char="•"/>
            </a:pPr>
            <a:r>
              <a:rPr lang="en-US" sz="1800">
                <a:solidFill>
                  <a:srgbClr val="4A4A4A"/>
                </a:solidFill>
              </a:rPr>
              <a:t>Which words did you </a:t>
            </a:r>
            <a:r>
              <a:rPr b="1" lang="en-US" sz="1800">
                <a:solidFill>
                  <a:srgbClr val="4A4A4A"/>
                </a:solidFill>
              </a:rPr>
              <a:t>underline</a:t>
            </a:r>
            <a:r>
              <a:rPr lang="en-US" sz="1800">
                <a:solidFill>
                  <a:srgbClr val="4A4A4A"/>
                </a:solidFill>
              </a:rPr>
              <a:t>?</a:t>
            </a:r>
            <a:endParaRPr sz="1800">
              <a:solidFill>
                <a:srgbClr val="4A4A4A"/>
              </a:solidFill>
            </a:endParaRPr>
          </a:p>
          <a:p>
            <a:pPr indent="-304800" lvl="1" marL="914400" rtl="0" algn="l">
              <a:lnSpc>
                <a:spcPct val="100000"/>
              </a:lnSpc>
              <a:spcBef>
                <a:spcPts val="1000"/>
              </a:spcBef>
              <a:spcAft>
                <a:spcPts val="1000"/>
              </a:spcAft>
              <a:buSzPts val="1200"/>
              <a:buFont typeface="Calibri"/>
              <a:buChar char="•"/>
            </a:pPr>
            <a:r>
              <a:rPr lang="en-US" sz="1800">
                <a:solidFill>
                  <a:srgbClr val="4A4A4A"/>
                </a:solidFill>
              </a:rPr>
              <a:t>How might you </a:t>
            </a:r>
            <a:r>
              <a:rPr b="1" lang="en-US" sz="1800">
                <a:solidFill>
                  <a:srgbClr val="4A4A4A"/>
                </a:solidFill>
              </a:rPr>
              <a:t>summarize</a:t>
            </a:r>
            <a:r>
              <a:rPr lang="en-US" sz="1800">
                <a:solidFill>
                  <a:srgbClr val="4A4A4A"/>
                </a:solidFill>
              </a:rPr>
              <a:t> each shift?</a:t>
            </a:r>
            <a:endParaRPr sz="1800">
              <a:solidFill>
                <a:srgbClr val="4A4A4A"/>
              </a:solidFill>
            </a:endParaRPr>
          </a:p>
        </p:txBody>
      </p:sp>
      <p:pic>
        <p:nvPicPr>
          <p:cNvPr id="567" name="Google Shape;567;p60"/>
          <p:cNvPicPr preferRelativeResize="0"/>
          <p:nvPr/>
        </p:nvPicPr>
        <p:blipFill rotWithShape="1">
          <a:blip r:embed="rId3">
            <a:alphaModFix/>
          </a:blip>
          <a:srcRect b="0" l="0" r="0" t="0"/>
          <a:stretch/>
        </p:blipFill>
        <p:spPr>
          <a:xfrm>
            <a:off x="6087649" y="1304912"/>
            <a:ext cx="2285106" cy="2983376"/>
          </a:xfrm>
          <a:prstGeom prst="rect">
            <a:avLst/>
          </a:prstGeom>
          <a:noFill/>
          <a:ln cap="flat" cmpd="sng" w="19050">
            <a:solidFill>
              <a:srgbClr val="434343"/>
            </a:solidFill>
            <a:prstDash val="solid"/>
            <a:round/>
            <a:headEnd len="sm" w="sm" type="none"/>
            <a:tailEnd len="sm" w="sm" type="none"/>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2" name="Shape 572"/>
        <p:cNvGrpSpPr/>
        <p:nvPr/>
      </p:nvGrpSpPr>
      <p:grpSpPr>
        <a:xfrm>
          <a:off x="0" y="0"/>
          <a:ext cx="0" cy="0"/>
          <a:chOff x="0" y="0"/>
          <a:chExt cx="0" cy="0"/>
        </a:xfrm>
      </p:grpSpPr>
      <p:sp>
        <p:nvSpPr>
          <p:cNvPr id="573" name="Google Shape;573;p61"/>
          <p:cNvSpPr txBox="1"/>
          <p:nvPr>
            <p:ph idx="1" type="body"/>
          </p:nvPr>
        </p:nvSpPr>
        <p:spPr>
          <a:xfrm>
            <a:off x="4397011" y="187890"/>
            <a:ext cx="4508995" cy="480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1800"/>
              <a:buNone/>
            </a:pPr>
            <a:r>
              <a:rPr lang="en-US" sz="2800">
                <a:solidFill>
                  <a:srgbClr val="434343"/>
                </a:solidFill>
              </a:rPr>
              <a:t>Regular practice with </a:t>
            </a:r>
            <a:r>
              <a:rPr b="1" lang="en-US" sz="2800">
                <a:solidFill>
                  <a:srgbClr val="434343"/>
                </a:solidFill>
              </a:rPr>
              <a:t>complex text </a:t>
            </a:r>
            <a:r>
              <a:rPr lang="en-US" sz="2800">
                <a:solidFill>
                  <a:srgbClr val="434343"/>
                </a:solidFill>
              </a:rPr>
              <a:t>and</a:t>
            </a:r>
            <a:endParaRPr sz="2800">
              <a:solidFill>
                <a:srgbClr val="434343"/>
              </a:solidFill>
            </a:endParaRPr>
          </a:p>
          <a:p>
            <a:pPr indent="0" lvl="0" marL="0" rtl="0" algn="ctr">
              <a:lnSpc>
                <a:spcPct val="90000"/>
              </a:lnSpc>
              <a:spcBef>
                <a:spcPts val="0"/>
              </a:spcBef>
              <a:spcAft>
                <a:spcPts val="0"/>
              </a:spcAft>
              <a:buClr>
                <a:srgbClr val="000000"/>
              </a:buClr>
              <a:buSzPts val="4000"/>
              <a:buFont typeface="Arial"/>
              <a:buNone/>
            </a:pPr>
            <a:r>
              <a:rPr lang="en-US" sz="2800">
                <a:solidFill>
                  <a:srgbClr val="434343"/>
                </a:solidFill>
              </a:rPr>
              <a:t> its </a:t>
            </a:r>
            <a:r>
              <a:rPr b="1" lang="en-US" sz="2800">
                <a:solidFill>
                  <a:srgbClr val="434343"/>
                </a:solidFill>
              </a:rPr>
              <a:t>academic language</a:t>
            </a:r>
            <a:endParaRPr b="1" sz="2800">
              <a:solidFill>
                <a:srgbClr val="434343"/>
              </a:solidFill>
            </a:endParaRPr>
          </a:p>
        </p:txBody>
      </p:sp>
      <p:sp>
        <p:nvSpPr>
          <p:cNvPr id="574" name="Google Shape;574;p61"/>
          <p:cNvSpPr txBox="1"/>
          <p:nvPr/>
        </p:nvSpPr>
        <p:spPr>
          <a:xfrm>
            <a:off x="795400" y="1812375"/>
            <a:ext cx="2505900" cy="1714500"/>
          </a:xfrm>
          <a:prstGeom prst="rect">
            <a:avLst/>
          </a:prstGeom>
          <a:solidFill>
            <a:srgbClr val="EBECED"/>
          </a:solidFill>
          <a:ln cap="flat" cmpd="sng" w="38100">
            <a:solidFill>
              <a:srgbClr val="6E67A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6E67AF"/>
                </a:solidFill>
                <a:latin typeface="Calibri"/>
                <a:ea typeface="Calibri"/>
                <a:cs typeface="Calibri"/>
                <a:sym typeface="Calibri"/>
              </a:rPr>
              <a:t>Complexity</a:t>
            </a:r>
            <a:endParaRPr b="1" i="0" sz="2400" u="none" cap="none" strike="noStrike">
              <a:solidFill>
                <a:srgbClr val="6E67AF"/>
              </a:solidFill>
              <a:latin typeface="Calibri"/>
              <a:ea typeface="Calibri"/>
              <a:cs typeface="Calibri"/>
              <a:sym typeface="Calibri"/>
            </a:endParaRPr>
          </a:p>
        </p:txBody>
      </p:sp>
      <p:pic>
        <p:nvPicPr>
          <p:cNvPr id="575" name="Google Shape;575;p61"/>
          <p:cNvPicPr preferRelativeResize="0"/>
          <p:nvPr/>
        </p:nvPicPr>
        <p:blipFill rotWithShape="1">
          <a:blip r:embed="rId3">
            <a:alphaModFix/>
          </a:blip>
          <a:srcRect b="0" l="0" r="0" t="0"/>
          <a:stretch/>
        </p:blipFill>
        <p:spPr>
          <a:xfrm>
            <a:off x="1471226" y="2334448"/>
            <a:ext cx="960900" cy="96090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0" name="Shape 580"/>
        <p:cNvGrpSpPr/>
        <p:nvPr/>
      </p:nvGrpSpPr>
      <p:grpSpPr>
        <a:xfrm>
          <a:off x="0" y="0"/>
          <a:ext cx="0" cy="0"/>
          <a:chOff x="0" y="0"/>
          <a:chExt cx="0" cy="0"/>
        </a:xfrm>
      </p:grpSpPr>
      <p:sp>
        <p:nvSpPr>
          <p:cNvPr id="581" name="Google Shape;581;g88254a00e5_0_4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Why is the shift of complexity important? </a:t>
            </a:r>
            <a:endParaRPr/>
          </a:p>
        </p:txBody>
      </p:sp>
      <p:sp>
        <p:nvSpPr>
          <p:cNvPr id="582" name="Google Shape;582;g88254a00e5_0_48"/>
          <p:cNvSpPr txBox="1"/>
          <p:nvPr>
            <p:ph idx="1" type="body"/>
          </p:nvPr>
        </p:nvSpPr>
        <p:spPr>
          <a:xfrm>
            <a:off x="651395" y="1600200"/>
            <a:ext cx="5548989" cy="35433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rPr b="1" lang="en-US">
                <a:solidFill>
                  <a:srgbClr val="E78B6F"/>
                </a:solidFill>
              </a:rPr>
              <a:t>“The clearest differentiator in reading between students who are college-ready and students who are not is the ability to comprehend complex texts.”</a:t>
            </a:r>
            <a:br>
              <a:rPr b="1" lang="en-US">
                <a:solidFill>
                  <a:srgbClr val="E78B6F"/>
                </a:solidFill>
              </a:rPr>
            </a:br>
            <a:br>
              <a:rPr b="1" lang="en-US">
                <a:solidFill>
                  <a:srgbClr val="E78B6F"/>
                </a:solidFill>
              </a:rPr>
            </a:br>
            <a:endParaRPr b="1">
              <a:solidFill>
                <a:srgbClr val="4A4A4A"/>
              </a:solidFill>
            </a:endParaRPr>
          </a:p>
          <a:p>
            <a:pPr indent="0" lvl="0" marL="0" rtl="0" algn="ctr">
              <a:lnSpc>
                <a:spcPct val="115000"/>
              </a:lnSpc>
              <a:spcBef>
                <a:spcPts val="700"/>
              </a:spcBef>
              <a:spcAft>
                <a:spcPts val="0"/>
              </a:spcAft>
              <a:buSzPts val="1800"/>
              <a:buNone/>
            </a:pPr>
            <a:r>
              <a:rPr lang="en-US">
                <a:solidFill>
                  <a:srgbClr val="4A4A4A"/>
                </a:solidFill>
              </a:rPr>
              <a:t>We must provide </a:t>
            </a:r>
            <a:r>
              <a:rPr b="1" lang="en-US">
                <a:solidFill>
                  <a:srgbClr val="4A4A4A"/>
                </a:solidFill>
              </a:rPr>
              <a:t>ALL</a:t>
            </a:r>
            <a:r>
              <a:rPr lang="en-US">
                <a:solidFill>
                  <a:srgbClr val="4A4A4A"/>
                </a:solidFill>
              </a:rPr>
              <a:t> students authentic practice reading complex texts with appropriate teacher support. </a:t>
            </a:r>
            <a:endParaRPr>
              <a:solidFill>
                <a:srgbClr val="4A4A4A"/>
              </a:solidFill>
            </a:endParaRPr>
          </a:p>
          <a:p>
            <a:pPr indent="0" lvl="0" marL="0" rtl="0" algn="l">
              <a:lnSpc>
                <a:spcPct val="90000"/>
              </a:lnSpc>
              <a:spcBef>
                <a:spcPts val="750"/>
              </a:spcBef>
              <a:spcAft>
                <a:spcPts val="0"/>
              </a:spcAft>
              <a:buSzPts val="1800"/>
              <a:buNone/>
            </a:pPr>
            <a:r>
              <a:t/>
            </a:r>
            <a:endParaRPr b="1" sz="3200">
              <a:solidFill>
                <a:srgbClr val="E78B6F"/>
              </a:solidFill>
            </a:endParaRPr>
          </a:p>
        </p:txBody>
      </p:sp>
      <p:pic>
        <p:nvPicPr>
          <p:cNvPr id="583" name="Google Shape;583;g88254a00e5_0_48"/>
          <p:cNvPicPr preferRelativeResize="0"/>
          <p:nvPr/>
        </p:nvPicPr>
        <p:blipFill>
          <a:blip r:embed="rId3">
            <a:alphaModFix/>
          </a:blip>
          <a:stretch>
            <a:fillRect/>
          </a:stretch>
        </p:blipFill>
        <p:spPr>
          <a:xfrm>
            <a:off x="6620144" y="1989350"/>
            <a:ext cx="1986500" cy="1524525"/>
          </a:xfrm>
          <a:prstGeom prst="rect">
            <a:avLst/>
          </a:prstGeom>
          <a:noFill/>
          <a:ln>
            <a:noFill/>
          </a:ln>
        </p:spPr>
      </p:pic>
      <p:sp>
        <p:nvSpPr>
          <p:cNvPr id="584" name="Google Shape;584;g88254a00e5_0_48"/>
          <p:cNvSpPr txBox="1"/>
          <p:nvPr/>
        </p:nvSpPr>
        <p:spPr>
          <a:xfrm>
            <a:off x="3232375" y="2596213"/>
            <a:ext cx="4211100" cy="31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US" sz="1000">
                <a:latin typeface="Calibri"/>
                <a:ea typeface="Calibri"/>
                <a:cs typeface="Calibri"/>
                <a:sym typeface="Calibri"/>
              </a:rPr>
              <a:t>“Reading Between the Lines” - ACT (2006)</a:t>
            </a:r>
            <a:endParaRPr i="1" sz="10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2">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9" name="Shape 589"/>
        <p:cNvGrpSpPr/>
        <p:nvPr/>
      </p:nvGrpSpPr>
      <p:grpSpPr>
        <a:xfrm>
          <a:off x="0" y="0"/>
          <a:ext cx="0" cy="0"/>
          <a:chOff x="0" y="0"/>
          <a:chExt cx="0" cy="0"/>
        </a:xfrm>
      </p:grpSpPr>
      <p:sp>
        <p:nvSpPr>
          <p:cNvPr id="590" name="Google Shape;590;g88254a00e5_0_5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An Issue of </a:t>
            </a:r>
            <a:r>
              <a:rPr lang="en-US">
                <a:extLst>
                  <a:ext uri="http://customooxmlschemas.google.com/">
                    <go:slidesCustomData xmlns:go="http://customooxmlschemas.google.com/" textRoundtripDataId="13"/>
                  </a:ext>
                </a:extLst>
              </a:rPr>
              <a:t>Equity</a:t>
            </a:r>
            <a:endParaRPr/>
          </a:p>
        </p:txBody>
      </p:sp>
      <p:sp>
        <p:nvSpPr>
          <p:cNvPr id="591" name="Google Shape;591;g88254a00e5_0_54"/>
          <p:cNvSpPr txBox="1"/>
          <p:nvPr>
            <p:ph idx="1" type="body"/>
          </p:nvPr>
        </p:nvSpPr>
        <p:spPr>
          <a:xfrm>
            <a:off x="438410" y="1532984"/>
            <a:ext cx="8490559" cy="3543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700"/>
              </a:spcBef>
              <a:spcAft>
                <a:spcPts val="0"/>
              </a:spcAft>
              <a:buSzPts val="1800"/>
              <a:buNone/>
            </a:pPr>
            <a:r>
              <a:rPr lang="en-US" sz="2400">
                <a:solidFill>
                  <a:srgbClr val="4A4A4A"/>
                </a:solidFill>
              </a:rPr>
              <a:t>“The types of texts that teachers use with their students is an issue of </a:t>
            </a:r>
            <a:r>
              <a:rPr b="1" lang="en-US" sz="2400">
                <a:solidFill>
                  <a:srgbClr val="E78B6F"/>
                </a:solidFill>
              </a:rPr>
              <a:t>equity</a:t>
            </a:r>
            <a:r>
              <a:rPr lang="en-US" sz="2400">
                <a:solidFill>
                  <a:srgbClr val="4A4A4A"/>
                </a:solidFill>
              </a:rPr>
              <a:t>: Teachers must provide a text diet rich with difficult texts to adolescents, </a:t>
            </a:r>
            <a:r>
              <a:rPr b="1" lang="en-US" sz="2400">
                <a:solidFill>
                  <a:srgbClr val="E78B6F"/>
                </a:solidFill>
              </a:rPr>
              <a:t>including those who may struggle when reading them</a:t>
            </a:r>
            <a:r>
              <a:rPr lang="en-US" sz="2400">
                <a:solidFill>
                  <a:srgbClr val="4A4A4A"/>
                </a:solidFill>
              </a:rPr>
              <a:t>, to ensure equitable literacy instruction for all.”</a:t>
            </a:r>
            <a:endParaRPr sz="2400">
              <a:solidFill>
                <a:srgbClr val="4A4A4A"/>
              </a:solidFill>
            </a:endParaRPr>
          </a:p>
          <a:p>
            <a:pPr indent="0" lvl="0" marL="0" rtl="0" algn="r">
              <a:lnSpc>
                <a:spcPct val="100000"/>
              </a:lnSpc>
              <a:spcBef>
                <a:spcPts val="700"/>
              </a:spcBef>
              <a:spcAft>
                <a:spcPts val="0"/>
              </a:spcAft>
              <a:buSzPts val="1800"/>
              <a:buNone/>
            </a:pPr>
            <a:br>
              <a:rPr i="1" lang="en-US" sz="1500">
                <a:solidFill>
                  <a:srgbClr val="4A4A4A"/>
                </a:solidFill>
                <a:latin typeface="Arial"/>
                <a:ea typeface="Arial"/>
                <a:cs typeface="Arial"/>
                <a:sym typeface="Arial"/>
              </a:rPr>
            </a:br>
            <a:r>
              <a:rPr i="1" lang="en-US" sz="1200">
                <a:solidFill>
                  <a:srgbClr val="4A4A4A"/>
                </a:solidFill>
              </a:rPr>
              <a:t>“Struggle is Not a Bad Word” (Lupo, Strong, &amp; Smith 2018)</a:t>
            </a:r>
            <a:endParaRPr i="1" sz="1200">
              <a:solidFill>
                <a:srgbClr val="4A4A4A"/>
              </a:solidFill>
            </a:endParaRPr>
          </a:p>
          <a:p>
            <a:pPr indent="0" lvl="0" marL="0" rtl="0" algn="r">
              <a:lnSpc>
                <a:spcPct val="100000"/>
              </a:lnSpc>
              <a:spcBef>
                <a:spcPts val="700"/>
              </a:spcBef>
              <a:spcAft>
                <a:spcPts val="0"/>
              </a:spcAft>
              <a:buSzPts val="1800"/>
              <a:buNone/>
            </a:pPr>
            <a:r>
              <a:rPr i="1" lang="en-US" sz="1200">
                <a:solidFill>
                  <a:srgbClr val="4A4A4A"/>
                </a:solidFill>
              </a:rPr>
              <a:t>(Hiebert, 2017; Tatum, 1999)</a:t>
            </a:r>
            <a:endParaRPr i="1" sz="1200">
              <a:solidFill>
                <a:srgbClr val="4A4A4A"/>
              </a:solidFill>
            </a:endParaRPr>
          </a:p>
          <a:p>
            <a:pPr indent="0" lvl="0" marL="0" rtl="0" algn="l">
              <a:lnSpc>
                <a:spcPct val="90000"/>
              </a:lnSpc>
              <a:spcBef>
                <a:spcPts val="750"/>
              </a:spcBef>
              <a:spcAft>
                <a:spcPts val="0"/>
              </a:spcAft>
              <a:buSzPts val="1800"/>
              <a:buNone/>
            </a:pPr>
            <a:r>
              <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6" name="Shape 596"/>
        <p:cNvGrpSpPr/>
        <p:nvPr/>
      </p:nvGrpSpPr>
      <p:grpSpPr>
        <a:xfrm>
          <a:off x="0" y="0"/>
          <a:ext cx="0" cy="0"/>
          <a:chOff x="0" y="0"/>
          <a:chExt cx="0" cy="0"/>
        </a:xfrm>
      </p:grpSpPr>
      <p:sp>
        <p:nvSpPr>
          <p:cNvPr id="597" name="Google Shape;597;p6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Defining the Problem: Post-Secondary Text Complexity</a:t>
            </a:r>
            <a:endParaRPr/>
          </a:p>
        </p:txBody>
      </p:sp>
      <p:pic>
        <p:nvPicPr>
          <p:cNvPr id="598" name="Google Shape;598;p65"/>
          <p:cNvPicPr preferRelativeResize="0"/>
          <p:nvPr/>
        </p:nvPicPr>
        <p:blipFill rotWithShape="1">
          <a:blip r:embed="rId3">
            <a:alphaModFix/>
          </a:blip>
          <a:srcRect b="0" l="0" r="0" t="0"/>
          <a:stretch/>
        </p:blipFill>
        <p:spPr>
          <a:xfrm>
            <a:off x="2157413" y="1300849"/>
            <a:ext cx="4666759" cy="3256863"/>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3" name="Shape 603"/>
        <p:cNvGrpSpPr/>
        <p:nvPr/>
      </p:nvGrpSpPr>
      <p:grpSpPr>
        <a:xfrm>
          <a:off x="0" y="0"/>
          <a:ext cx="0" cy="0"/>
          <a:chOff x="0" y="0"/>
          <a:chExt cx="0" cy="0"/>
        </a:xfrm>
      </p:grpSpPr>
      <p:sp>
        <p:nvSpPr>
          <p:cNvPr id="604" name="Google Shape;604;p66"/>
          <p:cNvSpPr txBox="1"/>
          <p:nvPr>
            <p:ph type="title"/>
          </p:nvPr>
        </p:nvSpPr>
        <p:spPr>
          <a:xfrm>
            <a:off x="0"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 Solution to the Problem: The Staircase of Complexity</a:t>
            </a:r>
            <a:endParaRPr/>
          </a:p>
        </p:txBody>
      </p:sp>
      <p:sp>
        <p:nvSpPr>
          <p:cNvPr id="605" name="Google Shape;605;p66"/>
          <p:cNvSpPr txBox="1"/>
          <p:nvPr>
            <p:ph idx="12" type="sldNum"/>
          </p:nvPr>
        </p:nvSpPr>
        <p:spPr>
          <a:xfrm>
            <a:off x="8672513" y="4735513"/>
            <a:ext cx="471487" cy="30797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pic>
        <p:nvPicPr>
          <p:cNvPr id="606" name="Google Shape;606;p66"/>
          <p:cNvPicPr preferRelativeResize="0"/>
          <p:nvPr/>
        </p:nvPicPr>
        <p:blipFill rotWithShape="1">
          <a:blip r:embed="rId3">
            <a:alphaModFix/>
          </a:blip>
          <a:srcRect b="0" l="0" r="0" t="0"/>
          <a:stretch/>
        </p:blipFill>
        <p:spPr>
          <a:xfrm>
            <a:off x="764179" y="1142152"/>
            <a:ext cx="7558796" cy="3466454"/>
          </a:xfrm>
          <a:prstGeom prst="rect">
            <a:avLst/>
          </a:prstGeom>
          <a:noFill/>
          <a:ln>
            <a:noFill/>
          </a:ln>
        </p:spPr>
      </p:pic>
      <p:pic>
        <p:nvPicPr>
          <p:cNvPr id="607" name="Google Shape;607;p66"/>
          <p:cNvPicPr preferRelativeResize="0"/>
          <p:nvPr/>
        </p:nvPicPr>
        <p:blipFill rotWithShape="1">
          <a:blip r:embed="rId4">
            <a:alphaModFix/>
          </a:blip>
          <a:srcRect b="0" l="0" r="0" t="0"/>
          <a:stretch/>
        </p:blipFill>
        <p:spPr>
          <a:xfrm>
            <a:off x="5559304" y="1142152"/>
            <a:ext cx="2763671" cy="68607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2" name="Shape 612"/>
        <p:cNvGrpSpPr/>
        <p:nvPr/>
      </p:nvGrpSpPr>
      <p:grpSpPr>
        <a:xfrm>
          <a:off x="0" y="0"/>
          <a:ext cx="0" cy="0"/>
          <a:chOff x="0" y="0"/>
          <a:chExt cx="0" cy="0"/>
        </a:xfrm>
      </p:grpSpPr>
      <p:sp>
        <p:nvSpPr>
          <p:cNvPr id="613" name="Google Shape;613;p6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What They Read Really Matters</a:t>
            </a:r>
            <a:endParaRPr/>
          </a:p>
        </p:txBody>
      </p:sp>
      <p:sp>
        <p:nvSpPr>
          <p:cNvPr id="614" name="Google Shape;614;p67"/>
          <p:cNvSpPr txBox="1"/>
          <p:nvPr>
            <p:ph idx="1" type="body"/>
          </p:nvPr>
        </p:nvSpPr>
        <p:spPr>
          <a:xfrm>
            <a:off x="249300" y="1168250"/>
            <a:ext cx="8645400" cy="3543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US">
                <a:solidFill>
                  <a:srgbClr val="E78B6F"/>
                </a:solidFill>
              </a:rPr>
              <a:t>Purpose</a:t>
            </a:r>
            <a:r>
              <a:rPr lang="en-US">
                <a:solidFill>
                  <a:srgbClr val="E78B6F"/>
                </a:solidFill>
              </a:rPr>
              <a:t>:</a:t>
            </a:r>
            <a:r>
              <a:rPr lang="en-US">
                <a:solidFill>
                  <a:srgbClr val="000000"/>
                </a:solidFill>
              </a:rPr>
              <a:t> </a:t>
            </a:r>
            <a:r>
              <a:rPr lang="en-US">
                <a:solidFill>
                  <a:srgbClr val="4A4A4A"/>
                </a:solidFill>
              </a:rPr>
              <a:t>Deepen our understanding of the research behind text complexity</a:t>
            </a:r>
            <a:endParaRPr>
              <a:solidFill>
                <a:srgbClr val="4A4A4A"/>
              </a:solidFill>
            </a:endParaRPr>
          </a:p>
          <a:p>
            <a:pPr indent="0" lvl="0" marL="0" rtl="0" algn="l">
              <a:lnSpc>
                <a:spcPct val="100000"/>
              </a:lnSpc>
              <a:spcBef>
                <a:spcPts val="2000"/>
              </a:spcBef>
              <a:spcAft>
                <a:spcPts val="0"/>
              </a:spcAft>
              <a:buSzPts val="1800"/>
              <a:buNone/>
            </a:pPr>
            <a:r>
              <a:rPr b="1" lang="en-US">
                <a:solidFill>
                  <a:srgbClr val="E78B6F"/>
                </a:solidFill>
              </a:rPr>
              <a:t>Let’s Prepare!</a:t>
            </a:r>
            <a:r>
              <a:rPr b="1" lang="en-US">
                <a:solidFill>
                  <a:srgbClr val="000000"/>
                </a:solidFill>
              </a:rPr>
              <a:t> </a:t>
            </a:r>
            <a:r>
              <a:rPr lang="en-US">
                <a:solidFill>
                  <a:srgbClr val="000000"/>
                </a:solidFill>
              </a:rPr>
              <a:t>I</a:t>
            </a:r>
            <a:r>
              <a:rPr lang="en-US">
                <a:solidFill>
                  <a:srgbClr val="4A4A4A"/>
                </a:solidFill>
              </a:rPr>
              <a:t>n a moment, we will engage in a gallery walk to explore key quotations from three sources: </a:t>
            </a:r>
            <a:endParaRPr>
              <a:solidFill>
                <a:srgbClr val="4A4A4A"/>
              </a:solidFill>
            </a:endParaRPr>
          </a:p>
          <a:p>
            <a:pPr indent="-304800" lvl="0" marL="457200" rtl="0" algn="l">
              <a:lnSpc>
                <a:spcPct val="100000"/>
              </a:lnSpc>
              <a:spcBef>
                <a:spcPts val="2000"/>
              </a:spcBef>
              <a:spcAft>
                <a:spcPts val="0"/>
              </a:spcAft>
              <a:buClr>
                <a:srgbClr val="4A4A4A"/>
              </a:buClr>
              <a:buSzPts val="1200"/>
              <a:buFont typeface="Calibri"/>
              <a:buChar char="•"/>
            </a:pPr>
            <a:r>
              <a:rPr lang="en-US">
                <a:solidFill>
                  <a:srgbClr val="4A4A4A"/>
                </a:solidFill>
              </a:rPr>
              <a:t>"Appendix A of CCSS” </a:t>
            </a:r>
            <a:endParaRPr>
              <a:solidFill>
                <a:srgbClr val="4A4A4A"/>
              </a:solidFill>
            </a:endParaRPr>
          </a:p>
          <a:p>
            <a:pPr indent="-304800" lvl="0" marL="457200" rtl="0" algn="l">
              <a:lnSpc>
                <a:spcPct val="100000"/>
              </a:lnSpc>
              <a:spcBef>
                <a:spcPts val="0"/>
              </a:spcBef>
              <a:spcAft>
                <a:spcPts val="0"/>
              </a:spcAft>
              <a:buClr>
                <a:srgbClr val="4A4A4A"/>
              </a:buClr>
              <a:buSzPts val="1200"/>
              <a:buFont typeface="Calibri"/>
              <a:buChar char="•"/>
            </a:pPr>
            <a:r>
              <a:rPr lang="en-US">
                <a:solidFill>
                  <a:srgbClr val="4A4A4A"/>
                </a:solidFill>
              </a:rPr>
              <a:t>"Shut Out of the Military”  </a:t>
            </a:r>
            <a:endParaRPr/>
          </a:p>
          <a:p>
            <a:pPr indent="-304800" lvl="0" marL="457200" rtl="0" algn="l">
              <a:lnSpc>
                <a:spcPct val="100000"/>
              </a:lnSpc>
              <a:spcBef>
                <a:spcPts val="0"/>
              </a:spcBef>
              <a:spcAft>
                <a:spcPts val="0"/>
              </a:spcAft>
              <a:buClr>
                <a:srgbClr val="4A4A4A"/>
              </a:buClr>
              <a:buSzPts val="1200"/>
              <a:buFont typeface="Calibri"/>
              <a:buChar char="•"/>
            </a:pPr>
            <a:r>
              <a:rPr lang="en-US">
                <a:solidFill>
                  <a:srgbClr val="4A4A4A"/>
                </a:solidFill>
              </a:rPr>
              <a:t>“Advancing our Students’ Language &amp; Literacy”</a:t>
            </a:r>
            <a:endParaRPr>
              <a:solidFill>
                <a:srgbClr val="4A4A4A"/>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9" name="Shape 619"/>
        <p:cNvGrpSpPr/>
        <p:nvPr/>
      </p:nvGrpSpPr>
      <p:grpSpPr>
        <a:xfrm>
          <a:off x="0" y="0"/>
          <a:ext cx="0" cy="0"/>
          <a:chOff x="0" y="0"/>
          <a:chExt cx="0" cy="0"/>
        </a:xfrm>
      </p:grpSpPr>
      <p:sp>
        <p:nvSpPr>
          <p:cNvPr id="620" name="Google Shape;620;p6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extLst>
                  <a:ext uri="http://customooxmlschemas.google.com/">
                    <go:slidesCustomData xmlns:go="http://customooxmlschemas.google.com/" textRoundtripDataId="14"/>
                  </a:ext>
                </a:extLst>
              </a:rPr>
              <a:t>Gallery</a:t>
            </a:r>
            <a:r>
              <a:rPr lang="en-US"/>
              <a:t> </a:t>
            </a:r>
            <a:r>
              <a:rPr lang="en-US">
                <a:extLst>
                  <a:ext uri="http://customooxmlschemas.google.com/">
                    <go:slidesCustomData xmlns:go="http://customooxmlschemas.google.com/" textRoundtripDataId="15"/>
                  </a:ext>
                </a:extLst>
              </a:rPr>
              <a:t>Walk</a:t>
            </a:r>
            <a:r>
              <a:rPr lang="en-US"/>
              <a:t>! </a:t>
            </a:r>
            <a:endParaRPr/>
          </a:p>
        </p:txBody>
      </p:sp>
      <p:sp>
        <p:nvSpPr>
          <p:cNvPr id="621" name="Google Shape;621;p69"/>
          <p:cNvSpPr txBox="1"/>
          <p:nvPr>
            <p:ph idx="1" type="body"/>
          </p:nvPr>
        </p:nvSpPr>
        <p:spPr>
          <a:xfrm>
            <a:off x="421781" y="1421325"/>
            <a:ext cx="5784900" cy="3543300"/>
          </a:xfrm>
          <a:prstGeom prst="rect">
            <a:avLst/>
          </a:prstGeom>
          <a:noFill/>
          <a:ln>
            <a:noFill/>
          </a:ln>
        </p:spPr>
        <p:txBody>
          <a:bodyPr anchorCtr="0" anchor="t" bIns="91425" lIns="91425" spcFirstLastPara="1" rIns="91425" wrap="square" tIns="91425">
            <a:noAutofit/>
          </a:bodyPr>
          <a:lstStyle/>
          <a:p>
            <a:pPr indent="0" lvl="0" marL="127000" rtl="0" algn="l">
              <a:lnSpc>
                <a:spcPct val="90000"/>
              </a:lnSpc>
              <a:spcBef>
                <a:spcPts val="0"/>
              </a:spcBef>
              <a:spcAft>
                <a:spcPts val="0"/>
              </a:spcAft>
              <a:buSzPts val="1600"/>
              <a:buNone/>
            </a:pPr>
            <a:r>
              <a:rPr b="1" lang="en-US">
                <a:solidFill>
                  <a:srgbClr val="E78B6F"/>
                </a:solidFill>
              </a:rPr>
              <a:t>Review</a:t>
            </a:r>
            <a:r>
              <a:rPr b="1" lang="en-US">
                <a:solidFill>
                  <a:srgbClr val="3F4A5A"/>
                </a:solidFill>
              </a:rPr>
              <a:t> </a:t>
            </a:r>
            <a:r>
              <a:rPr lang="en-US">
                <a:solidFill>
                  <a:srgbClr val="3F4A5A"/>
                </a:solidFill>
              </a:rPr>
              <a:t>each quotation and graphic hung around the room</a:t>
            </a:r>
            <a:endParaRPr>
              <a:solidFill>
                <a:srgbClr val="3F4A5A"/>
              </a:solidFill>
            </a:endParaRPr>
          </a:p>
          <a:p>
            <a:pPr indent="-209550" lvl="1" marL="819150" rtl="0" algn="l">
              <a:lnSpc>
                <a:spcPct val="90000"/>
              </a:lnSpc>
              <a:spcBef>
                <a:spcPts val="0"/>
              </a:spcBef>
              <a:spcAft>
                <a:spcPts val="0"/>
              </a:spcAft>
              <a:buSzPts val="1200"/>
              <a:buFont typeface="Calibri"/>
              <a:buChar char="•"/>
            </a:pPr>
            <a:r>
              <a:rPr lang="en-US" sz="1800">
                <a:solidFill>
                  <a:srgbClr val="3F4A5A"/>
                </a:solidFill>
                <a:extLst>
                  <a:ext uri="http://customooxmlschemas.google.com/">
                    <go:slidesCustomData xmlns:go="http://customooxmlschemas.google.com/" textRoundtripDataId="16"/>
                  </a:ext>
                </a:extLst>
              </a:rPr>
              <a:t>Charts 1 and 2: Appendix A of CCSS” </a:t>
            </a:r>
            <a:endParaRPr sz="1800">
              <a:solidFill>
                <a:srgbClr val="3F4A5A"/>
              </a:solidFill>
              <a:extLst>
                <a:ext uri="http://customooxmlschemas.google.com/">
                  <go:slidesCustomData xmlns:go="http://customooxmlschemas.google.com/" textRoundtripDataId="17"/>
                </a:ext>
              </a:extLst>
            </a:endParaRPr>
          </a:p>
          <a:p>
            <a:pPr indent="-209550" lvl="1" marL="819150" rtl="0" algn="l">
              <a:lnSpc>
                <a:spcPct val="90000"/>
              </a:lnSpc>
              <a:spcBef>
                <a:spcPts val="0"/>
              </a:spcBef>
              <a:spcAft>
                <a:spcPts val="0"/>
              </a:spcAft>
              <a:buSzPts val="1200"/>
              <a:buFont typeface="Calibri"/>
              <a:buChar char="•"/>
            </a:pPr>
            <a:r>
              <a:rPr lang="en-US" sz="1800">
                <a:solidFill>
                  <a:srgbClr val="3F4A5A"/>
                </a:solidFill>
                <a:extLst>
                  <a:ext uri="http://customooxmlschemas.google.com/">
                    <go:slidesCustomData xmlns:go="http://customooxmlschemas.google.com/" textRoundtripDataId="18"/>
                  </a:ext>
                </a:extLst>
              </a:rPr>
              <a:t>Charts 3 and 4: “Shut Out of the Military” </a:t>
            </a:r>
            <a:endParaRPr sz="1800">
              <a:solidFill>
                <a:srgbClr val="3F4A5A"/>
              </a:solidFill>
              <a:extLst>
                <a:ext uri="http://customooxmlschemas.google.com/">
                  <go:slidesCustomData xmlns:go="http://customooxmlschemas.google.com/" textRoundtripDataId="19"/>
                </a:ext>
              </a:extLst>
            </a:endParaRPr>
          </a:p>
          <a:p>
            <a:pPr indent="-209550" lvl="1" marL="819150" rtl="0" algn="l">
              <a:lnSpc>
                <a:spcPct val="90000"/>
              </a:lnSpc>
              <a:spcBef>
                <a:spcPts val="0"/>
              </a:spcBef>
              <a:spcAft>
                <a:spcPts val="0"/>
              </a:spcAft>
              <a:buSzPts val="1200"/>
              <a:buFont typeface="Calibri"/>
              <a:buChar char="•"/>
            </a:pPr>
            <a:r>
              <a:rPr lang="en-US" sz="1800">
                <a:solidFill>
                  <a:srgbClr val="3F4A5A"/>
                </a:solidFill>
                <a:extLst>
                  <a:ext uri="http://customooxmlschemas.google.com/">
                    <go:slidesCustomData xmlns:go="http://customooxmlschemas.google.com/" textRoundtripDataId="20"/>
                  </a:ext>
                </a:extLst>
              </a:rPr>
              <a:t>Charts 5 and 6: </a:t>
            </a:r>
            <a:r>
              <a:rPr lang="en-US" sz="1800">
                <a:solidFill>
                  <a:srgbClr val="3F4A5A"/>
                </a:solidFill>
              </a:rPr>
              <a:t>“Advancing our Students’ Literacy and Language”</a:t>
            </a:r>
            <a:endParaRPr sz="1800">
              <a:solidFill>
                <a:srgbClr val="3F4A5A"/>
              </a:solidFill>
            </a:endParaRPr>
          </a:p>
          <a:p>
            <a:pPr indent="0" lvl="1" marL="571500" rtl="0" algn="l">
              <a:lnSpc>
                <a:spcPct val="90000"/>
              </a:lnSpc>
              <a:spcBef>
                <a:spcPts val="0"/>
              </a:spcBef>
              <a:spcAft>
                <a:spcPts val="0"/>
              </a:spcAft>
              <a:buSzPts val="1600"/>
              <a:buNone/>
            </a:pPr>
            <a:r>
              <a:t/>
            </a:r>
            <a:endParaRPr sz="1800">
              <a:solidFill>
                <a:srgbClr val="3F4A5A"/>
              </a:solidFill>
            </a:endParaRPr>
          </a:p>
          <a:p>
            <a:pPr indent="0" lvl="0" marL="127000" rtl="0" algn="l">
              <a:lnSpc>
                <a:spcPct val="90000"/>
              </a:lnSpc>
              <a:spcBef>
                <a:spcPts val="0"/>
              </a:spcBef>
              <a:spcAft>
                <a:spcPts val="0"/>
              </a:spcAft>
              <a:buClr>
                <a:srgbClr val="E78B6F"/>
              </a:buClr>
              <a:buSzPts val="1600"/>
              <a:buNone/>
            </a:pPr>
            <a:r>
              <a:rPr b="1" lang="en-US">
                <a:solidFill>
                  <a:srgbClr val="E78B6F"/>
                </a:solidFill>
                <a:extLst>
                  <a:ext uri="http://customooxmlschemas.google.com/">
                    <go:slidesCustomData xmlns:go="http://customooxmlschemas.google.com/" textRoundtripDataId="21"/>
                  </a:ext>
                </a:extLst>
              </a:rPr>
              <a:t>Reflect and Discuss:</a:t>
            </a:r>
            <a:r>
              <a:rPr lang="en-US">
                <a:solidFill>
                  <a:srgbClr val="E78B6F"/>
                </a:solidFill>
                <a:extLst>
                  <a:ext uri="http://customooxmlschemas.google.com/">
                    <go:slidesCustomData xmlns:go="http://customooxmlschemas.google.com/" textRoundtripDataId="22"/>
                  </a:ext>
                </a:extLst>
              </a:rPr>
              <a:t> </a:t>
            </a:r>
            <a:endParaRPr>
              <a:solidFill>
                <a:srgbClr val="E78B6F"/>
              </a:solidFill>
            </a:endParaRPr>
          </a:p>
          <a:p>
            <a:pPr indent="-209550" lvl="1" marL="819150" rtl="0" algn="l">
              <a:lnSpc>
                <a:spcPct val="90000"/>
              </a:lnSpc>
              <a:spcBef>
                <a:spcPts val="0"/>
              </a:spcBef>
              <a:spcAft>
                <a:spcPts val="0"/>
              </a:spcAft>
              <a:buClr>
                <a:srgbClr val="4A4A4A"/>
              </a:buClr>
              <a:buSzPts val="1200"/>
              <a:buFont typeface="Calibri"/>
              <a:buChar char="•"/>
            </a:pPr>
            <a:r>
              <a:rPr lang="en-US" sz="1800">
                <a:solidFill>
                  <a:srgbClr val="3F4A5A"/>
                </a:solidFill>
              </a:rPr>
              <a:t>What are the key takeaways from this information?</a:t>
            </a:r>
            <a:endParaRPr sz="1800">
              <a:solidFill>
                <a:srgbClr val="3F4A5A"/>
              </a:solidFill>
            </a:endParaRPr>
          </a:p>
          <a:p>
            <a:pPr indent="-209550" lvl="1" marL="819150" rtl="0" algn="l">
              <a:lnSpc>
                <a:spcPct val="90000"/>
              </a:lnSpc>
              <a:spcBef>
                <a:spcPts val="0"/>
              </a:spcBef>
              <a:spcAft>
                <a:spcPts val="0"/>
              </a:spcAft>
              <a:buClr>
                <a:srgbClr val="4A4A4A"/>
              </a:buClr>
              <a:buSzPts val="1200"/>
              <a:buFont typeface="Calibri"/>
              <a:buChar char="•"/>
            </a:pPr>
            <a:r>
              <a:rPr lang="en-US" sz="1800">
                <a:solidFill>
                  <a:srgbClr val="3F4A5A"/>
                </a:solidFill>
              </a:rPr>
              <a:t>What implications does this information have for our practice?</a:t>
            </a:r>
            <a:endParaRPr sz="1800">
              <a:solidFill>
                <a:srgbClr val="3F4A5A"/>
              </a:solidFill>
            </a:endParaRPr>
          </a:p>
          <a:p>
            <a:pPr indent="-342900" lvl="0" marL="571500" rtl="0" algn="l">
              <a:lnSpc>
                <a:spcPct val="90000"/>
              </a:lnSpc>
              <a:spcBef>
                <a:spcPts val="0"/>
              </a:spcBef>
              <a:spcAft>
                <a:spcPts val="0"/>
              </a:spcAft>
              <a:buSzPts val="1800"/>
              <a:buFont typeface="Arial"/>
              <a:buNone/>
            </a:pPr>
            <a:r>
              <a:t/>
            </a:r>
            <a:endParaRPr/>
          </a:p>
        </p:txBody>
      </p:sp>
      <p:pic>
        <p:nvPicPr>
          <p:cNvPr id="622" name="Google Shape;622;p69"/>
          <p:cNvPicPr preferRelativeResize="0"/>
          <p:nvPr/>
        </p:nvPicPr>
        <p:blipFill>
          <a:blip r:embed="rId3">
            <a:alphaModFix/>
          </a:blip>
          <a:stretch>
            <a:fillRect/>
          </a:stretch>
        </p:blipFill>
        <p:spPr>
          <a:xfrm>
            <a:off x="6467548" y="1515725"/>
            <a:ext cx="2300100" cy="244850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7" name="Shape 627"/>
        <p:cNvGrpSpPr/>
        <p:nvPr/>
      </p:nvGrpSpPr>
      <p:grpSpPr>
        <a:xfrm>
          <a:off x="0" y="0"/>
          <a:ext cx="0" cy="0"/>
          <a:chOff x="0" y="0"/>
          <a:chExt cx="0" cy="0"/>
        </a:xfrm>
      </p:grpSpPr>
      <p:sp>
        <p:nvSpPr>
          <p:cNvPr id="628" name="Google Shape;628;p7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extLst>
                  <a:ext uri="http://customooxmlschemas.google.com/">
                    <go:slidesCustomData xmlns:go="http://customooxmlschemas.google.com/" textRoundtripDataId="23"/>
                  </a:ext>
                </a:extLst>
              </a:rPr>
              <a:t>Whole Group Debrief</a:t>
            </a:r>
            <a:endParaRPr/>
          </a:p>
        </p:txBody>
      </p:sp>
      <p:sp>
        <p:nvSpPr>
          <p:cNvPr id="629" name="Google Shape;629;p70"/>
          <p:cNvSpPr txBox="1"/>
          <p:nvPr/>
        </p:nvSpPr>
        <p:spPr>
          <a:xfrm>
            <a:off x="952510" y="1617913"/>
            <a:ext cx="7239000" cy="2386200"/>
          </a:xfrm>
          <a:prstGeom prst="rect">
            <a:avLst/>
          </a:prstGeom>
          <a:noFill/>
          <a:ln>
            <a:noFill/>
          </a:ln>
        </p:spPr>
        <p:txBody>
          <a:bodyPr anchorCtr="0" anchor="t" bIns="91425" lIns="91425" spcFirstLastPara="1" rIns="91425" wrap="square" tIns="91425">
            <a:noAutofit/>
          </a:bodyPr>
          <a:lstStyle/>
          <a:p>
            <a:pPr indent="-304800" lvl="1" marL="9144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What are the </a:t>
            </a:r>
            <a:r>
              <a:rPr b="1" i="0" lang="en-US" sz="1800" u="none" cap="none" strike="noStrike">
                <a:solidFill>
                  <a:srgbClr val="E78B6F"/>
                </a:solidFill>
                <a:latin typeface="Calibri"/>
                <a:ea typeface="Calibri"/>
                <a:cs typeface="Calibri"/>
                <a:sym typeface="Calibri"/>
              </a:rPr>
              <a:t>key takeaways </a:t>
            </a:r>
            <a:r>
              <a:rPr b="0" i="0" lang="en-US" sz="1800" u="none" cap="none" strike="noStrike">
                <a:solidFill>
                  <a:srgbClr val="434343"/>
                </a:solidFill>
                <a:latin typeface="Calibri"/>
                <a:ea typeface="Calibri"/>
                <a:cs typeface="Calibri"/>
                <a:sym typeface="Calibri"/>
              </a:rPr>
              <a:t>from this information?</a:t>
            </a:r>
            <a:br>
              <a:rPr b="0" i="0" lang="en-US" sz="1800" u="none" cap="none" strike="noStrike">
                <a:solidFill>
                  <a:srgbClr val="434343"/>
                </a:solidFill>
                <a:latin typeface="Calibri"/>
                <a:ea typeface="Calibri"/>
                <a:cs typeface="Calibri"/>
                <a:sym typeface="Calibri"/>
              </a:rPr>
            </a:br>
            <a:endParaRPr b="0" i="0" sz="1800" u="none" cap="none" strike="noStrike">
              <a:solidFill>
                <a:srgbClr val="434343"/>
              </a:solidFill>
              <a:latin typeface="Calibri"/>
              <a:ea typeface="Calibri"/>
              <a:cs typeface="Calibri"/>
              <a:sym typeface="Calibri"/>
            </a:endParaRPr>
          </a:p>
          <a:p>
            <a:pPr indent="-304800" lvl="1" marL="914400" marR="0" rtl="0" algn="l">
              <a:lnSpc>
                <a:spcPct val="90000"/>
              </a:lnSpc>
              <a:spcBef>
                <a:spcPts val="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What </a:t>
            </a:r>
            <a:r>
              <a:rPr b="1" i="0" lang="en-US" sz="1800" u="none" cap="none" strike="noStrike">
                <a:solidFill>
                  <a:srgbClr val="E78B6F"/>
                </a:solidFill>
                <a:latin typeface="Calibri"/>
                <a:ea typeface="Calibri"/>
                <a:cs typeface="Calibri"/>
                <a:sym typeface="Calibri"/>
              </a:rPr>
              <a:t>implications</a:t>
            </a:r>
            <a:r>
              <a:rPr b="0" i="0" lang="en-US" sz="1800" u="none" cap="none" strike="noStrike">
                <a:solidFill>
                  <a:srgbClr val="434343"/>
                </a:solidFill>
                <a:latin typeface="Calibri"/>
                <a:ea typeface="Calibri"/>
                <a:cs typeface="Calibri"/>
                <a:sym typeface="Calibri"/>
              </a:rPr>
              <a:t> does this information have for our practice?</a:t>
            </a:r>
            <a:endParaRPr b="0" i="0" sz="1800" u="none" cap="none" strike="noStrike">
              <a:solidFill>
                <a:srgbClr val="434343"/>
              </a:solidFill>
              <a:latin typeface="Calibri"/>
              <a:ea typeface="Calibri"/>
              <a:cs typeface="Calibri"/>
              <a:sym typeface="Calibri"/>
            </a:endParaRPr>
          </a:p>
        </p:txBody>
      </p:sp>
      <p:pic>
        <p:nvPicPr>
          <p:cNvPr id="630" name="Google Shape;630;p70"/>
          <p:cNvPicPr preferRelativeResize="0"/>
          <p:nvPr/>
        </p:nvPicPr>
        <p:blipFill>
          <a:blip r:embed="rId3">
            <a:alphaModFix/>
          </a:blip>
          <a:stretch>
            <a:fillRect/>
          </a:stretch>
        </p:blipFill>
        <p:spPr>
          <a:xfrm>
            <a:off x="3628650" y="2997200"/>
            <a:ext cx="1897350" cy="112815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5" name="Shape 635"/>
        <p:cNvGrpSpPr/>
        <p:nvPr/>
      </p:nvGrpSpPr>
      <p:grpSpPr>
        <a:xfrm>
          <a:off x="0" y="0"/>
          <a:ext cx="0" cy="0"/>
          <a:chOff x="0" y="0"/>
          <a:chExt cx="0" cy="0"/>
        </a:xfrm>
      </p:grpSpPr>
      <p:sp>
        <p:nvSpPr>
          <p:cNvPr id="636" name="Google Shape;636;p73"/>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sz="2400">
                <a:solidFill>
                  <a:srgbClr val="4A4A4A"/>
                </a:solidFill>
              </a:rPr>
              <a:t>What makes a text </a:t>
            </a:r>
            <a:r>
              <a:rPr b="1" lang="en-US" sz="2400">
                <a:solidFill>
                  <a:srgbClr val="E78B6F"/>
                </a:solidFill>
              </a:rPr>
              <a:t>complex</a:t>
            </a:r>
            <a:r>
              <a:rPr lang="en-US" sz="2400">
                <a:solidFill>
                  <a:srgbClr val="4A4A4A"/>
                </a:solidFill>
              </a:rPr>
              <a:t>?</a:t>
            </a:r>
            <a:endParaRPr sz="2400">
              <a:solidFill>
                <a:srgbClr val="4A4A4A"/>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sp>
        <p:nvSpPr>
          <p:cNvPr id="107" name="Google Shape;107;p3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Afternoon at a Glance </a:t>
            </a:r>
            <a:endParaRPr/>
          </a:p>
        </p:txBody>
      </p:sp>
      <p:graphicFrame>
        <p:nvGraphicFramePr>
          <p:cNvPr id="108" name="Google Shape;108;p31"/>
          <p:cNvGraphicFramePr/>
          <p:nvPr/>
        </p:nvGraphicFramePr>
        <p:xfrm>
          <a:off x="952500" y="1412999"/>
          <a:ext cx="3000000" cy="3000000"/>
        </p:xfrm>
        <a:graphic>
          <a:graphicData uri="http://schemas.openxmlformats.org/drawingml/2006/table">
            <a:tbl>
              <a:tblPr>
                <a:noFill/>
                <a:tableStyleId>{C6DCD39A-ED58-46DA-BCB7-082AE19B495E}</a:tableStyleId>
              </a:tblPr>
              <a:tblGrid>
                <a:gridCol w="1540175"/>
                <a:gridCol w="5698825"/>
              </a:tblGrid>
              <a:tr h="447275">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12:00 – 1:45</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The ELA Instructional Shifts in the Guidebooks (Knowledge) </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1:45 – 2:00 </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1" lang="en-US" sz="1800" u="none" cap="none" strike="noStrike">
                          <a:solidFill>
                            <a:srgbClr val="434343"/>
                          </a:solidFill>
                          <a:latin typeface="Calibri"/>
                          <a:ea typeface="Calibri"/>
                          <a:cs typeface="Calibri"/>
                          <a:sym typeface="Calibri"/>
                        </a:rPr>
                        <a:t>Break </a:t>
                      </a:r>
                      <a:endParaRPr i="1"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2:00 – 2:45</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Updated Curriculum Design &amp; Grade-Level Unit Exploration</a:t>
                      </a:r>
                      <a:endParaRPr i="0"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None/>
                      </a:pPr>
                      <a:r>
                        <a:rPr lang="en-US" sz="1800" u="none" cap="none" strike="noStrike">
                          <a:solidFill>
                            <a:srgbClr val="434343"/>
                          </a:solidFill>
                          <a:latin typeface="Calibri"/>
                          <a:ea typeface="Calibri"/>
                          <a:cs typeface="Calibri"/>
                          <a:sym typeface="Calibri"/>
                        </a:rPr>
                        <a:t>2:45 – 3:00 </a:t>
                      </a:r>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n-US" sz="1800" u="none" cap="none" strike="noStrike">
                          <a:solidFill>
                            <a:srgbClr val="434343"/>
                          </a:solidFill>
                          <a:latin typeface="Calibri"/>
                          <a:ea typeface="Calibri"/>
                          <a:cs typeface="Calibri"/>
                          <a:sym typeface="Calibri"/>
                        </a:rPr>
                        <a:t>Wrapping Up &amp; Survey </a:t>
                      </a:r>
                      <a:endParaRPr sz="1800" u="none" cap="none" strike="noStrike">
                        <a:solidFill>
                          <a:srgbClr val="434343"/>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09" name="Google Shape;109;p31"/>
          <p:cNvSpPr/>
          <p:nvPr/>
        </p:nvSpPr>
        <p:spPr>
          <a:xfrm>
            <a:off x="952500" y="1413158"/>
            <a:ext cx="9144000" cy="45720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1" name="Shape 641"/>
        <p:cNvGrpSpPr/>
        <p:nvPr/>
      </p:nvGrpSpPr>
      <p:grpSpPr>
        <a:xfrm>
          <a:off x="0" y="0"/>
          <a:ext cx="0" cy="0"/>
          <a:chOff x="0" y="0"/>
          <a:chExt cx="0" cy="0"/>
        </a:xfrm>
      </p:grpSpPr>
      <p:sp>
        <p:nvSpPr>
          <p:cNvPr id="642" name="Google Shape;642;p74"/>
          <p:cNvSpPr txBox="1"/>
          <p:nvPr>
            <p:ph idx="1" type="body"/>
          </p:nvPr>
        </p:nvSpPr>
        <p:spPr>
          <a:xfrm>
            <a:off x="870857" y="1047600"/>
            <a:ext cx="4985657" cy="3543300"/>
          </a:xfrm>
          <a:prstGeom prst="rect">
            <a:avLst/>
          </a:prstGeom>
          <a:noFill/>
          <a:ln>
            <a:noFill/>
          </a:ln>
        </p:spPr>
        <p:txBody>
          <a:bodyPr anchorCtr="0" anchor="ctr" bIns="91425" lIns="91425" spcFirstLastPara="1" rIns="91425" wrap="square" tIns="91425">
            <a:noAutofit/>
          </a:bodyPr>
          <a:lstStyle/>
          <a:p>
            <a:pPr indent="-419100" lvl="0" marL="571500" rtl="0" algn="l">
              <a:lnSpc>
                <a:spcPct val="100000"/>
              </a:lnSpc>
              <a:spcBef>
                <a:spcPts val="0"/>
              </a:spcBef>
              <a:spcAft>
                <a:spcPts val="0"/>
              </a:spcAft>
              <a:buClr>
                <a:srgbClr val="434343"/>
              </a:buClr>
              <a:buSzPts val="1200"/>
              <a:buFont typeface="Calibri"/>
              <a:buChar char="•"/>
            </a:pPr>
            <a:r>
              <a:rPr lang="en-US" sz="2400">
                <a:solidFill>
                  <a:srgbClr val="434343"/>
                </a:solidFill>
              </a:rPr>
              <a:t>Quantitative</a:t>
            </a:r>
            <a:endParaRPr sz="2400">
              <a:solidFill>
                <a:srgbClr val="434343"/>
              </a:solidFill>
            </a:endParaRPr>
          </a:p>
          <a:p>
            <a:pPr indent="-419100" lvl="0" marL="571500" rtl="0" algn="l">
              <a:lnSpc>
                <a:spcPct val="100000"/>
              </a:lnSpc>
              <a:spcBef>
                <a:spcPts val="1000"/>
              </a:spcBef>
              <a:spcAft>
                <a:spcPts val="0"/>
              </a:spcAft>
              <a:buClr>
                <a:srgbClr val="434343"/>
              </a:buClr>
              <a:buSzPts val="1200"/>
              <a:buFont typeface="Calibri"/>
              <a:buChar char="•"/>
            </a:pPr>
            <a:r>
              <a:rPr lang="en-US" sz="2400">
                <a:solidFill>
                  <a:srgbClr val="434343"/>
                </a:solidFill>
              </a:rPr>
              <a:t>Qualitative</a:t>
            </a:r>
            <a:endParaRPr sz="2400">
              <a:solidFill>
                <a:srgbClr val="434343"/>
              </a:solidFill>
            </a:endParaRPr>
          </a:p>
          <a:p>
            <a:pPr indent="-419100" lvl="0" marL="571500" rtl="0" algn="l">
              <a:lnSpc>
                <a:spcPct val="100000"/>
              </a:lnSpc>
              <a:spcBef>
                <a:spcPts val="1000"/>
              </a:spcBef>
              <a:spcAft>
                <a:spcPts val="1000"/>
              </a:spcAft>
              <a:buClr>
                <a:srgbClr val="434343"/>
              </a:buClr>
              <a:buSzPts val="1200"/>
              <a:buFont typeface="Calibri"/>
              <a:buChar char="•"/>
            </a:pPr>
            <a:r>
              <a:rPr lang="en-US" sz="2400">
                <a:solidFill>
                  <a:srgbClr val="434343"/>
                </a:solidFill>
              </a:rPr>
              <a:t>Reader and Task Considerations</a:t>
            </a:r>
            <a:endParaRPr sz="2400">
              <a:solidFill>
                <a:srgbClr val="434343"/>
              </a:solidFill>
            </a:endParaRPr>
          </a:p>
        </p:txBody>
      </p:sp>
      <p:sp>
        <p:nvSpPr>
          <p:cNvPr id="643" name="Google Shape;643;p7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Three Components of Text Complexity</a:t>
            </a:r>
            <a:endParaRPr/>
          </a:p>
        </p:txBody>
      </p:sp>
      <p:pic>
        <p:nvPicPr>
          <p:cNvPr id="644" name="Google Shape;644;p74"/>
          <p:cNvPicPr preferRelativeResize="0"/>
          <p:nvPr/>
        </p:nvPicPr>
        <p:blipFill rotWithShape="1">
          <a:blip r:embed="rId3">
            <a:alphaModFix/>
          </a:blip>
          <a:srcRect b="0" l="0" r="0" t="0"/>
          <a:stretch/>
        </p:blipFill>
        <p:spPr>
          <a:xfrm>
            <a:off x="5583857" y="1300925"/>
            <a:ext cx="3200718" cy="3012249"/>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9" name="Shape 649"/>
        <p:cNvGrpSpPr/>
        <p:nvPr/>
      </p:nvGrpSpPr>
      <p:grpSpPr>
        <a:xfrm>
          <a:off x="0" y="0"/>
          <a:ext cx="0" cy="0"/>
          <a:chOff x="0" y="0"/>
          <a:chExt cx="0" cy="0"/>
        </a:xfrm>
      </p:grpSpPr>
      <p:sp>
        <p:nvSpPr>
          <p:cNvPr id="650" name="Google Shape;650;p75"/>
          <p:cNvSpPr txBox="1"/>
          <p:nvPr>
            <p:ph type="title"/>
          </p:nvPr>
        </p:nvSpPr>
        <p:spPr>
          <a:xfrm>
            <a:off x="0" y="108662"/>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Quantitative Text Complexity (e.g. Lexile)</a:t>
            </a:r>
            <a:endParaRPr/>
          </a:p>
        </p:txBody>
      </p:sp>
      <p:sp>
        <p:nvSpPr>
          <p:cNvPr id="651" name="Google Shape;651;p75"/>
          <p:cNvSpPr txBox="1"/>
          <p:nvPr/>
        </p:nvSpPr>
        <p:spPr>
          <a:xfrm>
            <a:off x="934938" y="1323284"/>
            <a:ext cx="4133700" cy="28380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1200"/>
              </a:spcBef>
              <a:spcAft>
                <a:spcPts val="0"/>
              </a:spcAft>
              <a:buNone/>
            </a:pPr>
            <a:r>
              <a:rPr b="1" i="0" lang="en-US" sz="1800" u="none" cap="none" strike="noStrike">
                <a:solidFill>
                  <a:srgbClr val="E78B6F"/>
                </a:solidFill>
                <a:latin typeface="Calibri"/>
                <a:ea typeface="Calibri"/>
                <a:cs typeface="Calibri"/>
                <a:sym typeface="Calibri"/>
              </a:rPr>
              <a:t>Focused on:</a:t>
            </a:r>
            <a:endParaRPr b="1" i="0" sz="1800" u="none" cap="none" strike="noStrike">
              <a:solidFill>
                <a:srgbClr val="E78B6F"/>
              </a:solidFill>
              <a:latin typeface="Calibri"/>
              <a:ea typeface="Calibri"/>
              <a:cs typeface="Calibri"/>
              <a:sym typeface="Calibri"/>
            </a:endParaRPr>
          </a:p>
          <a:p>
            <a:pPr indent="-304800" lvl="0" marL="457200" marR="0" rtl="0" algn="l">
              <a:lnSpc>
                <a:spcPct val="90000"/>
              </a:lnSpc>
              <a:spcBef>
                <a:spcPts val="120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Sentence length</a:t>
            </a:r>
            <a:endParaRPr b="0" i="0" sz="1800" u="none" cap="none" strike="noStrike">
              <a:solidFill>
                <a:srgbClr val="434343"/>
              </a:solidFill>
              <a:latin typeface="Calibri"/>
              <a:ea typeface="Calibri"/>
              <a:cs typeface="Calibri"/>
              <a:sym typeface="Calibri"/>
            </a:endParaRPr>
          </a:p>
          <a:p>
            <a:pPr indent="-304800" lvl="0" marL="457200" marR="0" rtl="0" algn="l">
              <a:lnSpc>
                <a:spcPct val="90000"/>
              </a:lnSpc>
              <a:spcBef>
                <a:spcPts val="120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Word length and familiarity</a:t>
            </a:r>
            <a:endParaRPr b="0" i="0" sz="1800" u="none" cap="none" strike="noStrike">
              <a:solidFill>
                <a:srgbClr val="434343"/>
              </a:solidFill>
              <a:latin typeface="Calibri"/>
              <a:ea typeface="Calibri"/>
              <a:cs typeface="Calibri"/>
              <a:sym typeface="Calibri"/>
            </a:endParaRPr>
          </a:p>
          <a:p>
            <a:pPr indent="0" lvl="0" marL="0" marR="0" rtl="0" algn="l">
              <a:lnSpc>
                <a:spcPct val="90000"/>
              </a:lnSpc>
              <a:spcBef>
                <a:spcPts val="1200"/>
              </a:spcBef>
              <a:spcAft>
                <a:spcPts val="0"/>
              </a:spcAft>
              <a:buNone/>
            </a:pPr>
            <a:r>
              <a:rPr b="1" i="0" lang="en-US" sz="1800" u="none" cap="none" strike="noStrike">
                <a:solidFill>
                  <a:srgbClr val="E78B6F"/>
                </a:solidFill>
                <a:latin typeface="Calibri"/>
                <a:ea typeface="Calibri"/>
                <a:cs typeface="Calibri"/>
                <a:sym typeface="Calibri"/>
              </a:rPr>
              <a:t>Limitations:</a:t>
            </a:r>
            <a:endParaRPr b="1" i="0" sz="1800" u="none" cap="none" strike="noStrike">
              <a:solidFill>
                <a:srgbClr val="E78B6F"/>
              </a:solidFill>
              <a:latin typeface="Calibri"/>
              <a:ea typeface="Calibri"/>
              <a:cs typeface="Calibri"/>
              <a:sym typeface="Calibri"/>
            </a:endParaRPr>
          </a:p>
          <a:p>
            <a:pPr indent="-304800" lvl="0" marL="457200" marR="0" rtl="0" algn="l">
              <a:lnSpc>
                <a:spcPct val="90000"/>
              </a:lnSpc>
              <a:spcBef>
                <a:spcPts val="1200"/>
              </a:spcBef>
              <a:spcAft>
                <a:spcPts val="0"/>
              </a:spcAft>
              <a:buClr>
                <a:srgbClr val="434343"/>
              </a:buClr>
              <a:buSzPts val="1200"/>
              <a:buFont typeface="Calibri"/>
              <a:buChar char="●"/>
            </a:pPr>
            <a:r>
              <a:rPr b="0" i="0" lang="en-US" sz="1800" u="none" cap="none" strike="noStrike">
                <a:solidFill>
                  <a:srgbClr val="434343"/>
                </a:solidFill>
                <a:latin typeface="Calibri"/>
                <a:ea typeface="Calibri"/>
                <a:cs typeface="Calibri"/>
                <a:sym typeface="Calibri"/>
              </a:rPr>
              <a:t>Poetry, drama, texts with &lt;150 words, texts with complex qualitative features but simpler language </a:t>
            </a:r>
            <a:endParaRPr b="0" i="0" sz="1800" u="none" cap="none" strike="noStrike">
              <a:solidFill>
                <a:srgbClr val="434343"/>
              </a:solidFill>
              <a:latin typeface="Calibri"/>
              <a:ea typeface="Calibri"/>
              <a:cs typeface="Calibri"/>
              <a:sym typeface="Calibri"/>
            </a:endParaRPr>
          </a:p>
        </p:txBody>
      </p:sp>
      <p:pic>
        <p:nvPicPr>
          <p:cNvPr id="652" name="Google Shape;652;p75"/>
          <p:cNvPicPr preferRelativeResize="0"/>
          <p:nvPr/>
        </p:nvPicPr>
        <p:blipFill rotWithShape="1">
          <a:blip r:embed="rId3">
            <a:alphaModFix/>
          </a:blip>
          <a:srcRect b="0" l="0" r="0" t="0"/>
          <a:stretch/>
        </p:blipFill>
        <p:spPr>
          <a:xfrm>
            <a:off x="5944556" y="1454149"/>
            <a:ext cx="1946841" cy="2576271"/>
          </a:xfrm>
          <a:prstGeom prst="rect">
            <a:avLst/>
          </a:prstGeom>
          <a:noFill/>
          <a:ln>
            <a:noFill/>
          </a:ln>
        </p:spPr>
      </p:pic>
      <p:sp>
        <p:nvSpPr>
          <p:cNvPr id="653" name="Google Shape;653;p75"/>
          <p:cNvSpPr txBox="1"/>
          <p:nvPr/>
        </p:nvSpPr>
        <p:spPr>
          <a:xfrm>
            <a:off x="5889125" y="4161275"/>
            <a:ext cx="2057700" cy="239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i="1" lang="en-US" sz="1400" u="none" cap="none" strike="noStrike">
                <a:solidFill>
                  <a:srgbClr val="434343"/>
                </a:solidFill>
                <a:latin typeface="Calibri"/>
                <a:ea typeface="Calibri"/>
                <a:cs typeface="Calibri"/>
                <a:sym typeface="Calibri"/>
              </a:rPr>
              <a:t>(</a:t>
            </a:r>
            <a:r>
              <a:rPr i="1" lang="en-US">
                <a:solidFill>
                  <a:srgbClr val="434343"/>
                </a:solidFill>
                <a:latin typeface="Calibri"/>
                <a:ea typeface="Calibri"/>
                <a:cs typeface="Calibri"/>
                <a:sym typeface="Calibri"/>
              </a:rPr>
              <a:t>Hemingway</a:t>
            </a:r>
            <a:r>
              <a:rPr i="1" lang="en-US" sz="1400" u="none" cap="none" strike="noStrike">
                <a:solidFill>
                  <a:srgbClr val="434343"/>
                </a:solidFill>
                <a:latin typeface="Calibri"/>
                <a:ea typeface="Calibri"/>
                <a:cs typeface="Calibri"/>
                <a:sym typeface="Calibri"/>
              </a:rPr>
              <a:t>, 19</a:t>
            </a:r>
            <a:r>
              <a:rPr i="1" lang="en-US">
                <a:solidFill>
                  <a:srgbClr val="434343"/>
                </a:solidFill>
                <a:latin typeface="Calibri"/>
                <a:ea typeface="Calibri"/>
                <a:cs typeface="Calibri"/>
                <a:sym typeface="Calibri"/>
              </a:rPr>
              <a:t>2</a:t>
            </a:r>
            <a:r>
              <a:rPr i="1" lang="en-US" sz="1400" u="none" cap="none" strike="noStrike">
                <a:solidFill>
                  <a:srgbClr val="434343"/>
                </a:solidFill>
                <a:latin typeface="Calibri"/>
                <a:ea typeface="Calibri"/>
                <a:cs typeface="Calibri"/>
                <a:sym typeface="Calibri"/>
              </a:rPr>
              <a:t>9)</a:t>
            </a:r>
            <a:endParaRPr i="1" sz="1400" u="none" cap="none" strike="noStrike">
              <a:solidFill>
                <a:srgbClr val="434343"/>
              </a:solidFill>
              <a:latin typeface="Calibri"/>
              <a:ea typeface="Calibri"/>
              <a:cs typeface="Calibri"/>
              <a:sym typeface="Calibri"/>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8" name="Shape 658"/>
        <p:cNvGrpSpPr/>
        <p:nvPr/>
      </p:nvGrpSpPr>
      <p:grpSpPr>
        <a:xfrm>
          <a:off x="0" y="0"/>
          <a:ext cx="0" cy="0"/>
          <a:chOff x="0" y="0"/>
          <a:chExt cx="0" cy="0"/>
        </a:xfrm>
      </p:grpSpPr>
      <p:sp>
        <p:nvSpPr>
          <p:cNvPr id="659" name="Google Shape;659;p7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Qualitative Features of Text Complexity</a:t>
            </a:r>
            <a:endParaRPr/>
          </a:p>
        </p:txBody>
      </p:sp>
      <p:pic>
        <p:nvPicPr>
          <p:cNvPr id="660" name="Google Shape;660;p76"/>
          <p:cNvPicPr preferRelativeResize="0"/>
          <p:nvPr/>
        </p:nvPicPr>
        <p:blipFill>
          <a:blip r:embed="rId3">
            <a:alphaModFix/>
          </a:blip>
          <a:stretch>
            <a:fillRect/>
          </a:stretch>
        </p:blipFill>
        <p:spPr>
          <a:xfrm>
            <a:off x="4662525" y="1120375"/>
            <a:ext cx="3525201" cy="3525201"/>
          </a:xfrm>
          <a:prstGeom prst="rect">
            <a:avLst/>
          </a:prstGeom>
          <a:noFill/>
          <a:ln>
            <a:noFill/>
          </a:ln>
        </p:spPr>
      </p:pic>
      <p:pic>
        <p:nvPicPr>
          <p:cNvPr id="661" name="Google Shape;661;p76"/>
          <p:cNvPicPr preferRelativeResize="0"/>
          <p:nvPr/>
        </p:nvPicPr>
        <p:blipFill>
          <a:blip r:embed="rId4">
            <a:alphaModFix/>
          </a:blip>
          <a:stretch>
            <a:fillRect/>
          </a:stretch>
        </p:blipFill>
        <p:spPr>
          <a:xfrm>
            <a:off x="981725" y="1196575"/>
            <a:ext cx="3525201" cy="3525201"/>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6" name="Shape 666"/>
        <p:cNvGrpSpPr/>
        <p:nvPr/>
      </p:nvGrpSpPr>
      <p:grpSpPr>
        <a:xfrm>
          <a:off x="0" y="0"/>
          <a:ext cx="0" cy="0"/>
          <a:chOff x="0" y="0"/>
          <a:chExt cx="0" cy="0"/>
        </a:xfrm>
      </p:grpSpPr>
      <p:sp>
        <p:nvSpPr>
          <p:cNvPr id="667" name="Google Shape;667;p7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Qualitative Text Complexity</a:t>
            </a:r>
            <a:endParaRPr/>
          </a:p>
        </p:txBody>
      </p:sp>
      <p:sp>
        <p:nvSpPr>
          <p:cNvPr id="668" name="Google Shape;668;p77"/>
          <p:cNvSpPr txBox="1"/>
          <p:nvPr/>
        </p:nvSpPr>
        <p:spPr>
          <a:xfrm>
            <a:off x="887935" y="3053050"/>
            <a:ext cx="2003898" cy="1477328"/>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Layers of meaning</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Concept complexity</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Subtle theme</a:t>
            </a:r>
            <a:endParaRPr b="0" i="0" sz="1400" u="none" cap="none" strike="noStrike">
              <a:solidFill>
                <a:srgbClr val="4A4A4A"/>
              </a:solidFill>
              <a:latin typeface="Arial"/>
              <a:ea typeface="Arial"/>
              <a:cs typeface="Arial"/>
              <a:sym typeface="Arial"/>
            </a:endParaRPr>
          </a:p>
        </p:txBody>
      </p:sp>
      <p:sp>
        <p:nvSpPr>
          <p:cNvPr id="669" name="Google Shape;669;p77"/>
          <p:cNvSpPr txBox="1"/>
          <p:nvPr/>
        </p:nvSpPr>
        <p:spPr>
          <a:xfrm>
            <a:off x="6464596" y="1241713"/>
            <a:ext cx="2767780" cy="1477328"/>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Vocabulary</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Sentence Structure</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Figurative Language</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Historical Language or Dialects</a:t>
            </a:r>
            <a:endParaRPr b="0" i="0" sz="1400" u="none" cap="none" strike="noStrike">
              <a:solidFill>
                <a:srgbClr val="4A4A4A"/>
              </a:solidFill>
              <a:latin typeface="Arial"/>
              <a:ea typeface="Arial"/>
              <a:cs typeface="Arial"/>
              <a:sym typeface="Arial"/>
            </a:endParaRPr>
          </a:p>
        </p:txBody>
      </p:sp>
      <p:sp>
        <p:nvSpPr>
          <p:cNvPr id="670" name="Google Shape;670;p77"/>
          <p:cNvSpPr txBox="1"/>
          <p:nvPr/>
        </p:nvSpPr>
        <p:spPr>
          <a:xfrm>
            <a:off x="887935" y="1380212"/>
            <a:ext cx="2003898" cy="1200329"/>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Organization</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Text Features</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Connections between ideas</a:t>
            </a:r>
            <a:endParaRPr b="0" i="0" sz="1400" u="none" cap="none" strike="noStrike">
              <a:solidFill>
                <a:srgbClr val="4A4A4A"/>
              </a:solidFill>
              <a:latin typeface="Arial"/>
              <a:ea typeface="Arial"/>
              <a:cs typeface="Arial"/>
              <a:sym typeface="Arial"/>
            </a:endParaRPr>
          </a:p>
        </p:txBody>
      </p:sp>
      <p:sp>
        <p:nvSpPr>
          <p:cNvPr id="671" name="Google Shape;671;p77"/>
          <p:cNvSpPr txBox="1"/>
          <p:nvPr/>
        </p:nvSpPr>
        <p:spPr>
          <a:xfrm>
            <a:off x="6484078" y="2914551"/>
            <a:ext cx="2419715" cy="1754326"/>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Content Knowledge</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Disciplinary Knowledge</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Intertextuality</a:t>
            </a:r>
            <a:endParaRPr b="0" i="0" sz="1400" u="none" cap="none" strike="noStrike">
              <a:solidFill>
                <a:srgbClr val="4A4A4A"/>
              </a:solidFill>
              <a:latin typeface="Arial"/>
              <a:ea typeface="Arial"/>
              <a:cs typeface="Arial"/>
              <a:sym typeface="Arial"/>
            </a:endParaRPr>
          </a:p>
          <a:p>
            <a:pPr indent="-285750" lvl="0" marL="285750" marR="0" rtl="0" algn="l">
              <a:lnSpc>
                <a:spcPct val="100000"/>
              </a:lnSpc>
              <a:spcBef>
                <a:spcPts val="0"/>
              </a:spcBef>
              <a:spcAft>
                <a:spcPts val="0"/>
              </a:spcAft>
              <a:buClr>
                <a:srgbClr val="4A4A4A"/>
              </a:buClr>
              <a:buSzPts val="1800"/>
              <a:buFont typeface="Arial"/>
              <a:buChar char="•"/>
            </a:pPr>
            <a:r>
              <a:rPr b="0" i="0" lang="en-US" sz="1800" u="none" cap="none" strike="noStrike">
                <a:solidFill>
                  <a:srgbClr val="4A4A4A"/>
                </a:solidFill>
                <a:latin typeface="Calibri"/>
                <a:ea typeface="Calibri"/>
                <a:cs typeface="Calibri"/>
                <a:sym typeface="Calibri"/>
              </a:rPr>
              <a:t>Background and Experiences</a:t>
            </a:r>
            <a:endParaRPr b="0" i="0" sz="1400" u="none" cap="none" strike="noStrike">
              <a:solidFill>
                <a:srgbClr val="4A4A4A"/>
              </a:solidFill>
              <a:latin typeface="Arial"/>
              <a:ea typeface="Arial"/>
              <a:cs typeface="Arial"/>
              <a:sym typeface="Arial"/>
            </a:endParaRPr>
          </a:p>
        </p:txBody>
      </p:sp>
      <p:pic>
        <p:nvPicPr>
          <p:cNvPr id="672" name="Google Shape;672;p77"/>
          <p:cNvPicPr preferRelativeResize="0"/>
          <p:nvPr/>
        </p:nvPicPr>
        <p:blipFill>
          <a:blip r:embed="rId3">
            <a:alphaModFix/>
          </a:blip>
          <a:stretch>
            <a:fillRect/>
          </a:stretch>
        </p:blipFill>
        <p:spPr>
          <a:xfrm>
            <a:off x="2852875" y="1143675"/>
            <a:ext cx="3525201" cy="35252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7" name="Shape 677"/>
        <p:cNvGrpSpPr/>
        <p:nvPr/>
      </p:nvGrpSpPr>
      <p:grpSpPr>
        <a:xfrm>
          <a:off x="0" y="0"/>
          <a:ext cx="0" cy="0"/>
          <a:chOff x="0" y="0"/>
          <a:chExt cx="0" cy="0"/>
        </a:xfrm>
      </p:grpSpPr>
      <p:sp>
        <p:nvSpPr>
          <p:cNvPr id="678" name="Google Shape;678;p78"/>
          <p:cNvSpPr txBox="1"/>
          <p:nvPr>
            <p:ph idx="1" type="body"/>
          </p:nvPr>
        </p:nvSpPr>
        <p:spPr>
          <a:xfrm>
            <a:off x="791228" y="1155526"/>
            <a:ext cx="5093700" cy="3543300"/>
          </a:xfrm>
          <a:prstGeom prst="rect">
            <a:avLst/>
          </a:prstGeom>
          <a:noFill/>
          <a:ln>
            <a:noFill/>
          </a:ln>
        </p:spPr>
        <p:txBody>
          <a:bodyPr anchorCtr="0" anchor="ctr" bIns="91425" lIns="91425" spcFirstLastPara="1" rIns="91425" wrap="square" tIns="91425">
            <a:noAutofit/>
          </a:bodyPr>
          <a:lstStyle/>
          <a:p>
            <a:pPr indent="0" lvl="0" marL="76200" rtl="0" algn="l">
              <a:lnSpc>
                <a:spcPct val="100000"/>
              </a:lnSpc>
              <a:spcBef>
                <a:spcPts val="0"/>
              </a:spcBef>
              <a:spcAft>
                <a:spcPts val="0"/>
              </a:spcAft>
              <a:buClr>
                <a:schemeClr val="dk1"/>
              </a:buClr>
              <a:buSzPts val="1530"/>
              <a:buNone/>
            </a:pPr>
            <a:r>
              <a:rPr b="1" lang="en-US">
                <a:solidFill>
                  <a:srgbClr val="434343"/>
                </a:solidFill>
              </a:rPr>
              <a:t>Reader </a:t>
            </a:r>
            <a:r>
              <a:rPr lang="en-US">
                <a:solidFill>
                  <a:srgbClr val="434343"/>
                </a:solidFill>
              </a:rPr>
              <a:t>considerations:</a:t>
            </a:r>
            <a:endParaRPr>
              <a:solidFill>
                <a:srgbClr val="434343"/>
              </a:solidFill>
            </a:endParaRPr>
          </a:p>
          <a:p>
            <a:pPr indent="-381000" lvl="1" marL="914400" rtl="0" algn="l">
              <a:lnSpc>
                <a:spcPct val="100000"/>
              </a:lnSpc>
              <a:spcBef>
                <a:spcPts val="0"/>
              </a:spcBef>
              <a:spcAft>
                <a:spcPts val="0"/>
              </a:spcAft>
              <a:buClr>
                <a:srgbClr val="434343"/>
              </a:buClr>
              <a:buSzPts val="1530"/>
              <a:buFont typeface="Arial"/>
              <a:buChar char="•"/>
            </a:pPr>
            <a:r>
              <a:rPr lang="en-US" sz="1800">
                <a:solidFill>
                  <a:srgbClr val="434343"/>
                </a:solidFill>
              </a:rPr>
              <a:t>motivation</a:t>
            </a:r>
            <a:endParaRPr sz="1800">
              <a:solidFill>
                <a:srgbClr val="434343"/>
              </a:solidFill>
            </a:endParaRPr>
          </a:p>
          <a:p>
            <a:pPr indent="-381000" lvl="1" marL="914400" rtl="0" algn="l">
              <a:lnSpc>
                <a:spcPct val="100000"/>
              </a:lnSpc>
              <a:spcBef>
                <a:spcPts val="0"/>
              </a:spcBef>
              <a:spcAft>
                <a:spcPts val="0"/>
              </a:spcAft>
              <a:buClr>
                <a:srgbClr val="434343"/>
              </a:buClr>
              <a:buSzPts val="1530"/>
              <a:buFont typeface="Arial"/>
              <a:buChar char="•"/>
            </a:pPr>
            <a:r>
              <a:rPr lang="en-US" sz="1800">
                <a:solidFill>
                  <a:srgbClr val="434343"/>
                </a:solidFill>
              </a:rPr>
              <a:t>knowledge</a:t>
            </a:r>
            <a:endParaRPr sz="1800">
              <a:solidFill>
                <a:srgbClr val="434343"/>
              </a:solidFill>
            </a:endParaRPr>
          </a:p>
          <a:p>
            <a:pPr indent="-381000" lvl="1" marL="914400" rtl="0" algn="l">
              <a:lnSpc>
                <a:spcPct val="100000"/>
              </a:lnSpc>
              <a:spcBef>
                <a:spcPts val="0"/>
              </a:spcBef>
              <a:spcAft>
                <a:spcPts val="0"/>
              </a:spcAft>
              <a:buClr>
                <a:srgbClr val="434343"/>
              </a:buClr>
              <a:buSzPts val="1530"/>
              <a:buFont typeface="Arial"/>
              <a:buChar char="•"/>
            </a:pPr>
            <a:r>
              <a:rPr lang="en-US" sz="1800">
                <a:solidFill>
                  <a:srgbClr val="434343"/>
                </a:solidFill>
              </a:rPr>
              <a:t>experiences</a:t>
            </a:r>
            <a:endParaRPr sz="1800">
              <a:solidFill>
                <a:srgbClr val="434343"/>
              </a:solidFill>
            </a:endParaRPr>
          </a:p>
          <a:p>
            <a:pPr indent="-188594" lvl="1" marL="819150" rtl="0" algn="l">
              <a:lnSpc>
                <a:spcPct val="100000"/>
              </a:lnSpc>
              <a:spcBef>
                <a:spcPts val="0"/>
              </a:spcBef>
              <a:spcAft>
                <a:spcPts val="0"/>
              </a:spcAft>
              <a:buClr>
                <a:schemeClr val="dk1"/>
              </a:buClr>
              <a:buSzPts val="1530"/>
              <a:buFont typeface="Arial"/>
              <a:buNone/>
            </a:pPr>
            <a:r>
              <a:t/>
            </a:r>
            <a:endParaRPr sz="1800">
              <a:solidFill>
                <a:srgbClr val="434343"/>
              </a:solidFill>
            </a:endParaRPr>
          </a:p>
          <a:p>
            <a:pPr indent="0" lvl="0" marL="76200" rtl="0" algn="l">
              <a:lnSpc>
                <a:spcPct val="100000"/>
              </a:lnSpc>
              <a:spcBef>
                <a:spcPts val="0"/>
              </a:spcBef>
              <a:spcAft>
                <a:spcPts val="0"/>
              </a:spcAft>
              <a:buClr>
                <a:schemeClr val="dk1"/>
              </a:buClr>
              <a:buSzPts val="1530"/>
              <a:buNone/>
            </a:pPr>
            <a:r>
              <a:rPr b="1" lang="en-US">
                <a:solidFill>
                  <a:srgbClr val="434343"/>
                </a:solidFill>
              </a:rPr>
              <a:t>Task </a:t>
            </a:r>
            <a:r>
              <a:rPr lang="en-US">
                <a:solidFill>
                  <a:srgbClr val="434343"/>
                </a:solidFill>
              </a:rPr>
              <a:t>considerations:</a:t>
            </a:r>
            <a:endParaRPr>
              <a:solidFill>
                <a:srgbClr val="434343"/>
              </a:solidFill>
            </a:endParaRPr>
          </a:p>
          <a:p>
            <a:pPr indent="-381000" lvl="1" marL="914400" rtl="0" algn="l">
              <a:lnSpc>
                <a:spcPct val="100000"/>
              </a:lnSpc>
              <a:spcBef>
                <a:spcPts val="0"/>
              </a:spcBef>
              <a:spcAft>
                <a:spcPts val="0"/>
              </a:spcAft>
              <a:buClr>
                <a:srgbClr val="434343"/>
              </a:buClr>
              <a:buSzPts val="1530"/>
              <a:buFont typeface="Arial"/>
              <a:buChar char="•"/>
            </a:pPr>
            <a:r>
              <a:rPr lang="en-US" sz="1800">
                <a:solidFill>
                  <a:srgbClr val="434343"/>
                </a:solidFill>
              </a:rPr>
              <a:t>purpose</a:t>
            </a:r>
            <a:endParaRPr sz="1800">
              <a:solidFill>
                <a:srgbClr val="434343"/>
              </a:solidFill>
            </a:endParaRPr>
          </a:p>
          <a:p>
            <a:pPr indent="-381000" lvl="1" marL="914400" rtl="0" algn="l">
              <a:lnSpc>
                <a:spcPct val="100000"/>
              </a:lnSpc>
              <a:spcBef>
                <a:spcPts val="0"/>
              </a:spcBef>
              <a:spcAft>
                <a:spcPts val="0"/>
              </a:spcAft>
              <a:buClr>
                <a:srgbClr val="434343"/>
              </a:buClr>
              <a:buSzPts val="1530"/>
              <a:buFont typeface="Arial"/>
              <a:buChar char="•"/>
            </a:pPr>
            <a:r>
              <a:rPr lang="en-US" sz="1800">
                <a:solidFill>
                  <a:srgbClr val="434343"/>
                </a:solidFill>
              </a:rPr>
              <a:t>questions posed</a:t>
            </a:r>
            <a:endParaRPr sz="1800">
              <a:solidFill>
                <a:srgbClr val="434343"/>
              </a:solidFill>
            </a:endParaRPr>
          </a:p>
          <a:p>
            <a:pPr indent="-381000" lvl="1" marL="914400" rtl="0" algn="l">
              <a:lnSpc>
                <a:spcPct val="100000"/>
              </a:lnSpc>
              <a:spcBef>
                <a:spcPts val="0"/>
              </a:spcBef>
              <a:spcAft>
                <a:spcPts val="0"/>
              </a:spcAft>
              <a:buClr>
                <a:srgbClr val="434343"/>
              </a:buClr>
              <a:buSzPts val="1530"/>
              <a:buFont typeface="Arial"/>
              <a:buChar char="•"/>
            </a:pPr>
            <a:r>
              <a:rPr lang="en-US" sz="1800">
                <a:solidFill>
                  <a:srgbClr val="434343"/>
                </a:solidFill>
              </a:rPr>
              <a:t>supports provided</a:t>
            </a:r>
            <a:endParaRPr sz="1800">
              <a:solidFill>
                <a:srgbClr val="434343"/>
              </a:solidFill>
            </a:endParaRPr>
          </a:p>
        </p:txBody>
      </p:sp>
      <p:sp>
        <p:nvSpPr>
          <p:cNvPr id="679" name="Google Shape;679;p7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Reader &amp; Task </a:t>
            </a:r>
            <a:endParaRPr/>
          </a:p>
        </p:txBody>
      </p:sp>
      <p:pic>
        <p:nvPicPr>
          <p:cNvPr id="680" name="Google Shape;680;p78"/>
          <p:cNvPicPr preferRelativeResize="0"/>
          <p:nvPr/>
        </p:nvPicPr>
        <p:blipFill rotWithShape="1">
          <a:blip r:embed="rId3">
            <a:alphaModFix/>
          </a:blip>
          <a:srcRect b="0" l="0" r="0" t="0"/>
          <a:stretch/>
        </p:blipFill>
        <p:spPr>
          <a:xfrm>
            <a:off x="4358337" y="1618799"/>
            <a:ext cx="2300437" cy="2156188"/>
          </a:xfrm>
          <a:prstGeom prst="rect">
            <a:avLst/>
          </a:prstGeom>
          <a:noFill/>
          <a:ln>
            <a:noFill/>
          </a:ln>
        </p:spPr>
      </p:pic>
      <p:pic>
        <p:nvPicPr>
          <p:cNvPr id="681" name="Google Shape;681;p78"/>
          <p:cNvPicPr preferRelativeResize="0"/>
          <p:nvPr/>
        </p:nvPicPr>
        <p:blipFill>
          <a:blip r:embed="rId4">
            <a:alphaModFix/>
          </a:blip>
          <a:stretch>
            <a:fillRect/>
          </a:stretch>
        </p:blipFill>
        <p:spPr>
          <a:xfrm>
            <a:off x="6823925" y="1838325"/>
            <a:ext cx="2051600" cy="1726475"/>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6" name="Shape 686"/>
        <p:cNvGrpSpPr/>
        <p:nvPr/>
      </p:nvGrpSpPr>
      <p:grpSpPr>
        <a:xfrm>
          <a:off x="0" y="0"/>
          <a:ext cx="0" cy="0"/>
          <a:chOff x="0" y="0"/>
          <a:chExt cx="0" cy="0"/>
        </a:xfrm>
      </p:grpSpPr>
      <p:sp>
        <p:nvSpPr>
          <p:cNvPr id="687" name="Google Shape;687;g88254a00e5_0_3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How might the shift of “Complexity” promote equity?</a:t>
            </a:r>
            <a:endParaRPr/>
          </a:p>
        </p:txBody>
      </p:sp>
      <p:sp>
        <p:nvSpPr>
          <p:cNvPr id="688" name="Google Shape;688;g88254a00e5_0_315"/>
          <p:cNvSpPr txBox="1"/>
          <p:nvPr>
            <p:ph idx="1" type="body"/>
          </p:nvPr>
        </p:nvSpPr>
        <p:spPr>
          <a:xfrm>
            <a:off x="152400" y="1238400"/>
            <a:ext cx="8839200" cy="6195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rPr b="1" lang="en-US">
                <a:solidFill>
                  <a:srgbClr val="434343"/>
                </a:solidFill>
              </a:rPr>
              <a:t>Imagine two classes…</a:t>
            </a:r>
            <a:endParaRPr b="1">
              <a:solidFill>
                <a:srgbClr val="434343"/>
              </a:solidFill>
            </a:endParaRPr>
          </a:p>
          <a:p>
            <a:pPr indent="0" lvl="0" marL="0" rtl="0" algn="l">
              <a:lnSpc>
                <a:spcPct val="90000"/>
              </a:lnSpc>
              <a:spcBef>
                <a:spcPts val="750"/>
              </a:spcBef>
              <a:spcAft>
                <a:spcPts val="0"/>
              </a:spcAft>
              <a:buSzPts val="1800"/>
              <a:buNone/>
            </a:pPr>
            <a:r>
              <a:t/>
            </a:r>
            <a:endParaRPr/>
          </a:p>
        </p:txBody>
      </p:sp>
      <p:sp>
        <p:nvSpPr>
          <p:cNvPr id="689" name="Google Shape;689;g88254a00e5_0_315"/>
          <p:cNvSpPr txBox="1"/>
          <p:nvPr/>
        </p:nvSpPr>
        <p:spPr>
          <a:xfrm>
            <a:off x="334500" y="1857900"/>
            <a:ext cx="4237500" cy="2784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E78B6F"/>
                </a:solidFill>
                <a:latin typeface="Calibri"/>
                <a:ea typeface="Calibri"/>
                <a:cs typeface="Calibri"/>
                <a:sym typeface="Calibri"/>
              </a:rPr>
              <a:t>Class #1</a:t>
            </a:r>
            <a:endParaRPr b="1" i="0" sz="1800" u="none" cap="none" strike="noStrike">
              <a:solidFill>
                <a:srgbClr val="E78B6F"/>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Reads leveled texts with simplified vocabulary and structures, and meaning that is usually explicitly stated</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Year after year, the complexity level of texts read is based on students’ “instructional levels”</a:t>
            </a:r>
            <a:endParaRPr b="0" i="0" sz="18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00"/>
              <a:buFont typeface="Arial"/>
              <a:buNone/>
            </a:pPr>
            <a:r>
              <a:t/>
            </a:r>
            <a:endParaRPr b="0" i="0" sz="100" u="none" cap="none" strike="noStrike">
              <a:solidFill>
                <a:srgbClr val="000000"/>
              </a:solidFill>
              <a:latin typeface="Calibri"/>
              <a:ea typeface="Calibri"/>
              <a:cs typeface="Calibri"/>
              <a:sym typeface="Calibri"/>
            </a:endParaRPr>
          </a:p>
        </p:txBody>
      </p:sp>
      <p:sp>
        <p:nvSpPr>
          <p:cNvPr id="690" name="Google Shape;690;g88254a00e5_0_315"/>
          <p:cNvSpPr txBox="1"/>
          <p:nvPr/>
        </p:nvSpPr>
        <p:spPr>
          <a:xfrm>
            <a:off x="4656525" y="1857900"/>
            <a:ext cx="4237500" cy="2784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E78B6F"/>
                </a:solidFill>
                <a:latin typeface="Calibri"/>
                <a:ea typeface="Calibri"/>
                <a:cs typeface="Calibri"/>
                <a:sym typeface="Calibri"/>
              </a:rPr>
              <a:t>Class #2</a:t>
            </a:r>
            <a:endParaRPr b="1" i="0" sz="1800" u="none" cap="none" strike="noStrike">
              <a:solidFill>
                <a:srgbClr val="E78B6F"/>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Reads rich texts that contain a wide range of vocabulary, structures, and layers of meaning</a:t>
            </a:r>
            <a:endParaRPr b="0" i="0" sz="1800" u="none" cap="none" strike="noStrike">
              <a:solidFill>
                <a:srgbClr val="4A4A4A"/>
              </a:solidFill>
              <a:latin typeface="Calibri"/>
              <a:ea typeface="Calibri"/>
              <a:cs typeface="Calibri"/>
              <a:sym typeface="Calibri"/>
            </a:endParaRPr>
          </a:p>
          <a:p>
            <a:pPr indent="-304800" lvl="0" marL="45720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Year after year, the core texts increase along the “Staircase of Complexity”</a:t>
            </a:r>
            <a:endParaRPr b="0" i="0" sz="18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00"/>
              <a:buFont typeface="Arial"/>
              <a:buNone/>
            </a:pPr>
            <a:r>
              <a:t/>
            </a:r>
            <a:endParaRPr b="0" i="0" sz="1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5" name="Shape 695"/>
        <p:cNvGrpSpPr/>
        <p:nvPr/>
      </p:nvGrpSpPr>
      <p:grpSpPr>
        <a:xfrm>
          <a:off x="0" y="0"/>
          <a:ext cx="0" cy="0"/>
          <a:chOff x="0" y="0"/>
          <a:chExt cx="0" cy="0"/>
        </a:xfrm>
      </p:grpSpPr>
      <p:sp>
        <p:nvSpPr>
          <p:cNvPr id="696" name="Google Shape;696;g88254a00e5_0_33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Remember </a:t>
            </a:r>
            <a:r>
              <a:rPr lang="en-US">
                <a:extLst>
                  <a:ext uri="http://customooxmlschemas.google.com/">
                    <go:slidesCustomData xmlns:go="http://customooxmlschemas.google.com/" textRoundtripDataId="27"/>
                  </a:ext>
                </a:extLst>
              </a:rPr>
              <a:t>the</a:t>
            </a:r>
            <a:r>
              <a:rPr lang="en-US"/>
              <a:t> “Matthew Effect”</a:t>
            </a:r>
            <a:endParaRPr/>
          </a:p>
        </p:txBody>
      </p:sp>
      <p:sp>
        <p:nvSpPr>
          <p:cNvPr id="697" name="Google Shape;697;g88254a00e5_0_337"/>
          <p:cNvSpPr txBox="1"/>
          <p:nvPr>
            <p:ph idx="1" type="body"/>
          </p:nvPr>
        </p:nvSpPr>
        <p:spPr>
          <a:xfrm>
            <a:off x="427973" y="1863224"/>
            <a:ext cx="3043500" cy="3091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800"/>
              <a:buNone/>
            </a:pPr>
            <a:r>
              <a:rPr lang="en-US" sz="2400">
                <a:solidFill>
                  <a:srgbClr val="3F4A5A"/>
                </a:solidFill>
              </a:rPr>
              <a:t>When some students are denied access to complex texts, long-lasting inequities are created. </a:t>
            </a:r>
            <a:endParaRPr sz="2400">
              <a:solidFill>
                <a:srgbClr val="3F4A5A"/>
              </a:solidFill>
            </a:endParaRPr>
          </a:p>
          <a:p>
            <a:pPr indent="0" lvl="0" marL="0" rtl="0" algn="l">
              <a:lnSpc>
                <a:spcPct val="100000"/>
              </a:lnSpc>
              <a:spcBef>
                <a:spcPts val="750"/>
              </a:spcBef>
              <a:spcAft>
                <a:spcPts val="0"/>
              </a:spcAft>
              <a:buSzPts val="1800"/>
              <a:buNone/>
            </a:pPr>
            <a:r>
              <a:t/>
            </a:r>
            <a:endParaRPr sz="2400">
              <a:solidFill>
                <a:srgbClr val="E78B6F"/>
              </a:solidFill>
            </a:endParaRPr>
          </a:p>
        </p:txBody>
      </p:sp>
      <p:pic>
        <p:nvPicPr>
          <p:cNvPr id="698" name="Google Shape;698;g88254a00e5_0_337"/>
          <p:cNvPicPr preferRelativeResize="0"/>
          <p:nvPr/>
        </p:nvPicPr>
        <p:blipFill rotWithShape="1">
          <a:blip r:embed="rId3">
            <a:alphaModFix/>
          </a:blip>
          <a:srcRect b="0" l="0" r="0" t="0"/>
          <a:stretch/>
        </p:blipFill>
        <p:spPr>
          <a:xfrm>
            <a:off x="3672364" y="1712911"/>
            <a:ext cx="5082224" cy="22869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3" name="Shape 703"/>
        <p:cNvGrpSpPr/>
        <p:nvPr/>
      </p:nvGrpSpPr>
      <p:grpSpPr>
        <a:xfrm>
          <a:off x="0" y="0"/>
          <a:ext cx="0" cy="0"/>
          <a:chOff x="0" y="0"/>
          <a:chExt cx="0" cy="0"/>
        </a:xfrm>
      </p:grpSpPr>
      <p:sp>
        <p:nvSpPr>
          <p:cNvPr id="704" name="Google Shape;704;p7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Complexity in the ELA Guidebooks</a:t>
            </a:r>
            <a:endParaRPr/>
          </a:p>
        </p:txBody>
      </p:sp>
      <p:pic>
        <p:nvPicPr>
          <p:cNvPr id="705" name="Google Shape;705;p79"/>
          <p:cNvPicPr preferRelativeResize="0"/>
          <p:nvPr/>
        </p:nvPicPr>
        <p:blipFill rotWithShape="1">
          <a:blip r:embed="rId3">
            <a:alphaModFix/>
          </a:blip>
          <a:srcRect b="0" l="0" r="0" t="0"/>
          <a:stretch/>
        </p:blipFill>
        <p:spPr>
          <a:xfrm>
            <a:off x="4963850" y="1162050"/>
            <a:ext cx="1866900" cy="2819400"/>
          </a:xfrm>
          <a:prstGeom prst="rect">
            <a:avLst/>
          </a:prstGeom>
          <a:noFill/>
          <a:ln>
            <a:noFill/>
          </a:ln>
        </p:spPr>
      </p:pic>
      <p:pic>
        <p:nvPicPr>
          <p:cNvPr id="706" name="Google Shape;706;p79"/>
          <p:cNvPicPr preferRelativeResize="0"/>
          <p:nvPr/>
        </p:nvPicPr>
        <p:blipFill rotWithShape="1">
          <a:blip r:embed="rId4">
            <a:alphaModFix/>
          </a:blip>
          <a:srcRect b="0" l="0" r="0" t="0"/>
          <a:stretch/>
        </p:blipFill>
        <p:spPr>
          <a:xfrm>
            <a:off x="7076425" y="1185938"/>
            <a:ext cx="1866900" cy="2771629"/>
          </a:xfrm>
          <a:prstGeom prst="rect">
            <a:avLst/>
          </a:prstGeom>
          <a:noFill/>
          <a:ln>
            <a:noFill/>
          </a:ln>
        </p:spPr>
      </p:pic>
      <p:pic>
        <p:nvPicPr>
          <p:cNvPr id="707" name="Google Shape;707;p79"/>
          <p:cNvPicPr preferRelativeResize="0"/>
          <p:nvPr/>
        </p:nvPicPr>
        <p:blipFill rotWithShape="1">
          <a:blip r:embed="rId5">
            <a:alphaModFix/>
          </a:blip>
          <a:srcRect b="0" l="0" r="0" t="0"/>
          <a:stretch/>
        </p:blipFill>
        <p:spPr>
          <a:xfrm>
            <a:off x="205087" y="1200000"/>
            <a:ext cx="2160663" cy="2819400"/>
          </a:xfrm>
          <a:prstGeom prst="rect">
            <a:avLst/>
          </a:prstGeom>
          <a:noFill/>
          <a:ln>
            <a:noFill/>
          </a:ln>
        </p:spPr>
      </p:pic>
      <p:sp>
        <p:nvSpPr>
          <p:cNvPr id="708" name="Google Shape;708;p79"/>
          <p:cNvSpPr txBox="1"/>
          <p:nvPr/>
        </p:nvSpPr>
        <p:spPr>
          <a:xfrm>
            <a:off x="224425" y="4201100"/>
            <a:ext cx="2057700" cy="239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i="1" lang="en-US" sz="1400" u="none" cap="none" strike="noStrike">
                <a:solidFill>
                  <a:srgbClr val="434343"/>
                </a:solidFill>
                <a:latin typeface="Calibri"/>
                <a:ea typeface="Calibri"/>
                <a:cs typeface="Calibri"/>
                <a:sym typeface="Calibri"/>
              </a:rPr>
              <a:t>(Tan, 1989)</a:t>
            </a:r>
            <a:endParaRPr i="1" sz="1400" u="none" cap="none" strike="noStrike">
              <a:solidFill>
                <a:srgbClr val="434343"/>
              </a:solidFill>
              <a:latin typeface="Calibri"/>
              <a:ea typeface="Calibri"/>
              <a:cs typeface="Calibri"/>
              <a:sym typeface="Calibri"/>
            </a:endParaRPr>
          </a:p>
        </p:txBody>
      </p:sp>
      <p:sp>
        <p:nvSpPr>
          <p:cNvPr id="709" name="Google Shape;709;p79"/>
          <p:cNvSpPr txBox="1"/>
          <p:nvPr/>
        </p:nvSpPr>
        <p:spPr>
          <a:xfrm>
            <a:off x="2575450" y="4201100"/>
            <a:ext cx="2057700" cy="352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i="1" lang="en-US" sz="1400" u="none" cap="none" strike="noStrike">
                <a:solidFill>
                  <a:srgbClr val="434343"/>
                </a:solidFill>
                <a:latin typeface="Calibri"/>
                <a:ea typeface="Calibri"/>
                <a:cs typeface="Calibri"/>
                <a:sym typeface="Calibri"/>
              </a:rPr>
              <a:t>(Achebe, 1958)</a:t>
            </a:r>
            <a:endParaRPr i="1" sz="1400" u="none" cap="none" strike="noStrike">
              <a:solidFill>
                <a:srgbClr val="434343"/>
              </a:solidFill>
              <a:latin typeface="Calibri"/>
              <a:ea typeface="Calibri"/>
              <a:cs typeface="Calibri"/>
              <a:sym typeface="Calibri"/>
            </a:endParaRPr>
          </a:p>
        </p:txBody>
      </p:sp>
      <p:pic>
        <p:nvPicPr>
          <p:cNvPr id="710" name="Google Shape;710;p79"/>
          <p:cNvPicPr preferRelativeResize="0"/>
          <p:nvPr/>
        </p:nvPicPr>
        <p:blipFill rotWithShape="1">
          <a:blip r:embed="rId6">
            <a:alphaModFix/>
          </a:blip>
          <a:srcRect b="0" l="0" r="0" t="0"/>
          <a:stretch/>
        </p:blipFill>
        <p:spPr>
          <a:xfrm>
            <a:off x="2661325" y="1162050"/>
            <a:ext cx="1885950" cy="2819400"/>
          </a:xfrm>
          <a:prstGeom prst="rect">
            <a:avLst/>
          </a:prstGeom>
          <a:noFill/>
          <a:ln>
            <a:noFill/>
          </a:ln>
        </p:spPr>
      </p:pic>
      <p:sp>
        <p:nvSpPr>
          <p:cNvPr id="711" name="Google Shape;711;p79"/>
          <p:cNvSpPr txBox="1"/>
          <p:nvPr/>
        </p:nvSpPr>
        <p:spPr>
          <a:xfrm>
            <a:off x="4868450" y="4201100"/>
            <a:ext cx="2057700" cy="239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i="1" lang="en-US" sz="1400" u="none" cap="none" strike="noStrike">
                <a:solidFill>
                  <a:srgbClr val="434343"/>
                </a:solidFill>
                <a:latin typeface="Calibri"/>
                <a:ea typeface="Calibri"/>
                <a:cs typeface="Calibri"/>
                <a:sym typeface="Calibri"/>
              </a:rPr>
              <a:t>(Wilkerson, 2010)</a:t>
            </a:r>
            <a:endParaRPr i="1" sz="1400" u="none" cap="none" strike="noStrike">
              <a:solidFill>
                <a:srgbClr val="434343"/>
              </a:solidFill>
              <a:latin typeface="Calibri"/>
              <a:ea typeface="Calibri"/>
              <a:cs typeface="Calibri"/>
              <a:sym typeface="Calibri"/>
            </a:endParaRPr>
          </a:p>
        </p:txBody>
      </p:sp>
      <p:sp>
        <p:nvSpPr>
          <p:cNvPr id="712" name="Google Shape;712;p79"/>
          <p:cNvSpPr txBox="1"/>
          <p:nvPr/>
        </p:nvSpPr>
        <p:spPr>
          <a:xfrm>
            <a:off x="6981025" y="4201100"/>
            <a:ext cx="2057700" cy="239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i="1" lang="en-US" sz="1400" u="none" cap="none" strike="noStrike">
                <a:solidFill>
                  <a:srgbClr val="000000"/>
                </a:solidFill>
                <a:latin typeface="Calibri"/>
                <a:ea typeface="Calibri"/>
                <a:cs typeface="Calibri"/>
                <a:sym typeface="Calibri"/>
              </a:rPr>
              <a:t>(Shakespeare, 1601)</a:t>
            </a:r>
            <a:endParaRPr i="1" sz="1400" u="none" cap="none" strike="noStrike">
              <a:solidFill>
                <a:srgbClr val="000000"/>
              </a:solidFill>
              <a:latin typeface="Calibri"/>
              <a:ea typeface="Calibri"/>
              <a:cs typeface="Calibri"/>
              <a:sym typeface="Calibri"/>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7" name="Shape 717"/>
        <p:cNvGrpSpPr/>
        <p:nvPr/>
      </p:nvGrpSpPr>
      <p:grpSpPr>
        <a:xfrm>
          <a:off x="0" y="0"/>
          <a:ext cx="0" cy="0"/>
          <a:chOff x="0" y="0"/>
          <a:chExt cx="0" cy="0"/>
        </a:xfrm>
      </p:grpSpPr>
      <p:sp>
        <p:nvSpPr>
          <p:cNvPr id="718" name="Google Shape;718;g88254a00e5_0_36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extLst>
                  <a:ext uri="http://customooxmlschemas.google.com/">
                    <go:slidesCustomData xmlns:go="http://customooxmlschemas.google.com/" textRoundtripDataId="28"/>
                  </a:ext>
                </a:extLst>
              </a:rPr>
              <a:t>Shared Unit</a:t>
            </a:r>
            <a:r>
              <a:rPr lang="en-US"/>
              <a:t>: </a:t>
            </a:r>
            <a:r>
              <a:rPr i="1" lang="en-US"/>
              <a:t>Things Fall Apart</a:t>
            </a:r>
            <a:endParaRPr/>
          </a:p>
        </p:txBody>
      </p:sp>
      <p:sp>
        <p:nvSpPr>
          <p:cNvPr id="719" name="Google Shape;719;g88254a00e5_0_369"/>
          <p:cNvSpPr txBox="1"/>
          <p:nvPr/>
        </p:nvSpPr>
        <p:spPr>
          <a:xfrm>
            <a:off x="967950" y="1464250"/>
            <a:ext cx="7206000" cy="30837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1000"/>
              </a:spcBef>
              <a:spcAft>
                <a:spcPts val="0"/>
              </a:spcAft>
              <a:buClr>
                <a:srgbClr val="000000"/>
              </a:buClr>
              <a:buSzPts val="2800"/>
              <a:buFont typeface="Arial"/>
              <a:buNone/>
            </a:pPr>
            <a:r>
              <a:rPr b="1" i="0" lang="en-US" sz="1800" u="none" cap="none" strike="noStrike">
                <a:solidFill>
                  <a:srgbClr val="E78B6F"/>
                </a:solidFill>
                <a:latin typeface="Calibri"/>
                <a:ea typeface="Calibri"/>
                <a:cs typeface="Calibri"/>
                <a:sym typeface="Calibri"/>
              </a:rPr>
              <a:t>Unit Overview</a:t>
            </a:r>
            <a:endParaRPr b="1" i="0" sz="1800" u="none" cap="none" strike="noStrike">
              <a:solidFill>
                <a:srgbClr val="E78B6F"/>
              </a:solidFill>
              <a:latin typeface="Calibri"/>
              <a:ea typeface="Calibri"/>
              <a:cs typeface="Calibri"/>
              <a:sym typeface="Calibri"/>
            </a:endParaRPr>
          </a:p>
          <a:p>
            <a:pPr indent="0" lvl="0" marL="0" marR="0" rtl="0" algn="ctr">
              <a:lnSpc>
                <a:spcPct val="90000"/>
              </a:lnSpc>
              <a:spcBef>
                <a:spcPts val="1000"/>
              </a:spcBef>
              <a:spcAft>
                <a:spcPts val="0"/>
              </a:spcAft>
              <a:buClr>
                <a:srgbClr val="000000"/>
              </a:buClr>
              <a:buSzPts val="2800"/>
              <a:buFont typeface="Arial"/>
              <a:buNone/>
            </a:pPr>
            <a:r>
              <a:rPr b="0" i="0" lang="en-US" sz="1800" u="none" cap="none" strike="noStrike">
                <a:solidFill>
                  <a:srgbClr val="4A4A4A"/>
                </a:solidFill>
                <a:latin typeface="Calibri"/>
                <a:ea typeface="Calibri"/>
                <a:cs typeface="Calibri"/>
                <a:sym typeface="Calibri"/>
              </a:rPr>
              <a:t>We will read </a:t>
            </a:r>
            <a:r>
              <a:rPr b="0" i="1" lang="en-US" sz="1800" u="none" cap="none" strike="noStrike">
                <a:solidFill>
                  <a:srgbClr val="4A4A4A"/>
                </a:solidFill>
                <a:latin typeface="Calibri"/>
                <a:ea typeface="Calibri"/>
                <a:cs typeface="Calibri"/>
                <a:sym typeface="Calibri"/>
              </a:rPr>
              <a:t>Things Fall Apart</a:t>
            </a:r>
            <a:r>
              <a:rPr b="0" i="0" lang="en-US" sz="1800" u="none" cap="none" strike="noStrike">
                <a:solidFill>
                  <a:srgbClr val="4A4A4A"/>
                </a:solidFill>
                <a:latin typeface="Calibri"/>
                <a:ea typeface="Calibri"/>
                <a:cs typeface="Calibri"/>
                <a:sym typeface="Calibri"/>
              </a:rPr>
              <a:t> by Chinua Achebe and a series of related literary and informational texts to explore the question: What is the danger of a single story? We will express our understanding through an essay that analyzes how the differing perspectives of various characters in </a:t>
            </a:r>
            <a:r>
              <a:rPr b="0" i="1" lang="en-US" sz="1800" u="none" cap="none" strike="noStrike">
                <a:solidFill>
                  <a:srgbClr val="4A4A4A"/>
                </a:solidFill>
                <a:latin typeface="Calibri"/>
                <a:ea typeface="Calibri"/>
                <a:cs typeface="Calibri"/>
                <a:sym typeface="Calibri"/>
              </a:rPr>
              <a:t>Things Fall Apart</a:t>
            </a:r>
            <a:r>
              <a:rPr b="0" i="0" lang="en-US" sz="1800" u="none" cap="none" strike="noStrike">
                <a:solidFill>
                  <a:srgbClr val="4A4A4A"/>
                </a:solidFill>
                <a:latin typeface="Calibri"/>
                <a:ea typeface="Calibri"/>
                <a:cs typeface="Calibri"/>
                <a:sym typeface="Calibri"/>
              </a:rPr>
              <a:t> reveal themes about humanity.</a:t>
            </a:r>
            <a:endParaRPr b="1" i="0" sz="1800" u="none" cap="none" strike="noStrike">
              <a:solidFill>
                <a:srgbClr val="4A4A4A"/>
              </a:solidFill>
              <a:latin typeface="Calibri"/>
              <a:ea typeface="Calibri"/>
              <a:cs typeface="Calibri"/>
              <a:sym typeface="Calibri"/>
            </a:endParaRPr>
          </a:p>
          <a:p>
            <a:pPr indent="0" lvl="0" marL="0" marR="0" rtl="0" algn="ctr">
              <a:lnSpc>
                <a:spcPct val="90000"/>
              </a:lnSpc>
              <a:spcBef>
                <a:spcPts val="1000"/>
              </a:spcBef>
              <a:spcAft>
                <a:spcPts val="0"/>
              </a:spcAft>
              <a:buClr>
                <a:srgbClr val="000000"/>
              </a:buClr>
              <a:buSzPts val="900"/>
              <a:buFont typeface="Arial"/>
              <a:buNone/>
            </a:pPr>
            <a:r>
              <a:rPr b="0" i="0" lang="en-US" sz="1800" u="none" cap="none" strike="noStrike">
                <a:solidFill>
                  <a:srgbClr val="00355F"/>
                </a:solidFill>
                <a:latin typeface="Calibri"/>
                <a:ea typeface="Calibri"/>
                <a:cs typeface="Calibri"/>
                <a:sym typeface="Calibri"/>
              </a:rPr>
              <a:t>  </a:t>
            </a:r>
            <a:endParaRPr b="0" i="0" sz="1800" u="none" cap="none" strike="noStrike">
              <a:solidFill>
                <a:srgbClr val="00355F"/>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8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4" name="Shape 724"/>
        <p:cNvGrpSpPr/>
        <p:nvPr/>
      </p:nvGrpSpPr>
      <p:grpSpPr>
        <a:xfrm>
          <a:off x="0" y="0"/>
          <a:ext cx="0" cy="0"/>
          <a:chOff x="0" y="0"/>
          <a:chExt cx="0" cy="0"/>
        </a:xfrm>
      </p:grpSpPr>
      <p:pic>
        <p:nvPicPr>
          <p:cNvPr id="725" name="Google Shape;725;g88254a00e5_0_363"/>
          <p:cNvPicPr preferRelativeResize="0"/>
          <p:nvPr/>
        </p:nvPicPr>
        <p:blipFill>
          <a:blip r:embed="rId3">
            <a:alphaModFix/>
          </a:blip>
          <a:stretch>
            <a:fillRect/>
          </a:stretch>
        </p:blipFill>
        <p:spPr>
          <a:xfrm>
            <a:off x="1693927" y="1913875"/>
            <a:ext cx="2420874" cy="2611675"/>
          </a:xfrm>
          <a:prstGeom prst="rect">
            <a:avLst/>
          </a:prstGeom>
          <a:noFill/>
          <a:ln cap="flat" cmpd="sng" w="9525">
            <a:solidFill>
              <a:srgbClr val="434343"/>
            </a:solidFill>
            <a:prstDash val="solid"/>
            <a:round/>
            <a:headEnd len="sm" w="sm" type="none"/>
            <a:tailEnd len="sm" w="sm" type="none"/>
          </a:ln>
        </p:spPr>
      </p:pic>
      <p:sp>
        <p:nvSpPr>
          <p:cNvPr id="726" name="Google Shape;726;g88254a00e5_0_36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Complexity in Our Shared Unit, </a:t>
            </a:r>
            <a:r>
              <a:rPr i="1" lang="en-US"/>
              <a:t>Things Fall Apart</a:t>
            </a:r>
            <a:endParaRPr i="1"/>
          </a:p>
        </p:txBody>
      </p:sp>
      <p:sp>
        <p:nvSpPr>
          <p:cNvPr id="727" name="Google Shape;727;g88254a00e5_0_363"/>
          <p:cNvSpPr txBox="1"/>
          <p:nvPr>
            <p:ph idx="1" type="body"/>
          </p:nvPr>
        </p:nvSpPr>
        <p:spPr>
          <a:xfrm>
            <a:off x="4408725" y="1318375"/>
            <a:ext cx="4307100" cy="35433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SzPts val="1800"/>
              <a:buNone/>
            </a:pPr>
            <a:r>
              <a:rPr b="1" lang="en-US">
                <a:solidFill>
                  <a:srgbClr val="E78B6F"/>
                </a:solidFill>
              </a:rPr>
              <a:t>Review</a:t>
            </a:r>
            <a:r>
              <a:rPr lang="en-US"/>
              <a:t> </a:t>
            </a:r>
            <a:r>
              <a:rPr lang="en-US">
                <a:solidFill>
                  <a:srgbClr val="4A4A4A"/>
                </a:solidFill>
              </a:rPr>
              <a:t>the sample complexity analysis for the anchor text </a:t>
            </a:r>
            <a:r>
              <a:rPr i="1" lang="en-US">
                <a:solidFill>
                  <a:srgbClr val="4A4A4A"/>
                </a:solidFill>
              </a:rPr>
              <a:t>Things Fall Apart </a:t>
            </a:r>
            <a:r>
              <a:rPr lang="en-US">
                <a:solidFill>
                  <a:srgbClr val="4A4A4A"/>
                </a:solidFill>
              </a:rPr>
              <a:t>by Chinua Achebe in your note catcher.</a:t>
            </a:r>
            <a:endParaRPr>
              <a:solidFill>
                <a:srgbClr val="4A4A4A"/>
              </a:solidFill>
            </a:endParaRPr>
          </a:p>
          <a:p>
            <a:pPr indent="0" lvl="0" marL="0" rtl="0" algn="l">
              <a:lnSpc>
                <a:spcPct val="90000"/>
              </a:lnSpc>
              <a:spcBef>
                <a:spcPts val="750"/>
              </a:spcBef>
              <a:spcAft>
                <a:spcPts val="0"/>
              </a:spcAft>
              <a:buSzPts val="1800"/>
              <a:buNone/>
            </a:pPr>
            <a:r>
              <a:t/>
            </a:r>
            <a:endParaRPr/>
          </a:p>
          <a:p>
            <a:pPr indent="0" lvl="0" marL="0" rtl="0" algn="l">
              <a:lnSpc>
                <a:spcPct val="90000"/>
              </a:lnSpc>
              <a:spcBef>
                <a:spcPts val="750"/>
              </a:spcBef>
              <a:spcAft>
                <a:spcPts val="0"/>
              </a:spcAft>
              <a:buSzPts val="1800"/>
              <a:buNone/>
            </a:pPr>
            <a:r>
              <a:rPr b="1" lang="en-US">
                <a:solidFill>
                  <a:srgbClr val="E78B6F"/>
                </a:solidFill>
              </a:rPr>
              <a:t>Discuss: </a:t>
            </a:r>
            <a:endParaRPr/>
          </a:p>
          <a:p>
            <a:pPr indent="-285750" lvl="0" marL="285750" rtl="0" algn="l">
              <a:lnSpc>
                <a:spcPct val="90000"/>
              </a:lnSpc>
              <a:spcBef>
                <a:spcPts val="750"/>
              </a:spcBef>
              <a:spcAft>
                <a:spcPts val="0"/>
              </a:spcAft>
              <a:buSzPts val="1800"/>
              <a:buChar char="•"/>
            </a:pPr>
            <a:r>
              <a:rPr lang="en-US">
                <a:solidFill>
                  <a:srgbClr val="3F4A5A"/>
                </a:solidFill>
              </a:rPr>
              <a:t>What features make this text appropriately complex for grade 10 students? </a:t>
            </a:r>
            <a:endParaRPr/>
          </a:p>
          <a:p>
            <a:pPr indent="-285750" lvl="0" marL="285750" rtl="0" algn="l">
              <a:lnSpc>
                <a:spcPct val="90000"/>
              </a:lnSpc>
              <a:spcBef>
                <a:spcPts val="750"/>
              </a:spcBef>
              <a:spcAft>
                <a:spcPts val="0"/>
              </a:spcAft>
              <a:buSzPts val="1800"/>
              <a:buChar char="•"/>
            </a:pPr>
            <a:r>
              <a:rPr lang="en-US">
                <a:solidFill>
                  <a:srgbClr val="3F4A5A"/>
                </a:solidFill>
              </a:rPr>
              <a:t>How would an analysis of complexity like this inform and support your teaching? </a:t>
            </a:r>
            <a:endParaRPr>
              <a:solidFill>
                <a:srgbClr val="3F4A5A"/>
              </a:solidFill>
            </a:endParaRPr>
          </a:p>
        </p:txBody>
      </p:sp>
      <p:pic>
        <p:nvPicPr>
          <p:cNvPr id="728" name="Google Shape;728;g88254a00e5_0_363"/>
          <p:cNvPicPr preferRelativeResize="0"/>
          <p:nvPr/>
        </p:nvPicPr>
        <p:blipFill>
          <a:blip r:embed="rId4">
            <a:alphaModFix/>
          </a:blip>
          <a:stretch>
            <a:fillRect/>
          </a:stretch>
        </p:blipFill>
        <p:spPr>
          <a:xfrm>
            <a:off x="304800" y="1276200"/>
            <a:ext cx="2530425" cy="2503000"/>
          </a:xfrm>
          <a:prstGeom prst="rect">
            <a:avLst/>
          </a:prstGeom>
          <a:noFill/>
          <a:ln cap="flat" cmpd="sng" w="9525">
            <a:solidFill>
              <a:srgbClr val="434343"/>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Parking Lot</a:t>
            </a:r>
            <a:endParaRPr/>
          </a:p>
        </p:txBody>
      </p:sp>
      <p:pic>
        <p:nvPicPr>
          <p:cNvPr id="116" name="Google Shape;116;p9"/>
          <p:cNvPicPr preferRelativeResize="0"/>
          <p:nvPr/>
        </p:nvPicPr>
        <p:blipFill rotWithShape="1">
          <a:blip r:embed="rId3">
            <a:alphaModFix/>
          </a:blip>
          <a:srcRect b="0" l="0" r="0" t="0"/>
          <a:stretch/>
        </p:blipFill>
        <p:spPr>
          <a:xfrm>
            <a:off x="4848702" y="1561055"/>
            <a:ext cx="3143163" cy="2647689"/>
          </a:xfrm>
          <a:prstGeom prst="rect">
            <a:avLst/>
          </a:prstGeom>
          <a:noFill/>
          <a:ln>
            <a:noFill/>
          </a:ln>
        </p:spPr>
      </p:pic>
      <p:sp>
        <p:nvSpPr>
          <p:cNvPr id="117" name="Google Shape;117;p9"/>
          <p:cNvSpPr txBox="1"/>
          <p:nvPr/>
        </p:nvSpPr>
        <p:spPr>
          <a:xfrm>
            <a:off x="901874" y="1990559"/>
            <a:ext cx="3820438" cy="156966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t/>
            </a:r>
            <a:endParaRPr/>
          </a:p>
        </p:txBody>
      </p:sp>
      <p:pic>
        <p:nvPicPr>
          <p:cNvPr id="118" name="Google Shape;118;p9"/>
          <p:cNvPicPr preferRelativeResize="0"/>
          <p:nvPr/>
        </p:nvPicPr>
        <p:blipFill rotWithShape="1">
          <a:blip r:embed="rId4">
            <a:alphaModFix/>
          </a:blip>
          <a:srcRect b="0" l="55335" r="0" t="0"/>
          <a:stretch/>
        </p:blipFill>
        <p:spPr>
          <a:xfrm>
            <a:off x="5103625" y="1674050"/>
            <a:ext cx="2848650" cy="2373100"/>
          </a:xfrm>
          <a:prstGeom prst="rect">
            <a:avLst/>
          </a:prstGeom>
          <a:noFill/>
          <a:ln>
            <a:noFill/>
          </a:ln>
        </p:spPr>
      </p:pic>
      <p:sp>
        <p:nvSpPr>
          <p:cNvPr id="119" name="Google Shape;119;p9"/>
          <p:cNvSpPr txBox="1"/>
          <p:nvPr/>
        </p:nvSpPr>
        <p:spPr>
          <a:xfrm>
            <a:off x="1571225" y="1876600"/>
            <a:ext cx="3351900" cy="19680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n-US" sz="2400">
                <a:solidFill>
                  <a:srgbClr val="434343"/>
                </a:solidFill>
                <a:latin typeface="Calibri"/>
                <a:ea typeface="Calibri"/>
                <a:cs typeface="Calibri"/>
                <a:sym typeface="Calibri"/>
              </a:rPr>
              <a:t>Please jot down your questions and add them to the </a:t>
            </a:r>
            <a:r>
              <a:rPr b="1" lang="en-US" sz="2400">
                <a:solidFill>
                  <a:srgbClr val="434343"/>
                </a:solidFill>
                <a:latin typeface="Calibri"/>
                <a:ea typeface="Calibri"/>
                <a:cs typeface="Calibri"/>
                <a:sym typeface="Calibri"/>
              </a:rPr>
              <a:t>Parking Lot</a:t>
            </a:r>
            <a:r>
              <a:rPr lang="en-US" sz="2400">
                <a:solidFill>
                  <a:srgbClr val="434343"/>
                </a:solidFill>
                <a:latin typeface="Calibri"/>
                <a:ea typeface="Calibri"/>
                <a:cs typeface="Calibri"/>
                <a:sym typeface="Calibri"/>
              </a:rPr>
              <a:t> throughout today’s session! </a:t>
            </a:r>
            <a:endParaRPr sz="2000">
              <a:solidFill>
                <a:srgbClr val="434343"/>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3" name="Shape 733"/>
        <p:cNvGrpSpPr/>
        <p:nvPr/>
      </p:nvGrpSpPr>
      <p:grpSpPr>
        <a:xfrm>
          <a:off x="0" y="0"/>
          <a:ext cx="0" cy="0"/>
          <a:chOff x="0" y="0"/>
          <a:chExt cx="0" cy="0"/>
        </a:xfrm>
      </p:grpSpPr>
      <p:sp>
        <p:nvSpPr>
          <p:cNvPr id="734" name="Google Shape;734;g88254a00e5_0_39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extLst>
                  <a:ext uri="http://customooxmlschemas.google.com/">
                    <go:slidesCustomData xmlns:go="http://customooxmlschemas.google.com/" textRoundtripDataId="29"/>
                  </a:ext>
                </a:extLst>
              </a:rPr>
              <a:t>Let’s</a:t>
            </a:r>
            <a:r>
              <a:rPr lang="en-US">
                <a:extLst>
                  <a:ext uri="http://customooxmlschemas.google.com/">
                    <go:slidesCustomData xmlns:go="http://customooxmlschemas.google.com/" textRoundtripDataId="30"/>
                  </a:ext>
                </a:extLst>
              </a:rPr>
              <a:t> </a:t>
            </a:r>
            <a:r>
              <a:rPr lang="en-US">
                <a:extLst>
                  <a:ext uri="http://customooxmlschemas.google.com/">
                    <go:slidesCustomData xmlns:go="http://customooxmlschemas.google.com/" textRoundtripDataId="31"/>
                  </a:ext>
                </a:extLst>
              </a:rPr>
              <a:t>Synthesize</a:t>
            </a:r>
            <a:r>
              <a:rPr lang="en-US"/>
              <a:t> Our Learning!</a:t>
            </a:r>
            <a:endParaRPr/>
          </a:p>
        </p:txBody>
      </p:sp>
      <p:sp>
        <p:nvSpPr>
          <p:cNvPr id="735" name="Google Shape;735;g88254a00e5_0_394"/>
          <p:cNvSpPr txBox="1"/>
          <p:nvPr/>
        </p:nvSpPr>
        <p:spPr>
          <a:xfrm>
            <a:off x="531500" y="1551523"/>
            <a:ext cx="4375200" cy="3428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1800" u="none" cap="none" strike="noStrike">
                <a:solidFill>
                  <a:srgbClr val="434343"/>
                </a:solidFill>
                <a:latin typeface="Calibri"/>
                <a:ea typeface="Calibri"/>
                <a:cs typeface="Calibri"/>
                <a:sym typeface="Calibri"/>
              </a:rPr>
              <a:t>A parent emails you to ask about the text you </a:t>
            </a:r>
            <a:r>
              <a:rPr lang="en-US" sz="1800">
                <a:solidFill>
                  <a:srgbClr val="434343"/>
                </a:solidFill>
                <a:latin typeface="Calibri"/>
                <a:ea typeface="Calibri"/>
                <a:cs typeface="Calibri"/>
                <a:sym typeface="Calibri"/>
              </a:rPr>
              <a:t>are reading with</a:t>
            </a:r>
            <a:r>
              <a:rPr b="0" i="0" lang="en-US" sz="1800" u="none" cap="none" strike="noStrike">
                <a:solidFill>
                  <a:srgbClr val="434343"/>
                </a:solidFill>
                <a:latin typeface="Calibri"/>
                <a:ea typeface="Calibri"/>
                <a:cs typeface="Calibri"/>
                <a:sym typeface="Calibri"/>
              </a:rPr>
              <a:t> your class, and says it’s too hard for their student. How do you respond?</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sz="1800">
              <a:solidFill>
                <a:srgbClr val="434343"/>
              </a:solidFill>
              <a:latin typeface="Calibri"/>
              <a:ea typeface="Calibri"/>
              <a:cs typeface="Calibri"/>
              <a:sym typeface="Calibri"/>
            </a:endParaRPr>
          </a:p>
          <a:p>
            <a:pPr indent="0" lvl="0" marL="0" rtl="0" algn="ctr">
              <a:spcBef>
                <a:spcPts val="0"/>
              </a:spcBef>
              <a:spcAft>
                <a:spcPts val="0"/>
              </a:spcAft>
              <a:buClr>
                <a:srgbClr val="000000"/>
              </a:buClr>
              <a:buSzPts val="1800"/>
              <a:buFont typeface="Arial"/>
              <a:buNone/>
            </a:pPr>
            <a:r>
              <a:rPr lang="en-US" sz="1800">
                <a:solidFill>
                  <a:srgbClr val="434343"/>
                </a:solidFill>
                <a:latin typeface="Calibri"/>
                <a:ea typeface="Calibri"/>
                <a:cs typeface="Calibri"/>
                <a:sym typeface="Calibri"/>
              </a:rPr>
              <a:t>In your note catcher, </a:t>
            </a:r>
            <a:r>
              <a:rPr b="1" lang="en-US" sz="1800">
                <a:solidFill>
                  <a:srgbClr val="434343"/>
                </a:solidFill>
                <a:latin typeface="Calibri"/>
                <a:ea typeface="Calibri"/>
                <a:cs typeface="Calibri"/>
                <a:sym typeface="Calibri"/>
              </a:rPr>
              <a:t>draft a response</a:t>
            </a:r>
            <a:r>
              <a:rPr lang="en-US" sz="1800">
                <a:solidFill>
                  <a:srgbClr val="434343"/>
                </a:solidFill>
                <a:latin typeface="Calibri"/>
                <a:ea typeface="Calibri"/>
                <a:cs typeface="Calibri"/>
                <a:sym typeface="Calibri"/>
              </a:rPr>
              <a:t> to the parent using what you learned this morning!</a:t>
            </a:r>
            <a:endParaRPr sz="1800">
              <a:solidFill>
                <a:srgbClr val="434343"/>
              </a:solidFill>
              <a:latin typeface="Calibri"/>
              <a:ea typeface="Calibri"/>
              <a:cs typeface="Calibri"/>
              <a:sym typeface="Calibri"/>
            </a:endParaRPr>
          </a:p>
        </p:txBody>
      </p:sp>
      <p:pic>
        <p:nvPicPr>
          <p:cNvPr id="736" name="Google Shape;736;g88254a00e5_0_394"/>
          <p:cNvPicPr preferRelativeResize="0"/>
          <p:nvPr/>
        </p:nvPicPr>
        <p:blipFill>
          <a:blip r:embed="rId3">
            <a:alphaModFix/>
          </a:blip>
          <a:stretch>
            <a:fillRect/>
          </a:stretch>
        </p:blipFill>
        <p:spPr>
          <a:xfrm>
            <a:off x="5441050" y="1551525"/>
            <a:ext cx="2936250" cy="2391525"/>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1" name="Shape 741"/>
        <p:cNvGrpSpPr/>
        <p:nvPr/>
      </p:nvGrpSpPr>
      <p:grpSpPr>
        <a:xfrm>
          <a:off x="0" y="0"/>
          <a:ext cx="0" cy="0"/>
          <a:chOff x="0" y="0"/>
          <a:chExt cx="0" cy="0"/>
        </a:xfrm>
      </p:grpSpPr>
      <p:sp>
        <p:nvSpPr>
          <p:cNvPr id="742" name="Google Shape;742;p80"/>
          <p:cNvSpPr txBox="1"/>
          <p:nvPr>
            <p:ph idx="1" type="body"/>
          </p:nvPr>
        </p:nvSpPr>
        <p:spPr>
          <a:xfrm>
            <a:off x="3958500" y="296657"/>
            <a:ext cx="5185500" cy="480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000000"/>
              </a:buClr>
              <a:buSzPts val="4000"/>
              <a:buFont typeface="Arial"/>
              <a:buNone/>
            </a:pPr>
            <a:r>
              <a:rPr b="1" lang="en-US" sz="2400">
                <a:solidFill>
                  <a:srgbClr val="434343"/>
                </a:solidFill>
              </a:rPr>
              <a:t>Reading</a:t>
            </a:r>
            <a:r>
              <a:rPr lang="en-US" sz="2400">
                <a:solidFill>
                  <a:srgbClr val="434343"/>
                </a:solidFill>
              </a:rPr>
              <a:t>, </a:t>
            </a:r>
            <a:r>
              <a:rPr b="1" lang="en-US" sz="2400">
                <a:solidFill>
                  <a:srgbClr val="434343"/>
                </a:solidFill>
              </a:rPr>
              <a:t>writing </a:t>
            </a:r>
            <a:r>
              <a:rPr lang="en-US" sz="2400">
                <a:solidFill>
                  <a:srgbClr val="434343"/>
                </a:solidFill>
              </a:rPr>
              <a:t>and </a:t>
            </a:r>
            <a:r>
              <a:rPr b="1" lang="en-US" sz="2400">
                <a:solidFill>
                  <a:srgbClr val="434343"/>
                </a:solidFill>
              </a:rPr>
              <a:t>speaking </a:t>
            </a:r>
            <a:r>
              <a:rPr lang="en-US" sz="2400">
                <a:solidFill>
                  <a:srgbClr val="434343"/>
                </a:solidFill>
              </a:rPr>
              <a:t>grounded in </a:t>
            </a:r>
            <a:r>
              <a:rPr b="1" lang="en-US" sz="2400">
                <a:solidFill>
                  <a:srgbClr val="434343"/>
                </a:solidFill>
              </a:rPr>
              <a:t>evidence from text</a:t>
            </a:r>
            <a:r>
              <a:rPr lang="en-US" sz="2400">
                <a:solidFill>
                  <a:srgbClr val="434343"/>
                </a:solidFill>
              </a:rPr>
              <a:t>, both literary and informational</a:t>
            </a:r>
            <a:endParaRPr sz="2400">
              <a:solidFill>
                <a:srgbClr val="434343"/>
              </a:solidFill>
            </a:endParaRPr>
          </a:p>
        </p:txBody>
      </p:sp>
      <p:sp>
        <p:nvSpPr>
          <p:cNvPr id="743" name="Google Shape;743;p80"/>
          <p:cNvSpPr txBox="1"/>
          <p:nvPr/>
        </p:nvSpPr>
        <p:spPr>
          <a:xfrm>
            <a:off x="708625" y="1876375"/>
            <a:ext cx="2505900" cy="1714500"/>
          </a:xfrm>
          <a:prstGeom prst="rect">
            <a:avLst/>
          </a:prstGeom>
          <a:solidFill>
            <a:srgbClr val="EBECED"/>
          </a:solidFill>
          <a:ln cap="flat" cmpd="sng" w="38100">
            <a:solidFill>
              <a:srgbClr val="7CAED8"/>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7CAED8"/>
                </a:solidFill>
                <a:latin typeface="Calibri"/>
                <a:ea typeface="Calibri"/>
                <a:cs typeface="Calibri"/>
                <a:sym typeface="Calibri"/>
              </a:rPr>
              <a:t>Evidence</a:t>
            </a:r>
            <a:endParaRPr b="1" i="0" sz="2400" u="none" cap="none" strike="noStrike">
              <a:solidFill>
                <a:srgbClr val="7CAED8"/>
              </a:solidFill>
              <a:latin typeface="Calibri"/>
              <a:ea typeface="Calibri"/>
              <a:cs typeface="Calibri"/>
              <a:sym typeface="Calibri"/>
            </a:endParaRPr>
          </a:p>
        </p:txBody>
      </p:sp>
      <p:pic>
        <p:nvPicPr>
          <p:cNvPr id="744" name="Google Shape;744;p80"/>
          <p:cNvPicPr preferRelativeResize="0"/>
          <p:nvPr/>
        </p:nvPicPr>
        <p:blipFill rotWithShape="1">
          <a:blip r:embed="rId3">
            <a:alphaModFix/>
          </a:blip>
          <a:srcRect b="0" l="0" r="0" t="0"/>
          <a:stretch/>
        </p:blipFill>
        <p:spPr>
          <a:xfrm>
            <a:off x="1552971" y="2561600"/>
            <a:ext cx="817200" cy="8172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9" name="Shape 749"/>
        <p:cNvGrpSpPr/>
        <p:nvPr/>
      </p:nvGrpSpPr>
      <p:grpSpPr>
        <a:xfrm>
          <a:off x="0" y="0"/>
          <a:ext cx="0" cy="0"/>
          <a:chOff x="0" y="0"/>
          <a:chExt cx="0" cy="0"/>
        </a:xfrm>
      </p:grpSpPr>
      <p:sp>
        <p:nvSpPr>
          <p:cNvPr id="750" name="Google Shape;750;p8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Why is the shift of evidence important?</a:t>
            </a:r>
            <a:endParaRPr>
              <a:solidFill>
                <a:schemeClr val="dk1"/>
              </a:solidFill>
            </a:endParaRPr>
          </a:p>
        </p:txBody>
      </p:sp>
      <p:sp>
        <p:nvSpPr>
          <p:cNvPr id="751" name="Google Shape;751;p81"/>
          <p:cNvSpPr txBox="1"/>
          <p:nvPr>
            <p:ph idx="1" type="body"/>
          </p:nvPr>
        </p:nvSpPr>
        <p:spPr>
          <a:xfrm>
            <a:off x="304800" y="1600200"/>
            <a:ext cx="8688888" cy="3543300"/>
          </a:xfrm>
          <a:prstGeom prst="rect">
            <a:avLst/>
          </a:prstGeom>
          <a:noFill/>
          <a:ln>
            <a:noFill/>
          </a:ln>
        </p:spPr>
        <p:txBody>
          <a:bodyPr anchorCtr="0" anchor="t" bIns="91425" lIns="91425" spcFirstLastPara="1" rIns="91425" wrap="square" tIns="91425">
            <a:noAutofit/>
          </a:bodyPr>
          <a:lstStyle/>
          <a:p>
            <a:pPr indent="0" lvl="0" marL="0" rtl="0" algn="r">
              <a:lnSpc>
                <a:spcPct val="98181"/>
              </a:lnSpc>
              <a:spcBef>
                <a:spcPts val="1000"/>
              </a:spcBef>
              <a:spcAft>
                <a:spcPts val="0"/>
              </a:spcAft>
              <a:buSzPts val="1800"/>
              <a:buNone/>
            </a:pPr>
            <a:r>
              <a:rPr lang="en-US" sz="2400">
                <a:solidFill>
                  <a:srgbClr val="4A4A4A"/>
                </a:solidFill>
              </a:rPr>
              <a:t>Post-secondary instructors rated </a:t>
            </a:r>
            <a:r>
              <a:rPr b="1" lang="en-US" sz="2400">
                <a:solidFill>
                  <a:srgbClr val="E78B6F"/>
                </a:solidFill>
              </a:rPr>
              <a:t>“identifying, evaluating, and using evidence to support or challenge a thesis” </a:t>
            </a:r>
            <a:r>
              <a:rPr lang="en-US" sz="2400">
                <a:solidFill>
                  <a:srgbClr val="4A4A4A"/>
                </a:solidFill>
              </a:rPr>
              <a:t>as one of the most </a:t>
            </a:r>
            <a:br>
              <a:rPr lang="en-US" sz="2400">
                <a:solidFill>
                  <a:srgbClr val="4A4A4A"/>
                </a:solidFill>
              </a:rPr>
            </a:br>
            <a:r>
              <a:rPr lang="en-US" sz="2400">
                <a:solidFill>
                  <a:srgbClr val="4A4A4A"/>
                </a:solidFill>
              </a:rPr>
              <a:t>important skills expected of incoming freshmen</a:t>
            </a:r>
            <a:br>
              <a:rPr lang="en-US" sz="2400">
                <a:solidFill>
                  <a:srgbClr val="4A4A4A"/>
                </a:solidFill>
              </a:rPr>
            </a:br>
            <a:endParaRPr sz="2400">
              <a:solidFill>
                <a:srgbClr val="4A4A4A"/>
              </a:solidFill>
            </a:endParaRPr>
          </a:p>
          <a:p>
            <a:pPr indent="0" lvl="0" marL="0" rtl="0" algn="r">
              <a:lnSpc>
                <a:spcPct val="98181"/>
              </a:lnSpc>
              <a:spcBef>
                <a:spcPts val="1000"/>
              </a:spcBef>
              <a:spcAft>
                <a:spcPts val="0"/>
              </a:spcAft>
              <a:buSzPts val="1800"/>
              <a:buNone/>
            </a:pPr>
            <a:r>
              <a:rPr i="1" lang="en-US" sz="1600">
                <a:solidFill>
                  <a:srgbClr val="4A4A4A"/>
                </a:solidFill>
              </a:rPr>
              <a:t>Intersegmental Committee of Academic Senates of the California Community Colleges, the California State University, and the University of California, 2002</a:t>
            </a:r>
            <a:endParaRPr i="1" sz="1600">
              <a:solidFill>
                <a:srgbClr val="4A4A4A"/>
              </a:solidFill>
            </a:endParaRPr>
          </a:p>
          <a:p>
            <a:pPr indent="0" lvl="0" marL="0" rtl="0" algn="l">
              <a:lnSpc>
                <a:spcPct val="90000"/>
              </a:lnSpc>
              <a:spcBef>
                <a:spcPts val="750"/>
              </a:spcBef>
              <a:spcAft>
                <a:spcPts val="0"/>
              </a:spcAft>
              <a:buSzPts val="1800"/>
              <a:buNone/>
            </a:pPr>
            <a:r>
              <a:t/>
            </a:r>
            <a:endParaRPr sz="1600"/>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6" name="Shape 756"/>
        <p:cNvGrpSpPr/>
        <p:nvPr/>
      </p:nvGrpSpPr>
      <p:grpSpPr>
        <a:xfrm>
          <a:off x="0" y="0"/>
          <a:ext cx="0" cy="0"/>
          <a:chOff x="0" y="0"/>
          <a:chExt cx="0" cy="0"/>
        </a:xfrm>
      </p:grpSpPr>
      <p:sp>
        <p:nvSpPr>
          <p:cNvPr id="757" name="Google Shape;757;p8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extLst>
                  <a:ext uri="http://customooxmlschemas.google.com/">
                    <go:slidesCustomData xmlns:go="http://customooxmlschemas.google.com/" textRoundtripDataId="32"/>
                  </a:ext>
                </a:extLst>
              </a:rPr>
              <a:t>Evidence-Based Questions and Tasks</a:t>
            </a:r>
            <a:endParaRPr/>
          </a:p>
        </p:txBody>
      </p:sp>
      <p:sp>
        <p:nvSpPr>
          <p:cNvPr id="758" name="Google Shape;758;p82"/>
          <p:cNvSpPr txBox="1"/>
          <p:nvPr/>
        </p:nvSpPr>
        <p:spPr>
          <a:xfrm>
            <a:off x="437525" y="1475300"/>
            <a:ext cx="3542700" cy="2628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1800" u="none" cap="none" strike="noStrike">
                <a:solidFill>
                  <a:srgbClr val="E78B6F"/>
                </a:solidFill>
                <a:latin typeface="Calibri"/>
                <a:ea typeface="Calibri"/>
                <a:cs typeface="Calibri"/>
                <a:sym typeface="Calibri"/>
              </a:rPr>
              <a:t>Non-Example</a:t>
            </a:r>
            <a:endParaRPr b="0" i="0" sz="1800" u="none" cap="none" strike="noStrike">
              <a:solidFill>
                <a:srgbClr val="E78B6F"/>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000"/>
              <a:buFont typeface="Arial"/>
              <a:buNone/>
            </a:pPr>
            <a:r>
              <a:rPr b="0" i="0" lang="en-US" sz="1800" u="none" cap="none" strike="noStrike">
                <a:solidFill>
                  <a:srgbClr val="4A4A4A"/>
                </a:solidFill>
                <a:latin typeface="Calibri"/>
                <a:ea typeface="Calibri"/>
                <a:cs typeface="Calibri"/>
                <a:sym typeface="Calibri"/>
              </a:rPr>
              <a:t>Think of a time you realized your perspective was different from a friend or family member. Why do you think your perspectives were different?  What impact did that have on your relationship with your friend/family member?</a:t>
            </a:r>
            <a:endParaRPr b="0" i="0" sz="18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p:txBody>
      </p:sp>
      <p:sp>
        <p:nvSpPr>
          <p:cNvPr id="759" name="Google Shape;759;p82"/>
          <p:cNvSpPr txBox="1"/>
          <p:nvPr/>
        </p:nvSpPr>
        <p:spPr>
          <a:xfrm>
            <a:off x="5234450" y="1412004"/>
            <a:ext cx="3542700" cy="274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en-US" sz="1800" u="none" cap="none" strike="noStrike">
                <a:solidFill>
                  <a:srgbClr val="E78B6F"/>
                </a:solidFill>
                <a:latin typeface="Calibri"/>
                <a:ea typeface="Calibri"/>
                <a:cs typeface="Calibri"/>
                <a:sym typeface="Calibri"/>
              </a:rPr>
              <a:t>Example</a:t>
            </a:r>
            <a:endParaRPr b="0" i="0" sz="1800" u="none" cap="none" strike="noStrike">
              <a:solidFill>
                <a:srgbClr val="E78B6F"/>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000"/>
              <a:buFont typeface="Arial"/>
              <a:buNone/>
            </a:pPr>
            <a:r>
              <a:rPr b="0" i="0" lang="en-US" sz="1800" u="none" cap="none" strike="noStrike">
                <a:solidFill>
                  <a:srgbClr val="4A4A4A"/>
                </a:solidFill>
                <a:latin typeface="Calibri"/>
                <a:ea typeface="Calibri"/>
                <a:cs typeface="Calibri"/>
                <a:sym typeface="Calibri"/>
              </a:rPr>
              <a:t>What is the importance of the character's story in the novel </a:t>
            </a:r>
            <a:r>
              <a:rPr b="0" i="1" lang="en-US" sz="1800" u="none" cap="none" strike="noStrike">
                <a:solidFill>
                  <a:srgbClr val="4A4A4A"/>
                </a:solidFill>
                <a:latin typeface="Calibri"/>
                <a:ea typeface="Calibri"/>
                <a:cs typeface="Calibri"/>
                <a:sym typeface="Calibri"/>
              </a:rPr>
              <a:t>Things Fall Apart</a:t>
            </a:r>
            <a:r>
              <a:rPr b="0" i="0" lang="en-US" sz="1800" u="none" cap="none" strike="noStrike">
                <a:solidFill>
                  <a:srgbClr val="4A4A4A"/>
                </a:solidFill>
                <a:latin typeface="Calibri"/>
                <a:ea typeface="Calibri"/>
                <a:cs typeface="Calibri"/>
                <a:sym typeface="Calibri"/>
              </a:rPr>
              <a:t>? In your answer, be sure to describe the character, summarize the character's story, and explain the character's relationship to and interactions with Okonkwo.</a:t>
            </a:r>
            <a:endParaRPr b="0" i="0" sz="18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p:txBody>
      </p:sp>
      <p:sp>
        <p:nvSpPr>
          <p:cNvPr id="760" name="Google Shape;760;p82"/>
          <p:cNvSpPr/>
          <p:nvPr/>
        </p:nvSpPr>
        <p:spPr>
          <a:xfrm>
            <a:off x="3980225" y="2356500"/>
            <a:ext cx="1019700" cy="430500"/>
          </a:xfrm>
          <a:prstGeom prst="rightArrow">
            <a:avLst>
              <a:gd fmla="val 50000" name="adj1"/>
              <a:gd fmla="val 50000" name="adj2"/>
            </a:avLst>
          </a:prstGeom>
          <a:solidFill>
            <a:srgbClr val="E78B6F"/>
          </a:solidFill>
          <a:ln cap="flat" cmpd="sng" w="9525">
            <a:solidFill>
              <a:srgbClr val="E78B6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E78B6F"/>
              </a:highlight>
              <a:latin typeface="Arial"/>
              <a:ea typeface="Arial"/>
              <a:cs typeface="Arial"/>
              <a:sym typeface="Arial"/>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5" name="Shape 765"/>
        <p:cNvGrpSpPr/>
        <p:nvPr/>
      </p:nvGrpSpPr>
      <p:grpSpPr>
        <a:xfrm>
          <a:off x="0" y="0"/>
          <a:ext cx="0" cy="0"/>
          <a:chOff x="0" y="0"/>
          <a:chExt cx="0" cy="0"/>
        </a:xfrm>
      </p:grpSpPr>
      <p:sp>
        <p:nvSpPr>
          <p:cNvPr id="766" name="Google Shape;766;g88254a00e5_0_42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What types of questions require evidence?</a:t>
            </a:r>
            <a:endParaRPr/>
          </a:p>
        </p:txBody>
      </p:sp>
      <p:sp>
        <p:nvSpPr>
          <p:cNvPr id="767" name="Google Shape;767;g88254a00e5_0_423"/>
          <p:cNvSpPr txBox="1"/>
          <p:nvPr>
            <p:ph idx="1" type="body"/>
          </p:nvPr>
        </p:nvSpPr>
        <p:spPr>
          <a:xfrm>
            <a:off x="3608378" y="1384525"/>
            <a:ext cx="5384100" cy="35433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1200"/>
              </a:spcBef>
              <a:spcAft>
                <a:spcPts val="0"/>
              </a:spcAft>
              <a:buClr>
                <a:srgbClr val="4A4A4A"/>
              </a:buClr>
              <a:buSzPts val="1200"/>
              <a:buFont typeface="Calibri"/>
              <a:buChar char="•"/>
            </a:pPr>
            <a:r>
              <a:rPr lang="en-US">
                <a:solidFill>
                  <a:srgbClr val="4A4A4A"/>
                </a:solidFill>
              </a:rPr>
              <a:t>Questions that can only be answered by carefully reading and understanding the text </a:t>
            </a:r>
            <a:br>
              <a:rPr lang="en-US">
                <a:solidFill>
                  <a:srgbClr val="4A4A4A"/>
                </a:solidFill>
              </a:rPr>
            </a:br>
            <a:endParaRPr>
              <a:solidFill>
                <a:srgbClr val="4A4A4A"/>
              </a:solidFill>
            </a:endParaRPr>
          </a:p>
          <a:p>
            <a:pPr indent="-304800" lvl="0" marL="457200" rtl="0" algn="l">
              <a:lnSpc>
                <a:spcPct val="100000"/>
              </a:lnSpc>
              <a:spcBef>
                <a:spcPts val="0"/>
              </a:spcBef>
              <a:spcAft>
                <a:spcPts val="0"/>
              </a:spcAft>
              <a:buClr>
                <a:srgbClr val="4A4A4A"/>
              </a:buClr>
              <a:buSzPts val="1200"/>
              <a:buFont typeface="Calibri"/>
              <a:buChar char="•"/>
            </a:pPr>
            <a:r>
              <a:rPr lang="en-US">
                <a:solidFill>
                  <a:srgbClr val="4A4A4A"/>
                </a:solidFill>
              </a:rPr>
              <a:t>Questions are focused on the content of the text, rather than personal experiences or opinions</a:t>
            </a:r>
            <a:endParaRPr/>
          </a:p>
          <a:p>
            <a:pPr indent="-228600" lvl="0" marL="457200" rtl="0" algn="l">
              <a:lnSpc>
                <a:spcPct val="100000"/>
              </a:lnSpc>
              <a:spcBef>
                <a:spcPts val="0"/>
              </a:spcBef>
              <a:spcAft>
                <a:spcPts val="0"/>
              </a:spcAft>
              <a:buClr>
                <a:srgbClr val="4A4A4A"/>
              </a:buClr>
              <a:buSzPts val="2400"/>
              <a:buNone/>
            </a:pPr>
            <a:r>
              <a:t/>
            </a:r>
            <a:endParaRPr>
              <a:solidFill>
                <a:srgbClr val="4A4A4A"/>
              </a:solidFill>
            </a:endParaRPr>
          </a:p>
          <a:p>
            <a:pPr indent="-304800" lvl="0" marL="457200" rtl="0" algn="l">
              <a:lnSpc>
                <a:spcPct val="100000"/>
              </a:lnSpc>
              <a:spcBef>
                <a:spcPts val="0"/>
              </a:spcBef>
              <a:spcAft>
                <a:spcPts val="0"/>
              </a:spcAft>
              <a:buClr>
                <a:srgbClr val="4A4A4A"/>
              </a:buClr>
              <a:buSzPts val="1200"/>
              <a:buFont typeface="Calibri"/>
              <a:buChar char="•"/>
            </a:pPr>
            <a:r>
              <a:rPr lang="en-US">
                <a:solidFill>
                  <a:srgbClr val="4A4A4A"/>
                </a:solidFill>
              </a:rPr>
              <a:t>Questions that make the TEXT the expert!</a:t>
            </a:r>
            <a:endParaRPr>
              <a:solidFill>
                <a:srgbClr val="4A4A4A"/>
              </a:solidFill>
            </a:endParaRPr>
          </a:p>
          <a:p>
            <a:pPr indent="0" lvl="0" marL="0" rtl="0" algn="l">
              <a:lnSpc>
                <a:spcPct val="90000"/>
              </a:lnSpc>
              <a:spcBef>
                <a:spcPts val="750"/>
              </a:spcBef>
              <a:spcAft>
                <a:spcPts val="0"/>
              </a:spcAft>
              <a:buSzPts val="1800"/>
              <a:buNone/>
            </a:pPr>
            <a:r>
              <a:t/>
            </a:r>
            <a:endParaRPr/>
          </a:p>
        </p:txBody>
      </p:sp>
      <p:pic>
        <p:nvPicPr>
          <p:cNvPr id="768" name="Google Shape;768;g88254a00e5_0_423"/>
          <p:cNvPicPr preferRelativeResize="0"/>
          <p:nvPr/>
        </p:nvPicPr>
        <p:blipFill>
          <a:blip r:embed="rId3">
            <a:alphaModFix/>
          </a:blip>
          <a:stretch>
            <a:fillRect/>
          </a:stretch>
        </p:blipFill>
        <p:spPr>
          <a:xfrm>
            <a:off x="1043769" y="1862025"/>
            <a:ext cx="1986500" cy="152452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3" name="Shape 773"/>
        <p:cNvGrpSpPr/>
        <p:nvPr/>
      </p:nvGrpSpPr>
      <p:grpSpPr>
        <a:xfrm>
          <a:off x="0" y="0"/>
          <a:ext cx="0" cy="0"/>
          <a:chOff x="0" y="0"/>
          <a:chExt cx="0" cy="0"/>
        </a:xfrm>
      </p:grpSpPr>
      <p:sp>
        <p:nvSpPr>
          <p:cNvPr id="774" name="Google Shape;774;g88254a00e5_0_43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Why is the </a:t>
            </a:r>
            <a:r>
              <a:rPr lang="en-US">
                <a:extLst>
                  <a:ext uri="http://customooxmlschemas.google.com/">
                    <go:slidesCustomData xmlns:go="http://customooxmlschemas.google.com/" textRoundtripDataId="33"/>
                  </a:ext>
                </a:extLst>
              </a:rPr>
              <a:t>shift</a:t>
            </a:r>
            <a:r>
              <a:rPr lang="en-US"/>
              <a:t> of evidence so important?</a:t>
            </a:r>
            <a:endParaRPr/>
          </a:p>
        </p:txBody>
      </p:sp>
      <p:sp>
        <p:nvSpPr>
          <p:cNvPr id="775" name="Google Shape;775;g88254a00e5_0_437"/>
          <p:cNvSpPr txBox="1"/>
          <p:nvPr>
            <p:ph idx="1" type="body"/>
          </p:nvPr>
        </p:nvSpPr>
        <p:spPr>
          <a:xfrm>
            <a:off x="723957" y="1047600"/>
            <a:ext cx="7901836" cy="3543300"/>
          </a:xfrm>
          <a:prstGeom prst="rect">
            <a:avLst/>
          </a:prstGeom>
          <a:noFill/>
          <a:ln>
            <a:noFill/>
          </a:ln>
        </p:spPr>
        <p:txBody>
          <a:bodyPr anchorCtr="0" anchor="t" bIns="91425" lIns="91425" spcFirstLastPara="1" rIns="91425" wrap="square" tIns="91425">
            <a:noAutofit/>
          </a:bodyPr>
          <a:lstStyle/>
          <a:p>
            <a:pPr indent="0" lvl="0" marL="0" rtl="0" algn="ctr">
              <a:lnSpc>
                <a:spcPct val="98181"/>
              </a:lnSpc>
              <a:spcBef>
                <a:spcPts val="1000"/>
              </a:spcBef>
              <a:spcAft>
                <a:spcPts val="0"/>
              </a:spcAft>
              <a:buSzPts val="1800"/>
              <a:buNone/>
            </a:pPr>
            <a:r>
              <a:rPr b="1" lang="en-US">
                <a:solidFill>
                  <a:srgbClr val="E78B6F"/>
                </a:solidFill>
              </a:rPr>
              <a:t>How does focusing on evidence from text affect classroom conversations and student learning?</a:t>
            </a:r>
            <a:endParaRPr/>
          </a:p>
          <a:p>
            <a:pPr indent="0" lvl="0" marL="0" rtl="0" algn="ctr">
              <a:lnSpc>
                <a:spcPct val="98181"/>
              </a:lnSpc>
              <a:spcBef>
                <a:spcPts val="1000"/>
              </a:spcBef>
              <a:spcAft>
                <a:spcPts val="0"/>
              </a:spcAft>
              <a:buSzPts val="1800"/>
              <a:buNone/>
            </a:pPr>
            <a:br>
              <a:rPr b="1" lang="en-US">
                <a:solidFill>
                  <a:srgbClr val="E78B6F"/>
                </a:solidFill>
              </a:rPr>
            </a:br>
            <a:endParaRPr i="1"/>
          </a:p>
          <a:p>
            <a:pPr indent="0" lvl="0" marL="0" rtl="0" algn="l">
              <a:lnSpc>
                <a:spcPct val="100000"/>
              </a:lnSpc>
              <a:spcBef>
                <a:spcPts val="0"/>
              </a:spcBef>
              <a:spcAft>
                <a:spcPts val="0"/>
              </a:spcAft>
              <a:buSzPts val="1800"/>
              <a:buNone/>
            </a:pPr>
            <a:r>
              <a:t/>
            </a:r>
            <a:endParaRPr sz="1400">
              <a:latin typeface="Arial"/>
              <a:ea typeface="Arial"/>
              <a:cs typeface="Arial"/>
              <a:sym typeface="Arial"/>
            </a:endParaRPr>
          </a:p>
          <a:p>
            <a:pPr indent="0" lvl="0" marL="0" rtl="0" algn="ctr">
              <a:lnSpc>
                <a:spcPct val="98181"/>
              </a:lnSpc>
              <a:spcBef>
                <a:spcPts val="1000"/>
              </a:spcBef>
              <a:spcAft>
                <a:spcPts val="0"/>
              </a:spcAft>
              <a:buSzPts val="1800"/>
              <a:buNone/>
            </a:pPr>
            <a:r>
              <a:t/>
            </a:r>
            <a:endParaRPr b="1" sz="2300"/>
          </a:p>
          <a:p>
            <a:pPr indent="0" lvl="0" marL="0" rtl="0" algn="ctr">
              <a:lnSpc>
                <a:spcPct val="98181"/>
              </a:lnSpc>
              <a:spcBef>
                <a:spcPts val="1000"/>
              </a:spcBef>
              <a:spcAft>
                <a:spcPts val="0"/>
              </a:spcAft>
              <a:buSzPts val="1800"/>
              <a:buNone/>
            </a:pPr>
            <a:r>
              <a:t/>
            </a:r>
            <a:endParaRPr b="1" sz="2300"/>
          </a:p>
          <a:p>
            <a:pPr indent="0" lvl="0" marL="0" rtl="0" algn="r">
              <a:lnSpc>
                <a:spcPct val="98181"/>
              </a:lnSpc>
              <a:spcBef>
                <a:spcPts val="1000"/>
              </a:spcBef>
              <a:spcAft>
                <a:spcPts val="0"/>
              </a:spcAft>
              <a:buSzPts val="1800"/>
              <a:buNone/>
            </a:pPr>
            <a:br>
              <a:rPr b="1" lang="en-US" sz="2300"/>
            </a:br>
            <a:r>
              <a:rPr i="1" lang="en-US" sz="1200">
                <a:solidFill>
                  <a:srgbClr val="4A4A4A"/>
                </a:solidFill>
              </a:rPr>
              <a:t>“Rethinking Comprehension Instruction: A Comparison of Instruction for Strategies and Content Approaches”</a:t>
            </a:r>
            <a:endParaRPr i="1" sz="1200">
              <a:solidFill>
                <a:srgbClr val="4A4A4A"/>
              </a:solidFill>
            </a:endParaRPr>
          </a:p>
          <a:p>
            <a:pPr indent="0" lvl="0" marL="0" rtl="0" algn="r">
              <a:lnSpc>
                <a:spcPct val="98181"/>
              </a:lnSpc>
              <a:spcBef>
                <a:spcPts val="0"/>
              </a:spcBef>
              <a:spcAft>
                <a:spcPts val="0"/>
              </a:spcAft>
              <a:buSzPts val="1800"/>
              <a:buNone/>
            </a:pPr>
            <a:r>
              <a:rPr i="1" lang="en-US" sz="1200">
                <a:solidFill>
                  <a:srgbClr val="4A4A4A"/>
                </a:solidFill>
              </a:rPr>
              <a:t>-McKeown, Beck, &amp; Blake (2009</a:t>
            </a:r>
            <a:r>
              <a:rPr i="1" lang="en-US" sz="1200"/>
              <a:t>)</a:t>
            </a:r>
            <a:endParaRPr i="1" sz="1200"/>
          </a:p>
          <a:p>
            <a:pPr indent="0" lvl="0" marL="0" rtl="0" algn="l">
              <a:lnSpc>
                <a:spcPct val="90000"/>
              </a:lnSpc>
              <a:spcBef>
                <a:spcPts val="750"/>
              </a:spcBef>
              <a:spcAft>
                <a:spcPts val="0"/>
              </a:spcAft>
              <a:buSzPts val="1800"/>
              <a:buNone/>
            </a:pPr>
            <a:r>
              <a:t/>
            </a:r>
            <a:endParaRPr/>
          </a:p>
        </p:txBody>
      </p:sp>
      <p:sp>
        <p:nvSpPr>
          <p:cNvPr id="776" name="Google Shape;776;g88254a00e5_0_437"/>
          <p:cNvSpPr txBox="1"/>
          <p:nvPr/>
        </p:nvSpPr>
        <p:spPr>
          <a:xfrm>
            <a:off x="651353" y="2100519"/>
            <a:ext cx="3827372" cy="1678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800"/>
              <a:buFont typeface="Arial"/>
              <a:buNone/>
            </a:pPr>
            <a:r>
              <a:rPr b="1" i="0" lang="en-US" sz="1800" u="none" cap="none" strike="noStrike">
                <a:solidFill>
                  <a:srgbClr val="4A4A4A"/>
                </a:solidFill>
                <a:latin typeface="Calibri"/>
                <a:ea typeface="Calibri"/>
                <a:cs typeface="Calibri"/>
                <a:sym typeface="Calibri"/>
              </a:rPr>
              <a:t>Classroom #1:</a:t>
            </a:r>
            <a:endParaRPr b="1" i="0" sz="1800" u="none" cap="none" strike="noStrike">
              <a:solidFill>
                <a:srgbClr val="4A4A4A"/>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Strategies-Based Approach</a:t>
            </a:r>
            <a:endParaRPr b="0" i="0" sz="1800" u="none" cap="none" strike="noStrike">
              <a:solidFill>
                <a:srgbClr val="4A4A4A"/>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rPr b="0" i="1" lang="en-US" sz="1800" u="none" cap="none" strike="noStrike">
                <a:solidFill>
                  <a:srgbClr val="4A4A4A"/>
                </a:solidFill>
                <a:latin typeface="Calibri"/>
                <a:ea typeface="Calibri"/>
                <a:cs typeface="Calibri"/>
                <a:sym typeface="Calibri"/>
              </a:rPr>
              <a:t>(Questions that guide students to </a:t>
            </a:r>
            <a:endParaRPr/>
          </a:p>
          <a:p>
            <a:pPr indent="0" lvl="0" marL="0" marR="0" rtl="0" algn="ctr">
              <a:lnSpc>
                <a:spcPct val="115000"/>
              </a:lnSpc>
              <a:spcBef>
                <a:spcPts val="0"/>
              </a:spcBef>
              <a:spcAft>
                <a:spcPts val="0"/>
              </a:spcAft>
              <a:buClr>
                <a:srgbClr val="000000"/>
              </a:buClr>
              <a:buSzPts val="1800"/>
              <a:buFont typeface="Arial"/>
              <a:buNone/>
            </a:pPr>
            <a:r>
              <a:rPr b="0" i="1" lang="en-US" sz="1800" u="none" cap="none" strike="noStrike">
                <a:solidFill>
                  <a:srgbClr val="4A4A4A"/>
                </a:solidFill>
                <a:latin typeface="Calibri"/>
                <a:ea typeface="Calibri"/>
                <a:cs typeface="Calibri"/>
                <a:sym typeface="Calibri"/>
              </a:rPr>
              <a:t>use “comprehension strategies”)</a:t>
            </a:r>
            <a:endParaRPr b="0" i="1" sz="18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777" name="Google Shape;777;g88254a00e5_0_437"/>
          <p:cNvSpPr txBox="1"/>
          <p:nvPr/>
        </p:nvSpPr>
        <p:spPr>
          <a:xfrm>
            <a:off x="4674875" y="2100519"/>
            <a:ext cx="3892928" cy="1678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800"/>
              <a:buFont typeface="Arial"/>
              <a:buNone/>
            </a:pPr>
            <a:r>
              <a:rPr b="1" i="0" lang="en-US" sz="1800" u="none" cap="none" strike="noStrike">
                <a:solidFill>
                  <a:srgbClr val="4A4A4A"/>
                </a:solidFill>
                <a:latin typeface="Calibri"/>
                <a:ea typeface="Calibri"/>
                <a:cs typeface="Calibri"/>
                <a:sym typeface="Calibri"/>
              </a:rPr>
              <a:t>Classroom #2:</a:t>
            </a:r>
            <a:endParaRPr b="1" i="0" sz="1800" u="none" cap="none" strike="noStrike">
              <a:solidFill>
                <a:srgbClr val="4A4A4A"/>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Text-Based Approach</a:t>
            </a:r>
            <a:endParaRPr b="0" i="0" sz="1800" u="none" cap="none" strike="noStrike">
              <a:solidFill>
                <a:srgbClr val="4A4A4A"/>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a:t>
            </a:r>
            <a:r>
              <a:rPr b="0" i="1" lang="en-US" sz="1800" u="none" cap="none" strike="noStrike">
                <a:solidFill>
                  <a:srgbClr val="4A4A4A"/>
                </a:solidFill>
                <a:latin typeface="Calibri"/>
                <a:ea typeface="Calibri"/>
                <a:cs typeface="Calibri"/>
                <a:sym typeface="Calibri"/>
              </a:rPr>
              <a:t>Questions that require evidence from the text</a:t>
            </a:r>
            <a:r>
              <a:rPr b="0" i="0" lang="en-US" sz="1800" u="none" cap="none" strike="noStrike">
                <a:solidFill>
                  <a:srgbClr val="4A4A4A"/>
                </a:solidFill>
                <a:latin typeface="Calibri"/>
                <a:ea typeface="Calibri"/>
                <a:cs typeface="Calibri"/>
                <a:sym typeface="Calibri"/>
              </a:rPr>
              <a:t>)</a:t>
            </a:r>
            <a:endParaRPr b="0" i="0" sz="18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2" name="Shape 782"/>
        <p:cNvGrpSpPr/>
        <p:nvPr/>
      </p:nvGrpSpPr>
      <p:grpSpPr>
        <a:xfrm>
          <a:off x="0" y="0"/>
          <a:ext cx="0" cy="0"/>
          <a:chOff x="0" y="0"/>
          <a:chExt cx="0" cy="0"/>
        </a:xfrm>
      </p:grpSpPr>
      <p:sp>
        <p:nvSpPr>
          <p:cNvPr id="783" name="Google Shape;783;g88254a00e5_0_43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a:t>
            </a:r>
            <a:r>
              <a:rPr lang="en-US">
                <a:extLst>
                  <a:ext uri="http://customooxmlschemas.google.com/">
                    <go:slidesCustomData xmlns:go="http://customooxmlschemas.google.com/" textRoundtripDataId="34"/>
                  </a:ext>
                </a:extLst>
              </a:rPr>
              <a:t>researchers</a:t>
            </a:r>
            <a:r>
              <a:rPr lang="en-US"/>
              <a:t> found...</a:t>
            </a:r>
            <a:endParaRPr/>
          </a:p>
        </p:txBody>
      </p:sp>
      <p:sp>
        <p:nvSpPr>
          <p:cNvPr id="784" name="Google Shape;784;g88254a00e5_0_431"/>
          <p:cNvSpPr txBox="1"/>
          <p:nvPr>
            <p:ph idx="1" type="body"/>
          </p:nvPr>
        </p:nvSpPr>
        <p:spPr>
          <a:xfrm>
            <a:off x="380122" y="1168075"/>
            <a:ext cx="8052000" cy="3543300"/>
          </a:xfrm>
          <a:prstGeom prst="rect">
            <a:avLst/>
          </a:prstGeom>
          <a:noFill/>
          <a:ln>
            <a:noFill/>
          </a:ln>
        </p:spPr>
        <p:txBody>
          <a:bodyPr anchorCtr="0" anchor="t" bIns="91425" lIns="91425" spcFirstLastPara="1" rIns="91425" wrap="square" tIns="91425">
            <a:noAutofit/>
          </a:bodyPr>
          <a:lstStyle/>
          <a:p>
            <a:pPr indent="0" lvl="0" marL="0" rtl="0" algn="ctr">
              <a:lnSpc>
                <a:spcPct val="124363"/>
              </a:lnSpc>
              <a:spcBef>
                <a:spcPts val="1200"/>
              </a:spcBef>
              <a:spcAft>
                <a:spcPts val="0"/>
              </a:spcAft>
              <a:buSzPts val="1800"/>
              <a:buNone/>
            </a:pPr>
            <a:r>
              <a:rPr b="1" lang="en-US">
                <a:solidFill>
                  <a:srgbClr val="E78B6F"/>
                </a:solidFill>
              </a:rPr>
              <a:t>When teachers asked text-based questions (vs. prompting students to use reading comprehension strategies)…</a:t>
            </a:r>
            <a:endParaRPr b="1">
              <a:solidFill>
                <a:srgbClr val="E78B6F"/>
              </a:solidFill>
            </a:endParaRPr>
          </a:p>
          <a:p>
            <a:pPr indent="-304800" lvl="0" marL="457200" rtl="0" algn="l">
              <a:lnSpc>
                <a:spcPct val="124363"/>
              </a:lnSpc>
              <a:spcBef>
                <a:spcPts val="1200"/>
              </a:spcBef>
              <a:spcAft>
                <a:spcPts val="0"/>
              </a:spcAft>
              <a:buClr>
                <a:srgbClr val="4A4A4A"/>
              </a:buClr>
              <a:buSzPts val="1200"/>
              <a:buFont typeface="Calibri"/>
              <a:buChar char="•"/>
            </a:pPr>
            <a:r>
              <a:rPr lang="en-US">
                <a:solidFill>
                  <a:srgbClr val="4A4A4A"/>
                </a:solidFill>
              </a:rPr>
              <a:t>Students’ discussion was more text-focused (</a:t>
            </a:r>
            <a:r>
              <a:rPr b="1" lang="en-US">
                <a:solidFill>
                  <a:srgbClr val="4A4A4A"/>
                </a:solidFill>
              </a:rPr>
              <a:t>97</a:t>
            </a:r>
            <a:r>
              <a:rPr lang="en-US">
                <a:solidFill>
                  <a:srgbClr val="4A4A4A"/>
                </a:solidFill>
              </a:rPr>
              <a:t>% vs. </a:t>
            </a:r>
            <a:r>
              <a:rPr b="1" lang="en-US">
                <a:solidFill>
                  <a:srgbClr val="4A4A4A"/>
                </a:solidFill>
              </a:rPr>
              <a:t>66</a:t>
            </a:r>
            <a:r>
              <a:rPr lang="en-US">
                <a:solidFill>
                  <a:srgbClr val="4A4A4A"/>
                </a:solidFill>
              </a:rPr>
              <a:t>%)</a:t>
            </a:r>
            <a:endParaRPr>
              <a:solidFill>
                <a:srgbClr val="4A4A4A"/>
              </a:solidFill>
            </a:endParaRPr>
          </a:p>
          <a:p>
            <a:pPr indent="-304800" lvl="0" marL="457200" rtl="0" algn="l">
              <a:lnSpc>
                <a:spcPct val="124363"/>
              </a:lnSpc>
              <a:spcBef>
                <a:spcPts val="0"/>
              </a:spcBef>
              <a:spcAft>
                <a:spcPts val="0"/>
              </a:spcAft>
              <a:buClr>
                <a:srgbClr val="4A4A4A"/>
              </a:buClr>
              <a:buSzPts val="1200"/>
              <a:buFont typeface="Calibri"/>
              <a:buChar char="•"/>
            </a:pPr>
            <a:r>
              <a:rPr lang="en-US">
                <a:solidFill>
                  <a:srgbClr val="4A4A4A"/>
                </a:solidFill>
              </a:rPr>
              <a:t>Students remembered significantly more information from the text</a:t>
            </a:r>
            <a:endParaRPr>
              <a:solidFill>
                <a:srgbClr val="4A4A4A"/>
              </a:solidFill>
            </a:endParaRPr>
          </a:p>
          <a:p>
            <a:pPr indent="-304800" lvl="0" marL="457200" rtl="0" algn="l">
              <a:lnSpc>
                <a:spcPct val="124363"/>
              </a:lnSpc>
              <a:spcBef>
                <a:spcPts val="0"/>
              </a:spcBef>
              <a:spcAft>
                <a:spcPts val="0"/>
              </a:spcAft>
              <a:buClr>
                <a:srgbClr val="4A4A4A"/>
              </a:buClr>
              <a:buSzPts val="1200"/>
              <a:buFont typeface="Calibri"/>
              <a:buChar char="•"/>
            </a:pPr>
            <a:r>
              <a:rPr lang="en-US">
                <a:solidFill>
                  <a:srgbClr val="4A4A4A"/>
                </a:solidFill>
              </a:rPr>
              <a:t>Length of student response was nearly </a:t>
            </a:r>
            <a:r>
              <a:rPr b="1" lang="en-US">
                <a:solidFill>
                  <a:srgbClr val="4A4A4A"/>
                </a:solidFill>
              </a:rPr>
              <a:t>triple</a:t>
            </a:r>
            <a:endParaRPr b="1">
              <a:solidFill>
                <a:srgbClr val="4A4A4A"/>
              </a:solidFill>
            </a:endParaRPr>
          </a:p>
          <a:p>
            <a:pPr indent="0" lvl="0" marL="0" rtl="0" algn="l">
              <a:lnSpc>
                <a:spcPct val="90000"/>
              </a:lnSpc>
              <a:spcBef>
                <a:spcPts val="750"/>
              </a:spcBef>
              <a:spcAft>
                <a:spcPts val="0"/>
              </a:spcAft>
              <a:buSzPts val="1800"/>
              <a:buNone/>
            </a:pPr>
            <a:r>
              <a:t/>
            </a:r>
            <a:endParaRPr sz="2400"/>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9" name="Shape 789"/>
        <p:cNvGrpSpPr/>
        <p:nvPr/>
      </p:nvGrpSpPr>
      <p:grpSpPr>
        <a:xfrm>
          <a:off x="0" y="0"/>
          <a:ext cx="0" cy="0"/>
          <a:chOff x="0" y="0"/>
          <a:chExt cx="0" cy="0"/>
        </a:xfrm>
      </p:grpSpPr>
      <p:sp>
        <p:nvSpPr>
          <p:cNvPr id="790" name="Google Shape;790;g88254a00e5_0_45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Did </a:t>
            </a:r>
            <a:r>
              <a:rPr lang="en-US">
                <a:extLst>
                  <a:ext uri="http://customooxmlschemas.google.com/">
                    <go:slidesCustomData xmlns:go="http://customooxmlschemas.google.com/" textRoundtripDataId="35"/>
                  </a:ext>
                </a:extLst>
              </a:rPr>
              <a:t>strategies</a:t>
            </a:r>
            <a:r>
              <a:rPr lang="en-US"/>
              <a:t> instruction help?</a:t>
            </a:r>
            <a:endParaRPr/>
          </a:p>
        </p:txBody>
      </p:sp>
      <p:sp>
        <p:nvSpPr>
          <p:cNvPr id="791" name="Google Shape;791;g88254a00e5_0_451"/>
          <p:cNvSpPr txBox="1"/>
          <p:nvPr>
            <p:ph idx="1" type="body"/>
          </p:nvPr>
        </p:nvSpPr>
        <p:spPr>
          <a:xfrm>
            <a:off x="604817" y="1047605"/>
            <a:ext cx="7934400" cy="3543300"/>
          </a:xfrm>
          <a:prstGeom prst="rect">
            <a:avLst/>
          </a:prstGeom>
          <a:noFill/>
          <a:ln>
            <a:noFill/>
          </a:ln>
        </p:spPr>
        <p:txBody>
          <a:bodyPr anchorCtr="0" anchor="ctr" bIns="91425" lIns="91425" spcFirstLastPara="1" rIns="91425" wrap="square" tIns="91425">
            <a:noAutofit/>
          </a:bodyPr>
          <a:lstStyle/>
          <a:p>
            <a:pPr indent="0" lvl="0" marL="0" rtl="0" algn="ctr">
              <a:lnSpc>
                <a:spcPct val="98181"/>
              </a:lnSpc>
              <a:spcBef>
                <a:spcPts val="1000"/>
              </a:spcBef>
              <a:spcAft>
                <a:spcPts val="0"/>
              </a:spcAft>
              <a:buSzPts val="1800"/>
              <a:buNone/>
            </a:pPr>
            <a:r>
              <a:rPr lang="en-US" sz="2400">
                <a:solidFill>
                  <a:srgbClr val="4A4A4A"/>
                </a:solidFill>
              </a:rPr>
              <a:t>Students taught with the strategies-based approach were</a:t>
            </a:r>
            <a:r>
              <a:rPr lang="en-US" sz="2400"/>
              <a:t> </a:t>
            </a:r>
            <a:r>
              <a:rPr b="1" i="1" lang="en-US" sz="2400">
                <a:solidFill>
                  <a:srgbClr val="E78B6F"/>
                </a:solidFill>
              </a:rPr>
              <a:t>no more successful</a:t>
            </a:r>
            <a:r>
              <a:rPr b="1" i="1" lang="en-US" sz="2400"/>
              <a:t> </a:t>
            </a:r>
            <a:r>
              <a:rPr lang="en-US" sz="2400">
                <a:solidFill>
                  <a:srgbClr val="4A4A4A"/>
                </a:solidFill>
              </a:rPr>
              <a:t>in using comprehension strategies than they were before the lesson.</a:t>
            </a:r>
            <a:endParaRPr sz="2400">
              <a:solidFill>
                <a:srgbClr val="4A4A4A"/>
              </a:solidFill>
            </a:endParaRPr>
          </a:p>
          <a:p>
            <a:pPr indent="0" lvl="0" marL="0" rtl="0" algn="l">
              <a:lnSpc>
                <a:spcPct val="90000"/>
              </a:lnSpc>
              <a:spcBef>
                <a:spcPts val="750"/>
              </a:spcBef>
              <a:spcAft>
                <a:spcPts val="0"/>
              </a:spcAft>
              <a:buSzPts val="1800"/>
              <a:buNone/>
            </a:pPr>
            <a:r>
              <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6" name="Shape 796"/>
        <p:cNvGrpSpPr/>
        <p:nvPr/>
      </p:nvGrpSpPr>
      <p:grpSpPr>
        <a:xfrm>
          <a:off x="0" y="0"/>
          <a:ext cx="0" cy="0"/>
          <a:chOff x="0" y="0"/>
          <a:chExt cx="0" cy="0"/>
        </a:xfrm>
      </p:grpSpPr>
      <p:sp>
        <p:nvSpPr>
          <p:cNvPr id="797" name="Google Shape;797;g88254a00e5_0_45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Does that </a:t>
            </a:r>
            <a:r>
              <a:rPr lang="en-US">
                <a:extLst>
                  <a:ext uri="http://customooxmlschemas.google.com/">
                    <go:slidesCustomData xmlns:go="http://customooxmlschemas.google.com/" textRoundtripDataId="36"/>
                  </a:ext>
                </a:extLst>
              </a:rPr>
              <a:t>mean </a:t>
            </a:r>
            <a:r>
              <a:rPr lang="en-US"/>
              <a:t>no more strategies...ever?</a:t>
            </a:r>
            <a:endParaRPr/>
          </a:p>
        </p:txBody>
      </p:sp>
      <p:sp>
        <p:nvSpPr>
          <p:cNvPr id="798" name="Google Shape;798;g88254a00e5_0_459"/>
          <p:cNvSpPr txBox="1"/>
          <p:nvPr>
            <p:ph idx="1" type="body"/>
          </p:nvPr>
        </p:nvSpPr>
        <p:spPr>
          <a:xfrm>
            <a:off x="495828" y="1047611"/>
            <a:ext cx="8152500" cy="3543300"/>
          </a:xfrm>
          <a:prstGeom prst="rect">
            <a:avLst/>
          </a:prstGeom>
          <a:noFill/>
          <a:ln>
            <a:noFill/>
          </a:ln>
        </p:spPr>
        <p:txBody>
          <a:bodyPr anchorCtr="0" anchor="t" bIns="91425" lIns="91425" spcFirstLastPara="1" rIns="91425" wrap="square" tIns="91425">
            <a:noAutofit/>
          </a:bodyPr>
          <a:lstStyle/>
          <a:p>
            <a:pPr indent="0" lvl="0" marL="0" rtl="0" algn="ctr">
              <a:lnSpc>
                <a:spcPct val="98181"/>
              </a:lnSpc>
              <a:spcBef>
                <a:spcPts val="1000"/>
              </a:spcBef>
              <a:spcAft>
                <a:spcPts val="0"/>
              </a:spcAft>
              <a:buSzPts val="1800"/>
              <a:buNone/>
            </a:pPr>
            <a:r>
              <a:rPr b="1" lang="en-US">
                <a:solidFill>
                  <a:srgbClr val="434343"/>
                </a:solidFill>
              </a:rPr>
              <a:t>Of course not! What it DOES mean is that…</a:t>
            </a:r>
            <a:endParaRPr b="1">
              <a:solidFill>
                <a:srgbClr val="434343"/>
              </a:solidFill>
            </a:endParaRPr>
          </a:p>
          <a:p>
            <a:pPr indent="-304800" lvl="0" marL="457200" rtl="0" algn="l">
              <a:lnSpc>
                <a:spcPct val="98181"/>
              </a:lnSpc>
              <a:spcBef>
                <a:spcPts val="1000"/>
              </a:spcBef>
              <a:spcAft>
                <a:spcPts val="0"/>
              </a:spcAft>
              <a:buClr>
                <a:srgbClr val="4A4A4A"/>
              </a:buClr>
              <a:buSzPts val="1200"/>
              <a:buFont typeface="Calibri"/>
              <a:buChar char="•"/>
            </a:pPr>
            <a:r>
              <a:rPr lang="en-US">
                <a:solidFill>
                  <a:srgbClr val="4A4A4A"/>
                </a:solidFill>
              </a:rPr>
              <a:t>A </a:t>
            </a:r>
            <a:r>
              <a:rPr b="1" lang="en-US">
                <a:solidFill>
                  <a:srgbClr val="4A4A4A"/>
                </a:solidFill>
              </a:rPr>
              <a:t>little </a:t>
            </a:r>
            <a:r>
              <a:rPr lang="en-US">
                <a:solidFill>
                  <a:srgbClr val="4A4A4A"/>
                </a:solidFill>
              </a:rPr>
              <a:t>strategies instruction can be helpful, particularly if students haven’t learned them before</a:t>
            </a:r>
            <a:endParaRPr>
              <a:solidFill>
                <a:srgbClr val="4A4A4A"/>
              </a:solidFill>
            </a:endParaRPr>
          </a:p>
          <a:p>
            <a:pPr indent="-304800" lvl="0" marL="457200" rtl="0" algn="l">
              <a:lnSpc>
                <a:spcPct val="98181"/>
              </a:lnSpc>
              <a:spcBef>
                <a:spcPts val="1000"/>
              </a:spcBef>
              <a:spcAft>
                <a:spcPts val="0"/>
              </a:spcAft>
              <a:buClr>
                <a:srgbClr val="4A4A4A"/>
              </a:buClr>
              <a:buSzPts val="1200"/>
              <a:buFont typeface="Calibri"/>
              <a:buChar char="•"/>
            </a:pPr>
            <a:r>
              <a:rPr lang="en-US">
                <a:solidFill>
                  <a:srgbClr val="4A4A4A"/>
                </a:solidFill>
              </a:rPr>
              <a:t>A </a:t>
            </a:r>
            <a:r>
              <a:rPr b="1" lang="en-US">
                <a:solidFill>
                  <a:srgbClr val="4A4A4A"/>
                </a:solidFill>
              </a:rPr>
              <a:t>lot</a:t>
            </a:r>
            <a:r>
              <a:rPr lang="en-US">
                <a:solidFill>
                  <a:srgbClr val="4A4A4A"/>
                </a:solidFill>
              </a:rPr>
              <a:t> of strategies instruction is no more helpful than a little, and wastes valuable instructional time</a:t>
            </a:r>
            <a:endParaRPr>
              <a:solidFill>
                <a:srgbClr val="4A4A4A"/>
              </a:solidFill>
            </a:endParaRPr>
          </a:p>
          <a:p>
            <a:pPr indent="0" lvl="0" marL="0" rtl="0" algn="l">
              <a:lnSpc>
                <a:spcPct val="98181"/>
              </a:lnSpc>
              <a:spcBef>
                <a:spcPts val="1000"/>
              </a:spcBef>
              <a:spcAft>
                <a:spcPts val="0"/>
              </a:spcAft>
              <a:buSzPts val="1800"/>
              <a:buNone/>
            </a:pPr>
            <a:r>
              <a:t/>
            </a:r>
            <a:endParaRPr>
              <a:solidFill>
                <a:srgbClr val="000000"/>
              </a:solidFill>
            </a:endParaRPr>
          </a:p>
          <a:p>
            <a:pPr indent="0" lvl="0" marL="0" rtl="0" algn="ctr">
              <a:lnSpc>
                <a:spcPct val="98181"/>
              </a:lnSpc>
              <a:spcBef>
                <a:spcPts val="1000"/>
              </a:spcBef>
              <a:spcAft>
                <a:spcPts val="0"/>
              </a:spcAft>
              <a:buSzPts val="1800"/>
              <a:buNone/>
            </a:pPr>
            <a:r>
              <a:rPr b="1" lang="en-US">
                <a:solidFill>
                  <a:srgbClr val="E78B6F"/>
                </a:solidFill>
              </a:rPr>
              <a:t>When strategies are taught, they should be used selectively in service of making meaning of the text!</a:t>
            </a:r>
            <a:endParaRPr b="1">
              <a:solidFill>
                <a:srgbClr val="E78B6F"/>
              </a:solidFill>
            </a:endParaRPr>
          </a:p>
          <a:p>
            <a:pPr indent="0" lvl="0" marL="0" rtl="0" algn="l">
              <a:lnSpc>
                <a:spcPct val="90000"/>
              </a:lnSpc>
              <a:spcBef>
                <a:spcPts val="750"/>
              </a:spcBef>
              <a:spcAft>
                <a:spcPts val="0"/>
              </a:spcAft>
              <a:buSzPts val="1800"/>
              <a:buNone/>
            </a:pPr>
            <a:r>
              <a:t/>
            </a:r>
            <a:endParaRPr sz="6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3" name="Shape 803"/>
        <p:cNvGrpSpPr/>
        <p:nvPr/>
      </p:nvGrpSpPr>
      <p:grpSpPr>
        <a:xfrm>
          <a:off x="0" y="0"/>
          <a:ext cx="0" cy="0"/>
          <a:chOff x="0" y="0"/>
          <a:chExt cx="0" cy="0"/>
        </a:xfrm>
      </p:grpSpPr>
      <p:sp>
        <p:nvSpPr>
          <p:cNvPr id="804" name="Google Shape;804;g88254a00e5_0_47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extLst>
                  <a:ext uri="http://customooxmlschemas.google.com/">
                    <go:slidesCustomData xmlns:go="http://customooxmlschemas.google.com/" textRoundtripDataId="37"/>
                  </a:ext>
                </a:extLst>
              </a:rPr>
              <a:t>Let’s Revisit Our Shared Unit</a:t>
            </a:r>
            <a:r>
              <a:rPr lang="en-US">
                <a:extLst>
                  <a:ext uri="http://customooxmlschemas.google.com/">
                    <go:slidesCustomData xmlns:go="http://customooxmlschemas.google.com/" textRoundtripDataId="38"/>
                  </a:ext>
                </a:extLst>
              </a:rPr>
              <a:t>: </a:t>
            </a:r>
            <a:r>
              <a:rPr i="1" lang="en-US">
                <a:extLst>
                  <a:ext uri="http://customooxmlschemas.google.com/">
                    <go:slidesCustomData xmlns:go="http://customooxmlschemas.google.com/" textRoundtripDataId="39"/>
                  </a:ext>
                </a:extLst>
              </a:rPr>
              <a:t>Things Fall Apart</a:t>
            </a:r>
            <a:endParaRPr/>
          </a:p>
        </p:txBody>
      </p:sp>
      <p:sp>
        <p:nvSpPr>
          <p:cNvPr id="805" name="Google Shape;805;g88254a00e5_0_479"/>
          <p:cNvSpPr txBox="1"/>
          <p:nvPr/>
        </p:nvSpPr>
        <p:spPr>
          <a:xfrm>
            <a:off x="1094724" y="1515375"/>
            <a:ext cx="6997200" cy="30837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1000"/>
              </a:spcBef>
              <a:spcAft>
                <a:spcPts val="0"/>
              </a:spcAft>
              <a:buClr>
                <a:srgbClr val="000000"/>
              </a:buClr>
              <a:buSzPts val="2800"/>
              <a:buFont typeface="Arial"/>
              <a:buNone/>
            </a:pPr>
            <a:r>
              <a:rPr b="1" i="0" lang="en-US" sz="1800" u="none" cap="none" strike="noStrike">
                <a:solidFill>
                  <a:srgbClr val="E78B6F"/>
                </a:solidFill>
                <a:latin typeface="Calibri"/>
                <a:ea typeface="Calibri"/>
                <a:cs typeface="Calibri"/>
                <a:sym typeface="Calibri"/>
              </a:rPr>
              <a:t>Unit Overview</a:t>
            </a:r>
            <a:endParaRPr b="1" i="0" sz="1800" u="none" cap="none" strike="noStrike">
              <a:solidFill>
                <a:srgbClr val="E78B6F"/>
              </a:solidFill>
              <a:latin typeface="Calibri"/>
              <a:ea typeface="Calibri"/>
              <a:cs typeface="Calibri"/>
              <a:sym typeface="Calibri"/>
            </a:endParaRPr>
          </a:p>
          <a:p>
            <a:pPr indent="0" lvl="0" marL="0" marR="0" rtl="0" algn="ctr">
              <a:lnSpc>
                <a:spcPct val="90000"/>
              </a:lnSpc>
              <a:spcBef>
                <a:spcPts val="1000"/>
              </a:spcBef>
              <a:spcAft>
                <a:spcPts val="0"/>
              </a:spcAft>
              <a:buClr>
                <a:srgbClr val="000000"/>
              </a:buClr>
              <a:buSzPts val="2800"/>
              <a:buFont typeface="Arial"/>
              <a:buNone/>
            </a:pPr>
            <a:r>
              <a:rPr b="0" i="0" lang="en-US" sz="1800" u="none" cap="none" strike="noStrike">
                <a:solidFill>
                  <a:srgbClr val="4A4A4A"/>
                </a:solidFill>
                <a:latin typeface="Calibri"/>
                <a:ea typeface="Calibri"/>
                <a:cs typeface="Calibri"/>
                <a:sym typeface="Calibri"/>
              </a:rPr>
              <a:t>We will read </a:t>
            </a:r>
            <a:r>
              <a:rPr b="0" i="1" lang="en-US" sz="1800" u="none" cap="none" strike="noStrike">
                <a:solidFill>
                  <a:srgbClr val="4A4A4A"/>
                </a:solidFill>
                <a:latin typeface="Calibri"/>
                <a:ea typeface="Calibri"/>
                <a:cs typeface="Calibri"/>
                <a:sym typeface="Calibri"/>
              </a:rPr>
              <a:t>Things Fall Apart</a:t>
            </a:r>
            <a:r>
              <a:rPr b="0" i="0" lang="en-US" sz="1800" u="none" cap="none" strike="noStrike">
                <a:solidFill>
                  <a:srgbClr val="4A4A4A"/>
                </a:solidFill>
                <a:latin typeface="Calibri"/>
                <a:ea typeface="Calibri"/>
                <a:cs typeface="Calibri"/>
                <a:sym typeface="Calibri"/>
              </a:rPr>
              <a:t> by Chinua Achebe and a series of related literary and informational texts to explore the question: What is the danger of a single story? We will express our understanding through an essay that analyzes how the differing perspectives of various characters in </a:t>
            </a:r>
            <a:r>
              <a:rPr b="0" i="1" lang="en-US" sz="1800" u="none" cap="none" strike="noStrike">
                <a:solidFill>
                  <a:srgbClr val="4A4A4A"/>
                </a:solidFill>
                <a:latin typeface="Calibri"/>
                <a:ea typeface="Calibri"/>
                <a:cs typeface="Calibri"/>
                <a:sym typeface="Calibri"/>
              </a:rPr>
              <a:t>Things Fall Apart</a:t>
            </a:r>
            <a:r>
              <a:rPr b="0" i="0" lang="en-US" sz="1800" u="none" cap="none" strike="noStrike">
                <a:solidFill>
                  <a:srgbClr val="4A4A4A"/>
                </a:solidFill>
                <a:latin typeface="Calibri"/>
                <a:ea typeface="Calibri"/>
                <a:cs typeface="Calibri"/>
                <a:sym typeface="Calibri"/>
              </a:rPr>
              <a:t> reveal themes about humanity.</a:t>
            </a:r>
            <a:endParaRPr b="1" i="0" sz="1800" u="none" cap="none" strike="noStrike">
              <a:solidFill>
                <a:srgbClr val="4A4A4A"/>
              </a:solidFill>
              <a:latin typeface="Calibri"/>
              <a:ea typeface="Calibri"/>
              <a:cs typeface="Calibri"/>
              <a:sym typeface="Calibri"/>
            </a:endParaRPr>
          </a:p>
          <a:p>
            <a:pPr indent="0" lvl="0" marL="0" marR="0" rtl="0" algn="ctr">
              <a:lnSpc>
                <a:spcPct val="90000"/>
              </a:lnSpc>
              <a:spcBef>
                <a:spcPts val="1000"/>
              </a:spcBef>
              <a:spcAft>
                <a:spcPts val="0"/>
              </a:spcAft>
              <a:buClr>
                <a:srgbClr val="000000"/>
              </a:buClr>
              <a:buSzPts val="900"/>
              <a:buFont typeface="Arial"/>
              <a:buNone/>
            </a:pPr>
            <a:r>
              <a:rPr b="0" i="0" lang="en-US" sz="1800" u="none" cap="none" strike="noStrike">
                <a:solidFill>
                  <a:srgbClr val="00355F"/>
                </a:solidFill>
                <a:latin typeface="Calibri"/>
                <a:ea typeface="Calibri"/>
                <a:cs typeface="Calibri"/>
                <a:sym typeface="Calibri"/>
              </a:rPr>
              <a:t>  </a:t>
            </a:r>
            <a:endParaRPr b="0" i="0" sz="1800" u="none" cap="none" strike="noStrike">
              <a:solidFill>
                <a:srgbClr val="00355F"/>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8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Google Shape;125;p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Agreements</a:t>
            </a:r>
            <a:endParaRPr/>
          </a:p>
        </p:txBody>
      </p:sp>
      <p:sp>
        <p:nvSpPr>
          <p:cNvPr id="126" name="Google Shape;126;p8"/>
          <p:cNvSpPr txBox="1"/>
          <p:nvPr/>
        </p:nvSpPr>
        <p:spPr>
          <a:xfrm>
            <a:off x="1200175" y="1154325"/>
            <a:ext cx="7864800" cy="3472800"/>
          </a:xfrm>
          <a:prstGeom prst="rect">
            <a:avLst/>
          </a:prstGeom>
          <a:noFill/>
          <a:ln>
            <a:noFill/>
          </a:ln>
        </p:spPr>
        <p:txBody>
          <a:bodyPr anchorCtr="0" anchor="ctr" bIns="45700" lIns="91425" spcFirstLastPara="1" rIns="91425" wrap="square" tIns="45700">
            <a:noAutofit/>
          </a:bodyPr>
          <a:lstStyle/>
          <a:p>
            <a:pPr indent="-209550" lvl="0" marL="285750" marR="0" rtl="0" algn="l">
              <a:lnSpc>
                <a:spcPct val="100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Ask questions</a:t>
            </a:r>
            <a:endParaRPr b="0" i="0" sz="1800" u="none" cap="none" strike="noStrike">
              <a:solidFill>
                <a:srgbClr val="4A4A4A"/>
              </a:solidFill>
              <a:latin typeface="Calibri"/>
              <a:ea typeface="Calibri"/>
              <a:cs typeface="Calibri"/>
              <a:sym typeface="Calibri"/>
            </a:endParaRPr>
          </a:p>
          <a:p>
            <a:pPr indent="-209550" lvl="0" marL="285750" marR="0" rtl="0" algn="l">
              <a:lnSpc>
                <a:spcPct val="100000"/>
              </a:lnSpc>
              <a:spcBef>
                <a:spcPts val="20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Be present and engage fully</a:t>
            </a:r>
            <a:endParaRPr b="0" i="0" sz="1800" u="none" cap="none" strike="noStrike">
              <a:solidFill>
                <a:srgbClr val="4A4A4A"/>
              </a:solidFill>
              <a:latin typeface="Calibri"/>
              <a:ea typeface="Calibri"/>
              <a:cs typeface="Calibri"/>
              <a:sym typeface="Calibri"/>
            </a:endParaRPr>
          </a:p>
          <a:p>
            <a:pPr indent="-209550" lvl="0" marL="285750" marR="0" rtl="0" algn="l">
              <a:lnSpc>
                <a:spcPct val="100000"/>
              </a:lnSpc>
              <a:spcBef>
                <a:spcPts val="20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Consider differing perspectives</a:t>
            </a:r>
            <a:endParaRPr b="0" i="0" sz="1800" u="none" cap="none" strike="noStrike">
              <a:solidFill>
                <a:srgbClr val="4A4A4A"/>
              </a:solidFill>
              <a:latin typeface="Calibri"/>
              <a:ea typeface="Calibri"/>
              <a:cs typeface="Calibri"/>
              <a:sym typeface="Calibri"/>
            </a:endParaRPr>
          </a:p>
          <a:p>
            <a:pPr indent="-209550" lvl="0" marL="285750" marR="0" rtl="0" algn="l">
              <a:lnSpc>
                <a:spcPct val="100000"/>
              </a:lnSpc>
              <a:spcBef>
                <a:spcPts val="20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Create and maintain a safe space for professional learning</a:t>
            </a:r>
            <a:endParaRPr b="0" i="0" sz="1800" u="none" cap="none" strike="noStrike">
              <a:solidFill>
                <a:srgbClr val="4A4A4A"/>
              </a:solidFill>
              <a:latin typeface="Calibri"/>
              <a:ea typeface="Calibri"/>
              <a:cs typeface="Calibri"/>
              <a:sym typeface="Calibri"/>
            </a:endParaRPr>
          </a:p>
          <a:p>
            <a:pPr indent="-209550" lvl="0" marL="285750" marR="0" rtl="0" algn="l">
              <a:lnSpc>
                <a:spcPct val="100000"/>
              </a:lnSpc>
              <a:spcBef>
                <a:spcPts val="2000"/>
              </a:spcBef>
              <a:spcAft>
                <a:spcPts val="200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Monitor tech use</a:t>
            </a:r>
            <a:endParaRPr b="0" i="0" sz="1800" u="none" cap="none" strike="noStrike">
              <a:solidFill>
                <a:srgbClr val="4A4A4A"/>
              </a:solidFill>
              <a:latin typeface="Calibri"/>
              <a:ea typeface="Calibri"/>
              <a:cs typeface="Calibri"/>
              <a:sym typeface="Calibri"/>
            </a:endParaRPr>
          </a:p>
        </p:txBody>
      </p:sp>
      <p:pic>
        <p:nvPicPr>
          <p:cNvPr id="127" name="Google Shape;127;p8"/>
          <p:cNvPicPr preferRelativeResize="0"/>
          <p:nvPr/>
        </p:nvPicPr>
        <p:blipFill rotWithShape="1">
          <a:blip r:embed="rId3">
            <a:alphaModFix/>
          </a:blip>
          <a:srcRect b="0" l="0" r="0" t="0"/>
          <a:stretch/>
        </p:blipFill>
        <p:spPr>
          <a:xfrm>
            <a:off x="541477" y="3731487"/>
            <a:ext cx="584197" cy="620563"/>
          </a:xfrm>
          <a:prstGeom prst="rect">
            <a:avLst/>
          </a:prstGeom>
          <a:noFill/>
          <a:ln>
            <a:noFill/>
          </a:ln>
        </p:spPr>
      </p:pic>
      <p:pic>
        <p:nvPicPr>
          <p:cNvPr id="128" name="Google Shape;128;p8"/>
          <p:cNvPicPr preferRelativeResize="0"/>
          <p:nvPr/>
        </p:nvPicPr>
        <p:blipFill rotWithShape="1">
          <a:blip r:embed="rId4">
            <a:alphaModFix/>
          </a:blip>
          <a:srcRect b="0" l="0" r="0" t="0"/>
          <a:stretch/>
        </p:blipFill>
        <p:spPr>
          <a:xfrm>
            <a:off x="541475" y="2492901"/>
            <a:ext cx="584197" cy="620563"/>
          </a:xfrm>
          <a:prstGeom prst="rect">
            <a:avLst/>
          </a:prstGeom>
          <a:noFill/>
          <a:ln>
            <a:noFill/>
          </a:ln>
        </p:spPr>
      </p:pic>
      <p:pic>
        <p:nvPicPr>
          <p:cNvPr id="129" name="Google Shape;129;p8"/>
          <p:cNvPicPr preferRelativeResize="0"/>
          <p:nvPr/>
        </p:nvPicPr>
        <p:blipFill rotWithShape="1">
          <a:blip r:embed="rId5">
            <a:alphaModFix/>
          </a:blip>
          <a:srcRect b="0" l="0" r="0" t="0"/>
          <a:stretch/>
        </p:blipFill>
        <p:spPr>
          <a:xfrm>
            <a:off x="541478" y="1751638"/>
            <a:ext cx="584197" cy="620563"/>
          </a:xfrm>
          <a:prstGeom prst="rect">
            <a:avLst/>
          </a:prstGeom>
          <a:noFill/>
          <a:ln>
            <a:noFill/>
          </a:ln>
        </p:spPr>
      </p:pic>
      <p:pic>
        <p:nvPicPr>
          <p:cNvPr id="130" name="Google Shape;130;p8"/>
          <p:cNvPicPr preferRelativeResize="0"/>
          <p:nvPr/>
        </p:nvPicPr>
        <p:blipFill rotWithShape="1">
          <a:blip r:embed="rId6">
            <a:alphaModFix/>
          </a:blip>
          <a:srcRect b="0" l="0" r="0" t="0"/>
          <a:stretch/>
        </p:blipFill>
        <p:spPr>
          <a:xfrm>
            <a:off x="541475" y="3123201"/>
            <a:ext cx="584197" cy="620563"/>
          </a:xfrm>
          <a:prstGeom prst="rect">
            <a:avLst/>
          </a:prstGeom>
          <a:noFill/>
          <a:ln>
            <a:noFill/>
          </a:ln>
        </p:spPr>
      </p:pic>
      <p:pic>
        <p:nvPicPr>
          <p:cNvPr id="131" name="Google Shape;131;p8"/>
          <p:cNvPicPr preferRelativeResize="0"/>
          <p:nvPr/>
        </p:nvPicPr>
        <p:blipFill rotWithShape="1">
          <a:blip r:embed="rId7">
            <a:alphaModFix/>
          </a:blip>
          <a:srcRect b="0" l="0" r="0" t="0"/>
          <a:stretch/>
        </p:blipFill>
        <p:spPr>
          <a:xfrm>
            <a:off x="578564" y="1177725"/>
            <a:ext cx="510020" cy="541768"/>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0" name="Shape 810"/>
        <p:cNvGrpSpPr/>
        <p:nvPr/>
      </p:nvGrpSpPr>
      <p:grpSpPr>
        <a:xfrm>
          <a:off x="0" y="0"/>
          <a:ext cx="0" cy="0"/>
          <a:chOff x="0" y="0"/>
          <a:chExt cx="0" cy="0"/>
        </a:xfrm>
      </p:grpSpPr>
      <p:sp>
        <p:nvSpPr>
          <p:cNvPr id="811" name="Google Shape;811;g88254a00e5_0_41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rgbClr val="4A4A4A"/>
                </a:solidFill>
              </a:rPr>
              <a:t>Evidence in our Shared Unit, </a:t>
            </a:r>
            <a:r>
              <a:rPr i="1" lang="en-US">
                <a:solidFill>
                  <a:srgbClr val="4A4A4A"/>
                </a:solidFill>
              </a:rPr>
              <a:t>Things Fall Apart</a:t>
            </a:r>
            <a:endParaRPr i="1">
              <a:solidFill>
                <a:srgbClr val="4A4A4A"/>
              </a:solidFill>
            </a:endParaRPr>
          </a:p>
        </p:txBody>
      </p:sp>
      <p:sp>
        <p:nvSpPr>
          <p:cNvPr id="812" name="Google Shape;812;g88254a00e5_0_411"/>
          <p:cNvSpPr txBox="1"/>
          <p:nvPr/>
        </p:nvSpPr>
        <p:spPr>
          <a:xfrm>
            <a:off x="584725" y="2182650"/>
            <a:ext cx="3021000" cy="7782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1000"/>
              </a:spcBef>
              <a:spcAft>
                <a:spcPts val="0"/>
              </a:spcAft>
              <a:buClr>
                <a:srgbClr val="000000"/>
              </a:buClr>
              <a:buSzPts val="1800"/>
              <a:buFont typeface="Arial"/>
              <a:buNone/>
            </a:pPr>
            <a:r>
              <a:rPr i="0" lang="en-US" sz="1800" u="none" cap="none" strike="noStrike">
                <a:solidFill>
                  <a:srgbClr val="4A4A4A"/>
                </a:solidFill>
                <a:latin typeface="Calibri"/>
                <a:ea typeface="Calibri"/>
                <a:cs typeface="Calibri"/>
                <a:sym typeface="Calibri"/>
                <a:extLst>
                  <a:ext uri="http://customooxmlschemas.google.com/">
                    <go:slidesCustomData xmlns:go="http://customooxmlschemas.google.com/" textRoundtripDataId="40"/>
                  </a:ext>
                </a:extLst>
              </a:rPr>
              <a:t>How does each example demonstrate the shift of</a:t>
            </a:r>
            <a:r>
              <a:rPr b="1" i="0" lang="en-US" sz="1800" u="none" cap="none" strike="noStrike">
                <a:solidFill>
                  <a:srgbClr val="E78B6F"/>
                </a:solidFill>
                <a:latin typeface="Calibri"/>
                <a:ea typeface="Calibri"/>
                <a:cs typeface="Calibri"/>
                <a:sym typeface="Calibri"/>
                <a:extLst>
                  <a:ext uri="http://customooxmlschemas.google.com/">
                    <go:slidesCustomData xmlns:go="http://customooxmlschemas.google.com/" textRoundtripDataId="41"/>
                  </a:ext>
                </a:extLst>
              </a:rPr>
              <a:t> Evidence?</a:t>
            </a:r>
            <a:endParaRPr b="0" i="0" sz="1800" u="none" cap="none" strike="noStrike">
              <a:solidFill>
                <a:srgbClr val="E78B6F"/>
              </a:solidFill>
              <a:latin typeface="Arial"/>
              <a:ea typeface="Arial"/>
              <a:cs typeface="Arial"/>
              <a:sym typeface="Arial"/>
            </a:endParaRPr>
          </a:p>
        </p:txBody>
      </p:sp>
      <p:pic>
        <p:nvPicPr>
          <p:cNvPr id="813" name="Google Shape;813;g88254a00e5_0_411"/>
          <p:cNvPicPr preferRelativeResize="0"/>
          <p:nvPr/>
        </p:nvPicPr>
        <p:blipFill>
          <a:blip r:embed="rId3">
            <a:alphaModFix/>
          </a:blip>
          <a:stretch>
            <a:fillRect/>
          </a:stretch>
        </p:blipFill>
        <p:spPr>
          <a:xfrm>
            <a:off x="4045364" y="1485525"/>
            <a:ext cx="2177536" cy="2787875"/>
          </a:xfrm>
          <a:prstGeom prst="rect">
            <a:avLst/>
          </a:prstGeom>
          <a:noFill/>
          <a:ln cap="flat" cmpd="sng" w="9525">
            <a:solidFill>
              <a:srgbClr val="000000"/>
            </a:solidFill>
            <a:prstDash val="solid"/>
            <a:round/>
            <a:headEnd len="sm" w="sm" type="none"/>
            <a:tailEnd len="sm" w="sm" type="none"/>
          </a:ln>
        </p:spPr>
      </p:pic>
      <p:pic>
        <p:nvPicPr>
          <p:cNvPr id="814" name="Google Shape;814;g88254a00e5_0_411"/>
          <p:cNvPicPr preferRelativeResize="0"/>
          <p:nvPr/>
        </p:nvPicPr>
        <p:blipFill>
          <a:blip r:embed="rId4">
            <a:alphaModFix/>
          </a:blip>
          <a:stretch>
            <a:fillRect/>
          </a:stretch>
        </p:blipFill>
        <p:spPr>
          <a:xfrm>
            <a:off x="6444900" y="1458492"/>
            <a:ext cx="2394300" cy="2787882"/>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9" name="Shape 819"/>
        <p:cNvGrpSpPr/>
        <p:nvPr/>
      </p:nvGrpSpPr>
      <p:grpSpPr>
        <a:xfrm>
          <a:off x="0" y="0"/>
          <a:ext cx="0" cy="0"/>
          <a:chOff x="0" y="0"/>
          <a:chExt cx="0" cy="0"/>
        </a:xfrm>
      </p:grpSpPr>
      <p:sp>
        <p:nvSpPr>
          <p:cNvPr id="820" name="Google Shape;820;p6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Let’s Discuss!</a:t>
            </a:r>
            <a:endParaRPr/>
          </a:p>
        </p:txBody>
      </p:sp>
      <p:sp>
        <p:nvSpPr>
          <p:cNvPr id="821" name="Google Shape;821;p64"/>
          <p:cNvSpPr txBox="1"/>
          <p:nvPr>
            <p:ph idx="1" type="body"/>
          </p:nvPr>
        </p:nvSpPr>
        <p:spPr>
          <a:xfrm>
            <a:off x="3334011" y="1740250"/>
            <a:ext cx="5597100" cy="3543300"/>
          </a:xfrm>
          <a:prstGeom prst="rect">
            <a:avLst/>
          </a:prstGeom>
          <a:noFill/>
          <a:ln>
            <a:noFill/>
          </a:ln>
        </p:spPr>
        <p:txBody>
          <a:bodyPr anchorCtr="0" anchor="t" bIns="91425" lIns="91425" spcFirstLastPara="1" rIns="91425" wrap="square" tIns="91425">
            <a:noAutofit/>
          </a:bodyPr>
          <a:lstStyle/>
          <a:p>
            <a:pPr indent="-304800" lvl="0" marL="457200" marR="0" rtl="0" algn="l">
              <a:lnSpc>
                <a:spcPct val="90000"/>
              </a:lnSpc>
              <a:spcBef>
                <a:spcPts val="750"/>
              </a:spcBef>
              <a:spcAft>
                <a:spcPts val="0"/>
              </a:spcAft>
              <a:buClr>
                <a:srgbClr val="434343"/>
              </a:buClr>
              <a:buSzPts val="1200"/>
              <a:buFont typeface="Calibri"/>
              <a:buChar char="•"/>
            </a:pPr>
            <a:r>
              <a:rPr lang="en-US">
                <a:solidFill>
                  <a:srgbClr val="434343"/>
                </a:solidFill>
              </a:rPr>
              <a:t>How did each example demonstrate the shift of </a:t>
            </a:r>
            <a:r>
              <a:rPr b="1" lang="en-US">
                <a:solidFill>
                  <a:srgbClr val="434343"/>
                </a:solidFill>
              </a:rPr>
              <a:t>evidence</a:t>
            </a:r>
            <a:r>
              <a:rPr lang="en-US">
                <a:solidFill>
                  <a:srgbClr val="434343"/>
                </a:solidFill>
              </a:rPr>
              <a:t>?  </a:t>
            </a:r>
            <a:endParaRPr>
              <a:solidFill>
                <a:srgbClr val="434343"/>
              </a:solidFill>
            </a:endParaRPr>
          </a:p>
          <a:p>
            <a:pPr indent="0" lvl="0" marL="114300" rtl="0" algn="l">
              <a:lnSpc>
                <a:spcPct val="90000"/>
              </a:lnSpc>
              <a:spcBef>
                <a:spcPts val="750"/>
              </a:spcBef>
              <a:spcAft>
                <a:spcPts val="0"/>
              </a:spcAft>
              <a:buSzPts val="1800"/>
              <a:buNone/>
            </a:pPr>
            <a:r>
              <a:t/>
            </a:r>
            <a:endParaRPr>
              <a:solidFill>
                <a:srgbClr val="434343"/>
              </a:solidFill>
            </a:endParaRPr>
          </a:p>
          <a:p>
            <a:pPr indent="-304800" lvl="0" marL="457200" marR="0" rtl="0" algn="l">
              <a:lnSpc>
                <a:spcPct val="90000"/>
              </a:lnSpc>
              <a:spcBef>
                <a:spcPts val="750"/>
              </a:spcBef>
              <a:spcAft>
                <a:spcPts val="0"/>
              </a:spcAft>
              <a:buClr>
                <a:srgbClr val="434343"/>
              </a:buClr>
              <a:buSzPts val="1200"/>
              <a:buFont typeface="Calibri"/>
              <a:buChar char="•"/>
            </a:pPr>
            <a:r>
              <a:rPr lang="en-US">
                <a:solidFill>
                  <a:srgbClr val="434343"/>
                </a:solidFill>
              </a:rPr>
              <a:t>What makes evidence-based questions like these more </a:t>
            </a:r>
            <a:r>
              <a:rPr b="1" lang="en-US">
                <a:solidFill>
                  <a:srgbClr val="434343"/>
                </a:solidFill>
              </a:rPr>
              <a:t>equitable</a:t>
            </a:r>
            <a:r>
              <a:rPr lang="en-US">
                <a:solidFill>
                  <a:srgbClr val="434343"/>
                </a:solidFill>
              </a:rPr>
              <a:t> than questions based on knowledge or experiences </a:t>
            </a:r>
            <a:r>
              <a:rPr i="1" lang="en-US">
                <a:solidFill>
                  <a:srgbClr val="434343"/>
                </a:solidFill>
              </a:rPr>
              <a:t>outside </a:t>
            </a:r>
            <a:r>
              <a:rPr lang="en-US">
                <a:solidFill>
                  <a:srgbClr val="434343"/>
                </a:solidFill>
              </a:rPr>
              <a:t>of the text? </a:t>
            </a:r>
            <a:endParaRPr>
              <a:solidFill>
                <a:srgbClr val="434343"/>
              </a:solidFill>
            </a:endParaRPr>
          </a:p>
        </p:txBody>
      </p:sp>
      <p:pic>
        <p:nvPicPr>
          <p:cNvPr id="822" name="Google Shape;822;p64"/>
          <p:cNvPicPr preferRelativeResize="0"/>
          <p:nvPr/>
        </p:nvPicPr>
        <p:blipFill>
          <a:blip r:embed="rId3">
            <a:alphaModFix/>
          </a:blip>
          <a:stretch>
            <a:fillRect/>
          </a:stretch>
        </p:blipFill>
        <p:spPr>
          <a:xfrm>
            <a:off x="557818" y="1973575"/>
            <a:ext cx="2612882" cy="155360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7" name="Shape 827"/>
        <p:cNvGrpSpPr/>
        <p:nvPr/>
      </p:nvGrpSpPr>
      <p:grpSpPr>
        <a:xfrm>
          <a:off x="0" y="0"/>
          <a:ext cx="0" cy="0"/>
          <a:chOff x="0" y="0"/>
          <a:chExt cx="0" cy="0"/>
        </a:xfrm>
      </p:grpSpPr>
      <p:sp>
        <p:nvSpPr>
          <p:cNvPr id="828" name="Google Shape;828;p86"/>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US">
                <a:solidFill>
                  <a:schemeClr val="dk1"/>
                </a:solidFill>
              </a:rPr>
              <a:t>Enjoy Your Lunch!</a:t>
            </a:r>
            <a:endParaRPr b="1">
              <a:solidFill>
                <a:schemeClr val="dk1"/>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3" name="Shape 833"/>
        <p:cNvGrpSpPr/>
        <p:nvPr/>
      </p:nvGrpSpPr>
      <p:grpSpPr>
        <a:xfrm>
          <a:off x="0" y="0"/>
          <a:ext cx="0" cy="0"/>
          <a:chOff x="0" y="0"/>
          <a:chExt cx="0" cy="0"/>
        </a:xfrm>
      </p:grpSpPr>
      <p:sp>
        <p:nvSpPr>
          <p:cNvPr id="834" name="Google Shape;834;p6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Post-Lunch Energizer </a:t>
            </a:r>
            <a:endParaRPr/>
          </a:p>
        </p:txBody>
      </p:sp>
      <p:sp>
        <p:nvSpPr>
          <p:cNvPr id="835" name="Google Shape;835;p68"/>
          <p:cNvSpPr txBox="1"/>
          <p:nvPr>
            <p:ph idx="1" type="body"/>
          </p:nvPr>
        </p:nvSpPr>
        <p:spPr>
          <a:xfrm>
            <a:off x="610218" y="1154525"/>
            <a:ext cx="4407000" cy="3543300"/>
          </a:xfrm>
          <a:prstGeom prst="rect">
            <a:avLst/>
          </a:prstGeom>
          <a:noFill/>
          <a:ln>
            <a:noFill/>
          </a:ln>
        </p:spPr>
        <p:txBody>
          <a:bodyPr anchorCtr="0" anchor="ctr" bIns="91425" lIns="91425" spcFirstLastPara="1" rIns="91425" wrap="square" tIns="91425">
            <a:noAutofit/>
          </a:bodyPr>
          <a:lstStyle/>
          <a:p>
            <a:pPr indent="0" lvl="0" marL="114300" rtl="0" algn="ctr">
              <a:lnSpc>
                <a:spcPct val="90000"/>
              </a:lnSpc>
              <a:spcBef>
                <a:spcPts val="750"/>
              </a:spcBef>
              <a:spcAft>
                <a:spcPts val="0"/>
              </a:spcAft>
              <a:buSzPts val="1800"/>
              <a:buNone/>
            </a:pPr>
            <a:r>
              <a:rPr b="1" lang="en-US">
                <a:solidFill>
                  <a:srgbClr val="E78B6F"/>
                </a:solidFill>
              </a:rPr>
              <a:t>Creativity Challenge! </a:t>
            </a:r>
            <a:endParaRPr/>
          </a:p>
          <a:p>
            <a:pPr indent="0" lvl="0" marL="114300" rtl="0" algn="ctr">
              <a:lnSpc>
                <a:spcPct val="90000"/>
              </a:lnSpc>
              <a:spcBef>
                <a:spcPts val="750"/>
              </a:spcBef>
              <a:spcAft>
                <a:spcPts val="0"/>
              </a:spcAft>
              <a:buSzPts val="1800"/>
              <a:buNone/>
            </a:pPr>
            <a:r>
              <a:rPr lang="en-US"/>
              <a:t>Work with your table team to create a visual, song, poem, or other artistic representation of a key takeaway from this morning’s learning.</a:t>
            </a:r>
            <a:endParaRPr/>
          </a:p>
          <a:p>
            <a:pPr indent="0" lvl="0" marL="114300" rtl="0" algn="ctr">
              <a:lnSpc>
                <a:spcPct val="90000"/>
              </a:lnSpc>
              <a:spcBef>
                <a:spcPts val="750"/>
              </a:spcBef>
              <a:spcAft>
                <a:spcPts val="0"/>
              </a:spcAft>
              <a:buSzPts val="1800"/>
              <a:buNone/>
            </a:pPr>
            <a:r>
              <a:t/>
            </a:r>
            <a:endParaRPr/>
          </a:p>
          <a:p>
            <a:pPr indent="0" lvl="0" marL="114300" rtl="0" algn="ctr">
              <a:lnSpc>
                <a:spcPct val="90000"/>
              </a:lnSpc>
              <a:spcBef>
                <a:spcPts val="750"/>
              </a:spcBef>
              <a:spcAft>
                <a:spcPts val="0"/>
              </a:spcAft>
              <a:buSzPts val="1800"/>
              <a:buNone/>
            </a:pPr>
            <a:r>
              <a:rPr b="1" lang="en-US">
                <a:solidFill>
                  <a:srgbClr val="E78B6F"/>
                </a:solidFill>
              </a:rPr>
              <a:t>Be ready to present!</a:t>
            </a:r>
            <a:endParaRPr/>
          </a:p>
        </p:txBody>
      </p:sp>
      <p:pic>
        <p:nvPicPr>
          <p:cNvPr id="836" name="Google Shape;836;p68"/>
          <p:cNvPicPr preferRelativeResize="0"/>
          <p:nvPr/>
        </p:nvPicPr>
        <p:blipFill>
          <a:blip r:embed="rId3">
            <a:alphaModFix/>
          </a:blip>
          <a:stretch>
            <a:fillRect/>
          </a:stretch>
        </p:blipFill>
        <p:spPr>
          <a:xfrm>
            <a:off x="5784704" y="1515979"/>
            <a:ext cx="2693500" cy="225297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1" name="Shape 841"/>
        <p:cNvGrpSpPr/>
        <p:nvPr/>
      </p:nvGrpSpPr>
      <p:grpSpPr>
        <a:xfrm>
          <a:off x="0" y="0"/>
          <a:ext cx="0" cy="0"/>
          <a:chOff x="0" y="0"/>
          <a:chExt cx="0" cy="0"/>
        </a:xfrm>
      </p:grpSpPr>
      <p:sp>
        <p:nvSpPr>
          <p:cNvPr id="842" name="Google Shape;842;p87"/>
          <p:cNvSpPr txBox="1"/>
          <p:nvPr>
            <p:ph type="title"/>
          </p:nvPr>
        </p:nvSpPr>
        <p:spPr>
          <a:xfrm>
            <a:off x="4308952" y="1631875"/>
            <a:ext cx="4834797" cy="2032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000000"/>
              </a:buClr>
              <a:buSzPts val="2800"/>
              <a:buFont typeface="Arial"/>
              <a:buNone/>
            </a:pPr>
            <a:r>
              <a:rPr b="1" lang="en-US"/>
              <a:t>Session 2 (</a:t>
            </a:r>
            <a:r>
              <a:rPr b="1" i="1" lang="en-US"/>
              <a:t>continued)</a:t>
            </a:r>
            <a:endParaRPr b="1" i="1"/>
          </a:p>
          <a:p>
            <a:pPr indent="0" lvl="0" marL="0" rtl="0" algn="ctr">
              <a:lnSpc>
                <a:spcPct val="90000"/>
              </a:lnSpc>
              <a:spcBef>
                <a:spcPts val="0"/>
              </a:spcBef>
              <a:spcAft>
                <a:spcPts val="0"/>
              </a:spcAft>
              <a:buSzPts val="2800"/>
              <a:buNone/>
            </a:pPr>
            <a:r>
              <a:rPr lang="en-US"/>
              <a:t>The ELA Instructional Shifts in the Guidebooks (Knowledge)</a:t>
            </a:r>
            <a:r>
              <a:rPr lang="en-US">
                <a:solidFill>
                  <a:srgbClr val="4A4A4A"/>
                </a:solidFill>
              </a:rPr>
              <a:t> </a:t>
            </a:r>
            <a:endParaRPr>
              <a:solidFill>
                <a:srgbClr val="4A4A4A"/>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7" name="Shape 847"/>
        <p:cNvGrpSpPr/>
        <p:nvPr/>
      </p:nvGrpSpPr>
      <p:grpSpPr>
        <a:xfrm>
          <a:off x="0" y="0"/>
          <a:ext cx="0" cy="0"/>
          <a:chOff x="0" y="0"/>
          <a:chExt cx="0" cy="0"/>
        </a:xfrm>
      </p:grpSpPr>
      <p:sp>
        <p:nvSpPr>
          <p:cNvPr id="848" name="Google Shape;848;p88"/>
          <p:cNvSpPr txBox="1"/>
          <p:nvPr>
            <p:ph idx="1" type="body"/>
          </p:nvPr>
        </p:nvSpPr>
        <p:spPr>
          <a:xfrm>
            <a:off x="4622103" y="131403"/>
            <a:ext cx="4121163" cy="480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rgbClr val="000000"/>
              </a:buClr>
              <a:buSzPts val="4000"/>
              <a:buFont typeface="Arial"/>
              <a:buNone/>
            </a:pPr>
            <a:r>
              <a:rPr b="1" lang="en-US" sz="2400">
                <a:solidFill>
                  <a:srgbClr val="434343"/>
                </a:solidFill>
              </a:rPr>
              <a:t>Building </a:t>
            </a:r>
            <a:r>
              <a:rPr lang="en-US" sz="2400">
                <a:solidFill>
                  <a:srgbClr val="434343"/>
                </a:solidFill>
              </a:rPr>
              <a:t>knowledge through</a:t>
            </a:r>
            <a:r>
              <a:rPr b="1" lang="en-US" sz="2400">
                <a:solidFill>
                  <a:srgbClr val="434343"/>
                </a:solidFill>
              </a:rPr>
              <a:t> content-rich</a:t>
            </a:r>
            <a:r>
              <a:rPr lang="en-US" sz="2400">
                <a:solidFill>
                  <a:srgbClr val="434343"/>
                </a:solidFill>
              </a:rPr>
              <a:t> nonfiction</a:t>
            </a:r>
            <a:endParaRPr sz="2400">
              <a:solidFill>
                <a:srgbClr val="434343"/>
              </a:solidFill>
            </a:endParaRPr>
          </a:p>
        </p:txBody>
      </p:sp>
      <p:sp>
        <p:nvSpPr>
          <p:cNvPr id="849" name="Google Shape;849;p88"/>
          <p:cNvSpPr txBox="1"/>
          <p:nvPr/>
        </p:nvSpPr>
        <p:spPr>
          <a:xfrm>
            <a:off x="845850" y="1828375"/>
            <a:ext cx="2505900" cy="1714500"/>
          </a:xfrm>
          <a:prstGeom prst="rect">
            <a:avLst/>
          </a:prstGeom>
          <a:solidFill>
            <a:srgbClr val="EBECED"/>
          </a:solidFill>
          <a:ln cap="flat" cmpd="sng" w="38100">
            <a:solidFill>
              <a:srgbClr val="E78B6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E78B6F"/>
                </a:solidFill>
                <a:latin typeface="Calibri"/>
                <a:ea typeface="Calibri"/>
                <a:cs typeface="Calibri"/>
                <a:sym typeface="Calibri"/>
              </a:rPr>
              <a:t>Knowledge</a:t>
            </a:r>
            <a:endParaRPr b="1" i="0" sz="2400" u="none" cap="none" strike="noStrike">
              <a:solidFill>
                <a:srgbClr val="E78B6F"/>
              </a:solidFill>
              <a:latin typeface="Calibri"/>
              <a:ea typeface="Calibri"/>
              <a:cs typeface="Calibri"/>
              <a:sym typeface="Calibri"/>
            </a:endParaRPr>
          </a:p>
        </p:txBody>
      </p:sp>
      <p:pic>
        <p:nvPicPr>
          <p:cNvPr id="850" name="Google Shape;850;p88"/>
          <p:cNvPicPr preferRelativeResize="0"/>
          <p:nvPr/>
        </p:nvPicPr>
        <p:blipFill rotWithShape="1">
          <a:blip r:embed="rId3">
            <a:alphaModFix/>
          </a:blip>
          <a:srcRect b="0" l="0" r="0" t="0"/>
          <a:stretch/>
        </p:blipFill>
        <p:spPr>
          <a:xfrm>
            <a:off x="1715025" y="2533053"/>
            <a:ext cx="778300" cy="77830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5" name="Shape 855"/>
        <p:cNvGrpSpPr/>
        <p:nvPr/>
      </p:nvGrpSpPr>
      <p:grpSpPr>
        <a:xfrm>
          <a:off x="0" y="0"/>
          <a:ext cx="0" cy="0"/>
          <a:chOff x="0" y="0"/>
          <a:chExt cx="0" cy="0"/>
        </a:xfrm>
      </p:grpSpPr>
      <p:sp>
        <p:nvSpPr>
          <p:cNvPr id="856" name="Google Shape;856;p8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How important is knowledge?</a:t>
            </a:r>
            <a:endParaRPr/>
          </a:p>
        </p:txBody>
      </p:sp>
      <p:sp>
        <p:nvSpPr>
          <p:cNvPr id="857" name="Google Shape;857;p89"/>
          <p:cNvSpPr txBox="1"/>
          <p:nvPr/>
        </p:nvSpPr>
        <p:spPr>
          <a:xfrm>
            <a:off x="299438" y="1464850"/>
            <a:ext cx="2656500" cy="2330536"/>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2400" u="none" cap="none" strike="noStrike">
                <a:solidFill>
                  <a:srgbClr val="E78B6F"/>
                </a:solidFill>
                <a:latin typeface="Calibri"/>
                <a:ea typeface="Calibri"/>
                <a:cs typeface="Calibri"/>
                <a:sym typeface="Calibri"/>
              </a:rPr>
              <a:t>Review</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the quote in your note catcher</a:t>
            </a:r>
            <a:endParaRPr b="0" i="0" sz="24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rgbClr val="000000"/>
              </a:solidFill>
              <a:latin typeface="Calibri"/>
              <a:ea typeface="Calibri"/>
              <a:cs typeface="Calibri"/>
              <a:sym typeface="Calibri"/>
            </a:endParaRPr>
          </a:p>
        </p:txBody>
      </p:sp>
      <p:sp>
        <p:nvSpPr>
          <p:cNvPr id="858" name="Google Shape;858;p89"/>
          <p:cNvSpPr txBox="1"/>
          <p:nvPr/>
        </p:nvSpPr>
        <p:spPr>
          <a:xfrm>
            <a:off x="3240363" y="1482075"/>
            <a:ext cx="2656500" cy="2313311"/>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2400" u="none" cap="none" strike="noStrike">
                <a:solidFill>
                  <a:srgbClr val="E78B6F"/>
                </a:solidFill>
                <a:latin typeface="Calibri"/>
                <a:ea typeface="Calibri"/>
                <a:cs typeface="Calibri"/>
                <a:sym typeface="Calibri"/>
              </a:rPr>
              <a:t>Summarize</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Calibri"/>
                <a:ea typeface="Calibri"/>
                <a:cs typeface="Calibri"/>
                <a:sym typeface="Calibri"/>
              </a:rPr>
              <a:t>t</a:t>
            </a:r>
            <a:r>
              <a:rPr b="0" i="0" lang="en-US" sz="2400" u="none" cap="none" strike="noStrike">
                <a:solidFill>
                  <a:srgbClr val="4A4A4A"/>
                </a:solidFill>
                <a:latin typeface="Calibri"/>
                <a:ea typeface="Calibri"/>
                <a:cs typeface="Calibri"/>
                <a:sym typeface="Calibri"/>
              </a:rPr>
              <a:t>he importance of knowledge</a:t>
            </a:r>
            <a:endParaRPr b="0" i="0" sz="2400" u="none" cap="none" strike="noStrike">
              <a:solidFill>
                <a:srgbClr val="4A4A4A"/>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rgbClr val="000000"/>
              </a:solidFill>
              <a:latin typeface="Calibri"/>
              <a:ea typeface="Calibri"/>
              <a:cs typeface="Calibri"/>
              <a:sym typeface="Calibri"/>
            </a:endParaRPr>
          </a:p>
        </p:txBody>
      </p:sp>
      <p:sp>
        <p:nvSpPr>
          <p:cNvPr id="859" name="Google Shape;859;p89"/>
          <p:cNvSpPr txBox="1"/>
          <p:nvPr/>
        </p:nvSpPr>
        <p:spPr>
          <a:xfrm>
            <a:off x="6188063" y="1464850"/>
            <a:ext cx="2656500" cy="2330536"/>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en-US" sz="2400" u="none" cap="none" strike="noStrike">
                <a:solidFill>
                  <a:srgbClr val="E78B6F"/>
                </a:solidFill>
                <a:latin typeface="Calibri"/>
                <a:ea typeface="Calibri"/>
                <a:cs typeface="Calibri"/>
                <a:sym typeface="Calibri"/>
              </a:rPr>
              <a:t>Share</a:t>
            </a:r>
            <a:endParaRPr b="1" i="0"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your summary with a partner</a:t>
            </a:r>
            <a:endParaRPr b="0" i="0" sz="2400" u="none" cap="none" strike="noStrike">
              <a:solidFill>
                <a:srgbClr val="4A4A4A"/>
              </a:solidFill>
              <a:latin typeface="Calibri"/>
              <a:ea typeface="Calibri"/>
              <a:cs typeface="Calibri"/>
              <a:sym typeface="Calibri"/>
            </a:endParaRPr>
          </a:p>
        </p:txBody>
      </p:sp>
      <p:sp>
        <p:nvSpPr>
          <p:cNvPr id="860" name="Google Shape;860;p89"/>
          <p:cNvSpPr/>
          <p:nvPr/>
        </p:nvSpPr>
        <p:spPr>
          <a:xfrm>
            <a:off x="2694438" y="2784375"/>
            <a:ext cx="957300" cy="365100"/>
          </a:xfrm>
          <a:prstGeom prst="right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6E67AF"/>
              </a:solidFill>
              <a:latin typeface="Arial"/>
              <a:ea typeface="Arial"/>
              <a:cs typeface="Arial"/>
              <a:sym typeface="Arial"/>
            </a:endParaRPr>
          </a:p>
        </p:txBody>
      </p:sp>
      <p:sp>
        <p:nvSpPr>
          <p:cNvPr id="861" name="Google Shape;861;p89"/>
          <p:cNvSpPr/>
          <p:nvPr/>
        </p:nvSpPr>
        <p:spPr>
          <a:xfrm>
            <a:off x="5584538" y="2784375"/>
            <a:ext cx="957300" cy="365100"/>
          </a:xfrm>
          <a:prstGeom prst="right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6E67AF"/>
              </a:solidFill>
              <a:latin typeface="Arial"/>
              <a:ea typeface="Arial"/>
              <a:cs typeface="Arial"/>
              <a:sym typeface="Arial"/>
            </a:endParaRPr>
          </a:p>
        </p:txBody>
      </p:sp>
      <p:pic>
        <p:nvPicPr>
          <p:cNvPr id="862" name="Google Shape;862;p89"/>
          <p:cNvPicPr preferRelativeResize="0"/>
          <p:nvPr/>
        </p:nvPicPr>
        <p:blipFill rotWithShape="1">
          <a:blip r:embed="rId3">
            <a:alphaModFix/>
          </a:blip>
          <a:srcRect b="0" l="0" r="0" t="0"/>
          <a:stretch/>
        </p:blipFill>
        <p:spPr>
          <a:xfrm>
            <a:off x="1322899" y="2921090"/>
            <a:ext cx="609600" cy="609600"/>
          </a:xfrm>
          <a:prstGeom prst="rect">
            <a:avLst/>
          </a:prstGeom>
          <a:noFill/>
          <a:ln>
            <a:noFill/>
          </a:ln>
        </p:spPr>
      </p:pic>
      <p:pic>
        <p:nvPicPr>
          <p:cNvPr id="863" name="Google Shape;863;p89"/>
          <p:cNvPicPr preferRelativeResize="0"/>
          <p:nvPr/>
        </p:nvPicPr>
        <p:blipFill rotWithShape="1">
          <a:blip r:embed="rId4">
            <a:alphaModFix/>
          </a:blip>
          <a:srcRect b="0" l="0" r="0" t="0"/>
          <a:stretch/>
        </p:blipFill>
        <p:spPr>
          <a:xfrm>
            <a:off x="7204739" y="2851794"/>
            <a:ext cx="609600" cy="609600"/>
          </a:xfrm>
          <a:prstGeom prst="rect">
            <a:avLst/>
          </a:prstGeom>
          <a:noFill/>
          <a:ln>
            <a:noFill/>
          </a:ln>
        </p:spPr>
      </p:pic>
      <p:pic>
        <p:nvPicPr>
          <p:cNvPr id="864" name="Google Shape;864;p89"/>
          <p:cNvPicPr preferRelativeResize="0"/>
          <p:nvPr/>
        </p:nvPicPr>
        <p:blipFill rotWithShape="1">
          <a:blip r:embed="rId5">
            <a:alphaModFix/>
          </a:blip>
          <a:srcRect b="0" l="0" r="0" t="0"/>
          <a:stretch/>
        </p:blipFill>
        <p:spPr>
          <a:xfrm>
            <a:off x="4313346" y="2921098"/>
            <a:ext cx="609600" cy="609600"/>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9" name="Shape 869"/>
        <p:cNvGrpSpPr/>
        <p:nvPr/>
      </p:nvGrpSpPr>
      <p:grpSpPr>
        <a:xfrm>
          <a:off x="0" y="0"/>
          <a:ext cx="0" cy="0"/>
          <a:chOff x="0" y="0"/>
          <a:chExt cx="0" cy="0"/>
        </a:xfrm>
      </p:grpSpPr>
      <p:sp>
        <p:nvSpPr>
          <p:cNvPr id="870" name="Google Shape;870;p9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Why is the shift of knowledge important?</a:t>
            </a:r>
            <a:endParaRPr/>
          </a:p>
        </p:txBody>
      </p:sp>
      <p:sp>
        <p:nvSpPr>
          <p:cNvPr id="871" name="Google Shape;871;p90"/>
          <p:cNvSpPr txBox="1"/>
          <p:nvPr>
            <p:ph idx="1" type="body"/>
          </p:nvPr>
        </p:nvSpPr>
        <p:spPr>
          <a:xfrm>
            <a:off x="326717" y="1143000"/>
            <a:ext cx="8490600" cy="3543300"/>
          </a:xfrm>
          <a:prstGeom prst="rect">
            <a:avLst/>
          </a:prstGeom>
          <a:noFill/>
          <a:ln>
            <a:noFill/>
          </a:ln>
        </p:spPr>
        <p:txBody>
          <a:bodyPr anchorCtr="0" anchor="ctr" bIns="91425" lIns="91425" spcFirstLastPara="1" rIns="91425" wrap="square" tIns="91425">
            <a:noAutofit/>
          </a:bodyPr>
          <a:lstStyle/>
          <a:p>
            <a:pPr indent="-304800" lvl="0" marL="457200" rtl="0" algn="l">
              <a:lnSpc>
                <a:spcPct val="114000"/>
              </a:lnSpc>
              <a:spcBef>
                <a:spcPts val="0"/>
              </a:spcBef>
              <a:spcAft>
                <a:spcPts val="0"/>
              </a:spcAft>
              <a:buClr>
                <a:srgbClr val="4A4A4A"/>
              </a:buClr>
              <a:buSzPts val="1200"/>
              <a:buFont typeface="Calibri"/>
              <a:buChar char="•"/>
            </a:pPr>
            <a:r>
              <a:rPr lang="en-US">
                <a:solidFill>
                  <a:srgbClr val="4A4A4A"/>
                </a:solidFill>
              </a:rPr>
              <a:t>Nearly a century of research links vocabulary to comprehension (Whipple, 1925) (NAEP, 2013)</a:t>
            </a:r>
            <a:endParaRPr>
              <a:solidFill>
                <a:srgbClr val="4A4A4A"/>
              </a:solidFill>
            </a:endParaRPr>
          </a:p>
          <a:p>
            <a:pPr indent="-304800" lvl="0" marL="457200" rtl="0" algn="l">
              <a:lnSpc>
                <a:spcPct val="114000"/>
              </a:lnSpc>
              <a:spcBef>
                <a:spcPts val="1000"/>
              </a:spcBef>
              <a:spcAft>
                <a:spcPts val="0"/>
              </a:spcAft>
              <a:buClr>
                <a:srgbClr val="4A4A4A"/>
              </a:buClr>
              <a:buSzPts val="1200"/>
              <a:buFont typeface="Calibri"/>
              <a:buChar char="•"/>
            </a:pPr>
            <a:r>
              <a:rPr lang="en-US">
                <a:solidFill>
                  <a:srgbClr val="4A4A4A"/>
                </a:solidFill>
              </a:rPr>
              <a:t>A more recent, but similar body of research shows that comprehension and memory depend on prior knowledge (Recht &amp; Leslie, 1988)</a:t>
            </a:r>
            <a:endParaRPr/>
          </a:p>
          <a:p>
            <a:pPr indent="0" lvl="0" marL="170688" rtl="0" algn="l">
              <a:lnSpc>
                <a:spcPct val="114000"/>
              </a:lnSpc>
              <a:spcBef>
                <a:spcPts val="1000"/>
              </a:spcBef>
              <a:spcAft>
                <a:spcPts val="0"/>
              </a:spcAft>
              <a:buClr>
                <a:srgbClr val="4A4A4A"/>
              </a:buClr>
              <a:buSzPts val="1800"/>
              <a:buNone/>
            </a:pPr>
            <a:r>
              <a:t/>
            </a:r>
            <a:endParaRPr>
              <a:solidFill>
                <a:srgbClr val="4A4A4A"/>
              </a:solidFill>
            </a:endParaRPr>
          </a:p>
          <a:p>
            <a:pPr indent="0" lvl="0" marL="0" rtl="0" algn="ctr">
              <a:lnSpc>
                <a:spcPct val="114000"/>
              </a:lnSpc>
              <a:spcBef>
                <a:spcPts val="1000"/>
              </a:spcBef>
              <a:spcAft>
                <a:spcPts val="0"/>
              </a:spcAft>
              <a:buSzPts val="1800"/>
              <a:buNone/>
            </a:pPr>
            <a:r>
              <a:rPr b="1" lang="en-US">
                <a:solidFill>
                  <a:srgbClr val="E78B6F"/>
                </a:solidFill>
              </a:rPr>
              <a:t>Knowledge is more than words and facts – it’s about building a rich and connected knowledge base! </a:t>
            </a:r>
            <a:endParaRPr b="1">
              <a:solidFill>
                <a:srgbClr val="E78B6F"/>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6" name="Shape 876"/>
        <p:cNvGrpSpPr/>
        <p:nvPr/>
      </p:nvGrpSpPr>
      <p:grpSpPr>
        <a:xfrm>
          <a:off x="0" y="0"/>
          <a:ext cx="0" cy="0"/>
          <a:chOff x="0" y="0"/>
          <a:chExt cx="0" cy="0"/>
        </a:xfrm>
      </p:grpSpPr>
      <p:sp>
        <p:nvSpPr>
          <p:cNvPr id="877" name="Google Shape;877;p9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Baseball Study</a:t>
            </a:r>
            <a:endParaRPr/>
          </a:p>
        </p:txBody>
      </p:sp>
      <p:sp>
        <p:nvSpPr>
          <p:cNvPr id="878" name="Google Shape;878;p91"/>
          <p:cNvSpPr txBox="1"/>
          <p:nvPr>
            <p:ph idx="1" type="body"/>
          </p:nvPr>
        </p:nvSpPr>
        <p:spPr>
          <a:xfrm>
            <a:off x="764088" y="1047600"/>
            <a:ext cx="7690981" cy="3543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b="1" lang="en-US">
                <a:solidFill>
                  <a:srgbClr val="E78B6F"/>
                </a:solidFill>
              </a:rPr>
              <a:t>“Effect of Prior Knowledge on Good </a:t>
            </a:r>
            <a:endParaRPr b="1">
              <a:solidFill>
                <a:srgbClr val="E78B6F"/>
              </a:solidFill>
            </a:endParaRPr>
          </a:p>
          <a:p>
            <a:pPr indent="0" lvl="0" marL="0" rtl="0" algn="ctr">
              <a:lnSpc>
                <a:spcPct val="100000"/>
              </a:lnSpc>
              <a:spcBef>
                <a:spcPts val="0"/>
              </a:spcBef>
              <a:spcAft>
                <a:spcPts val="0"/>
              </a:spcAft>
              <a:buSzPts val="1800"/>
              <a:buNone/>
            </a:pPr>
            <a:r>
              <a:rPr b="1" lang="en-US">
                <a:solidFill>
                  <a:srgbClr val="E78B6F"/>
                </a:solidFill>
              </a:rPr>
              <a:t>and Poor Readers’ Memory of Text”</a:t>
            </a:r>
            <a:r>
              <a:rPr b="1" lang="en-US">
                <a:solidFill>
                  <a:srgbClr val="FF7B43"/>
                </a:solidFill>
              </a:rPr>
              <a:t> </a:t>
            </a:r>
            <a:endParaRPr>
              <a:solidFill>
                <a:srgbClr val="FF7B43"/>
              </a:solidFill>
            </a:endParaRPr>
          </a:p>
          <a:p>
            <a:pPr indent="0" lvl="0" marL="0" rtl="0" algn="ctr">
              <a:lnSpc>
                <a:spcPct val="100000"/>
              </a:lnSpc>
              <a:spcBef>
                <a:spcPts val="0"/>
              </a:spcBef>
              <a:spcAft>
                <a:spcPts val="0"/>
              </a:spcAft>
              <a:buSzPts val="1800"/>
              <a:buNone/>
            </a:pPr>
            <a:r>
              <a:t/>
            </a:r>
            <a:endParaRPr/>
          </a:p>
          <a:p>
            <a:pPr indent="0" lvl="0" marL="0" rtl="0" algn="ctr">
              <a:lnSpc>
                <a:spcPct val="100000"/>
              </a:lnSpc>
              <a:spcBef>
                <a:spcPts val="0"/>
              </a:spcBef>
              <a:spcAft>
                <a:spcPts val="0"/>
              </a:spcAft>
              <a:buSzPts val="1800"/>
              <a:buNone/>
            </a:pPr>
            <a:r>
              <a:rPr lang="en-US">
                <a:solidFill>
                  <a:srgbClr val="4A4A4A"/>
                </a:solidFill>
              </a:rPr>
              <a:t>Compared the impact of reading ability with the impact of knowledge of a topic on reading comprehension</a:t>
            </a:r>
            <a:endParaRPr>
              <a:solidFill>
                <a:srgbClr val="4A4A4A"/>
              </a:solidFill>
            </a:endParaRPr>
          </a:p>
          <a:p>
            <a:pPr indent="0" lvl="0" marL="0" rtl="0" algn="ctr">
              <a:lnSpc>
                <a:spcPct val="100000"/>
              </a:lnSpc>
              <a:spcBef>
                <a:spcPts val="1000"/>
              </a:spcBef>
              <a:spcAft>
                <a:spcPts val="0"/>
              </a:spcAft>
              <a:buSzPts val="1800"/>
              <a:buNone/>
            </a:pPr>
            <a:r>
              <a:t/>
            </a:r>
            <a:endParaRPr i="1" sz="1400">
              <a:solidFill>
                <a:srgbClr val="414042"/>
              </a:solidFill>
            </a:endParaRPr>
          </a:p>
          <a:p>
            <a:pPr indent="0" lvl="0" marL="0" rtl="0" algn="ctr">
              <a:lnSpc>
                <a:spcPct val="100000"/>
              </a:lnSpc>
              <a:spcBef>
                <a:spcPts val="1000"/>
              </a:spcBef>
              <a:spcAft>
                <a:spcPts val="0"/>
              </a:spcAft>
              <a:buSzPts val="1800"/>
              <a:buNone/>
            </a:pPr>
            <a:r>
              <a:rPr i="1" lang="en-US" sz="1400">
                <a:solidFill>
                  <a:srgbClr val="414042"/>
                </a:solidFill>
              </a:rPr>
              <a:t>Recht &amp; Leslie (1988)</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3" name="Shape 883"/>
        <p:cNvGrpSpPr/>
        <p:nvPr/>
      </p:nvGrpSpPr>
      <p:grpSpPr>
        <a:xfrm>
          <a:off x="0" y="0"/>
          <a:ext cx="0" cy="0"/>
          <a:chOff x="0" y="0"/>
          <a:chExt cx="0" cy="0"/>
        </a:xfrm>
      </p:grpSpPr>
      <p:sp>
        <p:nvSpPr>
          <p:cNvPr id="884" name="Google Shape;884;p9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Groups</a:t>
            </a:r>
            <a:endParaRPr>
              <a:solidFill>
                <a:schemeClr val="dk1"/>
              </a:solidFill>
            </a:endParaRPr>
          </a:p>
        </p:txBody>
      </p:sp>
      <p:graphicFrame>
        <p:nvGraphicFramePr>
          <p:cNvPr id="885" name="Google Shape;885;p92"/>
          <p:cNvGraphicFramePr/>
          <p:nvPr/>
        </p:nvGraphicFramePr>
        <p:xfrm>
          <a:off x="725467" y="1280400"/>
          <a:ext cx="3000000" cy="3000000"/>
        </p:xfrm>
        <a:graphic>
          <a:graphicData uri="http://schemas.openxmlformats.org/drawingml/2006/table">
            <a:tbl>
              <a:tblPr bandRow="1" firstRow="1">
                <a:noFill/>
                <a:tableStyleId>{7262F8D1-40CF-4918-9538-BF09D439905E}</a:tableStyleId>
              </a:tblPr>
              <a:tblGrid>
                <a:gridCol w="3846525"/>
                <a:gridCol w="3846525"/>
              </a:tblGrid>
              <a:tr h="1599575">
                <a:tc>
                  <a:txBody>
                    <a:bodyPr/>
                    <a:lstStyle/>
                    <a:p>
                      <a:pPr indent="0" lvl="0" marL="0" marR="0" rtl="0" algn="ctr">
                        <a:lnSpc>
                          <a:spcPct val="100000"/>
                        </a:lnSpc>
                        <a:spcBef>
                          <a:spcPts val="0"/>
                        </a:spcBef>
                        <a:spcAft>
                          <a:spcPts val="0"/>
                        </a:spcAft>
                        <a:buClr>
                          <a:srgbClr val="000000"/>
                        </a:buClr>
                        <a:buSzPts val="2400"/>
                        <a:buFont typeface="Arial"/>
                        <a:buNone/>
                      </a:pPr>
                      <a:r>
                        <a:rPr lang="en-US" sz="2400" u="none" cap="none" strike="noStrike">
                          <a:solidFill>
                            <a:srgbClr val="E78B6F"/>
                          </a:solidFill>
                          <a:latin typeface="Calibri"/>
                          <a:ea typeface="Calibri"/>
                          <a:cs typeface="Calibri"/>
                          <a:sym typeface="Calibri"/>
                        </a:rPr>
                        <a:t>High reading ability</a:t>
                      </a:r>
                      <a:endParaRPr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lang="en-US" sz="2400" u="none" cap="none" strike="noStrike">
                          <a:solidFill>
                            <a:srgbClr val="E78B6F"/>
                          </a:solidFill>
                          <a:latin typeface="Calibri"/>
                          <a:ea typeface="Calibri"/>
                          <a:cs typeface="Calibri"/>
                          <a:sym typeface="Calibri"/>
                        </a:rPr>
                        <a:t>High knowledge of baseball </a:t>
                      </a:r>
                      <a:endParaRPr sz="2400" u="none" cap="none" strike="noStrike">
                        <a:solidFill>
                          <a:srgbClr val="E78B6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600"/>
                        <a:buFont typeface="Arial"/>
                        <a:buNone/>
                      </a:pPr>
                      <a:r>
                        <a:rPr lang="en-US" sz="2400" u="none" cap="none" strike="noStrike">
                          <a:solidFill>
                            <a:srgbClr val="E78B6F"/>
                          </a:solidFill>
                          <a:latin typeface="Calibri"/>
                          <a:ea typeface="Calibri"/>
                          <a:cs typeface="Calibri"/>
                          <a:sym typeface="Calibri"/>
                        </a:rPr>
                        <a:t>A </a:t>
                      </a:r>
                      <a:endParaRPr sz="2400" u="none" cap="none" strike="noStrike">
                        <a:solidFill>
                          <a:srgbClr val="E78B6F"/>
                        </a:solidFill>
                        <a:latin typeface="Calibri"/>
                        <a:ea typeface="Calibri"/>
                        <a:cs typeface="Calibri"/>
                        <a:sym typeface="Calibri"/>
                      </a:endParaRPr>
                    </a:p>
                  </a:txBody>
                  <a:tcPr marT="45725" marB="4572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2"/>
                    </a:solidFill>
                  </a:tcPr>
                </a:tc>
                <a:tc>
                  <a:txBody>
                    <a:bodyPr/>
                    <a:lstStyle/>
                    <a:p>
                      <a:pPr indent="0" lvl="0" marL="0" marR="0" rtl="0" algn="ctr">
                        <a:lnSpc>
                          <a:spcPct val="100000"/>
                        </a:lnSpc>
                        <a:spcBef>
                          <a:spcPts val="0"/>
                        </a:spcBef>
                        <a:spcAft>
                          <a:spcPts val="0"/>
                        </a:spcAft>
                        <a:buClr>
                          <a:srgbClr val="000000"/>
                        </a:buClr>
                        <a:buSzPts val="2400"/>
                        <a:buFont typeface="Arial"/>
                        <a:buNone/>
                      </a:pPr>
                      <a:r>
                        <a:rPr lang="en-US" sz="2400" u="none" cap="none" strike="noStrike">
                          <a:solidFill>
                            <a:srgbClr val="7CAED8"/>
                          </a:solidFill>
                          <a:latin typeface="Calibri"/>
                          <a:ea typeface="Calibri"/>
                          <a:cs typeface="Calibri"/>
                          <a:sym typeface="Calibri"/>
                        </a:rPr>
                        <a:t>High reading ability</a:t>
                      </a:r>
                      <a:endParaRPr sz="2400" u="none" cap="none" strike="noStrike">
                        <a:solidFill>
                          <a:srgbClr val="7CAED8"/>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lang="en-US" sz="2400" u="none" cap="none" strike="noStrike">
                          <a:solidFill>
                            <a:srgbClr val="7CAED8"/>
                          </a:solidFill>
                          <a:latin typeface="Calibri"/>
                          <a:ea typeface="Calibri"/>
                          <a:cs typeface="Calibri"/>
                          <a:sym typeface="Calibri"/>
                        </a:rPr>
                        <a:t>Low knowledge of baseball</a:t>
                      </a:r>
                      <a:endParaRPr sz="2400" u="none" cap="none" strike="noStrike">
                        <a:solidFill>
                          <a:srgbClr val="7CAED8"/>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600"/>
                        <a:buFont typeface="Arial"/>
                        <a:buNone/>
                      </a:pPr>
                      <a:r>
                        <a:rPr lang="en-US" sz="2400" u="none" cap="none" strike="noStrike">
                          <a:solidFill>
                            <a:srgbClr val="7CAED8"/>
                          </a:solidFill>
                          <a:latin typeface="Calibri"/>
                          <a:ea typeface="Calibri"/>
                          <a:cs typeface="Calibri"/>
                          <a:sym typeface="Calibri"/>
                        </a:rPr>
                        <a:t>B</a:t>
                      </a:r>
                      <a:endParaRPr sz="2400" u="none" cap="none" strike="noStrike">
                        <a:solidFill>
                          <a:srgbClr val="7CAED8"/>
                        </a:solidFill>
                        <a:latin typeface="Calibri"/>
                        <a:ea typeface="Calibri"/>
                        <a:cs typeface="Calibri"/>
                        <a:sym typeface="Calibri"/>
                      </a:endParaRPr>
                    </a:p>
                  </a:txBody>
                  <a:tcPr marT="45725" marB="4572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2"/>
                    </a:solidFill>
                  </a:tcPr>
                </a:tc>
              </a:tr>
              <a:tr h="1599600">
                <a:tc>
                  <a:txBody>
                    <a:bodyPr/>
                    <a:lstStyle/>
                    <a:p>
                      <a:pPr indent="0" lvl="0" marL="0" marR="0" rtl="0" algn="ctr">
                        <a:lnSpc>
                          <a:spcPct val="100000"/>
                        </a:lnSpc>
                        <a:spcBef>
                          <a:spcPts val="0"/>
                        </a:spcBef>
                        <a:spcAft>
                          <a:spcPts val="0"/>
                        </a:spcAft>
                        <a:buClr>
                          <a:srgbClr val="000000"/>
                        </a:buClr>
                        <a:buSzPts val="2400"/>
                        <a:buFont typeface="Arial"/>
                        <a:buNone/>
                      </a:pPr>
                      <a:r>
                        <a:rPr b="1" lang="en-US" sz="2400" u="none" cap="none" strike="noStrike">
                          <a:solidFill>
                            <a:srgbClr val="6E67AF"/>
                          </a:solidFill>
                          <a:latin typeface="Calibri"/>
                          <a:ea typeface="Calibri"/>
                          <a:cs typeface="Calibri"/>
                          <a:sym typeface="Calibri"/>
                        </a:rPr>
                        <a:t>Low reading ability</a:t>
                      </a:r>
                      <a:endParaRPr b="1" sz="2400" u="none" cap="none" strike="noStrike">
                        <a:solidFill>
                          <a:srgbClr val="6E67A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1" lang="en-US" sz="2400" u="none" cap="none" strike="noStrike">
                          <a:solidFill>
                            <a:srgbClr val="6E67AF"/>
                          </a:solidFill>
                          <a:latin typeface="Calibri"/>
                          <a:ea typeface="Calibri"/>
                          <a:cs typeface="Calibri"/>
                          <a:sym typeface="Calibri"/>
                        </a:rPr>
                        <a:t>High knowledge of baseball</a:t>
                      </a:r>
                      <a:endParaRPr b="1" sz="2400" u="none" cap="none" strike="noStrike">
                        <a:solidFill>
                          <a:srgbClr val="6E67AF"/>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600"/>
                        <a:buFont typeface="Arial"/>
                        <a:buNone/>
                      </a:pPr>
                      <a:r>
                        <a:rPr b="1" lang="en-US" sz="2400" u="none" cap="none" strike="noStrike">
                          <a:solidFill>
                            <a:srgbClr val="6E67AF"/>
                          </a:solidFill>
                          <a:latin typeface="Calibri"/>
                          <a:ea typeface="Calibri"/>
                          <a:cs typeface="Calibri"/>
                          <a:sym typeface="Calibri"/>
                        </a:rPr>
                        <a:t>C</a:t>
                      </a:r>
                      <a:endParaRPr b="1" sz="2400" u="none" cap="none" strike="noStrike">
                        <a:solidFill>
                          <a:srgbClr val="6E67AF"/>
                        </a:solidFill>
                        <a:latin typeface="Calibri"/>
                        <a:ea typeface="Calibri"/>
                        <a:cs typeface="Calibri"/>
                        <a:sym typeface="Calibri"/>
                      </a:endParaRPr>
                    </a:p>
                  </a:txBody>
                  <a:tcPr marT="45725" marB="4572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2"/>
                    </a:solidFill>
                  </a:tcPr>
                </a:tc>
                <a:tc>
                  <a:txBody>
                    <a:bodyPr/>
                    <a:lstStyle/>
                    <a:p>
                      <a:pPr indent="0" lvl="0" marL="0" marR="0" rtl="0" algn="ctr">
                        <a:lnSpc>
                          <a:spcPct val="100000"/>
                        </a:lnSpc>
                        <a:spcBef>
                          <a:spcPts val="0"/>
                        </a:spcBef>
                        <a:spcAft>
                          <a:spcPts val="0"/>
                        </a:spcAft>
                        <a:buClr>
                          <a:srgbClr val="000000"/>
                        </a:buClr>
                        <a:buSzPts val="2400"/>
                        <a:buFont typeface="Arial"/>
                        <a:buNone/>
                      </a:pPr>
                      <a:r>
                        <a:rPr b="1" lang="en-US" sz="2400" u="none" cap="none" strike="noStrike">
                          <a:solidFill>
                            <a:srgbClr val="3F4A5A"/>
                          </a:solidFill>
                          <a:latin typeface="Calibri"/>
                          <a:ea typeface="Calibri"/>
                          <a:cs typeface="Calibri"/>
                          <a:sym typeface="Calibri"/>
                        </a:rPr>
                        <a:t>Low reading ability</a:t>
                      </a:r>
                      <a:endParaRPr b="1" sz="2400" u="none" cap="none" strike="noStrike">
                        <a:solidFill>
                          <a:srgbClr val="3F4A5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rPr b="1" lang="en-US" sz="2400" u="none" cap="none" strike="noStrike">
                          <a:solidFill>
                            <a:srgbClr val="3F4A5A"/>
                          </a:solidFill>
                          <a:latin typeface="Calibri"/>
                          <a:ea typeface="Calibri"/>
                          <a:cs typeface="Calibri"/>
                          <a:sym typeface="Calibri"/>
                        </a:rPr>
                        <a:t>Low knowledge of baseball</a:t>
                      </a:r>
                      <a:endParaRPr b="1" sz="2400" u="none" cap="none" strike="noStrike">
                        <a:solidFill>
                          <a:srgbClr val="3F4A5A"/>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3600"/>
                        <a:buFont typeface="Arial"/>
                        <a:buNone/>
                      </a:pPr>
                      <a:r>
                        <a:rPr b="1" lang="en-US" sz="2400" u="none" cap="none" strike="noStrike">
                          <a:solidFill>
                            <a:srgbClr val="3F4A5A"/>
                          </a:solidFill>
                          <a:latin typeface="Calibri"/>
                          <a:ea typeface="Calibri"/>
                          <a:cs typeface="Calibri"/>
                          <a:sym typeface="Calibri"/>
                        </a:rPr>
                        <a:t>D</a:t>
                      </a:r>
                      <a:endParaRPr b="1" sz="2400" u="none" cap="none" strike="noStrike">
                        <a:solidFill>
                          <a:srgbClr val="3F4A5A"/>
                        </a:solidFill>
                        <a:latin typeface="Calibri"/>
                        <a:ea typeface="Calibri"/>
                        <a:cs typeface="Calibri"/>
                        <a:sym typeface="Calibri"/>
                      </a:endParaRPr>
                    </a:p>
                  </a:txBody>
                  <a:tcPr marT="45725" marB="4572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chemeClr val="lt2"/>
                    </a:solidFill>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Early Childhood">
  <a:themeElements>
    <a:clrScheme name="LA Believes 1">
      <a:dk1>
        <a:srgbClr val="212121"/>
      </a:dk1>
      <a:lt1>
        <a:srgbClr val="FFFFFF"/>
      </a:lt1>
      <a:dk2>
        <a:srgbClr val="47A8CA"/>
      </a:dk2>
      <a:lt2>
        <a:srgbClr val="EAEAEA"/>
      </a:lt2>
      <a:accent1>
        <a:srgbClr val="A3D6DD"/>
      </a:accent1>
      <a:accent2>
        <a:srgbClr val="92278E"/>
      </a:accent2>
      <a:accent3>
        <a:srgbClr val="9BBB59"/>
      </a:accent3>
      <a:accent4>
        <a:srgbClr val="8064A2"/>
      </a:accent4>
      <a:accent5>
        <a:srgbClr val="47A8CA"/>
      </a:accent5>
      <a:accent6>
        <a:srgbClr val="F79646"/>
      </a:accent6>
      <a:hlink>
        <a:srgbClr val="3D9BBA"/>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